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31"/>
  </p:notesMasterIdLst>
  <p:handoutMasterIdLst>
    <p:handoutMasterId r:id="rId32"/>
  </p:handoutMasterIdLst>
  <p:sldIdLst>
    <p:sldId id="256" r:id="rId2"/>
    <p:sldId id="428" r:id="rId3"/>
    <p:sldId id="429" r:id="rId4"/>
    <p:sldId id="438" r:id="rId5"/>
    <p:sldId id="379" r:id="rId6"/>
    <p:sldId id="445" r:id="rId7"/>
    <p:sldId id="463" r:id="rId8"/>
    <p:sldId id="332" r:id="rId9"/>
    <p:sldId id="446" r:id="rId10"/>
    <p:sldId id="406" r:id="rId11"/>
    <p:sldId id="478" r:id="rId12"/>
    <p:sldId id="479" r:id="rId13"/>
    <p:sldId id="447" r:id="rId14"/>
    <p:sldId id="299" r:id="rId15"/>
    <p:sldId id="370" r:id="rId16"/>
    <p:sldId id="472" r:id="rId17"/>
    <p:sldId id="471" r:id="rId18"/>
    <p:sldId id="384" r:id="rId19"/>
    <p:sldId id="469" r:id="rId20"/>
    <p:sldId id="434" r:id="rId21"/>
    <p:sldId id="451" r:id="rId22"/>
    <p:sldId id="470" r:id="rId23"/>
    <p:sldId id="431" r:id="rId24"/>
    <p:sldId id="448" r:id="rId25"/>
    <p:sldId id="473" r:id="rId26"/>
    <p:sldId id="454" r:id="rId27"/>
    <p:sldId id="465" r:id="rId28"/>
    <p:sldId id="334" r:id="rId29"/>
    <p:sldId id="432" r:id="rId30"/>
  </p:sldIdLst>
  <p:sldSz cx="9144000" cy="6858000" type="screen4x3"/>
  <p:notesSz cx="7016750" cy="93027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4D05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35" autoAdjust="0"/>
    <p:restoredTop sz="77157" autoAdjust="0"/>
  </p:normalViewPr>
  <p:slideViewPr>
    <p:cSldViewPr>
      <p:cViewPr>
        <p:scale>
          <a:sx n="95" d="100"/>
          <a:sy n="95" d="100"/>
        </p:scale>
        <p:origin x="-2840" y="-456"/>
      </p:cViewPr>
      <p:guideLst>
        <p:guide orient="horz" pos="2160"/>
        <p:guide pos="2880"/>
      </p:guideLst>
    </p:cSldViewPr>
  </p:slideViewPr>
  <p:notesTextViewPr>
    <p:cViewPr>
      <p:scale>
        <a:sx n="210" d="100"/>
        <a:sy n="210" d="100"/>
      </p:scale>
      <p:origin x="0" y="0"/>
    </p:cViewPr>
  </p:notesTextViewPr>
  <p:sorterViewPr>
    <p:cViewPr>
      <p:scale>
        <a:sx n="124" d="100"/>
        <a:sy n="124" d="100"/>
      </p:scale>
      <p:origin x="0" y="4856"/>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notesMaster" Target="notesMasters/notesMaster1.xml"/><Relationship Id="rId32" Type="http://schemas.openxmlformats.org/officeDocument/2006/relationships/handoutMaster" Target="handoutMasters/handout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interSettings" Target="printerSettings/printerSettings1.bin"/><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0592" cy="465138"/>
          </a:xfrm>
          <a:prstGeom prst="rect">
            <a:avLst/>
          </a:prstGeom>
        </p:spPr>
        <p:txBody>
          <a:bodyPr vert="horz" lIns="93251" tIns="46625" rIns="93251" bIns="46625" rtlCol="0"/>
          <a:lstStyle>
            <a:lvl1pPr algn="l">
              <a:defRPr sz="1200"/>
            </a:lvl1pPr>
          </a:lstStyle>
          <a:p>
            <a:endParaRPr lang="en-US"/>
          </a:p>
        </p:txBody>
      </p:sp>
      <p:sp>
        <p:nvSpPr>
          <p:cNvPr id="3" name="Date Placeholder 2"/>
          <p:cNvSpPr>
            <a:spLocks noGrp="1"/>
          </p:cNvSpPr>
          <p:nvPr>
            <p:ph type="dt" sz="quarter" idx="1"/>
          </p:nvPr>
        </p:nvSpPr>
        <p:spPr>
          <a:xfrm>
            <a:off x="3974534" y="0"/>
            <a:ext cx="3040592" cy="465138"/>
          </a:xfrm>
          <a:prstGeom prst="rect">
            <a:avLst/>
          </a:prstGeom>
        </p:spPr>
        <p:txBody>
          <a:bodyPr vert="horz" lIns="93251" tIns="46625" rIns="93251" bIns="46625" rtlCol="0"/>
          <a:lstStyle>
            <a:lvl1pPr algn="r">
              <a:defRPr sz="1200"/>
            </a:lvl1pPr>
          </a:lstStyle>
          <a:p>
            <a:fld id="{900BC0F2-4CFC-4B74-A9A1-22C823B5FF91}" type="datetimeFigureOut">
              <a:rPr lang="en-US" smtClean="0"/>
              <a:pPr/>
              <a:t>4/1/11</a:t>
            </a:fld>
            <a:endParaRPr lang="en-US"/>
          </a:p>
        </p:txBody>
      </p:sp>
      <p:sp>
        <p:nvSpPr>
          <p:cNvPr id="4" name="Footer Placeholder 3"/>
          <p:cNvSpPr>
            <a:spLocks noGrp="1"/>
          </p:cNvSpPr>
          <p:nvPr>
            <p:ph type="ftr" sz="quarter" idx="2"/>
          </p:nvPr>
        </p:nvSpPr>
        <p:spPr>
          <a:xfrm>
            <a:off x="0" y="8835998"/>
            <a:ext cx="3040592" cy="465138"/>
          </a:xfrm>
          <a:prstGeom prst="rect">
            <a:avLst/>
          </a:prstGeom>
        </p:spPr>
        <p:txBody>
          <a:bodyPr vert="horz" lIns="93251" tIns="46625" rIns="93251" bIns="46625" rtlCol="0" anchor="b"/>
          <a:lstStyle>
            <a:lvl1pPr algn="l">
              <a:defRPr sz="1200"/>
            </a:lvl1pPr>
          </a:lstStyle>
          <a:p>
            <a:endParaRPr lang="en-US"/>
          </a:p>
        </p:txBody>
      </p:sp>
      <p:sp>
        <p:nvSpPr>
          <p:cNvPr id="5" name="Slide Number Placeholder 4"/>
          <p:cNvSpPr>
            <a:spLocks noGrp="1"/>
          </p:cNvSpPr>
          <p:nvPr>
            <p:ph type="sldNum" sz="quarter" idx="3"/>
          </p:nvPr>
        </p:nvSpPr>
        <p:spPr>
          <a:xfrm>
            <a:off x="3974534" y="8835998"/>
            <a:ext cx="3040592" cy="465138"/>
          </a:xfrm>
          <a:prstGeom prst="rect">
            <a:avLst/>
          </a:prstGeom>
        </p:spPr>
        <p:txBody>
          <a:bodyPr vert="horz" lIns="93251" tIns="46625" rIns="93251" bIns="46625" rtlCol="0" anchor="b"/>
          <a:lstStyle>
            <a:lvl1pPr algn="r">
              <a:defRPr sz="1200"/>
            </a:lvl1pPr>
          </a:lstStyle>
          <a:p>
            <a:fld id="{ED7B93DD-371E-4154-B1D4-5B990A061A27}" type="slidenum">
              <a:rPr lang="en-US" smtClean="0"/>
              <a:pPr/>
              <a:t>‹#›</a:t>
            </a:fld>
            <a:endParaRPr lang="en-US"/>
          </a:p>
        </p:txBody>
      </p:sp>
    </p:spTree>
    <p:extLst>
      <p:ext uri="{BB962C8B-B14F-4D97-AF65-F5344CB8AC3E}">
        <p14:creationId xmlns:p14="http://schemas.microsoft.com/office/powerpoint/2010/main" val="244119445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0063"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5100" y="0"/>
            <a:ext cx="3040063" cy="465138"/>
          </a:xfrm>
          <a:prstGeom prst="rect">
            <a:avLst/>
          </a:prstGeom>
        </p:spPr>
        <p:txBody>
          <a:bodyPr vert="horz" lIns="91440" tIns="45720" rIns="91440" bIns="45720" rtlCol="0"/>
          <a:lstStyle>
            <a:lvl1pPr algn="r">
              <a:defRPr sz="1200"/>
            </a:lvl1pPr>
          </a:lstStyle>
          <a:p>
            <a:fld id="{831F6387-384C-445F-B6C6-66CCD3127E6E}" type="datetimeFigureOut">
              <a:rPr lang="en-US" smtClean="0"/>
              <a:pPr/>
              <a:t>4/1/11</a:t>
            </a:fld>
            <a:endParaRPr lang="en-US"/>
          </a:p>
        </p:txBody>
      </p:sp>
      <p:sp>
        <p:nvSpPr>
          <p:cNvPr id="4" name="Slide Image Placeholder 3"/>
          <p:cNvSpPr>
            <a:spLocks noGrp="1" noRot="1" noChangeAspect="1"/>
          </p:cNvSpPr>
          <p:nvPr>
            <p:ph type="sldImg" idx="2"/>
          </p:nvPr>
        </p:nvSpPr>
        <p:spPr>
          <a:xfrm>
            <a:off x="1182688" y="698500"/>
            <a:ext cx="4651375" cy="348773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9600"/>
            <a:ext cx="5613400" cy="418623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36025"/>
            <a:ext cx="3040063"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5100" y="8836025"/>
            <a:ext cx="3040063" cy="465138"/>
          </a:xfrm>
          <a:prstGeom prst="rect">
            <a:avLst/>
          </a:prstGeom>
        </p:spPr>
        <p:txBody>
          <a:bodyPr vert="horz" lIns="91440" tIns="45720" rIns="91440" bIns="45720" rtlCol="0" anchor="b"/>
          <a:lstStyle>
            <a:lvl1pPr algn="r">
              <a:defRPr sz="1200"/>
            </a:lvl1pPr>
          </a:lstStyle>
          <a:p>
            <a:fld id="{371051C5-6803-4EE5-B5D0-E0D616DBC5F5}" type="slidenum">
              <a:rPr lang="en-US" smtClean="0"/>
              <a:pPr/>
              <a:t>‹#›</a:t>
            </a:fld>
            <a:endParaRPr lang="en-US"/>
          </a:p>
        </p:txBody>
      </p:sp>
    </p:spTree>
    <p:extLst>
      <p:ext uri="{BB962C8B-B14F-4D97-AF65-F5344CB8AC3E}">
        <p14:creationId xmlns:p14="http://schemas.microsoft.com/office/powerpoint/2010/main" val="218918347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It’s a challenging</a:t>
            </a:r>
            <a:r>
              <a:rPr lang="en-US" sz="1200" kern="1200" baseline="0" dirty="0" smtClean="0">
                <a:solidFill>
                  <a:schemeClr val="tx1"/>
                </a:solidFill>
                <a:latin typeface="+mn-lt"/>
                <a:ea typeface="+mn-ea"/>
                <a:cs typeface="+mn-cs"/>
              </a:rPr>
              <a:t> problem to diagnose network performance problems for complex applications running in</a:t>
            </a:r>
            <a:r>
              <a:rPr lang="en-US" sz="1200" kern="1200" dirty="0" smtClean="0">
                <a:solidFill>
                  <a:schemeClr val="tx1"/>
                </a:solidFill>
                <a:latin typeface="+mn-lt"/>
                <a:ea typeface="+mn-ea"/>
                <a:cs typeface="+mn-cs"/>
              </a:rPr>
              <a:t> large-scale datacenters.</a:t>
            </a:r>
            <a:r>
              <a:rPr lang="en-US" sz="1200" kern="1200" baseline="0" dirty="0" smtClean="0">
                <a:solidFill>
                  <a:schemeClr val="tx1"/>
                </a:solidFill>
                <a:latin typeface="+mn-lt"/>
                <a:ea typeface="+mn-ea"/>
                <a:cs typeface="+mn-cs"/>
              </a:rPr>
              <a:t> In this talk, I will show you how a simple tool called SNAP can help in the diagnose process.</a:t>
            </a:r>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 at the start of the talk, it isn't clear what problem you are focusing on.  give</a:t>
            </a:r>
          </a:p>
          <a:p>
            <a:r>
              <a:rPr lang="en-US" sz="1200" kern="1200" dirty="0" smtClean="0">
                <a:solidFill>
                  <a:schemeClr val="tx1"/>
                </a:solidFill>
                <a:latin typeface="+mn-lt"/>
                <a:ea typeface="+mn-ea"/>
                <a:cs typeface="+mn-cs"/>
              </a:rPr>
              <a:t>a brief summary on the title slide.  you need some sort of "topic sentence".</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just to say that you are</a:t>
            </a:r>
          </a:p>
          <a:p>
            <a:r>
              <a:rPr lang="en-US" sz="1200" kern="1200" dirty="0" smtClean="0">
                <a:solidFill>
                  <a:schemeClr val="tx1"/>
                </a:solidFill>
                <a:latin typeface="+mn-lt"/>
                <a:ea typeface="+mn-ea"/>
                <a:cs typeface="+mn-cs"/>
              </a:rPr>
              <a:t> describing work you did this past summer during an internship in the Bing</a:t>
            </a:r>
          </a:p>
          <a:p>
            <a:r>
              <a:rPr lang="en-US" sz="1200" kern="1200" dirty="0" smtClean="0">
                <a:solidFill>
                  <a:schemeClr val="tx1"/>
                </a:solidFill>
                <a:latin typeface="+mn-lt"/>
                <a:ea typeface="+mn-ea"/>
                <a:cs typeface="+mn-cs"/>
              </a:rPr>
              <a:t> group at Microsoft, so that folks know you will be revealing the mysteries</a:t>
            </a:r>
          </a:p>
          <a:p>
            <a:r>
              <a:rPr lang="en-US" sz="1200" kern="1200" dirty="0" smtClean="0">
                <a:solidFill>
                  <a:schemeClr val="tx1"/>
                </a:solidFill>
                <a:latin typeface="+mn-lt"/>
                <a:ea typeface="+mn-ea"/>
                <a:cs typeface="+mn-cs"/>
              </a:rPr>
              <a:t> of the Real World to them! :)</a:t>
            </a:r>
            <a:endParaRPr lang="en-US" dirty="0"/>
          </a:p>
        </p:txBody>
      </p:sp>
      <p:sp>
        <p:nvSpPr>
          <p:cNvPr id="4" name="Slide Number Placeholder 3"/>
          <p:cNvSpPr>
            <a:spLocks noGrp="1"/>
          </p:cNvSpPr>
          <p:nvPr>
            <p:ph type="sldNum" sz="quarter" idx="10"/>
          </p:nvPr>
        </p:nvSpPr>
        <p:spPr/>
        <p:txBody>
          <a:bodyPr/>
          <a:lstStyle/>
          <a:p>
            <a:fld id="{371051C5-6803-4EE5-B5D0-E0D616DBC5F5}"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Nagle and delayed </a:t>
            </a:r>
            <a:r>
              <a:rPr lang="en-US" dirty="0" err="1" smtClean="0"/>
              <a:t>ack</a:t>
            </a:r>
            <a:r>
              <a:rPr lang="en-US" dirty="0" smtClean="0"/>
              <a:t>… : small data which trigger Nagle’s </a:t>
            </a:r>
            <a:r>
              <a:rPr lang="en-US" dirty="0" err="1" smtClean="0"/>
              <a:t>algo</a:t>
            </a:r>
            <a:r>
              <a:rPr lang="en-US" dirty="0" smtClean="0"/>
              <a:t>.</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What</a:t>
            </a:r>
            <a:r>
              <a:rPr lang="en-US" baseline="0" dirty="0" smtClean="0"/>
              <a:t> is the assumptions about why send buffer is full? Maybe </a:t>
            </a:r>
            <a:r>
              <a:rPr lang="en-US" baseline="0" dirty="0" err="1" smtClean="0"/>
              <a:t>recv</a:t>
            </a:r>
            <a:r>
              <a:rPr lang="en-US" baseline="0" dirty="0" smtClean="0"/>
              <a:t> window/congestion is </a:t>
            </a:r>
            <a:r>
              <a:rPr lang="en-US" baseline="0" smtClean="0"/>
              <a:t>the cause…</a:t>
            </a:r>
            <a:endParaRPr lang="en-US" dirty="0" smtClean="0"/>
          </a:p>
          <a:p>
            <a:endParaRPr lang="en-US" dirty="0"/>
          </a:p>
        </p:txBody>
      </p:sp>
      <p:sp>
        <p:nvSpPr>
          <p:cNvPr id="4" name="Slide Number Placeholder 3"/>
          <p:cNvSpPr>
            <a:spLocks noGrp="1"/>
          </p:cNvSpPr>
          <p:nvPr>
            <p:ph type="sldNum" sz="quarter" idx="10"/>
          </p:nvPr>
        </p:nvSpPr>
        <p:spPr/>
        <p:txBody>
          <a:bodyPr/>
          <a:lstStyle/>
          <a:p>
            <a:fld id="{371051C5-6803-4EE5-B5D0-E0D616DBC5F5}" type="slidenum">
              <a:rPr lang="en-US" smtClean="0"/>
              <a:pPr/>
              <a:t>12</a:t>
            </a:fld>
            <a:endParaRPr lang="en-US"/>
          </a:p>
        </p:txBody>
      </p:sp>
    </p:spTree>
    <p:extLst>
      <p:ext uri="{BB962C8B-B14F-4D97-AF65-F5344CB8AC3E}">
        <p14:creationId xmlns:p14="http://schemas.microsoft.com/office/powerpoint/2010/main" val="30049806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8500"/>
            <a:ext cx="4648200" cy="3487738"/>
          </a:xfrm>
        </p:spPr>
      </p:sp>
      <p:sp>
        <p:nvSpPr>
          <p:cNvPr id="3" name="Notes Placeholder 2"/>
          <p:cNvSpPr>
            <a:spLocks noGrp="1"/>
          </p:cNvSpPr>
          <p:nvPr>
            <p:ph type="body" idx="1"/>
          </p:nvPr>
        </p:nvSpPr>
        <p:spPr/>
        <p:txBody>
          <a:bodyPr/>
          <a:lstStyle/>
          <a:p>
            <a:r>
              <a:rPr lang="en-US" dirty="0" smtClean="0"/>
              <a:t>Shared</a:t>
            </a:r>
            <a:r>
              <a:rPr lang="en-US" baseline="0" dirty="0" smtClean="0"/>
              <a:t> resource: host, link, or switch</a:t>
            </a:r>
            <a:endParaRPr lang="en-US" dirty="0" smtClean="0"/>
          </a:p>
          <a:p>
            <a:endParaRPr lang="en-US" dirty="0" smtClean="0"/>
          </a:p>
          <a:p>
            <a:r>
              <a:rPr lang="en-US" dirty="0" smtClean="0"/>
              <a:t>Overview to give sense of what SNAP is</a:t>
            </a:r>
          </a:p>
          <a:p>
            <a:endParaRPr lang="en-US" dirty="0" smtClean="0"/>
          </a:p>
          <a:p>
            <a:r>
              <a:rPr lang="en-US" dirty="0" smtClean="0"/>
              <a:t>Tuning</a:t>
            </a:r>
            <a:r>
              <a:rPr lang="en-US" baseline="0" dirty="0" smtClean="0"/>
              <a:t> polling rate to reduce overhead</a:t>
            </a:r>
          </a:p>
          <a:p>
            <a:endParaRPr lang="en-US" baseline="0" dirty="0" smtClean="0"/>
          </a:p>
          <a:p>
            <a:pPr marL="342900" indent="-342900">
              <a:buFont typeface="Lucida Grande"/>
              <a:buChar char="-"/>
            </a:pPr>
            <a:r>
              <a:rPr lang="en-US" sz="2400" dirty="0" smtClean="0"/>
              <a:t>Input</a:t>
            </a:r>
          </a:p>
          <a:p>
            <a:pPr marL="800100" lvl="1" indent="-342900">
              <a:buFont typeface="Arial"/>
              <a:buChar char="•"/>
            </a:pPr>
            <a:r>
              <a:rPr lang="en-US" sz="2400" dirty="0" smtClean="0"/>
              <a:t>Topology, routing information</a:t>
            </a:r>
          </a:p>
          <a:p>
            <a:pPr marL="800100" lvl="1" indent="-342900">
              <a:buFont typeface="Arial"/>
              <a:buChar char="•"/>
            </a:pPr>
            <a:r>
              <a:rPr lang="en-US" sz="2400" dirty="0" smtClean="0"/>
              <a:t>Mapping from connections to processes/apps</a:t>
            </a:r>
          </a:p>
          <a:p>
            <a:pPr marL="800100" marR="0" lvl="1" indent="-342900" algn="l" defTabSz="914400" rtl="0" eaLnBrk="1" fontAlgn="auto" latinLnBrk="0" hangingPunct="1">
              <a:lnSpc>
                <a:spcPct val="100000"/>
              </a:lnSpc>
              <a:spcBef>
                <a:spcPts val="0"/>
              </a:spcBef>
              <a:spcAft>
                <a:spcPts val="0"/>
              </a:spcAft>
              <a:buClrTx/>
              <a:buSzTx/>
              <a:buFont typeface="Arial"/>
              <a:buChar char="•"/>
              <a:tabLst/>
              <a:defRPr/>
            </a:pPr>
            <a:r>
              <a:rPr lang="en-US" sz="2400" dirty="0" smtClean="0"/>
              <a:t>Sharing the same switch/link, app code</a:t>
            </a:r>
          </a:p>
          <a:p>
            <a:pPr marL="800100" lvl="1" indent="-342900">
              <a:buFont typeface="Arial"/>
              <a:buChar char="•"/>
            </a:pPr>
            <a:endParaRPr lang="en-US" sz="2400" dirty="0" smtClean="0"/>
          </a:p>
          <a:p>
            <a:endParaRPr lang="en-US" dirty="0"/>
          </a:p>
        </p:txBody>
      </p:sp>
      <p:sp>
        <p:nvSpPr>
          <p:cNvPr id="4" name="Slide Number Placeholder 3"/>
          <p:cNvSpPr>
            <a:spLocks noGrp="1"/>
          </p:cNvSpPr>
          <p:nvPr>
            <p:ph type="sldNum" sz="quarter" idx="10"/>
          </p:nvPr>
        </p:nvSpPr>
        <p:spPr/>
        <p:txBody>
          <a:bodyPr/>
          <a:lstStyle/>
          <a:p>
            <a:fld id="{371051C5-6803-4EE5-B5D0-E0D616DBC5F5}" type="slidenum">
              <a:rPr lang="en-US" smtClean="0"/>
              <a:pPr/>
              <a:t>13</a:t>
            </a:fld>
            <a:endParaRPr lang="en-US"/>
          </a:p>
        </p:txBody>
      </p:sp>
    </p:spTree>
    <p:extLst>
      <p:ext uri="{BB962C8B-B14F-4D97-AF65-F5344CB8AC3E}">
        <p14:creationId xmlns:p14="http://schemas.microsoft.com/office/powerpoint/2010/main" val="40554549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8500"/>
            <a:ext cx="4648200" cy="3487738"/>
          </a:xfrm>
        </p:spPr>
      </p:sp>
      <p:sp>
        <p:nvSpPr>
          <p:cNvPr id="3" name="Notes Placeholder 2"/>
          <p:cNvSpPr>
            <a:spLocks noGrp="1"/>
          </p:cNvSpPr>
          <p:nvPr>
            <p:ph type="body" idx="1"/>
          </p:nvPr>
        </p:nvSpPr>
        <p:spPr/>
        <p:txBody>
          <a:bodyPr/>
          <a:lstStyle/>
          <a:p>
            <a:r>
              <a:rPr lang="en-US" dirty="0" smtClean="0"/>
              <a:t>Shared</a:t>
            </a:r>
            <a:r>
              <a:rPr lang="en-US" baseline="0" dirty="0" smtClean="0"/>
              <a:t> resource: host, link, or switch</a:t>
            </a:r>
            <a:endParaRPr lang="en-US" dirty="0" smtClean="0"/>
          </a:p>
          <a:p>
            <a:endParaRPr lang="en-US" dirty="0" smtClean="0"/>
          </a:p>
          <a:p>
            <a:r>
              <a:rPr lang="en-US" dirty="0" smtClean="0"/>
              <a:t>Overview to give sense of what SNAP is</a:t>
            </a:r>
          </a:p>
          <a:p>
            <a:endParaRPr lang="en-US" dirty="0" smtClean="0"/>
          </a:p>
          <a:p>
            <a:r>
              <a:rPr lang="en-US" dirty="0" smtClean="0"/>
              <a:t>Tuning</a:t>
            </a:r>
            <a:r>
              <a:rPr lang="en-US" baseline="0" dirty="0" smtClean="0"/>
              <a:t> polling rate to reduce overhead</a:t>
            </a:r>
          </a:p>
          <a:p>
            <a:endParaRPr lang="en-US" baseline="0" dirty="0" smtClean="0"/>
          </a:p>
          <a:p>
            <a:pPr marL="342900" indent="-342900">
              <a:buFont typeface="Lucida Grande"/>
              <a:buChar char="-"/>
            </a:pPr>
            <a:r>
              <a:rPr lang="en-US" sz="2400" dirty="0" smtClean="0"/>
              <a:t>Input</a:t>
            </a:r>
          </a:p>
          <a:p>
            <a:pPr marL="800100" lvl="1" indent="-342900">
              <a:buFont typeface="Arial"/>
              <a:buChar char="•"/>
            </a:pPr>
            <a:r>
              <a:rPr lang="en-US" sz="2400" dirty="0" smtClean="0"/>
              <a:t>Topology, routing information</a:t>
            </a:r>
          </a:p>
          <a:p>
            <a:pPr marL="800100" lvl="1" indent="-342900">
              <a:buFont typeface="Arial"/>
              <a:buChar char="•"/>
            </a:pPr>
            <a:r>
              <a:rPr lang="en-US" sz="2400" dirty="0" smtClean="0"/>
              <a:t>Mapping from connections to processes/apps</a:t>
            </a:r>
          </a:p>
          <a:p>
            <a:pPr marL="800100" marR="0" lvl="1" indent="-342900" algn="l" defTabSz="914400" rtl="0" eaLnBrk="1" fontAlgn="auto" latinLnBrk="0" hangingPunct="1">
              <a:lnSpc>
                <a:spcPct val="100000"/>
              </a:lnSpc>
              <a:spcBef>
                <a:spcPts val="0"/>
              </a:spcBef>
              <a:spcAft>
                <a:spcPts val="0"/>
              </a:spcAft>
              <a:buClrTx/>
              <a:buSzTx/>
              <a:buFont typeface="Arial"/>
              <a:buChar char="•"/>
              <a:tabLst/>
              <a:defRPr/>
            </a:pPr>
            <a:r>
              <a:rPr lang="en-US" sz="2400" dirty="0" smtClean="0"/>
              <a:t>Sharing the same switch/link, app code</a:t>
            </a:r>
          </a:p>
          <a:p>
            <a:pPr marL="800100" lvl="1" indent="-342900">
              <a:buFont typeface="Arial"/>
              <a:buChar char="•"/>
            </a:pPr>
            <a:endParaRPr lang="en-US" sz="2400" dirty="0" smtClean="0"/>
          </a:p>
          <a:p>
            <a:endParaRPr lang="en-US" dirty="0"/>
          </a:p>
        </p:txBody>
      </p:sp>
      <p:sp>
        <p:nvSpPr>
          <p:cNvPr id="4" name="Slide Number Placeholder 3"/>
          <p:cNvSpPr>
            <a:spLocks noGrp="1"/>
          </p:cNvSpPr>
          <p:nvPr>
            <p:ph type="sldNum" sz="quarter" idx="10"/>
          </p:nvPr>
        </p:nvSpPr>
        <p:spPr/>
        <p:txBody>
          <a:bodyPr/>
          <a:lstStyle/>
          <a:p>
            <a:fld id="{371051C5-6803-4EE5-B5D0-E0D616DBC5F5}" type="slidenum">
              <a:rPr lang="en-US" smtClean="0"/>
              <a:pPr/>
              <a:t>16</a:t>
            </a:fld>
            <a:endParaRPr lang="en-US"/>
          </a:p>
        </p:txBody>
      </p:sp>
    </p:spTree>
    <p:extLst>
      <p:ext uri="{BB962C8B-B14F-4D97-AF65-F5344CB8AC3E}">
        <p14:creationId xmlns:p14="http://schemas.microsoft.com/office/powerpoint/2010/main" val="40554549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smtClean="0"/>
              <a:t>E.g., 35% for polling 5K connections with 50 </a:t>
            </a:r>
            <a:r>
              <a:rPr lang="en-US" dirty="0" err="1" smtClean="0"/>
              <a:t>ms</a:t>
            </a:r>
            <a:r>
              <a:rPr lang="en-US" dirty="0" smtClean="0"/>
              <a:t> interval</a:t>
            </a:r>
          </a:p>
          <a:p>
            <a:pPr marL="457200" lvl="1" indent="0">
              <a:buNone/>
            </a:pPr>
            <a:r>
              <a:rPr lang="en-US" dirty="0" smtClean="0"/>
              <a:t>	       5% for polling 1K connections with 500 </a:t>
            </a:r>
            <a:r>
              <a:rPr lang="en-US" dirty="0" err="1" smtClean="0"/>
              <a:t>ms</a:t>
            </a:r>
            <a:r>
              <a:rPr lang="en-US" dirty="0" smtClean="0"/>
              <a:t> interval</a:t>
            </a:r>
          </a:p>
          <a:p>
            <a:endParaRPr lang="en-US" dirty="0"/>
          </a:p>
        </p:txBody>
      </p:sp>
      <p:sp>
        <p:nvSpPr>
          <p:cNvPr id="4" name="Slide Number Placeholder 3"/>
          <p:cNvSpPr>
            <a:spLocks noGrp="1"/>
          </p:cNvSpPr>
          <p:nvPr>
            <p:ph type="sldNum" sz="quarter" idx="10"/>
          </p:nvPr>
        </p:nvSpPr>
        <p:spPr/>
        <p:txBody>
          <a:bodyPr/>
          <a:lstStyle/>
          <a:p>
            <a:fld id="{371051C5-6803-4EE5-B5D0-E0D616DBC5F5}" type="slidenum">
              <a:rPr lang="en-US" smtClean="0"/>
              <a:pPr/>
              <a:t>17</a:t>
            </a:fld>
            <a:endParaRPr lang="en-US"/>
          </a:p>
        </p:txBody>
      </p:sp>
    </p:spTree>
    <p:extLst>
      <p:ext uri="{BB962C8B-B14F-4D97-AF65-F5344CB8AC3E}">
        <p14:creationId xmlns:p14="http://schemas.microsoft.com/office/powerpoint/2010/main" val="21847979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SNAP does not</a:t>
            </a:r>
            <a:r>
              <a:rPr lang="en-US" baseline="0" dirty="0" smtClean="0"/>
              <a:t> automatically solve all the problems, but often the challenging part is to identify the performance problems and understand which component is responsible for it. SNAP makes the important first step of identifying problems and tease apart what stage in the transfer causes the problem</a:t>
            </a:r>
          </a:p>
          <a:p>
            <a:endParaRPr lang="en-US" baseline="0" dirty="0" smtClean="0"/>
          </a:p>
          <a:p>
            <a:r>
              <a:rPr lang="en-US" baseline="0" dirty="0" smtClean="0"/>
              <a:t>what role SNAP plays (and doesn't play) in ultimately pinpointing the root cause of the performance problems.</a:t>
            </a:r>
          </a:p>
          <a:p>
            <a:endParaRPr lang="en-US" dirty="0"/>
          </a:p>
        </p:txBody>
      </p:sp>
      <p:sp>
        <p:nvSpPr>
          <p:cNvPr id="4" name="Slide Number Placeholder 3"/>
          <p:cNvSpPr>
            <a:spLocks noGrp="1"/>
          </p:cNvSpPr>
          <p:nvPr>
            <p:ph type="sldNum" sz="quarter" idx="10"/>
          </p:nvPr>
        </p:nvSpPr>
        <p:spPr/>
        <p:txBody>
          <a:bodyPr/>
          <a:lstStyle/>
          <a:p>
            <a:fld id="{371051C5-6803-4EE5-B5D0-E0D616DBC5F5}" type="slidenum">
              <a:rPr lang="en-US" smtClean="0"/>
              <a:pPr/>
              <a:t>19</a:t>
            </a:fld>
            <a:endParaRPr lang="en-US"/>
          </a:p>
        </p:txBody>
      </p:sp>
    </p:spTree>
    <p:extLst>
      <p:ext uri="{BB962C8B-B14F-4D97-AF65-F5344CB8AC3E}">
        <p14:creationId xmlns:p14="http://schemas.microsoft.com/office/powerpoint/2010/main" val="38464157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8500"/>
            <a:ext cx="4648200" cy="3487738"/>
          </a:xfrm>
        </p:spPr>
      </p:sp>
      <p:sp>
        <p:nvSpPr>
          <p:cNvPr id="3" name="Notes Placeholder 2"/>
          <p:cNvSpPr>
            <a:spLocks noGrp="1"/>
          </p:cNvSpPr>
          <p:nvPr>
            <p:ph type="body" idx="1"/>
          </p:nvPr>
        </p:nvSpPr>
        <p:spPr/>
        <p:txBody>
          <a:bodyPr/>
          <a:lstStyle/>
          <a:p>
            <a:r>
              <a:rPr lang="en-US" dirty="0" smtClean="0"/>
              <a:t>Terabytes</a:t>
            </a:r>
            <a:r>
              <a:rPr lang="en-US" baseline="0" dirty="0" smtClean="0"/>
              <a:t> , less than 1 GB per machine per day</a:t>
            </a:r>
          </a:p>
          <a:p>
            <a:r>
              <a:rPr lang="en-US" baseline="0" dirty="0" smtClean="0"/>
              <a:t>Read every 500 </a:t>
            </a:r>
            <a:r>
              <a:rPr lang="en-US" baseline="0" dirty="0" err="1" smtClean="0"/>
              <a:t>ms</a:t>
            </a:r>
            <a:endParaRPr lang="en-US" dirty="0" smtClean="0"/>
          </a:p>
          <a:p>
            <a:endParaRPr lang="en-US" dirty="0" smtClean="0"/>
          </a:p>
          <a:p>
            <a:r>
              <a:rPr lang="en-US" dirty="0" smtClean="0"/>
              <a:t>700 always running, persistent</a:t>
            </a:r>
            <a:r>
              <a:rPr lang="en-US" baseline="0" dirty="0" smtClean="0"/>
              <a:t> connection</a:t>
            </a:r>
          </a:p>
          <a:p>
            <a:endParaRPr lang="en-US" baseline="0" dirty="0" smtClean="0"/>
          </a:p>
          <a:p>
            <a:r>
              <a:rPr lang="en-US" dirty="0" smtClean="0"/>
              <a:t>&gt; - summarize that you found 15 serious performance bugs and worked with</a:t>
            </a:r>
          </a:p>
          <a:p>
            <a:pPr marL="171450" indent="-171450">
              <a:buFont typeface="Wingdings" charset="0"/>
              <a:buChar char="Ø"/>
            </a:pPr>
            <a:r>
              <a:rPr lang="en-US" dirty="0" smtClean="0"/>
              <a:t>developers to fix their code.</a:t>
            </a:r>
          </a:p>
          <a:p>
            <a:pPr marL="171450" indent="-171450">
              <a:buFont typeface="Wingdings" charset="0"/>
              <a:buChar char="Ø"/>
            </a:pPr>
            <a:endParaRPr lang="en-US" dirty="0" smtClean="0"/>
          </a:p>
          <a:p>
            <a:pPr marL="0" indent="0">
              <a:buFont typeface="Wingdings" charset="0"/>
              <a:buNone/>
            </a:pPr>
            <a:endParaRPr lang="en-US" dirty="0"/>
          </a:p>
        </p:txBody>
      </p:sp>
      <p:sp>
        <p:nvSpPr>
          <p:cNvPr id="4" name="Slide Number Placeholder 3"/>
          <p:cNvSpPr>
            <a:spLocks noGrp="1"/>
          </p:cNvSpPr>
          <p:nvPr>
            <p:ph type="sldNum" sz="quarter" idx="10"/>
          </p:nvPr>
        </p:nvSpPr>
        <p:spPr/>
        <p:txBody>
          <a:bodyPr/>
          <a:lstStyle/>
          <a:p>
            <a:fld id="{371051C5-6803-4EE5-B5D0-E0D616DBC5F5}" type="slidenum">
              <a:rPr lang="en-US" smtClean="0"/>
              <a:pPr/>
              <a:t>20</a:t>
            </a:fld>
            <a:endParaRPr lang="en-US"/>
          </a:p>
        </p:txBody>
      </p:sp>
    </p:spTree>
    <p:extLst>
      <p:ext uri="{BB962C8B-B14F-4D97-AF65-F5344CB8AC3E}">
        <p14:creationId xmlns:p14="http://schemas.microsoft.com/office/powerpoint/2010/main" val="6115387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8500"/>
            <a:ext cx="4648200" cy="3487738"/>
          </a:xfrm>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6 apps self inflicted packet loss"  "</a:t>
            </a:r>
            <a:r>
              <a:rPr lang="en-US" dirty="0" err="1" smtClean="0"/>
              <a:t>incast</a:t>
            </a:r>
            <a:endParaRPr lang="en-US" dirty="0" smtClean="0"/>
          </a:p>
          <a:p>
            <a:pPr marL="0" marR="0" lvl="1"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Life of transfer: be sure to talk about</a:t>
            </a:r>
            <a:r>
              <a:rPr lang="en-US" baseline="0" dirty="0" smtClean="0"/>
              <a:t> </a:t>
            </a:r>
            <a:r>
              <a:rPr lang="en-US" baseline="0" dirty="0" err="1" smtClean="0"/>
              <a:t>ack</a:t>
            </a:r>
            <a:endParaRPr lang="en-US" dirty="0" smtClean="0"/>
          </a:p>
          <a:p>
            <a:pPr marL="0" marR="0" lvl="1"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One connection</a:t>
            </a:r>
            <a:r>
              <a:rPr lang="en-US" baseline="0" dirty="0" smtClean="0"/>
              <a:t> is always limited by one component, it’s good for the network, if it’s limited by apps</a:t>
            </a:r>
            <a:endParaRPr lang="en-US" dirty="0" smtClean="0"/>
          </a:p>
          <a:p>
            <a:pPr marL="0" marR="0" lvl="1"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Nagle and delayed </a:t>
            </a:r>
            <a:r>
              <a:rPr lang="en-US" dirty="0" err="1" smtClean="0"/>
              <a:t>ack</a:t>
            </a:r>
            <a:r>
              <a:rPr lang="en-US" dirty="0" smtClean="0"/>
              <a:t>… : small data which trigger Nagle’s </a:t>
            </a:r>
            <a:r>
              <a:rPr lang="en-US" dirty="0" err="1" smtClean="0"/>
              <a:t>algo</a:t>
            </a:r>
            <a:r>
              <a:rPr lang="en-US" dirty="0" smtClean="0"/>
              <a:t>.</a:t>
            </a:r>
          </a:p>
          <a:p>
            <a:endParaRPr lang="en-US" dirty="0"/>
          </a:p>
        </p:txBody>
      </p:sp>
      <p:sp>
        <p:nvSpPr>
          <p:cNvPr id="4" name="Slide Number Placeholder 3"/>
          <p:cNvSpPr>
            <a:spLocks noGrp="1"/>
          </p:cNvSpPr>
          <p:nvPr>
            <p:ph type="sldNum" sz="quarter" idx="10"/>
          </p:nvPr>
        </p:nvSpPr>
        <p:spPr/>
        <p:txBody>
          <a:bodyPr/>
          <a:lstStyle/>
          <a:p>
            <a:fld id="{371051C5-6803-4EE5-B5D0-E0D616DBC5F5}" type="slidenum">
              <a:rPr lang="en-US" smtClean="0"/>
              <a:pPr/>
              <a:t>21</a:t>
            </a:fld>
            <a:endParaRPr lang="en-US"/>
          </a:p>
        </p:txBody>
      </p:sp>
    </p:spTree>
    <p:extLst>
      <p:ext uri="{BB962C8B-B14F-4D97-AF65-F5344CB8AC3E}">
        <p14:creationId xmlns:p14="http://schemas.microsoft.com/office/powerpoint/2010/main" val="30049806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8500"/>
            <a:ext cx="4648200" cy="3487738"/>
          </a:xfrm>
        </p:spPr>
      </p:sp>
      <p:sp>
        <p:nvSpPr>
          <p:cNvPr id="3" name="Notes Placeholder 2"/>
          <p:cNvSpPr>
            <a:spLocks noGrp="1"/>
          </p:cNvSpPr>
          <p:nvPr>
            <p:ph type="body" idx="1"/>
          </p:nvPr>
        </p:nvSpPr>
        <p:spPr/>
        <p:txBody>
          <a:bodyPr/>
          <a:lstStyle/>
          <a:p>
            <a:r>
              <a:rPr lang="en-US" dirty="0" smtClean="0"/>
              <a:t>point out 1000s </a:t>
            </a:r>
            <a:r>
              <a:rPr lang="en-US" dirty="0" err="1" smtClean="0"/>
              <a:t>txn</a:t>
            </a:r>
            <a:r>
              <a:rPr lang="en-US" dirty="0" smtClean="0"/>
              <a:t>/s versus 5, based on parity of number of packets in request.  Delayed </a:t>
            </a:r>
            <a:r>
              <a:rPr lang="en-US" dirty="0" err="1" smtClean="0"/>
              <a:t>ack</a:t>
            </a:r>
            <a:r>
              <a:rPr lang="en-US" dirty="0" smtClean="0"/>
              <a:t> disable cost (at least mention)</a:t>
            </a:r>
          </a:p>
          <a:p>
            <a:endParaRPr lang="en-US" dirty="0" smtClean="0"/>
          </a:p>
          <a:p>
            <a:r>
              <a:rPr lang="en-US" sz="1200" b="0" i="0" u="none" strike="noStrike" kern="1200" baseline="0" dirty="0" smtClean="0">
                <a:solidFill>
                  <a:schemeClr val="tx1"/>
                </a:solidFill>
                <a:latin typeface="+mn-lt"/>
                <a:ea typeface="+mn-ea"/>
                <a:cs typeface="+mn-cs"/>
              </a:rPr>
              <a:t> configuration-file distribution service</a:t>
            </a:r>
            <a:endParaRPr lang="en-US" dirty="0" smtClean="0"/>
          </a:p>
          <a:p>
            <a:endParaRPr lang="en-US" dirty="0" smtClean="0"/>
          </a:p>
          <a:p>
            <a:r>
              <a:rPr lang="en-US" dirty="0" smtClean="0"/>
              <a:t>1M</a:t>
            </a:r>
            <a:r>
              <a:rPr lang="en-US" baseline="0" dirty="0" smtClean="0"/>
              <a:t> connections…</a:t>
            </a:r>
          </a:p>
          <a:p>
            <a:endParaRPr lang="en-US" baseline="0" dirty="0" smtClean="0"/>
          </a:p>
          <a:p>
            <a:r>
              <a:rPr lang="en-US" baseline="0" dirty="0" smtClean="0"/>
              <a:t>- clarify up front that Delayed ACK is a mechanism in TCP, not something added</a:t>
            </a:r>
          </a:p>
          <a:p>
            <a:r>
              <a:rPr lang="en-US" baseline="0" dirty="0" smtClean="0"/>
              <a:t>by the developers or operators in the data center.</a:t>
            </a:r>
          </a:p>
          <a:p>
            <a:endParaRPr lang="en-US" baseline="0" dirty="0" smtClean="0"/>
          </a:p>
        </p:txBody>
      </p:sp>
      <p:sp>
        <p:nvSpPr>
          <p:cNvPr id="4" name="Slide Number Placeholder 3"/>
          <p:cNvSpPr>
            <a:spLocks noGrp="1"/>
          </p:cNvSpPr>
          <p:nvPr>
            <p:ph type="sldNum" sz="quarter" idx="10"/>
          </p:nvPr>
        </p:nvSpPr>
        <p:spPr/>
        <p:txBody>
          <a:bodyPr/>
          <a:lstStyle/>
          <a:p>
            <a:fld id="{371051C5-6803-4EE5-B5D0-E0D616DBC5F5}" type="slidenum">
              <a:rPr lang="en-US" smtClean="0"/>
              <a:pPr/>
              <a:t>23</a:t>
            </a:fld>
            <a:endParaRPr lang="en-US"/>
          </a:p>
        </p:txBody>
      </p:sp>
    </p:spTree>
    <p:extLst>
      <p:ext uri="{BB962C8B-B14F-4D97-AF65-F5344CB8AC3E}">
        <p14:creationId xmlns:p14="http://schemas.microsoft.com/office/powerpoint/2010/main" val="26106688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Change app if use</a:t>
            </a:r>
            <a:r>
              <a:rPr lang="en-US" baseline="0" dirty="0" smtClean="0"/>
              <a:t> zero—</a:t>
            </a:r>
          </a:p>
          <a:p>
            <a:endParaRPr lang="en-US" baseline="0" dirty="0" smtClean="0"/>
          </a:p>
          <a:p>
            <a:r>
              <a:rPr lang="en-US" baseline="0" dirty="0" smtClean="0"/>
              <a:t>Proxy collecting logs from servers</a:t>
            </a:r>
            <a:endParaRPr lang="en-US" dirty="0" smtClean="0"/>
          </a:p>
          <a:p>
            <a:endParaRPr lang="en-US" dirty="0" smtClean="0"/>
          </a:p>
          <a:p>
            <a:r>
              <a:rPr lang="en-US" dirty="0" smtClean="0"/>
              <a:t>call it zero copy send "windows, of course, supports speed optimizations like zero copy send, but ..."</a:t>
            </a:r>
            <a:endParaRPr lang="en-US" dirty="0"/>
          </a:p>
        </p:txBody>
      </p:sp>
      <p:sp>
        <p:nvSpPr>
          <p:cNvPr id="4" name="Slide Number Placeholder 3"/>
          <p:cNvSpPr>
            <a:spLocks noGrp="1"/>
          </p:cNvSpPr>
          <p:nvPr>
            <p:ph type="sldNum" sz="quarter" idx="10"/>
          </p:nvPr>
        </p:nvSpPr>
        <p:spPr/>
        <p:txBody>
          <a:bodyPr/>
          <a:lstStyle/>
          <a:p>
            <a:fld id="{371051C5-6803-4EE5-B5D0-E0D616DBC5F5}" type="slidenum">
              <a:rPr lang="en-US" smtClean="0"/>
              <a:pPr/>
              <a:t>24</a:t>
            </a:fld>
            <a:endParaRPr lang="en-US"/>
          </a:p>
        </p:txBody>
      </p:sp>
    </p:spTree>
    <p:extLst>
      <p:ext uri="{BB962C8B-B14F-4D97-AF65-F5344CB8AC3E}">
        <p14:creationId xmlns:p14="http://schemas.microsoft.com/office/powerpoint/2010/main" val="341675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 any time,</a:t>
            </a:r>
            <a:r>
              <a:rPr lang="en-US" baseline="0" dirty="0" smtClean="0"/>
              <a:t> </a:t>
            </a:r>
            <a:r>
              <a:rPr lang="en-US" baseline="0" dirty="0" err="1" smtClean="0"/>
              <a:t>cwd</a:t>
            </a:r>
            <a:r>
              <a:rPr lang="en-US" baseline="0" dirty="0" smtClean="0"/>
              <a:t> is large enough …. But </a:t>
            </a:r>
            <a:r>
              <a:rPr lang="en-US" baseline="0" dirty="0" err="1" smtClean="0"/>
              <a:t>cwd</a:t>
            </a:r>
            <a:r>
              <a:rPr lang="en-US" baseline="0" dirty="0" smtClean="0"/>
              <a:t> gets reduced …</a:t>
            </a:r>
          </a:p>
          <a:p>
            <a:endParaRPr lang="en-US" baseline="0" dirty="0" smtClean="0"/>
          </a:p>
          <a:p>
            <a:r>
              <a:rPr lang="en-US" baseline="0" dirty="0" smtClean="0"/>
              <a:t>Aggregator distributing requests</a:t>
            </a:r>
            <a:endParaRPr lang="en-US" dirty="0"/>
          </a:p>
        </p:txBody>
      </p:sp>
      <p:sp>
        <p:nvSpPr>
          <p:cNvPr id="4" name="Slide Number Placeholder 3"/>
          <p:cNvSpPr>
            <a:spLocks noGrp="1"/>
          </p:cNvSpPr>
          <p:nvPr>
            <p:ph type="sldNum" sz="quarter" idx="10"/>
          </p:nvPr>
        </p:nvSpPr>
        <p:spPr/>
        <p:txBody>
          <a:bodyPr/>
          <a:lstStyle/>
          <a:p>
            <a:fld id="{371051C5-6803-4EE5-B5D0-E0D616DBC5F5}" type="slidenum">
              <a:rPr lang="en-US" smtClean="0"/>
              <a:pPr/>
              <a:t>25</a:t>
            </a:fld>
            <a:endParaRPr lang="en-US"/>
          </a:p>
        </p:txBody>
      </p:sp>
    </p:spTree>
    <p:extLst>
      <p:ext uri="{BB962C8B-B14F-4D97-AF65-F5344CB8AC3E}">
        <p14:creationId xmlns:p14="http://schemas.microsoft.com/office/powerpoint/2010/main" val="21677035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8500"/>
            <a:ext cx="4648200" cy="3487738"/>
          </a:xfrm>
        </p:spPr>
      </p:sp>
      <p:sp>
        <p:nvSpPr>
          <p:cNvPr id="3" name="Notes Placeholder 2"/>
          <p:cNvSpPr>
            <a:spLocks noGrp="1"/>
          </p:cNvSpPr>
          <p:nvPr>
            <p:ph type="body" idx="1"/>
          </p:nvPr>
        </p:nvSpPr>
        <p:spPr/>
        <p:txBody>
          <a:bodyPr/>
          <a:lstStyle/>
          <a:p>
            <a:r>
              <a:rPr lang="en-US" dirty="0" smtClean="0"/>
              <a:t>A single</a:t>
            </a:r>
            <a:r>
              <a:rPr lang="en-US" baseline="0" dirty="0" smtClean="0"/>
              <a:t> application(propagated and aggregated), the same server is shared by many more apps, some are delay sensitive while others have high throughput. All these applications inside data centers are already complicated when things are right, but what if something goes wrong?</a:t>
            </a:r>
            <a:endParaRPr lang="en-US" dirty="0"/>
          </a:p>
        </p:txBody>
      </p:sp>
      <p:sp>
        <p:nvSpPr>
          <p:cNvPr id="4" name="Slide Number Placeholder 3"/>
          <p:cNvSpPr>
            <a:spLocks noGrp="1"/>
          </p:cNvSpPr>
          <p:nvPr>
            <p:ph type="sldNum" sz="quarter" idx="10"/>
          </p:nvPr>
        </p:nvSpPr>
        <p:spPr/>
        <p:txBody>
          <a:bodyPr/>
          <a:lstStyle/>
          <a:p>
            <a:fld id="{371051C5-6803-4EE5-B5D0-E0D616DBC5F5}" type="slidenum">
              <a:rPr lang="en-US" smtClean="0"/>
              <a:pPr/>
              <a:t>2</a:t>
            </a:fld>
            <a:endParaRPr lang="en-US"/>
          </a:p>
        </p:txBody>
      </p:sp>
    </p:spTree>
    <p:extLst>
      <p:ext uri="{BB962C8B-B14F-4D97-AF65-F5344CB8AC3E}">
        <p14:creationId xmlns:p14="http://schemas.microsoft.com/office/powerpoint/2010/main" val="52646996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Problem  </a:t>
            </a:r>
          </a:p>
          <a:p>
            <a:pPr lvl="1"/>
            <a:r>
              <a:rPr lang="en-US" dirty="0" smtClean="0"/>
              <a:t>Low-rate flows are not the cause of congestion</a:t>
            </a:r>
          </a:p>
          <a:p>
            <a:pPr lvl="1"/>
            <a:r>
              <a:rPr lang="en-US" dirty="0" smtClean="0"/>
              <a:t>But suffer more from congestion</a:t>
            </a:r>
          </a:p>
          <a:p>
            <a:endParaRPr lang="en-US" dirty="0"/>
          </a:p>
        </p:txBody>
      </p:sp>
      <p:sp>
        <p:nvSpPr>
          <p:cNvPr id="4" name="Slide Number Placeholder 3"/>
          <p:cNvSpPr>
            <a:spLocks noGrp="1"/>
          </p:cNvSpPr>
          <p:nvPr>
            <p:ph type="sldNum" sz="quarter" idx="10"/>
          </p:nvPr>
        </p:nvSpPr>
        <p:spPr/>
        <p:txBody>
          <a:bodyPr/>
          <a:lstStyle/>
          <a:p>
            <a:fld id="{371051C5-6803-4EE5-B5D0-E0D616DBC5F5}" type="slidenum">
              <a:rPr lang="en-US" smtClean="0"/>
              <a:pPr/>
              <a:t>27</a:t>
            </a:fld>
            <a:endParaRPr lang="en-US"/>
          </a:p>
        </p:txBody>
      </p:sp>
    </p:spTree>
    <p:extLst>
      <p:ext uri="{BB962C8B-B14F-4D97-AF65-F5344CB8AC3E}">
        <p14:creationId xmlns:p14="http://schemas.microsoft.com/office/powerpoint/2010/main" val="85901461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latin typeface="+mn-lt"/>
                <a:ea typeface="+mn-ea"/>
                <a:cs typeface="+mn-cs"/>
              </a:rPr>
              <a:t>these problems, while known at some level, *do* really occur in practice, and people need to find and resolve these problems efficiently. </a:t>
            </a:r>
          </a:p>
          <a:p>
            <a:endParaRPr lang="en-US" sz="1200" b="1" kern="1200" dirty="0" smtClean="0">
              <a:solidFill>
                <a:schemeClr val="tx1"/>
              </a:solidFill>
              <a:latin typeface="+mn-lt"/>
              <a:ea typeface="+mn-ea"/>
              <a:cs typeface="+mn-cs"/>
            </a:endParaRPr>
          </a:p>
          <a:p>
            <a:r>
              <a:rPr lang="en-US" sz="1200" b="1" kern="1200" dirty="0" smtClean="0">
                <a:solidFill>
                  <a:schemeClr val="tx1"/>
                </a:solidFill>
                <a:latin typeface="+mn-lt"/>
                <a:ea typeface="+mn-ea"/>
                <a:cs typeface="+mn-cs"/>
              </a:rPr>
              <a:t>SNAP demonstrates that </a:t>
            </a:r>
          </a:p>
          <a:p>
            <a:pPr marL="0" marR="0" lvl="2" indent="0" algn="l" defTabSz="914400" rtl="0" eaLnBrk="1" fontAlgn="auto" latinLnBrk="0" hangingPunct="1">
              <a:lnSpc>
                <a:spcPct val="100000"/>
              </a:lnSpc>
              <a:spcBef>
                <a:spcPts val="0"/>
              </a:spcBef>
              <a:spcAft>
                <a:spcPts val="0"/>
              </a:spcAft>
              <a:buClrTx/>
              <a:buSzTx/>
              <a:buFontTx/>
              <a:buNone/>
              <a:tabLst/>
              <a:defRPr/>
            </a:pPr>
            <a:r>
              <a:rPr lang="en-US" dirty="0" smtClean="0"/>
              <a:t>Help operators improve platform and tune network</a:t>
            </a:r>
          </a:p>
          <a:p>
            <a:pPr marL="0" marR="0" lvl="2" indent="0" algn="l" defTabSz="914400" rtl="0" eaLnBrk="1" fontAlgn="auto" latinLnBrk="0" hangingPunct="1">
              <a:lnSpc>
                <a:spcPct val="100000"/>
              </a:lnSpc>
              <a:spcBef>
                <a:spcPts val="0"/>
              </a:spcBef>
              <a:spcAft>
                <a:spcPts val="0"/>
              </a:spcAft>
              <a:buClrTx/>
              <a:buSzTx/>
              <a:buFontTx/>
              <a:buNone/>
              <a:tabLst/>
              <a:defRPr/>
            </a:pPr>
            <a:r>
              <a:rPr lang="en-US" dirty="0" smtClean="0"/>
              <a:t>Help developers to pinpoint app problems</a:t>
            </a:r>
          </a:p>
          <a:p>
            <a:pPr marL="0" marR="0" lvl="2"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371051C5-6803-4EE5-B5D0-E0D616DBC5F5}" type="slidenum">
              <a:rPr lang="en-US" smtClean="0"/>
              <a:pPr/>
              <a:t>28</a:t>
            </a:fld>
            <a:endParaRPr lang="en-US"/>
          </a:p>
        </p:txBody>
      </p:sp>
    </p:spTree>
    <p:extLst>
      <p:ext uri="{BB962C8B-B14F-4D97-AF65-F5344CB8AC3E}">
        <p14:creationId xmlns:p14="http://schemas.microsoft.com/office/powerpoint/2010/main" val="26376708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Neither part is truly "rocket science" but, together, they are a clean and elegant solution.  Like Dave wrote in the introduction, the main point of the paper is a "proof of concept" that this kind of approach is so effective.</a:t>
            </a:r>
          </a:p>
          <a:p>
            <a:endParaRPr lang="en-US" dirty="0"/>
          </a:p>
        </p:txBody>
      </p:sp>
      <p:sp>
        <p:nvSpPr>
          <p:cNvPr id="4" name="Slide Number Placeholder 3"/>
          <p:cNvSpPr>
            <a:spLocks noGrp="1"/>
          </p:cNvSpPr>
          <p:nvPr>
            <p:ph type="sldNum" sz="quarter" idx="10"/>
          </p:nvPr>
        </p:nvSpPr>
        <p:spPr/>
        <p:txBody>
          <a:bodyPr/>
          <a:lstStyle/>
          <a:p>
            <a:fld id="{371051C5-6803-4EE5-B5D0-E0D616DBC5F5}" type="slidenum">
              <a:rPr lang="en-US" smtClean="0"/>
              <a:pPr/>
              <a:t>29</a:t>
            </a:fld>
            <a:endParaRPr lang="en-US"/>
          </a:p>
        </p:txBody>
      </p:sp>
    </p:spTree>
    <p:extLst>
      <p:ext uri="{BB962C8B-B14F-4D97-AF65-F5344CB8AC3E}">
        <p14:creationId xmlns:p14="http://schemas.microsoft.com/office/powerpoint/2010/main" val="30710462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8500"/>
            <a:ext cx="4648200" cy="3487738"/>
          </a:xfrm>
        </p:spPr>
      </p:sp>
      <p:sp>
        <p:nvSpPr>
          <p:cNvPr id="3" name="Notes Placeholder 2"/>
          <p:cNvSpPr>
            <a:spLocks noGrp="1"/>
          </p:cNvSpPr>
          <p:nvPr>
            <p:ph type="body" idx="1"/>
          </p:nvPr>
        </p:nvSpPr>
        <p:spPr/>
        <p:txBody>
          <a:bodyPr>
            <a:normAutofit/>
          </a:bodyPr>
          <a:lstStyle/>
          <a:p>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We </a:t>
            </a:r>
            <a:r>
              <a:rPr lang="en-US" sz="1200" kern="1200" baseline="0" dirty="0" smtClean="0">
                <a:solidFill>
                  <a:schemeClr val="tx1"/>
                </a:solidFill>
                <a:latin typeface="+mn-lt"/>
                <a:ea typeface="+mn-ea"/>
                <a:cs typeface="+mn-cs"/>
              </a:rPr>
              <a:t>have many low-level protocols such as….that is a mystery to developers without a networking background, but these protocols may have significant performance impact. It could be a disaster for a database expert to work with a TCP stack</a:t>
            </a:r>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 slide 34: audience probably won't know what "Nagle's algorithm" and "delayed ACK" are.  you can finesse this out loud, and say that networking protocols have many low-level mechanisms (and view these as examples you don't expect the audience to know).</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in practice, I think Microsoft doesn't</a:t>
            </a:r>
          </a:p>
          <a:p>
            <a:r>
              <a:rPr lang="en-US" sz="1200" kern="1200" dirty="0" smtClean="0">
                <a:solidFill>
                  <a:schemeClr val="tx1"/>
                </a:solidFill>
                <a:latin typeface="+mn-lt"/>
                <a:ea typeface="+mn-ea"/>
                <a:cs typeface="+mn-cs"/>
              </a:rPr>
              <a:t> really "hot swap" in the new code, but rather brings up new images for a</a:t>
            </a:r>
          </a:p>
          <a:p>
            <a:r>
              <a:rPr lang="en-US" sz="1200" kern="1200" dirty="0" smtClean="0">
                <a:solidFill>
                  <a:schemeClr val="tx1"/>
                </a:solidFill>
                <a:latin typeface="+mn-lt"/>
                <a:ea typeface="+mn-ea"/>
                <a:cs typeface="+mn-cs"/>
              </a:rPr>
              <a:t> service and gradually phase out the old ones your point is more that change</a:t>
            </a:r>
          </a:p>
          <a:p>
            <a:r>
              <a:rPr lang="en-US" sz="1200" kern="1200" dirty="0" smtClean="0">
                <a:solidFill>
                  <a:schemeClr val="tx1"/>
                </a:solidFill>
                <a:latin typeface="+mn-lt"/>
                <a:ea typeface="+mn-ea"/>
                <a:cs typeface="+mn-cs"/>
              </a:rPr>
              <a:t> in constant. </a:t>
            </a:r>
            <a:endParaRPr lang="en-US" dirty="0" smtClean="0">
              <a:sym typeface="Wingdings" pitchFamily="2" charset="2"/>
            </a:endParaRPr>
          </a:p>
          <a:p>
            <a:r>
              <a:rPr lang="en-US" sz="1200" kern="1200" dirty="0" smtClean="0">
                <a:solidFill>
                  <a:schemeClr val="tx1"/>
                </a:solidFill>
                <a:latin typeface="+mn-lt"/>
                <a:ea typeface="+mn-ea"/>
                <a:cs typeface="+mn-cs"/>
              </a:rPr>
              <a:t>Just</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stress the point about constant influx of new developers out loud.</a:t>
            </a:r>
            <a:endParaRPr lang="en-US" dirty="0" smtClean="0">
              <a:sym typeface="Wingdings" pitchFamily="2" charset="2"/>
            </a:endParaRPr>
          </a:p>
          <a:p>
            <a:endParaRPr lang="en-US" dirty="0" smtClean="0">
              <a:sym typeface="Wingdings" pitchFamily="2" charset="2"/>
            </a:endParaRPr>
          </a:p>
          <a:p>
            <a:r>
              <a:rPr lang="en-US" dirty="0" smtClean="0">
                <a:sym typeface="Wingdings" pitchFamily="2" charset="2"/>
              </a:rPr>
              <a:t>silly window syndrome</a:t>
            </a:r>
            <a:endParaRPr lang="en-US" dirty="0"/>
          </a:p>
        </p:txBody>
      </p:sp>
      <p:sp>
        <p:nvSpPr>
          <p:cNvPr id="4" name="Slide Number Placeholder 3"/>
          <p:cNvSpPr>
            <a:spLocks noGrp="1"/>
          </p:cNvSpPr>
          <p:nvPr>
            <p:ph type="sldNum" sz="quarter" idx="10"/>
          </p:nvPr>
        </p:nvSpPr>
        <p:spPr/>
        <p:txBody>
          <a:bodyPr/>
          <a:lstStyle/>
          <a:p>
            <a:fld id="{371051C5-6803-4EE5-B5D0-E0D616DBC5F5}"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Google and </a:t>
            </a:r>
            <a:r>
              <a:rPr lang="en-US" dirty="0" err="1" smtClean="0"/>
              <a:t>microsoft</a:t>
            </a:r>
            <a:endParaRPr lang="en-US" dirty="0" smtClean="0"/>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100K$ a few monitoring machines monitor two racks of servers</a:t>
            </a:r>
          </a:p>
          <a:p>
            <a:endParaRPr lang="en-US" dirty="0"/>
          </a:p>
        </p:txBody>
      </p:sp>
      <p:sp>
        <p:nvSpPr>
          <p:cNvPr id="4" name="Slide Number Placeholder 3"/>
          <p:cNvSpPr>
            <a:spLocks noGrp="1"/>
          </p:cNvSpPr>
          <p:nvPr>
            <p:ph type="sldNum" sz="quarter" idx="10"/>
          </p:nvPr>
        </p:nvSpPr>
        <p:spPr/>
        <p:txBody>
          <a:bodyPr/>
          <a:lstStyle/>
          <a:p>
            <a:fld id="{371051C5-6803-4EE5-B5D0-E0D616DBC5F5}" type="slidenum">
              <a:rPr lang="en-US" smtClean="0"/>
              <a:pPr/>
              <a:t>4</a:t>
            </a:fld>
            <a:endParaRPr lang="en-US"/>
          </a:p>
        </p:txBody>
      </p:sp>
    </p:spTree>
    <p:extLst>
      <p:ext uri="{BB962C8B-B14F-4D97-AF65-F5344CB8AC3E}">
        <p14:creationId xmlns:p14="http://schemas.microsoft.com/office/powerpoint/2010/main" val="19979910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8500"/>
            <a:ext cx="4648200" cy="3487738"/>
          </a:xfrm>
        </p:spPr>
      </p:sp>
      <p:sp>
        <p:nvSpPr>
          <p:cNvPr id="3" name="Notes Placeholder 2"/>
          <p:cNvSpPr>
            <a:spLocks noGrp="1"/>
          </p:cNvSpPr>
          <p:nvPr>
            <p:ph type="body" idx="1"/>
          </p:nvPr>
        </p:nvSpPr>
        <p:spPr/>
        <p:txBody>
          <a:bodyPr/>
          <a:lstStyle/>
          <a:p>
            <a:r>
              <a:rPr lang="en-US" dirty="0" smtClean="0"/>
              <a:t>Overview to give sense of what SNAP is</a:t>
            </a:r>
          </a:p>
          <a:p>
            <a:endParaRPr lang="en-US" dirty="0" smtClean="0"/>
          </a:p>
          <a:p>
            <a:r>
              <a:rPr lang="en-US" dirty="0" smtClean="0"/>
              <a:t>Tuning</a:t>
            </a:r>
            <a:r>
              <a:rPr lang="en-US" baseline="0" dirty="0" smtClean="0"/>
              <a:t> polling rate to reduce overhead</a:t>
            </a:r>
          </a:p>
          <a:p>
            <a:endParaRPr lang="en-US" baseline="0" dirty="0" smtClean="0"/>
          </a:p>
          <a:p>
            <a:pPr marL="342900" indent="-342900">
              <a:buFont typeface="Lucida Grande"/>
              <a:buChar char="-"/>
            </a:pPr>
            <a:r>
              <a:rPr lang="en-US" sz="2400" dirty="0" smtClean="0"/>
              <a:t>Input</a:t>
            </a:r>
          </a:p>
          <a:p>
            <a:pPr marL="800100" lvl="1" indent="-342900">
              <a:buFont typeface="Arial"/>
              <a:buChar char="•"/>
            </a:pPr>
            <a:r>
              <a:rPr lang="en-US" sz="2400" dirty="0" smtClean="0"/>
              <a:t>Topology, routing information</a:t>
            </a:r>
          </a:p>
          <a:p>
            <a:pPr marL="800100" lvl="1" indent="-342900">
              <a:buFont typeface="Arial"/>
              <a:buChar char="•"/>
            </a:pPr>
            <a:r>
              <a:rPr lang="en-US" sz="2400" dirty="0" smtClean="0"/>
              <a:t>Mapping from connections to processes/apps</a:t>
            </a:r>
          </a:p>
          <a:p>
            <a:pPr marL="800100" marR="0" lvl="1" indent="-342900" algn="l" defTabSz="914400" rtl="0" eaLnBrk="1" fontAlgn="auto" latinLnBrk="0" hangingPunct="1">
              <a:lnSpc>
                <a:spcPct val="100000"/>
              </a:lnSpc>
              <a:spcBef>
                <a:spcPts val="0"/>
              </a:spcBef>
              <a:spcAft>
                <a:spcPts val="0"/>
              </a:spcAft>
              <a:buClrTx/>
              <a:buSzTx/>
              <a:buFont typeface="Arial"/>
              <a:buChar char="•"/>
              <a:tabLst/>
              <a:defRPr/>
            </a:pPr>
            <a:r>
              <a:rPr lang="en-US" sz="2400" dirty="0" smtClean="0"/>
              <a:t>Sharing the same switch/link, app code</a:t>
            </a:r>
          </a:p>
          <a:p>
            <a:pPr marL="800100" lvl="1" indent="-342900">
              <a:buFont typeface="Arial"/>
              <a:buChar char="•"/>
            </a:pPr>
            <a:endParaRPr lang="en-US" sz="2400" dirty="0" smtClean="0"/>
          </a:p>
          <a:p>
            <a:endParaRPr lang="en-US" dirty="0"/>
          </a:p>
        </p:txBody>
      </p:sp>
      <p:sp>
        <p:nvSpPr>
          <p:cNvPr id="4" name="Slide Number Placeholder 3"/>
          <p:cNvSpPr>
            <a:spLocks noGrp="1"/>
          </p:cNvSpPr>
          <p:nvPr>
            <p:ph type="sldNum" sz="quarter" idx="10"/>
          </p:nvPr>
        </p:nvSpPr>
        <p:spPr/>
        <p:txBody>
          <a:bodyPr/>
          <a:lstStyle/>
          <a:p>
            <a:fld id="{371051C5-6803-4EE5-B5D0-E0D616DBC5F5}" type="slidenum">
              <a:rPr lang="en-US" smtClean="0"/>
              <a:pPr/>
              <a:t>6</a:t>
            </a:fld>
            <a:endParaRPr lang="en-US"/>
          </a:p>
        </p:txBody>
      </p:sp>
    </p:spTree>
    <p:extLst>
      <p:ext uri="{BB962C8B-B14F-4D97-AF65-F5344CB8AC3E}">
        <p14:creationId xmlns:p14="http://schemas.microsoft.com/office/powerpoint/2010/main" val="40554549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Two types: elevate the difference to the beginning of the patter.  Some are easier to deal with - cumulative, some are hard - requires being lucky enough to sample at the instant something interesting happens</a:t>
            </a:r>
          </a:p>
          <a:p>
            <a:endParaRPr lang="en-US" dirty="0" smtClean="0"/>
          </a:p>
          <a:p>
            <a:endParaRPr lang="en-US" dirty="0" smtClean="0"/>
          </a:p>
          <a:p>
            <a:endParaRPr lang="en-US" dirty="0" smtClean="0"/>
          </a:p>
          <a:p>
            <a:endParaRPr lang="en-US" dirty="0" smtClean="0"/>
          </a:p>
          <a:p>
            <a:r>
              <a:rPr lang="en-US" dirty="0" smtClean="0"/>
              <a:t>Counters will catch every</a:t>
            </a:r>
            <a:r>
              <a:rPr lang="en-US" baseline="0" dirty="0" smtClean="0"/>
              <a:t> event that happens even when the polls are too large</a:t>
            </a:r>
          </a:p>
          <a:p>
            <a:endParaRPr lang="en-US" baseline="0" dirty="0" smtClean="0"/>
          </a:p>
          <a:p>
            <a:r>
              <a:rPr lang="en-US" baseline="0" dirty="0" smtClean="0"/>
              <a:t>Sampling periodically may miss some value, so we choose Poisson  which can guarantee that we can get a statistically accurate overview of these values.</a:t>
            </a:r>
          </a:p>
          <a:p>
            <a:r>
              <a:rPr lang="en-US" baseline="0" dirty="0" smtClean="0"/>
              <a:t>Poisson sampling can make sure the distribution of sampling data is meaningful …</a:t>
            </a:r>
          </a:p>
          <a:p>
            <a:endParaRPr lang="en-US" baseline="0" dirty="0" smtClean="0"/>
          </a:p>
          <a:p>
            <a:r>
              <a:rPr lang="en-US" baseline="0" dirty="0" smtClean="0"/>
              <a:t>Example variables, there are many others…</a:t>
            </a:r>
          </a:p>
          <a:p>
            <a:endParaRPr lang="en-US" baseline="0" dirty="0" smtClean="0"/>
          </a:p>
          <a:p>
            <a:r>
              <a:rPr lang="en-US" baseline="0" dirty="0" smtClean="0"/>
              <a:t>PASTA, Independent of underlying statistical distribution</a:t>
            </a:r>
            <a:endParaRPr lang="en-US" dirty="0" smtClean="0"/>
          </a:p>
          <a:p>
            <a:r>
              <a:rPr lang="en-US" dirty="0" smtClean="0"/>
              <a:t>Data are used for classify</a:t>
            </a:r>
            <a:r>
              <a:rPr lang="en-US" baseline="0" dirty="0" smtClean="0"/>
              <a:t> and to show details for people to …</a:t>
            </a:r>
          </a:p>
          <a:p>
            <a:r>
              <a:rPr lang="en-US" baseline="0" dirty="0" smtClean="0"/>
              <a:t>Why Poisson sampling? – to get meaningful values…</a:t>
            </a:r>
            <a:endParaRPr lang="en-US" dirty="0"/>
          </a:p>
        </p:txBody>
      </p:sp>
      <p:sp>
        <p:nvSpPr>
          <p:cNvPr id="4" name="Slide Number Placeholder 3"/>
          <p:cNvSpPr>
            <a:spLocks noGrp="1"/>
          </p:cNvSpPr>
          <p:nvPr>
            <p:ph type="sldNum" sz="quarter" idx="10"/>
          </p:nvPr>
        </p:nvSpPr>
        <p:spPr/>
        <p:txBody>
          <a:bodyPr/>
          <a:lstStyle/>
          <a:p>
            <a:fld id="{371051C5-6803-4EE5-B5D0-E0D616DBC5F5}" type="slidenum">
              <a:rPr lang="en-US" smtClean="0"/>
              <a:pPr/>
              <a:t>8</a:t>
            </a:fld>
            <a:endParaRPr lang="en-US"/>
          </a:p>
        </p:txBody>
      </p:sp>
    </p:spTree>
    <p:extLst>
      <p:ext uri="{BB962C8B-B14F-4D97-AF65-F5344CB8AC3E}">
        <p14:creationId xmlns:p14="http://schemas.microsoft.com/office/powerpoint/2010/main" val="20930017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8500"/>
            <a:ext cx="4648200" cy="3487738"/>
          </a:xfrm>
        </p:spPr>
      </p:sp>
      <p:sp>
        <p:nvSpPr>
          <p:cNvPr id="3" name="Notes Placeholder 2"/>
          <p:cNvSpPr>
            <a:spLocks noGrp="1"/>
          </p:cNvSpPr>
          <p:nvPr>
            <p:ph type="body" idx="1"/>
          </p:nvPr>
        </p:nvSpPr>
        <p:spPr/>
        <p:txBody>
          <a:bodyPr/>
          <a:lstStyle/>
          <a:p>
            <a:r>
              <a:rPr lang="en-US" dirty="0" smtClean="0"/>
              <a:t>Overview to give sense of what SNAP is</a:t>
            </a:r>
          </a:p>
          <a:p>
            <a:endParaRPr lang="en-US" dirty="0" smtClean="0"/>
          </a:p>
          <a:p>
            <a:r>
              <a:rPr lang="en-US" dirty="0" smtClean="0"/>
              <a:t>Tuning</a:t>
            </a:r>
            <a:r>
              <a:rPr lang="en-US" baseline="0" dirty="0" smtClean="0"/>
              <a:t> polling rate to reduce overhead</a:t>
            </a:r>
          </a:p>
          <a:p>
            <a:endParaRPr lang="en-US" baseline="0" dirty="0" smtClean="0"/>
          </a:p>
          <a:p>
            <a:pPr marL="342900" indent="-342900">
              <a:buFont typeface="Lucida Grande"/>
              <a:buChar char="-"/>
            </a:pPr>
            <a:r>
              <a:rPr lang="en-US" sz="2400" dirty="0" smtClean="0"/>
              <a:t>Input</a:t>
            </a:r>
          </a:p>
          <a:p>
            <a:pPr marL="800100" lvl="1" indent="-342900">
              <a:buFont typeface="Arial"/>
              <a:buChar char="•"/>
            </a:pPr>
            <a:r>
              <a:rPr lang="en-US" sz="2400" dirty="0" smtClean="0"/>
              <a:t>Topology, routing information</a:t>
            </a:r>
          </a:p>
          <a:p>
            <a:pPr marL="800100" lvl="1" indent="-342900">
              <a:buFont typeface="Arial"/>
              <a:buChar char="•"/>
            </a:pPr>
            <a:r>
              <a:rPr lang="en-US" sz="2400" dirty="0" smtClean="0"/>
              <a:t>Mapping from connections to processes/apps</a:t>
            </a:r>
          </a:p>
          <a:p>
            <a:pPr marL="800100" marR="0" lvl="1" indent="-342900" algn="l" defTabSz="914400" rtl="0" eaLnBrk="1" fontAlgn="auto" latinLnBrk="0" hangingPunct="1">
              <a:lnSpc>
                <a:spcPct val="100000"/>
              </a:lnSpc>
              <a:spcBef>
                <a:spcPts val="0"/>
              </a:spcBef>
              <a:spcAft>
                <a:spcPts val="0"/>
              </a:spcAft>
              <a:buClrTx/>
              <a:buSzTx/>
              <a:buFont typeface="Arial"/>
              <a:buChar char="•"/>
              <a:tabLst/>
              <a:defRPr/>
            </a:pPr>
            <a:r>
              <a:rPr lang="en-US" sz="2400" dirty="0" smtClean="0"/>
              <a:t>Sharing the same switch/link, app code</a:t>
            </a:r>
          </a:p>
          <a:p>
            <a:pPr marL="800100" lvl="1" indent="-342900">
              <a:buFont typeface="Arial"/>
              <a:buChar char="•"/>
            </a:pPr>
            <a:endParaRPr lang="en-US" sz="2400" dirty="0" smtClean="0"/>
          </a:p>
          <a:p>
            <a:endParaRPr lang="en-US" dirty="0"/>
          </a:p>
        </p:txBody>
      </p:sp>
      <p:sp>
        <p:nvSpPr>
          <p:cNvPr id="4" name="Slide Number Placeholder 3"/>
          <p:cNvSpPr>
            <a:spLocks noGrp="1"/>
          </p:cNvSpPr>
          <p:nvPr>
            <p:ph type="sldNum" sz="quarter" idx="10"/>
          </p:nvPr>
        </p:nvSpPr>
        <p:spPr/>
        <p:txBody>
          <a:bodyPr/>
          <a:lstStyle/>
          <a:p>
            <a:fld id="{371051C5-6803-4EE5-B5D0-E0D616DBC5F5}" type="slidenum">
              <a:rPr lang="en-US" smtClean="0"/>
              <a:pPr/>
              <a:t>9</a:t>
            </a:fld>
            <a:endParaRPr lang="en-US"/>
          </a:p>
        </p:txBody>
      </p:sp>
    </p:spTree>
    <p:extLst>
      <p:ext uri="{BB962C8B-B14F-4D97-AF65-F5344CB8AC3E}">
        <p14:creationId xmlns:p14="http://schemas.microsoft.com/office/powerpoint/2010/main" val="40554549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Here</a:t>
            </a:r>
            <a:r>
              <a:rPr lang="en-US" baseline="0" dirty="0" smtClean="0"/>
              <a:t> we show a simple example on the basic data transfer stages that can help illustrate the problems that come from different stages.</a:t>
            </a:r>
            <a:endParaRPr lang="en-US" dirty="0" smtClean="0"/>
          </a:p>
          <a:p>
            <a:pPr marL="0" marR="0" lvl="1"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this simple example useful to explain where performance impairments happen.  make clear that this is the simple life cycle shown so you can explain the very useful taxonomy that we came up with.</a:t>
            </a:r>
            <a:endParaRPr lang="en-US" dirty="0"/>
          </a:p>
        </p:txBody>
      </p:sp>
      <p:sp>
        <p:nvSpPr>
          <p:cNvPr id="4" name="Slide Number Placeholder 3"/>
          <p:cNvSpPr>
            <a:spLocks noGrp="1"/>
          </p:cNvSpPr>
          <p:nvPr>
            <p:ph type="sldNum" sz="quarter" idx="10"/>
          </p:nvPr>
        </p:nvSpPr>
        <p:spPr/>
        <p:txBody>
          <a:bodyPr/>
          <a:lstStyle/>
          <a:p>
            <a:fld id="{371051C5-6803-4EE5-B5D0-E0D616DBC5F5}" type="slidenum">
              <a:rPr lang="en-US" smtClean="0"/>
              <a:pPr/>
              <a:t>10</a:t>
            </a:fld>
            <a:endParaRPr lang="en-US"/>
          </a:p>
        </p:txBody>
      </p:sp>
    </p:spTree>
    <p:extLst>
      <p:ext uri="{BB962C8B-B14F-4D97-AF65-F5344CB8AC3E}">
        <p14:creationId xmlns:p14="http://schemas.microsoft.com/office/powerpoint/2010/main" val="30049806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Nagle and delayed </a:t>
            </a:r>
            <a:r>
              <a:rPr lang="en-US" dirty="0" err="1" smtClean="0"/>
              <a:t>ack</a:t>
            </a:r>
            <a:r>
              <a:rPr lang="en-US" dirty="0" smtClean="0"/>
              <a:t>… : small data which trigger Nagle’s </a:t>
            </a:r>
            <a:r>
              <a:rPr lang="en-US" dirty="0" err="1" smtClean="0"/>
              <a:t>algo</a:t>
            </a:r>
            <a:r>
              <a:rPr lang="en-US" dirty="0" smtClean="0"/>
              <a:t>.</a:t>
            </a:r>
          </a:p>
          <a:p>
            <a:endParaRPr lang="en-US" dirty="0"/>
          </a:p>
        </p:txBody>
      </p:sp>
      <p:sp>
        <p:nvSpPr>
          <p:cNvPr id="4" name="Slide Number Placeholder 3"/>
          <p:cNvSpPr>
            <a:spLocks noGrp="1"/>
          </p:cNvSpPr>
          <p:nvPr>
            <p:ph type="sldNum" sz="quarter" idx="10"/>
          </p:nvPr>
        </p:nvSpPr>
        <p:spPr/>
        <p:txBody>
          <a:bodyPr/>
          <a:lstStyle/>
          <a:p>
            <a:fld id="{371051C5-6803-4EE5-B5D0-E0D616DBC5F5}" type="slidenum">
              <a:rPr lang="en-US" smtClean="0"/>
              <a:pPr/>
              <a:t>11</a:t>
            </a:fld>
            <a:endParaRPr lang="en-US"/>
          </a:p>
        </p:txBody>
      </p:sp>
    </p:spTree>
    <p:extLst>
      <p:ext uri="{BB962C8B-B14F-4D97-AF65-F5344CB8AC3E}">
        <p14:creationId xmlns:p14="http://schemas.microsoft.com/office/powerpoint/2010/main" val="30049806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1023F5FD-912D-B84D-A7FD-193EB22CA0EE}" type="datetime1">
              <a:rPr lang="en-US" smtClean="0"/>
              <a:pPr/>
              <a:t>4/1/11</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876E0CC-6134-4D81-B876-3E8DBC324A9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44677B90-C319-DA43-BABD-8553C122F122}" type="datetime1">
              <a:rPr lang="en-US" smtClean="0"/>
              <a:pPr/>
              <a:t>4/1/11</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876E0CC-6134-4D81-B876-3E8DBC324A9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59C66578-BAED-5545-BB2A-D64257C0E8B7}" type="datetime1">
              <a:rPr lang="en-US" smtClean="0"/>
              <a:pPr/>
              <a:t>4/1/11</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876E0CC-6134-4D81-B876-3E8DBC324A9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2D6CED42-8534-2E4C-8070-8AE3FCD48D4A}" type="datetime1">
              <a:rPr lang="en-US" smtClean="0"/>
              <a:pPr/>
              <a:t>4/1/11</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876E0CC-6134-4D81-B876-3E8DBC324A9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FF38A6A1-C5B5-C44C-8139-53AFC61EBEF0}" type="datetime1">
              <a:rPr lang="en-US" smtClean="0"/>
              <a:pPr/>
              <a:t>4/1/11</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876E0CC-6134-4D81-B876-3E8DBC324A9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BDB4674D-6650-1647-B868-53C53B97D800}" type="datetime1">
              <a:rPr lang="en-US" smtClean="0"/>
              <a:pPr/>
              <a:t>4/1/11</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7876E0CC-6134-4D81-B876-3E8DBC324A9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A3E9A1B9-EC03-0544-88EE-FCE026CF31A7}" type="datetime1">
              <a:rPr lang="en-US" smtClean="0"/>
              <a:pPr/>
              <a:t>4/1/11</a:t>
            </a:fld>
            <a:endParaRPr lang="en-US"/>
          </a:p>
        </p:txBody>
      </p:sp>
      <p:sp>
        <p:nvSpPr>
          <p:cNvPr id="8" name="Footer Placeholder 4"/>
          <p:cNvSpPr>
            <a:spLocks noGrp="1"/>
          </p:cNvSpPr>
          <p:nvPr>
            <p:ph type="ftr" sz="quarter" idx="11"/>
          </p:nvPr>
        </p:nvSpPr>
        <p:spPr/>
        <p:txBody>
          <a:bodyPr/>
          <a:lstStyle>
            <a:lvl1pPr>
              <a:defRPr/>
            </a:lvl1pPr>
          </a:lstStyle>
          <a:p>
            <a:endParaRPr lang="en-US"/>
          </a:p>
        </p:txBody>
      </p:sp>
      <p:sp>
        <p:nvSpPr>
          <p:cNvPr id="9" name="Slide Number Placeholder 5"/>
          <p:cNvSpPr>
            <a:spLocks noGrp="1"/>
          </p:cNvSpPr>
          <p:nvPr>
            <p:ph type="sldNum" sz="quarter" idx="12"/>
          </p:nvPr>
        </p:nvSpPr>
        <p:spPr/>
        <p:txBody>
          <a:bodyPr/>
          <a:lstStyle>
            <a:lvl1pPr>
              <a:defRPr/>
            </a:lvl1pPr>
          </a:lstStyle>
          <a:p>
            <a:fld id="{7876E0CC-6134-4D81-B876-3E8DBC324A9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8643AD2C-9E19-8545-8FDB-0C3603ED826A}" type="datetime1">
              <a:rPr lang="en-US" smtClean="0"/>
              <a:pPr/>
              <a:t>4/1/11</a:t>
            </a:fld>
            <a:endParaRPr lang="en-US"/>
          </a:p>
        </p:txBody>
      </p:sp>
      <p:sp>
        <p:nvSpPr>
          <p:cNvPr id="4" name="Footer Placeholder 4"/>
          <p:cNvSpPr>
            <a:spLocks noGrp="1"/>
          </p:cNvSpPr>
          <p:nvPr>
            <p:ph type="ftr" sz="quarter" idx="11"/>
          </p:nvPr>
        </p:nvSpPr>
        <p:spPr/>
        <p:txBody>
          <a:bodyPr/>
          <a:lstStyle>
            <a:lvl1pPr>
              <a:defRPr/>
            </a:lvl1pPr>
          </a:lstStyle>
          <a:p>
            <a:endParaRPr lang="en-US"/>
          </a:p>
        </p:txBody>
      </p:sp>
      <p:sp>
        <p:nvSpPr>
          <p:cNvPr id="5" name="Slide Number Placeholder 5"/>
          <p:cNvSpPr>
            <a:spLocks noGrp="1"/>
          </p:cNvSpPr>
          <p:nvPr>
            <p:ph type="sldNum" sz="quarter" idx="12"/>
          </p:nvPr>
        </p:nvSpPr>
        <p:spPr/>
        <p:txBody>
          <a:bodyPr/>
          <a:lstStyle>
            <a:lvl1pPr>
              <a:defRPr/>
            </a:lvl1pPr>
          </a:lstStyle>
          <a:p>
            <a:fld id="{7876E0CC-6134-4D81-B876-3E8DBC324A9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8D26F2A1-AA05-A248-AA14-63AD585AFF9F}" type="datetime1">
              <a:rPr lang="en-US" smtClean="0"/>
              <a:pPr/>
              <a:t>4/1/11</a:t>
            </a:fld>
            <a:endParaRPr lang="en-US"/>
          </a:p>
        </p:txBody>
      </p:sp>
      <p:sp>
        <p:nvSpPr>
          <p:cNvPr id="3" name="Footer Placeholder 4"/>
          <p:cNvSpPr>
            <a:spLocks noGrp="1"/>
          </p:cNvSpPr>
          <p:nvPr>
            <p:ph type="ftr" sz="quarter" idx="11"/>
          </p:nvPr>
        </p:nvSpPr>
        <p:spPr/>
        <p:txBody>
          <a:bodyPr/>
          <a:lstStyle>
            <a:lvl1pPr>
              <a:defRPr/>
            </a:lvl1pPr>
          </a:lstStyle>
          <a:p>
            <a:endParaRPr lang="en-US"/>
          </a:p>
        </p:txBody>
      </p:sp>
      <p:sp>
        <p:nvSpPr>
          <p:cNvPr id="4" name="Slide Number Placeholder 5"/>
          <p:cNvSpPr>
            <a:spLocks noGrp="1"/>
          </p:cNvSpPr>
          <p:nvPr>
            <p:ph type="sldNum" sz="quarter" idx="12"/>
          </p:nvPr>
        </p:nvSpPr>
        <p:spPr/>
        <p:txBody>
          <a:bodyPr/>
          <a:lstStyle>
            <a:lvl1pPr>
              <a:defRPr/>
            </a:lvl1pPr>
          </a:lstStyle>
          <a:p>
            <a:fld id="{7876E0CC-6134-4D81-B876-3E8DBC324A9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C87CBE58-3F33-AC4E-8B72-441C1418044D}" type="datetime1">
              <a:rPr lang="en-US" smtClean="0"/>
              <a:pPr/>
              <a:t>4/1/11</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7876E0CC-6134-4D81-B876-3E8DBC324A9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A122CE9C-C059-F744-B32C-520147548A4F}" type="datetime1">
              <a:rPr lang="en-US" smtClean="0"/>
              <a:pPr/>
              <a:t>4/1/11</a:t>
            </a:fld>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7876E0CC-6134-4D81-B876-3E8DBC324A9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b="1">
                <a:solidFill>
                  <a:srgbClr val="898989"/>
                </a:solidFill>
              </a:defRPr>
            </a:lvl1pPr>
          </a:lstStyle>
          <a:p>
            <a:fld id="{44C3A36D-C1F1-8541-9099-0CB645ADFF6F}" type="datetime1">
              <a:rPr lang="en-US" smtClean="0"/>
              <a:pPr/>
              <a:t>4/1/11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b="1">
                <a:solidFill>
                  <a:srgbClr val="898989"/>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b="1">
                <a:solidFill>
                  <a:srgbClr val="898989"/>
                </a:solidFill>
              </a:defRPr>
            </a:lvl1pPr>
          </a:lstStyle>
          <a:p>
            <a:fld id="{7876E0CC-6134-4D81-B876-3E8DBC324A9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hdr="0" ftr="0" dt="0"/>
  <p:txStyles>
    <p:titleStyle>
      <a:lvl1pPr algn="ctr" rtl="0" eaLnBrk="1" fontAlgn="base" hangingPunct="1">
        <a:spcBef>
          <a:spcPct val="0"/>
        </a:spcBef>
        <a:spcAft>
          <a:spcPct val="0"/>
        </a:spcAft>
        <a:defRPr sz="4400" kern="1200">
          <a:solidFill>
            <a:schemeClr val="hlink"/>
          </a:solidFill>
          <a:latin typeface="+mj-lt"/>
          <a:ea typeface="+mj-ea"/>
          <a:cs typeface="+mj-cs"/>
        </a:defRPr>
      </a:lvl1pPr>
      <a:lvl2pPr algn="ctr" rtl="0" eaLnBrk="1" fontAlgn="base" hangingPunct="1">
        <a:spcBef>
          <a:spcPct val="0"/>
        </a:spcBef>
        <a:spcAft>
          <a:spcPct val="0"/>
        </a:spcAft>
        <a:defRPr sz="4400">
          <a:solidFill>
            <a:schemeClr val="hlink"/>
          </a:solidFill>
          <a:latin typeface="Calibri" pitchFamily="34" charset="0"/>
        </a:defRPr>
      </a:lvl2pPr>
      <a:lvl3pPr algn="ctr" rtl="0" eaLnBrk="1" fontAlgn="base" hangingPunct="1">
        <a:spcBef>
          <a:spcPct val="0"/>
        </a:spcBef>
        <a:spcAft>
          <a:spcPct val="0"/>
        </a:spcAft>
        <a:defRPr sz="4400">
          <a:solidFill>
            <a:schemeClr val="hlink"/>
          </a:solidFill>
          <a:latin typeface="Calibri" pitchFamily="34" charset="0"/>
        </a:defRPr>
      </a:lvl3pPr>
      <a:lvl4pPr algn="ctr" rtl="0" eaLnBrk="1" fontAlgn="base" hangingPunct="1">
        <a:spcBef>
          <a:spcPct val="0"/>
        </a:spcBef>
        <a:spcAft>
          <a:spcPct val="0"/>
        </a:spcAft>
        <a:defRPr sz="4400">
          <a:solidFill>
            <a:schemeClr val="hlink"/>
          </a:solidFill>
          <a:latin typeface="Calibri" pitchFamily="34" charset="0"/>
        </a:defRPr>
      </a:lvl4pPr>
      <a:lvl5pPr algn="ctr" rtl="0" eaLnBrk="1" fontAlgn="base" hangingPunct="1">
        <a:spcBef>
          <a:spcPct val="0"/>
        </a:spcBef>
        <a:spcAft>
          <a:spcPct val="0"/>
        </a:spcAft>
        <a:defRPr sz="4400">
          <a:solidFill>
            <a:schemeClr val="hlink"/>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65" charset="0"/>
        <a:buChar char="•"/>
        <a:defRPr sz="3200" kern="1200">
          <a:solidFill>
            <a:schemeClr val="hlink"/>
          </a:solidFill>
          <a:latin typeface="+mn-lt"/>
          <a:ea typeface="+mn-ea"/>
          <a:cs typeface="+mn-cs"/>
        </a:defRPr>
      </a:lvl1pPr>
      <a:lvl2pPr marL="742950" indent="-285750" algn="l" rtl="0" eaLnBrk="1" fontAlgn="base" hangingPunct="1">
        <a:spcBef>
          <a:spcPct val="20000"/>
        </a:spcBef>
        <a:spcAft>
          <a:spcPct val="0"/>
        </a:spcAft>
        <a:buFont typeface="Arial" pitchFamily="-65" charset="0"/>
        <a:buChar char="–"/>
        <a:defRPr sz="2800" kern="1200">
          <a:solidFill>
            <a:schemeClr val="tx1"/>
          </a:solidFill>
          <a:latin typeface="+mn-lt"/>
          <a:ea typeface="ヒラギノ角ゴ Pro W3" pitchFamily="-65" charset="-128"/>
          <a:cs typeface="+mn-cs"/>
        </a:defRPr>
      </a:lvl2pPr>
      <a:lvl3pPr marL="1143000" indent="-228600" algn="l" rtl="0" eaLnBrk="1" fontAlgn="base" hangingPunct="1">
        <a:spcBef>
          <a:spcPct val="20000"/>
        </a:spcBef>
        <a:spcAft>
          <a:spcPct val="0"/>
        </a:spcAft>
        <a:buFont typeface="Arial" pitchFamily="-65" charset="0"/>
        <a:buChar char="•"/>
        <a:defRPr sz="2400" kern="1200">
          <a:solidFill>
            <a:schemeClr val="tx1"/>
          </a:solidFill>
          <a:latin typeface="+mn-lt"/>
          <a:ea typeface="ヒラギノ角ゴ Pro W3" pitchFamily="-65" charset="-128"/>
          <a:cs typeface="+mn-cs"/>
        </a:defRPr>
      </a:lvl3pPr>
      <a:lvl4pPr marL="1600200" indent="-228600" algn="l" rtl="0" eaLnBrk="1" fontAlgn="base" hangingPunct="1">
        <a:spcBef>
          <a:spcPct val="20000"/>
        </a:spcBef>
        <a:spcAft>
          <a:spcPct val="0"/>
        </a:spcAft>
        <a:buFont typeface="Arial" pitchFamily="-65" charset="0"/>
        <a:buChar char="–"/>
        <a:defRPr sz="2000" kern="1200">
          <a:solidFill>
            <a:schemeClr val="tx1"/>
          </a:solidFill>
          <a:latin typeface="+mn-lt"/>
          <a:ea typeface="ヒラギノ角ゴ Pro W3" pitchFamily="-65" charset="-128"/>
          <a:cs typeface="+mn-cs"/>
        </a:defRPr>
      </a:lvl4pPr>
      <a:lvl5pPr marL="2057400" indent="-228600" algn="l" rtl="0" eaLnBrk="1" fontAlgn="base" hangingPunct="1">
        <a:spcBef>
          <a:spcPct val="20000"/>
        </a:spcBef>
        <a:spcAft>
          <a:spcPct val="0"/>
        </a:spcAft>
        <a:buFont typeface="Arial" pitchFamily="-65" charset="0"/>
        <a:buChar char="»"/>
        <a:defRPr sz="2000" kern="1200">
          <a:solidFill>
            <a:schemeClr val="tx1"/>
          </a:solidFill>
          <a:latin typeface="+mn-lt"/>
          <a:ea typeface="ヒラギノ角ゴ Pro W3" pitchFamily="-65"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 Id="rId7" Type="http://schemas.openxmlformats.org/officeDocument/2006/relationships/image" Target="../media/image6.png"/><Relationship Id="rId8" Type="http://schemas.openxmlformats.org/officeDocument/2006/relationships/image" Target="../media/image7.png"/><Relationship Id="rId9" Type="http://schemas.openxmlformats.org/officeDocument/2006/relationships/image" Target="../media/image8.pn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685800"/>
            <a:ext cx="9144000" cy="1470025"/>
          </a:xfrm>
        </p:spPr>
        <p:txBody>
          <a:bodyPr/>
          <a:lstStyle/>
          <a:p>
            <a:r>
              <a:rPr lang="en-US" dirty="0" smtClean="0"/>
              <a:t>Profiling Network Performance</a:t>
            </a:r>
            <a:br>
              <a:rPr lang="en-US" dirty="0" smtClean="0"/>
            </a:br>
            <a:r>
              <a:rPr lang="en-US" dirty="0" smtClean="0"/>
              <a:t>in Multi-tier Datacenter Applications</a:t>
            </a:r>
            <a:endParaRPr lang="en-US" dirty="0"/>
          </a:p>
        </p:txBody>
      </p:sp>
      <p:sp>
        <p:nvSpPr>
          <p:cNvPr id="3" name="Subtitle 2"/>
          <p:cNvSpPr>
            <a:spLocks noGrp="1"/>
          </p:cNvSpPr>
          <p:nvPr>
            <p:ph type="subTitle" idx="1"/>
          </p:nvPr>
        </p:nvSpPr>
        <p:spPr>
          <a:xfrm>
            <a:off x="4343400" y="3048000"/>
            <a:ext cx="3581400" cy="1371600"/>
          </a:xfrm>
        </p:spPr>
        <p:txBody>
          <a:bodyPr>
            <a:normAutofit/>
          </a:bodyPr>
          <a:lstStyle/>
          <a:p>
            <a:r>
              <a:rPr lang="en-US" dirty="0" smtClean="0">
                <a:solidFill>
                  <a:schemeClr val="tx1"/>
                </a:solidFill>
              </a:rPr>
              <a:t>Minlan Yu</a:t>
            </a:r>
          </a:p>
          <a:p>
            <a:r>
              <a:rPr lang="en-US" dirty="0" smtClean="0">
                <a:solidFill>
                  <a:schemeClr val="tx1"/>
                </a:solidFill>
              </a:rPr>
              <a:t>Princeton University</a:t>
            </a:r>
          </a:p>
        </p:txBody>
      </p:sp>
      <p:sp>
        <p:nvSpPr>
          <p:cNvPr id="4" name="Slide Number Placeholder 3"/>
          <p:cNvSpPr>
            <a:spLocks noGrp="1"/>
          </p:cNvSpPr>
          <p:nvPr>
            <p:ph type="sldNum" sz="quarter" idx="12"/>
          </p:nvPr>
        </p:nvSpPr>
        <p:spPr/>
        <p:txBody>
          <a:bodyPr/>
          <a:lstStyle/>
          <a:p>
            <a:fld id="{7876E0CC-6134-4D81-B876-3E8DBC324A9F}" type="slidenum">
              <a:rPr lang="en-US" smtClean="0"/>
              <a:pPr/>
              <a:t>1</a:t>
            </a:fld>
            <a:endParaRPr lang="en-US"/>
          </a:p>
        </p:txBody>
      </p:sp>
      <p:sp>
        <p:nvSpPr>
          <p:cNvPr id="6" name="Subtitle 2"/>
          <p:cNvSpPr txBox="1">
            <a:spLocks/>
          </p:cNvSpPr>
          <p:nvPr/>
        </p:nvSpPr>
        <p:spPr bwMode="auto">
          <a:xfrm>
            <a:off x="228600" y="5562600"/>
            <a:ext cx="8763000" cy="91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algn="ctr">
              <a:defRPr/>
            </a:pPr>
            <a:r>
              <a:rPr lang="en-US" sz="2400" dirty="0" smtClean="0"/>
              <a:t>Joint work with Albert Greenberg, Dave </a:t>
            </a:r>
            <a:r>
              <a:rPr lang="en-US" sz="2400" dirty="0" err="1" smtClean="0"/>
              <a:t>Maltz</a:t>
            </a:r>
            <a:r>
              <a:rPr lang="en-US" sz="2400" dirty="0" smtClean="0"/>
              <a:t>, Jennifer Rexford, </a:t>
            </a:r>
            <a:r>
              <a:rPr lang="en-US" sz="2400" dirty="0" err="1" smtClean="0"/>
              <a:t>Lihua</a:t>
            </a:r>
            <a:r>
              <a:rPr lang="en-US" sz="2400" dirty="0" smtClean="0"/>
              <a:t> Yuan, </a:t>
            </a:r>
            <a:r>
              <a:rPr lang="en-US" sz="2400" dirty="0" err="1" smtClean="0"/>
              <a:t>Srikanth</a:t>
            </a:r>
            <a:r>
              <a:rPr lang="en-US" sz="2400" dirty="0" smtClean="0"/>
              <a:t> </a:t>
            </a:r>
            <a:r>
              <a:rPr lang="en-US" sz="2400" dirty="0" err="1" smtClean="0"/>
              <a:t>Kandula</a:t>
            </a:r>
            <a:r>
              <a:rPr lang="en-US" sz="2400" dirty="0" smtClean="0"/>
              <a:t>, </a:t>
            </a:r>
            <a:r>
              <a:rPr lang="en-US" sz="2400" dirty="0" err="1" smtClean="0"/>
              <a:t>Changhoon</a:t>
            </a:r>
            <a:r>
              <a:rPr lang="en-US" sz="2400" dirty="0" smtClean="0"/>
              <a:t> Kim</a:t>
            </a: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 typeface="Arial" pitchFamily="-65" charset="0"/>
              <a:buNone/>
              <a:tabLst/>
              <a:defRPr/>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p:txBody>
      </p:sp>
      <p:grpSp>
        <p:nvGrpSpPr>
          <p:cNvPr id="5" name="Group 4"/>
          <p:cNvGrpSpPr/>
          <p:nvPr/>
        </p:nvGrpSpPr>
        <p:grpSpPr>
          <a:xfrm>
            <a:off x="762000" y="2667000"/>
            <a:ext cx="3276600" cy="2057400"/>
            <a:chOff x="762000" y="2667000"/>
            <a:chExt cx="3276600" cy="2057400"/>
          </a:xfrm>
        </p:grpSpPr>
        <p:pic>
          <p:nvPicPr>
            <p:cNvPr id="7" name="Picture 6"/>
            <p:cNvPicPr>
              <a:picLocks noChangeAspect="1"/>
            </p:cNvPicPr>
            <p:nvPr/>
          </p:nvPicPr>
          <p:blipFill>
            <a:blip r:embed="rId3"/>
            <a:stretch>
              <a:fillRect/>
            </a:stretch>
          </p:blipFill>
          <p:spPr>
            <a:xfrm>
              <a:off x="762000" y="2667000"/>
              <a:ext cx="3276600" cy="2057400"/>
            </a:xfrm>
            <a:prstGeom prst="rect">
              <a:avLst/>
            </a:prstGeom>
          </p:spPr>
        </p:pic>
        <p:sp>
          <p:nvSpPr>
            <p:cNvPr id="8" name="Rectangle 7"/>
            <p:cNvSpPr/>
            <p:nvPr/>
          </p:nvSpPr>
          <p:spPr>
            <a:xfrm>
              <a:off x="2362200" y="3429000"/>
              <a:ext cx="1371600" cy="1200328"/>
            </a:xfrm>
            <a:prstGeom prst="rect">
              <a:avLst/>
            </a:prstGeom>
          </p:spPr>
          <p:txBody>
            <a:bodyPr wrap="square">
              <a:spAutoFit/>
            </a:bodyPr>
            <a:lstStyle/>
            <a:p>
              <a:r>
                <a:rPr lang="en-US" sz="2400" dirty="0">
                  <a:solidFill>
                    <a:schemeClr val="bg1"/>
                  </a:solidFill>
                </a:rPr>
                <a:t>Scalable </a:t>
              </a:r>
              <a:endParaRPr lang="en-US" sz="2400" dirty="0" smtClean="0">
                <a:solidFill>
                  <a:schemeClr val="bg1"/>
                </a:solidFill>
              </a:endParaRPr>
            </a:p>
            <a:p>
              <a:r>
                <a:rPr lang="en-US" sz="2400" dirty="0" smtClean="0">
                  <a:solidFill>
                    <a:schemeClr val="bg1"/>
                  </a:solidFill>
                </a:rPr>
                <a:t>Net</a:t>
              </a:r>
              <a:r>
                <a:rPr lang="en-US" sz="2400" dirty="0">
                  <a:solidFill>
                    <a:schemeClr val="bg1"/>
                  </a:solidFill>
                </a:rPr>
                <a:t>-App </a:t>
              </a:r>
              <a:endParaRPr lang="en-US" sz="2400" dirty="0" smtClean="0">
                <a:solidFill>
                  <a:schemeClr val="bg1"/>
                </a:solidFill>
              </a:endParaRPr>
            </a:p>
            <a:p>
              <a:r>
                <a:rPr lang="en-US" sz="2400" dirty="0" smtClean="0">
                  <a:solidFill>
                    <a:schemeClr val="bg1"/>
                  </a:solidFill>
                </a:rPr>
                <a:t>Profiler</a:t>
              </a:r>
              <a:endParaRPr lang="en-US" sz="2400" dirty="0">
                <a:solidFill>
                  <a:schemeClr val="bg1"/>
                </a:solidFill>
              </a:endParaRPr>
            </a:p>
          </p:txBody>
        </p:sp>
      </p:grpSp>
    </p:spTree>
    <p:extLst>
      <p:ext uri="{BB962C8B-B14F-4D97-AF65-F5344CB8AC3E}">
        <p14:creationId xmlns:p14="http://schemas.microsoft.com/office/powerpoint/2010/main" val="400662654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5" y="9525"/>
            <a:ext cx="8991600" cy="1143000"/>
          </a:xfrm>
        </p:spPr>
        <p:txBody>
          <a:bodyPr/>
          <a:lstStyle/>
          <a:p>
            <a:r>
              <a:rPr lang="en-US" dirty="0" smtClean="0"/>
              <a:t>Life of Data Transfer</a:t>
            </a:r>
            <a:endParaRPr lang="en-US" dirty="0"/>
          </a:p>
        </p:txBody>
      </p:sp>
      <p:sp>
        <p:nvSpPr>
          <p:cNvPr id="3" name="Content Placeholder 2"/>
          <p:cNvSpPr>
            <a:spLocks noGrp="1"/>
          </p:cNvSpPr>
          <p:nvPr>
            <p:ph idx="1"/>
          </p:nvPr>
        </p:nvSpPr>
        <p:spPr>
          <a:xfrm>
            <a:off x="1752600" y="1447800"/>
            <a:ext cx="8991600" cy="4525963"/>
          </a:xfrm>
        </p:spPr>
        <p:txBody>
          <a:bodyPr/>
          <a:lstStyle/>
          <a:p>
            <a:r>
              <a:rPr lang="en-US" dirty="0" smtClean="0"/>
              <a:t>Application generates the data</a:t>
            </a:r>
          </a:p>
          <a:p>
            <a:pPr lvl="1"/>
            <a:endParaRPr lang="en-US" dirty="0"/>
          </a:p>
          <a:p>
            <a:pPr lvl="1"/>
            <a:endParaRPr lang="en-US" dirty="0" smtClean="0"/>
          </a:p>
          <a:p>
            <a:r>
              <a:rPr lang="en-US" dirty="0" smtClean="0"/>
              <a:t>Copy data to send buffer</a:t>
            </a:r>
          </a:p>
          <a:p>
            <a:pPr lvl="3"/>
            <a:endParaRPr lang="en-US" dirty="0"/>
          </a:p>
          <a:p>
            <a:pPr lvl="3"/>
            <a:endParaRPr lang="en-US" dirty="0" smtClean="0"/>
          </a:p>
          <a:p>
            <a:r>
              <a:rPr lang="en-US" dirty="0" smtClean="0"/>
              <a:t>TCP sends data to the network	</a:t>
            </a:r>
          </a:p>
          <a:p>
            <a:endParaRPr lang="en-US" dirty="0" smtClean="0"/>
          </a:p>
          <a:p>
            <a:r>
              <a:rPr lang="en-US" dirty="0" smtClean="0"/>
              <a:t>Receiver receives the data and ACK</a:t>
            </a:r>
          </a:p>
          <a:p>
            <a:pPr marL="457200" lvl="1" indent="0">
              <a:buNone/>
            </a:pPr>
            <a:endParaRPr lang="en-US" dirty="0" smtClean="0"/>
          </a:p>
          <a:p>
            <a:endParaRPr lang="en-US" dirty="0"/>
          </a:p>
        </p:txBody>
      </p:sp>
      <p:sp>
        <p:nvSpPr>
          <p:cNvPr id="4" name="Slide Number Placeholder 3"/>
          <p:cNvSpPr>
            <a:spLocks noGrp="1"/>
          </p:cNvSpPr>
          <p:nvPr>
            <p:ph type="sldNum" sz="quarter" idx="12"/>
          </p:nvPr>
        </p:nvSpPr>
        <p:spPr/>
        <p:txBody>
          <a:bodyPr/>
          <a:lstStyle/>
          <a:p>
            <a:fld id="{7876E0CC-6134-4D81-B876-3E8DBC324A9F}" type="slidenum">
              <a:rPr lang="en-US" smtClean="0"/>
              <a:pPr/>
              <a:t>10</a:t>
            </a:fld>
            <a:endParaRPr lang="en-US" dirty="0"/>
          </a:p>
        </p:txBody>
      </p:sp>
      <p:sp>
        <p:nvSpPr>
          <p:cNvPr id="5" name="Rounded Rectangle 4"/>
          <p:cNvSpPr/>
          <p:nvPr/>
        </p:nvSpPr>
        <p:spPr>
          <a:xfrm>
            <a:off x="76200" y="1371600"/>
            <a:ext cx="1524000"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800" dirty="0" smtClean="0"/>
              <a:t>Sender App</a:t>
            </a:r>
            <a:endParaRPr lang="en-US" sz="2800" dirty="0"/>
          </a:p>
        </p:txBody>
      </p:sp>
      <p:sp>
        <p:nvSpPr>
          <p:cNvPr id="6" name="Rounded Rectangle 5"/>
          <p:cNvSpPr/>
          <p:nvPr/>
        </p:nvSpPr>
        <p:spPr>
          <a:xfrm>
            <a:off x="76200" y="2971800"/>
            <a:ext cx="1524000"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800" dirty="0" smtClean="0"/>
              <a:t>Send Buffer</a:t>
            </a:r>
            <a:endParaRPr lang="en-US" sz="2800" dirty="0"/>
          </a:p>
        </p:txBody>
      </p:sp>
      <p:cxnSp>
        <p:nvCxnSpPr>
          <p:cNvPr id="7" name="Straight Arrow Connector 6"/>
          <p:cNvCxnSpPr>
            <a:stCxn id="5" idx="2"/>
            <a:endCxn id="6" idx="0"/>
          </p:cNvCxnSpPr>
          <p:nvPr/>
        </p:nvCxnSpPr>
        <p:spPr>
          <a:xfrm>
            <a:off x="838200" y="2286000"/>
            <a:ext cx="0" cy="6858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a:endCxn id="10" idx="0"/>
          </p:cNvCxnSpPr>
          <p:nvPr/>
        </p:nvCxnSpPr>
        <p:spPr>
          <a:xfrm>
            <a:off x="838200" y="4876800"/>
            <a:ext cx="0" cy="6858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0" name="Rounded Rectangle 9"/>
          <p:cNvSpPr/>
          <p:nvPr/>
        </p:nvSpPr>
        <p:spPr>
          <a:xfrm>
            <a:off x="76200" y="5562600"/>
            <a:ext cx="1524000" cy="67562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800" dirty="0" smtClean="0"/>
              <a:t>Receiver</a:t>
            </a:r>
            <a:endParaRPr lang="en-US" sz="2800" dirty="0"/>
          </a:p>
        </p:txBody>
      </p:sp>
      <p:sp>
        <p:nvSpPr>
          <p:cNvPr id="16" name="Rounded Rectangle 15"/>
          <p:cNvSpPr/>
          <p:nvPr/>
        </p:nvSpPr>
        <p:spPr>
          <a:xfrm>
            <a:off x="76200" y="4343400"/>
            <a:ext cx="1524000" cy="67562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800" dirty="0" smtClean="0"/>
              <a:t>Network</a:t>
            </a:r>
            <a:endParaRPr lang="en-US" sz="2800" dirty="0"/>
          </a:p>
        </p:txBody>
      </p:sp>
      <p:cxnSp>
        <p:nvCxnSpPr>
          <p:cNvPr id="23" name="Straight Arrow Connector 22"/>
          <p:cNvCxnSpPr>
            <a:stCxn id="6" idx="2"/>
          </p:cNvCxnSpPr>
          <p:nvPr/>
        </p:nvCxnSpPr>
        <p:spPr>
          <a:xfrm>
            <a:off x="838200" y="3886200"/>
            <a:ext cx="0" cy="4572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8810336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5" y="9525"/>
            <a:ext cx="8991600" cy="1143000"/>
          </a:xfrm>
        </p:spPr>
        <p:txBody>
          <a:bodyPr/>
          <a:lstStyle/>
          <a:p>
            <a:r>
              <a:rPr lang="en-US" dirty="0" smtClean="0"/>
              <a:t>Taxonomy of Network Performance</a:t>
            </a:r>
            <a:endParaRPr lang="en-US" dirty="0"/>
          </a:p>
        </p:txBody>
      </p:sp>
      <p:sp>
        <p:nvSpPr>
          <p:cNvPr id="3" name="Content Placeholder 2"/>
          <p:cNvSpPr>
            <a:spLocks noGrp="1"/>
          </p:cNvSpPr>
          <p:nvPr>
            <p:ph idx="1"/>
          </p:nvPr>
        </p:nvSpPr>
        <p:spPr>
          <a:xfrm>
            <a:off x="1524000" y="1646237"/>
            <a:ext cx="8991600" cy="4525963"/>
          </a:xfrm>
        </p:spPr>
        <p:txBody>
          <a:bodyPr/>
          <a:lstStyle/>
          <a:p>
            <a:pPr lvl="1"/>
            <a:r>
              <a:rPr lang="en-US" dirty="0" smtClean="0"/>
              <a:t>No network problem</a:t>
            </a:r>
          </a:p>
          <a:p>
            <a:pPr marL="914400" lvl="2" indent="0">
              <a:buNone/>
            </a:pPr>
            <a:endParaRPr lang="en-US" dirty="0" smtClean="0"/>
          </a:p>
          <a:p>
            <a:pPr marL="914400" lvl="2" indent="0">
              <a:buNone/>
            </a:pPr>
            <a:endParaRPr lang="en-US" dirty="0"/>
          </a:p>
          <a:p>
            <a:pPr lvl="1"/>
            <a:r>
              <a:rPr lang="en-US" dirty="0" smtClean="0"/>
              <a:t>Send buffer not large enough</a:t>
            </a:r>
          </a:p>
          <a:p>
            <a:pPr lvl="1"/>
            <a:endParaRPr lang="en-US" dirty="0" smtClean="0"/>
          </a:p>
          <a:p>
            <a:pPr lvl="1"/>
            <a:r>
              <a:rPr lang="en-US" dirty="0"/>
              <a:t>F</a:t>
            </a:r>
            <a:r>
              <a:rPr lang="en-US" dirty="0" smtClean="0"/>
              <a:t>ast retransmission </a:t>
            </a:r>
          </a:p>
          <a:p>
            <a:pPr lvl="1"/>
            <a:r>
              <a:rPr lang="en-US" dirty="0" smtClean="0"/>
              <a:t>Timeout</a:t>
            </a:r>
          </a:p>
          <a:p>
            <a:pPr marL="1828800" lvl="4" indent="0">
              <a:buNone/>
            </a:pPr>
            <a:endParaRPr lang="en-US" dirty="0" smtClean="0"/>
          </a:p>
          <a:p>
            <a:pPr lvl="1"/>
            <a:r>
              <a:rPr lang="en-US" dirty="0" smtClean="0"/>
              <a:t>Not reading fast enough (CPU, disk, etc.)</a:t>
            </a:r>
          </a:p>
          <a:p>
            <a:pPr lvl="1"/>
            <a:r>
              <a:rPr lang="en-US" dirty="0" smtClean="0"/>
              <a:t>Not </a:t>
            </a:r>
            <a:r>
              <a:rPr lang="en-US" dirty="0" err="1" smtClean="0"/>
              <a:t>ACKing</a:t>
            </a:r>
            <a:r>
              <a:rPr lang="en-US" dirty="0" smtClean="0"/>
              <a:t> fast enough (Delayed ACK)</a:t>
            </a:r>
          </a:p>
          <a:p>
            <a:endParaRPr lang="en-US" dirty="0"/>
          </a:p>
        </p:txBody>
      </p:sp>
      <p:sp>
        <p:nvSpPr>
          <p:cNvPr id="4" name="Slide Number Placeholder 3"/>
          <p:cNvSpPr>
            <a:spLocks noGrp="1"/>
          </p:cNvSpPr>
          <p:nvPr>
            <p:ph type="sldNum" sz="quarter" idx="12"/>
          </p:nvPr>
        </p:nvSpPr>
        <p:spPr/>
        <p:txBody>
          <a:bodyPr/>
          <a:lstStyle/>
          <a:p>
            <a:fld id="{7876E0CC-6134-4D81-B876-3E8DBC324A9F}" type="slidenum">
              <a:rPr lang="en-US" smtClean="0"/>
              <a:pPr/>
              <a:t>11</a:t>
            </a:fld>
            <a:endParaRPr lang="en-US" dirty="0"/>
          </a:p>
        </p:txBody>
      </p:sp>
      <p:sp>
        <p:nvSpPr>
          <p:cNvPr id="5" name="Rounded Rectangle 4"/>
          <p:cNvSpPr/>
          <p:nvPr/>
        </p:nvSpPr>
        <p:spPr>
          <a:xfrm>
            <a:off x="76200" y="1371600"/>
            <a:ext cx="1524000"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800" dirty="0" smtClean="0"/>
              <a:t>Sender App</a:t>
            </a:r>
            <a:endParaRPr lang="en-US" sz="2800" dirty="0"/>
          </a:p>
        </p:txBody>
      </p:sp>
      <p:sp>
        <p:nvSpPr>
          <p:cNvPr id="6" name="Rounded Rectangle 5"/>
          <p:cNvSpPr/>
          <p:nvPr/>
        </p:nvSpPr>
        <p:spPr>
          <a:xfrm>
            <a:off x="76200" y="2971800"/>
            <a:ext cx="1524000"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800" dirty="0" smtClean="0"/>
              <a:t>Send Buffer</a:t>
            </a:r>
            <a:endParaRPr lang="en-US" sz="2800" dirty="0"/>
          </a:p>
        </p:txBody>
      </p:sp>
      <p:cxnSp>
        <p:nvCxnSpPr>
          <p:cNvPr id="7" name="Straight Arrow Connector 6"/>
          <p:cNvCxnSpPr>
            <a:stCxn id="5" idx="2"/>
            <a:endCxn id="6" idx="0"/>
          </p:cNvCxnSpPr>
          <p:nvPr/>
        </p:nvCxnSpPr>
        <p:spPr>
          <a:xfrm>
            <a:off x="838200" y="2286000"/>
            <a:ext cx="0" cy="6858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a:endCxn id="10" idx="0"/>
          </p:cNvCxnSpPr>
          <p:nvPr/>
        </p:nvCxnSpPr>
        <p:spPr>
          <a:xfrm>
            <a:off x="838200" y="4876800"/>
            <a:ext cx="0" cy="6858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0" name="Rounded Rectangle 9"/>
          <p:cNvSpPr/>
          <p:nvPr/>
        </p:nvSpPr>
        <p:spPr>
          <a:xfrm>
            <a:off x="76200" y="5562600"/>
            <a:ext cx="1524000" cy="67562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800" dirty="0" smtClean="0"/>
              <a:t>Receiver</a:t>
            </a:r>
            <a:endParaRPr lang="en-US" sz="2800" dirty="0"/>
          </a:p>
        </p:txBody>
      </p:sp>
      <p:sp>
        <p:nvSpPr>
          <p:cNvPr id="16" name="Rounded Rectangle 15"/>
          <p:cNvSpPr/>
          <p:nvPr/>
        </p:nvSpPr>
        <p:spPr>
          <a:xfrm>
            <a:off x="76200" y="4343400"/>
            <a:ext cx="1524000" cy="67562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800" dirty="0" smtClean="0"/>
              <a:t>Network</a:t>
            </a:r>
            <a:endParaRPr lang="en-US" sz="2800" dirty="0"/>
          </a:p>
        </p:txBody>
      </p:sp>
      <p:cxnSp>
        <p:nvCxnSpPr>
          <p:cNvPr id="23" name="Straight Arrow Connector 22"/>
          <p:cNvCxnSpPr>
            <a:stCxn id="6" idx="2"/>
          </p:cNvCxnSpPr>
          <p:nvPr/>
        </p:nvCxnSpPr>
        <p:spPr>
          <a:xfrm>
            <a:off x="838200" y="3886200"/>
            <a:ext cx="0" cy="4572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6551032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5" y="9525"/>
            <a:ext cx="8991600" cy="1143000"/>
          </a:xfrm>
        </p:spPr>
        <p:txBody>
          <a:bodyPr/>
          <a:lstStyle/>
          <a:p>
            <a:r>
              <a:rPr lang="en-US" dirty="0"/>
              <a:t>Identifying Performance Problems</a:t>
            </a:r>
          </a:p>
        </p:txBody>
      </p:sp>
      <p:sp>
        <p:nvSpPr>
          <p:cNvPr id="3" name="Content Placeholder 2"/>
          <p:cNvSpPr>
            <a:spLocks noGrp="1"/>
          </p:cNvSpPr>
          <p:nvPr>
            <p:ph idx="1"/>
          </p:nvPr>
        </p:nvSpPr>
        <p:spPr>
          <a:xfrm>
            <a:off x="1905000" y="1341437"/>
            <a:ext cx="7239000" cy="4525963"/>
          </a:xfrm>
        </p:spPr>
        <p:txBody>
          <a:bodyPr/>
          <a:lstStyle/>
          <a:p>
            <a:pPr lvl="1"/>
            <a:r>
              <a:rPr lang="en-US" dirty="0" smtClean="0"/>
              <a:t>Not any other problems</a:t>
            </a:r>
          </a:p>
          <a:p>
            <a:pPr lvl="1"/>
            <a:endParaRPr lang="en-US" dirty="0" smtClean="0"/>
          </a:p>
          <a:p>
            <a:pPr lvl="1"/>
            <a:r>
              <a:rPr lang="en-US" dirty="0" smtClean="0"/>
              <a:t>#bytes in send buffer</a:t>
            </a:r>
            <a:endParaRPr lang="en-US" dirty="0"/>
          </a:p>
          <a:p>
            <a:pPr marL="914400" lvl="2" indent="0">
              <a:buNone/>
            </a:pPr>
            <a:endParaRPr lang="en-US" dirty="0" smtClean="0"/>
          </a:p>
          <a:p>
            <a:pPr lvl="1"/>
            <a:r>
              <a:rPr lang="en-US" dirty="0" smtClean="0"/>
              <a:t>#Fast retransmission</a:t>
            </a:r>
            <a:endParaRPr lang="en-US" dirty="0"/>
          </a:p>
          <a:p>
            <a:pPr lvl="1"/>
            <a:r>
              <a:rPr lang="en-US" dirty="0" smtClean="0"/>
              <a:t>#Timeout</a:t>
            </a:r>
          </a:p>
          <a:p>
            <a:pPr lvl="1"/>
            <a:endParaRPr lang="en-US" dirty="0" smtClean="0"/>
          </a:p>
          <a:p>
            <a:pPr lvl="1"/>
            <a:r>
              <a:rPr lang="en-US" dirty="0" err="1" smtClean="0"/>
              <a:t>RwinLimitTime</a:t>
            </a:r>
            <a:endParaRPr lang="en-US" dirty="0" smtClean="0"/>
          </a:p>
          <a:p>
            <a:pPr lvl="1"/>
            <a:r>
              <a:rPr lang="en-US" dirty="0" smtClean="0"/>
              <a:t>Delayed ACK</a:t>
            </a:r>
          </a:p>
          <a:p>
            <a:pPr marL="457200" lvl="1" indent="0">
              <a:buNone/>
            </a:pPr>
            <a:r>
              <a:rPr lang="en-US" sz="2400" i="1" dirty="0" smtClean="0"/>
              <a:t>diff</a:t>
            </a:r>
            <a:r>
              <a:rPr lang="en-US" sz="2400" i="1" dirty="0"/>
              <a:t>(</a:t>
            </a:r>
            <a:r>
              <a:rPr lang="en-US" sz="2400" i="1" dirty="0" err="1"/>
              <a:t>SumRTT</a:t>
            </a:r>
            <a:r>
              <a:rPr lang="en-US" sz="2400" i="1" dirty="0"/>
              <a:t>) &gt; </a:t>
            </a:r>
            <a:r>
              <a:rPr lang="en-US" sz="2400" i="1" dirty="0" smtClean="0"/>
              <a:t>diff(</a:t>
            </a:r>
            <a:r>
              <a:rPr lang="en-US" sz="2400" i="1" dirty="0" err="1"/>
              <a:t>SampleRTT</a:t>
            </a:r>
            <a:r>
              <a:rPr lang="en-US" sz="2400" i="1" dirty="0" smtClean="0"/>
              <a:t>)*</a:t>
            </a:r>
            <a:r>
              <a:rPr lang="en-US" sz="2400" i="1" dirty="0" err="1" smtClean="0"/>
              <a:t>MaxQueuingDelay</a:t>
            </a:r>
            <a:endParaRPr lang="en-US" sz="2400" i="1" dirty="0"/>
          </a:p>
          <a:p>
            <a:pPr lvl="1"/>
            <a:endParaRPr lang="en-US" dirty="0" smtClean="0"/>
          </a:p>
          <a:p>
            <a:endParaRPr lang="en-US" dirty="0"/>
          </a:p>
        </p:txBody>
      </p:sp>
      <p:sp>
        <p:nvSpPr>
          <p:cNvPr id="4" name="Slide Number Placeholder 3"/>
          <p:cNvSpPr>
            <a:spLocks noGrp="1"/>
          </p:cNvSpPr>
          <p:nvPr>
            <p:ph type="sldNum" sz="quarter" idx="12"/>
          </p:nvPr>
        </p:nvSpPr>
        <p:spPr/>
        <p:txBody>
          <a:bodyPr/>
          <a:lstStyle/>
          <a:p>
            <a:fld id="{7876E0CC-6134-4D81-B876-3E8DBC324A9F}" type="slidenum">
              <a:rPr lang="en-US" smtClean="0"/>
              <a:pPr/>
              <a:t>12</a:t>
            </a:fld>
            <a:endParaRPr lang="en-US" dirty="0"/>
          </a:p>
        </p:txBody>
      </p:sp>
      <p:sp>
        <p:nvSpPr>
          <p:cNvPr id="5" name="Rounded Rectangle 4"/>
          <p:cNvSpPr/>
          <p:nvPr/>
        </p:nvSpPr>
        <p:spPr>
          <a:xfrm>
            <a:off x="76200" y="1371600"/>
            <a:ext cx="2209800" cy="533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800" dirty="0" smtClean="0"/>
              <a:t>Sender App</a:t>
            </a:r>
            <a:endParaRPr lang="en-US" sz="2800" dirty="0"/>
          </a:p>
        </p:txBody>
      </p:sp>
      <p:sp>
        <p:nvSpPr>
          <p:cNvPr id="6" name="Rounded Rectangle 5"/>
          <p:cNvSpPr/>
          <p:nvPr/>
        </p:nvSpPr>
        <p:spPr>
          <a:xfrm>
            <a:off x="76200" y="2362200"/>
            <a:ext cx="2209800" cy="6096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800" dirty="0" smtClean="0"/>
              <a:t>Send Buffer</a:t>
            </a:r>
            <a:endParaRPr lang="en-US" sz="2800" dirty="0"/>
          </a:p>
        </p:txBody>
      </p:sp>
      <p:cxnSp>
        <p:nvCxnSpPr>
          <p:cNvPr id="7" name="Straight Arrow Connector 6"/>
          <p:cNvCxnSpPr>
            <a:stCxn id="5" idx="2"/>
            <a:endCxn id="6" idx="0"/>
          </p:cNvCxnSpPr>
          <p:nvPr/>
        </p:nvCxnSpPr>
        <p:spPr>
          <a:xfrm>
            <a:off x="1181100" y="1905000"/>
            <a:ext cx="0" cy="4572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p:nvPr/>
        </p:nvCxnSpPr>
        <p:spPr>
          <a:xfrm>
            <a:off x="1143000" y="4267200"/>
            <a:ext cx="0" cy="6858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0" name="Rounded Rectangle 9"/>
          <p:cNvSpPr/>
          <p:nvPr/>
        </p:nvSpPr>
        <p:spPr>
          <a:xfrm>
            <a:off x="76200" y="4953000"/>
            <a:ext cx="2209800" cy="9906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800" dirty="0" smtClean="0"/>
              <a:t>Receiver</a:t>
            </a:r>
            <a:endParaRPr lang="en-US" sz="2800" dirty="0"/>
          </a:p>
        </p:txBody>
      </p:sp>
      <p:sp>
        <p:nvSpPr>
          <p:cNvPr id="16" name="Rounded Rectangle 15"/>
          <p:cNvSpPr/>
          <p:nvPr/>
        </p:nvSpPr>
        <p:spPr>
          <a:xfrm>
            <a:off x="76200" y="3429000"/>
            <a:ext cx="2209800" cy="8382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800" dirty="0" smtClean="0"/>
              <a:t>Network</a:t>
            </a:r>
            <a:endParaRPr lang="en-US" sz="2800" dirty="0"/>
          </a:p>
        </p:txBody>
      </p:sp>
      <p:cxnSp>
        <p:nvCxnSpPr>
          <p:cNvPr id="23" name="Straight Arrow Connector 22"/>
          <p:cNvCxnSpPr>
            <a:stCxn id="6" idx="2"/>
            <a:endCxn id="16" idx="0"/>
          </p:cNvCxnSpPr>
          <p:nvPr/>
        </p:nvCxnSpPr>
        <p:spPr>
          <a:xfrm>
            <a:off x="1181100" y="2971800"/>
            <a:ext cx="0" cy="4572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0" name="TextBox 29"/>
          <p:cNvSpPr txBox="1"/>
          <p:nvPr/>
        </p:nvSpPr>
        <p:spPr>
          <a:xfrm>
            <a:off x="6553200" y="4114800"/>
            <a:ext cx="1524000" cy="830997"/>
          </a:xfrm>
          <a:prstGeom prst="rect">
            <a:avLst/>
          </a:prstGeom>
          <a:noFill/>
        </p:spPr>
        <p:txBody>
          <a:bodyPr wrap="square" rtlCol="0">
            <a:spAutoFit/>
          </a:bodyPr>
          <a:lstStyle/>
          <a:p>
            <a:r>
              <a:rPr lang="en-US" sz="2400" dirty="0" smtClean="0">
                <a:solidFill>
                  <a:srgbClr val="FF0000"/>
                </a:solidFill>
              </a:rPr>
              <a:t>Direct </a:t>
            </a:r>
          </a:p>
          <a:p>
            <a:r>
              <a:rPr lang="en-US" sz="2400" dirty="0" smtClean="0">
                <a:solidFill>
                  <a:srgbClr val="FF0000"/>
                </a:solidFill>
              </a:rPr>
              <a:t>measure</a:t>
            </a:r>
            <a:endParaRPr lang="en-US" sz="2400" dirty="0">
              <a:solidFill>
                <a:srgbClr val="FF0000"/>
              </a:solidFill>
            </a:endParaRPr>
          </a:p>
        </p:txBody>
      </p:sp>
      <p:cxnSp>
        <p:nvCxnSpPr>
          <p:cNvPr id="31" name="Straight Connector 30"/>
          <p:cNvCxnSpPr>
            <a:stCxn id="30" idx="1"/>
          </p:cNvCxnSpPr>
          <p:nvPr/>
        </p:nvCxnSpPr>
        <p:spPr>
          <a:xfrm flipH="1" flipV="1">
            <a:off x="5943600" y="3733802"/>
            <a:ext cx="609600" cy="796497"/>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32" name="Straight Connector 31"/>
          <p:cNvCxnSpPr>
            <a:stCxn id="30" idx="1"/>
          </p:cNvCxnSpPr>
          <p:nvPr/>
        </p:nvCxnSpPr>
        <p:spPr>
          <a:xfrm flipH="1" flipV="1">
            <a:off x="4267200" y="4191002"/>
            <a:ext cx="2286000" cy="339297"/>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33" name="Straight Connector 32"/>
          <p:cNvCxnSpPr>
            <a:stCxn id="30" idx="1"/>
          </p:cNvCxnSpPr>
          <p:nvPr/>
        </p:nvCxnSpPr>
        <p:spPr>
          <a:xfrm flipH="1">
            <a:off x="4953000" y="4530299"/>
            <a:ext cx="1600200" cy="575101"/>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
        <p:nvSpPr>
          <p:cNvPr id="35" name="TextBox 34"/>
          <p:cNvSpPr txBox="1"/>
          <p:nvPr/>
        </p:nvSpPr>
        <p:spPr>
          <a:xfrm>
            <a:off x="7086600" y="2438400"/>
            <a:ext cx="1524000" cy="461665"/>
          </a:xfrm>
          <a:prstGeom prst="rect">
            <a:avLst/>
          </a:prstGeom>
          <a:noFill/>
        </p:spPr>
        <p:txBody>
          <a:bodyPr wrap="square" rtlCol="0">
            <a:spAutoFit/>
          </a:bodyPr>
          <a:lstStyle/>
          <a:p>
            <a:r>
              <a:rPr lang="en-US" sz="2400" dirty="0" smtClean="0">
                <a:solidFill>
                  <a:srgbClr val="FF0000"/>
                </a:solidFill>
              </a:rPr>
              <a:t>Sampling</a:t>
            </a:r>
            <a:endParaRPr lang="en-US" sz="2400" dirty="0">
              <a:solidFill>
                <a:srgbClr val="FF0000"/>
              </a:solidFill>
            </a:endParaRPr>
          </a:p>
        </p:txBody>
      </p:sp>
      <p:cxnSp>
        <p:nvCxnSpPr>
          <p:cNvPr id="36" name="Straight Connector 35"/>
          <p:cNvCxnSpPr/>
          <p:nvPr/>
        </p:nvCxnSpPr>
        <p:spPr>
          <a:xfrm flipH="1">
            <a:off x="6400800" y="2667000"/>
            <a:ext cx="533400" cy="1"/>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
        <p:nvSpPr>
          <p:cNvPr id="38" name="TextBox 37"/>
          <p:cNvSpPr txBox="1"/>
          <p:nvPr/>
        </p:nvSpPr>
        <p:spPr>
          <a:xfrm>
            <a:off x="7086600" y="5181600"/>
            <a:ext cx="1524000" cy="461665"/>
          </a:xfrm>
          <a:prstGeom prst="rect">
            <a:avLst/>
          </a:prstGeom>
          <a:noFill/>
        </p:spPr>
        <p:txBody>
          <a:bodyPr wrap="square" rtlCol="0">
            <a:spAutoFit/>
          </a:bodyPr>
          <a:lstStyle/>
          <a:p>
            <a:r>
              <a:rPr lang="en-US" sz="2400" dirty="0" smtClean="0">
                <a:solidFill>
                  <a:srgbClr val="FF0000"/>
                </a:solidFill>
              </a:rPr>
              <a:t>Inference</a:t>
            </a:r>
            <a:endParaRPr lang="en-US" sz="2400" dirty="0">
              <a:solidFill>
                <a:srgbClr val="FF0000"/>
              </a:solidFill>
            </a:endParaRPr>
          </a:p>
        </p:txBody>
      </p:sp>
      <p:cxnSp>
        <p:nvCxnSpPr>
          <p:cNvPr id="39" name="Straight Connector 38"/>
          <p:cNvCxnSpPr>
            <a:stCxn id="38" idx="1"/>
          </p:cNvCxnSpPr>
          <p:nvPr/>
        </p:nvCxnSpPr>
        <p:spPr>
          <a:xfrm flipH="1">
            <a:off x="6477000" y="5412433"/>
            <a:ext cx="609600" cy="454967"/>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509310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1"/>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2"/>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5"/>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6"/>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8"/>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5" grpId="0"/>
      <p:bldP spid="3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ounded Rectangle 20"/>
          <p:cNvSpPr/>
          <p:nvPr/>
        </p:nvSpPr>
        <p:spPr>
          <a:xfrm>
            <a:off x="6477000" y="1295400"/>
            <a:ext cx="2590800" cy="48006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t"/>
          <a:lstStyle/>
          <a:p>
            <a:pPr algn="ctr"/>
            <a:r>
              <a:rPr lang="en-US" sz="2400" dirty="0" smtClean="0">
                <a:solidFill>
                  <a:srgbClr val="0000FF"/>
                </a:solidFill>
              </a:rPr>
              <a:t>Management System</a:t>
            </a:r>
            <a:endParaRPr lang="en-US" sz="2400" dirty="0">
              <a:solidFill>
                <a:srgbClr val="0000FF"/>
              </a:solidFill>
            </a:endParaRPr>
          </a:p>
        </p:txBody>
      </p:sp>
      <p:sp>
        <p:nvSpPr>
          <p:cNvPr id="10" name="Rounded Rectangle 9"/>
          <p:cNvSpPr/>
          <p:nvPr/>
        </p:nvSpPr>
        <p:spPr>
          <a:xfrm>
            <a:off x="1219200" y="2545140"/>
            <a:ext cx="4724400" cy="20574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t" anchorCtr="0"/>
          <a:lstStyle/>
          <a:p>
            <a:endParaRPr lang="en-US" sz="2400" dirty="0"/>
          </a:p>
        </p:txBody>
      </p:sp>
      <p:sp>
        <p:nvSpPr>
          <p:cNvPr id="9" name="Rounded Rectangle 8"/>
          <p:cNvSpPr/>
          <p:nvPr/>
        </p:nvSpPr>
        <p:spPr>
          <a:xfrm>
            <a:off x="990600" y="2773740"/>
            <a:ext cx="4724400" cy="20574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t" anchorCtr="0"/>
          <a:lstStyle/>
          <a:p>
            <a:endParaRPr lang="en-US" sz="2400" dirty="0"/>
          </a:p>
        </p:txBody>
      </p:sp>
      <p:sp>
        <p:nvSpPr>
          <p:cNvPr id="2" name="Title 1"/>
          <p:cNvSpPr>
            <a:spLocks noGrp="1"/>
          </p:cNvSpPr>
          <p:nvPr>
            <p:ph type="title"/>
          </p:nvPr>
        </p:nvSpPr>
        <p:spPr>
          <a:xfrm>
            <a:off x="-457200" y="0"/>
            <a:ext cx="8229600" cy="1143000"/>
          </a:xfrm>
        </p:spPr>
        <p:txBody>
          <a:bodyPr/>
          <a:lstStyle/>
          <a:p>
            <a:r>
              <a:rPr lang="en-US" dirty="0" smtClean="0"/>
              <a:t>SNAP Architecture</a:t>
            </a:r>
            <a:endParaRPr lang="en-US" dirty="0"/>
          </a:p>
        </p:txBody>
      </p:sp>
      <p:sp>
        <p:nvSpPr>
          <p:cNvPr id="4" name="Slide Number Placeholder 3"/>
          <p:cNvSpPr>
            <a:spLocks noGrp="1"/>
          </p:cNvSpPr>
          <p:nvPr>
            <p:ph type="sldNum" sz="quarter" idx="12"/>
          </p:nvPr>
        </p:nvSpPr>
        <p:spPr/>
        <p:txBody>
          <a:bodyPr/>
          <a:lstStyle/>
          <a:p>
            <a:fld id="{7876E0CC-6134-4D81-B876-3E8DBC324A9F}" type="slidenum">
              <a:rPr lang="en-US" smtClean="0"/>
              <a:pPr/>
              <a:t>13</a:t>
            </a:fld>
            <a:endParaRPr lang="en-US"/>
          </a:p>
        </p:txBody>
      </p:sp>
      <p:sp>
        <p:nvSpPr>
          <p:cNvPr id="5" name="Rounded Rectangle 4"/>
          <p:cNvSpPr/>
          <p:nvPr/>
        </p:nvSpPr>
        <p:spPr>
          <a:xfrm>
            <a:off x="762000" y="3002340"/>
            <a:ext cx="4724400" cy="20574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t" anchorCtr="0"/>
          <a:lstStyle/>
          <a:p>
            <a:r>
              <a:rPr lang="en-US" sz="2400" dirty="0" smtClean="0">
                <a:solidFill>
                  <a:srgbClr val="0000FF"/>
                </a:solidFill>
              </a:rPr>
              <a:t>At each host for every connection </a:t>
            </a:r>
            <a:endParaRPr lang="en-US" sz="2400" dirty="0">
              <a:solidFill>
                <a:srgbClr val="0000FF"/>
              </a:solidFill>
            </a:endParaRPr>
          </a:p>
        </p:txBody>
      </p:sp>
      <p:sp>
        <p:nvSpPr>
          <p:cNvPr id="6" name="Rounded Rectangle 5"/>
          <p:cNvSpPr/>
          <p:nvPr/>
        </p:nvSpPr>
        <p:spPr>
          <a:xfrm>
            <a:off x="990600" y="3840540"/>
            <a:ext cx="1371600" cy="9906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smtClean="0">
                <a:solidFill>
                  <a:srgbClr val="0000FF"/>
                </a:solidFill>
              </a:rPr>
              <a:t>Collect data</a:t>
            </a:r>
            <a:endParaRPr lang="en-US" sz="2400" dirty="0">
              <a:solidFill>
                <a:srgbClr val="0000FF"/>
              </a:solidFill>
            </a:endParaRPr>
          </a:p>
        </p:txBody>
      </p:sp>
      <p:sp>
        <p:nvSpPr>
          <p:cNvPr id="7" name="Right Arrow 6"/>
          <p:cNvSpPr/>
          <p:nvPr/>
        </p:nvSpPr>
        <p:spPr>
          <a:xfrm>
            <a:off x="2362200" y="4221540"/>
            <a:ext cx="838200" cy="228600"/>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8" name="Rounded Rectangle 7"/>
          <p:cNvSpPr/>
          <p:nvPr/>
        </p:nvSpPr>
        <p:spPr>
          <a:xfrm>
            <a:off x="3200400" y="3840540"/>
            <a:ext cx="2133600" cy="9906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smtClean="0">
                <a:solidFill>
                  <a:srgbClr val="0000FF"/>
                </a:solidFill>
              </a:rPr>
              <a:t>Performance Classifier</a:t>
            </a:r>
            <a:endParaRPr lang="en-US" sz="2400" dirty="0">
              <a:solidFill>
                <a:srgbClr val="0000FF"/>
              </a:solidFill>
            </a:endParaRPr>
          </a:p>
        </p:txBody>
      </p:sp>
      <p:sp>
        <p:nvSpPr>
          <p:cNvPr id="11" name="Rounded Rectangle 10"/>
          <p:cNvSpPr/>
          <p:nvPr/>
        </p:nvSpPr>
        <p:spPr>
          <a:xfrm>
            <a:off x="6858000" y="3581400"/>
            <a:ext cx="1752600" cy="11430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smtClean="0">
                <a:solidFill>
                  <a:srgbClr val="0000FF"/>
                </a:solidFill>
              </a:rPr>
              <a:t>Cross-connection correlation</a:t>
            </a:r>
            <a:endParaRPr lang="en-US" sz="2400" dirty="0">
              <a:solidFill>
                <a:srgbClr val="0000FF"/>
              </a:solidFill>
            </a:endParaRPr>
          </a:p>
        </p:txBody>
      </p:sp>
      <p:cxnSp>
        <p:nvCxnSpPr>
          <p:cNvPr id="13" name="Straight Arrow Connector 12"/>
          <p:cNvCxnSpPr/>
          <p:nvPr/>
        </p:nvCxnSpPr>
        <p:spPr>
          <a:xfrm>
            <a:off x="5943600" y="3307140"/>
            <a:ext cx="533400" cy="3048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5" name="Straight Arrow Connector 14"/>
          <p:cNvCxnSpPr/>
          <p:nvPr/>
        </p:nvCxnSpPr>
        <p:spPr>
          <a:xfrm>
            <a:off x="5715000" y="3764340"/>
            <a:ext cx="762000" cy="12186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7" name="Straight Arrow Connector 16"/>
          <p:cNvCxnSpPr/>
          <p:nvPr/>
        </p:nvCxnSpPr>
        <p:spPr>
          <a:xfrm>
            <a:off x="5486400" y="4297740"/>
            <a:ext cx="9906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6" name="TextBox 25"/>
          <p:cNvSpPr txBox="1"/>
          <p:nvPr/>
        </p:nvSpPr>
        <p:spPr>
          <a:xfrm>
            <a:off x="6477000" y="2286000"/>
            <a:ext cx="2514600" cy="830997"/>
          </a:xfrm>
          <a:prstGeom prst="rect">
            <a:avLst/>
          </a:prstGeom>
          <a:noFill/>
        </p:spPr>
        <p:txBody>
          <a:bodyPr wrap="square" rtlCol="0">
            <a:spAutoFit/>
          </a:bodyPr>
          <a:lstStyle/>
          <a:p>
            <a:pPr algn="ctr"/>
            <a:r>
              <a:rPr lang="en-US" sz="2400" dirty="0" smtClean="0"/>
              <a:t>Topology, routing</a:t>
            </a:r>
          </a:p>
          <a:p>
            <a:pPr algn="ctr"/>
            <a:r>
              <a:rPr lang="en-US" sz="2400" dirty="0" smtClean="0"/>
              <a:t>Conn </a:t>
            </a:r>
            <a:r>
              <a:rPr lang="en-US" sz="2400" dirty="0" smtClean="0">
                <a:sym typeface="Wingdings"/>
              </a:rPr>
              <a:t> </a:t>
            </a:r>
            <a:r>
              <a:rPr lang="en-US" sz="2400" dirty="0" err="1" smtClean="0">
                <a:sym typeface="Wingdings"/>
              </a:rPr>
              <a:t>proc</a:t>
            </a:r>
            <a:r>
              <a:rPr lang="en-US" sz="2400" dirty="0" smtClean="0">
                <a:sym typeface="Wingdings"/>
              </a:rPr>
              <a:t>/app</a:t>
            </a:r>
            <a:endParaRPr lang="en-US" sz="2400" dirty="0"/>
          </a:p>
        </p:txBody>
      </p:sp>
      <p:cxnSp>
        <p:nvCxnSpPr>
          <p:cNvPr id="27" name="Straight Arrow Connector 26"/>
          <p:cNvCxnSpPr>
            <a:endCxn id="11" idx="0"/>
          </p:cNvCxnSpPr>
          <p:nvPr/>
        </p:nvCxnSpPr>
        <p:spPr>
          <a:xfrm>
            <a:off x="7696200" y="3124200"/>
            <a:ext cx="38100" cy="4572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2" name="Straight Arrow Connector 31"/>
          <p:cNvCxnSpPr/>
          <p:nvPr/>
        </p:nvCxnSpPr>
        <p:spPr>
          <a:xfrm>
            <a:off x="7772400" y="4724400"/>
            <a:ext cx="38100" cy="4572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36" name="TextBox 35"/>
          <p:cNvSpPr txBox="1"/>
          <p:nvPr/>
        </p:nvSpPr>
        <p:spPr>
          <a:xfrm>
            <a:off x="6477000" y="5029200"/>
            <a:ext cx="2590800" cy="830997"/>
          </a:xfrm>
          <a:prstGeom prst="rect">
            <a:avLst/>
          </a:prstGeom>
          <a:noFill/>
        </p:spPr>
        <p:txBody>
          <a:bodyPr wrap="square" rtlCol="0">
            <a:spAutoFit/>
          </a:bodyPr>
          <a:lstStyle/>
          <a:p>
            <a:pPr algn="ctr"/>
            <a:r>
              <a:rPr lang="en-US" sz="2400" dirty="0" smtClean="0"/>
              <a:t>Offending </a:t>
            </a:r>
            <a:r>
              <a:rPr lang="en-US" sz="2400" dirty="0"/>
              <a:t>app, </a:t>
            </a:r>
          </a:p>
          <a:p>
            <a:pPr algn="ctr"/>
            <a:r>
              <a:rPr lang="en-US" sz="2400" dirty="0" smtClean="0"/>
              <a:t>host</a:t>
            </a:r>
            <a:r>
              <a:rPr lang="en-US" sz="2400" dirty="0"/>
              <a:t>, link, or switch</a:t>
            </a:r>
          </a:p>
        </p:txBody>
      </p:sp>
    </p:spTree>
    <p:extLst>
      <p:ext uri="{BB962C8B-B14F-4D97-AF65-F5344CB8AC3E}">
        <p14:creationId xmlns:p14="http://schemas.microsoft.com/office/powerpoint/2010/main" val="176449737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6"/>
                                        </p:tgtEl>
                                        <p:attrNameLst>
                                          <p:attrName>style.visibility</p:attrName>
                                        </p:attrNameLst>
                                      </p:cBhvr>
                                      <p:to>
                                        <p:strVal val="visible"/>
                                      </p:to>
                                    </p:set>
                                  </p:childTnLst>
                                </p:cTn>
                              </p:par>
                              <p:par>
                                <p:cTn id="29" presetID="1" presetClass="entr" presetSubtype="0" fill="hold" grpId="1" nodeType="with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10" grpId="0" animBg="1"/>
      <p:bldP spid="9" grpId="0" animBg="1"/>
      <p:bldP spid="11" grpId="0" animBg="1"/>
      <p:bldP spid="11" grpId="1" animBg="1"/>
      <p:bldP spid="26" grpId="0"/>
      <p:bldP spid="3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Screen shot 2010-11-30 at 9.53.25 A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251915"/>
            <a:ext cx="9144000" cy="3606085"/>
          </a:xfrm>
          <a:prstGeom prst="rect">
            <a:avLst/>
          </a:prstGeom>
        </p:spPr>
      </p:pic>
      <p:sp>
        <p:nvSpPr>
          <p:cNvPr id="5" name="Title 4"/>
          <p:cNvSpPr>
            <a:spLocks noGrp="1"/>
          </p:cNvSpPr>
          <p:nvPr>
            <p:ph type="title"/>
          </p:nvPr>
        </p:nvSpPr>
        <p:spPr>
          <a:xfrm>
            <a:off x="0" y="0"/>
            <a:ext cx="9144000" cy="1143000"/>
          </a:xfrm>
        </p:spPr>
        <p:txBody>
          <a:bodyPr/>
          <a:lstStyle/>
          <a:p>
            <a:r>
              <a:rPr lang="en-US" sz="4000" dirty="0" smtClean="0"/>
              <a:t>Pinpoint Problems via Correlation</a:t>
            </a:r>
            <a:endParaRPr lang="en-US" sz="4000" dirty="0"/>
          </a:p>
        </p:txBody>
      </p:sp>
      <p:sp>
        <p:nvSpPr>
          <p:cNvPr id="4" name="Slide Number Placeholder 3"/>
          <p:cNvSpPr>
            <a:spLocks noGrp="1"/>
          </p:cNvSpPr>
          <p:nvPr>
            <p:ph type="sldNum" sz="quarter" idx="12"/>
          </p:nvPr>
        </p:nvSpPr>
        <p:spPr/>
        <p:txBody>
          <a:bodyPr/>
          <a:lstStyle/>
          <a:p>
            <a:fld id="{7876E0CC-6134-4D81-B876-3E8DBC324A9F}" type="slidenum">
              <a:rPr lang="en-US" smtClean="0"/>
              <a:pPr/>
              <a:t>14</a:t>
            </a:fld>
            <a:endParaRPr lang="en-US"/>
          </a:p>
        </p:txBody>
      </p:sp>
      <p:sp>
        <p:nvSpPr>
          <p:cNvPr id="6" name="Content Placeholder 5"/>
          <p:cNvSpPr>
            <a:spLocks noGrp="1"/>
          </p:cNvSpPr>
          <p:nvPr>
            <p:ph idx="1"/>
          </p:nvPr>
        </p:nvSpPr>
        <p:spPr>
          <a:xfrm>
            <a:off x="457200" y="1219200"/>
            <a:ext cx="8229600" cy="2133600"/>
          </a:xfrm>
          <a:solidFill>
            <a:schemeClr val="bg1"/>
          </a:solidFill>
        </p:spPr>
        <p:txBody>
          <a:bodyPr/>
          <a:lstStyle/>
          <a:p>
            <a:r>
              <a:rPr lang="en-US" dirty="0" smtClean="0"/>
              <a:t>Correlation over shared switch/link/host</a:t>
            </a:r>
          </a:p>
          <a:p>
            <a:pPr lvl="1"/>
            <a:r>
              <a:rPr lang="en-US" dirty="0" smtClean="0"/>
              <a:t>Packet loss for all the connections going through one switch/host</a:t>
            </a:r>
          </a:p>
          <a:p>
            <a:pPr lvl="1"/>
            <a:r>
              <a:rPr lang="en-US" dirty="0" smtClean="0"/>
              <a:t>Pinpoint the problematic switch</a:t>
            </a:r>
          </a:p>
          <a:p>
            <a:pPr marL="0" indent="0">
              <a:buNone/>
            </a:pPr>
            <a:endParaRPr lang="en-US" dirty="0" smtClean="0"/>
          </a:p>
        </p:txBody>
      </p:sp>
      <p:sp>
        <p:nvSpPr>
          <p:cNvPr id="2" name="Freeform 1"/>
          <p:cNvSpPr/>
          <p:nvPr/>
        </p:nvSpPr>
        <p:spPr>
          <a:xfrm>
            <a:off x="2438400" y="5029200"/>
            <a:ext cx="1323473" cy="1234076"/>
          </a:xfrm>
          <a:custGeom>
            <a:avLst/>
            <a:gdLst>
              <a:gd name="connsiteX0" fmla="*/ 0 w 1323473"/>
              <a:gd name="connsiteY0" fmla="*/ 1234076 h 1234076"/>
              <a:gd name="connsiteX1" fmla="*/ 213894 w 1323473"/>
              <a:gd name="connsiteY1" fmla="*/ 538919 h 1234076"/>
              <a:gd name="connsiteX2" fmla="*/ 1029368 w 1323473"/>
              <a:gd name="connsiteY2" fmla="*/ 17550 h 1234076"/>
              <a:gd name="connsiteX3" fmla="*/ 1323473 w 1323473"/>
              <a:gd name="connsiteY3" fmla="*/ 1193971 h 1234076"/>
            </a:gdLst>
            <a:ahLst/>
            <a:cxnLst>
              <a:cxn ang="0">
                <a:pos x="connsiteX0" y="connsiteY0"/>
              </a:cxn>
              <a:cxn ang="0">
                <a:pos x="connsiteX1" y="connsiteY1"/>
              </a:cxn>
              <a:cxn ang="0">
                <a:pos x="connsiteX2" y="connsiteY2"/>
              </a:cxn>
              <a:cxn ang="0">
                <a:pos x="connsiteX3" y="connsiteY3"/>
              </a:cxn>
            </a:cxnLst>
            <a:rect l="l" t="t" r="r" b="b"/>
            <a:pathLst>
              <a:path w="1323473" h="1234076">
                <a:moveTo>
                  <a:pt x="0" y="1234076"/>
                </a:moveTo>
                <a:cubicBezTo>
                  <a:pt x="21166" y="987874"/>
                  <a:pt x="42333" y="741673"/>
                  <a:pt x="213894" y="538919"/>
                </a:cubicBezTo>
                <a:cubicBezTo>
                  <a:pt x="385455" y="336165"/>
                  <a:pt x="844438" y="-91625"/>
                  <a:pt x="1029368" y="17550"/>
                </a:cubicBezTo>
                <a:cubicBezTo>
                  <a:pt x="1214298" y="126725"/>
                  <a:pt x="1268885" y="660348"/>
                  <a:pt x="1323473" y="1193971"/>
                </a:cubicBezTo>
              </a:path>
            </a:pathLst>
          </a:custGeom>
          <a:ln w="50800">
            <a:solidFill>
              <a:schemeClr val="accent6">
                <a:lumMod val="75000"/>
              </a:scheme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 name="Freeform 2"/>
          <p:cNvSpPr/>
          <p:nvPr/>
        </p:nvSpPr>
        <p:spPr>
          <a:xfrm>
            <a:off x="2743200" y="3733800"/>
            <a:ext cx="3124200" cy="2430431"/>
          </a:xfrm>
          <a:custGeom>
            <a:avLst/>
            <a:gdLst>
              <a:gd name="connsiteX0" fmla="*/ 210412 w 2910833"/>
              <a:gd name="connsiteY0" fmla="*/ 2125631 h 2125631"/>
              <a:gd name="connsiteX1" fmla="*/ 36623 w 2910833"/>
              <a:gd name="connsiteY1" fmla="*/ 1537421 h 2125631"/>
              <a:gd name="connsiteX2" fmla="*/ 838728 w 2910833"/>
              <a:gd name="connsiteY2" fmla="*/ 922473 h 2125631"/>
              <a:gd name="connsiteX3" fmla="*/ 1934938 w 2910833"/>
              <a:gd name="connsiteY3" fmla="*/ 52 h 2125631"/>
              <a:gd name="connsiteX4" fmla="*/ 2723675 w 2910833"/>
              <a:gd name="connsiteY4" fmla="*/ 882368 h 2125631"/>
              <a:gd name="connsiteX5" fmla="*/ 2763780 w 2910833"/>
              <a:gd name="connsiteY5" fmla="*/ 1564158 h 2125631"/>
              <a:gd name="connsiteX6" fmla="*/ 2910833 w 2910833"/>
              <a:gd name="connsiteY6" fmla="*/ 2125631 h 2125631"/>
              <a:gd name="connsiteX7" fmla="*/ 2910833 w 2910833"/>
              <a:gd name="connsiteY7" fmla="*/ 2125631 h 2125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10833" h="2125631">
                <a:moveTo>
                  <a:pt x="210412" y="2125631"/>
                </a:moveTo>
                <a:cubicBezTo>
                  <a:pt x="71158" y="1931789"/>
                  <a:pt x="-68096" y="1737947"/>
                  <a:pt x="36623" y="1537421"/>
                </a:cubicBezTo>
                <a:cubicBezTo>
                  <a:pt x="141342" y="1336895"/>
                  <a:pt x="522342" y="1178701"/>
                  <a:pt x="838728" y="922473"/>
                </a:cubicBezTo>
                <a:cubicBezTo>
                  <a:pt x="1155114" y="666245"/>
                  <a:pt x="1620780" y="6736"/>
                  <a:pt x="1934938" y="52"/>
                </a:cubicBezTo>
                <a:cubicBezTo>
                  <a:pt x="2249096" y="-6632"/>
                  <a:pt x="2585535" y="621684"/>
                  <a:pt x="2723675" y="882368"/>
                </a:cubicBezTo>
                <a:cubicBezTo>
                  <a:pt x="2861815" y="1143052"/>
                  <a:pt x="2732587" y="1356948"/>
                  <a:pt x="2763780" y="1564158"/>
                </a:cubicBezTo>
                <a:cubicBezTo>
                  <a:pt x="2794973" y="1771368"/>
                  <a:pt x="2910833" y="2125631"/>
                  <a:pt x="2910833" y="2125631"/>
                </a:cubicBezTo>
                <a:lnTo>
                  <a:pt x="2910833" y="2125631"/>
                </a:lnTo>
              </a:path>
            </a:pathLst>
          </a:custGeom>
          <a:ln w="50800">
            <a:solidFill>
              <a:srgbClr val="008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 name="Oval 8"/>
          <p:cNvSpPr/>
          <p:nvPr/>
        </p:nvSpPr>
        <p:spPr>
          <a:xfrm>
            <a:off x="2743200" y="4572000"/>
            <a:ext cx="990600" cy="762000"/>
          </a:xfrm>
          <a:prstGeom prst="ellipse">
            <a:avLst/>
          </a:prstGeom>
          <a:noFill/>
          <a:ln w="6350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15" name="Freeform 14"/>
          <p:cNvSpPr/>
          <p:nvPr/>
        </p:nvSpPr>
        <p:spPr>
          <a:xfrm>
            <a:off x="3239133" y="3834526"/>
            <a:ext cx="4297528" cy="2435263"/>
          </a:xfrm>
          <a:custGeom>
            <a:avLst/>
            <a:gdLst>
              <a:gd name="connsiteX0" fmla="*/ 89604 w 4297528"/>
              <a:gd name="connsiteY0" fmla="*/ 2435263 h 2435263"/>
              <a:gd name="connsiteX1" fmla="*/ 316867 w 4297528"/>
              <a:gd name="connsiteY1" fmla="*/ 1887158 h 2435263"/>
              <a:gd name="connsiteX2" fmla="*/ 76235 w 4297528"/>
              <a:gd name="connsiteY2" fmla="*/ 1419263 h 2435263"/>
              <a:gd name="connsiteX3" fmla="*/ 1894341 w 4297528"/>
              <a:gd name="connsiteY3" fmla="*/ 2211 h 2435263"/>
              <a:gd name="connsiteX4" fmla="*/ 4180341 w 4297528"/>
              <a:gd name="connsiteY4" fmla="*/ 1111790 h 2435263"/>
              <a:gd name="connsiteX5" fmla="*/ 3939709 w 4297528"/>
              <a:gd name="connsiteY5" fmla="*/ 1847053 h 2435263"/>
              <a:gd name="connsiteX6" fmla="*/ 3712446 w 4297528"/>
              <a:gd name="connsiteY6" fmla="*/ 2368421 h 2435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97528" h="2435263">
                <a:moveTo>
                  <a:pt x="89604" y="2435263"/>
                </a:moveTo>
                <a:cubicBezTo>
                  <a:pt x="204349" y="2245877"/>
                  <a:pt x="319095" y="2056491"/>
                  <a:pt x="316867" y="1887158"/>
                </a:cubicBezTo>
                <a:cubicBezTo>
                  <a:pt x="314639" y="1717825"/>
                  <a:pt x="-186677" y="1733421"/>
                  <a:pt x="76235" y="1419263"/>
                </a:cubicBezTo>
                <a:cubicBezTo>
                  <a:pt x="339147" y="1105105"/>
                  <a:pt x="1210323" y="53456"/>
                  <a:pt x="1894341" y="2211"/>
                </a:cubicBezTo>
                <a:cubicBezTo>
                  <a:pt x="2578359" y="-49034"/>
                  <a:pt x="3839446" y="804316"/>
                  <a:pt x="4180341" y="1111790"/>
                </a:cubicBezTo>
                <a:cubicBezTo>
                  <a:pt x="4521236" y="1419264"/>
                  <a:pt x="4017691" y="1637615"/>
                  <a:pt x="3939709" y="1847053"/>
                </a:cubicBezTo>
                <a:cubicBezTo>
                  <a:pt x="3861727" y="2056491"/>
                  <a:pt x="3787086" y="2212456"/>
                  <a:pt x="3712446" y="2368421"/>
                </a:cubicBezTo>
              </a:path>
            </a:pathLst>
          </a:custGeom>
          <a:ln w="3810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Screen shot 2010-11-30 at 9.53.25 A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251915"/>
            <a:ext cx="9144000" cy="3606085"/>
          </a:xfrm>
          <a:prstGeom prst="rect">
            <a:avLst/>
          </a:prstGeom>
        </p:spPr>
      </p:pic>
      <p:sp>
        <p:nvSpPr>
          <p:cNvPr id="5" name="Title 4"/>
          <p:cNvSpPr>
            <a:spLocks noGrp="1"/>
          </p:cNvSpPr>
          <p:nvPr>
            <p:ph type="title"/>
          </p:nvPr>
        </p:nvSpPr>
        <p:spPr>
          <a:xfrm>
            <a:off x="0" y="152400"/>
            <a:ext cx="9144000" cy="1143000"/>
          </a:xfrm>
        </p:spPr>
        <p:txBody>
          <a:bodyPr/>
          <a:lstStyle/>
          <a:p>
            <a:r>
              <a:rPr lang="en-US" sz="4000" dirty="0" smtClean="0"/>
              <a:t>Pinpoint Problems via Correlation</a:t>
            </a:r>
            <a:endParaRPr lang="en-US" sz="4000" dirty="0"/>
          </a:p>
        </p:txBody>
      </p:sp>
      <p:sp>
        <p:nvSpPr>
          <p:cNvPr id="4" name="Slide Number Placeholder 3"/>
          <p:cNvSpPr>
            <a:spLocks noGrp="1"/>
          </p:cNvSpPr>
          <p:nvPr>
            <p:ph type="sldNum" sz="quarter" idx="12"/>
          </p:nvPr>
        </p:nvSpPr>
        <p:spPr/>
        <p:txBody>
          <a:bodyPr/>
          <a:lstStyle/>
          <a:p>
            <a:fld id="{7876E0CC-6134-4D81-B876-3E8DBC324A9F}" type="slidenum">
              <a:rPr lang="en-US" smtClean="0"/>
              <a:pPr/>
              <a:t>15</a:t>
            </a:fld>
            <a:endParaRPr lang="en-US"/>
          </a:p>
        </p:txBody>
      </p:sp>
      <p:sp>
        <p:nvSpPr>
          <p:cNvPr id="6" name="Content Placeholder 5"/>
          <p:cNvSpPr>
            <a:spLocks noGrp="1"/>
          </p:cNvSpPr>
          <p:nvPr>
            <p:ph idx="1"/>
          </p:nvPr>
        </p:nvSpPr>
        <p:spPr>
          <a:xfrm>
            <a:off x="457200" y="1447800"/>
            <a:ext cx="8229600" cy="1600199"/>
          </a:xfrm>
          <a:solidFill>
            <a:schemeClr val="bg1"/>
          </a:solidFill>
        </p:spPr>
        <p:txBody>
          <a:bodyPr/>
          <a:lstStyle/>
          <a:p>
            <a:r>
              <a:rPr lang="en-US" dirty="0" smtClean="0"/>
              <a:t>Correlation over application</a:t>
            </a:r>
          </a:p>
          <a:p>
            <a:pPr lvl="1"/>
            <a:r>
              <a:rPr lang="en-US" dirty="0"/>
              <a:t>Same application has problem on all </a:t>
            </a:r>
            <a:r>
              <a:rPr lang="en-US" dirty="0" smtClean="0"/>
              <a:t>machines</a:t>
            </a:r>
          </a:p>
          <a:p>
            <a:pPr lvl="1"/>
            <a:r>
              <a:rPr lang="en-US" dirty="0" smtClean="0"/>
              <a:t>Report aggregated application behavior</a:t>
            </a:r>
          </a:p>
        </p:txBody>
      </p:sp>
      <p:sp>
        <p:nvSpPr>
          <p:cNvPr id="2" name="Freeform 1"/>
          <p:cNvSpPr/>
          <p:nvPr/>
        </p:nvSpPr>
        <p:spPr>
          <a:xfrm>
            <a:off x="510673" y="5641160"/>
            <a:ext cx="601579" cy="628629"/>
          </a:xfrm>
          <a:custGeom>
            <a:avLst/>
            <a:gdLst>
              <a:gd name="connsiteX0" fmla="*/ 0 w 601579"/>
              <a:gd name="connsiteY0" fmla="*/ 561787 h 628629"/>
              <a:gd name="connsiteX1" fmla="*/ 320843 w 601579"/>
              <a:gd name="connsiteY1" fmla="*/ 314 h 628629"/>
              <a:gd name="connsiteX2" fmla="*/ 601579 w 601579"/>
              <a:gd name="connsiteY2" fmla="*/ 628629 h 628629"/>
              <a:gd name="connsiteX3" fmla="*/ 601579 w 601579"/>
              <a:gd name="connsiteY3" fmla="*/ 628629 h 628629"/>
            </a:gdLst>
            <a:ahLst/>
            <a:cxnLst>
              <a:cxn ang="0">
                <a:pos x="connsiteX0" y="connsiteY0"/>
              </a:cxn>
              <a:cxn ang="0">
                <a:pos x="connsiteX1" y="connsiteY1"/>
              </a:cxn>
              <a:cxn ang="0">
                <a:pos x="connsiteX2" y="connsiteY2"/>
              </a:cxn>
              <a:cxn ang="0">
                <a:pos x="connsiteX3" y="connsiteY3"/>
              </a:cxn>
            </a:cxnLst>
            <a:rect l="l" t="t" r="r" b="b"/>
            <a:pathLst>
              <a:path w="601579" h="628629">
                <a:moveTo>
                  <a:pt x="0" y="561787"/>
                </a:moveTo>
                <a:cubicBezTo>
                  <a:pt x="110290" y="275480"/>
                  <a:pt x="220580" y="-10826"/>
                  <a:pt x="320843" y="314"/>
                </a:cubicBezTo>
                <a:cubicBezTo>
                  <a:pt x="421106" y="11454"/>
                  <a:pt x="601579" y="628629"/>
                  <a:pt x="601579" y="628629"/>
                </a:cubicBezTo>
                <a:lnTo>
                  <a:pt x="601579" y="628629"/>
                </a:lnTo>
              </a:path>
            </a:pathLst>
          </a:custGeom>
          <a:ln w="5080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 name="Freeform 2"/>
          <p:cNvSpPr/>
          <p:nvPr/>
        </p:nvSpPr>
        <p:spPr>
          <a:xfrm>
            <a:off x="457200" y="4989570"/>
            <a:ext cx="1185789" cy="1213377"/>
          </a:xfrm>
          <a:custGeom>
            <a:avLst/>
            <a:gdLst>
              <a:gd name="connsiteX0" fmla="*/ 0 w 1185789"/>
              <a:gd name="connsiteY0" fmla="*/ 1173272 h 1213377"/>
              <a:gd name="connsiteX1" fmla="*/ 307473 w 1185789"/>
              <a:gd name="connsiteY1" fmla="*/ 478114 h 1213377"/>
              <a:gd name="connsiteX2" fmla="*/ 1122947 w 1185789"/>
              <a:gd name="connsiteY2" fmla="*/ 23588 h 1213377"/>
              <a:gd name="connsiteX3" fmla="*/ 1069473 w 1185789"/>
              <a:gd name="connsiteY3" fmla="*/ 1213377 h 1213377"/>
            </a:gdLst>
            <a:ahLst/>
            <a:cxnLst>
              <a:cxn ang="0">
                <a:pos x="connsiteX0" y="connsiteY0"/>
              </a:cxn>
              <a:cxn ang="0">
                <a:pos x="connsiteX1" y="connsiteY1"/>
              </a:cxn>
              <a:cxn ang="0">
                <a:pos x="connsiteX2" y="connsiteY2"/>
              </a:cxn>
              <a:cxn ang="0">
                <a:pos x="connsiteX3" y="connsiteY3"/>
              </a:cxn>
            </a:cxnLst>
            <a:rect l="l" t="t" r="r" b="b"/>
            <a:pathLst>
              <a:path w="1185789" h="1213377">
                <a:moveTo>
                  <a:pt x="0" y="1173272"/>
                </a:moveTo>
                <a:cubicBezTo>
                  <a:pt x="60157" y="921500"/>
                  <a:pt x="120315" y="669728"/>
                  <a:pt x="307473" y="478114"/>
                </a:cubicBezTo>
                <a:cubicBezTo>
                  <a:pt x="494631" y="286500"/>
                  <a:pt x="995947" y="-98956"/>
                  <a:pt x="1122947" y="23588"/>
                </a:cubicBezTo>
                <a:cubicBezTo>
                  <a:pt x="1249947" y="146132"/>
                  <a:pt x="1159710" y="679754"/>
                  <a:pt x="1069473" y="1213377"/>
                </a:cubicBezTo>
              </a:path>
            </a:pathLst>
          </a:custGeom>
          <a:ln w="5080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 name="Freeform 7"/>
          <p:cNvSpPr/>
          <p:nvPr/>
        </p:nvSpPr>
        <p:spPr>
          <a:xfrm>
            <a:off x="2415673" y="5715000"/>
            <a:ext cx="601579" cy="628629"/>
          </a:xfrm>
          <a:custGeom>
            <a:avLst/>
            <a:gdLst>
              <a:gd name="connsiteX0" fmla="*/ 0 w 601579"/>
              <a:gd name="connsiteY0" fmla="*/ 561787 h 628629"/>
              <a:gd name="connsiteX1" fmla="*/ 320843 w 601579"/>
              <a:gd name="connsiteY1" fmla="*/ 314 h 628629"/>
              <a:gd name="connsiteX2" fmla="*/ 601579 w 601579"/>
              <a:gd name="connsiteY2" fmla="*/ 628629 h 628629"/>
              <a:gd name="connsiteX3" fmla="*/ 601579 w 601579"/>
              <a:gd name="connsiteY3" fmla="*/ 628629 h 628629"/>
            </a:gdLst>
            <a:ahLst/>
            <a:cxnLst>
              <a:cxn ang="0">
                <a:pos x="connsiteX0" y="connsiteY0"/>
              </a:cxn>
              <a:cxn ang="0">
                <a:pos x="connsiteX1" y="connsiteY1"/>
              </a:cxn>
              <a:cxn ang="0">
                <a:pos x="connsiteX2" y="connsiteY2"/>
              </a:cxn>
              <a:cxn ang="0">
                <a:pos x="connsiteX3" y="connsiteY3"/>
              </a:cxn>
            </a:cxnLst>
            <a:rect l="l" t="t" r="r" b="b"/>
            <a:pathLst>
              <a:path w="601579" h="628629">
                <a:moveTo>
                  <a:pt x="0" y="561787"/>
                </a:moveTo>
                <a:cubicBezTo>
                  <a:pt x="110290" y="275480"/>
                  <a:pt x="220580" y="-10826"/>
                  <a:pt x="320843" y="314"/>
                </a:cubicBezTo>
                <a:cubicBezTo>
                  <a:pt x="421106" y="11454"/>
                  <a:pt x="601579" y="628629"/>
                  <a:pt x="601579" y="628629"/>
                </a:cubicBezTo>
                <a:lnTo>
                  <a:pt x="601579" y="628629"/>
                </a:lnTo>
              </a:path>
            </a:pathLst>
          </a:custGeom>
          <a:ln w="5080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 name="Freeform 8"/>
          <p:cNvSpPr/>
          <p:nvPr/>
        </p:nvSpPr>
        <p:spPr>
          <a:xfrm>
            <a:off x="2362200" y="5063410"/>
            <a:ext cx="1185789" cy="1213377"/>
          </a:xfrm>
          <a:custGeom>
            <a:avLst/>
            <a:gdLst>
              <a:gd name="connsiteX0" fmla="*/ 0 w 1185789"/>
              <a:gd name="connsiteY0" fmla="*/ 1173272 h 1213377"/>
              <a:gd name="connsiteX1" fmla="*/ 307473 w 1185789"/>
              <a:gd name="connsiteY1" fmla="*/ 478114 h 1213377"/>
              <a:gd name="connsiteX2" fmla="*/ 1122947 w 1185789"/>
              <a:gd name="connsiteY2" fmla="*/ 23588 h 1213377"/>
              <a:gd name="connsiteX3" fmla="*/ 1069473 w 1185789"/>
              <a:gd name="connsiteY3" fmla="*/ 1213377 h 1213377"/>
            </a:gdLst>
            <a:ahLst/>
            <a:cxnLst>
              <a:cxn ang="0">
                <a:pos x="connsiteX0" y="connsiteY0"/>
              </a:cxn>
              <a:cxn ang="0">
                <a:pos x="connsiteX1" y="connsiteY1"/>
              </a:cxn>
              <a:cxn ang="0">
                <a:pos x="connsiteX2" y="connsiteY2"/>
              </a:cxn>
              <a:cxn ang="0">
                <a:pos x="connsiteX3" y="connsiteY3"/>
              </a:cxn>
            </a:cxnLst>
            <a:rect l="l" t="t" r="r" b="b"/>
            <a:pathLst>
              <a:path w="1185789" h="1213377">
                <a:moveTo>
                  <a:pt x="0" y="1173272"/>
                </a:moveTo>
                <a:cubicBezTo>
                  <a:pt x="60157" y="921500"/>
                  <a:pt x="120315" y="669728"/>
                  <a:pt x="307473" y="478114"/>
                </a:cubicBezTo>
                <a:cubicBezTo>
                  <a:pt x="494631" y="286500"/>
                  <a:pt x="995947" y="-98956"/>
                  <a:pt x="1122947" y="23588"/>
                </a:cubicBezTo>
                <a:cubicBezTo>
                  <a:pt x="1249947" y="146132"/>
                  <a:pt x="1159710" y="679754"/>
                  <a:pt x="1069473" y="1213377"/>
                </a:cubicBezTo>
              </a:path>
            </a:pathLst>
          </a:custGeom>
          <a:ln w="5080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 name="Freeform 9"/>
          <p:cNvSpPr/>
          <p:nvPr/>
        </p:nvSpPr>
        <p:spPr>
          <a:xfrm>
            <a:off x="4854073" y="5604590"/>
            <a:ext cx="601579" cy="628629"/>
          </a:xfrm>
          <a:custGeom>
            <a:avLst/>
            <a:gdLst>
              <a:gd name="connsiteX0" fmla="*/ 0 w 601579"/>
              <a:gd name="connsiteY0" fmla="*/ 561787 h 628629"/>
              <a:gd name="connsiteX1" fmla="*/ 320843 w 601579"/>
              <a:gd name="connsiteY1" fmla="*/ 314 h 628629"/>
              <a:gd name="connsiteX2" fmla="*/ 601579 w 601579"/>
              <a:gd name="connsiteY2" fmla="*/ 628629 h 628629"/>
              <a:gd name="connsiteX3" fmla="*/ 601579 w 601579"/>
              <a:gd name="connsiteY3" fmla="*/ 628629 h 628629"/>
            </a:gdLst>
            <a:ahLst/>
            <a:cxnLst>
              <a:cxn ang="0">
                <a:pos x="connsiteX0" y="connsiteY0"/>
              </a:cxn>
              <a:cxn ang="0">
                <a:pos x="connsiteX1" y="connsiteY1"/>
              </a:cxn>
              <a:cxn ang="0">
                <a:pos x="connsiteX2" y="connsiteY2"/>
              </a:cxn>
              <a:cxn ang="0">
                <a:pos x="connsiteX3" y="connsiteY3"/>
              </a:cxn>
            </a:cxnLst>
            <a:rect l="l" t="t" r="r" b="b"/>
            <a:pathLst>
              <a:path w="601579" h="628629">
                <a:moveTo>
                  <a:pt x="0" y="561787"/>
                </a:moveTo>
                <a:cubicBezTo>
                  <a:pt x="110290" y="275480"/>
                  <a:pt x="220580" y="-10826"/>
                  <a:pt x="320843" y="314"/>
                </a:cubicBezTo>
                <a:cubicBezTo>
                  <a:pt x="421106" y="11454"/>
                  <a:pt x="601579" y="628629"/>
                  <a:pt x="601579" y="628629"/>
                </a:cubicBezTo>
                <a:lnTo>
                  <a:pt x="601579" y="628629"/>
                </a:lnTo>
              </a:path>
            </a:pathLst>
          </a:custGeom>
          <a:ln w="5080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1" name="Freeform 10"/>
          <p:cNvSpPr/>
          <p:nvPr/>
        </p:nvSpPr>
        <p:spPr>
          <a:xfrm>
            <a:off x="4800600" y="4953000"/>
            <a:ext cx="1185789" cy="1213377"/>
          </a:xfrm>
          <a:custGeom>
            <a:avLst/>
            <a:gdLst>
              <a:gd name="connsiteX0" fmla="*/ 0 w 1185789"/>
              <a:gd name="connsiteY0" fmla="*/ 1173272 h 1213377"/>
              <a:gd name="connsiteX1" fmla="*/ 307473 w 1185789"/>
              <a:gd name="connsiteY1" fmla="*/ 478114 h 1213377"/>
              <a:gd name="connsiteX2" fmla="*/ 1122947 w 1185789"/>
              <a:gd name="connsiteY2" fmla="*/ 23588 h 1213377"/>
              <a:gd name="connsiteX3" fmla="*/ 1069473 w 1185789"/>
              <a:gd name="connsiteY3" fmla="*/ 1213377 h 1213377"/>
            </a:gdLst>
            <a:ahLst/>
            <a:cxnLst>
              <a:cxn ang="0">
                <a:pos x="connsiteX0" y="connsiteY0"/>
              </a:cxn>
              <a:cxn ang="0">
                <a:pos x="connsiteX1" y="connsiteY1"/>
              </a:cxn>
              <a:cxn ang="0">
                <a:pos x="connsiteX2" y="connsiteY2"/>
              </a:cxn>
              <a:cxn ang="0">
                <a:pos x="connsiteX3" y="connsiteY3"/>
              </a:cxn>
            </a:cxnLst>
            <a:rect l="l" t="t" r="r" b="b"/>
            <a:pathLst>
              <a:path w="1185789" h="1213377">
                <a:moveTo>
                  <a:pt x="0" y="1173272"/>
                </a:moveTo>
                <a:cubicBezTo>
                  <a:pt x="60157" y="921500"/>
                  <a:pt x="120315" y="669728"/>
                  <a:pt x="307473" y="478114"/>
                </a:cubicBezTo>
                <a:cubicBezTo>
                  <a:pt x="494631" y="286500"/>
                  <a:pt x="995947" y="-98956"/>
                  <a:pt x="1122947" y="23588"/>
                </a:cubicBezTo>
                <a:cubicBezTo>
                  <a:pt x="1249947" y="146132"/>
                  <a:pt x="1159710" y="679754"/>
                  <a:pt x="1069473" y="1213377"/>
                </a:cubicBezTo>
              </a:path>
            </a:pathLst>
          </a:custGeom>
          <a:ln w="50800">
            <a:solidFill>
              <a:srgbClr val="0000FF"/>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47293635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ounded Rectangle 20"/>
          <p:cNvSpPr/>
          <p:nvPr/>
        </p:nvSpPr>
        <p:spPr>
          <a:xfrm>
            <a:off x="6477000" y="1295400"/>
            <a:ext cx="2590800" cy="48006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t"/>
          <a:lstStyle/>
          <a:p>
            <a:pPr algn="ctr"/>
            <a:r>
              <a:rPr lang="en-US" sz="2400" dirty="0" smtClean="0">
                <a:solidFill>
                  <a:srgbClr val="0000FF"/>
                </a:solidFill>
              </a:rPr>
              <a:t>Management System</a:t>
            </a:r>
            <a:endParaRPr lang="en-US" sz="2400" dirty="0">
              <a:solidFill>
                <a:srgbClr val="0000FF"/>
              </a:solidFill>
            </a:endParaRPr>
          </a:p>
        </p:txBody>
      </p:sp>
      <p:sp>
        <p:nvSpPr>
          <p:cNvPr id="10" name="Rounded Rectangle 9"/>
          <p:cNvSpPr/>
          <p:nvPr/>
        </p:nvSpPr>
        <p:spPr>
          <a:xfrm>
            <a:off x="1219200" y="2545140"/>
            <a:ext cx="4724400" cy="20574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t" anchorCtr="0"/>
          <a:lstStyle/>
          <a:p>
            <a:endParaRPr lang="en-US" sz="2400" dirty="0"/>
          </a:p>
        </p:txBody>
      </p:sp>
      <p:sp>
        <p:nvSpPr>
          <p:cNvPr id="9" name="Rounded Rectangle 8"/>
          <p:cNvSpPr/>
          <p:nvPr/>
        </p:nvSpPr>
        <p:spPr>
          <a:xfrm>
            <a:off x="990600" y="2773740"/>
            <a:ext cx="4724400" cy="20574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t" anchorCtr="0"/>
          <a:lstStyle/>
          <a:p>
            <a:endParaRPr lang="en-US" sz="2400" dirty="0"/>
          </a:p>
        </p:txBody>
      </p:sp>
      <p:sp>
        <p:nvSpPr>
          <p:cNvPr id="2" name="Title 1"/>
          <p:cNvSpPr>
            <a:spLocks noGrp="1"/>
          </p:cNvSpPr>
          <p:nvPr>
            <p:ph type="title"/>
          </p:nvPr>
        </p:nvSpPr>
        <p:spPr>
          <a:xfrm>
            <a:off x="-457200" y="0"/>
            <a:ext cx="8229600" cy="1143000"/>
          </a:xfrm>
        </p:spPr>
        <p:txBody>
          <a:bodyPr/>
          <a:lstStyle/>
          <a:p>
            <a:r>
              <a:rPr lang="en-US" dirty="0" smtClean="0"/>
              <a:t>SNAP Architecture</a:t>
            </a:r>
            <a:endParaRPr lang="en-US" dirty="0"/>
          </a:p>
        </p:txBody>
      </p:sp>
      <p:sp>
        <p:nvSpPr>
          <p:cNvPr id="4" name="Slide Number Placeholder 3"/>
          <p:cNvSpPr>
            <a:spLocks noGrp="1"/>
          </p:cNvSpPr>
          <p:nvPr>
            <p:ph type="sldNum" sz="quarter" idx="12"/>
          </p:nvPr>
        </p:nvSpPr>
        <p:spPr/>
        <p:txBody>
          <a:bodyPr/>
          <a:lstStyle/>
          <a:p>
            <a:fld id="{7876E0CC-6134-4D81-B876-3E8DBC324A9F}" type="slidenum">
              <a:rPr lang="en-US" smtClean="0"/>
              <a:pPr/>
              <a:t>16</a:t>
            </a:fld>
            <a:endParaRPr lang="en-US"/>
          </a:p>
        </p:txBody>
      </p:sp>
      <p:sp>
        <p:nvSpPr>
          <p:cNvPr id="5" name="Rounded Rectangle 4"/>
          <p:cNvSpPr/>
          <p:nvPr/>
        </p:nvSpPr>
        <p:spPr>
          <a:xfrm>
            <a:off x="762000" y="3002340"/>
            <a:ext cx="4724400" cy="20574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t" anchorCtr="0"/>
          <a:lstStyle/>
          <a:p>
            <a:r>
              <a:rPr lang="en-US" sz="2400" dirty="0" smtClean="0">
                <a:solidFill>
                  <a:srgbClr val="0000FF"/>
                </a:solidFill>
              </a:rPr>
              <a:t>At each host for every connection </a:t>
            </a:r>
            <a:endParaRPr lang="en-US" sz="2400" dirty="0">
              <a:solidFill>
                <a:srgbClr val="0000FF"/>
              </a:solidFill>
            </a:endParaRPr>
          </a:p>
        </p:txBody>
      </p:sp>
      <p:sp>
        <p:nvSpPr>
          <p:cNvPr id="6" name="Rounded Rectangle 5"/>
          <p:cNvSpPr/>
          <p:nvPr/>
        </p:nvSpPr>
        <p:spPr>
          <a:xfrm>
            <a:off x="990600" y="3840540"/>
            <a:ext cx="1371600" cy="9906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smtClean="0">
                <a:solidFill>
                  <a:srgbClr val="0000FF"/>
                </a:solidFill>
              </a:rPr>
              <a:t>Collect data</a:t>
            </a:r>
            <a:endParaRPr lang="en-US" sz="2400" dirty="0">
              <a:solidFill>
                <a:srgbClr val="0000FF"/>
              </a:solidFill>
            </a:endParaRPr>
          </a:p>
        </p:txBody>
      </p:sp>
      <p:sp>
        <p:nvSpPr>
          <p:cNvPr id="7" name="Right Arrow 6"/>
          <p:cNvSpPr/>
          <p:nvPr/>
        </p:nvSpPr>
        <p:spPr>
          <a:xfrm>
            <a:off x="2362200" y="4221540"/>
            <a:ext cx="838200" cy="228600"/>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8" name="Rounded Rectangle 7"/>
          <p:cNvSpPr/>
          <p:nvPr/>
        </p:nvSpPr>
        <p:spPr>
          <a:xfrm>
            <a:off x="3200400" y="3840540"/>
            <a:ext cx="2133600" cy="9906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smtClean="0">
                <a:solidFill>
                  <a:srgbClr val="0000FF"/>
                </a:solidFill>
              </a:rPr>
              <a:t>Performance Classifier</a:t>
            </a:r>
            <a:endParaRPr lang="en-US" sz="2400" dirty="0">
              <a:solidFill>
                <a:srgbClr val="0000FF"/>
              </a:solidFill>
            </a:endParaRPr>
          </a:p>
        </p:txBody>
      </p:sp>
      <p:sp>
        <p:nvSpPr>
          <p:cNvPr id="11" name="Rounded Rectangle 10"/>
          <p:cNvSpPr/>
          <p:nvPr/>
        </p:nvSpPr>
        <p:spPr>
          <a:xfrm>
            <a:off x="6858000" y="3581400"/>
            <a:ext cx="1752600" cy="11430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smtClean="0">
                <a:solidFill>
                  <a:srgbClr val="0000FF"/>
                </a:solidFill>
              </a:rPr>
              <a:t>Cross-connection correlation</a:t>
            </a:r>
            <a:endParaRPr lang="en-US" sz="2400" dirty="0">
              <a:solidFill>
                <a:srgbClr val="0000FF"/>
              </a:solidFill>
            </a:endParaRPr>
          </a:p>
        </p:txBody>
      </p:sp>
      <p:cxnSp>
        <p:nvCxnSpPr>
          <p:cNvPr id="13" name="Straight Arrow Connector 12"/>
          <p:cNvCxnSpPr/>
          <p:nvPr/>
        </p:nvCxnSpPr>
        <p:spPr>
          <a:xfrm>
            <a:off x="5943600" y="3307140"/>
            <a:ext cx="533400" cy="3048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5" name="Straight Arrow Connector 14"/>
          <p:cNvCxnSpPr/>
          <p:nvPr/>
        </p:nvCxnSpPr>
        <p:spPr>
          <a:xfrm>
            <a:off x="5715000" y="3764340"/>
            <a:ext cx="762000" cy="12186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7" name="Straight Arrow Connector 16"/>
          <p:cNvCxnSpPr/>
          <p:nvPr/>
        </p:nvCxnSpPr>
        <p:spPr>
          <a:xfrm>
            <a:off x="5486400" y="4297740"/>
            <a:ext cx="9906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6" name="TextBox 25"/>
          <p:cNvSpPr txBox="1"/>
          <p:nvPr/>
        </p:nvSpPr>
        <p:spPr>
          <a:xfrm>
            <a:off x="6477000" y="2286000"/>
            <a:ext cx="2514600" cy="830997"/>
          </a:xfrm>
          <a:prstGeom prst="rect">
            <a:avLst/>
          </a:prstGeom>
          <a:noFill/>
        </p:spPr>
        <p:txBody>
          <a:bodyPr wrap="square" rtlCol="0">
            <a:spAutoFit/>
          </a:bodyPr>
          <a:lstStyle/>
          <a:p>
            <a:pPr algn="ctr"/>
            <a:r>
              <a:rPr lang="en-US" sz="2400" dirty="0" smtClean="0"/>
              <a:t>Topology, routing</a:t>
            </a:r>
          </a:p>
          <a:p>
            <a:pPr algn="ctr"/>
            <a:r>
              <a:rPr lang="en-US" sz="2400" dirty="0" smtClean="0"/>
              <a:t>Conn </a:t>
            </a:r>
            <a:r>
              <a:rPr lang="en-US" sz="2400" dirty="0" smtClean="0">
                <a:sym typeface="Wingdings"/>
              </a:rPr>
              <a:t> </a:t>
            </a:r>
            <a:r>
              <a:rPr lang="en-US" sz="2400" dirty="0" err="1" smtClean="0">
                <a:sym typeface="Wingdings"/>
              </a:rPr>
              <a:t>proc</a:t>
            </a:r>
            <a:r>
              <a:rPr lang="en-US" sz="2400" dirty="0" smtClean="0">
                <a:sym typeface="Wingdings"/>
              </a:rPr>
              <a:t>/app</a:t>
            </a:r>
            <a:endParaRPr lang="en-US" sz="2400" dirty="0"/>
          </a:p>
        </p:txBody>
      </p:sp>
      <p:cxnSp>
        <p:nvCxnSpPr>
          <p:cNvPr id="27" name="Straight Arrow Connector 26"/>
          <p:cNvCxnSpPr>
            <a:endCxn id="11" idx="0"/>
          </p:cNvCxnSpPr>
          <p:nvPr/>
        </p:nvCxnSpPr>
        <p:spPr>
          <a:xfrm>
            <a:off x="7696200" y="3124200"/>
            <a:ext cx="38100" cy="4572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2" name="Straight Arrow Connector 31"/>
          <p:cNvCxnSpPr/>
          <p:nvPr/>
        </p:nvCxnSpPr>
        <p:spPr>
          <a:xfrm>
            <a:off x="7772400" y="4724400"/>
            <a:ext cx="38100" cy="4572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36" name="TextBox 35"/>
          <p:cNvSpPr txBox="1"/>
          <p:nvPr/>
        </p:nvSpPr>
        <p:spPr>
          <a:xfrm>
            <a:off x="6477000" y="5029200"/>
            <a:ext cx="2590800" cy="830997"/>
          </a:xfrm>
          <a:prstGeom prst="rect">
            <a:avLst/>
          </a:prstGeom>
          <a:noFill/>
        </p:spPr>
        <p:txBody>
          <a:bodyPr wrap="square" rtlCol="0">
            <a:spAutoFit/>
          </a:bodyPr>
          <a:lstStyle/>
          <a:p>
            <a:pPr algn="ctr"/>
            <a:r>
              <a:rPr lang="en-US" sz="2400" dirty="0" smtClean="0"/>
              <a:t>Offending </a:t>
            </a:r>
            <a:r>
              <a:rPr lang="en-US" sz="2400" dirty="0"/>
              <a:t>app, </a:t>
            </a:r>
          </a:p>
          <a:p>
            <a:pPr algn="ctr"/>
            <a:r>
              <a:rPr lang="en-US" sz="2400" dirty="0" smtClean="0"/>
              <a:t>host</a:t>
            </a:r>
            <a:r>
              <a:rPr lang="en-US" sz="2400" dirty="0"/>
              <a:t>, link, or switch</a:t>
            </a:r>
          </a:p>
        </p:txBody>
      </p:sp>
      <p:sp>
        <p:nvSpPr>
          <p:cNvPr id="3" name="TextBox 2"/>
          <p:cNvSpPr txBox="1"/>
          <p:nvPr/>
        </p:nvSpPr>
        <p:spPr>
          <a:xfrm>
            <a:off x="609600" y="1219200"/>
            <a:ext cx="3048000" cy="830997"/>
          </a:xfrm>
          <a:prstGeom prst="rect">
            <a:avLst/>
          </a:prstGeom>
          <a:noFill/>
        </p:spPr>
        <p:txBody>
          <a:bodyPr wrap="square" rtlCol="0">
            <a:spAutoFit/>
          </a:bodyPr>
          <a:lstStyle/>
          <a:p>
            <a:r>
              <a:rPr lang="en-US" sz="2400" dirty="0" smtClean="0">
                <a:solidFill>
                  <a:srgbClr val="FF0000"/>
                </a:solidFill>
              </a:rPr>
              <a:t>Online, lightweight processing &amp; diagnosis</a:t>
            </a:r>
            <a:endParaRPr lang="en-US" sz="2400" dirty="0">
              <a:solidFill>
                <a:srgbClr val="FF0000"/>
              </a:solidFill>
            </a:endParaRPr>
          </a:p>
        </p:txBody>
      </p:sp>
      <p:cxnSp>
        <p:nvCxnSpPr>
          <p:cNvPr id="14" name="Straight Connector 13"/>
          <p:cNvCxnSpPr/>
          <p:nvPr/>
        </p:nvCxnSpPr>
        <p:spPr>
          <a:xfrm>
            <a:off x="2209800" y="2057400"/>
            <a:ext cx="609600" cy="960060"/>
          </a:xfrm>
          <a:prstGeom prst="line">
            <a:avLst/>
          </a:prstGeom>
        </p:spPr>
        <p:style>
          <a:lnRef idx="3">
            <a:schemeClr val="accent2"/>
          </a:lnRef>
          <a:fillRef idx="0">
            <a:schemeClr val="accent2"/>
          </a:fillRef>
          <a:effectRef idx="2">
            <a:schemeClr val="accent2"/>
          </a:effectRef>
          <a:fontRef idx="minor">
            <a:schemeClr val="tx1"/>
          </a:fontRef>
        </p:style>
      </p:cxnSp>
      <p:sp>
        <p:nvSpPr>
          <p:cNvPr id="23" name="TextBox 22"/>
          <p:cNvSpPr txBox="1"/>
          <p:nvPr/>
        </p:nvSpPr>
        <p:spPr>
          <a:xfrm>
            <a:off x="4114800" y="1143000"/>
            <a:ext cx="2514600" cy="830997"/>
          </a:xfrm>
          <a:prstGeom prst="rect">
            <a:avLst/>
          </a:prstGeom>
          <a:noFill/>
        </p:spPr>
        <p:txBody>
          <a:bodyPr wrap="square" rtlCol="0">
            <a:spAutoFit/>
          </a:bodyPr>
          <a:lstStyle/>
          <a:p>
            <a:r>
              <a:rPr lang="en-US" sz="2400" dirty="0" smtClean="0">
                <a:solidFill>
                  <a:srgbClr val="FF0000"/>
                </a:solidFill>
              </a:rPr>
              <a:t>Offline, cross-conn diagnosis</a:t>
            </a:r>
            <a:endParaRPr lang="en-US" sz="2400" dirty="0">
              <a:solidFill>
                <a:srgbClr val="FF0000"/>
              </a:solidFill>
            </a:endParaRPr>
          </a:p>
        </p:txBody>
      </p:sp>
      <p:cxnSp>
        <p:nvCxnSpPr>
          <p:cNvPr id="24" name="Straight Connector 23"/>
          <p:cNvCxnSpPr>
            <a:stCxn id="23" idx="2"/>
          </p:cNvCxnSpPr>
          <p:nvPr/>
        </p:nvCxnSpPr>
        <p:spPr>
          <a:xfrm>
            <a:off x="5372100" y="1973997"/>
            <a:ext cx="1104900" cy="312003"/>
          </a:xfrm>
          <a:prstGeom prst="line">
            <a:avLst/>
          </a:prstGeom>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40198030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Reducing SNAP Overhead</a:t>
            </a:r>
            <a:endParaRPr lang="en-US" dirty="0"/>
          </a:p>
        </p:txBody>
      </p:sp>
      <p:sp>
        <p:nvSpPr>
          <p:cNvPr id="3" name="Content Placeholder 2"/>
          <p:cNvSpPr>
            <a:spLocks noGrp="1"/>
          </p:cNvSpPr>
          <p:nvPr>
            <p:ph idx="1"/>
          </p:nvPr>
        </p:nvSpPr>
        <p:spPr>
          <a:xfrm>
            <a:off x="152400" y="1295400"/>
            <a:ext cx="8991600" cy="4525963"/>
          </a:xfrm>
        </p:spPr>
        <p:txBody>
          <a:bodyPr/>
          <a:lstStyle/>
          <a:p>
            <a:r>
              <a:rPr lang="en-US" dirty="0" smtClean="0"/>
              <a:t>SNAP overhead</a:t>
            </a:r>
          </a:p>
          <a:p>
            <a:pPr lvl="1"/>
            <a:r>
              <a:rPr lang="en-US" dirty="0" smtClean="0"/>
              <a:t>Data volume: 120 </a:t>
            </a:r>
            <a:r>
              <a:rPr lang="en-US" dirty="0"/>
              <a:t>Bytes per connection per </a:t>
            </a:r>
            <a:r>
              <a:rPr lang="en-US" dirty="0" smtClean="0"/>
              <a:t>poll</a:t>
            </a:r>
            <a:endParaRPr lang="en-US" dirty="0"/>
          </a:p>
          <a:p>
            <a:pPr lvl="1"/>
            <a:r>
              <a:rPr lang="en-US" dirty="0"/>
              <a:t>CPU overhead: </a:t>
            </a:r>
            <a:endParaRPr lang="en-US" dirty="0" smtClean="0"/>
          </a:p>
          <a:p>
            <a:pPr lvl="2"/>
            <a:r>
              <a:rPr lang="en-US" dirty="0" smtClean="0"/>
              <a:t>5</a:t>
            </a:r>
            <a:r>
              <a:rPr lang="en-US" dirty="0"/>
              <a:t>% for polling 1K connections with 500 </a:t>
            </a:r>
            <a:r>
              <a:rPr lang="en-US" dirty="0" err="1"/>
              <a:t>ms</a:t>
            </a:r>
            <a:r>
              <a:rPr lang="en-US" dirty="0"/>
              <a:t> interval </a:t>
            </a:r>
            <a:endParaRPr lang="en-US" dirty="0" smtClean="0"/>
          </a:p>
          <a:p>
            <a:pPr lvl="2"/>
            <a:r>
              <a:rPr lang="en-US" dirty="0"/>
              <a:t>I</a:t>
            </a:r>
            <a:r>
              <a:rPr lang="en-US" dirty="0" smtClean="0"/>
              <a:t>ncreases </a:t>
            </a:r>
            <a:r>
              <a:rPr lang="en-US" dirty="0"/>
              <a:t>with </a:t>
            </a:r>
            <a:r>
              <a:rPr lang="en-US" dirty="0" smtClean="0"/>
              <a:t>#connections </a:t>
            </a:r>
            <a:r>
              <a:rPr lang="en-US" dirty="0"/>
              <a:t>and polling freq</a:t>
            </a:r>
            <a:r>
              <a:rPr lang="en-US" dirty="0" smtClean="0"/>
              <a:t>.</a:t>
            </a:r>
          </a:p>
          <a:p>
            <a:pPr lvl="1"/>
            <a:endParaRPr lang="en-US" dirty="0" smtClean="0"/>
          </a:p>
          <a:p>
            <a:r>
              <a:rPr lang="en-US" dirty="0" smtClean="0"/>
              <a:t>Solution: Adaptive </a:t>
            </a:r>
            <a:r>
              <a:rPr lang="en-US" dirty="0"/>
              <a:t>tuning of polling frequency</a:t>
            </a:r>
          </a:p>
          <a:p>
            <a:pPr lvl="1"/>
            <a:r>
              <a:rPr lang="en-US" dirty="0"/>
              <a:t>Reduce polling frequency to stay within a target CPU</a:t>
            </a:r>
          </a:p>
          <a:p>
            <a:pPr lvl="1"/>
            <a:r>
              <a:rPr lang="en-US" dirty="0"/>
              <a:t>Devote more polling to more problematic connections </a:t>
            </a:r>
          </a:p>
          <a:p>
            <a:pPr lvl="1"/>
            <a:endParaRPr lang="en-US" dirty="0"/>
          </a:p>
          <a:p>
            <a:endParaRPr lang="en-US" dirty="0"/>
          </a:p>
        </p:txBody>
      </p:sp>
      <p:sp>
        <p:nvSpPr>
          <p:cNvPr id="4" name="Slide Number Placeholder 3"/>
          <p:cNvSpPr>
            <a:spLocks noGrp="1"/>
          </p:cNvSpPr>
          <p:nvPr>
            <p:ph type="sldNum" sz="quarter" idx="12"/>
          </p:nvPr>
        </p:nvSpPr>
        <p:spPr/>
        <p:txBody>
          <a:bodyPr/>
          <a:lstStyle/>
          <a:p>
            <a:fld id="{7876E0CC-6134-4D81-B876-3E8DBC324A9F}" type="slidenum">
              <a:rPr lang="en-US" smtClean="0"/>
              <a:pPr/>
              <a:t>17</a:t>
            </a:fld>
            <a:endParaRPr lang="en-US"/>
          </a:p>
        </p:txBody>
      </p:sp>
    </p:spTree>
    <p:extLst>
      <p:ext uri="{BB962C8B-B14F-4D97-AF65-F5344CB8AC3E}">
        <p14:creationId xmlns:p14="http://schemas.microsoft.com/office/powerpoint/2010/main" val="586277456"/>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362200"/>
            <a:ext cx="8915400" cy="1143000"/>
          </a:xfrm>
        </p:spPr>
        <p:txBody>
          <a:bodyPr/>
          <a:lstStyle/>
          <a:p>
            <a:pPr algn="l"/>
            <a:r>
              <a:rPr lang="en-US" dirty="0" smtClean="0"/>
              <a:t>SNAP in the Real </a:t>
            </a:r>
            <a:r>
              <a:rPr lang="en-US" dirty="0"/>
              <a:t>W</a:t>
            </a:r>
            <a:r>
              <a:rPr lang="en-US" dirty="0" smtClean="0"/>
              <a:t>orld</a:t>
            </a:r>
            <a:br>
              <a:rPr lang="en-US" dirty="0" smtClean="0"/>
            </a:br>
            <a:r>
              <a:rPr lang="en-US" sz="3200" dirty="0" smtClean="0">
                <a:solidFill>
                  <a:schemeClr val="tx1"/>
                </a:solidFill>
              </a:rPr>
              <a:t/>
            </a:r>
            <a:br>
              <a:rPr lang="en-US" sz="3200" dirty="0" smtClean="0">
                <a:solidFill>
                  <a:schemeClr val="tx1"/>
                </a:solidFill>
              </a:rPr>
            </a:br>
            <a:r>
              <a:rPr lang="en-US" sz="3200" dirty="0" smtClean="0">
                <a:solidFill>
                  <a:schemeClr val="tx1"/>
                </a:solidFill>
              </a:rPr>
              <a:t>		</a:t>
            </a:r>
            <a:endParaRPr lang="en-US" sz="3200" dirty="0">
              <a:solidFill>
                <a:schemeClr val="tx1"/>
              </a:solidFill>
            </a:endParaRPr>
          </a:p>
        </p:txBody>
      </p:sp>
      <p:sp>
        <p:nvSpPr>
          <p:cNvPr id="4" name="Slide Number Placeholder 3"/>
          <p:cNvSpPr>
            <a:spLocks noGrp="1"/>
          </p:cNvSpPr>
          <p:nvPr>
            <p:ph type="sldNum" sz="quarter" idx="12"/>
          </p:nvPr>
        </p:nvSpPr>
        <p:spPr/>
        <p:txBody>
          <a:bodyPr/>
          <a:lstStyle/>
          <a:p>
            <a:fld id="{7876E0CC-6134-4D81-B876-3E8DBC324A9F}" type="slidenum">
              <a:rPr lang="en-US" smtClean="0"/>
              <a:pPr/>
              <a:t>18</a:t>
            </a:fld>
            <a:endParaRPr lang="en-US"/>
          </a:p>
        </p:txBody>
      </p:sp>
    </p:spTree>
    <p:extLst>
      <p:ext uri="{BB962C8B-B14F-4D97-AF65-F5344CB8AC3E}">
        <p14:creationId xmlns:p14="http://schemas.microsoft.com/office/powerpoint/2010/main" val="2895391542"/>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Diagnosis Steps</a:t>
            </a:r>
            <a:endParaRPr lang="en-US" dirty="0"/>
          </a:p>
        </p:txBody>
      </p:sp>
      <p:sp>
        <p:nvSpPr>
          <p:cNvPr id="3" name="Content Placeholder 2"/>
          <p:cNvSpPr>
            <a:spLocks noGrp="1"/>
          </p:cNvSpPr>
          <p:nvPr>
            <p:ph idx="1"/>
          </p:nvPr>
        </p:nvSpPr>
        <p:spPr>
          <a:xfrm>
            <a:off x="76200" y="1600200"/>
            <a:ext cx="9067800" cy="4525963"/>
          </a:xfrm>
        </p:spPr>
        <p:txBody>
          <a:bodyPr/>
          <a:lstStyle/>
          <a:p>
            <a:r>
              <a:rPr lang="en-US" dirty="0" smtClean="0"/>
              <a:t>Identify performance problems</a:t>
            </a:r>
          </a:p>
          <a:p>
            <a:pPr lvl="1"/>
            <a:r>
              <a:rPr lang="en-US" dirty="0" smtClean="0"/>
              <a:t>Correlate across connections</a:t>
            </a:r>
          </a:p>
          <a:p>
            <a:pPr lvl="1"/>
            <a:r>
              <a:rPr lang="en-US" dirty="0" smtClean="0"/>
              <a:t>Identify applications with severe problems</a:t>
            </a:r>
            <a:endParaRPr lang="en-US" dirty="0"/>
          </a:p>
          <a:p>
            <a:r>
              <a:rPr lang="en-US" dirty="0" smtClean="0"/>
              <a:t>Expose </a:t>
            </a:r>
            <a:r>
              <a:rPr lang="en-US" dirty="0"/>
              <a:t>simple, useful information to developers</a:t>
            </a:r>
          </a:p>
          <a:p>
            <a:pPr lvl="1"/>
            <a:r>
              <a:rPr lang="en-US" dirty="0" smtClean="0"/>
              <a:t>Filter important statistics and classification results</a:t>
            </a:r>
          </a:p>
          <a:p>
            <a:r>
              <a:rPr lang="en-US" dirty="0" smtClean="0"/>
              <a:t>Identify root cause and propose solutions </a:t>
            </a:r>
          </a:p>
          <a:p>
            <a:pPr lvl="1"/>
            <a:r>
              <a:rPr lang="en-US" dirty="0" smtClean="0"/>
              <a:t>Work with </a:t>
            </a:r>
            <a:r>
              <a:rPr lang="en-US" dirty="0"/>
              <a:t>operators and developers</a:t>
            </a:r>
          </a:p>
          <a:p>
            <a:pPr lvl="1"/>
            <a:r>
              <a:rPr lang="en-US" dirty="0" smtClean="0"/>
              <a:t>Tune TCP stack or change application code</a:t>
            </a:r>
            <a:endParaRPr lang="en-US" dirty="0"/>
          </a:p>
          <a:p>
            <a:endParaRPr lang="en-US" dirty="0"/>
          </a:p>
        </p:txBody>
      </p:sp>
      <p:sp>
        <p:nvSpPr>
          <p:cNvPr id="4" name="Slide Number Placeholder 3"/>
          <p:cNvSpPr>
            <a:spLocks noGrp="1"/>
          </p:cNvSpPr>
          <p:nvPr>
            <p:ph type="sldNum" sz="quarter" idx="12"/>
          </p:nvPr>
        </p:nvSpPr>
        <p:spPr/>
        <p:txBody>
          <a:bodyPr/>
          <a:lstStyle/>
          <a:p>
            <a:fld id="{7876E0CC-6134-4D81-B876-3E8DBC324A9F}" type="slidenum">
              <a:rPr lang="en-US" smtClean="0"/>
              <a:pPr/>
              <a:t>19</a:t>
            </a:fld>
            <a:endParaRPr lang="en-US"/>
          </a:p>
        </p:txBody>
      </p:sp>
    </p:spTree>
    <p:extLst>
      <p:ext uri="{BB962C8B-B14F-4D97-AF65-F5344CB8AC3E}">
        <p14:creationId xmlns:p14="http://schemas.microsoft.com/office/powerpoint/2010/main" val="38813180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a:t>Applications inside Data Centers</a:t>
            </a:r>
          </a:p>
        </p:txBody>
      </p:sp>
      <p:sp>
        <p:nvSpPr>
          <p:cNvPr id="4" name="Slide Number Placeholder 3"/>
          <p:cNvSpPr>
            <a:spLocks noGrp="1"/>
          </p:cNvSpPr>
          <p:nvPr>
            <p:ph type="sldNum" sz="quarter" idx="12"/>
          </p:nvPr>
        </p:nvSpPr>
        <p:spPr/>
        <p:txBody>
          <a:bodyPr/>
          <a:lstStyle/>
          <a:p>
            <a:fld id="{7876E0CC-6134-4D81-B876-3E8DBC324A9F}" type="slidenum">
              <a:rPr lang="en-US" smtClean="0"/>
              <a:pPr/>
              <a:t>2</a:t>
            </a:fld>
            <a:endParaRPr lang="en-US"/>
          </a:p>
        </p:txBody>
      </p:sp>
      <p:pic>
        <p:nvPicPr>
          <p:cNvPr id="6" name="Picture 4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24201" y="1676401"/>
            <a:ext cx="977900" cy="418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4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1" y="2629806"/>
            <a:ext cx="977900" cy="418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4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1" y="3581401"/>
            <a:ext cx="977900" cy="418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19" descr="MC900434845.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200" y="4495800"/>
            <a:ext cx="533400" cy="685800"/>
          </a:xfrm>
          <a:prstGeom prst="rect">
            <a:avLst/>
          </a:prstGeom>
        </p:spPr>
      </p:pic>
      <p:pic>
        <p:nvPicPr>
          <p:cNvPr id="22" name="Picture 21" descr="MC900434845.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9600" y="4495800"/>
            <a:ext cx="533400" cy="685800"/>
          </a:xfrm>
          <a:prstGeom prst="rect">
            <a:avLst/>
          </a:prstGeom>
        </p:spPr>
      </p:pic>
      <p:cxnSp>
        <p:nvCxnSpPr>
          <p:cNvPr id="37" name="Straight Arrow Connector 36"/>
          <p:cNvCxnSpPr>
            <a:stCxn id="119" idx="0"/>
            <a:endCxn id="6" idx="2"/>
          </p:cNvCxnSpPr>
          <p:nvPr/>
        </p:nvCxnSpPr>
        <p:spPr>
          <a:xfrm flipV="1">
            <a:off x="3613151" y="2094596"/>
            <a:ext cx="0" cy="535210"/>
          </a:xfrm>
          <a:prstGeom prst="straightConnector1">
            <a:avLst/>
          </a:prstGeom>
          <a:ln w="25400">
            <a:solidFill>
              <a:schemeClr val="tx2">
                <a:lumMod val="20000"/>
                <a:lumOff val="80000"/>
              </a:schemeClr>
            </a:solidFill>
            <a:headEnd type="none"/>
            <a:tailEnd type="none"/>
          </a:ln>
        </p:spPr>
        <p:style>
          <a:lnRef idx="2">
            <a:schemeClr val="accent1"/>
          </a:lnRef>
          <a:fillRef idx="0">
            <a:schemeClr val="accent1"/>
          </a:fillRef>
          <a:effectRef idx="1">
            <a:schemeClr val="accent1"/>
          </a:effectRef>
          <a:fontRef idx="minor">
            <a:schemeClr val="tx1"/>
          </a:fontRef>
        </p:style>
      </p:cxnSp>
      <p:cxnSp>
        <p:nvCxnSpPr>
          <p:cNvPr id="44" name="Straight Arrow Connector 43"/>
          <p:cNvCxnSpPr>
            <a:stCxn id="8" idx="0"/>
            <a:endCxn id="6" idx="2"/>
          </p:cNvCxnSpPr>
          <p:nvPr/>
        </p:nvCxnSpPr>
        <p:spPr>
          <a:xfrm flipV="1">
            <a:off x="1403351" y="2094596"/>
            <a:ext cx="2209800" cy="535210"/>
          </a:xfrm>
          <a:prstGeom prst="straightConnector1">
            <a:avLst/>
          </a:prstGeom>
          <a:ln w="25400">
            <a:solidFill>
              <a:schemeClr val="tx2">
                <a:lumMod val="20000"/>
                <a:lumOff val="80000"/>
              </a:schemeClr>
            </a:solidFill>
            <a:headEnd type="none"/>
            <a:tailEnd type="none"/>
          </a:ln>
        </p:spPr>
        <p:style>
          <a:lnRef idx="2">
            <a:schemeClr val="accent1"/>
          </a:lnRef>
          <a:fillRef idx="0">
            <a:schemeClr val="accent1"/>
          </a:fillRef>
          <a:effectRef idx="1">
            <a:schemeClr val="accent1"/>
          </a:effectRef>
          <a:fontRef idx="minor">
            <a:schemeClr val="tx1"/>
          </a:fontRef>
        </p:style>
      </p:cxnSp>
      <p:cxnSp>
        <p:nvCxnSpPr>
          <p:cNvPr id="54" name="Straight Arrow Connector 53"/>
          <p:cNvCxnSpPr>
            <a:stCxn id="12" idx="0"/>
            <a:endCxn id="8" idx="2"/>
          </p:cNvCxnSpPr>
          <p:nvPr/>
        </p:nvCxnSpPr>
        <p:spPr>
          <a:xfrm flipV="1">
            <a:off x="641351" y="3048000"/>
            <a:ext cx="762000" cy="533400"/>
          </a:xfrm>
          <a:prstGeom prst="straightConnector1">
            <a:avLst/>
          </a:prstGeom>
          <a:ln w="25400">
            <a:solidFill>
              <a:schemeClr val="tx2">
                <a:lumMod val="20000"/>
                <a:lumOff val="80000"/>
              </a:schemeClr>
            </a:solidFill>
            <a:headEnd type="none"/>
            <a:tailEnd type="none"/>
          </a:ln>
        </p:spPr>
        <p:style>
          <a:lnRef idx="2">
            <a:schemeClr val="accent1"/>
          </a:lnRef>
          <a:fillRef idx="0">
            <a:schemeClr val="accent1"/>
          </a:fillRef>
          <a:effectRef idx="1">
            <a:schemeClr val="accent1"/>
          </a:effectRef>
          <a:fontRef idx="minor">
            <a:schemeClr val="tx1"/>
          </a:fontRef>
        </p:style>
      </p:cxnSp>
      <p:cxnSp>
        <p:nvCxnSpPr>
          <p:cNvPr id="82" name="Straight Arrow Connector 81"/>
          <p:cNvCxnSpPr>
            <a:stCxn id="12" idx="2"/>
            <a:endCxn id="22" idx="0"/>
          </p:cNvCxnSpPr>
          <p:nvPr/>
        </p:nvCxnSpPr>
        <p:spPr>
          <a:xfrm>
            <a:off x="641350" y="3999596"/>
            <a:ext cx="234951" cy="496205"/>
          </a:xfrm>
          <a:prstGeom prst="straightConnector1">
            <a:avLst/>
          </a:prstGeom>
          <a:ln w="25400">
            <a:solidFill>
              <a:schemeClr val="tx2">
                <a:lumMod val="20000"/>
                <a:lumOff val="80000"/>
              </a:schemeClr>
            </a:solidFill>
            <a:headEnd type="none"/>
            <a:tailEnd type="none"/>
          </a:ln>
        </p:spPr>
        <p:style>
          <a:lnRef idx="2">
            <a:schemeClr val="accent1"/>
          </a:lnRef>
          <a:fillRef idx="0">
            <a:schemeClr val="accent1"/>
          </a:fillRef>
          <a:effectRef idx="1">
            <a:schemeClr val="accent1"/>
          </a:effectRef>
          <a:fontRef idx="minor">
            <a:schemeClr val="tx1"/>
          </a:fontRef>
        </p:style>
      </p:cxnSp>
      <p:cxnSp>
        <p:nvCxnSpPr>
          <p:cNvPr id="83" name="Straight Arrow Connector 82"/>
          <p:cNvCxnSpPr>
            <a:stCxn id="20" idx="0"/>
            <a:endCxn id="12" idx="2"/>
          </p:cNvCxnSpPr>
          <p:nvPr/>
        </p:nvCxnSpPr>
        <p:spPr>
          <a:xfrm flipV="1">
            <a:off x="342900" y="3999596"/>
            <a:ext cx="298451" cy="496205"/>
          </a:xfrm>
          <a:prstGeom prst="straightConnector1">
            <a:avLst/>
          </a:prstGeom>
          <a:ln w="25400">
            <a:solidFill>
              <a:schemeClr val="tx2">
                <a:lumMod val="20000"/>
                <a:lumOff val="80000"/>
              </a:schemeClr>
            </a:solidFill>
            <a:headEnd type="none"/>
            <a:tailEnd type="none"/>
          </a:ln>
        </p:spPr>
        <p:style>
          <a:lnRef idx="2">
            <a:schemeClr val="accent1"/>
          </a:lnRef>
          <a:fillRef idx="0">
            <a:schemeClr val="accent1"/>
          </a:fillRef>
          <a:effectRef idx="1">
            <a:schemeClr val="accent1"/>
          </a:effectRef>
          <a:fontRef idx="minor">
            <a:schemeClr val="tx1"/>
          </a:fontRef>
        </p:style>
      </p:cxnSp>
      <p:pic>
        <p:nvPicPr>
          <p:cNvPr id="111" name="Picture 4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1" y="3581401"/>
            <a:ext cx="977900" cy="418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 name="Picture 111" descr="MC900434845.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43000" y="4495800"/>
            <a:ext cx="533400" cy="685800"/>
          </a:xfrm>
          <a:prstGeom prst="rect">
            <a:avLst/>
          </a:prstGeom>
        </p:spPr>
      </p:pic>
      <p:pic>
        <p:nvPicPr>
          <p:cNvPr id="113" name="Picture 112" descr="MC900434845.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6400" y="4495800"/>
            <a:ext cx="533400" cy="685800"/>
          </a:xfrm>
          <a:prstGeom prst="rect">
            <a:avLst/>
          </a:prstGeom>
        </p:spPr>
      </p:pic>
      <p:cxnSp>
        <p:nvCxnSpPr>
          <p:cNvPr id="114" name="Straight Arrow Connector 113"/>
          <p:cNvCxnSpPr>
            <a:stCxn id="111" idx="2"/>
            <a:endCxn id="113" idx="0"/>
          </p:cNvCxnSpPr>
          <p:nvPr/>
        </p:nvCxnSpPr>
        <p:spPr>
          <a:xfrm>
            <a:off x="1708150" y="3999596"/>
            <a:ext cx="234951" cy="496205"/>
          </a:xfrm>
          <a:prstGeom prst="straightConnector1">
            <a:avLst/>
          </a:prstGeom>
          <a:ln w="25400">
            <a:solidFill>
              <a:schemeClr val="tx2">
                <a:lumMod val="20000"/>
                <a:lumOff val="80000"/>
              </a:schemeClr>
            </a:solidFill>
            <a:headEnd type="none"/>
            <a:tailEnd type="none"/>
          </a:ln>
        </p:spPr>
        <p:style>
          <a:lnRef idx="2">
            <a:schemeClr val="accent1"/>
          </a:lnRef>
          <a:fillRef idx="0">
            <a:schemeClr val="accent1"/>
          </a:fillRef>
          <a:effectRef idx="1">
            <a:schemeClr val="accent1"/>
          </a:effectRef>
          <a:fontRef idx="minor">
            <a:schemeClr val="tx1"/>
          </a:fontRef>
        </p:style>
      </p:cxnSp>
      <p:cxnSp>
        <p:nvCxnSpPr>
          <p:cNvPr id="115" name="Straight Arrow Connector 114"/>
          <p:cNvCxnSpPr>
            <a:stCxn id="112" idx="0"/>
            <a:endCxn id="111" idx="2"/>
          </p:cNvCxnSpPr>
          <p:nvPr/>
        </p:nvCxnSpPr>
        <p:spPr>
          <a:xfrm flipV="1">
            <a:off x="1409700" y="3999596"/>
            <a:ext cx="298451" cy="496205"/>
          </a:xfrm>
          <a:prstGeom prst="straightConnector1">
            <a:avLst/>
          </a:prstGeom>
          <a:ln w="25400">
            <a:solidFill>
              <a:schemeClr val="tx2">
                <a:lumMod val="20000"/>
                <a:lumOff val="80000"/>
              </a:schemeClr>
            </a:solidFill>
            <a:headEnd type="none"/>
            <a:tailEnd type="none"/>
          </a:ln>
        </p:spPr>
        <p:style>
          <a:lnRef idx="2">
            <a:schemeClr val="accent1"/>
          </a:lnRef>
          <a:fillRef idx="0">
            <a:schemeClr val="accent1"/>
          </a:fillRef>
          <a:effectRef idx="1">
            <a:schemeClr val="accent1"/>
          </a:effectRef>
          <a:fontRef idx="minor">
            <a:schemeClr val="tx1"/>
          </a:fontRef>
        </p:style>
      </p:cxnSp>
      <p:cxnSp>
        <p:nvCxnSpPr>
          <p:cNvPr id="116" name="Straight Arrow Connector 115"/>
          <p:cNvCxnSpPr>
            <a:stCxn id="111" idx="0"/>
            <a:endCxn id="8" idx="2"/>
          </p:cNvCxnSpPr>
          <p:nvPr/>
        </p:nvCxnSpPr>
        <p:spPr>
          <a:xfrm flipH="1" flipV="1">
            <a:off x="1403351" y="3048000"/>
            <a:ext cx="304800" cy="533400"/>
          </a:xfrm>
          <a:prstGeom prst="straightConnector1">
            <a:avLst/>
          </a:prstGeom>
          <a:ln w="25400">
            <a:solidFill>
              <a:schemeClr val="tx2">
                <a:lumMod val="20000"/>
                <a:lumOff val="80000"/>
              </a:schemeClr>
            </a:solidFill>
            <a:headEnd type="none"/>
            <a:tailEnd type="none"/>
          </a:ln>
        </p:spPr>
        <p:style>
          <a:lnRef idx="2">
            <a:schemeClr val="accent1"/>
          </a:lnRef>
          <a:fillRef idx="0">
            <a:schemeClr val="accent1"/>
          </a:fillRef>
          <a:effectRef idx="1">
            <a:schemeClr val="accent1"/>
          </a:effectRef>
          <a:fontRef idx="minor">
            <a:schemeClr val="tx1"/>
          </a:fontRef>
        </p:style>
      </p:cxnSp>
      <p:pic>
        <p:nvPicPr>
          <p:cNvPr id="119" name="Picture 4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24201" y="2629806"/>
            <a:ext cx="977900" cy="418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0" name="Picture 4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2201" y="3581401"/>
            <a:ext cx="977900" cy="418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1" name="Picture 120" descr="MC900434845.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86000" y="4495800"/>
            <a:ext cx="533400" cy="685800"/>
          </a:xfrm>
          <a:prstGeom prst="rect">
            <a:avLst/>
          </a:prstGeom>
        </p:spPr>
      </p:pic>
      <p:pic>
        <p:nvPicPr>
          <p:cNvPr id="122" name="Picture 121" descr="MC900434845.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19400" y="4495800"/>
            <a:ext cx="533400" cy="685800"/>
          </a:xfrm>
          <a:prstGeom prst="rect">
            <a:avLst/>
          </a:prstGeom>
        </p:spPr>
      </p:pic>
      <p:cxnSp>
        <p:nvCxnSpPr>
          <p:cNvPr id="123" name="Straight Arrow Connector 122"/>
          <p:cNvCxnSpPr>
            <a:stCxn id="120" idx="0"/>
            <a:endCxn id="119" idx="2"/>
          </p:cNvCxnSpPr>
          <p:nvPr/>
        </p:nvCxnSpPr>
        <p:spPr>
          <a:xfrm flipV="1">
            <a:off x="2851151" y="3048000"/>
            <a:ext cx="762000" cy="533400"/>
          </a:xfrm>
          <a:prstGeom prst="straightConnector1">
            <a:avLst/>
          </a:prstGeom>
          <a:ln w="25400">
            <a:solidFill>
              <a:schemeClr val="tx2">
                <a:lumMod val="20000"/>
                <a:lumOff val="80000"/>
              </a:schemeClr>
            </a:solidFill>
            <a:headEnd type="none"/>
            <a:tailEnd type="none"/>
          </a:ln>
        </p:spPr>
        <p:style>
          <a:lnRef idx="2">
            <a:schemeClr val="accent1"/>
          </a:lnRef>
          <a:fillRef idx="0">
            <a:schemeClr val="accent1"/>
          </a:fillRef>
          <a:effectRef idx="1">
            <a:schemeClr val="accent1"/>
          </a:effectRef>
          <a:fontRef idx="minor">
            <a:schemeClr val="tx1"/>
          </a:fontRef>
        </p:style>
      </p:cxnSp>
      <p:cxnSp>
        <p:nvCxnSpPr>
          <p:cNvPr id="124" name="Straight Arrow Connector 123"/>
          <p:cNvCxnSpPr>
            <a:stCxn id="120" idx="2"/>
            <a:endCxn id="122" idx="0"/>
          </p:cNvCxnSpPr>
          <p:nvPr/>
        </p:nvCxnSpPr>
        <p:spPr>
          <a:xfrm>
            <a:off x="2851150" y="3999596"/>
            <a:ext cx="234951" cy="496205"/>
          </a:xfrm>
          <a:prstGeom prst="straightConnector1">
            <a:avLst/>
          </a:prstGeom>
          <a:ln w="25400">
            <a:solidFill>
              <a:schemeClr val="tx2">
                <a:lumMod val="20000"/>
                <a:lumOff val="80000"/>
              </a:schemeClr>
            </a:solidFill>
            <a:headEnd type="none"/>
            <a:tailEnd type="none"/>
          </a:ln>
        </p:spPr>
        <p:style>
          <a:lnRef idx="2">
            <a:schemeClr val="accent1"/>
          </a:lnRef>
          <a:fillRef idx="0">
            <a:schemeClr val="accent1"/>
          </a:fillRef>
          <a:effectRef idx="1">
            <a:schemeClr val="accent1"/>
          </a:effectRef>
          <a:fontRef idx="minor">
            <a:schemeClr val="tx1"/>
          </a:fontRef>
        </p:style>
      </p:cxnSp>
      <p:cxnSp>
        <p:nvCxnSpPr>
          <p:cNvPr id="125" name="Straight Arrow Connector 124"/>
          <p:cNvCxnSpPr>
            <a:stCxn id="121" idx="0"/>
            <a:endCxn id="120" idx="2"/>
          </p:cNvCxnSpPr>
          <p:nvPr/>
        </p:nvCxnSpPr>
        <p:spPr>
          <a:xfrm flipV="1">
            <a:off x="2552700" y="3999596"/>
            <a:ext cx="298451" cy="496205"/>
          </a:xfrm>
          <a:prstGeom prst="straightConnector1">
            <a:avLst/>
          </a:prstGeom>
          <a:ln w="25400">
            <a:solidFill>
              <a:schemeClr val="tx2">
                <a:lumMod val="20000"/>
                <a:lumOff val="80000"/>
              </a:schemeClr>
            </a:solidFill>
            <a:headEnd type="none"/>
            <a:tailEnd type="none"/>
          </a:ln>
        </p:spPr>
        <p:style>
          <a:lnRef idx="2">
            <a:schemeClr val="accent1"/>
          </a:lnRef>
          <a:fillRef idx="0">
            <a:schemeClr val="accent1"/>
          </a:fillRef>
          <a:effectRef idx="1">
            <a:schemeClr val="accent1"/>
          </a:effectRef>
          <a:fontRef idx="minor">
            <a:schemeClr val="tx1"/>
          </a:fontRef>
        </p:style>
      </p:cxnSp>
      <p:pic>
        <p:nvPicPr>
          <p:cNvPr id="126" name="Picture 4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9001" y="3581401"/>
            <a:ext cx="977900" cy="418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7" name="Picture 126" descr="MC900434845.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52800" y="4495800"/>
            <a:ext cx="533400" cy="685800"/>
          </a:xfrm>
          <a:prstGeom prst="rect">
            <a:avLst/>
          </a:prstGeom>
        </p:spPr>
      </p:pic>
      <p:pic>
        <p:nvPicPr>
          <p:cNvPr id="128" name="Picture 127" descr="MC900434845.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86200" y="4495800"/>
            <a:ext cx="533400" cy="685800"/>
          </a:xfrm>
          <a:prstGeom prst="rect">
            <a:avLst/>
          </a:prstGeom>
        </p:spPr>
      </p:pic>
      <p:cxnSp>
        <p:nvCxnSpPr>
          <p:cNvPr id="129" name="Straight Arrow Connector 128"/>
          <p:cNvCxnSpPr>
            <a:stCxn id="126" idx="2"/>
            <a:endCxn id="128" idx="0"/>
          </p:cNvCxnSpPr>
          <p:nvPr/>
        </p:nvCxnSpPr>
        <p:spPr>
          <a:xfrm>
            <a:off x="3917950" y="3999596"/>
            <a:ext cx="234951" cy="496205"/>
          </a:xfrm>
          <a:prstGeom prst="straightConnector1">
            <a:avLst/>
          </a:prstGeom>
          <a:ln w="25400">
            <a:solidFill>
              <a:schemeClr val="tx2">
                <a:lumMod val="20000"/>
                <a:lumOff val="80000"/>
              </a:schemeClr>
            </a:solidFill>
            <a:headEnd type="none"/>
            <a:tailEnd type="none"/>
          </a:ln>
        </p:spPr>
        <p:style>
          <a:lnRef idx="2">
            <a:schemeClr val="accent1"/>
          </a:lnRef>
          <a:fillRef idx="0">
            <a:schemeClr val="accent1"/>
          </a:fillRef>
          <a:effectRef idx="1">
            <a:schemeClr val="accent1"/>
          </a:effectRef>
          <a:fontRef idx="minor">
            <a:schemeClr val="tx1"/>
          </a:fontRef>
        </p:style>
      </p:cxnSp>
      <p:cxnSp>
        <p:nvCxnSpPr>
          <p:cNvPr id="130" name="Straight Arrow Connector 129"/>
          <p:cNvCxnSpPr>
            <a:stCxn id="127" idx="0"/>
            <a:endCxn id="126" idx="2"/>
          </p:cNvCxnSpPr>
          <p:nvPr/>
        </p:nvCxnSpPr>
        <p:spPr>
          <a:xfrm flipV="1">
            <a:off x="3619500" y="3999596"/>
            <a:ext cx="298451" cy="496205"/>
          </a:xfrm>
          <a:prstGeom prst="straightConnector1">
            <a:avLst/>
          </a:prstGeom>
          <a:ln w="25400">
            <a:solidFill>
              <a:schemeClr val="tx2">
                <a:lumMod val="20000"/>
                <a:lumOff val="80000"/>
              </a:schemeClr>
            </a:solidFill>
            <a:headEnd type="none"/>
            <a:tailEnd type="none"/>
          </a:ln>
        </p:spPr>
        <p:style>
          <a:lnRef idx="2">
            <a:schemeClr val="accent1"/>
          </a:lnRef>
          <a:fillRef idx="0">
            <a:schemeClr val="accent1"/>
          </a:fillRef>
          <a:effectRef idx="1">
            <a:schemeClr val="accent1"/>
          </a:effectRef>
          <a:fontRef idx="minor">
            <a:schemeClr val="tx1"/>
          </a:fontRef>
        </p:style>
      </p:cxnSp>
      <p:cxnSp>
        <p:nvCxnSpPr>
          <p:cNvPr id="131" name="Straight Arrow Connector 130"/>
          <p:cNvCxnSpPr>
            <a:stCxn id="126" idx="0"/>
            <a:endCxn id="119" idx="2"/>
          </p:cNvCxnSpPr>
          <p:nvPr/>
        </p:nvCxnSpPr>
        <p:spPr>
          <a:xfrm flipH="1" flipV="1">
            <a:off x="3613151" y="3048000"/>
            <a:ext cx="304800" cy="533400"/>
          </a:xfrm>
          <a:prstGeom prst="straightConnector1">
            <a:avLst/>
          </a:prstGeom>
          <a:ln w="25400">
            <a:solidFill>
              <a:schemeClr val="tx2">
                <a:lumMod val="20000"/>
                <a:lumOff val="80000"/>
              </a:schemeClr>
            </a:solidFill>
            <a:headEnd type="none"/>
            <a:tailEnd type="none"/>
          </a:ln>
        </p:spPr>
        <p:style>
          <a:lnRef idx="2">
            <a:schemeClr val="accent1"/>
          </a:lnRef>
          <a:fillRef idx="0">
            <a:schemeClr val="accent1"/>
          </a:fillRef>
          <a:effectRef idx="1">
            <a:schemeClr val="accent1"/>
          </a:effectRef>
          <a:fontRef idx="minor">
            <a:schemeClr val="tx1"/>
          </a:fontRef>
        </p:style>
      </p:cxnSp>
      <p:pic>
        <p:nvPicPr>
          <p:cNvPr id="133" name="Picture 4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1" y="1676401"/>
            <a:ext cx="977900" cy="418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4" name="Picture 4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1" y="2629806"/>
            <a:ext cx="977900" cy="418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5" name="Picture 4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1" y="3581401"/>
            <a:ext cx="977900" cy="418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6" name="Picture 135" descr="MC900434845.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95800" y="4495800"/>
            <a:ext cx="533400" cy="685800"/>
          </a:xfrm>
          <a:prstGeom prst="rect">
            <a:avLst/>
          </a:prstGeom>
        </p:spPr>
      </p:pic>
      <p:pic>
        <p:nvPicPr>
          <p:cNvPr id="137" name="Picture 136" descr="MC900434845.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29200" y="4495800"/>
            <a:ext cx="533400" cy="685800"/>
          </a:xfrm>
          <a:prstGeom prst="rect">
            <a:avLst/>
          </a:prstGeom>
        </p:spPr>
      </p:pic>
      <p:cxnSp>
        <p:nvCxnSpPr>
          <p:cNvPr id="138" name="Straight Arrow Connector 137"/>
          <p:cNvCxnSpPr>
            <a:stCxn id="149" idx="0"/>
            <a:endCxn id="133" idx="2"/>
          </p:cNvCxnSpPr>
          <p:nvPr/>
        </p:nvCxnSpPr>
        <p:spPr>
          <a:xfrm flipH="1" flipV="1">
            <a:off x="5822951" y="2094596"/>
            <a:ext cx="2209800" cy="535210"/>
          </a:xfrm>
          <a:prstGeom prst="straightConnector1">
            <a:avLst/>
          </a:prstGeom>
          <a:ln w="25400">
            <a:solidFill>
              <a:schemeClr val="tx2">
                <a:lumMod val="20000"/>
                <a:lumOff val="80000"/>
              </a:schemeClr>
            </a:solidFill>
            <a:headEnd type="none"/>
            <a:tailEnd type="none"/>
          </a:ln>
        </p:spPr>
        <p:style>
          <a:lnRef idx="2">
            <a:schemeClr val="accent1"/>
          </a:lnRef>
          <a:fillRef idx="0">
            <a:schemeClr val="accent1"/>
          </a:fillRef>
          <a:effectRef idx="1">
            <a:schemeClr val="accent1"/>
          </a:effectRef>
          <a:fontRef idx="minor">
            <a:schemeClr val="tx1"/>
          </a:fontRef>
        </p:style>
      </p:cxnSp>
      <p:cxnSp>
        <p:nvCxnSpPr>
          <p:cNvPr id="139" name="Straight Arrow Connector 138"/>
          <p:cNvCxnSpPr>
            <a:stCxn id="134" idx="0"/>
            <a:endCxn id="133" idx="2"/>
          </p:cNvCxnSpPr>
          <p:nvPr/>
        </p:nvCxnSpPr>
        <p:spPr>
          <a:xfrm flipV="1">
            <a:off x="5822951" y="2094596"/>
            <a:ext cx="0" cy="535210"/>
          </a:xfrm>
          <a:prstGeom prst="straightConnector1">
            <a:avLst/>
          </a:prstGeom>
          <a:ln w="25400">
            <a:solidFill>
              <a:schemeClr val="tx2">
                <a:lumMod val="20000"/>
                <a:lumOff val="80000"/>
              </a:schemeClr>
            </a:solidFill>
            <a:headEnd type="none"/>
            <a:tailEnd type="none"/>
          </a:ln>
        </p:spPr>
        <p:style>
          <a:lnRef idx="2">
            <a:schemeClr val="accent1"/>
          </a:lnRef>
          <a:fillRef idx="0">
            <a:schemeClr val="accent1"/>
          </a:fillRef>
          <a:effectRef idx="1">
            <a:schemeClr val="accent1"/>
          </a:effectRef>
          <a:fontRef idx="minor">
            <a:schemeClr val="tx1"/>
          </a:fontRef>
        </p:style>
      </p:cxnSp>
      <p:cxnSp>
        <p:nvCxnSpPr>
          <p:cNvPr id="140" name="Straight Arrow Connector 139"/>
          <p:cNvCxnSpPr>
            <a:stCxn id="135" idx="0"/>
            <a:endCxn id="134" idx="2"/>
          </p:cNvCxnSpPr>
          <p:nvPr/>
        </p:nvCxnSpPr>
        <p:spPr>
          <a:xfrm flipV="1">
            <a:off x="5060951" y="3048000"/>
            <a:ext cx="762000" cy="533400"/>
          </a:xfrm>
          <a:prstGeom prst="straightConnector1">
            <a:avLst/>
          </a:prstGeom>
          <a:ln w="25400">
            <a:solidFill>
              <a:schemeClr val="tx2">
                <a:lumMod val="20000"/>
                <a:lumOff val="80000"/>
              </a:schemeClr>
            </a:solidFill>
            <a:headEnd type="none"/>
            <a:tailEnd type="none"/>
          </a:ln>
        </p:spPr>
        <p:style>
          <a:lnRef idx="2">
            <a:schemeClr val="accent1"/>
          </a:lnRef>
          <a:fillRef idx="0">
            <a:schemeClr val="accent1"/>
          </a:fillRef>
          <a:effectRef idx="1">
            <a:schemeClr val="accent1"/>
          </a:effectRef>
          <a:fontRef idx="minor">
            <a:schemeClr val="tx1"/>
          </a:fontRef>
        </p:style>
      </p:cxnSp>
      <p:cxnSp>
        <p:nvCxnSpPr>
          <p:cNvPr id="141" name="Straight Arrow Connector 140"/>
          <p:cNvCxnSpPr>
            <a:stCxn id="135" idx="2"/>
            <a:endCxn id="137" idx="0"/>
          </p:cNvCxnSpPr>
          <p:nvPr/>
        </p:nvCxnSpPr>
        <p:spPr>
          <a:xfrm>
            <a:off x="5060950" y="3999596"/>
            <a:ext cx="234951" cy="496205"/>
          </a:xfrm>
          <a:prstGeom prst="straightConnector1">
            <a:avLst/>
          </a:prstGeom>
          <a:ln w="25400">
            <a:solidFill>
              <a:schemeClr val="tx2">
                <a:lumMod val="20000"/>
                <a:lumOff val="80000"/>
              </a:schemeClr>
            </a:solidFill>
            <a:headEnd type="none"/>
            <a:tailEnd type="none"/>
          </a:ln>
        </p:spPr>
        <p:style>
          <a:lnRef idx="2">
            <a:schemeClr val="accent1"/>
          </a:lnRef>
          <a:fillRef idx="0">
            <a:schemeClr val="accent1"/>
          </a:fillRef>
          <a:effectRef idx="1">
            <a:schemeClr val="accent1"/>
          </a:effectRef>
          <a:fontRef idx="minor">
            <a:schemeClr val="tx1"/>
          </a:fontRef>
        </p:style>
      </p:cxnSp>
      <p:cxnSp>
        <p:nvCxnSpPr>
          <p:cNvPr id="142" name="Straight Arrow Connector 141"/>
          <p:cNvCxnSpPr>
            <a:stCxn id="136" idx="0"/>
            <a:endCxn id="135" idx="2"/>
          </p:cNvCxnSpPr>
          <p:nvPr/>
        </p:nvCxnSpPr>
        <p:spPr>
          <a:xfrm flipV="1">
            <a:off x="4762500" y="3999596"/>
            <a:ext cx="298451" cy="496205"/>
          </a:xfrm>
          <a:prstGeom prst="straightConnector1">
            <a:avLst/>
          </a:prstGeom>
          <a:ln w="25400">
            <a:solidFill>
              <a:schemeClr val="tx2">
                <a:lumMod val="20000"/>
                <a:lumOff val="80000"/>
              </a:schemeClr>
            </a:solidFill>
            <a:headEnd type="none"/>
            <a:tailEnd type="none"/>
          </a:ln>
        </p:spPr>
        <p:style>
          <a:lnRef idx="2">
            <a:schemeClr val="accent1"/>
          </a:lnRef>
          <a:fillRef idx="0">
            <a:schemeClr val="accent1"/>
          </a:fillRef>
          <a:effectRef idx="1">
            <a:schemeClr val="accent1"/>
          </a:effectRef>
          <a:fontRef idx="minor">
            <a:schemeClr val="tx1"/>
          </a:fontRef>
        </p:style>
      </p:cxnSp>
      <p:pic>
        <p:nvPicPr>
          <p:cNvPr id="143" name="Picture 4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38801" y="3581401"/>
            <a:ext cx="977900" cy="418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4" name="Picture 143" descr="MC900434845.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62600" y="4495800"/>
            <a:ext cx="533400" cy="685800"/>
          </a:xfrm>
          <a:prstGeom prst="rect">
            <a:avLst/>
          </a:prstGeom>
        </p:spPr>
      </p:pic>
      <p:pic>
        <p:nvPicPr>
          <p:cNvPr id="145" name="Picture 144" descr="MC900434845.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96000" y="4495800"/>
            <a:ext cx="533400" cy="685800"/>
          </a:xfrm>
          <a:prstGeom prst="rect">
            <a:avLst/>
          </a:prstGeom>
        </p:spPr>
      </p:pic>
      <p:cxnSp>
        <p:nvCxnSpPr>
          <p:cNvPr id="146" name="Straight Arrow Connector 145"/>
          <p:cNvCxnSpPr>
            <a:stCxn id="143" idx="2"/>
            <a:endCxn id="145" idx="0"/>
          </p:cNvCxnSpPr>
          <p:nvPr/>
        </p:nvCxnSpPr>
        <p:spPr>
          <a:xfrm>
            <a:off x="6127750" y="3999596"/>
            <a:ext cx="234951" cy="496205"/>
          </a:xfrm>
          <a:prstGeom prst="straightConnector1">
            <a:avLst/>
          </a:prstGeom>
          <a:ln w="25400">
            <a:solidFill>
              <a:schemeClr val="tx2">
                <a:lumMod val="20000"/>
                <a:lumOff val="80000"/>
              </a:schemeClr>
            </a:solidFill>
            <a:headEnd type="none"/>
            <a:tailEnd type="none"/>
          </a:ln>
        </p:spPr>
        <p:style>
          <a:lnRef idx="2">
            <a:schemeClr val="accent1"/>
          </a:lnRef>
          <a:fillRef idx="0">
            <a:schemeClr val="accent1"/>
          </a:fillRef>
          <a:effectRef idx="1">
            <a:schemeClr val="accent1"/>
          </a:effectRef>
          <a:fontRef idx="minor">
            <a:schemeClr val="tx1"/>
          </a:fontRef>
        </p:style>
      </p:cxnSp>
      <p:cxnSp>
        <p:nvCxnSpPr>
          <p:cNvPr id="147" name="Straight Arrow Connector 146"/>
          <p:cNvCxnSpPr>
            <a:stCxn id="144" idx="0"/>
            <a:endCxn id="143" idx="2"/>
          </p:cNvCxnSpPr>
          <p:nvPr/>
        </p:nvCxnSpPr>
        <p:spPr>
          <a:xfrm flipV="1">
            <a:off x="5829300" y="3999596"/>
            <a:ext cx="298451" cy="496205"/>
          </a:xfrm>
          <a:prstGeom prst="straightConnector1">
            <a:avLst/>
          </a:prstGeom>
          <a:ln w="25400">
            <a:solidFill>
              <a:schemeClr val="tx2">
                <a:lumMod val="20000"/>
                <a:lumOff val="80000"/>
              </a:schemeClr>
            </a:solidFill>
            <a:headEnd type="none"/>
            <a:tailEnd type="none"/>
          </a:ln>
        </p:spPr>
        <p:style>
          <a:lnRef idx="2">
            <a:schemeClr val="accent1"/>
          </a:lnRef>
          <a:fillRef idx="0">
            <a:schemeClr val="accent1"/>
          </a:fillRef>
          <a:effectRef idx="1">
            <a:schemeClr val="accent1"/>
          </a:effectRef>
          <a:fontRef idx="minor">
            <a:schemeClr val="tx1"/>
          </a:fontRef>
        </p:style>
      </p:cxnSp>
      <p:cxnSp>
        <p:nvCxnSpPr>
          <p:cNvPr id="148" name="Straight Arrow Connector 147"/>
          <p:cNvCxnSpPr>
            <a:stCxn id="143" idx="0"/>
            <a:endCxn id="134" idx="2"/>
          </p:cNvCxnSpPr>
          <p:nvPr/>
        </p:nvCxnSpPr>
        <p:spPr>
          <a:xfrm flipH="1" flipV="1">
            <a:off x="5822951" y="3048000"/>
            <a:ext cx="304800" cy="533400"/>
          </a:xfrm>
          <a:prstGeom prst="straightConnector1">
            <a:avLst/>
          </a:prstGeom>
          <a:ln w="25400">
            <a:solidFill>
              <a:schemeClr val="tx2">
                <a:lumMod val="20000"/>
                <a:lumOff val="80000"/>
              </a:schemeClr>
            </a:solidFill>
            <a:headEnd type="none"/>
            <a:tailEnd type="none"/>
          </a:ln>
        </p:spPr>
        <p:style>
          <a:lnRef idx="2">
            <a:schemeClr val="accent1"/>
          </a:lnRef>
          <a:fillRef idx="0">
            <a:schemeClr val="accent1"/>
          </a:fillRef>
          <a:effectRef idx="1">
            <a:schemeClr val="accent1"/>
          </a:effectRef>
          <a:fontRef idx="minor">
            <a:schemeClr val="tx1"/>
          </a:fontRef>
        </p:style>
      </p:cxnSp>
      <p:pic>
        <p:nvPicPr>
          <p:cNvPr id="149" name="Picture 4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3801" y="2629806"/>
            <a:ext cx="977900" cy="418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0" name="Picture 4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1801" y="3581401"/>
            <a:ext cx="977900" cy="418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1" name="Picture 150" descr="MC900434845.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05600" y="4495800"/>
            <a:ext cx="533400" cy="685800"/>
          </a:xfrm>
          <a:prstGeom prst="rect">
            <a:avLst/>
          </a:prstGeom>
        </p:spPr>
      </p:pic>
      <p:pic>
        <p:nvPicPr>
          <p:cNvPr id="152" name="Picture 151" descr="MC900434845.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239000" y="4495800"/>
            <a:ext cx="533400" cy="685800"/>
          </a:xfrm>
          <a:prstGeom prst="rect">
            <a:avLst/>
          </a:prstGeom>
        </p:spPr>
      </p:pic>
      <p:cxnSp>
        <p:nvCxnSpPr>
          <p:cNvPr id="153" name="Straight Arrow Connector 152"/>
          <p:cNvCxnSpPr>
            <a:stCxn id="150" idx="0"/>
            <a:endCxn id="149" idx="2"/>
          </p:cNvCxnSpPr>
          <p:nvPr/>
        </p:nvCxnSpPr>
        <p:spPr>
          <a:xfrm flipV="1">
            <a:off x="7270751" y="3048000"/>
            <a:ext cx="762000" cy="533400"/>
          </a:xfrm>
          <a:prstGeom prst="straightConnector1">
            <a:avLst/>
          </a:prstGeom>
          <a:ln w="25400">
            <a:solidFill>
              <a:schemeClr val="tx2">
                <a:lumMod val="20000"/>
                <a:lumOff val="80000"/>
              </a:schemeClr>
            </a:solidFill>
            <a:headEnd type="none"/>
            <a:tailEnd type="none"/>
          </a:ln>
        </p:spPr>
        <p:style>
          <a:lnRef idx="2">
            <a:schemeClr val="accent1"/>
          </a:lnRef>
          <a:fillRef idx="0">
            <a:schemeClr val="accent1"/>
          </a:fillRef>
          <a:effectRef idx="1">
            <a:schemeClr val="accent1"/>
          </a:effectRef>
          <a:fontRef idx="minor">
            <a:schemeClr val="tx1"/>
          </a:fontRef>
        </p:style>
      </p:cxnSp>
      <p:cxnSp>
        <p:nvCxnSpPr>
          <p:cNvPr id="154" name="Straight Arrow Connector 153"/>
          <p:cNvCxnSpPr>
            <a:stCxn id="150" idx="2"/>
            <a:endCxn id="152" idx="0"/>
          </p:cNvCxnSpPr>
          <p:nvPr/>
        </p:nvCxnSpPr>
        <p:spPr>
          <a:xfrm>
            <a:off x="7270750" y="3999596"/>
            <a:ext cx="234951" cy="496205"/>
          </a:xfrm>
          <a:prstGeom prst="straightConnector1">
            <a:avLst/>
          </a:prstGeom>
          <a:ln w="25400">
            <a:solidFill>
              <a:schemeClr val="tx2">
                <a:lumMod val="20000"/>
                <a:lumOff val="80000"/>
              </a:schemeClr>
            </a:solidFill>
            <a:headEnd type="none"/>
            <a:tailEnd type="none"/>
          </a:ln>
        </p:spPr>
        <p:style>
          <a:lnRef idx="2">
            <a:schemeClr val="accent1"/>
          </a:lnRef>
          <a:fillRef idx="0">
            <a:schemeClr val="accent1"/>
          </a:fillRef>
          <a:effectRef idx="1">
            <a:schemeClr val="accent1"/>
          </a:effectRef>
          <a:fontRef idx="minor">
            <a:schemeClr val="tx1"/>
          </a:fontRef>
        </p:style>
      </p:cxnSp>
      <p:cxnSp>
        <p:nvCxnSpPr>
          <p:cNvPr id="155" name="Straight Arrow Connector 154"/>
          <p:cNvCxnSpPr>
            <a:stCxn id="151" idx="0"/>
            <a:endCxn id="150" idx="2"/>
          </p:cNvCxnSpPr>
          <p:nvPr/>
        </p:nvCxnSpPr>
        <p:spPr>
          <a:xfrm flipV="1">
            <a:off x="6972300" y="3999596"/>
            <a:ext cx="298451" cy="496205"/>
          </a:xfrm>
          <a:prstGeom prst="straightConnector1">
            <a:avLst/>
          </a:prstGeom>
          <a:ln w="25400">
            <a:solidFill>
              <a:schemeClr val="tx2">
                <a:lumMod val="20000"/>
                <a:lumOff val="80000"/>
              </a:schemeClr>
            </a:solidFill>
            <a:headEnd type="none"/>
            <a:tailEnd type="none"/>
          </a:ln>
        </p:spPr>
        <p:style>
          <a:lnRef idx="2">
            <a:schemeClr val="accent1"/>
          </a:lnRef>
          <a:fillRef idx="0">
            <a:schemeClr val="accent1"/>
          </a:fillRef>
          <a:effectRef idx="1">
            <a:schemeClr val="accent1"/>
          </a:effectRef>
          <a:fontRef idx="minor">
            <a:schemeClr val="tx1"/>
          </a:fontRef>
        </p:style>
      </p:cxnSp>
      <p:pic>
        <p:nvPicPr>
          <p:cNvPr id="156" name="Picture 4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48601" y="3581401"/>
            <a:ext cx="977900" cy="418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7" name="Picture 156" descr="MC900434845.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72400" y="4495800"/>
            <a:ext cx="533400" cy="685800"/>
          </a:xfrm>
          <a:prstGeom prst="rect">
            <a:avLst/>
          </a:prstGeom>
        </p:spPr>
      </p:pic>
      <p:pic>
        <p:nvPicPr>
          <p:cNvPr id="158" name="Picture 157" descr="MC900434845.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05800" y="4495800"/>
            <a:ext cx="533400" cy="685800"/>
          </a:xfrm>
          <a:prstGeom prst="rect">
            <a:avLst/>
          </a:prstGeom>
        </p:spPr>
      </p:pic>
      <p:cxnSp>
        <p:nvCxnSpPr>
          <p:cNvPr id="159" name="Straight Arrow Connector 158"/>
          <p:cNvCxnSpPr>
            <a:stCxn id="156" idx="2"/>
            <a:endCxn id="158" idx="0"/>
          </p:cNvCxnSpPr>
          <p:nvPr/>
        </p:nvCxnSpPr>
        <p:spPr>
          <a:xfrm>
            <a:off x="8337550" y="3999596"/>
            <a:ext cx="234951" cy="496205"/>
          </a:xfrm>
          <a:prstGeom prst="straightConnector1">
            <a:avLst/>
          </a:prstGeom>
          <a:ln w="25400">
            <a:solidFill>
              <a:schemeClr val="tx2">
                <a:lumMod val="20000"/>
                <a:lumOff val="80000"/>
              </a:schemeClr>
            </a:solidFill>
            <a:headEnd type="none"/>
            <a:tailEnd type="none"/>
          </a:ln>
        </p:spPr>
        <p:style>
          <a:lnRef idx="2">
            <a:schemeClr val="accent1"/>
          </a:lnRef>
          <a:fillRef idx="0">
            <a:schemeClr val="accent1"/>
          </a:fillRef>
          <a:effectRef idx="1">
            <a:schemeClr val="accent1"/>
          </a:effectRef>
          <a:fontRef idx="minor">
            <a:schemeClr val="tx1"/>
          </a:fontRef>
        </p:style>
      </p:cxnSp>
      <p:cxnSp>
        <p:nvCxnSpPr>
          <p:cNvPr id="160" name="Straight Arrow Connector 159"/>
          <p:cNvCxnSpPr>
            <a:stCxn id="157" idx="0"/>
            <a:endCxn id="156" idx="2"/>
          </p:cNvCxnSpPr>
          <p:nvPr/>
        </p:nvCxnSpPr>
        <p:spPr>
          <a:xfrm flipV="1">
            <a:off x="8039100" y="3999596"/>
            <a:ext cx="298451" cy="496205"/>
          </a:xfrm>
          <a:prstGeom prst="straightConnector1">
            <a:avLst/>
          </a:prstGeom>
          <a:ln w="25400">
            <a:solidFill>
              <a:schemeClr val="tx2">
                <a:lumMod val="20000"/>
                <a:lumOff val="80000"/>
              </a:schemeClr>
            </a:solidFill>
            <a:headEnd type="none"/>
            <a:tailEnd type="none"/>
          </a:ln>
        </p:spPr>
        <p:style>
          <a:lnRef idx="2">
            <a:schemeClr val="accent1"/>
          </a:lnRef>
          <a:fillRef idx="0">
            <a:schemeClr val="accent1"/>
          </a:fillRef>
          <a:effectRef idx="1">
            <a:schemeClr val="accent1"/>
          </a:effectRef>
          <a:fontRef idx="minor">
            <a:schemeClr val="tx1"/>
          </a:fontRef>
        </p:style>
      </p:cxnSp>
      <p:cxnSp>
        <p:nvCxnSpPr>
          <p:cNvPr id="161" name="Straight Arrow Connector 160"/>
          <p:cNvCxnSpPr>
            <a:stCxn id="156" idx="0"/>
            <a:endCxn id="149" idx="2"/>
          </p:cNvCxnSpPr>
          <p:nvPr/>
        </p:nvCxnSpPr>
        <p:spPr>
          <a:xfrm flipH="1" flipV="1">
            <a:off x="8032751" y="3048000"/>
            <a:ext cx="304800" cy="533400"/>
          </a:xfrm>
          <a:prstGeom prst="straightConnector1">
            <a:avLst/>
          </a:prstGeom>
          <a:ln w="25400">
            <a:solidFill>
              <a:schemeClr val="tx2">
                <a:lumMod val="20000"/>
                <a:lumOff val="80000"/>
              </a:schemeClr>
            </a:solidFill>
            <a:headEnd type="none"/>
            <a:tailEnd type="none"/>
          </a:ln>
        </p:spPr>
        <p:style>
          <a:lnRef idx="2">
            <a:schemeClr val="accent1"/>
          </a:lnRef>
          <a:fillRef idx="0">
            <a:schemeClr val="accent1"/>
          </a:fillRef>
          <a:effectRef idx="1">
            <a:schemeClr val="accent1"/>
          </a:effectRef>
          <a:fontRef idx="minor">
            <a:schemeClr val="tx1"/>
          </a:fontRef>
        </p:style>
      </p:cxnSp>
      <p:cxnSp>
        <p:nvCxnSpPr>
          <p:cNvPr id="168" name="Straight Arrow Connector 167"/>
          <p:cNvCxnSpPr>
            <a:stCxn id="8" idx="0"/>
            <a:endCxn id="133" idx="2"/>
          </p:cNvCxnSpPr>
          <p:nvPr/>
        </p:nvCxnSpPr>
        <p:spPr>
          <a:xfrm flipV="1">
            <a:off x="1403351" y="2094596"/>
            <a:ext cx="4419600" cy="535210"/>
          </a:xfrm>
          <a:prstGeom prst="straightConnector1">
            <a:avLst/>
          </a:prstGeom>
          <a:ln w="25400">
            <a:solidFill>
              <a:schemeClr val="tx2">
                <a:lumMod val="20000"/>
                <a:lumOff val="80000"/>
              </a:schemeClr>
            </a:solidFill>
            <a:headEnd type="none"/>
            <a:tailEnd type="none"/>
          </a:ln>
        </p:spPr>
        <p:style>
          <a:lnRef idx="2">
            <a:schemeClr val="accent1"/>
          </a:lnRef>
          <a:fillRef idx="0">
            <a:schemeClr val="accent1"/>
          </a:fillRef>
          <a:effectRef idx="1">
            <a:schemeClr val="accent1"/>
          </a:effectRef>
          <a:fontRef idx="minor">
            <a:schemeClr val="tx1"/>
          </a:fontRef>
        </p:style>
      </p:cxnSp>
      <p:cxnSp>
        <p:nvCxnSpPr>
          <p:cNvPr id="171" name="Straight Arrow Connector 170"/>
          <p:cNvCxnSpPr>
            <a:stCxn id="119" idx="0"/>
            <a:endCxn id="133" idx="2"/>
          </p:cNvCxnSpPr>
          <p:nvPr/>
        </p:nvCxnSpPr>
        <p:spPr>
          <a:xfrm flipV="1">
            <a:off x="3613151" y="2094596"/>
            <a:ext cx="2209800" cy="535210"/>
          </a:xfrm>
          <a:prstGeom prst="straightConnector1">
            <a:avLst/>
          </a:prstGeom>
          <a:ln w="25400">
            <a:solidFill>
              <a:schemeClr val="tx2">
                <a:lumMod val="20000"/>
                <a:lumOff val="80000"/>
              </a:schemeClr>
            </a:solidFill>
            <a:headEnd type="none"/>
            <a:tailEnd type="none"/>
          </a:ln>
        </p:spPr>
        <p:style>
          <a:lnRef idx="2">
            <a:schemeClr val="accent1"/>
          </a:lnRef>
          <a:fillRef idx="0">
            <a:schemeClr val="accent1"/>
          </a:fillRef>
          <a:effectRef idx="1">
            <a:schemeClr val="accent1"/>
          </a:effectRef>
          <a:fontRef idx="minor">
            <a:schemeClr val="tx1"/>
          </a:fontRef>
        </p:style>
      </p:cxnSp>
      <p:cxnSp>
        <p:nvCxnSpPr>
          <p:cNvPr id="174" name="Straight Arrow Connector 173"/>
          <p:cNvCxnSpPr>
            <a:stCxn id="134" idx="0"/>
            <a:endCxn id="6" idx="2"/>
          </p:cNvCxnSpPr>
          <p:nvPr/>
        </p:nvCxnSpPr>
        <p:spPr>
          <a:xfrm flipH="1" flipV="1">
            <a:off x="3613151" y="2094596"/>
            <a:ext cx="2209800" cy="535210"/>
          </a:xfrm>
          <a:prstGeom prst="straightConnector1">
            <a:avLst/>
          </a:prstGeom>
          <a:ln w="25400">
            <a:solidFill>
              <a:schemeClr val="tx2">
                <a:lumMod val="20000"/>
                <a:lumOff val="80000"/>
              </a:schemeClr>
            </a:solidFill>
            <a:headEnd type="none"/>
            <a:tailEnd type="none"/>
          </a:ln>
        </p:spPr>
        <p:style>
          <a:lnRef idx="2">
            <a:schemeClr val="accent1"/>
          </a:lnRef>
          <a:fillRef idx="0">
            <a:schemeClr val="accent1"/>
          </a:fillRef>
          <a:effectRef idx="1">
            <a:schemeClr val="accent1"/>
          </a:effectRef>
          <a:fontRef idx="minor">
            <a:schemeClr val="tx1"/>
          </a:fontRef>
        </p:style>
      </p:cxnSp>
      <p:cxnSp>
        <p:nvCxnSpPr>
          <p:cNvPr id="177" name="Straight Arrow Connector 176"/>
          <p:cNvCxnSpPr>
            <a:stCxn id="149" idx="0"/>
            <a:endCxn id="6" idx="2"/>
          </p:cNvCxnSpPr>
          <p:nvPr/>
        </p:nvCxnSpPr>
        <p:spPr>
          <a:xfrm flipH="1" flipV="1">
            <a:off x="3613151" y="2094596"/>
            <a:ext cx="4419600" cy="535210"/>
          </a:xfrm>
          <a:prstGeom prst="straightConnector1">
            <a:avLst/>
          </a:prstGeom>
          <a:ln w="25400">
            <a:solidFill>
              <a:schemeClr val="tx2">
                <a:lumMod val="20000"/>
                <a:lumOff val="80000"/>
              </a:schemeClr>
            </a:solidFill>
            <a:headEnd type="none"/>
            <a:tailEnd type="none"/>
          </a:ln>
        </p:spPr>
        <p:style>
          <a:lnRef idx="2">
            <a:schemeClr val="accent1"/>
          </a:lnRef>
          <a:fillRef idx="0">
            <a:schemeClr val="accent1"/>
          </a:fillRef>
          <a:effectRef idx="1">
            <a:schemeClr val="accent1"/>
          </a:effectRef>
          <a:fontRef idx="minor">
            <a:schemeClr val="tx1"/>
          </a:fontRef>
        </p:style>
      </p:cxnSp>
      <p:sp>
        <p:nvSpPr>
          <p:cNvPr id="181" name="Rounded Rectangle 180"/>
          <p:cNvSpPr/>
          <p:nvPr/>
        </p:nvSpPr>
        <p:spPr>
          <a:xfrm>
            <a:off x="990600" y="5715000"/>
            <a:ext cx="1371600" cy="609600"/>
          </a:xfrm>
          <a:prstGeom prst="roundRect">
            <a:avLst/>
          </a:prstGeom>
          <a:no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000" dirty="0" smtClean="0">
                <a:solidFill>
                  <a:schemeClr val="accent3">
                    <a:lumMod val="75000"/>
                  </a:schemeClr>
                </a:solidFill>
              </a:rPr>
              <a:t>Front end Server</a:t>
            </a:r>
            <a:endParaRPr lang="en-US" sz="2000" dirty="0">
              <a:solidFill>
                <a:schemeClr val="accent3">
                  <a:lumMod val="75000"/>
                </a:schemeClr>
              </a:solidFill>
            </a:endParaRPr>
          </a:p>
        </p:txBody>
      </p:sp>
      <p:cxnSp>
        <p:nvCxnSpPr>
          <p:cNvPr id="182" name="Straight Arrow Connector 181"/>
          <p:cNvCxnSpPr/>
          <p:nvPr/>
        </p:nvCxnSpPr>
        <p:spPr>
          <a:xfrm flipH="1" flipV="1">
            <a:off x="1485901" y="5257800"/>
            <a:ext cx="38100" cy="457200"/>
          </a:xfrm>
          <a:prstGeom prst="straightConnector1">
            <a:avLst/>
          </a:prstGeom>
          <a:ln w="50800">
            <a:solidFill>
              <a:schemeClr val="accent3">
                <a:lumMod val="75000"/>
              </a:schemeClr>
            </a:solidFill>
            <a:headEnd type="none"/>
            <a:tailEnd type="none"/>
          </a:ln>
        </p:spPr>
        <p:style>
          <a:lnRef idx="2">
            <a:schemeClr val="accent1"/>
          </a:lnRef>
          <a:fillRef idx="0">
            <a:schemeClr val="accent1"/>
          </a:fillRef>
          <a:effectRef idx="1">
            <a:schemeClr val="accent1"/>
          </a:effectRef>
          <a:fontRef idx="minor">
            <a:schemeClr val="tx1"/>
          </a:fontRef>
        </p:style>
      </p:cxnSp>
      <p:sp>
        <p:nvSpPr>
          <p:cNvPr id="186" name="Rounded Rectangle 185"/>
          <p:cNvSpPr/>
          <p:nvPr/>
        </p:nvSpPr>
        <p:spPr>
          <a:xfrm>
            <a:off x="1295400" y="4800600"/>
            <a:ext cx="381000" cy="457200"/>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195" name="Rounded Rectangle 194"/>
          <p:cNvSpPr/>
          <p:nvPr/>
        </p:nvSpPr>
        <p:spPr>
          <a:xfrm>
            <a:off x="2438400" y="4800600"/>
            <a:ext cx="381000" cy="457200"/>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a:p>
        </p:txBody>
      </p:sp>
      <p:sp>
        <p:nvSpPr>
          <p:cNvPr id="196" name="Rounded Rectangle 195"/>
          <p:cNvSpPr/>
          <p:nvPr/>
        </p:nvSpPr>
        <p:spPr>
          <a:xfrm>
            <a:off x="2209800" y="5638800"/>
            <a:ext cx="1524000" cy="609600"/>
          </a:xfrm>
          <a:prstGeom prst="roundRect">
            <a:avLst/>
          </a:prstGeom>
          <a:noFill/>
          <a:ln>
            <a:noFill/>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2000" dirty="0">
                <a:solidFill>
                  <a:schemeClr val="accent5">
                    <a:lumMod val="75000"/>
                  </a:schemeClr>
                </a:solidFill>
              </a:rPr>
              <a:t>A</a:t>
            </a:r>
            <a:r>
              <a:rPr lang="en-US" sz="2000" dirty="0" smtClean="0">
                <a:solidFill>
                  <a:schemeClr val="accent5">
                    <a:lumMod val="75000"/>
                  </a:schemeClr>
                </a:solidFill>
              </a:rPr>
              <a:t>ggregator</a:t>
            </a:r>
            <a:endParaRPr lang="en-US" sz="2000" dirty="0">
              <a:solidFill>
                <a:schemeClr val="accent5">
                  <a:lumMod val="75000"/>
                </a:schemeClr>
              </a:solidFill>
            </a:endParaRPr>
          </a:p>
        </p:txBody>
      </p:sp>
      <p:cxnSp>
        <p:nvCxnSpPr>
          <p:cNvPr id="197" name="Straight Arrow Connector 196"/>
          <p:cNvCxnSpPr/>
          <p:nvPr/>
        </p:nvCxnSpPr>
        <p:spPr>
          <a:xfrm flipH="1" flipV="1">
            <a:off x="2705101" y="5257800"/>
            <a:ext cx="38100" cy="457200"/>
          </a:xfrm>
          <a:prstGeom prst="straightConnector1">
            <a:avLst/>
          </a:prstGeom>
          <a:ln w="38100">
            <a:headEnd type="none"/>
            <a:tailEnd type="none"/>
          </a:ln>
        </p:spPr>
        <p:style>
          <a:lnRef idx="1">
            <a:schemeClr val="accent5"/>
          </a:lnRef>
          <a:fillRef idx="3">
            <a:schemeClr val="accent5"/>
          </a:fillRef>
          <a:effectRef idx="2">
            <a:schemeClr val="accent5"/>
          </a:effectRef>
          <a:fontRef idx="minor">
            <a:schemeClr val="lt1"/>
          </a:fontRef>
        </p:style>
      </p:cxnSp>
      <p:sp>
        <p:nvSpPr>
          <p:cNvPr id="198" name="Rounded Rectangle 197"/>
          <p:cNvSpPr/>
          <p:nvPr/>
        </p:nvSpPr>
        <p:spPr>
          <a:xfrm>
            <a:off x="2971800" y="4800600"/>
            <a:ext cx="381000" cy="457200"/>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a:p>
        </p:txBody>
      </p:sp>
      <p:sp>
        <p:nvSpPr>
          <p:cNvPr id="199" name="Rounded Rectangle 198"/>
          <p:cNvSpPr/>
          <p:nvPr/>
        </p:nvSpPr>
        <p:spPr>
          <a:xfrm>
            <a:off x="3505200" y="4800600"/>
            <a:ext cx="381000" cy="457200"/>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a:p>
        </p:txBody>
      </p:sp>
      <p:sp>
        <p:nvSpPr>
          <p:cNvPr id="200" name="Rounded Rectangle 199"/>
          <p:cNvSpPr/>
          <p:nvPr/>
        </p:nvSpPr>
        <p:spPr>
          <a:xfrm>
            <a:off x="4038600" y="4800600"/>
            <a:ext cx="381000" cy="457200"/>
          </a:xfrm>
          <a:prstGeom prst="round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a:p>
        </p:txBody>
      </p:sp>
      <p:sp>
        <p:nvSpPr>
          <p:cNvPr id="201" name="Rounded Rectangle 200"/>
          <p:cNvSpPr/>
          <p:nvPr/>
        </p:nvSpPr>
        <p:spPr>
          <a:xfrm>
            <a:off x="4648200" y="4800600"/>
            <a:ext cx="381000" cy="457200"/>
          </a:xfrm>
          <a:prstGeom prst="round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sp>
        <p:nvSpPr>
          <p:cNvPr id="202" name="Rounded Rectangle 201"/>
          <p:cNvSpPr/>
          <p:nvPr/>
        </p:nvSpPr>
        <p:spPr>
          <a:xfrm>
            <a:off x="5181600" y="4800600"/>
            <a:ext cx="381000" cy="457200"/>
          </a:xfrm>
          <a:prstGeom prst="round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sp>
        <p:nvSpPr>
          <p:cNvPr id="203" name="Rounded Rectangle 202"/>
          <p:cNvSpPr/>
          <p:nvPr/>
        </p:nvSpPr>
        <p:spPr>
          <a:xfrm>
            <a:off x="5715000" y="4800600"/>
            <a:ext cx="381000" cy="457200"/>
          </a:xfrm>
          <a:prstGeom prst="round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sp>
        <p:nvSpPr>
          <p:cNvPr id="204" name="Rounded Rectangle 203"/>
          <p:cNvSpPr/>
          <p:nvPr/>
        </p:nvSpPr>
        <p:spPr>
          <a:xfrm>
            <a:off x="6248400" y="4800600"/>
            <a:ext cx="381000" cy="457200"/>
          </a:xfrm>
          <a:prstGeom prst="round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sp>
        <p:nvSpPr>
          <p:cNvPr id="205" name="Rounded Rectangle 204"/>
          <p:cNvSpPr/>
          <p:nvPr/>
        </p:nvSpPr>
        <p:spPr>
          <a:xfrm>
            <a:off x="6858000" y="4800600"/>
            <a:ext cx="381000" cy="457200"/>
          </a:xfrm>
          <a:prstGeom prst="round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sp>
        <p:nvSpPr>
          <p:cNvPr id="206" name="Rounded Rectangle 205"/>
          <p:cNvSpPr/>
          <p:nvPr/>
        </p:nvSpPr>
        <p:spPr>
          <a:xfrm>
            <a:off x="7391400" y="4800600"/>
            <a:ext cx="381000" cy="457200"/>
          </a:xfrm>
          <a:prstGeom prst="round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sp>
        <p:nvSpPr>
          <p:cNvPr id="207" name="Rounded Rectangle 206"/>
          <p:cNvSpPr/>
          <p:nvPr/>
        </p:nvSpPr>
        <p:spPr>
          <a:xfrm>
            <a:off x="7924800" y="4800600"/>
            <a:ext cx="381000" cy="457200"/>
          </a:xfrm>
          <a:prstGeom prst="round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sp>
        <p:nvSpPr>
          <p:cNvPr id="208" name="Rounded Rectangle 207"/>
          <p:cNvSpPr/>
          <p:nvPr/>
        </p:nvSpPr>
        <p:spPr>
          <a:xfrm>
            <a:off x="8458200" y="4800600"/>
            <a:ext cx="381000" cy="457200"/>
          </a:xfrm>
          <a:prstGeom prst="round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sp>
        <p:nvSpPr>
          <p:cNvPr id="209" name="Rounded Rectangle 208"/>
          <p:cNvSpPr/>
          <p:nvPr/>
        </p:nvSpPr>
        <p:spPr>
          <a:xfrm>
            <a:off x="4343400" y="5638800"/>
            <a:ext cx="1524000" cy="609600"/>
          </a:xfrm>
          <a:prstGeom prst="roundRect">
            <a:avLst/>
          </a:prstGeom>
          <a:noFill/>
          <a:ln>
            <a:noFill/>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2000" dirty="0" smtClean="0">
                <a:solidFill>
                  <a:schemeClr val="accent4">
                    <a:lumMod val="75000"/>
                  </a:schemeClr>
                </a:solidFill>
              </a:rPr>
              <a:t>Workers</a:t>
            </a:r>
            <a:endParaRPr lang="en-US" sz="2000" dirty="0">
              <a:solidFill>
                <a:schemeClr val="accent4">
                  <a:lumMod val="75000"/>
                </a:schemeClr>
              </a:solidFill>
            </a:endParaRPr>
          </a:p>
        </p:txBody>
      </p:sp>
      <p:cxnSp>
        <p:nvCxnSpPr>
          <p:cNvPr id="210" name="Straight Arrow Connector 209"/>
          <p:cNvCxnSpPr/>
          <p:nvPr/>
        </p:nvCxnSpPr>
        <p:spPr>
          <a:xfrm flipH="1" flipV="1">
            <a:off x="4838701" y="5257800"/>
            <a:ext cx="38100" cy="457200"/>
          </a:xfrm>
          <a:prstGeom prst="straightConnector1">
            <a:avLst/>
          </a:prstGeom>
          <a:ln w="38100">
            <a:solidFill>
              <a:schemeClr val="accent4">
                <a:lumMod val="75000"/>
              </a:schemeClr>
            </a:solidFill>
            <a:headEnd type="none"/>
            <a:tailEnd type="none"/>
          </a:ln>
        </p:spPr>
        <p:style>
          <a:lnRef idx="1">
            <a:schemeClr val="accent5"/>
          </a:lnRef>
          <a:fillRef idx="3">
            <a:schemeClr val="accent5"/>
          </a:fillRef>
          <a:effectRef idx="2">
            <a:schemeClr val="accent5"/>
          </a:effectRef>
          <a:fontRef idx="minor">
            <a:schemeClr val="lt1"/>
          </a:fontRef>
        </p:style>
      </p:cxnSp>
      <p:sp>
        <p:nvSpPr>
          <p:cNvPr id="211" name="Freeform 210"/>
          <p:cNvSpPr/>
          <p:nvPr/>
        </p:nvSpPr>
        <p:spPr>
          <a:xfrm>
            <a:off x="1455435" y="1971725"/>
            <a:ext cx="2310144" cy="2782087"/>
          </a:xfrm>
          <a:custGeom>
            <a:avLst/>
            <a:gdLst>
              <a:gd name="connsiteX0" fmla="*/ 1723 w 2310144"/>
              <a:gd name="connsiteY0" fmla="*/ 2782087 h 2782087"/>
              <a:gd name="connsiteX1" fmla="*/ 376039 w 2310144"/>
              <a:gd name="connsiteY1" fmla="*/ 1806192 h 2782087"/>
              <a:gd name="connsiteX2" fmla="*/ 81933 w 2310144"/>
              <a:gd name="connsiteY2" fmla="*/ 990718 h 2782087"/>
              <a:gd name="connsiteX3" fmla="*/ 2154039 w 2310144"/>
              <a:gd name="connsiteY3" fmla="*/ 1455 h 2782087"/>
              <a:gd name="connsiteX4" fmla="*/ 2073828 w 2310144"/>
              <a:gd name="connsiteY4" fmla="*/ 790192 h 2782087"/>
              <a:gd name="connsiteX5" fmla="*/ 1365302 w 2310144"/>
              <a:gd name="connsiteY5" fmla="*/ 1632402 h 2782087"/>
              <a:gd name="connsiteX6" fmla="*/ 1044460 w 2310144"/>
              <a:gd name="connsiteY6" fmla="*/ 2568192 h 2782087"/>
              <a:gd name="connsiteX7" fmla="*/ 1044460 w 2310144"/>
              <a:gd name="connsiteY7" fmla="*/ 2568192 h 2782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10144" h="2782087">
                <a:moveTo>
                  <a:pt x="1723" y="2782087"/>
                </a:moveTo>
                <a:cubicBezTo>
                  <a:pt x="182197" y="2443420"/>
                  <a:pt x="362671" y="2104753"/>
                  <a:pt x="376039" y="1806192"/>
                </a:cubicBezTo>
                <a:cubicBezTo>
                  <a:pt x="389407" y="1507631"/>
                  <a:pt x="-214400" y="1291507"/>
                  <a:pt x="81933" y="990718"/>
                </a:cubicBezTo>
                <a:cubicBezTo>
                  <a:pt x="378266" y="689929"/>
                  <a:pt x="1822057" y="34876"/>
                  <a:pt x="2154039" y="1455"/>
                </a:cubicBezTo>
                <a:cubicBezTo>
                  <a:pt x="2486021" y="-31966"/>
                  <a:pt x="2205284" y="518368"/>
                  <a:pt x="2073828" y="790192"/>
                </a:cubicBezTo>
                <a:cubicBezTo>
                  <a:pt x="1942372" y="1062016"/>
                  <a:pt x="1536863" y="1336069"/>
                  <a:pt x="1365302" y="1632402"/>
                </a:cubicBezTo>
                <a:cubicBezTo>
                  <a:pt x="1193741" y="1928735"/>
                  <a:pt x="1044460" y="2568192"/>
                  <a:pt x="1044460" y="2568192"/>
                </a:cubicBezTo>
                <a:lnTo>
                  <a:pt x="1044460" y="2568192"/>
                </a:lnTo>
              </a:path>
            </a:pathLst>
          </a:custGeom>
          <a:ln w="50800">
            <a:solidFill>
              <a:schemeClr val="accent3">
                <a:lumMod val="75000"/>
              </a:scheme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13" name="Freeform 212"/>
          <p:cNvSpPr/>
          <p:nvPr/>
        </p:nvSpPr>
        <p:spPr>
          <a:xfrm>
            <a:off x="1417905" y="1973171"/>
            <a:ext cx="4303563" cy="2687061"/>
          </a:xfrm>
          <a:custGeom>
            <a:avLst/>
            <a:gdLst>
              <a:gd name="connsiteX0" fmla="*/ 39253 w 4303562"/>
              <a:gd name="connsiteY0" fmla="*/ 2687061 h 2687061"/>
              <a:gd name="connsiteX1" fmla="*/ 159569 w 4303562"/>
              <a:gd name="connsiteY1" fmla="*/ 1884955 h 2687061"/>
              <a:gd name="connsiteX2" fmla="*/ 346727 w 4303562"/>
              <a:gd name="connsiteY2" fmla="*/ 748640 h 2687061"/>
              <a:gd name="connsiteX3" fmla="*/ 4263674 w 4303562"/>
              <a:gd name="connsiteY3" fmla="*/ 8 h 2687061"/>
              <a:gd name="connsiteX4" fmla="*/ 2378727 w 4303562"/>
              <a:gd name="connsiteY4" fmla="*/ 762008 h 2687061"/>
              <a:gd name="connsiteX5" fmla="*/ 2445569 w 4303562"/>
              <a:gd name="connsiteY5" fmla="*/ 1604218 h 2687061"/>
              <a:gd name="connsiteX6" fmla="*/ 2124727 w 4303562"/>
              <a:gd name="connsiteY6" fmla="*/ 2673692 h 2687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03562" h="2687061">
                <a:moveTo>
                  <a:pt x="39253" y="2687061"/>
                </a:moveTo>
                <a:cubicBezTo>
                  <a:pt x="73788" y="2447543"/>
                  <a:pt x="108323" y="2208025"/>
                  <a:pt x="159569" y="1884955"/>
                </a:cubicBezTo>
                <a:cubicBezTo>
                  <a:pt x="210815" y="1561885"/>
                  <a:pt x="-337291" y="1062798"/>
                  <a:pt x="346727" y="748640"/>
                </a:cubicBezTo>
                <a:cubicBezTo>
                  <a:pt x="1030745" y="434482"/>
                  <a:pt x="3925007" y="-2220"/>
                  <a:pt x="4263674" y="8"/>
                </a:cubicBezTo>
                <a:cubicBezTo>
                  <a:pt x="4602341" y="2236"/>
                  <a:pt x="2681745" y="494640"/>
                  <a:pt x="2378727" y="762008"/>
                </a:cubicBezTo>
                <a:cubicBezTo>
                  <a:pt x="2075710" y="1029376"/>
                  <a:pt x="2487902" y="1285604"/>
                  <a:pt x="2445569" y="1604218"/>
                </a:cubicBezTo>
                <a:cubicBezTo>
                  <a:pt x="2403236" y="1922832"/>
                  <a:pt x="2263981" y="2298262"/>
                  <a:pt x="2124727" y="2673692"/>
                </a:cubicBezTo>
              </a:path>
            </a:pathLst>
          </a:custGeom>
          <a:ln w="50800">
            <a:solidFill>
              <a:schemeClr val="accent3">
                <a:lumMod val="75000"/>
              </a:scheme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14" name="Freeform 213"/>
          <p:cNvSpPr/>
          <p:nvPr/>
        </p:nvSpPr>
        <p:spPr>
          <a:xfrm>
            <a:off x="1335587" y="1878129"/>
            <a:ext cx="4338580" cy="2822208"/>
          </a:xfrm>
          <a:custGeom>
            <a:avLst/>
            <a:gdLst>
              <a:gd name="connsiteX0" fmla="*/ 134939 w 4338580"/>
              <a:gd name="connsiteY0" fmla="*/ 2822208 h 2822208"/>
              <a:gd name="connsiteX1" fmla="*/ 522624 w 4338580"/>
              <a:gd name="connsiteY1" fmla="*/ 1899787 h 2822208"/>
              <a:gd name="connsiteX2" fmla="*/ 215150 w 4338580"/>
              <a:gd name="connsiteY2" fmla="*/ 1030839 h 2822208"/>
              <a:gd name="connsiteX3" fmla="*/ 4292518 w 4338580"/>
              <a:gd name="connsiteY3" fmla="*/ 1471 h 2822208"/>
              <a:gd name="connsiteX4" fmla="*/ 2367466 w 4338580"/>
              <a:gd name="connsiteY4" fmla="*/ 830313 h 2822208"/>
              <a:gd name="connsiteX5" fmla="*/ 1632202 w 4338580"/>
              <a:gd name="connsiteY5" fmla="*/ 1913155 h 2822208"/>
              <a:gd name="connsiteX6" fmla="*/ 1819360 w 4338580"/>
              <a:gd name="connsiteY6" fmla="*/ 2782103 h 2822208"/>
              <a:gd name="connsiteX7" fmla="*/ 1819360 w 4338580"/>
              <a:gd name="connsiteY7" fmla="*/ 2782103 h 2822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38580" h="2822208">
                <a:moveTo>
                  <a:pt x="134939" y="2822208"/>
                </a:moveTo>
                <a:cubicBezTo>
                  <a:pt x="322097" y="2510278"/>
                  <a:pt x="509255" y="2198349"/>
                  <a:pt x="522624" y="1899787"/>
                </a:cubicBezTo>
                <a:cubicBezTo>
                  <a:pt x="535993" y="1601225"/>
                  <a:pt x="-413166" y="1347225"/>
                  <a:pt x="215150" y="1030839"/>
                </a:cubicBezTo>
                <a:cubicBezTo>
                  <a:pt x="843466" y="714453"/>
                  <a:pt x="3933799" y="34892"/>
                  <a:pt x="4292518" y="1471"/>
                </a:cubicBezTo>
                <a:cubicBezTo>
                  <a:pt x="4651237" y="-31950"/>
                  <a:pt x="2810852" y="511699"/>
                  <a:pt x="2367466" y="830313"/>
                </a:cubicBezTo>
                <a:cubicBezTo>
                  <a:pt x="1924080" y="1148927"/>
                  <a:pt x="1723553" y="1587857"/>
                  <a:pt x="1632202" y="1913155"/>
                </a:cubicBezTo>
                <a:cubicBezTo>
                  <a:pt x="1540851" y="2238453"/>
                  <a:pt x="1819360" y="2782103"/>
                  <a:pt x="1819360" y="2782103"/>
                </a:cubicBezTo>
                <a:lnTo>
                  <a:pt x="1819360" y="2782103"/>
                </a:lnTo>
              </a:path>
            </a:pathLst>
          </a:custGeom>
          <a:ln w="50800">
            <a:solidFill>
              <a:schemeClr val="accent3">
                <a:lumMod val="75000"/>
              </a:scheme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15" name="Freeform 214"/>
          <p:cNvSpPr/>
          <p:nvPr/>
        </p:nvSpPr>
        <p:spPr>
          <a:xfrm>
            <a:off x="1429166" y="1906013"/>
            <a:ext cx="2741783" cy="2794325"/>
          </a:xfrm>
          <a:custGeom>
            <a:avLst/>
            <a:gdLst>
              <a:gd name="connsiteX0" fmla="*/ 81468 w 2741783"/>
              <a:gd name="connsiteY0" fmla="*/ 2794325 h 2794325"/>
              <a:gd name="connsiteX1" fmla="*/ 616204 w 2741783"/>
              <a:gd name="connsiteY1" fmla="*/ 1805062 h 2794325"/>
              <a:gd name="connsiteX2" fmla="*/ 54731 w 2741783"/>
              <a:gd name="connsiteY2" fmla="*/ 1002956 h 2794325"/>
              <a:gd name="connsiteX3" fmla="*/ 2247152 w 2741783"/>
              <a:gd name="connsiteY3" fmla="*/ 325 h 2794325"/>
              <a:gd name="connsiteX4" fmla="*/ 2327362 w 2741783"/>
              <a:gd name="connsiteY4" fmla="*/ 1109904 h 2794325"/>
              <a:gd name="connsiteX5" fmla="*/ 2501152 w 2741783"/>
              <a:gd name="connsiteY5" fmla="*/ 1952114 h 2794325"/>
              <a:gd name="connsiteX6" fmla="*/ 2741783 w 2741783"/>
              <a:gd name="connsiteY6" fmla="*/ 2740851 h 2794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41783" h="2794325">
                <a:moveTo>
                  <a:pt x="81468" y="2794325"/>
                </a:moveTo>
                <a:cubicBezTo>
                  <a:pt x="351064" y="2448974"/>
                  <a:pt x="620660" y="2103623"/>
                  <a:pt x="616204" y="1805062"/>
                </a:cubicBezTo>
                <a:cubicBezTo>
                  <a:pt x="611748" y="1506501"/>
                  <a:pt x="-217094" y="1303745"/>
                  <a:pt x="54731" y="1002956"/>
                </a:cubicBezTo>
                <a:cubicBezTo>
                  <a:pt x="326556" y="702167"/>
                  <a:pt x="1868380" y="-17500"/>
                  <a:pt x="2247152" y="325"/>
                </a:cubicBezTo>
                <a:cubicBezTo>
                  <a:pt x="2625924" y="18150"/>
                  <a:pt x="2285029" y="784606"/>
                  <a:pt x="2327362" y="1109904"/>
                </a:cubicBezTo>
                <a:cubicBezTo>
                  <a:pt x="2369695" y="1435202"/>
                  <a:pt x="2432082" y="1680289"/>
                  <a:pt x="2501152" y="1952114"/>
                </a:cubicBezTo>
                <a:cubicBezTo>
                  <a:pt x="2570222" y="2223938"/>
                  <a:pt x="2656002" y="2482394"/>
                  <a:pt x="2741783" y="2740851"/>
                </a:cubicBezTo>
              </a:path>
            </a:pathLst>
          </a:custGeom>
          <a:ln w="50800">
            <a:solidFill>
              <a:schemeClr val="accent3">
                <a:lumMod val="75000"/>
              </a:scheme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16" name="Freeform 215"/>
          <p:cNvSpPr/>
          <p:nvPr/>
        </p:nvSpPr>
        <p:spPr>
          <a:xfrm>
            <a:off x="2553368" y="2095222"/>
            <a:ext cx="3386648" cy="2610463"/>
          </a:xfrm>
          <a:custGeom>
            <a:avLst/>
            <a:gdLst>
              <a:gd name="connsiteX0" fmla="*/ 0 w 3386648"/>
              <a:gd name="connsiteY0" fmla="*/ 2610463 h 2610463"/>
              <a:gd name="connsiteX1" fmla="*/ 294106 w 3386648"/>
              <a:gd name="connsiteY1" fmla="*/ 1808358 h 2610463"/>
              <a:gd name="connsiteX2" fmla="*/ 1122948 w 3386648"/>
              <a:gd name="connsiteY2" fmla="*/ 859200 h 2610463"/>
              <a:gd name="connsiteX3" fmla="*/ 3208421 w 3386648"/>
              <a:gd name="connsiteY3" fmla="*/ 3621 h 2610463"/>
              <a:gd name="connsiteX4" fmla="*/ 3181685 w 3386648"/>
              <a:gd name="connsiteY4" fmla="*/ 591832 h 2610463"/>
              <a:gd name="connsiteX5" fmla="*/ 2392948 w 3386648"/>
              <a:gd name="connsiteY5" fmla="*/ 1540990 h 2610463"/>
              <a:gd name="connsiteX6" fmla="*/ 2179053 w 3386648"/>
              <a:gd name="connsiteY6" fmla="*/ 2610463 h 2610463"/>
              <a:gd name="connsiteX7" fmla="*/ 2179053 w 3386648"/>
              <a:gd name="connsiteY7" fmla="*/ 2610463 h 26104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86648" h="2610463">
                <a:moveTo>
                  <a:pt x="0" y="2610463"/>
                </a:moveTo>
                <a:cubicBezTo>
                  <a:pt x="53474" y="2355349"/>
                  <a:pt x="106948" y="2100235"/>
                  <a:pt x="294106" y="1808358"/>
                </a:cubicBezTo>
                <a:cubicBezTo>
                  <a:pt x="481264" y="1516481"/>
                  <a:pt x="637229" y="1159989"/>
                  <a:pt x="1122948" y="859200"/>
                </a:cubicBezTo>
                <a:cubicBezTo>
                  <a:pt x="1608667" y="558411"/>
                  <a:pt x="2865298" y="48182"/>
                  <a:pt x="3208421" y="3621"/>
                </a:cubicBezTo>
                <a:cubicBezTo>
                  <a:pt x="3551544" y="-40940"/>
                  <a:pt x="3317597" y="335604"/>
                  <a:pt x="3181685" y="591832"/>
                </a:cubicBezTo>
                <a:cubicBezTo>
                  <a:pt x="3045773" y="848060"/>
                  <a:pt x="2560053" y="1204551"/>
                  <a:pt x="2392948" y="1540990"/>
                </a:cubicBezTo>
                <a:cubicBezTo>
                  <a:pt x="2225843" y="1877428"/>
                  <a:pt x="2179053" y="2610463"/>
                  <a:pt x="2179053" y="2610463"/>
                </a:cubicBezTo>
                <a:lnTo>
                  <a:pt x="2179053" y="2610463"/>
                </a:lnTo>
              </a:path>
            </a:pathLst>
          </a:custGeom>
          <a:ln w="50800">
            <a:solidFill>
              <a:schemeClr val="accent5">
                <a:lumMod val="75000"/>
              </a:scheme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18" name="Freeform 217"/>
          <p:cNvSpPr/>
          <p:nvPr/>
        </p:nvSpPr>
        <p:spPr>
          <a:xfrm>
            <a:off x="2526633" y="1908117"/>
            <a:ext cx="3163892" cy="2744095"/>
          </a:xfrm>
          <a:custGeom>
            <a:avLst/>
            <a:gdLst>
              <a:gd name="connsiteX0" fmla="*/ 0 w 3163892"/>
              <a:gd name="connsiteY0" fmla="*/ 2744095 h 2744095"/>
              <a:gd name="connsiteX1" fmla="*/ 467894 w 3163892"/>
              <a:gd name="connsiteY1" fmla="*/ 1701358 h 2744095"/>
              <a:gd name="connsiteX2" fmla="*/ 828842 w 3163892"/>
              <a:gd name="connsiteY2" fmla="*/ 966095 h 2744095"/>
              <a:gd name="connsiteX3" fmla="*/ 1029368 w 3163892"/>
              <a:gd name="connsiteY3" fmla="*/ 3568 h 2744095"/>
              <a:gd name="connsiteX4" fmla="*/ 3088105 w 3163892"/>
              <a:gd name="connsiteY4" fmla="*/ 685358 h 2744095"/>
              <a:gd name="connsiteX5" fmla="*/ 2727157 w 3163892"/>
              <a:gd name="connsiteY5" fmla="*/ 1835042 h 2744095"/>
              <a:gd name="connsiteX6" fmla="*/ 2807368 w 3163892"/>
              <a:gd name="connsiteY6" fmla="*/ 2703989 h 2744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63892" h="2744095">
                <a:moveTo>
                  <a:pt x="0" y="2744095"/>
                </a:moveTo>
                <a:cubicBezTo>
                  <a:pt x="164877" y="2370893"/>
                  <a:pt x="329754" y="1997691"/>
                  <a:pt x="467894" y="1701358"/>
                </a:cubicBezTo>
                <a:cubicBezTo>
                  <a:pt x="606034" y="1405025"/>
                  <a:pt x="735263" y="1249060"/>
                  <a:pt x="828842" y="966095"/>
                </a:cubicBezTo>
                <a:cubicBezTo>
                  <a:pt x="922421" y="683130"/>
                  <a:pt x="652824" y="50357"/>
                  <a:pt x="1029368" y="3568"/>
                </a:cubicBezTo>
                <a:cubicBezTo>
                  <a:pt x="1405912" y="-43222"/>
                  <a:pt x="2805140" y="380112"/>
                  <a:pt x="3088105" y="685358"/>
                </a:cubicBezTo>
                <a:cubicBezTo>
                  <a:pt x="3371070" y="990604"/>
                  <a:pt x="2773946" y="1498604"/>
                  <a:pt x="2727157" y="1835042"/>
                </a:cubicBezTo>
                <a:cubicBezTo>
                  <a:pt x="2680368" y="2171480"/>
                  <a:pt x="2743868" y="2437734"/>
                  <a:pt x="2807368" y="2703989"/>
                </a:cubicBezTo>
              </a:path>
            </a:pathLst>
          </a:custGeom>
          <a:ln w="50800">
            <a:solidFill>
              <a:schemeClr val="accent5">
                <a:lumMod val="75000"/>
              </a:scheme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19" name="Freeform 218"/>
          <p:cNvSpPr/>
          <p:nvPr/>
        </p:nvSpPr>
        <p:spPr>
          <a:xfrm>
            <a:off x="3021996" y="1826351"/>
            <a:ext cx="4819469" cy="2799123"/>
          </a:xfrm>
          <a:custGeom>
            <a:avLst/>
            <a:gdLst>
              <a:gd name="connsiteX0" fmla="*/ 52741 w 4819469"/>
              <a:gd name="connsiteY0" fmla="*/ 2799123 h 2799123"/>
              <a:gd name="connsiteX1" fmla="*/ 52741 w 4819469"/>
              <a:gd name="connsiteY1" fmla="*/ 1970281 h 2799123"/>
              <a:gd name="connsiteX2" fmla="*/ 600846 w 4819469"/>
              <a:gd name="connsiteY2" fmla="*/ 1181544 h 2799123"/>
              <a:gd name="connsiteX3" fmla="*/ 2926951 w 4819469"/>
              <a:gd name="connsiteY3" fmla="*/ 5123 h 2799123"/>
              <a:gd name="connsiteX4" fmla="*/ 4785162 w 4819469"/>
              <a:gd name="connsiteY4" fmla="*/ 807228 h 2799123"/>
              <a:gd name="connsiteX5" fmla="*/ 4116741 w 4819469"/>
              <a:gd name="connsiteY5" fmla="*/ 2063860 h 2799123"/>
              <a:gd name="connsiteX6" fmla="*/ 3902846 w 4819469"/>
              <a:gd name="connsiteY6" fmla="*/ 2745649 h 2799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9469" h="2799123">
                <a:moveTo>
                  <a:pt x="52741" y="2799123"/>
                </a:moveTo>
                <a:cubicBezTo>
                  <a:pt x="7065" y="2519500"/>
                  <a:pt x="-38610" y="2239877"/>
                  <a:pt x="52741" y="1970281"/>
                </a:cubicBezTo>
                <a:cubicBezTo>
                  <a:pt x="144092" y="1700685"/>
                  <a:pt x="121811" y="1509070"/>
                  <a:pt x="600846" y="1181544"/>
                </a:cubicBezTo>
                <a:cubicBezTo>
                  <a:pt x="1079881" y="854018"/>
                  <a:pt x="2229565" y="67509"/>
                  <a:pt x="2926951" y="5123"/>
                </a:cubicBezTo>
                <a:cubicBezTo>
                  <a:pt x="3624337" y="-57263"/>
                  <a:pt x="4586864" y="464105"/>
                  <a:pt x="4785162" y="807228"/>
                </a:cubicBezTo>
                <a:cubicBezTo>
                  <a:pt x="4983460" y="1150351"/>
                  <a:pt x="4263794" y="1740790"/>
                  <a:pt x="4116741" y="2063860"/>
                </a:cubicBezTo>
                <a:cubicBezTo>
                  <a:pt x="3969688" y="2386930"/>
                  <a:pt x="3936267" y="2566289"/>
                  <a:pt x="3902846" y="2745649"/>
                </a:cubicBezTo>
              </a:path>
            </a:pathLst>
          </a:custGeom>
          <a:ln w="50800">
            <a:solidFill>
              <a:schemeClr val="accent5">
                <a:lumMod val="75000"/>
              </a:scheme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20" name="Freeform 219"/>
          <p:cNvSpPr/>
          <p:nvPr/>
        </p:nvSpPr>
        <p:spPr>
          <a:xfrm>
            <a:off x="3111625" y="1843468"/>
            <a:ext cx="5222935" cy="2875586"/>
          </a:xfrm>
          <a:custGeom>
            <a:avLst/>
            <a:gdLst>
              <a:gd name="connsiteX0" fmla="*/ 70061 w 5222935"/>
              <a:gd name="connsiteY0" fmla="*/ 2782007 h 2875586"/>
              <a:gd name="connsiteX1" fmla="*/ 29956 w 5222935"/>
              <a:gd name="connsiteY1" fmla="*/ 1859586 h 2875586"/>
              <a:gd name="connsiteX2" fmla="*/ 457745 w 5222935"/>
              <a:gd name="connsiteY2" fmla="*/ 1164428 h 2875586"/>
              <a:gd name="connsiteX3" fmla="*/ 578061 w 5222935"/>
              <a:gd name="connsiteY3" fmla="*/ 1375 h 2875586"/>
              <a:gd name="connsiteX4" fmla="*/ 5069851 w 5222935"/>
              <a:gd name="connsiteY4" fmla="*/ 950533 h 2875586"/>
              <a:gd name="connsiteX5" fmla="*/ 4200903 w 5222935"/>
              <a:gd name="connsiteY5" fmla="*/ 1913059 h 2875586"/>
              <a:gd name="connsiteX6" fmla="*/ 4454903 w 5222935"/>
              <a:gd name="connsiteY6" fmla="*/ 2875586 h 2875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22935" h="2875586">
                <a:moveTo>
                  <a:pt x="70061" y="2782007"/>
                </a:moveTo>
                <a:cubicBezTo>
                  <a:pt x="17701" y="2455594"/>
                  <a:pt x="-34658" y="2129182"/>
                  <a:pt x="29956" y="1859586"/>
                </a:cubicBezTo>
                <a:cubicBezTo>
                  <a:pt x="94570" y="1589990"/>
                  <a:pt x="366394" y="1474130"/>
                  <a:pt x="457745" y="1164428"/>
                </a:cubicBezTo>
                <a:cubicBezTo>
                  <a:pt x="549096" y="854726"/>
                  <a:pt x="-190623" y="37024"/>
                  <a:pt x="578061" y="1375"/>
                </a:cubicBezTo>
                <a:cubicBezTo>
                  <a:pt x="1346745" y="-34274"/>
                  <a:pt x="4466044" y="631919"/>
                  <a:pt x="5069851" y="950533"/>
                </a:cubicBezTo>
                <a:cubicBezTo>
                  <a:pt x="5673658" y="1269147"/>
                  <a:pt x="4303394" y="1592217"/>
                  <a:pt x="4200903" y="1913059"/>
                </a:cubicBezTo>
                <a:cubicBezTo>
                  <a:pt x="4098412" y="2233901"/>
                  <a:pt x="4276657" y="2554743"/>
                  <a:pt x="4454903" y="2875586"/>
                </a:cubicBezTo>
              </a:path>
            </a:pathLst>
          </a:custGeom>
          <a:ln w="50800">
            <a:solidFill>
              <a:schemeClr val="accent5">
                <a:lumMod val="75000"/>
              </a:scheme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21" name="Freeform 220"/>
          <p:cNvSpPr/>
          <p:nvPr/>
        </p:nvSpPr>
        <p:spPr>
          <a:xfrm>
            <a:off x="3406807" y="1960843"/>
            <a:ext cx="2983299" cy="2678000"/>
          </a:xfrm>
          <a:custGeom>
            <a:avLst/>
            <a:gdLst>
              <a:gd name="connsiteX0" fmla="*/ 242773 w 2983299"/>
              <a:gd name="connsiteY0" fmla="*/ 2678000 h 2678000"/>
              <a:gd name="connsiteX1" fmla="*/ 563615 w 2983299"/>
              <a:gd name="connsiteY1" fmla="*/ 1809053 h 2678000"/>
              <a:gd name="connsiteX2" fmla="*/ 242773 w 2983299"/>
              <a:gd name="connsiteY2" fmla="*/ 1127263 h 2678000"/>
              <a:gd name="connsiteX3" fmla="*/ 149194 w 2983299"/>
              <a:gd name="connsiteY3" fmla="*/ 4316 h 2678000"/>
              <a:gd name="connsiteX4" fmla="*/ 2368352 w 2983299"/>
              <a:gd name="connsiteY4" fmla="*/ 779684 h 2678000"/>
              <a:gd name="connsiteX5" fmla="*/ 2809510 w 2983299"/>
              <a:gd name="connsiteY5" fmla="*/ 1768947 h 2678000"/>
              <a:gd name="connsiteX6" fmla="*/ 2983299 w 2983299"/>
              <a:gd name="connsiteY6" fmla="*/ 2637895 h 267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83299" h="2678000">
                <a:moveTo>
                  <a:pt x="242773" y="2678000"/>
                </a:moveTo>
                <a:cubicBezTo>
                  <a:pt x="403194" y="2372754"/>
                  <a:pt x="563615" y="2067509"/>
                  <a:pt x="563615" y="1809053"/>
                </a:cubicBezTo>
                <a:cubicBezTo>
                  <a:pt x="563615" y="1550597"/>
                  <a:pt x="311843" y="1428052"/>
                  <a:pt x="242773" y="1127263"/>
                </a:cubicBezTo>
                <a:cubicBezTo>
                  <a:pt x="173703" y="826474"/>
                  <a:pt x="-205069" y="62246"/>
                  <a:pt x="149194" y="4316"/>
                </a:cubicBezTo>
                <a:cubicBezTo>
                  <a:pt x="503457" y="-53614"/>
                  <a:pt x="1924966" y="485579"/>
                  <a:pt x="2368352" y="779684"/>
                </a:cubicBezTo>
                <a:cubicBezTo>
                  <a:pt x="2811738" y="1073789"/>
                  <a:pt x="2707019" y="1459245"/>
                  <a:pt x="2809510" y="1768947"/>
                </a:cubicBezTo>
                <a:cubicBezTo>
                  <a:pt x="2912001" y="2078649"/>
                  <a:pt x="2947650" y="2358272"/>
                  <a:pt x="2983299" y="2637895"/>
                </a:cubicBezTo>
              </a:path>
            </a:pathLst>
          </a:custGeom>
          <a:ln w="50800">
            <a:solidFill>
              <a:schemeClr val="accent5">
                <a:lumMod val="75000"/>
              </a:scheme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22" name="Freeform 221"/>
          <p:cNvSpPr/>
          <p:nvPr/>
        </p:nvSpPr>
        <p:spPr>
          <a:xfrm>
            <a:off x="3556001" y="1871396"/>
            <a:ext cx="4667729" cy="2820921"/>
          </a:xfrm>
          <a:custGeom>
            <a:avLst/>
            <a:gdLst>
              <a:gd name="connsiteX0" fmla="*/ 0 w 4667729"/>
              <a:gd name="connsiteY0" fmla="*/ 2820921 h 2820921"/>
              <a:gd name="connsiteX1" fmla="*/ 360947 w 4667729"/>
              <a:gd name="connsiteY1" fmla="*/ 1885131 h 2820921"/>
              <a:gd name="connsiteX2" fmla="*/ 213895 w 4667729"/>
              <a:gd name="connsiteY2" fmla="*/ 869131 h 2820921"/>
              <a:gd name="connsiteX3" fmla="*/ 2326105 w 4667729"/>
              <a:gd name="connsiteY3" fmla="*/ 184 h 2820921"/>
              <a:gd name="connsiteX4" fmla="*/ 4318000 w 4667729"/>
              <a:gd name="connsiteY4" fmla="*/ 802289 h 2820921"/>
              <a:gd name="connsiteX5" fmla="*/ 4665579 w 4667729"/>
              <a:gd name="connsiteY5" fmla="*/ 1898500 h 2820921"/>
              <a:gd name="connsiteX6" fmla="*/ 4438316 w 4667729"/>
              <a:gd name="connsiteY6" fmla="*/ 2780816 h 2820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667729" h="2820921">
                <a:moveTo>
                  <a:pt x="0" y="2820921"/>
                </a:moveTo>
                <a:cubicBezTo>
                  <a:pt x="162649" y="2515675"/>
                  <a:pt x="325298" y="2210429"/>
                  <a:pt x="360947" y="1885131"/>
                </a:cubicBezTo>
                <a:cubicBezTo>
                  <a:pt x="396596" y="1559833"/>
                  <a:pt x="-113631" y="1183289"/>
                  <a:pt x="213895" y="869131"/>
                </a:cubicBezTo>
                <a:cubicBezTo>
                  <a:pt x="541421" y="554973"/>
                  <a:pt x="1642088" y="11324"/>
                  <a:pt x="2326105" y="184"/>
                </a:cubicBezTo>
                <a:cubicBezTo>
                  <a:pt x="3010122" y="-10956"/>
                  <a:pt x="3928088" y="485903"/>
                  <a:pt x="4318000" y="802289"/>
                </a:cubicBezTo>
                <a:cubicBezTo>
                  <a:pt x="4707912" y="1118675"/>
                  <a:pt x="4645526" y="1568746"/>
                  <a:pt x="4665579" y="1898500"/>
                </a:cubicBezTo>
                <a:cubicBezTo>
                  <a:pt x="4685632" y="2228254"/>
                  <a:pt x="4561974" y="2504535"/>
                  <a:pt x="4438316" y="2780816"/>
                </a:cubicBezTo>
              </a:path>
            </a:pathLst>
          </a:custGeom>
          <a:ln w="50800">
            <a:solidFill>
              <a:schemeClr val="accent5">
                <a:lumMod val="75000"/>
              </a:scheme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23" name="Freeform 222"/>
          <p:cNvSpPr/>
          <p:nvPr/>
        </p:nvSpPr>
        <p:spPr>
          <a:xfrm>
            <a:off x="3470669" y="1911633"/>
            <a:ext cx="2772873" cy="2780684"/>
          </a:xfrm>
          <a:custGeom>
            <a:avLst/>
            <a:gdLst>
              <a:gd name="connsiteX0" fmla="*/ 753753 w 2772873"/>
              <a:gd name="connsiteY0" fmla="*/ 2727210 h 2780684"/>
              <a:gd name="connsiteX1" fmla="*/ 526490 w 2772873"/>
              <a:gd name="connsiteY1" fmla="*/ 1751315 h 2780684"/>
              <a:gd name="connsiteX2" fmla="*/ 232385 w 2772873"/>
              <a:gd name="connsiteY2" fmla="*/ 922473 h 2780684"/>
              <a:gd name="connsiteX3" fmla="*/ 165543 w 2772873"/>
              <a:gd name="connsiteY3" fmla="*/ 52 h 2780684"/>
              <a:gd name="connsiteX4" fmla="*/ 2518385 w 2772873"/>
              <a:gd name="connsiteY4" fmla="*/ 962579 h 2780684"/>
              <a:gd name="connsiteX5" fmla="*/ 2692174 w 2772873"/>
              <a:gd name="connsiteY5" fmla="*/ 1844894 h 2780684"/>
              <a:gd name="connsiteX6" fmla="*/ 2371332 w 2772873"/>
              <a:gd name="connsiteY6" fmla="*/ 2780684 h 2780684"/>
              <a:gd name="connsiteX7" fmla="*/ 2371332 w 2772873"/>
              <a:gd name="connsiteY7" fmla="*/ 2780684 h 2780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72873" h="2780684">
                <a:moveTo>
                  <a:pt x="753753" y="2727210"/>
                </a:moveTo>
                <a:cubicBezTo>
                  <a:pt x="683569" y="2389657"/>
                  <a:pt x="613385" y="2052104"/>
                  <a:pt x="526490" y="1751315"/>
                </a:cubicBezTo>
                <a:cubicBezTo>
                  <a:pt x="439595" y="1450525"/>
                  <a:pt x="292543" y="1214350"/>
                  <a:pt x="232385" y="922473"/>
                </a:cubicBezTo>
                <a:cubicBezTo>
                  <a:pt x="172227" y="630596"/>
                  <a:pt x="-215457" y="-6632"/>
                  <a:pt x="165543" y="52"/>
                </a:cubicBezTo>
                <a:cubicBezTo>
                  <a:pt x="546543" y="6736"/>
                  <a:pt x="2097280" y="655105"/>
                  <a:pt x="2518385" y="962579"/>
                </a:cubicBezTo>
                <a:cubicBezTo>
                  <a:pt x="2939490" y="1270053"/>
                  <a:pt x="2716683" y="1541877"/>
                  <a:pt x="2692174" y="1844894"/>
                </a:cubicBezTo>
                <a:cubicBezTo>
                  <a:pt x="2667665" y="2147911"/>
                  <a:pt x="2371332" y="2780684"/>
                  <a:pt x="2371332" y="2780684"/>
                </a:cubicBezTo>
                <a:lnTo>
                  <a:pt x="2371332" y="2780684"/>
                </a:lnTo>
              </a:path>
            </a:pathLst>
          </a:custGeom>
          <a:ln w="50800">
            <a:solidFill>
              <a:schemeClr val="accent5">
                <a:lumMod val="75000"/>
              </a:scheme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24" name="Freeform 223"/>
          <p:cNvSpPr/>
          <p:nvPr/>
        </p:nvSpPr>
        <p:spPr>
          <a:xfrm>
            <a:off x="3789277" y="1831345"/>
            <a:ext cx="4819987" cy="2834234"/>
          </a:xfrm>
          <a:custGeom>
            <a:avLst/>
            <a:gdLst>
              <a:gd name="connsiteX0" fmla="*/ 421776 w 4819986"/>
              <a:gd name="connsiteY0" fmla="*/ 2834234 h 2834234"/>
              <a:gd name="connsiteX1" fmla="*/ 341565 w 4819986"/>
              <a:gd name="connsiteY1" fmla="*/ 2005392 h 2834234"/>
              <a:gd name="connsiteX2" fmla="*/ 100934 w 4819986"/>
              <a:gd name="connsiteY2" fmla="*/ 1109708 h 2834234"/>
              <a:gd name="connsiteX3" fmla="*/ 2199776 w 4819986"/>
              <a:gd name="connsiteY3" fmla="*/ 129 h 2834234"/>
              <a:gd name="connsiteX4" fmla="*/ 4311986 w 4819986"/>
              <a:gd name="connsiteY4" fmla="*/ 1042866 h 2834234"/>
              <a:gd name="connsiteX5" fmla="*/ 4606091 w 4819986"/>
              <a:gd name="connsiteY5" fmla="*/ 2045497 h 2834234"/>
              <a:gd name="connsiteX6" fmla="*/ 4819986 w 4819986"/>
              <a:gd name="connsiteY6" fmla="*/ 2820866 h 28342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9986" h="2834234">
                <a:moveTo>
                  <a:pt x="421776" y="2834234"/>
                </a:moveTo>
                <a:cubicBezTo>
                  <a:pt x="408407" y="2563523"/>
                  <a:pt x="395039" y="2292813"/>
                  <a:pt x="341565" y="2005392"/>
                </a:cubicBezTo>
                <a:cubicBezTo>
                  <a:pt x="288091" y="1717971"/>
                  <a:pt x="-208768" y="1443918"/>
                  <a:pt x="100934" y="1109708"/>
                </a:cubicBezTo>
                <a:cubicBezTo>
                  <a:pt x="410636" y="775498"/>
                  <a:pt x="1497934" y="11269"/>
                  <a:pt x="2199776" y="129"/>
                </a:cubicBezTo>
                <a:cubicBezTo>
                  <a:pt x="2901618" y="-11011"/>
                  <a:pt x="3910934" y="701971"/>
                  <a:pt x="4311986" y="1042866"/>
                </a:cubicBezTo>
                <a:cubicBezTo>
                  <a:pt x="4713038" y="1383761"/>
                  <a:pt x="4521424" y="1749164"/>
                  <a:pt x="4606091" y="2045497"/>
                </a:cubicBezTo>
                <a:cubicBezTo>
                  <a:pt x="4690758" y="2341830"/>
                  <a:pt x="4755372" y="2581348"/>
                  <a:pt x="4819986" y="2820866"/>
                </a:cubicBezTo>
              </a:path>
            </a:pathLst>
          </a:custGeom>
          <a:ln w="50800">
            <a:solidFill>
              <a:schemeClr val="accent5">
                <a:lumMod val="75000"/>
              </a:scheme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pic>
        <p:nvPicPr>
          <p:cNvPr id="229" name="Picture 228" descr="images (6).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66800" y="4953000"/>
            <a:ext cx="990600" cy="874546"/>
          </a:xfrm>
          <a:prstGeom prst="rect">
            <a:avLst/>
          </a:prstGeom>
        </p:spPr>
      </p:pic>
      <p:pic>
        <p:nvPicPr>
          <p:cNvPr id="230" name="Picture 229" descr="images (6).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343400" y="5029200"/>
            <a:ext cx="990600" cy="874546"/>
          </a:xfrm>
          <a:prstGeom prst="rect">
            <a:avLst/>
          </a:prstGeom>
        </p:spPr>
      </p:pic>
      <p:pic>
        <p:nvPicPr>
          <p:cNvPr id="232" name="Picture 231"/>
          <p:cNvPicPr>
            <a:picLocks noChangeAspect="1"/>
          </p:cNvPicPr>
          <p:nvPr/>
        </p:nvPicPr>
        <p:blipFill>
          <a:blip r:embed="rId6"/>
          <a:stretch>
            <a:fillRect/>
          </a:stretch>
        </p:blipFill>
        <p:spPr>
          <a:xfrm>
            <a:off x="2438400" y="3200401"/>
            <a:ext cx="889000" cy="663331"/>
          </a:xfrm>
          <a:prstGeom prst="rect">
            <a:avLst/>
          </a:prstGeom>
        </p:spPr>
      </p:pic>
      <p:pic>
        <p:nvPicPr>
          <p:cNvPr id="233" name="Picture 232"/>
          <p:cNvPicPr>
            <a:picLocks noChangeAspect="1"/>
          </p:cNvPicPr>
          <p:nvPr/>
        </p:nvPicPr>
        <p:blipFill>
          <a:blip r:embed="rId6"/>
          <a:stretch>
            <a:fillRect/>
          </a:stretch>
        </p:blipFill>
        <p:spPr>
          <a:xfrm>
            <a:off x="6553200" y="1752601"/>
            <a:ext cx="889000" cy="663331"/>
          </a:xfrm>
          <a:prstGeom prst="rect">
            <a:avLst/>
          </a:prstGeom>
        </p:spPr>
      </p:pic>
      <p:sp>
        <p:nvSpPr>
          <p:cNvPr id="234" name="Text Box 14"/>
          <p:cNvSpPr txBox="1">
            <a:spLocks noChangeArrowheads="1"/>
          </p:cNvSpPr>
          <p:nvPr/>
        </p:nvSpPr>
        <p:spPr bwMode="auto">
          <a:xfrm>
            <a:off x="4419600" y="1600201"/>
            <a:ext cx="762000" cy="461665"/>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nchor="ctr">
            <a:spAutoFit/>
          </a:bodyPr>
          <a:lstStyle/>
          <a:p>
            <a:pPr eaLnBrk="0" hangingPunct="0"/>
            <a:r>
              <a:rPr lang="en-US" sz="2400" dirty="0" smtClean="0">
                <a:solidFill>
                  <a:srgbClr val="0000FF"/>
                </a:solidFill>
                <a:latin typeface="Times New Roman" charset="0"/>
              </a:rPr>
              <a:t>….</a:t>
            </a:r>
            <a:endParaRPr lang="en-US" sz="2400" b="0" dirty="0">
              <a:solidFill>
                <a:srgbClr val="0000FF"/>
              </a:solidFill>
              <a:latin typeface="Times New Roman" charset="0"/>
            </a:endParaRPr>
          </a:p>
        </p:txBody>
      </p:sp>
      <p:sp>
        <p:nvSpPr>
          <p:cNvPr id="235" name="Text Box 14"/>
          <p:cNvSpPr txBox="1">
            <a:spLocks noChangeArrowheads="1"/>
          </p:cNvSpPr>
          <p:nvPr/>
        </p:nvSpPr>
        <p:spPr bwMode="auto">
          <a:xfrm>
            <a:off x="2209800" y="2590801"/>
            <a:ext cx="762000" cy="461665"/>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nchor="ctr">
            <a:spAutoFit/>
          </a:bodyPr>
          <a:lstStyle/>
          <a:p>
            <a:pPr eaLnBrk="0" hangingPunct="0"/>
            <a:r>
              <a:rPr lang="en-US" sz="2400" dirty="0" smtClean="0">
                <a:solidFill>
                  <a:srgbClr val="0000FF"/>
                </a:solidFill>
                <a:latin typeface="Times New Roman" charset="0"/>
              </a:rPr>
              <a:t>….</a:t>
            </a:r>
            <a:endParaRPr lang="en-US" sz="2400" b="0" dirty="0">
              <a:solidFill>
                <a:srgbClr val="0000FF"/>
              </a:solidFill>
              <a:latin typeface="Times New Roman" charset="0"/>
            </a:endParaRPr>
          </a:p>
        </p:txBody>
      </p:sp>
      <p:sp>
        <p:nvSpPr>
          <p:cNvPr id="236" name="Text Box 14"/>
          <p:cNvSpPr txBox="1">
            <a:spLocks noChangeArrowheads="1"/>
          </p:cNvSpPr>
          <p:nvPr/>
        </p:nvSpPr>
        <p:spPr bwMode="auto">
          <a:xfrm>
            <a:off x="4419600" y="2590801"/>
            <a:ext cx="762000" cy="461665"/>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nchor="ctr">
            <a:spAutoFit/>
          </a:bodyPr>
          <a:lstStyle/>
          <a:p>
            <a:pPr eaLnBrk="0" hangingPunct="0"/>
            <a:r>
              <a:rPr lang="en-US" sz="2400" dirty="0" smtClean="0">
                <a:solidFill>
                  <a:srgbClr val="0000FF"/>
                </a:solidFill>
                <a:latin typeface="Times New Roman" charset="0"/>
              </a:rPr>
              <a:t>….</a:t>
            </a:r>
            <a:endParaRPr lang="en-US" sz="2400" b="0" dirty="0">
              <a:solidFill>
                <a:srgbClr val="0000FF"/>
              </a:solidFill>
              <a:latin typeface="Times New Roman" charset="0"/>
            </a:endParaRPr>
          </a:p>
        </p:txBody>
      </p:sp>
      <p:sp>
        <p:nvSpPr>
          <p:cNvPr id="237" name="Text Box 14"/>
          <p:cNvSpPr txBox="1">
            <a:spLocks noChangeArrowheads="1"/>
          </p:cNvSpPr>
          <p:nvPr/>
        </p:nvSpPr>
        <p:spPr bwMode="auto">
          <a:xfrm>
            <a:off x="6629400" y="2590801"/>
            <a:ext cx="762000" cy="461665"/>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nchor="ctr">
            <a:spAutoFit/>
          </a:bodyPr>
          <a:lstStyle/>
          <a:p>
            <a:pPr eaLnBrk="0" hangingPunct="0"/>
            <a:r>
              <a:rPr lang="en-US" sz="2400" dirty="0" smtClean="0">
                <a:solidFill>
                  <a:srgbClr val="0000FF"/>
                </a:solidFill>
                <a:latin typeface="Times New Roman" charset="0"/>
              </a:rPr>
              <a:t>….</a:t>
            </a:r>
            <a:endParaRPr lang="en-US" sz="2400" b="0" dirty="0">
              <a:solidFill>
                <a:srgbClr val="0000FF"/>
              </a:solidFill>
              <a:latin typeface="Times New Roman" charset="0"/>
            </a:endParaRPr>
          </a:p>
        </p:txBody>
      </p:sp>
      <p:pic>
        <p:nvPicPr>
          <p:cNvPr id="105" name="Picture 104" descr="Untitled copy.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715000" y="6019800"/>
            <a:ext cx="2261465" cy="688802"/>
          </a:xfrm>
          <a:prstGeom prst="rect">
            <a:avLst/>
          </a:prstGeom>
        </p:spPr>
      </p:pic>
      <p:pic>
        <p:nvPicPr>
          <p:cNvPr id="106" name="Picture 105" descr="Untitled copy.pn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24047" y="5334000"/>
            <a:ext cx="1907921" cy="920435"/>
          </a:xfrm>
          <a:prstGeom prst="rect">
            <a:avLst/>
          </a:prstGeom>
        </p:spPr>
      </p:pic>
      <p:pic>
        <p:nvPicPr>
          <p:cNvPr id="107" name="Picture 106"/>
          <p:cNvPicPr>
            <a:picLocks noChangeAspect="1"/>
          </p:cNvPicPr>
          <p:nvPr/>
        </p:nvPicPr>
        <p:blipFill>
          <a:blip r:embed="rId9"/>
          <a:stretch>
            <a:fillRect/>
          </a:stretch>
        </p:blipFill>
        <p:spPr>
          <a:xfrm>
            <a:off x="5562600" y="5410200"/>
            <a:ext cx="1536700" cy="632242"/>
          </a:xfrm>
          <a:prstGeom prst="rect">
            <a:avLst/>
          </a:prstGeom>
        </p:spPr>
      </p:pic>
    </p:spTree>
    <p:extLst>
      <p:ext uri="{BB962C8B-B14F-4D97-AF65-F5344CB8AC3E}">
        <p14:creationId xmlns:p14="http://schemas.microsoft.com/office/powerpoint/2010/main" val="25783046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8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1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1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9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9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9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00"/>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9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96"/>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2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2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20"/>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19"/>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21"/>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23"/>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18"/>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16"/>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01"/>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202"/>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03"/>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204"/>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205"/>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206"/>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207"/>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208"/>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210"/>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209"/>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107"/>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106"/>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105"/>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233"/>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232"/>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229"/>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2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1" grpId="0"/>
      <p:bldP spid="186" grpId="0" animBg="1"/>
      <p:bldP spid="195" grpId="0" animBg="1"/>
      <p:bldP spid="196" grpId="0"/>
      <p:bldP spid="198" grpId="0" animBg="1"/>
      <p:bldP spid="199" grpId="0" animBg="1"/>
      <p:bldP spid="200" grpId="0" animBg="1"/>
      <p:bldP spid="201" grpId="0" animBg="1"/>
      <p:bldP spid="202" grpId="0" animBg="1"/>
      <p:bldP spid="203" grpId="0" animBg="1"/>
      <p:bldP spid="204" grpId="0" animBg="1"/>
      <p:bldP spid="205" grpId="0" animBg="1"/>
      <p:bldP spid="206" grpId="0" animBg="1"/>
      <p:bldP spid="207" grpId="0" animBg="1"/>
      <p:bldP spid="208" grpId="0" animBg="1"/>
      <p:bldP spid="209" grpId="0"/>
      <p:bldP spid="211" grpId="0" animBg="1"/>
      <p:bldP spid="213" grpId="0" animBg="1"/>
      <p:bldP spid="214" grpId="0" animBg="1"/>
      <p:bldP spid="215" grpId="0" animBg="1"/>
      <p:bldP spid="216" grpId="0" animBg="1"/>
      <p:bldP spid="218" grpId="0" animBg="1"/>
      <p:bldP spid="219" grpId="0" animBg="1"/>
      <p:bldP spid="220" grpId="0" animBg="1"/>
      <p:bldP spid="221" grpId="0" animBg="1"/>
      <p:bldP spid="222" grpId="0" animBg="1"/>
      <p:bldP spid="223" grpId="0" animBg="1"/>
      <p:bldP spid="22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smtClean="0"/>
              <a:t>SNAP Deployment</a:t>
            </a:r>
            <a:endParaRPr lang="en-US" dirty="0"/>
          </a:p>
        </p:txBody>
      </p:sp>
      <p:sp>
        <p:nvSpPr>
          <p:cNvPr id="3" name="Content Placeholder 2"/>
          <p:cNvSpPr>
            <a:spLocks noGrp="1"/>
          </p:cNvSpPr>
          <p:nvPr>
            <p:ph idx="1"/>
          </p:nvPr>
        </p:nvSpPr>
        <p:spPr>
          <a:xfrm>
            <a:off x="0" y="1828800"/>
            <a:ext cx="9144000" cy="4525963"/>
          </a:xfrm>
        </p:spPr>
        <p:txBody>
          <a:bodyPr/>
          <a:lstStyle/>
          <a:p>
            <a:r>
              <a:rPr lang="en-US" dirty="0" smtClean="0"/>
              <a:t>Deployed in a production </a:t>
            </a:r>
            <a:r>
              <a:rPr lang="en-US" dirty="0"/>
              <a:t>d</a:t>
            </a:r>
            <a:r>
              <a:rPr lang="en-US" dirty="0" smtClean="0"/>
              <a:t>ata </a:t>
            </a:r>
            <a:r>
              <a:rPr lang="en-US" dirty="0"/>
              <a:t>c</a:t>
            </a:r>
            <a:r>
              <a:rPr lang="en-US" dirty="0" smtClean="0"/>
              <a:t>enter</a:t>
            </a:r>
          </a:p>
          <a:p>
            <a:pPr lvl="1"/>
            <a:r>
              <a:rPr lang="en-US" i="1" dirty="0" smtClean="0"/>
              <a:t>8K</a:t>
            </a:r>
            <a:r>
              <a:rPr lang="en-US" dirty="0" smtClean="0"/>
              <a:t> machines, </a:t>
            </a:r>
            <a:r>
              <a:rPr lang="en-US" i="1" dirty="0" smtClean="0"/>
              <a:t>700</a:t>
            </a:r>
            <a:r>
              <a:rPr lang="en-US" dirty="0" smtClean="0"/>
              <a:t> applications</a:t>
            </a:r>
          </a:p>
          <a:p>
            <a:pPr lvl="1"/>
            <a:r>
              <a:rPr lang="en-US" dirty="0" smtClean="0"/>
              <a:t>Ran SNAP for a week, collected terabytes of data</a:t>
            </a:r>
          </a:p>
          <a:p>
            <a:pPr lvl="1"/>
            <a:endParaRPr lang="en-US" dirty="0" smtClean="0"/>
          </a:p>
          <a:p>
            <a:r>
              <a:rPr lang="en-US" dirty="0" smtClean="0"/>
              <a:t>Diagnosis results</a:t>
            </a:r>
          </a:p>
          <a:p>
            <a:pPr lvl="1"/>
            <a:r>
              <a:rPr lang="en-US" dirty="0" smtClean="0"/>
              <a:t>Identified </a:t>
            </a:r>
            <a:r>
              <a:rPr lang="en-US" i="1" dirty="0"/>
              <a:t>15</a:t>
            </a:r>
            <a:r>
              <a:rPr lang="en-US" dirty="0"/>
              <a:t> major </a:t>
            </a:r>
            <a:r>
              <a:rPr lang="en-US" dirty="0" smtClean="0"/>
              <a:t>performance </a:t>
            </a:r>
            <a:r>
              <a:rPr lang="en-US" dirty="0"/>
              <a:t>problems</a:t>
            </a:r>
            <a:endParaRPr lang="en-US" dirty="0" smtClean="0"/>
          </a:p>
          <a:p>
            <a:pPr lvl="1"/>
            <a:r>
              <a:rPr lang="en-US" i="1" dirty="0" smtClean="0"/>
              <a:t>21% </a:t>
            </a:r>
            <a:r>
              <a:rPr lang="en-US" dirty="0" smtClean="0"/>
              <a:t>applications have network performance problems</a:t>
            </a:r>
          </a:p>
          <a:p>
            <a:pPr lvl="1"/>
            <a:endParaRPr lang="en-US" dirty="0" smtClean="0"/>
          </a:p>
          <a:p>
            <a:pPr lvl="1"/>
            <a:endParaRPr lang="en-US" dirty="0"/>
          </a:p>
        </p:txBody>
      </p:sp>
      <p:sp>
        <p:nvSpPr>
          <p:cNvPr id="4" name="Slide Number Placeholder 3"/>
          <p:cNvSpPr>
            <a:spLocks noGrp="1"/>
          </p:cNvSpPr>
          <p:nvPr>
            <p:ph type="sldNum" sz="quarter" idx="12"/>
          </p:nvPr>
        </p:nvSpPr>
        <p:spPr/>
        <p:txBody>
          <a:bodyPr/>
          <a:lstStyle/>
          <a:p>
            <a:fld id="{7876E0CC-6134-4D81-B876-3E8DBC324A9F}" type="slidenum">
              <a:rPr lang="en-US" smtClean="0"/>
              <a:pPr/>
              <a:t>20</a:t>
            </a:fld>
            <a:endParaRPr lang="en-US"/>
          </a:p>
        </p:txBody>
      </p:sp>
    </p:spTree>
    <p:extLst>
      <p:ext uri="{BB962C8B-B14F-4D97-AF65-F5344CB8AC3E}">
        <p14:creationId xmlns:p14="http://schemas.microsoft.com/office/powerpoint/2010/main" val="1214593029"/>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5" y="228600"/>
            <a:ext cx="8991600" cy="1143000"/>
          </a:xfrm>
        </p:spPr>
        <p:txBody>
          <a:bodyPr/>
          <a:lstStyle/>
          <a:p>
            <a:r>
              <a:rPr lang="en-US" dirty="0" smtClean="0"/>
              <a:t>Characterizing </a:t>
            </a:r>
            <a:r>
              <a:rPr lang="en-US" dirty="0" err="1" smtClean="0"/>
              <a:t>Perf</a:t>
            </a:r>
            <a:r>
              <a:rPr lang="en-US" dirty="0" smtClean="0"/>
              <a:t>. Limitations</a:t>
            </a:r>
            <a:endParaRPr lang="en-US" dirty="0"/>
          </a:p>
        </p:txBody>
      </p:sp>
      <p:sp>
        <p:nvSpPr>
          <p:cNvPr id="4" name="Slide Number Placeholder 3"/>
          <p:cNvSpPr>
            <a:spLocks noGrp="1"/>
          </p:cNvSpPr>
          <p:nvPr>
            <p:ph type="sldNum" sz="quarter" idx="12"/>
          </p:nvPr>
        </p:nvSpPr>
        <p:spPr/>
        <p:txBody>
          <a:bodyPr/>
          <a:lstStyle/>
          <a:p>
            <a:fld id="{7876E0CC-6134-4D81-B876-3E8DBC324A9F}" type="slidenum">
              <a:rPr lang="en-US" smtClean="0"/>
              <a:pPr/>
              <a:t>21</a:t>
            </a:fld>
            <a:endParaRPr lang="en-US" dirty="0"/>
          </a:p>
        </p:txBody>
      </p:sp>
      <p:sp>
        <p:nvSpPr>
          <p:cNvPr id="6" name="Rounded Rectangle 5"/>
          <p:cNvSpPr/>
          <p:nvPr/>
        </p:nvSpPr>
        <p:spPr>
          <a:xfrm>
            <a:off x="76200" y="2464097"/>
            <a:ext cx="1524000" cy="914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800" dirty="0" smtClean="0"/>
              <a:t>Send Buffer</a:t>
            </a:r>
            <a:endParaRPr lang="en-US" sz="2800" dirty="0"/>
          </a:p>
        </p:txBody>
      </p:sp>
      <p:cxnSp>
        <p:nvCxnSpPr>
          <p:cNvPr id="8" name="Straight Arrow Connector 7"/>
          <p:cNvCxnSpPr>
            <a:endCxn id="10" idx="0"/>
          </p:cNvCxnSpPr>
          <p:nvPr/>
        </p:nvCxnSpPr>
        <p:spPr>
          <a:xfrm>
            <a:off x="838200" y="4369097"/>
            <a:ext cx="0" cy="6858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0" name="Rounded Rectangle 9"/>
          <p:cNvSpPr/>
          <p:nvPr/>
        </p:nvSpPr>
        <p:spPr>
          <a:xfrm>
            <a:off x="76200" y="5054897"/>
            <a:ext cx="1524000" cy="67562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800" dirty="0" smtClean="0"/>
              <a:t>Receiver</a:t>
            </a:r>
            <a:endParaRPr lang="en-US" sz="2800" dirty="0"/>
          </a:p>
        </p:txBody>
      </p:sp>
      <p:sp>
        <p:nvSpPr>
          <p:cNvPr id="16" name="Rounded Rectangle 15"/>
          <p:cNvSpPr/>
          <p:nvPr/>
        </p:nvSpPr>
        <p:spPr>
          <a:xfrm>
            <a:off x="76200" y="3835697"/>
            <a:ext cx="1524000" cy="67562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800" dirty="0" smtClean="0"/>
              <a:t>Network</a:t>
            </a:r>
            <a:endParaRPr lang="en-US" sz="2800" dirty="0"/>
          </a:p>
        </p:txBody>
      </p:sp>
      <p:cxnSp>
        <p:nvCxnSpPr>
          <p:cNvPr id="23" name="Straight Arrow Connector 22"/>
          <p:cNvCxnSpPr>
            <a:stCxn id="6" idx="2"/>
          </p:cNvCxnSpPr>
          <p:nvPr/>
        </p:nvCxnSpPr>
        <p:spPr>
          <a:xfrm>
            <a:off x="838200" y="3378497"/>
            <a:ext cx="0" cy="4572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1371600" y="1447800"/>
            <a:ext cx="2971800" cy="830997"/>
          </a:xfrm>
          <a:prstGeom prst="rect">
            <a:avLst/>
          </a:prstGeom>
          <a:noFill/>
        </p:spPr>
        <p:txBody>
          <a:bodyPr wrap="square" rtlCol="0">
            <a:spAutoFit/>
          </a:bodyPr>
          <a:lstStyle/>
          <a:p>
            <a:r>
              <a:rPr lang="en-US" sz="2400" dirty="0" smtClean="0">
                <a:solidFill>
                  <a:srgbClr val="0000FF"/>
                </a:solidFill>
              </a:rPr>
              <a:t>#Apps that are limited for &gt; 50% of the time</a:t>
            </a:r>
            <a:endParaRPr lang="en-US" sz="2400" dirty="0">
              <a:solidFill>
                <a:srgbClr val="0000FF"/>
              </a:solidFill>
            </a:endParaRPr>
          </a:p>
        </p:txBody>
      </p:sp>
      <p:sp>
        <p:nvSpPr>
          <p:cNvPr id="15" name="TextBox 14"/>
          <p:cNvSpPr txBox="1"/>
          <p:nvPr/>
        </p:nvSpPr>
        <p:spPr>
          <a:xfrm>
            <a:off x="1752600" y="2662535"/>
            <a:ext cx="990600" cy="461665"/>
          </a:xfrm>
          <a:prstGeom prst="rect">
            <a:avLst/>
          </a:prstGeom>
          <a:noFill/>
        </p:spPr>
        <p:txBody>
          <a:bodyPr wrap="square" rtlCol="0">
            <a:spAutoFit/>
          </a:bodyPr>
          <a:lstStyle/>
          <a:p>
            <a:r>
              <a:rPr lang="en-US" sz="2400" dirty="0" smtClean="0">
                <a:solidFill>
                  <a:srgbClr val="0000FF"/>
                </a:solidFill>
              </a:rPr>
              <a:t>1 App</a:t>
            </a:r>
            <a:endParaRPr lang="en-US" sz="2400" dirty="0">
              <a:solidFill>
                <a:srgbClr val="0000FF"/>
              </a:solidFill>
            </a:endParaRPr>
          </a:p>
        </p:txBody>
      </p:sp>
      <p:sp>
        <p:nvSpPr>
          <p:cNvPr id="17" name="TextBox 16"/>
          <p:cNvSpPr txBox="1"/>
          <p:nvPr/>
        </p:nvSpPr>
        <p:spPr>
          <a:xfrm>
            <a:off x="1752600" y="3957935"/>
            <a:ext cx="1143000" cy="461665"/>
          </a:xfrm>
          <a:prstGeom prst="rect">
            <a:avLst/>
          </a:prstGeom>
          <a:noFill/>
        </p:spPr>
        <p:txBody>
          <a:bodyPr wrap="square" rtlCol="0">
            <a:spAutoFit/>
          </a:bodyPr>
          <a:lstStyle/>
          <a:p>
            <a:r>
              <a:rPr lang="en-US" sz="2400" dirty="0" smtClean="0">
                <a:solidFill>
                  <a:srgbClr val="0000FF"/>
                </a:solidFill>
              </a:rPr>
              <a:t>6 Apps</a:t>
            </a:r>
            <a:endParaRPr lang="en-US" sz="2400" dirty="0">
              <a:solidFill>
                <a:srgbClr val="0000FF"/>
              </a:solidFill>
            </a:endParaRPr>
          </a:p>
        </p:txBody>
      </p:sp>
      <p:sp>
        <p:nvSpPr>
          <p:cNvPr id="18" name="TextBox 17"/>
          <p:cNvSpPr txBox="1"/>
          <p:nvPr/>
        </p:nvSpPr>
        <p:spPr>
          <a:xfrm>
            <a:off x="1752600" y="5024735"/>
            <a:ext cx="1524000" cy="461665"/>
          </a:xfrm>
          <a:prstGeom prst="rect">
            <a:avLst/>
          </a:prstGeom>
          <a:noFill/>
        </p:spPr>
        <p:txBody>
          <a:bodyPr wrap="square" rtlCol="0">
            <a:spAutoFit/>
          </a:bodyPr>
          <a:lstStyle/>
          <a:p>
            <a:r>
              <a:rPr lang="en-US" sz="2400" dirty="0" smtClean="0">
                <a:solidFill>
                  <a:srgbClr val="0000FF"/>
                </a:solidFill>
              </a:rPr>
              <a:t>8</a:t>
            </a:r>
            <a:r>
              <a:rPr lang="en-US" sz="2400" dirty="0">
                <a:solidFill>
                  <a:srgbClr val="0000FF"/>
                </a:solidFill>
              </a:rPr>
              <a:t> </a:t>
            </a:r>
            <a:r>
              <a:rPr lang="en-US" sz="2400" dirty="0" smtClean="0">
                <a:solidFill>
                  <a:srgbClr val="0000FF"/>
                </a:solidFill>
              </a:rPr>
              <a:t>Apps</a:t>
            </a:r>
          </a:p>
        </p:txBody>
      </p:sp>
      <p:sp>
        <p:nvSpPr>
          <p:cNvPr id="19" name="TextBox 18"/>
          <p:cNvSpPr txBox="1"/>
          <p:nvPr/>
        </p:nvSpPr>
        <p:spPr>
          <a:xfrm>
            <a:off x="1676400" y="5481935"/>
            <a:ext cx="1524000" cy="461665"/>
          </a:xfrm>
          <a:prstGeom prst="rect">
            <a:avLst/>
          </a:prstGeom>
          <a:noFill/>
        </p:spPr>
        <p:txBody>
          <a:bodyPr wrap="square" rtlCol="0">
            <a:spAutoFit/>
          </a:bodyPr>
          <a:lstStyle/>
          <a:p>
            <a:r>
              <a:rPr lang="en-US" sz="2400" dirty="0" smtClean="0">
                <a:solidFill>
                  <a:srgbClr val="FF0000"/>
                </a:solidFill>
              </a:rPr>
              <a:t>144 Apps</a:t>
            </a:r>
          </a:p>
        </p:txBody>
      </p:sp>
      <p:sp>
        <p:nvSpPr>
          <p:cNvPr id="20" name="Content Placeholder 2"/>
          <p:cNvSpPr txBox="1">
            <a:spLocks/>
          </p:cNvSpPr>
          <p:nvPr/>
        </p:nvSpPr>
        <p:spPr bwMode="auto">
          <a:xfrm>
            <a:off x="2514600" y="2586334"/>
            <a:ext cx="6781800" cy="68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pitchFamily="-65" charset="0"/>
              <a:buChar char="•"/>
              <a:defRPr sz="3200" kern="1200">
                <a:solidFill>
                  <a:schemeClr val="hlink"/>
                </a:solidFill>
                <a:latin typeface="+mn-lt"/>
                <a:ea typeface="+mn-ea"/>
                <a:cs typeface="+mn-cs"/>
              </a:defRPr>
            </a:lvl1pPr>
            <a:lvl2pPr marL="742950" indent="-285750" algn="l" rtl="0" eaLnBrk="1" fontAlgn="base" hangingPunct="1">
              <a:spcBef>
                <a:spcPct val="20000"/>
              </a:spcBef>
              <a:spcAft>
                <a:spcPct val="0"/>
              </a:spcAft>
              <a:buFont typeface="Arial" pitchFamily="-65" charset="0"/>
              <a:buChar char="–"/>
              <a:defRPr sz="2800" kern="1200">
                <a:solidFill>
                  <a:schemeClr val="tx1"/>
                </a:solidFill>
                <a:latin typeface="+mn-lt"/>
                <a:ea typeface="ヒラギノ角ゴ Pro W3" pitchFamily="-65" charset="-128"/>
                <a:cs typeface="+mn-cs"/>
              </a:defRPr>
            </a:lvl2pPr>
            <a:lvl3pPr marL="1143000" indent="-228600" algn="l" rtl="0" eaLnBrk="1" fontAlgn="base" hangingPunct="1">
              <a:spcBef>
                <a:spcPct val="20000"/>
              </a:spcBef>
              <a:spcAft>
                <a:spcPct val="0"/>
              </a:spcAft>
              <a:buFont typeface="Arial" pitchFamily="-65" charset="0"/>
              <a:buChar char="•"/>
              <a:defRPr sz="2400" kern="1200">
                <a:solidFill>
                  <a:schemeClr val="tx1"/>
                </a:solidFill>
                <a:latin typeface="+mn-lt"/>
                <a:ea typeface="ヒラギノ角ゴ Pro W3" pitchFamily="-65" charset="-128"/>
                <a:cs typeface="+mn-cs"/>
              </a:defRPr>
            </a:lvl3pPr>
            <a:lvl4pPr marL="1600200" indent="-228600" algn="l" rtl="0" eaLnBrk="1" fontAlgn="base" hangingPunct="1">
              <a:spcBef>
                <a:spcPct val="20000"/>
              </a:spcBef>
              <a:spcAft>
                <a:spcPct val="0"/>
              </a:spcAft>
              <a:buFont typeface="Arial" pitchFamily="-65" charset="0"/>
              <a:buChar char="–"/>
              <a:defRPr sz="2000" kern="1200">
                <a:solidFill>
                  <a:schemeClr val="tx1"/>
                </a:solidFill>
                <a:latin typeface="+mn-lt"/>
                <a:ea typeface="ヒラギノ角ゴ Pro W3" pitchFamily="-65" charset="-128"/>
                <a:cs typeface="+mn-cs"/>
              </a:defRPr>
            </a:lvl4pPr>
            <a:lvl5pPr marL="2057400" indent="-228600" algn="l" rtl="0" eaLnBrk="1" fontAlgn="base" hangingPunct="1">
              <a:spcBef>
                <a:spcPct val="20000"/>
              </a:spcBef>
              <a:spcAft>
                <a:spcPct val="0"/>
              </a:spcAft>
              <a:buFont typeface="Arial" pitchFamily="-65" charset="0"/>
              <a:buChar char="»"/>
              <a:defRPr sz="2000" kern="1200">
                <a:solidFill>
                  <a:schemeClr val="tx1"/>
                </a:solidFill>
                <a:latin typeface="+mn-lt"/>
                <a:ea typeface="ヒラギノ角ゴ Pro W3" pitchFamily="-65"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a:r>
              <a:rPr lang="en-US" dirty="0"/>
              <a:t>Send buffer not large </a:t>
            </a:r>
            <a:r>
              <a:rPr lang="en-US" dirty="0" smtClean="0"/>
              <a:t>enough</a:t>
            </a:r>
            <a:endParaRPr lang="en-US" dirty="0"/>
          </a:p>
        </p:txBody>
      </p:sp>
      <p:sp>
        <p:nvSpPr>
          <p:cNvPr id="21" name="Content Placeholder 2"/>
          <p:cNvSpPr txBox="1">
            <a:spLocks/>
          </p:cNvSpPr>
          <p:nvPr/>
        </p:nvSpPr>
        <p:spPr bwMode="auto">
          <a:xfrm>
            <a:off x="2514600" y="3653134"/>
            <a:ext cx="6781800" cy="68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pitchFamily="-65" charset="0"/>
              <a:buChar char="•"/>
              <a:defRPr sz="3200" kern="1200">
                <a:solidFill>
                  <a:schemeClr val="hlink"/>
                </a:solidFill>
                <a:latin typeface="+mn-lt"/>
                <a:ea typeface="+mn-ea"/>
                <a:cs typeface="+mn-cs"/>
              </a:defRPr>
            </a:lvl1pPr>
            <a:lvl2pPr marL="742950" indent="-285750" algn="l" rtl="0" eaLnBrk="1" fontAlgn="base" hangingPunct="1">
              <a:spcBef>
                <a:spcPct val="20000"/>
              </a:spcBef>
              <a:spcAft>
                <a:spcPct val="0"/>
              </a:spcAft>
              <a:buFont typeface="Arial" pitchFamily="-65" charset="0"/>
              <a:buChar char="–"/>
              <a:defRPr sz="2800" kern="1200">
                <a:solidFill>
                  <a:schemeClr val="tx1"/>
                </a:solidFill>
                <a:latin typeface="+mn-lt"/>
                <a:ea typeface="ヒラギノ角ゴ Pro W3" pitchFamily="-65" charset="-128"/>
                <a:cs typeface="+mn-cs"/>
              </a:defRPr>
            </a:lvl2pPr>
            <a:lvl3pPr marL="1143000" indent="-228600" algn="l" rtl="0" eaLnBrk="1" fontAlgn="base" hangingPunct="1">
              <a:spcBef>
                <a:spcPct val="20000"/>
              </a:spcBef>
              <a:spcAft>
                <a:spcPct val="0"/>
              </a:spcAft>
              <a:buFont typeface="Arial" pitchFamily="-65" charset="0"/>
              <a:buChar char="•"/>
              <a:defRPr sz="2400" kern="1200">
                <a:solidFill>
                  <a:schemeClr val="tx1"/>
                </a:solidFill>
                <a:latin typeface="+mn-lt"/>
                <a:ea typeface="ヒラギノ角ゴ Pro W3" pitchFamily="-65" charset="-128"/>
                <a:cs typeface="+mn-cs"/>
              </a:defRPr>
            </a:lvl3pPr>
            <a:lvl4pPr marL="1600200" indent="-228600" algn="l" rtl="0" eaLnBrk="1" fontAlgn="base" hangingPunct="1">
              <a:spcBef>
                <a:spcPct val="20000"/>
              </a:spcBef>
              <a:spcAft>
                <a:spcPct val="0"/>
              </a:spcAft>
              <a:buFont typeface="Arial" pitchFamily="-65" charset="0"/>
              <a:buChar char="–"/>
              <a:defRPr sz="2000" kern="1200">
                <a:solidFill>
                  <a:schemeClr val="tx1"/>
                </a:solidFill>
                <a:latin typeface="+mn-lt"/>
                <a:ea typeface="ヒラギノ角ゴ Pro W3" pitchFamily="-65" charset="-128"/>
                <a:cs typeface="+mn-cs"/>
              </a:defRPr>
            </a:lvl4pPr>
            <a:lvl5pPr marL="2057400" indent="-228600" algn="l" rtl="0" eaLnBrk="1" fontAlgn="base" hangingPunct="1">
              <a:spcBef>
                <a:spcPct val="20000"/>
              </a:spcBef>
              <a:spcAft>
                <a:spcPct val="0"/>
              </a:spcAft>
              <a:buFont typeface="Arial" pitchFamily="-65" charset="0"/>
              <a:buChar char="»"/>
              <a:defRPr sz="2000" kern="1200">
                <a:solidFill>
                  <a:schemeClr val="tx1"/>
                </a:solidFill>
                <a:latin typeface="+mn-lt"/>
                <a:ea typeface="ヒラギノ角ゴ Pro W3" pitchFamily="-65"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a:r>
              <a:rPr lang="en-US" dirty="0"/>
              <a:t>Fast retransmission </a:t>
            </a:r>
          </a:p>
          <a:p>
            <a:pPr lvl="1"/>
            <a:r>
              <a:rPr lang="en-US" dirty="0"/>
              <a:t>Timeout</a:t>
            </a:r>
          </a:p>
        </p:txBody>
      </p:sp>
      <p:sp>
        <p:nvSpPr>
          <p:cNvPr id="22" name="Content Placeholder 2"/>
          <p:cNvSpPr txBox="1">
            <a:spLocks/>
          </p:cNvSpPr>
          <p:nvPr/>
        </p:nvSpPr>
        <p:spPr bwMode="auto">
          <a:xfrm>
            <a:off x="2514600" y="4948534"/>
            <a:ext cx="6781800" cy="68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pitchFamily="-65" charset="0"/>
              <a:buChar char="•"/>
              <a:defRPr sz="3200" kern="1200">
                <a:solidFill>
                  <a:schemeClr val="hlink"/>
                </a:solidFill>
                <a:latin typeface="+mn-lt"/>
                <a:ea typeface="+mn-ea"/>
                <a:cs typeface="+mn-cs"/>
              </a:defRPr>
            </a:lvl1pPr>
            <a:lvl2pPr marL="742950" indent="-285750" algn="l" rtl="0" eaLnBrk="1" fontAlgn="base" hangingPunct="1">
              <a:spcBef>
                <a:spcPct val="20000"/>
              </a:spcBef>
              <a:spcAft>
                <a:spcPct val="0"/>
              </a:spcAft>
              <a:buFont typeface="Arial" pitchFamily="-65" charset="0"/>
              <a:buChar char="–"/>
              <a:defRPr sz="2800" kern="1200">
                <a:solidFill>
                  <a:schemeClr val="tx1"/>
                </a:solidFill>
                <a:latin typeface="+mn-lt"/>
                <a:ea typeface="ヒラギノ角ゴ Pro W3" pitchFamily="-65" charset="-128"/>
                <a:cs typeface="+mn-cs"/>
              </a:defRPr>
            </a:lvl2pPr>
            <a:lvl3pPr marL="1143000" indent="-228600" algn="l" rtl="0" eaLnBrk="1" fontAlgn="base" hangingPunct="1">
              <a:spcBef>
                <a:spcPct val="20000"/>
              </a:spcBef>
              <a:spcAft>
                <a:spcPct val="0"/>
              </a:spcAft>
              <a:buFont typeface="Arial" pitchFamily="-65" charset="0"/>
              <a:buChar char="•"/>
              <a:defRPr sz="2400" kern="1200">
                <a:solidFill>
                  <a:schemeClr val="tx1"/>
                </a:solidFill>
                <a:latin typeface="+mn-lt"/>
                <a:ea typeface="ヒラギノ角ゴ Pro W3" pitchFamily="-65" charset="-128"/>
                <a:cs typeface="+mn-cs"/>
              </a:defRPr>
            </a:lvl3pPr>
            <a:lvl4pPr marL="1600200" indent="-228600" algn="l" rtl="0" eaLnBrk="1" fontAlgn="base" hangingPunct="1">
              <a:spcBef>
                <a:spcPct val="20000"/>
              </a:spcBef>
              <a:spcAft>
                <a:spcPct val="0"/>
              </a:spcAft>
              <a:buFont typeface="Arial" pitchFamily="-65" charset="0"/>
              <a:buChar char="–"/>
              <a:defRPr sz="2000" kern="1200">
                <a:solidFill>
                  <a:schemeClr val="tx1"/>
                </a:solidFill>
                <a:latin typeface="+mn-lt"/>
                <a:ea typeface="ヒラギノ角ゴ Pro W3" pitchFamily="-65" charset="-128"/>
                <a:cs typeface="+mn-cs"/>
              </a:defRPr>
            </a:lvl4pPr>
            <a:lvl5pPr marL="2057400" indent="-228600" algn="l" rtl="0" eaLnBrk="1" fontAlgn="base" hangingPunct="1">
              <a:spcBef>
                <a:spcPct val="20000"/>
              </a:spcBef>
              <a:spcAft>
                <a:spcPct val="0"/>
              </a:spcAft>
              <a:buFont typeface="Arial" pitchFamily="-65" charset="0"/>
              <a:buChar char="»"/>
              <a:defRPr sz="2000" kern="1200">
                <a:solidFill>
                  <a:schemeClr val="tx1"/>
                </a:solidFill>
                <a:latin typeface="+mn-lt"/>
                <a:ea typeface="ヒラギノ角ゴ Pro W3" pitchFamily="-65"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a:r>
              <a:rPr lang="en-US" dirty="0" smtClean="0"/>
              <a:t>Not </a:t>
            </a:r>
            <a:r>
              <a:rPr lang="en-US" dirty="0"/>
              <a:t>reading fast enough (CPU, disk, etc.)</a:t>
            </a:r>
          </a:p>
          <a:p>
            <a:pPr lvl="1"/>
            <a:r>
              <a:rPr lang="en-US" dirty="0"/>
              <a:t>Not </a:t>
            </a:r>
            <a:r>
              <a:rPr lang="en-US" dirty="0" err="1"/>
              <a:t>ACKing</a:t>
            </a:r>
            <a:r>
              <a:rPr lang="en-US" dirty="0"/>
              <a:t> fast enough (Delayed ACK)</a:t>
            </a:r>
          </a:p>
        </p:txBody>
      </p:sp>
    </p:spTree>
    <p:extLst>
      <p:ext uri="{BB962C8B-B14F-4D97-AF65-F5344CB8AC3E}">
        <p14:creationId xmlns:p14="http://schemas.microsoft.com/office/powerpoint/2010/main" val="289676856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5" grpId="0"/>
      <p:bldP spid="17" grpId="0"/>
      <p:bldP spid="18" grpId="0"/>
      <p:bldP spid="19" grpId="0"/>
      <p:bldP spid="20" grpId="0" build="p"/>
      <p:bldP spid="21" grpId="0"/>
      <p:bldP spid="2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Example Problems</a:t>
            </a:r>
            <a:endParaRPr lang="en-US" dirty="0"/>
          </a:p>
        </p:txBody>
      </p:sp>
      <p:sp>
        <p:nvSpPr>
          <p:cNvPr id="3" name="Content Placeholder 2"/>
          <p:cNvSpPr>
            <a:spLocks noGrp="1"/>
          </p:cNvSpPr>
          <p:nvPr>
            <p:ph idx="1"/>
          </p:nvPr>
        </p:nvSpPr>
        <p:spPr>
          <a:xfrm>
            <a:off x="457200" y="2027237"/>
            <a:ext cx="8229600" cy="4525963"/>
          </a:xfrm>
        </p:spPr>
        <p:txBody>
          <a:bodyPr/>
          <a:lstStyle/>
          <a:p>
            <a:r>
              <a:rPr lang="en-US" dirty="0"/>
              <a:t>Delayed ACK affects delay sensitive </a:t>
            </a:r>
            <a:r>
              <a:rPr lang="en-US" dirty="0" smtClean="0"/>
              <a:t>apps</a:t>
            </a:r>
          </a:p>
          <a:p>
            <a:pPr marL="0" indent="0">
              <a:buNone/>
            </a:pPr>
            <a:endParaRPr lang="en-US" dirty="0"/>
          </a:p>
          <a:p>
            <a:r>
              <a:rPr lang="en-US" dirty="0"/>
              <a:t>Congestion window allows sudden </a:t>
            </a:r>
            <a:r>
              <a:rPr lang="en-US" dirty="0" smtClean="0"/>
              <a:t>burst</a:t>
            </a:r>
          </a:p>
          <a:p>
            <a:endParaRPr lang="en-US" dirty="0"/>
          </a:p>
          <a:p>
            <a:r>
              <a:rPr lang="en-US" dirty="0"/>
              <a:t>Significant timeouts for low-rate flows</a:t>
            </a:r>
          </a:p>
          <a:p>
            <a:endParaRPr lang="en-US" dirty="0" smtClean="0"/>
          </a:p>
          <a:p>
            <a:endParaRPr lang="en-US" dirty="0"/>
          </a:p>
          <a:p>
            <a:endParaRPr lang="en-US" dirty="0"/>
          </a:p>
        </p:txBody>
      </p:sp>
      <p:sp>
        <p:nvSpPr>
          <p:cNvPr id="4" name="Slide Number Placeholder 3"/>
          <p:cNvSpPr>
            <a:spLocks noGrp="1"/>
          </p:cNvSpPr>
          <p:nvPr>
            <p:ph type="sldNum" sz="quarter" idx="12"/>
          </p:nvPr>
        </p:nvSpPr>
        <p:spPr/>
        <p:txBody>
          <a:bodyPr/>
          <a:lstStyle/>
          <a:p>
            <a:fld id="{7876E0CC-6134-4D81-B876-3E8DBC324A9F}" type="slidenum">
              <a:rPr lang="en-US" smtClean="0"/>
              <a:pPr/>
              <a:t>22</a:t>
            </a:fld>
            <a:endParaRPr lang="en-US"/>
          </a:p>
        </p:txBody>
      </p:sp>
    </p:spTree>
    <p:extLst>
      <p:ext uri="{BB962C8B-B14F-4D97-AF65-F5344CB8AC3E}">
        <p14:creationId xmlns:p14="http://schemas.microsoft.com/office/powerpoint/2010/main" val="1855737400"/>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
            <a:ext cx="8229600" cy="1143000"/>
          </a:xfrm>
        </p:spPr>
        <p:txBody>
          <a:bodyPr/>
          <a:lstStyle/>
          <a:p>
            <a:r>
              <a:rPr lang="en-US" dirty="0" smtClean="0"/>
              <a:t>Problem 1: Delayed </a:t>
            </a:r>
            <a:r>
              <a:rPr lang="en-US" dirty="0"/>
              <a:t>ACK </a:t>
            </a:r>
          </a:p>
        </p:txBody>
      </p:sp>
      <p:sp>
        <p:nvSpPr>
          <p:cNvPr id="3" name="Content Placeholder 2"/>
          <p:cNvSpPr>
            <a:spLocks noGrp="1"/>
          </p:cNvSpPr>
          <p:nvPr>
            <p:ph idx="1"/>
          </p:nvPr>
        </p:nvSpPr>
        <p:spPr>
          <a:xfrm>
            <a:off x="0" y="990601"/>
            <a:ext cx="9144000" cy="2011363"/>
          </a:xfrm>
        </p:spPr>
        <p:txBody>
          <a:bodyPr/>
          <a:lstStyle/>
          <a:p>
            <a:r>
              <a:rPr lang="en-US" dirty="0" smtClean="0"/>
              <a:t>Delayed ACK affected many delay sensitive apps</a:t>
            </a:r>
          </a:p>
          <a:p>
            <a:pPr lvl="1"/>
            <a:r>
              <a:rPr lang="en-US" i="1" dirty="0" smtClean="0"/>
              <a:t>even</a:t>
            </a:r>
            <a:r>
              <a:rPr lang="en-US" dirty="0" smtClean="0"/>
              <a:t> #</a:t>
            </a:r>
            <a:r>
              <a:rPr lang="en-US" dirty="0" err="1" smtClean="0"/>
              <a:t>pkts</a:t>
            </a:r>
            <a:r>
              <a:rPr lang="en-US" dirty="0"/>
              <a:t> </a:t>
            </a:r>
            <a:r>
              <a:rPr lang="en-US" dirty="0" smtClean="0"/>
              <a:t>per record </a:t>
            </a:r>
            <a:r>
              <a:rPr lang="en-US" dirty="0" smtClean="0">
                <a:sym typeface="Wingdings"/>
              </a:rPr>
              <a:t> </a:t>
            </a:r>
            <a:r>
              <a:rPr lang="en-US" dirty="0" smtClean="0"/>
              <a:t>1,000 records/sec</a:t>
            </a:r>
          </a:p>
          <a:p>
            <a:pPr marL="457200" lvl="1" indent="0">
              <a:buNone/>
            </a:pPr>
            <a:r>
              <a:rPr lang="en-US" i="1" dirty="0" smtClean="0"/>
              <a:t>   odd</a:t>
            </a:r>
            <a:r>
              <a:rPr lang="en-US" dirty="0" smtClean="0"/>
              <a:t> </a:t>
            </a:r>
            <a:r>
              <a:rPr lang="en-US" dirty="0"/>
              <a:t>#</a:t>
            </a:r>
            <a:r>
              <a:rPr lang="en-US" dirty="0" err="1" smtClean="0"/>
              <a:t>pkts</a:t>
            </a:r>
            <a:r>
              <a:rPr lang="en-US" dirty="0"/>
              <a:t> </a:t>
            </a:r>
            <a:r>
              <a:rPr lang="en-US" dirty="0" smtClean="0"/>
              <a:t>per record </a:t>
            </a:r>
            <a:r>
              <a:rPr lang="en-US" dirty="0">
                <a:sym typeface="Wingdings"/>
              </a:rPr>
              <a:t> </a:t>
            </a:r>
            <a:r>
              <a:rPr lang="en-US" dirty="0"/>
              <a:t>5 </a:t>
            </a:r>
            <a:r>
              <a:rPr lang="en-US" dirty="0" smtClean="0"/>
              <a:t>records</a:t>
            </a:r>
            <a:r>
              <a:rPr lang="en-US" dirty="0"/>
              <a:t>/</a:t>
            </a:r>
            <a:r>
              <a:rPr lang="en-US" dirty="0" smtClean="0"/>
              <a:t>sec</a:t>
            </a:r>
          </a:p>
          <a:p>
            <a:pPr lvl="1"/>
            <a:r>
              <a:rPr lang="en-US" dirty="0" smtClean="0"/>
              <a:t>Delayed </a:t>
            </a:r>
            <a:r>
              <a:rPr lang="en-US" dirty="0"/>
              <a:t>ACK was used to </a:t>
            </a:r>
            <a:r>
              <a:rPr lang="en-US" dirty="0" smtClean="0"/>
              <a:t>reduce bandwidth usage and server interrupts</a:t>
            </a:r>
          </a:p>
        </p:txBody>
      </p:sp>
      <p:sp>
        <p:nvSpPr>
          <p:cNvPr id="4" name="Slide Number Placeholder 3"/>
          <p:cNvSpPr>
            <a:spLocks noGrp="1"/>
          </p:cNvSpPr>
          <p:nvPr>
            <p:ph type="sldNum" sz="quarter" idx="12"/>
          </p:nvPr>
        </p:nvSpPr>
        <p:spPr>
          <a:xfrm>
            <a:off x="7010400" y="6492876"/>
            <a:ext cx="2133600" cy="365125"/>
          </a:xfrm>
        </p:spPr>
        <p:txBody>
          <a:bodyPr/>
          <a:lstStyle/>
          <a:p>
            <a:fld id="{7876E0CC-6134-4D81-B876-3E8DBC324A9F}" type="slidenum">
              <a:rPr lang="en-US" smtClean="0"/>
              <a:pPr/>
              <a:t>23</a:t>
            </a:fld>
            <a:endParaRPr lang="en-US"/>
          </a:p>
        </p:txBody>
      </p:sp>
      <p:sp>
        <p:nvSpPr>
          <p:cNvPr id="5" name="Line 10"/>
          <p:cNvSpPr>
            <a:spLocks noChangeShapeType="1"/>
          </p:cNvSpPr>
          <p:nvPr/>
        </p:nvSpPr>
        <p:spPr bwMode="auto">
          <a:xfrm rot="5400000" flipV="1">
            <a:off x="5177632" y="2940841"/>
            <a:ext cx="287337" cy="1603375"/>
          </a:xfrm>
          <a:prstGeom prst="line">
            <a:avLst/>
          </a:prstGeom>
          <a:noFill/>
          <a:ln w="19050">
            <a:solidFill>
              <a:srgbClr val="0066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6" name="Line 11"/>
          <p:cNvSpPr>
            <a:spLocks noChangeShapeType="1"/>
          </p:cNvSpPr>
          <p:nvPr/>
        </p:nvSpPr>
        <p:spPr bwMode="auto">
          <a:xfrm rot="5400000">
            <a:off x="5168107" y="3401219"/>
            <a:ext cx="300037" cy="1574800"/>
          </a:xfrm>
          <a:prstGeom prst="line">
            <a:avLst/>
          </a:prstGeom>
          <a:noFill/>
          <a:ln w="19050">
            <a:solidFill>
              <a:srgbClr val="FF33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7" name="Line 12"/>
          <p:cNvSpPr>
            <a:spLocks noChangeShapeType="1"/>
          </p:cNvSpPr>
          <p:nvPr/>
        </p:nvSpPr>
        <p:spPr bwMode="auto">
          <a:xfrm rot="5400000" flipV="1">
            <a:off x="5080000" y="4233858"/>
            <a:ext cx="457200" cy="1600200"/>
          </a:xfrm>
          <a:prstGeom prst="line">
            <a:avLst/>
          </a:prstGeom>
          <a:noFill/>
          <a:ln w="19050">
            <a:solidFill>
              <a:srgbClr val="0066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8" name="Text Box 14"/>
          <p:cNvSpPr txBox="1">
            <a:spLocks noChangeArrowheads="1"/>
          </p:cNvSpPr>
          <p:nvPr/>
        </p:nvSpPr>
        <p:spPr bwMode="auto">
          <a:xfrm rot="605430">
            <a:off x="5006197" y="3415780"/>
            <a:ext cx="620683" cy="369332"/>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eaLnBrk="0" hangingPunct="0"/>
            <a:r>
              <a:rPr lang="en-US" b="0" dirty="0" smtClean="0">
                <a:solidFill>
                  <a:srgbClr val="0000FF"/>
                </a:solidFill>
                <a:latin typeface="Times New Roman" charset="0"/>
              </a:rPr>
              <a:t>Data</a:t>
            </a:r>
            <a:endParaRPr lang="en-US" b="0" dirty="0">
              <a:solidFill>
                <a:srgbClr val="0000FF"/>
              </a:solidFill>
              <a:latin typeface="Times New Roman" charset="0"/>
            </a:endParaRPr>
          </a:p>
        </p:txBody>
      </p:sp>
      <p:sp>
        <p:nvSpPr>
          <p:cNvPr id="9" name="Text Box 15"/>
          <p:cNvSpPr txBox="1">
            <a:spLocks noChangeArrowheads="1"/>
          </p:cNvSpPr>
          <p:nvPr/>
        </p:nvSpPr>
        <p:spPr bwMode="auto">
          <a:xfrm rot="10146980" flipH="1" flipV="1">
            <a:off x="4587910" y="3863565"/>
            <a:ext cx="1409700" cy="369332"/>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eaLnBrk="0" hangingPunct="0"/>
            <a:r>
              <a:rPr lang="en-US" b="0" dirty="0" smtClean="0">
                <a:solidFill>
                  <a:srgbClr val="FF3300"/>
                </a:solidFill>
                <a:latin typeface="Times New Roman" charset="0"/>
              </a:rPr>
              <a:t>     ACK</a:t>
            </a:r>
            <a:endParaRPr lang="en-US" b="0" dirty="0">
              <a:solidFill>
                <a:srgbClr val="FF3300"/>
              </a:solidFill>
              <a:latin typeface="Times New Roman" charset="0"/>
            </a:endParaRPr>
          </a:p>
        </p:txBody>
      </p:sp>
      <p:sp>
        <p:nvSpPr>
          <p:cNvPr id="10" name="Text Box 16"/>
          <p:cNvSpPr txBox="1">
            <a:spLocks noChangeArrowheads="1"/>
          </p:cNvSpPr>
          <p:nvPr/>
        </p:nvSpPr>
        <p:spPr bwMode="auto">
          <a:xfrm rot="1044999">
            <a:off x="4960711" y="4676253"/>
            <a:ext cx="620683" cy="369332"/>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eaLnBrk="0" hangingPunct="0"/>
            <a:r>
              <a:rPr lang="en-US" b="0" dirty="0" smtClean="0">
                <a:solidFill>
                  <a:srgbClr val="0000FF"/>
                </a:solidFill>
                <a:latin typeface="Times New Roman" charset="0"/>
              </a:rPr>
              <a:t>Data</a:t>
            </a:r>
            <a:endParaRPr lang="en-US" b="0" dirty="0">
              <a:solidFill>
                <a:srgbClr val="0000FF"/>
              </a:solidFill>
              <a:latin typeface="Times New Roman" charset="0"/>
            </a:endParaRPr>
          </a:p>
        </p:txBody>
      </p:sp>
      <p:sp>
        <p:nvSpPr>
          <p:cNvPr id="11" name="Line 18"/>
          <p:cNvSpPr>
            <a:spLocks noChangeShapeType="1"/>
          </p:cNvSpPr>
          <p:nvPr/>
        </p:nvSpPr>
        <p:spPr bwMode="auto">
          <a:xfrm rot="5400000">
            <a:off x="4338391" y="5286129"/>
            <a:ext cx="3581400" cy="19540"/>
          </a:xfrm>
          <a:prstGeom prst="line">
            <a:avLst/>
          </a:prstGeom>
          <a:noFill/>
          <a:ln w="952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 name="Line 19"/>
          <p:cNvSpPr>
            <a:spLocks noChangeShapeType="1"/>
          </p:cNvSpPr>
          <p:nvPr/>
        </p:nvSpPr>
        <p:spPr bwMode="auto">
          <a:xfrm rot="5400000" flipV="1">
            <a:off x="2602461" y="5398542"/>
            <a:ext cx="3810000" cy="23321"/>
          </a:xfrm>
          <a:prstGeom prst="line">
            <a:avLst/>
          </a:prstGeom>
          <a:noFill/>
          <a:ln w="9525">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3" name="Text Box 20"/>
          <p:cNvSpPr txBox="1">
            <a:spLocks noChangeArrowheads="1"/>
          </p:cNvSpPr>
          <p:nvPr/>
        </p:nvSpPr>
        <p:spPr bwMode="auto">
          <a:xfrm>
            <a:off x="4343400" y="3083863"/>
            <a:ext cx="415498" cy="461665"/>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rgbClr val="0000FF"/>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eaLnBrk="0" hangingPunct="0"/>
            <a:r>
              <a:rPr lang="en-US" sz="2400" b="0" dirty="0">
                <a:solidFill>
                  <a:srgbClr val="0000FF"/>
                </a:solidFill>
                <a:latin typeface="Times New Roman" charset="0"/>
              </a:rPr>
              <a:t>A</a:t>
            </a:r>
          </a:p>
        </p:txBody>
      </p:sp>
      <p:sp>
        <p:nvSpPr>
          <p:cNvPr id="14" name="Text Box 21"/>
          <p:cNvSpPr txBox="1">
            <a:spLocks noChangeArrowheads="1"/>
          </p:cNvSpPr>
          <p:nvPr/>
        </p:nvSpPr>
        <p:spPr bwMode="auto">
          <a:xfrm>
            <a:off x="5910262" y="3045763"/>
            <a:ext cx="389951" cy="461665"/>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eaLnBrk="0" hangingPunct="0"/>
            <a:r>
              <a:rPr lang="en-US" sz="2400" b="0">
                <a:solidFill>
                  <a:srgbClr val="FF3300"/>
                </a:solidFill>
                <a:latin typeface="Times New Roman" charset="0"/>
              </a:rPr>
              <a:t>B</a:t>
            </a:r>
          </a:p>
        </p:txBody>
      </p:sp>
      <p:sp>
        <p:nvSpPr>
          <p:cNvPr id="15" name="Line 25"/>
          <p:cNvSpPr>
            <a:spLocks noChangeShapeType="1"/>
          </p:cNvSpPr>
          <p:nvPr/>
        </p:nvSpPr>
        <p:spPr bwMode="auto">
          <a:xfrm rot="5400000">
            <a:off x="5176044" y="5763416"/>
            <a:ext cx="300037" cy="1574800"/>
          </a:xfrm>
          <a:prstGeom prst="line">
            <a:avLst/>
          </a:prstGeom>
          <a:noFill/>
          <a:ln w="19050">
            <a:solidFill>
              <a:srgbClr val="FF33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6" name="Text Box 26"/>
          <p:cNvSpPr txBox="1">
            <a:spLocks noChangeArrowheads="1"/>
          </p:cNvSpPr>
          <p:nvPr/>
        </p:nvSpPr>
        <p:spPr bwMode="auto">
          <a:xfrm rot="10146980" flipH="1" flipV="1">
            <a:off x="4898989" y="6149565"/>
            <a:ext cx="1409700" cy="369332"/>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p>
            <a:pPr eaLnBrk="0" hangingPunct="0"/>
            <a:r>
              <a:rPr lang="en-US" b="0" dirty="0">
                <a:solidFill>
                  <a:srgbClr val="FF3300"/>
                </a:solidFill>
                <a:latin typeface="Times New Roman" charset="0"/>
              </a:rPr>
              <a:t>ACK</a:t>
            </a:r>
          </a:p>
        </p:txBody>
      </p:sp>
      <p:sp>
        <p:nvSpPr>
          <p:cNvPr id="22" name="Line 25"/>
          <p:cNvSpPr>
            <a:spLocks noChangeShapeType="1"/>
          </p:cNvSpPr>
          <p:nvPr/>
        </p:nvSpPr>
        <p:spPr bwMode="auto">
          <a:xfrm rot="5400000">
            <a:off x="5831683" y="5979319"/>
            <a:ext cx="833433" cy="0"/>
          </a:xfrm>
          <a:prstGeom prst="line">
            <a:avLst/>
          </a:prstGeom>
          <a:noFill/>
          <a:ln w="38100">
            <a:solidFill>
              <a:srgbClr val="FF3300"/>
            </a:solidFill>
            <a:round/>
            <a:headEnd type="arrow"/>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5" name="Text Box 26"/>
          <p:cNvSpPr txBox="1">
            <a:spLocks noChangeArrowheads="1"/>
          </p:cNvSpPr>
          <p:nvPr/>
        </p:nvSpPr>
        <p:spPr bwMode="auto">
          <a:xfrm rot="10800000" flipH="1" flipV="1">
            <a:off x="6324601" y="5699606"/>
            <a:ext cx="1194411" cy="400110"/>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nchor="ctr">
            <a:spAutoFit/>
          </a:bodyPr>
          <a:lstStyle/>
          <a:p>
            <a:pPr eaLnBrk="0" hangingPunct="0"/>
            <a:r>
              <a:rPr lang="en-US" sz="2000" b="1" dirty="0" smtClean="0">
                <a:solidFill>
                  <a:srgbClr val="FF3300"/>
                </a:solidFill>
                <a:latin typeface="Times New Roman" charset="0"/>
              </a:rPr>
              <a:t>200 </a:t>
            </a:r>
            <a:r>
              <a:rPr lang="en-US" sz="2000" b="1" dirty="0" err="1" smtClean="0">
                <a:solidFill>
                  <a:srgbClr val="FF3300"/>
                </a:solidFill>
                <a:latin typeface="Times New Roman" charset="0"/>
              </a:rPr>
              <a:t>ms</a:t>
            </a:r>
            <a:endParaRPr lang="en-US" sz="2000" b="1" dirty="0">
              <a:solidFill>
                <a:srgbClr val="FF3300"/>
              </a:solidFill>
              <a:latin typeface="Times New Roman" charset="0"/>
            </a:endParaRPr>
          </a:p>
        </p:txBody>
      </p:sp>
      <p:sp>
        <p:nvSpPr>
          <p:cNvPr id="26" name="Text Box 14"/>
          <p:cNvSpPr txBox="1">
            <a:spLocks noChangeArrowheads="1"/>
          </p:cNvSpPr>
          <p:nvPr/>
        </p:nvSpPr>
        <p:spPr bwMode="auto">
          <a:xfrm>
            <a:off x="4953000" y="4355064"/>
            <a:ext cx="473206" cy="369332"/>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eaLnBrk="0" hangingPunct="0"/>
            <a:r>
              <a:rPr lang="en-US" dirty="0" smtClean="0">
                <a:solidFill>
                  <a:srgbClr val="0000FF"/>
                </a:solidFill>
                <a:latin typeface="Times New Roman" charset="0"/>
              </a:rPr>
              <a:t>….</a:t>
            </a:r>
            <a:endParaRPr lang="en-US" b="0" dirty="0">
              <a:solidFill>
                <a:srgbClr val="0000FF"/>
              </a:solidFill>
              <a:latin typeface="Times New Roman" charset="0"/>
            </a:endParaRPr>
          </a:p>
        </p:txBody>
      </p:sp>
      <p:sp>
        <p:nvSpPr>
          <p:cNvPr id="17" name="Rounded Rectangle 16"/>
          <p:cNvSpPr/>
          <p:nvPr/>
        </p:nvSpPr>
        <p:spPr>
          <a:xfrm>
            <a:off x="609600" y="4191000"/>
            <a:ext cx="2819400" cy="1905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en-US" sz="2400" dirty="0" smtClean="0">
                <a:solidFill>
                  <a:srgbClr val="0000FF"/>
                </a:solidFill>
              </a:rPr>
              <a:t>Proposed solutions:</a:t>
            </a:r>
          </a:p>
          <a:p>
            <a:r>
              <a:rPr lang="en-US" sz="2400" dirty="0" smtClean="0"/>
              <a:t>Delayed ACK should be disabled in data centers</a:t>
            </a:r>
            <a:endParaRPr lang="en-US" sz="2400" dirty="0"/>
          </a:p>
        </p:txBody>
      </p:sp>
      <p:sp>
        <p:nvSpPr>
          <p:cNvPr id="24" name="Text Box 26"/>
          <p:cNvSpPr txBox="1">
            <a:spLocks noChangeArrowheads="1"/>
          </p:cNvSpPr>
          <p:nvPr/>
        </p:nvSpPr>
        <p:spPr bwMode="auto">
          <a:xfrm rot="10800000" flipH="1" flipV="1">
            <a:off x="6248400" y="3657600"/>
            <a:ext cx="1905000" cy="707886"/>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nchor="ctr">
            <a:spAutoFit/>
          </a:bodyPr>
          <a:lstStyle/>
          <a:p>
            <a:pPr eaLnBrk="0" hangingPunct="0"/>
            <a:r>
              <a:rPr lang="en-US" sz="2000" b="1" dirty="0" smtClean="0">
                <a:solidFill>
                  <a:srgbClr val="FF3300"/>
                </a:solidFill>
                <a:latin typeface="Times New Roman" charset="0"/>
              </a:rPr>
              <a:t>ACK every </a:t>
            </a:r>
          </a:p>
          <a:p>
            <a:pPr eaLnBrk="0" hangingPunct="0"/>
            <a:r>
              <a:rPr lang="en-US" sz="2000" b="1" dirty="0" smtClean="0">
                <a:solidFill>
                  <a:srgbClr val="FF3300"/>
                </a:solidFill>
                <a:latin typeface="Times New Roman" charset="0"/>
              </a:rPr>
              <a:t>other packet</a:t>
            </a:r>
            <a:endParaRPr lang="en-US" sz="2000" b="1" dirty="0">
              <a:solidFill>
                <a:srgbClr val="FF3300"/>
              </a:solidFill>
              <a:latin typeface="Times New Roman" charset="0"/>
            </a:endParaRPr>
          </a:p>
        </p:txBody>
      </p:sp>
      <p:sp>
        <p:nvSpPr>
          <p:cNvPr id="28" name="Line 10"/>
          <p:cNvSpPr>
            <a:spLocks noChangeShapeType="1"/>
          </p:cNvSpPr>
          <p:nvPr/>
        </p:nvSpPr>
        <p:spPr bwMode="auto">
          <a:xfrm rot="5400000" flipV="1">
            <a:off x="5153819" y="3075781"/>
            <a:ext cx="287337" cy="1603375"/>
          </a:xfrm>
          <a:prstGeom prst="line">
            <a:avLst/>
          </a:prstGeom>
          <a:noFill/>
          <a:ln w="19050">
            <a:solidFill>
              <a:srgbClr val="0066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9" name="Line 12"/>
          <p:cNvSpPr>
            <a:spLocks noChangeShapeType="1"/>
          </p:cNvSpPr>
          <p:nvPr/>
        </p:nvSpPr>
        <p:spPr bwMode="auto">
          <a:xfrm rot="5400000" flipV="1">
            <a:off x="5067300" y="4386262"/>
            <a:ext cx="457200" cy="1600200"/>
          </a:xfrm>
          <a:prstGeom prst="line">
            <a:avLst/>
          </a:prstGeom>
          <a:noFill/>
          <a:ln w="19050">
            <a:solidFill>
              <a:srgbClr val="0066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 name="Line 12"/>
          <p:cNvSpPr>
            <a:spLocks noChangeShapeType="1"/>
          </p:cNvSpPr>
          <p:nvPr/>
        </p:nvSpPr>
        <p:spPr bwMode="auto">
          <a:xfrm rot="5400000" flipV="1">
            <a:off x="5067300" y="4538662"/>
            <a:ext cx="457200" cy="1600200"/>
          </a:xfrm>
          <a:prstGeom prst="line">
            <a:avLst/>
          </a:prstGeom>
          <a:noFill/>
          <a:ln w="19050">
            <a:solidFill>
              <a:srgbClr val="0066FF"/>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1" name="Line 25"/>
          <p:cNvSpPr>
            <a:spLocks noChangeShapeType="1"/>
          </p:cNvSpPr>
          <p:nvPr/>
        </p:nvSpPr>
        <p:spPr bwMode="auto">
          <a:xfrm rot="5400000">
            <a:off x="5133181" y="4777581"/>
            <a:ext cx="300037" cy="1574800"/>
          </a:xfrm>
          <a:prstGeom prst="line">
            <a:avLst/>
          </a:prstGeom>
          <a:noFill/>
          <a:ln w="19050">
            <a:solidFill>
              <a:srgbClr val="FF33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73767826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2"/>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5"/>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5"/>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6"/>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p:bldP spid="9" grpId="0"/>
      <p:bldP spid="10" grpId="0"/>
      <p:bldP spid="11" grpId="0" animBg="1"/>
      <p:bldP spid="12" grpId="0" animBg="1"/>
      <p:bldP spid="13" grpId="0"/>
      <p:bldP spid="14" grpId="0"/>
      <p:bldP spid="15" grpId="0" animBg="1"/>
      <p:bldP spid="16" grpId="0"/>
      <p:bldP spid="22" grpId="0" animBg="1"/>
      <p:bldP spid="25" grpId="0"/>
      <p:bldP spid="26" grpId="0"/>
      <p:bldP spid="17" grpId="0" animBg="1"/>
      <p:bldP spid="24" grpId="0"/>
      <p:bldP spid="28" grpId="0" animBg="1"/>
      <p:bldP spid="29" grpId="0" animBg="1"/>
      <p:bldP spid="30" grpId="0" animBg="1"/>
      <p:bldP spid="31"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ounded Rectangle 19"/>
          <p:cNvSpPr/>
          <p:nvPr/>
        </p:nvSpPr>
        <p:spPr>
          <a:xfrm>
            <a:off x="6248400" y="3374886"/>
            <a:ext cx="2590800" cy="9906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000" dirty="0" smtClean="0"/>
              <a:t>Receiver</a:t>
            </a:r>
          </a:p>
          <a:p>
            <a:pPr algn="ctr"/>
            <a:endParaRPr lang="en-US" sz="2000" dirty="0" smtClean="0"/>
          </a:p>
          <a:p>
            <a:pPr algn="ctr"/>
            <a:endParaRPr lang="en-US" sz="2000" dirty="0"/>
          </a:p>
        </p:txBody>
      </p:sp>
      <p:sp>
        <p:nvSpPr>
          <p:cNvPr id="11" name="Rounded Rectangle 10"/>
          <p:cNvSpPr/>
          <p:nvPr/>
        </p:nvSpPr>
        <p:spPr>
          <a:xfrm>
            <a:off x="1676400" y="3374886"/>
            <a:ext cx="2590800" cy="9906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000" dirty="0" smtClean="0"/>
              <a:t>Socket send buffer</a:t>
            </a:r>
          </a:p>
          <a:p>
            <a:pPr algn="ctr"/>
            <a:endParaRPr lang="en-US" sz="2000" dirty="0" smtClean="0"/>
          </a:p>
          <a:p>
            <a:pPr algn="ctr"/>
            <a:endParaRPr lang="en-US" sz="2000" dirty="0"/>
          </a:p>
        </p:txBody>
      </p:sp>
      <p:sp>
        <p:nvSpPr>
          <p:cNvPr id="2" name="Title 1"/>
          <p:cNvSpPr>
            <a:spLocks noGrp="1"/>
          </p:cNvSpPr>
          <p:nvPr>
            <p:ph type="title"/>
          </p:nvPr>
        </p:nvSpPr>
        <p:spPr>
          <a:xfrm>
            <a:off x="0" y="-76200"/>
            <a:ext cx="9144000" cy="1143000"/>
          </a:xfrm>
        </p:spPr>
        <p:txBody>
          <a:bodyPr/>
          <a:lstStyle/>
          <a:p>
            <a:r>
              <a:rPr lang="en-US" dirty="0" smtClean="0"/>
              <a:t>Send Buffer and Delayed ACK</a:t>
            </a:r>
            <a:endParaRPr lang="en-US" dirty="0"/>
          </a:p>
        </p:txBody>
      </p:sp>
      <p:sp>
        <p:nvSpPr>
          <p:cNvPr id="4" name="Rounded Rectangle 3"/>
          <p:cNvSpPr/>
          <p:nvPr/>
        </p:nvSpPr>
        <p:spPr>
          <a:xfrm>
            <a:off x="1676400" y="1828800"/>
            <a:ext cx="2590800" cy="9906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000" dirty="0" smtClean="0"/>
              <a:t>Application buffer</a:t>
            </a:r>
          </a:p>
          <a:p>
            <a:pPr algn="ctr"/>
            <a:endParaRPr lang="en-US" sz="2000" dirty="0" smtClean="0"/>
          </a:p>
          <a:p>
            <a:pPr algn="ctr"/>
            <a:endParaRPr lang="en-US" sz="2000" dirty="0"/>
          </a:p>
        </p:txBody>
      </p:sp>
      <p:sp>
        <p:nvSpPr>
          <p:cNvPr id="5" name="TextBox 4"/>
          <p:cNvSpPr txBox="1"/>
          <p:nvPr/>
        </p:nvSpPr>
        <p:spPr>
          <a:xfrm>
            <a:off x="228600" y="1981200"/>
            <a:ext cx="1676400" cy="400110"/>
          </a:xfrm>
          <a:prstGeom prst="rect">
            <a:avLst/>
          </a:prstGeom>
          <a:noFill/>
        </p:spPr>
        <p:txBody>
          <a:bodyPr wrap="square" rtlCol="0">
            <a:spAutoFit/>
          </a:bodyPr>
          <a:lstStyle/>
          <a:p>
            <a:r>
              <a:rPr lang="en-US" sz="2000" dirty="0" smtClean="0"/>
              <a:t>Application</a:t>
            </a:r>
            <a:endParaRPr lang="en-US" sz="2000" dirty="0"/>
          </a:p>
        </p:txBody>
      </p:sp>
      <p:sp>
        <p:nvSpPr>
          <p:cNvPr id="6" name="Wave 5"/>
          <p:cNvSpPr/>
          <p:nvPr/>
        </p:nvSpPr>
        <p:spPr>
          <a:xfrm>
            <a:off x="1981200" y="2209800"/>
            <a:ext cx="685800" cy="533400"/>
          </a:xfrm>
          <a:prstGeom prst="wav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cxnSp>
        <p:nvCxnSpPr>
          <p:cNvPr id="8" name="Straight Arrow Connector 7"/>
          <p:cNvCxnSpPr/>
          <p:nvPr/>
        </p:nvCxnSpPr>
        <p:spPr>
          <a:xfrm rot="5400000" flipH="1" flipV="1">
            <a:off x="180251" y="3020943"/>
            <a:ext cx="1164292" cy="79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838200" y="2917686"/>
            <a:ext cx="2133600" cy="400110"/>
          </a:xfrm>
          <a:prstGeom prst="rect">
            <a:avLst/>
          </a:prstGeom>
          <a:noFill/>
        </p:spPr>
        <p:txBody>
          <a:bodyPr wrap="square" rtlCol="0">
            <a:spAutoFit/>
          </a:bodyPr>
          <a:lstStyle/>
          <a:p>
            <a:r>
              <a:rPr lang="en-US" sz="2000" dirty="0" smtClean="0">
                <a:solidFill>
                  <a:srgbClr val="0000FF"/>
                </a:solidFill>
              </a:rPr>
              <a:t>1. Send complete</a:t>
            </a:r>
            <a:endParaRPr lang="en-US" sz="2000" dirty="0">
              <a:solidFill>
                <a:srgbClr val="0000FF"/>
              </a:solidFill>
            </a:endParaRPr>
          </a:p>
        </p:txBody>
      </p:sp>
      <p:sp>
        <p:nvSpPr>
          <p:cNvPr id="12" name="TextBox 11"/>
          <p:cNvSpPr txBox="1"/>
          <p:nvPr/>
        </p:nvSpPr>
        <p:spPr>
          <a:xfrm>
            <a:off x="304800" y="3679686"/>
            <a:ext cx="1143000" cy="707886"/>
          </a:xfrm>
          <a:prstGeom prst="rect">
            <a:avLst/>
          </a:prstGeom>
          <a:noFill/>
        </p:spPr>
        <p:txBody>
          <a:bodyPr wrap="square" rtlCol="0">
            <a:spAutoFit/>
          </a:bodyPr>
          <a:lstStyle/>
          <a:p>
            <a:r>
              <a:rPr lang="en-US" sz="2000" dirty="0" smtClean="0"/>
              <a:t>Network</a:t>
            </a:r>
          </a:p>
          <a:p>
            <a:r>
              <a:rPr lang="en-US" sz="2000" dirty="0" smtClean="0"/>
              <a:t>Stack</a:t>
            </a:r>
            <a:endParaRPr lang="en-US" sz="2000" dirty="0"/>
          </a:p>
        </p:txBody>
      </p:sp>
      <p:cxnSp>
        <p:nvCxnSpPr>
          <p:cNvPr id="22" name="Straight Arrow Connector 21"/>
          <p:cNvCxnSpPr/>
          <p:nvPr/>
        </p:nvCxnSpPr>
        <p:spPr>
          <a:xfrm rot="10800000">
            <a:off x="4419600" y="3984486"/>
            <a:ext cx="15240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3" name="TextBox 22"/>
          <p:cNvSpPr txBox="1"/>
          <p:nvPr/>
        </p:nvSpPr>
        <p:spPr>
          <a:xfrm>
            <a:off x="4800600" y="3984486"/>
            <a:ext cx="1066800" cy="400110"/>
          </a:xfrm>
          <a:prstGeom prst="rect">
            <a:avLst/>
          </a:prstGeom>
          <a:noFill/>
        </p:spPr>
        <p:txBody>
          <a:bodyPr wrap="square" rtlCol="0">
            <a:spAutoFit/>
          </a:bodyPr>
          <a:lstStyle/>
          <a:p>
            <a:r>
              <a:rPr lang="en-US" sz="2000" dirty="0" smtClean="0">
                <a:solidFill>
                  <a:srgbClr val="0000FF"/>
                </a:solidFill>
              </a:rPr>
              <a:t>2. ACK</a:t>
            </a:r>
            <a:endParaRPr lang="en-US" sz="2000" dirty="0">
              <a:solidFill>
                <a:srgbClr val="0000FF"/>
              </a:solidFill>
            </a:endParaRPr>
          </a:p>
        </p:txBody>
      </p:sp>
      <p:sp>
        <p:nvSpPr>
          <p:cNvPr id="39" name="TextBox 38"/>
          <p:cNvSpPr txBox="1"/>
          <p:nvPr/>
        </p:nvSpPr>
        <p:spPr>
          <a:xfrm>
            <a:off x="5334000" y="2003286"/>
            <a:ext cx="3352800" cy="461665"/>
          </a:xfrm>
          <a:prstGeom prst="rect">
            <a:avLst/>
          </a:prstGeom>
          <a:noFill/>
        </p:spPr>
        <p:txBody>
          <a:bodyPr wrap="square" rtlCol="0">
            <a:spAutoFit/>
          </a:bodyPr>
          <a:lstStyle/>
          <a:p>
            <a:r>
              <a:rPr lang="en-US" sz="2400" dirty="0" smtClean="0">
                <a:solidFill>
                  <a:srgbClr val="FF0000"/>
                </a:solidFill>
              </a:rPr>
              <a:t>With Socket Send Buffer</a:t>
            </a:r>
            <a:endParaRPr lang="en-US" sz="2400" dirty="0">
              <a:solidFill>
                <a:srgbClr val="FF0000"/>
              </a:solidFill>
            </a:endParaRPr>
          </a:p>
        </p:txBody>
      </p:sp>
      <p:sp>
        <p:nvSpPr>
          <p:cNvPr id="40" name="Rounded Rectangle 39"/>
          <p:cNvSpPr/>
          <p:nvPr/>
        </p:nvSpPr>
        <p:spPr>
          <a:xfrm>
            <a:off x="6324600" y="5619690"/>
            <a:ext cx="2590800" cy="9906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000" dirty="0" smtClean="0"/>
              <a:t>Receiver</a:t>
            </a:r>
          </a:p>
          <a:p>
            <a:pPr algn="ctr"/>
            <a:endParaRPr lang="en-US" sz="2000" dirty="0" smtClean="0"/>
          </a:p>
          <a:p>
            <a:pPr algn="ctr"/>
            <a:endParaRPr lang="en-US" sz="2000" dirty="0"/>
          </a:p>
        </p:txBody>
      </p:sp>
      <p:sp>
        <p:nvSpPr>
          <p:cNvPr id="42" name="Rounded Rectangle 41"/>
          <p:cNvSpPr/>
          <p:nvPr/>
        </p:nvSpPr>
        <p:spPr>
          <a:xfrm>
            <a:off x="1752600" y="4629090"/>
            <a:ext cx="2590800" cy="9906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000" dirty="0" smtClean="0"/>
              <a:t>Application buffer</a:t>
            </a:r>
          </a:p>
          <a:p>
            <a:pPr algn="ctr"/>
            <a:endParaRPr lang="en-US" sz="2000" dirty="0" smtClean="0"/>
          </a:p>
          <a:p>
            <a:pPr algn="ctr"/>
            <a:endParaRPr lang="en-US" sz="2000" dirty="0"/>
          </a:p>
        </p:txBody>
      </p:sp>
      <p:sp>
        <p:nvSpPr>
          <p:cNvPr id="43" name="TextBox 42"/>
          <p:cNvSpPr txBox="1"/>
          <p:nvPr/>
        </p:nvSpPr>
        <p:spPr>
          <a:xfrm>
            <a:off x="304800" y="4781490"/>
            <a:ext cx="1676400" cy="400110"/>
          </a:xfrm>
          <a:prstGeom prst="rect">
            <a:avLst/>
          </a:prstGeom>
          <a:noFill/>
        </p:spPr>
        <p:txBody>
          <a:bodyPr wrap="square" rtlCol="0">
            <a:spAutoFit/>
          </a:bodyPr>
          <a:lstStyle/>
          <a:p>
            <a:r>
              <a:rPr lang="en-US" sz="2000" dirty="0" smtClean="0"/>
              <a:t>Application</a:t>
            </a:r>
            <a:endParaRPr lang="en-US" sz="2000" dirty="0"/>
          </a:p>
        </p:txBody>
      </p:sp>
      <p:sp>
        <p:nvSpPr>
          <p:cNvPr id="44" name="Wave 43"/>
          <p:cNvSpPr/>
          <p:nvPr/>
        </p:nvSpPr>
        <p:spPr>
          <a:xfrm>
            <a:off x="2057400" y="5010090"/>
            <a:ext cx="685800" cy="533400"/>
          </a:xfrm>
          <a:prstGeom prst="wav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cxnSp>
        <p:nvCxnSpPr>
          <p:cNvPr id="45" name="Straight Arrow Connector 44"/>
          <p:cNvCxnSpPr/>
          <p:nvPr/>
        </p:nvCxnSpPr>
        <p:spPr>
          <a:xfrm flipV="1">
            <a:off x="838200" y="5213171"/>
            <a:ext cx="794" cy="73042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6" name="TextBox 45"/>
          <p:cNvSpPr txBox="1"/>
          <p:nvPr/>
        </p:nvSpPr>
        <p:spPr>
          <a:xfrm>
            <a:off x="914400" y="5691663"/>
            <a:ext cx="2057400" cy="400110"/>
          </a:xfrm>
          <a:prstGeom prst="rect">
            <a:avLst/>
          </a:prstGeom>
          <a:noFill/>
        </p:spPr>
        <p:txBody>
          <a:bodyPr wrap="square" rtlCol="0">
            <a:spAutoFit/>
          </a:bodyPr>
          <a:lstStyle/>
          <a:p>
            <a:r>
              <a:rPr lang="en-US" sz="2000" dirty="0" smtClean="0">
                <a:solidFill>
                  <a:srgbClr val="0000FF"/>
                </a:solidFill>
              </a:rPr>
              <a:t>2. Send complete</a:t>
            </a:r>
            <a:endParaRPr lang="en-US" sz="2000" dirty="0">
              <a:solidFill>
                <a:srgbClr val="0000FF"/>
              </a:solidFill>
            </a:endParaRPr>
          </a:p>
        </p:txBody>
      </p:sp>
      <p:sp>
        <p:nvSpPr>
          <p:cNvPr id="47" name="TextBox 46"/>
          <p:cNvSpPr txBox="1"/>
          <p:nvPr/>
        </p:nvSpPr>
        <p:spPr>
          <a:xfrm>
            <a:off x="381000" y="5924490"/>
            <a:ext cx="1143000" cy="707886"/>
          </a:xfrm>
          <a:prstGeom prst="rect">
            <a:avLst/>
          </a:prstGeom>
          <a:noFill/>
        </p:spPr>
        <p:txBody>
          <a:bodyPr wrap="square" rtlCol="0">
            <a:spAutoFit/>
          </a:bodyPr>
          <a:lstStyle/>
          <a:p>
            <a:r>
              <a:rPr lang="en-US" sz="2000" dirty="0" smtClean="0"/>
              <a:t>Network</a:t>
            </a:r>
          </a:p>
          <a:p>
            <a:r>
              <a:rPr lang="en-US" sz="2000" dirty="0" smtClean="0"/>
              <a:t>Stack</a:t>
            </a:r>
            <a:endParaRPr lang="en-US" sz="2000" dirty="0"/>
          </a:p>
        </p:txBody>
      </p:sp>
      <p:cxnSp>
        <p:nvCxnSpPr>
          <p:cNvPr id="48" name="Straight Arrow Connector 47"/>
          <p:cNvCxnSpPr/>
          <p:nvPr/>
        </p:nvCxnSpPr>
        <p:spPr>
          <a:xfrm rot="10800000" flipV="1">
            <a:off x="1676400" y="6230878"/>
            <a:ext cx="4343400" cy="1752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9" name="TextBox 48"/>
          <p:cNvSpPr txBox="1"/>
          <p:nvPr/>
        </p:nvSpPr>
        <p:spPr>
          <a:xfrm>
            <a:off x="3276600" y="6248400"/>
            <a:ext cx="990600" cy="400110"/>
          </a:xfrm>
          <a:prstGeom prst="rect">
            <a:avLst/>
          </a:prstGeom>
          <a:noFill/>
        </p:spPr>
        <p:txBody>
          <a:bodyPr wrap="square" rtlCol="0">
            <a:spAutoFit/>
          </a:bodyPr>
          <a:lstStyle/>
          <a:p>
            <a:r>
              <a:rPr lang="en-US" sz="2000" dirty="0" smtClean="0">
                <a:solidFill>
                  <a:srgbClr val="0000FF"/>
                </a:solidFill>
              </a:rPr>
              <a:t>1. ACK</a:t>
            </a:r>
            <a:endParaRPr lang="en-US" sz="2000" dirty="0">
              <a:solidFill>
                <a:srgbClr val="0000FF"/>
              </a:solidFill>
            </a:endParaRPr>
          </a:p>
        </p:txBody>
      </p:sp>
      <p:sp>
        <p:nvSpPr>
          <p:cNvPr id="50" name="TextBox 49"/>
          <p:cNvSpPr txBox="1"/>
          <p:nvPr/>
        </p:nvSpPr>
        <p:spPr>
          <a:xfrm>
            <a:off x="5410200" y="4800600"/>
            <a:ext cx="3200400" cy="461665"/>
          </a:xfrm>
          <a:prstGeom prst="rect">
            <a:avLst/>
          </a:prstGeom>
          <a:noFill/>
        </p:spPr>
        <p:txBody>
          <a:bodyPr wrap="square" rtlCol="0">
            <a:spAutoFit/>
          </a:bodyPr>
          <a:lstStyle/>
          <a:p>
            <a:r>
              <a:rPr lang="en-US" sz="2400" dirty="0" smtClean="0">
                <a:solidFill>
                  <a:srgbClr val="FF0000"/>
                </a:solidFill>
              </a:rPr>
              <a:t>Zero-copy send</a:t>
            </a:r>
            <a:endParaRPr lang="en-US" sz="2400" dirty="0">
              <a:solidFill>
                <a:srgbClr val="FF0000"/>
              </a:solidFill>
            </a:endParaRPr>
          </a:p>
        </p:txBody>
      </p:sp>
      <p:cxnSp>
        <p:nvCxnSpPr>
          <p:cNvPr id="53" name="Straight Connector 52"/>
          <p:cNvCxnSpPr/>
          <p:nvPr/>
        </p:nvCxnSpPr>
        <p:spPr>
          <a:xfrm>
            <a:off x="-228600" y="4516298"/>
            <a:ext cx="9677400" cy="1588"/>
          </a:xfrm>
          <a:prstGeom prst="line">
            <a:avLst/>
          </a:prstGeom>
          <a:ln w="38100" cap="flat" cmpd="sng" algn="ctr">
            <a:solidFill>
              <a:srgbClr val="FF0000"/>
            </a:solidFill>
            <a:prstDash val="dash"/>
            <a:round/>
            <a:headEnd type="none" w="med" len="med"/>
            <a:tailEnd type="none" w="med" len="med"/>
          </a:ln>
        </p:spPr>
        <p:style>
          <a:lnRef idx="2">
            <a:schemeClr val="accent2"/>
          </a:lnRef>
          <a:fillRef idx="0">
            <a:schemeClr val="accent2"/>
          </a:fillRef>
          <a:effectRef idx="1">
            <a:schemeClr val="accent2"/>
          </a:effectRef>
          <a:fontRef idx="minor">
            <a:schemeClr val="tx1"/>
          </a:fontRef>
        </p:style>
      </p:cxnSp>
      <p:sp>
        <p:nvSpPr>
          <p:cNvPr id="25" name="Slide Number Placeholder 24"/>
          <p:cNvSpPr>
            <a:spLocks noGrp="1"/>
          </p:cNvSpPr>
          <p:nvPr>
            <p:ph type="sldNum" sz="quarter" idx="12"/>
          </p:nvPr>
        </p:nvSpPr>
        <p:spPr/>
        <p:txBody>
          <a:bodyPr/>
          <a:lstStyle/>
          <a:p>
            <a:fld id="{7876E0CC-6134-4D81-B876-3E8DBC324A9F}" type="slidenum">
              <a:rPr lang="en-US" smtClean="0"/>
              <a:pPr/>
              <a:t>24</a:t>
            </a:fld>
            <a:endParaRPr lang="en-US"/>
          </a:p>
        </p:txBody>
      </p:sp>
      <p:sp>
        <p:nvSpPr>
          <p:cNvPr id="27" name="Content Placeholder 2"/>
          <p:cNvSpPr>
            <a:spLocks noGrp="1"/>
          </p:cNvSpPr>
          <p:nvPr>
            <p:ph idx="1"/>
          </p:nvPr>
        </p:nvSpPr>
        <p:spPr>
          <a:xfrm>
            <a:off x="381000" y="914400"/>
            <a:ext cx="8458200" cy="685800"/>
          </a:xfrm>
        </p:spPr>
        <p:txBody>
          <a:bodyPr/>
          <a:lstStyle/>
          <a:p>
            <a:r>
              <a:rPr lang="en-US" dirty="0" smtClean="0"/>
              <a:t>SNAP diagnosis: </a:t>
            </a:r>
            <a:r>
              <a:rPr lang="en-US" sz="2800" dirty="0" smtClean="0">
                <a:solidFill>
                  <a:schemeClr val="tx1"/>
                </a:solidFill>
              </a:rPr>
              <a:t>Delayed ACK and zero-copy send</a:t>
            </a:r>
          </a:p>
          <a:p>
            <a:pPr lvl="1"/>
            <a:endParaRPr lang="en-US" dirty="0"/>
          </a:p>
        </p:txBody>
      </p:sp>
    </p:spTree>
    <p:extLst>
      <p:ext uri="{BB962C8B-B14F-4D97-AF65-F5344CB8AC3E}">
        <p14:creationId xmlns:p14="http://schemas.microsoft.com/office/powerpoint/2010/main" val="11017388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3.33333E-6 -3.7037E-7 L 0.00416 0.24213 " pathEditMode="relative" rAng="0" ptsTypes="AA">
                                      <p:cBhvr>
                                        <p:cTn id="6" dur="2000" fill="hold"/>
                                        <p:tgtEl>
                                          <p:spTgt spid="6"/>
                                        </p:tgtEl>
                                        <p:attrNameLst>
                                          <p:attrName>ppt_x</p:attrName>
                                          <p:attrName>ppt_y</p:attrName>
                                        </p:attrNameLst>
                                      </p:cBhvr>
                                      <p:rCtr x="200" y="12100"/>
                                    </p:animMotion>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0" presetClass="path" presetSubtype="0" accel="50000" decel="50000" fill="hold" grpId="1" nodeType="clickEffect">
                                  <p:stCondLst>
                                    <p:cond delay="0"/>
                                  </p:stCondLst>
                                  <p:childTnLst>
                                    <p:animMotion origin="layout" path="M 0.00417 0.24213 L 0.52083 0.21991 " pathEditMode="relative" rAng="0" ptsTypes="AA">
                                      <p:cBhvr>
                                        <p:cTn id="16" dur="2000" fill="hold"/>
                                        <p:tgtEl>
                                          <p:spTgt spid="6"/>
                                        </p:tgtEl>
                                        <p:attrNameLst>
                                          <p:attrName>ppt_x</p:attrName>
                                          <p:attrName>ppt_y</p:attrName>
                                        </p:attrNameLst>
                                      </p:cBhvr>
                                      <p:rCtr x="25800" y="-1100"/>
                                    </p:animMotion>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5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0" presetClass="path" presetSubtype="0" accel="50000" decel="50000" fill="hold" grpId="1" nodeType="clickEffect">
                                  <p:stCondLst>
                                    <p:cond delay="0"/>
                                  </p:stCondLst>
                                  <p:childTnLst>
                                    <p:animMotion origin="layout" path="M -0.00017 0.00047 C -0.02309 0.04862 -0.04583 0.09676 0.03524 0.11899 C 0.11632 0.14144 0.30174 0.1375 0.48733 0.13357 " pathEditMode="relative" rAng="0" ptsTypes="aaA">
                                      <p:cBhvr>
                                        <p:cTn id="40" dur="2000" fill="hold"/>
                                        <p:tgtEl>
                                          <p:spTgt spid="44"/>
                                        </p:tgtEl>
                                        <p:attrNameLst>
                                          <p:attrName>ppt_x</p:attrName>
                                          <p:attrName>ppt_y</p:attrName>
                                        </p:attrNameLst>
                                      </p:cBhvr>
                                      <p:rCtr x="22083" y="7037"/>
                                    </p:animMotion>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48"/>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4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45"/>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9" grpId="0"/>
      <p:bldP spid="23" grpId="0"/>
      <p:bldP spid="40" grpId="0" animBg="1"/>
      <p:bldP spid="42" grpId="0" animBg="1"/>
      <p:bldP spid="43" grpId="0"/>
      <p:bldP spid="44" grpId="0" animBg="1"/>
      <p:bldP spid="44" grpId="1" animBg="1"/>
      <p:bldP spid="46" grpId="0"/>
      <p:bldP spid="47" grpId="0"/>
      <p:bldP spid="49" grpId="0"/>
      <p:bldP spid="50"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143000"/>
          </a:xfrm>
        </p:spPr>
        <p:txBody>
          <a:bodyPr/>
          <a:lstStyle/>
          <a:p>
            <a:r>
              <a:rPr lang="en-US" sz="4000" dirty="0">
                <a:solidFill>
                  <a:srgbClr val="0000FF"/>
                </a:solidFill>
              </a:rPr>
              <a:t>Problem 2: </a:t>
            </a:r>
            <a:br>
              <a:rPr lang="en-US" sz="4000" dirty="0">
                <a:solidFill>
                  <a:srgbClr val="0000FF"/>
                </a:solidFill>
              </a:rPr>
            </a:br>
            <a:r>
              <a:rPr lang="en-US" sz="4000" dirty="0">
                <a:solidFill>
                  <a:srgbClr val="0000FF"/>
                </a:solidFill>
              </a:rPr>
              <a:t>Congestion Window Allows Sudden Bursts</a:t>
            </a:r>
            <a:endParaRPr lang="en-US" dirty="0"/>
          </a:p>
        </p:txBody>
      </p:sp>
      <p:sp>
        <p:nvSpPr>
          <p:cNvPr id="3" name="Content Placeholder 2"/>
          <p:cNvSpPr>
            <a:spLocks noGrp="1"/>
          </p:cNvSpPr>
          <p:nvPr>
            <p:ph idx="1"/>
          </p:nvPr>
        </p:nvSpPr>
        <p:spPr>
          <a:xfrm>
            <a:off x="0" y="1905000"/>
            <a:ext cx="9144000" cy="4525963"/>
          </a:xfrm>
        </p:spPr>
        <p:txBody>
          <a:bodyPr/>
          <a:lstStyle/>
          <a:p>
            <a:r>
              <a:rPr lang="en-US" dirty="0" smtClean="0"/>
              <a:t>Increase </a:t>
            </a:r>
            <a:r>
              <a:rPr lang="en-US" dirty="0"/>
              <a:t>congestion window to reduce delay</a:t>
            </a:r>
          </a:p>
          <a:p>
            <a:pPr lvl="1"/>
            <a:r>
              <a:rPr lang="en-US" dirty="0"/>
              <a:t>T</a:t>
            </a:r>
            <a:r>
              <a:rPr lang="en-US" dirty="0" smtClean="0"/>
              <a:t>o </a:t>
            </a:r>
            <a:r>
              <a:rPr lang="en-US" dirty="0"/>
              <a:t>send </a:t>
            </a:r>
            <a:r>
              <a:rPr lang="en-US" i="1" dirty="0"/>
              <a:t>64</a:t>
            </a:r>
            <a:r>
              <a:rPr lang="en-US" dirty="0"/>
              <a:t> KB </a:t>
            </a:r>
            <a:r>
              <a:rPr lang="en-US" dirty="0" smtClean="0"/>
              <a:t>data with </a:t>
            </a:r>
            <a:r>
              <a:rPr lang="en-US" i="1" dirty="0" smtClean="0"/>
              <a:t>1</a:t>
            </a:r>
            <a:r>
              <a:rPr lang="en-US" dirty="0" smtClean="0"/>
              <a:t> RTT </a:t>
            </a:r>
          </a:p>
          <a:p>
            <a:pPr lvl="1"/>
            <a:r>
              <a:rPr lang="en-US" dirty="0" smtClean="0"/>
              <a:t>Developers intentionally keep congestion window large</a:t>
            </a:r>
          </a:p>
          <a:p>
            <a:pPr lvl="1"/>
            <a:r>
              <a:rPr lang="en-US" dirty="0" smtClean="0"/>
              <a:t>Disable slow start restart in TCP</a:t>
            </a:r>
          </a:p>
          <a:p>
            <a:endParaRPr lang="en-US" dirty="0" smtClean="0"/>
          </a:p>
          <a:p>
            <a:endParaRPr lang="en-US" dirty="0"/>
          </a:p>
          <a:p>
            <a:pPr lvl="1"/>
            <a:endParaRPr lang="en-US" dirty="0"/>
          </a:p>
        </p:txBody>
      </p:sp>
      <p:sp>
        <p:nvSpPr>
          <p:cNvPr id="4" name="Slide Number Placeholder 3"/>
          <p:cNvSpPr>
            <a:spLocks noGrp="1"/>
          </p:cNvSpPr>
          <p:nvPr>
            <p:ph type="sldNum" sz="quarter" idx="12"/>
          </p:nvPr>
        </p:nvSpPr>
        <p:spPr/>
        <p:txBody>
          <a:bodyPr/>
          <a:lstStyle/>
          <a:p>
            <a:fld id="{7876E0CC-6134-4D81-B876-3E8DBC324A9F}" type="slidenum">
              <a:rPr lang="en-US" smtClean="0"/>
              <a:pPr/>
              <a:t>25</a:t>
            </a:fld>
            <a:endParaRPr lang="en-US"/>
          </a:p>
        </p:txBody>
      </p:sp>
      <p:sp>
        <p:nvSpPr>
          <p:cNvPr id="5" name="Freeform 3"/>
          <p:cNvSpPr>
            <a:spLocks/>
          </p:cNvSpPr>
          <p:nvPr/>
        </p:nvSpPr>
        <p:spPr bwMode="auto">
          <a:xfrm>
            <a:off x="762000" y="4735175"/>
            <a:ext cx="8077200" cy="1127760"/>
          </a:xfrm>
          <a:custGeom>
            <a:avLst/>
            <a:gdLst>
              <a:gd name="T0" fmla="*/ 0 w 4416"/>
              <a:gd name="T1" fmla="*/ 0 h 1968"/>
              <a:gd name="T2" fmla="*/ 0 w 4416"/>
              <a:gd name="T3" fmla="*/ 1968 h 1968"/>
              <a:gd name="T4" fmla="*/ 4416 w 4416"/>
              <a:gd name="T5" fmla="*/ 1968 h 1968"/>
            </a:gdLst>
            <a:ahLst/>
            <a:cxnLst>
              <a:cxn ang="0">
                <a:pos x="T0" y="T1"/>
              </a:cxn>
              <a:cxn ang="0">
                <a:pos x="T2" y="T3"/>
              </a:cxn>
              <a:cxn ang="0">
                <a:pos x="T4" y="T5"/>
              </a:cxn>
            </a:cxnLst>
            <a:rect l="0" t="0" r="r" b="b"/>
            <a:pathLst>
              <a:path w="4416" h="1968">
                <a:moveTo>
                  <a:pt x="0" y="0"/>
                </a:moveTo>
                <a:lnTo>
                  <a:pt x="0" y="1968"/>
                </a:lnTo>
                <a:lnTo>
                  <a:pt x="4416" y="1968"/>
                </a:lnTo>
              </a:path>
            </a:pathLst>
          </a:custGeom>
          <a:noFill/>
          <a:ln w="19050" cmpd="sng">
            <a:solidFill>
              <a:schemeClr val="tx1"/>
            </a:solidFill>
            <a:round/>
            <a:headEnd type="triangl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6" name="Text Box 16"/>
          <p:cNvSpPr txBox="1">
            <a:spLocks noChangeArrowheads="1"/>
          </p:cNvSpPr>
          <p:nvPr/>
        </p:nvSpPr>
        <p:spPr bwMode="auto">
          <a:xfrm>
            <a:off x="8382000" y="5862935"/>
            <a:ext cx="37116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l" eaLnBrk="0" hangingPunct="0"/>
            <a:r>
              <a:rPr lang="en-US" sz="2400" b="0" i="1" dirty="0">
                <a:latin typeface="Times New Roman" charset="0"/>
              </a:rPr>
              <a:t>t</a:t>
            </a:r>
          </a:p>
        </p:txBody>
      </p:sp>
      <p:sp>
        <p:nvSpPr>
          <p:cNvPr id="7" name="Text Box 17"/>
          <p:cNvSpPr txBox="1">
            <a:spLocks noChangeArrowheads="1"/>
          </p:cNvSpPr>
          <p:nvPr/>
        </p:nvSpPr>
        <p:spPr bwMode="auto">
          <a:xfrm>
            <a:off x="914402" y="4415135"/>
            <a:ext cx="127751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l" eaLnBrk="0" hangingPunct="0"/>
            <a:r>
              <a:rPr lang="en-US" sz="2400" b="0" i="1" dirty="0">
                <a:latin typeface="Times New Roman" charset="0"/>
              </a:rPr>
              <a:t>Window</a:t>
            </a:r>
          </a:p>
        </p:txBody>
      </p:sp>
      <p:sp>
        <p:nvSpPr>
          <p:cNvPr id="8" name="Freeform 19"/>
          <p:cNvSpPr>
            <a:spLocks/>
          </p:cNvSpPr>
          <p:nvPr/>
        </p:nvSpPr>
        <p:spPr bwMode="auto">
          <a:xfrm>
            <a:off x="1676400" y="5253335"/>
            <a:ext cx="2667000" cy="609600"/>
          </a:xfrm>
          <a:custGeom>
            <a:avLst/>
            <a:gdLst>
              <a:gd name="T0" fmla="*/ 0 w 1680"/>
              <a:gd name="T1" fmla="*/ 336 h 960"/>
              <a:gd name="T2" fmla="*/ 0 w 1680"/>
              <a:gd name="T3" fmla="*/ 816 h 960"/>
              <a:gd name="T4" fmla="*/ 384 w 1680"/>
              <a:gd name="T5" fmla="*/ 528 h 960"/>
              <a:gd name="T6" fmla="*/ 384 w 1680"/>
              <a:gd name="T7" fmla="*/ 960 h 960"/>
              <a:gd name="T8" fmla="*/ 1680 w 1680"/>
              <a:gd name="T9" fmla="*/ 0 h 960"/>
            </a:gdLst>
            <a:ahLst/>
            <a:cxnLst>
              <a:cxn ang="0">
                <a:pos x="T0" y="T1"/>
              </a:cxn>
              <a:cxn ang="0">
                <a:pos x="T2" y="T3"/>
              </a:cxn>
              <a:cxn ang="0">
                <a:pos x="T4" y="T5"/>
              </a:cxn>
              <a:cxn ang="0">
                <a:pos x="T6" y="T7"/>
              </a:cxn>
              <a:cxn ang="0">
                <a:pos x="T8" y="T9"/>
              </a:cxn>
            </a:cxnLst>
            <a:rect l="0" t="0" r="r" b="b"/>
            <a:pathLst>
              <a:path w="1680" h="960">
                <a:moveTo>
                  <a:pt x="0" y="336"/>
                </a:moveTo>
                <a:lnTo>
                  <a:pt x="0" y="816"/>
                </a:lnTo>
                <a:lnTo>
                  <a:pt x="384" y="528"/>
                </a:lnTo>
                <a:lnTo>
                  <a:pt x="384" y="960"/>
                </a:lnTo>
                <a:lnTo>
                  <a:pt x="1680" y="0"/>
                </a:lnTo>
              </a:path>
            </a:pathLst>
          </a:custGeom>
          <a:noFill/>
          <a:ln w="19050" cmpd="sng">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9" name="Freeform 20"/>
          <p:cNvSpPr>
            <a:spLocks/>
          </p:cNvSpPr>
          <p:nvPr/>
        </p:nvSpPr>
        <p:spPr bwMode="auto">
          <a:xfrm>
            <a:off x="7239000" y="5177135"/>
            <a:ext cx="1600200" cy="609600"/>
          </a:xfrm>
          <a:custGeom>
            <a:avLst/>
            <a:gdLst>
              <a:gd name="T0" fmla="*/ 0 w 1008"/>
              <a:gd name="T1" fmla="*/ 0 h 624"/>
              <a:gd name="T2" fmla="*/ 0 w 1008"/>
              <a:gd name="T3" fmla="*/ 624 h 624"/>
              <a:gd name="T4" fmla="*/ 720 w 1008"/>
              <a:gd name="T5" fmla="*/ 48 h 624"/>
              <a:gd name="T6" fmla="*/ 720 w 1008"/>
              <a:gd name="T7" fmla="*/ 576 h 624"/>
              <a:gd name="T8" fmla="*/ 1008 w 1008"/>
              <a:gd name="T9" fmla="*/ 336 h 624"/>
            </a:gdLst>
            <a:ahLst/>
            <a:cxnLst>
              <a:cxn ang="0">
                <a:pos x="T0" y="T1"/>
              </a:cxn>
              <a:cxn ang="0">
                <a:pos x="T2" y="T3"/>
              </a:cxn>
              <a:cxn ang="0">
                <a:pos x="T4" y="T5"/>
              </a:cxn>
              <a:cxn ang="0">
                <a:pos x="T6" y="T7"/>
              </a:cxn>
              <a:cxn ang="0">
                <a:pos x="T8" y="T9"/>
              </a:cxn>
            </a:cxnLst>
            <a:rect l="0" t="0" r="r" b="b"/>
            <a:pathLst>
              <a:path w="1008" h="624">
                <a:moveTo>
                  <a:pt x="0" y="0"/>
                </a:moveTo>
                <a:lnTo>
                  <a:pt x="0" y="624"/>
                </a:lnTo>
                <a:lnTo>
                  <a:pt x="720" y="48"/>
                </a:lnTo>
                <a:lnTo>
                  <a:pt x="720" y="576"/>
                </a:lnTo>
                <a:lnTo>
                  <a:pt x="1008" y="336"/>
                </a:lnTo>
              </a:path>
            </a:pathLst>
          </a:custGeom>
          <a:noFill/>
          <a:ln w="19050" cmpd="sng">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0" name="Freeform 21"/>
          <p:cNvSpPr>
            <a:spLocks/>
          </p:cNvSpPr>
          <p:nvPr/>
        </p:nvSpPr>
        <p:spPr bwMode="auto">
          <a:xfrm>
            <a:off x="5638800" y="5466695"/>
            <a:ext cx="914400" cy="396240"/>
          </a:xfrm>
          <a:custGeom>
            <a:avLst/>
            <a:gdLst>
              <a:gd name="T0" fmla="*/ 1152 w 1152"/>
              <a:gd name="T1" fmla="*/ 0 h 864"/>
              <a:gd name="T2" fmla="*/ 1056 w 1152"/>
              <a:gd name="T3" fmla="*/ 336 h 864"/>
              <a:gd name="T4" fmla="*/ 816 w 1152"/>
              <a:gd name="T5" fmla="*/ 624 h 864"/>
              <a:gd name="T6" fmla="*/ 384 w 1152"/>
              <a:gd name="T7" fmla="*/ 816 h 864"/>
              <a:gd name="T8" fmla="*/ 0 w 1152"/>
              <a:gd name="T9" fmla="*/ 864 h 864"/>
            </a:gdLst>
            <a:ahLst/>
            <a:cxnLst>
              <a:cxn ang="0">
                <a:pos x="T0" y="T1"/>
              </a:cxn>
              <a:cxn ang="0">
                <a:pos x="T2" y="T3"/>
              </a:cxn>
              <a:cxn ang="0">
                <a:pos x="T4" y="T5"/>
              </a:cxn>
              <a:cxn ang="0">
                <a:pos x="T6" y="T7"/>
              </a:cxn>
              <a:cxn ang="0">
                <a:pos x="T8" y="T9"/>
              </a:cxn>
            </a:cxnLst>
            <a:rect l="0" t="0" r="r" b="b"/>
            <a:pathLst>
              <a:path w="1152" h="864">
                <a:moveTo>
                  <a:pt x="1152" y="0"/>
                </a:moveTo>
                <a:cubicBezTo>
                  <a:pt x="1132" y="116"/>
                  <a:pt x="1112" y="232"/>
                  <a:pt x="1056" y="336"/>
                </a:cubicBezTo>
                <a:cubicBezTo>
                  <a:pt x="1000" y="440"/>
                  <a:pt x="928" y="544"/>
                  <a:pt x="816" y="624"/>
                </a:cubicBezTo>
                <a:cubicBezTo>
                  <a:pt x="704" y="704"/>
                  <a:pt x="520" y="776"/>
                  <a:pt x="384" y="816"/>
                </a:cubicBezTo>
                <a:cubicBezTo>
                  <a:pt x="248" y="856"/>
                  <a:pt x="124" y="860"/>
                  <a:pt x="0" y="864"/>
                </a:cubicBezTo>
              </a:path>
            </a:pathLst>
          </a:custGeom>
          <a:noFill/>
          <a:ln w="28575" cmpd="sng">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1" name="Line 22"/>
          <p:cNvSpPr>
            <a:spLocks noChangeShapeType="1"/>
          </p:cNvSpPr>
          <p:nvPr/>
        </p:nvSpPr>
        <p:spPr bwMode="auto">
          <a:xfrm flipV="1">
            <a:off x="6553200" y="5212377"/>
            <a:ext cx="685800" cy="274320"/>
          </a:xfrm>
          <a:prstGeom prst="line">
            <a:avLst/>
          </a:prstGeom>
          <a:noFill/>
          <a:ln w="190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2" name="Line 23"/>
          <p:cNvSpPr>
            <a:spLocks noChangeShapeType="1"/>
          </p:cNvSpPr>
          <p:nvPr/>
        </p:nvSpPr>
        <p:spPr bwMode="auto">
          <a:xfrm>
            <a:off x="4876800" y="5253335"/>
            <a:ext cx="0" cy="609600"/>
          </a:xfrm>
          <a:prstGeom prst="line">
            <a:avLst/>
          </a:prstGeom>
          <a:noFill/>
          <a:ln w="190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3" name="Freeform 21"/>
          <p:cNvSpPr>
            <a:spLocks/>
          </p:cNvSpPr>
          <p:nvPr/>
        </p:nvSpPr>
        <p:spPr bwMode="auto">
          <a:xfrm>
            <a:off x="762000" y="5466695"/>
            <a:ext cx="914400" cy="396240"/>
          </a:xfrm>
          <a:custGeom>
            <a:avLst/>
            <a:gdLst>
              <a:gd name="T0" fmla="*/ 1152 w 1152"/>
              <a:gd name="T1" fmla="*/ 0 h 864"/>
              <a:gd name="T2" fmla="*/ 1056 w 1152"/>
              <a:gd name="T3" fmla="*/ 336 h 864"/>
              <a:gd name="T4" fmla="*/ 816 w 1152"/>
              <a:gd name="T5" fmla="*/ 624 h 864"/>
              <a:gd name="T6" fmla="*/ 384 w 1152"/>
              <a:gd name="T7" fmla="*/ 816 h 864"/>
              <a:gd name="T8" fmla="*/ 0 w 1152"/>
              <a:gd name="T9" fmla="*/ 864 h 864"/>
            </a:gdLst>
            <a:ahLst/>
            <a:cxnLst>
              <a:cxn ang="0">
                <a:pos x="T0" y="T1"/>
              </a:cxn>
              <a:cxn ang="0">
                <a:pos x="T2" y="T3"/>
              </a:cxn>
              <a:cxn ang="0">
                <a:pos x="T4" y="T5"/>
              </a:cxn>
              <a:cxn ang="0">
                <a:pos x="T6" y="T7"/>
              </a:cxn>
              <a:cxn ang="0">
                <a:pos x="T8" y="T9"/>
              </a:cxn>
            </a:cxnLst>
            <a:rect l="0" t="0" r="r" b="b"/>
            <a:pathLst>
              <a:path w="1152" h="864">
                <a:moveTo>
                  <a:pt x="1152" y="0"/>
                </a:moveTo>
                <a:cubicBezTo>
                  <a:pt x="1132" y="116"/>
                  <a:pt x="1112" y="232"/>
                  <a:pt x="1056" y="336"/>
                </a:cubicBezTo>
                <a:cubicBezTo>
                  <a:pt x="1000" y="440"/>
                  <a:pt x="928" y="544"/>
                  <a:pt x="816" y="624"/>
                </a:cubicBezTo>
                <a:cubicBezTo>
                  <a:pt x="704" y="704"/>
                  <a:pt x="520" y="776"/>
                  <a:pt x="384" y="816"/>
                </a:cubicBezTo>
                <a:cubicBezTo>
                  <a:pt x="248" y="856"/>
                  <a:pt x="124" y="860"/>
                  <a:pt x="0" y="864"/>
                </a:cubicBezTo>
              </a:path>
            </a:pathLst>
          </a:custGeom>
          <a:noFill/>
          <a:ln w="28575" cmpd="sng">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cxnSp>
        <p:nvCxnSpPr>
          <p:cNvPr id="14" name="Straight Connector 13"/>
          <p:cNvCxnSpPr>
            <a:stCxn id="8" idx="4"/>
          </p:cNvCxnSpPr>
          <p:nvPr/>
        </p:nvCxnSpPr>
        <p:spPr>
          <a:xfrm>
            <a:off x="4343400" y="5253335"/>
            <a:ext cx="533400" cy="0"/>
          </a:xfrm>
          <a:prstGeom prst="line">
            <a:avLst/>
          </a:prstGeom>
        </p:spPr>
        <p:style>
          <a:lnRef idx="2">
            <a:schemeClr val="accent2"/>
          </a:lnRef>
          <a:fillRef idx="0">
            <a:schemeClr val="accent2"/>
          </a:fillRef>
          <a:effectRef idx="1">
            <a:schemeClr val="accent2"/>
          </a:effectRef>
          <a:fontRef idx="minor">
            <a:schemeClr val="tx1"/>
          </a:fontRef>
        </p:style>
      </p:cxnSp>
      <p:sp>
        <p:nvSpPr>
          <p:cNvPr id="15" name="Text Box 37"/>
          <p:cNvSpPr txBox="1">
            <a:spLocks noChangeArrowheads="1"/>
          </p:cNvSpPr>
          <p:nvPr/>
        </p:nvSpPr>
        <p:spPr bwMode="auto">
          <a:xfrm>
            <a:off x="4648200" y="4110335"/>
            <a:ext cx="21336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2000" b="1" dirty="0" smtClean="0">
                <a:solidFill>
                  <a:srgbClr val="0000FF"/>
                </a:solidFill>
                <a:latin typeface="Arial" charset="0"/>
              </a:rPr>
              <a:t>Drops after an idle time</a:t>
            </a:r>
            <a:endParaRPr lang="en-US" sz="2000" b="1" dirty="0">
              <a:solidFill>
                <a:srgbClr val="0000FF"/>
              </a:solidFill>
              <a:latin typeface="Arial" charset="0"/>
            </a:endParaRPr>
          </a:p>
        </p:txBody>
      </p:sp>
      <p:cxnSp>
        <p:nvCxnSpPr>
          <p:cNvPr id="16" name="Straight Arrow Connector 15"/>
          <p:cNvCxnSpPr/>
          <p:nvPr/>
        </p:nvCxnSpPr>
        <p:spPr>
          <a:xfrm flipH="1">
            <a:off x="4876800" y="4948535"/>
            <a:ext cx="304800" cy="304800"/>
          </a:xfrm>
          <a:prstGeom prst="straightConnector1">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81546633"/>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sz="4000" dirty="0" smtClean="0"/>
              <a:t>Slow Start Restart</a:t>
            </a:r>
            <a:endParaRPr lang="en-US" sz="4000" dirty="0"/>
          </a:p>
        </p:txBody>
      </p:sp>
      <p:sp>
        <p:nvSpPr>
          <p:cNvPr id="3" name="Content Placeholder 2"/>
          <p:cNvSpPr>
            <a:spLocks noGrp="1"/>
          </p:cNvSpPr>
          <p:nvPr>
            <p:ph idx="1"/>
          </p:nvPr>
        </p:nvSpPr>
        <p:spPr>
          <a:xfrm>
            <a:off x="0" y="1143000"/>
            <a:ext cx="9144000" cy="2971800"/>
          </a:xfrm>
        </p:spPr>
        <p:txBody>
          <a:bodyPr/>
          <a:lstStyle/>
          <a:p>
            <a:r>
              <a:rPr lang="en-US" dirty="0"/>
              <a:t>SNAP diagnosis</a:t>
            </a:r>
          </a:p>
          <a:p>
            <a:pPr lvl="1"/>
            <a:r>
              <a:rPr lang="en-US" dirty="0"/>
              <a:t>Significant packet loss</a:t>
            </a:r>
          </a:p>
          <a:p>
            <a:pPr lvl="1"/>
            <a:r>
              <a:rPr lang="en-US" dirty="0"/>
              <a:t>Congestion window is too large after an idle </a:t>
            </a:r>
            <a:r>
              <a:rPr lang="en-US" dirty="0" smtClean="0"/>
              <a:t>period</a:t>
            </a:r>
          </a:p>
          <a:p>
            <a:pPr marL="0" indent="0">
              <a:buNone/>
            </a:pPr>
            <a:endParaRPr lang="en-US" dirty="0" smtClean="0"/>
          </a:p>
          <a:p>
            <a:r>
              <a:rPr lang="en-US" dirty="0" smtClean="0"/>
              <a:t>Proposed </a:t>
            </a:r>
            <a:r>
              <a:rPr lang="en-US" dirty="0"/>
              <a:t>solutions</a:t>
            </a:r>
          </a:p>
          <a:p>
            <a:pPr lvl="1"/>
            <a:r>
              <a:rPr lang="en-US" dirty="0" smtClean="0"/>
              <a:t>Change apps to send less data during congestion</a:t>
            </a:r>
            <a:endParaRPr lang="en-US" dirty="0"/>
          </a:p>
          <a:p>
            <a:pPr lvl="1"/>
            <a:r>
              <a:rPr lang="en-US" dirty="0"/>
              <a:t>New transport protocols that consider both congestion and delay</a:t>
            </a:r>
          </a:p>
          <a:p>
            <a:pPr lvl="1"/>
            <a:endParaRPr lang="en-US" dirty="0"/>
          </a:p>
          <a:p>
            <a:pPr lvl="1"/>
            <a:endParaRPr lang="en-US" dirty="0" smtClean="0"/>
          </a:p>
          <a:p>
            <a:pPr lvl="1"/>
            <a:endParaRPr lang="en-US" dirty="0" smtClean="0"/>
          </a:p>
        </p:txBody>
      </p:sp>
      <p:sp>
        <p:nvSpPr>
          <p:cNvPr id="4" name="Slide Number Placeholder 3"/>
          <p:cNvSpPr>
            <a:spLocks noGrp="1"/>
          </p:cNvSpPr>
          <p:nvPr>
            <p:ph type="sldNum" sz="quarter" idx="12"/>
          </p:nvPr>
        </p:nvSpPr>
        <p:spPr/>
        <p:txBody>
          <a:bodyPr/>
          <a:lstStyle/>
          <a:p>
            <a:fld id="{7876E0CC-6134-4D81-B876-3E8DBC324A9F}" type="slidenum">
              <a:rPr lang="en-US" smtClean="0"/>
              <a:pPr/>
              <a:t>26</a:t>
            </a:fld>
            <a:endParaRPr lang="en-US"/>
          </a:p>
        </p:txBody>
      </p:sp>
    </p:spTree>
    <p:extLst>
      <p:ext uri="{BB962C8B-B14F-4D97-AF65-F5344CB8AC3E}">
        <p14:creationId xmlns:p14="http://schemas.microsoft.com/office/powerpoint/2010/main" val="2590729989"/>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sz="4000" dirty="0" smtClean="0"/>
              <a:t>Problem 3: Timeouts for Low-rate Flows</a:t>
            </a:r>
            <a:endParaRPr lang="en-US" sz="4000" dirty="0"/>
          </a:p>
        </p:txBody>
      </p:sp>
      <p:sp>
        <p:nvSpPr>
          <p:cNvPr id="3" name="Content Placeholder 2"/>
          <p:cNvSpPr>
            <a:spLocks noGrp="1"/>
          </p:cNvSpPr>
          <p:nvPr>
            <p:ph idx="1"/>
          </p:nvPr>
        </p:nvSpPr>
        <p:spPr>
          <a:xfrm>
            <a:off x="457200" y="1524000"/>
            <a:ext cx="8229600" cy="4525963"/>
          </a:xfrm>
        </p:spPr>
        <p:txBody>
          <a:bodyPr/>
          <a:lstStyle/>
          <a:p>
            <a:r>
              <a:rPr lang="en-US" dirty="0" smtClean="0"/>
              <a:t>SNAP diagnosis	</a:t>
            </a:r>
          </a:p>
          <a:p>
            <a:pPr lvl="1"/>
            <a:r>
              <a:rPr lang="en-US" dirty="0" smtClean="0"/>
              <a:t>More fast </a:t>
            </a:r>
            <a:r>
              <a:rPr lang="en-US" dirty="0" err="1" smtClean="0"/>
              <a:t>retrans</a:t>
            </a:r>
            <a:r>
              <a:rPr lang="en-US" dirty="0" smtClean="0"/>
              <a:t>. for high-rate flows (1-10MB/s)</a:t>
            </a:r>
          </a:p>
          <a:p>
            <a:pPr lvl="1"/>
            <a:r>
              <a:rPr lang="en-US" dirty="0" smtClean="0"/>
              <a:t>More timeouts with low-rate flows (10-100KB/s)</a:t>
            </a:r>
          </a:p>
          <a:p>
            <a:pPr lvl="1"/>
            <a:endParaRPr lang="en-US" dirty="0" smtClean="0"/>
          </a:p>
          <a:p>
            <a:r>
              <a:rPr lang="en-US" dirty="0" smtClean="0"/>
              <a:t>Proposed solutions</a:t>
            </a:r>
          </a:p>
          <a:p>
            <a:pPr lvl="1"/>
            <a:r>
              <a:rPr lang="en-US" dirty="0" smtClean="0"/>
              <a:t>Reduce timeout time in TCP stack</a:t>
            </a:r>
          </a:p>
          <a:p>
            <a:pPr lvl="1"/>
            <a:r>
              <a:rPr lang="en-US" dirty="0" smtClean="0"/>
              <a:t>New ways to handle packet loss for </a:t>
            </a:r>
            <a:r>
              <a:rPr lang="en-US" dirty="0"/>
              <a:t>small flows </a:t>
            </a:r>
          </a:p>
          <a:p>
            <a:pPr lvl="1"/>
            <a:endParaRPr lang="en-US" dirty="0"/>
          </a:p>
        </p:txBody>
      </p:sp>
      <p:sp>
        <p:nvSpPr>
          <p:cNvPr id="4" name="Slide Number Placeholder 3"/>
          <p:cNvSpPr>
            <a:spLocks noGrp="1"/>
          </p:cNvSpPr>
          <p:nvPr>
            <p:ph type="sldNum" sz="quarter" idx="12"/>
          </p:nvPr>
        </p:nvSpPr>
        <p:spPr/>
        <p:txBody>
          <a:bodyPr/>
          <a:lstStyle/>
          <a:p>
            <a:fld id="{7876E0CC-6134-4D81-B876-3E8DBC324A9F}" type="slidenum">
              <a:rPr lang="en-US" smtClean="0"/>
              <a:pPr/>
              <a:t>27</a:t>
            </a:fld>
            <a:endParaRPr lang="en-US"/>
          </a:p>
        </p:txBody>
      </p:sp>
    </p:spTree>
    <p:extLst>
      <p:ext uri="{BB962C8B-B14F-4D97-AF65-F5344CB8AC3E}">
        <p14:creationId xmlns:p14="http://schemas.microsoft.com/office/powerpoint/2010/main" val="2967282213"/>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Conclusion</a:t>
            </a:r>
            <a:endParaRPr lang="en-US" dirty="0"/>
          </a:p>
        </p:txBody>
      </p:sp>
      <p:sp>
        <p:nvSpPr>
          <p:cNvPr id="3" name="Content Placeholder 2"/>
          <p:cNvSpPr>
            <a:spLocks noGrp="1"/>
          </p:cNvSpPr>
          <p:nvPr>
            <p:ph idx="1"/>
          </p:nvPr>
        </p:nvSpPr>
        <p:spPr>
          <a:xfrm>
            <a:off x="76200" y="1447800"/>
            <a:ext cx="8991600" cy="4525963"/>
          </a:xfrm>
        </p:spPr>
        <p:txBody>
          <a:bodyPr/>
          <a:lstStyle/>
          <a:p>
            <a:r>
              <a:rPr lang="en-US" dirty="0" smtClean="0"/>
              <a:t>A simple, efficient way to profile data centers</a:t>
            </a:r>
          </a:p>
          <a:p>
            <a:pPr lvl="1"/>
            <a:r>
              <a:rPr lang="en-US" dirty="0" smtClean="0"/>
              <a:t>Passively</a:t>
            </a:r>
            <a:r>
              <a:rPr lang="en-US" dirty="0"/>
              <a:t> </a:t>
            </a:r>
            <a:r>
              <a:rPr lang="en-US" dirty="0" smtClean="0"/>
              <a:t>measure real-time network stack information</a:t>
            </a:r>
          </a:p>
          <a:p>
            <a:pPr lvl="1"/>
            <a:r>
              <a:rPr lang="en-US" dirty="0" smtClean="0"/>
              <a:t>Systematically identify problematic stages</a:t>
            </a:r>
          </a:p>
          <a:p>
            <a:pPr lvl="1"/>
            <a:r>
              <a:rPr lang="en-US" dirty="0" smtClean="0"/>
              <a:t>Correlate problems across connections</a:t>
            </a:r>
          </a:p>
          <a:p>
            <a:r>
              <a:rPr lang="en-US" dirty="0" smtClean="0"/>
              <a:t>Deploying SNAP in production data center</a:t>
            </a:r>
          </a:p>
          <a:p>
            <a:pPr lvl="1"/>
            <a:r>
              <a:rPr lang="en-US" dirty="0" smtClean="0"/>
              <a:t>Diagnose net-app interactions</a:t>
            </a:r>
          </a:p>
          <a:p>
            <a:pPr lvl="1"/>
            <a:r>
              <a:rPr lang="en-US" dirty="0" smtClean="0"/>
              <a:t>A quick way to identify them when problems happen</a:t>
            </a:r>
          </a:p>
          <a:p>
            <a:r>
              <a:rPr lang="en-US" dirty="0" smtClean="0"/>
              <a:t>Future work</a:t>
            </a:r>
          </a:p>
          <a:p>
            <a:pPr lvl="1"/>
            <a:r>
              <a:rPr lang="en-US" dirty="0" smtClean="0"/>
              <a:t>Extend SNAP to diagnose wide-area transfers</a:t>
            </a:r>
          </a:p>
        </p:txBody>
      </p:sp>
      <p:sp>
        <p:nvSpPr>
          <p:cNvPr id="4" name="Slide Number Placeholder 3"/>
          <p:cNvSpPr>
            <a:spLocks noGrp="1"/>
          </p:cNvSpPr>
          <p:nvPr>
            <p:ph type="sldNum" sz="quarter" idx="12"/>
          </p:nvPr>
        </p:nvSpPr>
        <p:spPr/>
        <p:txBody>
          <a:bodyPr/>
          <a:lstStyle/>
          <a:p>
            <a:fld id="{7876E0CC-6134-4D81-B876-3E8DBC324A9F}" type="slidenum">
              <a:rPr lang="en-US" smtClean="0"/>
              <a:pPr/>
              <a:t>28</a:t>
            </a:fld>
            <a:endParaRPr lang="en-US"/>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362200"/>
            <a:ext cx="8229600" cy="1143000"/>
          </a:xfrm>
        </p:spPr>
        <p:txBody>
          <a:bodyPr/>
          <a:lstStyle/>
          <a:p>
            <a:r>
              <a:rPr lang="en-US" dirty="0" smtClean="0"/>
              <a:t>Thanks!</a:t>
            </a:r>
            <a:endParaRPr lang="en-US" dirty="0"/>
          </a:p>
        </p:txBody>
      </p:sp>
      <p:sp>
        <p:nvSpPr>
          <p:cNvPr id="4" name="Slide Number Placeholder 3"/>
          <p:cNvSpPr>
            <a:spLocks noGrp="1"/>
          </p:cNvSpPr>
          <p:nvPr>
            <p:ph type="sldNum" sz="quarter" idx="12"/>
          </p:nvPr>
        </p:nvSpPr>
        <p:spPr/>
        <p:txBody>
          <a:bodyPr/>
          <a:lstStyle/>
          <a:p>
            <a:fld id="{7876E0CC-6134-4D81-B876-3E8DBC324A9F}" type="slidenum">
              <a:rPr lang="en-US" smtClean="0"/>
              <a:pPr/>
              <a:t>29</a:t>
            </a:fld>
            <a:endParaRPr lang="en-US"/>
          </a:p>
        </p:txBody>
      </p:sp>
    </p:spTree>
    <p:extLst>
      <p:ext uri="{BB962C8B-B14F-4D97-AF65-F5344CB8AC3E}">
        <p14:creationId xmlns:p14="http://schemas.microsoft.com/office/powerpoint/2010/main" val="47336705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143000"/>
          </a:xfrm>
        </p:spPr>
        <p:txBody>
          <a:bodyPr/>
          <a:lstStyle/>
          <a:p>
            <a:r>
              <a:rPr lang="en-US" dirty="0" smtClean="0"/>
              <a:t>Challenges of Datacenter Diagnosis</a:t>
            </a:r>
            <a:endParaRPr lang="en-US" dirty="0"/>
          </a:p>
        </p:txBody>
      </p:sp>
      <p:sp>
        <p:nvSpPr>
          <p:cNvPr id="3" name="Content Placeholder 2"/>
          <p:cNvSpPr>
            <a:spLocks noGrp="1"/>
          </p:cNvSpPr>
          <p:nvPr>
            <p:ph idx="1"/>
          </p:nvPr>
        </p:nvSpPr>
        <p:spPr>
          <a:xfrm>
            <a:off x="228600" y="1417638"/>
            <a:ext cx="8915400" cy="4525963"/>
          </a:xfrm>
        </p:spPr>
        <p:txBody>
          <a:bodyPr/>
          <a:lstStyle/>
          <a:p>
            <a:r>
              <a:rPr lang="en-US" dirty="0" smtClean="0"/>
              <a:t>Large complex applications</a:t>
            </a:r>
          </a:p>
          <a:p>
            <a:pPr lvl="1"/>
            <a:r>
              <a:rPr lang="en-US" dirty="0" smtClean="0"/>
              <a:t>Hundreds of application components</a:t>
            </a:r>
          </a:p>
          <a:p>
            <a:pPr lvl="1"/>
            <a:r>
              <a:rPr lang="en-US" dirty="0" smtClean="0"/>
              <a:t>Tens of thousands of servers</a:t>
            </a:r>
          </a:p>
          <a:p>
            <a:r>
              <a:rPr lang="en-US" dirty="0" smtClean="0"/>
              <a:t>New performance problems</a:t>
            </a:r>
          </a:p>
          <a:p>
            <a:pPr lvl="1"/>
            <a:r>
              <a:rPr lang="en-US" dirty="0" smtClean="0"/>
              <a:t>Update code to </a:t>
            </a:r>
            <a:r>
              <a:rPr lang="en-US" dirty="0"/>
              <a:t>add </a:t>
            </a:r>
            <a:r>
              <a:rPr lang="en-US" dirty="0" smtClean="0"/>
              <a:t>features or </a:t>
            </a:r>
            <a:r>
              <a:rPr lang="en-US" dirty="0"/>
              <a:t>ﬁx </a:t>
            </a:r>
            <a:r>
              <a:rPr lang="en-US" dirty="0" smtClean="0"/>
              <a:t>bugs</a:t>
            </a:r>
          </a:p>
          <a:p>
            <a:pPr lvl="1"/>
            <a:r>
              <a:rPr lang="en-US" dirty="0" smtClean="0">
                <a:sym typeface="Wingdings" pitchFamily="2" charset="2"/>
              </a:rPr>
              <a:t>Change components while app is still in operation</a:t>
            </a:r>
          </a:p>
          <a:p>
            <a:r>
              <a:rPr lang="en-US" dirty="0" smtClean="0">
                <a:sym typeface="Wingdings" pitchFamily="2" charset="2"/>
              </a:rPr>
              <a:t>Old performance problems</a:t>
            </a:r>
            <a:r>
              <a:rPr lang="en-US" dirty="0">
                <a:sym typeface="Wingdings" pitchFamily="2" charset="2"/>
              </a:rPr>
              <a:t> </a:t>
            </a:r>
            <a:r>
              <a:rPr lang="en-US" dirty="0" smtClean="0">
                <a:sym typeface="Wingdings" pitchFamily="2" charset="2"/>
              </a:rPr>
              <a:t>(</a:t>
            </a:r>
            <a:r>
              <a:rPr lang="en-US" dirty="0" smtClean="0">
                <a:solidFill>
                  <a:srgbClr val="FF0000"/>
                </a:solidFill>
              </a:rPr>
              <a:t>Human factors</a:t>
            </a:r>
            <a:r>
              <a:rPr lang="en-US" dirty="0" smtClean="0">
                <a:solidFill>
                  <a:srgbClr val="0000FF"/>
                </a:solidFill>
              </a:rPr>
              <a:t>)</a:t>
            </a:r>
            <a:endParaRPr lang="en-US" dirty="0" smtClean="0">
              <a:solidFill>
                <a:srgbClr val="0000FF"/>
              </a:solidFill>
              <a:sym typeface="Wingdings" pitchFamily="2" charset="2"/>
            </a:endParaRPr>
          </a:p>
          <a:p>
            <a:pPr lvl="1"/>
            <a:r>
              <a:rPr lang="en-US" dirty="0">
                <a:sym typeface="Wingdings" pitchFamily="2" charset="2"/>
              </a:rPr>
              <a:t>D</a:t>
            </a:r>
            <a:r>
              <a:rPr lang="en-US" dirty="0" smtClean="0">
                <a:sym typeface="Wingdings" pitchFamily="2" charset="2"/>
              </a:rPr>
              <a:t>evelopers may not understand network well </a:t>
            </a:r>
          </a:p>
          <a:p>
            <a:pPr lvl="1"/>
            <a:r>
              <a:rPr lang="en-US" dirty="0" smtClean="0">
                <a:sym typeface="Wingdings" pitchFamily="2" charset="2"/>
              </a:rPr>
              <a:t>Nagle’s algorithm, delayed ACK, etc.</a:t>
            </a:r>
          </a:p>
        </p:txBody>
      </p:sp>
      <p:sp>
        <p:nvSpPr>
          <p:cNvPr id="4" name="Slide Number Placeholder 3"/>
          <p:cNvSpPr>
            <a:spLocks noGrp="1"/>
          </p:cNvSpPr>
          <p:nvPr>
            <p:ph type="sldNum" sz="quarter" idx="12"/>
          </p:nvPr>
        </p:nvSpPr>
        <p:spPr/>
        <p:txBody>
          <a:bodyPr/>
          <a:lstStyle/>
          <a:p>
            <a:fld id="{7876E0CC-6134-4D81-B876-3E8DBC324A9F}" type="slidenum">
              <a:rPr lang="en-US" smtClean="0"/>
              <a:pPr/>
              <a:t>3</a:t>
            </a:fld>
            <a:endParaRPr lang="en-US"/>
          </a:p>
        </p:txBody>
      </p:sp>
    </p:spTree>
    <p:extLst>
      <p:ext uri="{BB962C8B-B14F-4D97-AF65-F5344CB8AC3E}">
        <p14:creationId xmlns:p14="http://schemas.microsoft.com/office/powerpoint/2010/main" val="301373443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1143000"/>
          </a:xfrm>
        </p:spPr>
        <p:txBody>
          <a:bodyPr/>
          <a:lstStyle/>
          <a:p>
            <a:r>
              <a:rPr lang="en-US" sz="4000" dirty="0" smtClean="0"/>
              <a:t>Diagnosis in Today’s Data Center</a:t>
            </a:r>
            <a:endParaRPr lang="en-US" sz="4000" dirty="0"/>
          </a:p>
        </p:txBody>
      </p:sp>
      <p:sp>
        <p:nvSpPr>
          <p:cNvPr id="4" name="Slide Number Placeholder 3"/>
          <p:cNvSpPr>
            <a:spLocks noGrp="1"/>
          </p:cNvSpPr>
          <p:nvPr>
            <p:ph type="sldNum" sz="quarter" idx="12"/>
          </p:nvPr>
        </p:nvSpPr>
        <p:spPr/>
        <p:txBody>
          <a:bodyPr/>
          <a:lstStyle/>
          <a:p>
            <a:fld id="{7876E0CC-6134-4D81-B876-3E8DBC324A9F}" type="slidenum">
              <a:rPr lang="en-US" smtClean="0"/>
              <a:pPr/>
              <a:t>4</a:t>
            </a:fld>
            <a:endParaRPr lang="en-US"/>
          </a:p>
        </p:txBody>
      </p:sp>
      <p:sp>
        <p:nvSpPr>
          <p:cNvPr id="5" name="Rounded Rectangle 4"/>
          <p:cNvSpPr/>
          <p:nvPr/>
        </p:nvSpPr>
        <p:spPr>
          <a:xfrm>
            <a:off x="3060700" y="2133600"/>
            <a:ext cx="1981200" cy="2438400"/>
          </a:xfrm>
          <a:prstGeom prst="roundRect">
            <a:avLst/>
          </a:prstGeom>
        </p:spPr>
        <p:style>
          <a:lnRef idx="1">
            <a:schemeClr val="dk1"/>
          </a:lnRef>
          <a:fillRef idx="2">
            <a:schemeClr val="dk1"/>
          </a:fillRef>
          <a:effectRef idx="1">
            <a:schemeClr val="dk1"/>
          </a:effectRef>
          <a:fontRef idx="minor">
            <a:schemeClr val="dk1"/>
          </a:fontRef>
        </p:style>
        <p:txBody>
          <a:bodyPr rtlCol="0" anchor="t"/>
          <a:lstStyle/>
          <a:p>
            <a:pPr algn="ctr"/>
            <a:r>
              <a:rPr lang="en-US" sz="2400" dirty="0" smtClean="0"/>
              <a:t>Host</a:t>
            </a:r>
            <a:endParaRPr lang="en-US" sz="2400" dirty="0"/>
          </a:p>
        </p:txBody>
      </p:sp>
      <p:sp>
        <p:nvSpPr>
          <p:cNvPr id="6" name="Rounded Rectangle 5"/>
          <p:cNvSpPr/>
          <p:nvPr/>
        </p:nvSpPr>
        <p:spPr>
          <a:xfrm>
            <a:off x="3365500" y="2895600"/>
            <a:ext cx="1447800" cy="6096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smtClean="0"/>
              <a:t>App</a:t>
            </a:r>
            <a:endParaRPr lang="en-US" sz="2400" dirty="0"/>
          </a:p>
        </p:txBody>
      </p:sp>
      <p:sp>
        <p:nvSpPr>
          <p:cNvPr id="7" name="Rounded Rectangle 6"/>
          <p:cNvSpPr/>
          <p:nvPr/>
        </p:nvSpPr>
        <p:spPr>
          <a:xfrm>
            <a:off x="3365500" y="3733800"/>
            <a:ext cx="1447800" cy="6096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smtClean="0"/>
              <a:t>OS</a:t>
            </a:r>
            <a:endParaRPr lang="en-US" sz="2400" dirty="0"/>
          </a:p>
        </p:txBody>
      </p:sp>
      <p:sp>
        <p:nvSpPr>
          <p:cNvPr id="8" name="Rounded Rectangle 7"/>
          <p:cNvSpPr/>
          <p:nvPr/>
        </p:nvSpPr>
        <p:spPr>
          <a:xfrm>
            <a:off x="5270500" y="3657600"/>
            <a:ext cx="1447800" cy="8382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smtClean="0"/>
              <a:t>Packet sniffer</a:t>
            </a:r>
            <a:endParaRPr lang="en-US" sz="2400" dirty="0"/>
          </a:p>
        </p:txBody>
      </p:sp>
      <p:cxnSp>
        <p:nvCxnSpPr>
          <p:cNvPr id="10" name="Straight Connector 9"/>
          <p:cNvCxnSpPr>
            <a:endCxn id="8" idx="1"/>
          </p:cNvCxnSpPr>
          <p:nvPr/>
        </p:nvCxnSpPr>
        <p:spPr>
          <a:xfrm>
            <a:off x="5041900" y="4038600"/>
            <a:ext cx="228600" cy="381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Straight Connector 14"/>
          <p:cNvCxnSpPr>
            <a:stCxn id="8" idx="3"/>
          </p:cNvCxnSpPr>
          <p:nvPr/>
        </p:nvCxnSpPr>
        <p:spPr>
          <a:xfrm>
            <a:off x="6718300" y="4076700"/>
            <a:ext cx="838200" cy="38100"/>
          </a:xfrm>
          <a:prstGeom prst="line">
            <a:avLst/>
          </a:prstGeom>
        </p:spPr>
        <p:style>
          <a:lnRef idx="2">
            <a:schemeClr val="accent1"/>
          </a:lnRef>
          <a:fillRef idx="0">
            <a:schemeClr val="accent1"/>
          </a:fillRef>
          <a:effectRef idx="1">
            <a:schemeClr val="accent1"/>
          </a:effectRef>
          <a:fontRef idx="minor">
            <a:schemeClr val="tx1"/>
          </a:fontRef>
        </p:style>
      </p:cxnSp>
      <p:pic>
        <p:nvPicPr>
          <p:cNvPr id="18" name="Picture 4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75500" y="3886200"/>
            <a:ext cx="977900" cy="418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Line Callout 1 18"/>
          <p:cNvSpPr/>
          <p:nvPr/>
        </p:nvSpPr>
        <p:spPr>
          <a:xfrm>
            <a:off x="76200" y="1981200"/>
            <a:ext cx="2895600" cy="2057400"/>
          </a:xfrm>
          <a:prstGeom prst="borderCallout1">
            <a:avLst>
              <a:gd name="adj1" fmla="val 46528"/>
              <a:gd name="adj2" fmla="val 98823"/>
              <a:gd name="adj3" fmla="val 69672"/>
              <a:gd name="adj4" fmla="val 114353"/>
            </a:avLst>
          </a:prstGeom>
        </p:spPr>
        <p:style>
          <a:lnRef idx="2">
            <a:schemeClr val="accent1"/>
          </a:lnRef>
          <a:fillRef idx="1">
            <a:schemeClr val="lt1"/>
          </a:fillRef>
          <a:effectRef idx="0">
            <a:schemeClr val="accent1"/>
          </a:effectRef>
          <a:fontRef idx="minor">
            <a:schemeClr val="dk1"/>
          </a:fontRef>
        </p:style>
        <p:txBody>
          <a:bodyPr rtlCol="0" anchor="t"/>
          <a:lstStyle/>
          <a:p>
            <a:pPr algn="just"/>
            <a:r>
              <a:rPr lang="en-US" sz="2400" dirty="0" smtClean="0">
                <a:solidFill>
                  <a:srgbClr val="0000FF"/>
                </a:solidFill>
              </a:rPr>
              <a:t>App logs:</a:t>
            </a:r>
          </a:p>
          <a:p>
            <a:pPr algn="just"/>
            <a:r>
              <a:rPr lang="en-US" sz="2400" dirty="0" smtClean="0">
                <a:solidFill>
                  <a:schemeClr val="tx1"/>
                </a:solidFill>
              </a:rPr>
              <a:t>#</a:t>
            </a:r>
            <a:r>
              <a:rPr lang="en-US" sz="2400" dirty="0" err="1" smtClean="0">
                <a:solidFill>
                  <a:schemeClr val="tx1"/>
                </a:solidFill>
              </a:rPr>
              <a:t>Reqs</a:t>
            </a:r>
            <a:r>
              <a:rPr lang="en-US" sz="2400" dirty="0" smtClean="0">
                <a:solidFill>
                  <a:schemeClr val="tx1"/>
                </a:solidFill>
              </a:rPr>
              <a:t>/sec</a:t>
            </a:r>
          </a:p>
          <a:p>
            <a:pPr algn="just"/>
            <a:r>
              <a:rPr lang="en-US" sz="2400" dirty="0" smtClean="0"/>
              <a:t>Response time</a:t>
            </a:r>
          </a:p>
          <a:p>
            <a:pPr algn="just"/>
            <a:r>
              <a:rPr lang="en-US" sz="2400" dirty="0" smtClean="0"/>
              <a:t>1% req. &gt;200ms delay</a:t>
            </a:r>
          </a:p>
        </p:txBody>
      </p:sp>
      <p:sp>
        <p:nvSpPr>
          <p:cNvPr id="20" name="Line Callout 1 19"/>
          <p:cNvSpPr/>
          <p:nvPr/>
        </p:nvSpPr>
        <p:spPr>
          <a:xfrm>
            <a:off x="5562600" y="4800600"/>
            <a:ext cx="3352800" cy="1295400"/>
          </a:xfrm>
          <a:prstGeom prst="borderCallout1">
            <a:avLst>
              <a:gd name="adj1" fmla="val -3008"/>
              <a:gd name="adj2" fmla="val 50347"/>
              <a:gd name="adj3" fmla="val -55715"/>
              <a:gd name="adj4" fmla="val 58951"/>
            </a:avLst>
          </a:prstGeom>
        </p:spPr>
        <p:style>
          <a:lnRef idx="2">
            <a:schemeClr val="accent1"/>
          </a:lnRef>
          <a:fillRef idx="1">
            <a:schemeClr val="lt1"/>
          </a:fillRef>
          <a:effectRef idx="0">
            <a:schemeClr val="accent1"/>
          </a:effectRef>
          <a:fontRef idx="minor">
            <a:schemeClr val="dk1"/>
          </a:fontRef>
        </p:style>
        <p:txBody>
          <a:bodyPr rtlCol="0" anchor="t"/>
          <a:lstStyle/>
          <a:p>
            <a:r>
              <a:rPr lang="en-US" sz="2400" dirty="0" smtClean="0">
                <a:solidFill>
                  <a:srgbClr val="0000FF"/>
                </a:solidFill>
              </a:rPr>
              <a:t>Switch logs:</a:t>
            </a:r>
          </a:p>
          <a:p>
            <a:r>
              <a:rPr lang="en-US" sz="2400" dirty="0" smtClean="0"/>
              <a:t>#bytes/</a:t>
            </a:r>
            <a:r>
              <a:rPr lang="en-US" sz="2400" dirty="0" err="1" smtClean="0"/>
              <a:t>pkts</a:t>
            </a:r>
            <a:r>
              <a:rPr lang="en-US" sz="2400" dirty="0" smtClean="0"/>
              <a:t> per minute</a:t>
            </a:r>
          </a:p>
        </p:txBody>
      </p:sp>
      <p:sp>
        <p:nvSpPr>
          <p:cNvPr id="21" name="Line Callout 1 20"/>
          <p:cNvSpPr/>
          <p:nvPr/>
        </p:nvSpPr>
        <p:spPr>
          <a:xfrm>
            <a:off x="6096000" y="1828800"/>
            <a:ext cx="2743200" cy="1600200"/>
          </a:xfrm>
          <a:prstGeom prst="borderCallout1">
            <a:avLst>
              <a:gd name="adj1" fmla="val 102255"/>
              <a:gd name="adj2" fmla="val 24829"/>
              <a:gd name="adj3" fmla="val 113625"/>
              <a:gd name="adj4" fmla="val 2952"/>
            </a:avLst>
          </a:prstGeom>
        </p:spPr>
        <p:style>
          <a:lnRef idx="2">
            <a:schemeClr val="accent1"/>
          </a:lnRef>
          <a:fillRef idx="1">
            <a:schemeClr val="lt1"/>
          </a:fillRef>
          <a:effectRef idx="0">
            <a:schemeClr val="accent1"/>
          </a:effectRef>
          <a:fontRef idx="minor">
            <a:schemeClr val="dk1"/>
          </a:fontRef>
        </p:style>
        <p:txBody>
          <a:bodyPr rtlCol="0" anchor="t"/>
          <a:lstStyle/>
          <a:p>
            <a:r>
              <a:rPr lang="en-US" sz="2400" dirty="0" smtClean="0">
                <a:solidFill>
                  <a:srgbClr val="0000FF"/>
                </a:solidFill>
              </a:rPr>
              <a:t>Packet trace:</a:t>
            </a:r>
          </a:p>
          <a:p>
            <a:r>
              <a:rPr lang="en-US" sz="2400" dirty="0" smtClean="0"/>
              <a:t>Filter out trace for long delay req.</a:t>
            </a:r>
          </a:p>
        </p:txBody>
      </p:sp>
      <p:sp>
        <p:nvSpPr>
          <p:cNvPr id="14" name="Line Callout 1 13"/>
          <p:cNvSpPr/>
          <p:nvPr/>
        </p:nvSpPr>
        <p:spPr>
          <a:xfrm>
            <a:off x="152400" y="4800600"/>
            <a:ext cx="4800600" cy="1371600"/>
          </a:xfrm>
          <a:prstGeom prst="borderCallout1">
            <a:avLst>
              <a:gd name="adj1" fmla="val -3065"/>
              <a:gd name="adj2" fmla="val 50010"/>
              <a:gd name="adj3" fmla="val -38761"/>
              <a:gd name="adj4" fmla="val 66932"/>
            </a:avLst>
          </a:prstGeom>
          <a:ln/>
        </p:spPr>
        <p:style>
          <a:lnRef idx="1">
            <a:schemeClr val="accent3"/>
          </a:lnRef>
          <a:fillRef idx="2">
            <a:schemeClr val="accent3"/>
          </a:fillRef>
          <a:effectRef idx="1">
            <a:schemeClr val="accent3"/>
          </a:effectRef>
          <a:fontRef idx="minor">
            <a:schemeClr val="dk1"/>
          </a:fontRef>
        </p:style>
        <p:txBody>
          <a:bodyPr rtlCol="0" anchor="t"/>
          <a:lstStyle/>
          <a:p>
            <a:r>
              <a:rPr lang="en-US" sz="2400" dirty="0" smtClean="0">
                <a:solidFill>
                  <a:srgbClr val="0000FF"/>
                </a:solidFill>
              </a:rPr>
              <a:t>SNAP:</a:t>
            </a:r>
          </a:p>
          <a:p>
            <a:r>
              <a:rPr lang="en-US" sz="2400" dirty="0" smtClean="0">
                <a:solidFill>
                  <a:srgbClr val="0000FF"/>
                </a:solidFill>
              </a:rPr>
              <a:t>Diagnose net-app interactions</a:t>
            </a:r>
          </a:p>
        </p:txBody>
      </p:sp>
      <p:sp>
        <p:nvSpPr>
          <p:cNvPr id="3" name="Rectangle 2"/>
          <p:cNvSpPr/>
          <p:nvPr/>
        </p:nvSpPr>
        <p:spPr>
          <a:xfrm>
            <a:off x="43265" y="3505200"/>
            <a:ext cx="2623735" cy="461665"/>
          </a:xfrm>
          <a:prstGeom prst="rect">
            <a:avLst/>
          </a:prstGeom>
        </p:spPr>
        <p:txBody>
          <a:bodyPr wrap="none">
            <a:spAutoFit/>
          </a:bodyPr>
          <a:lstStyle/>
          <a:p>
            <a:r>
              <a:rPr lang="en-US" sz="2400" dirty="0">
                <a:solidFill>
                  <a:srgbClr val="FF0000"/>
                </a:solidFill>
              </a:rPr>
              <a:t>Application-specific</a:t>
            </a:r>
          </a:p>
        </p:txBody>
      </p:sp>
      <p:sp>
        <p:nvSpPr>
          <p:cNvPr id="16" name="Rectangle 15"/>
          <p:cNvSpPr/>
          <p:nvPr/>
        </p:nvSpPr>
        <p:spPr>
          <a:xfrm>
            <a:off x="6096000" y="2967335"/>
            <a:ext cx="1974970" cy="461665"/>
          </a:xfrm>
          <a:prstGeom prst="rect">
            <a:avLst/>
          </a:prstGeom>
        </p:spPr>
        <p:txBody>
          <a:bodyPr wrap="none">
            <a:spAutoFit/>
          </a:bodyPr>
          <a:lstStyle/>
          <a:p>
            <a:r>
              <a:rPr lang="en-US" sz="2400" dirty="0" smtClean="0">
                <a:solidFill>
                  <a:srgbClr val="FF0000"/>
                </a:solidFill>
              </a:rPr>
              <a:t>Too expensive</a:t>
            </a:r>
            <a:endParaRPr lang="en-US" sz="2400" dirty="0">
              <a:solidFill>
                <a:srgbClr val="FF0000"/>
              </a:solidFill>
            </a:endParaRPr>
          </a:p>
        </p:txBody>
      </p:sp>
      <p:sp>
        <p:nvSpPr>
          <p:cNvPr id="17" name="Rectangle 16"/>
          <p:cNvSpPr/>
          <p:nvPr/>
        </p:nvSpPr>
        <p:spPr>
          <a:xfrm>
            <a:off x="5562600" y="5562600"/>
            <a:ext cx="2590523" cy="461665"/>
          </a:xfrm>
          <a:prstGeom prst="rect">
            <a:avLst/>
          </a:prstGeom>
        </p:spPr>
        <p:txBody>
          <a:bodyPr wrap="none">
            <a:spAutoFit/>
          </a:bodyPr>
          <a:lstStyle/>
          <a:p>
            <a:r>
              <a:rPr lang="en-US" sz="2400" dirty="0" smtClean="0">
                <a:solidFill>
                  <a:srgbClr val="FF0000"/>
                </a:solidFill>
              </a:rPr>
              <a:t>Too coarse-grained</a:t>
            </a:r>
            <a:endParaRPr lang="en-US" sz="2400" dirty="0">
              <a:solidFill>
                <a:srgbClr val="FF0000"/>
              </a:solidFill>
            </a:endParaRPr>
          </a:p>
        </p:txBody>
      </p:sp>
      <p:sp>
        <p:nvSpPr>
          <p:cNvPr id="22" name="Rectangle 21"/>
          <p:cNvSpPr/>
          <p:nvPr/>
        </p:nvSpPr>
        <p:spPr>
          <a:xfrm>
            <a:off x="152400" y="5634335"/>
            <a:ext cx="4980751" cy="461665"/>
          </a:xfrm>
          <a:prstGeom prst="rect">
            <a:avLst/>
          </a:prstGeom>
        </p:spPr>
        <p:txBody>
          <a:bodyPr wrap="none">
            <a:spAutoFit/>
          </a:bodyPr>
          <a:lstStyle/>
          <a:p>
            <a:r>
              <a:rPr lang="en-US" sz="2400" dirty="0" smtClean="0">
                <a:solidFill>
                  <a:srgbClr val="FF0000"/>
                </a:solidFill>
              </a:rPr>
              <a:t>Generic, fine-grained, and lightweight</a:t>
            </a:r>
            <a:endParaRPr lang="en-US" sz="2400" dirty="0">
              <a:solidFill>
                <a:srgbClr val="FF0000"/>
              </a:solidFill>
            </a:endParaRPr>
          </a:p>
        </p:txBody>
      </p:sp>
    </p:spTree>
    <p:extLst>
      <p:ext uri="{BB962C8B-B14F-4D97-AF65-F5344CB8AC3E}">
        <p14:creationId xmlns:p14="http://schemas.microsoft.com/office/powerpoint/2010/main" val="11083516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animBg="1"/>
      <p:bldP spid="14" grpId="0" animBg="1"/>
      <p:bldP spid="3" grpId="0"/>
      <p:bldP spid="16" grpId="0"/>
      <p:bldP spid="17" grpId="0"/>
      <p:bldP spid="2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057400"/>
            <a:ext cx="8229600" cy="2514600"/>
          </a:xfrm>
        </p:spPr>
        <p:txBody>
          <a:bodyPr/>
          <a:lstStyle/>
          <a:p>
            <a:pPr algn="l"/>
            <a:r>
              <a:rPr lang="en-US" dirty="0"/>
              <a:t>SNAP: </a:t>
            </a:r>
            <a:r>
              <a:rPr lang="en-US" dirty="0" smtClean="0"/>
              <a:t>A </a:t>
            </a:r>
            <a:r>
              <a:rPr lang="en-US" dirty="0" smtClean="0">
                <a:solidFill>
                  <a:srgbClr val="FF0000"/>
                </a:solidFill>
              </a:rPr>
              <a:t>S</a:t>
            </a:r>
            <a:r>
              <a:rPr lang="en-US" dirty="0" smtClean="0"/>
              <a:t>calable </a:t>
            </a:r>
            <a:r>
              <a:rPr lang="en-US" dirty="0">
                <a:solidFill>
                  <a:srgbClr val="FF0000"/>
                </a:solidFill>
              </a:rPr>
              <a:t>N</a:t>
            </a:r>
            <a:r>
              <a:rPr lang="en-US" dirty="0"/>
              <a:t>et-</a:t>
            </a:r>
            <a:r>
              <a:rPr lang="en-US" dirty="0">
                <a:solidFill>
                  <a:srgbClr val="FF0000"/>
                </a:solidFill>
              </a:rPr>
              <a:t>A</a:t>
            </a:r>
            <a:r>
              <a:rPr lang="en-US" dirty="0"/>
              <a:t>pp </a:t>
            </a:r>
            <a:r>
              <a:rPr lang="en-US" dirty="0" smtClean="0">
                <a:solidFill>
                  <a:srgbClr val="FF0000"/>
                </a:solidFill>
              </a:rPr>
              <a:t>P</a:t>
            </a:r>
            <a:r>
              <a:rPr lang="en-US" dirty="0" smtClean="0"/>
              <a:t>rofiler</a:t>
            </a:r>
            <a:br>
              <a:rPr lang="en-US" dirty="0" smtClean="0"/>
            </a:br>
            <a:r>
              <a:rPr lang="en-US" dirty="0" smtClean="0"/>
              <a:t/>
            </a:r>
            <a:br>
              <a:rPr lang="en-US" dirty="0" smtClean="0"/>
            </a:br>
            <a:r>
              <a:rPr lang="en-US" dirty="0" smtClean="0"/>
              <a:t>	    </a:t>
            </a:r>
            <a:r>
              <a:rPr lang="en-US" sz="3600" dirty="0" smtClean="0">
                <a:solidFill>
                  <a:schemeClr val="tx1"/>
                </a:solidFill>
              </a:rPr>
              <a:t>that runs everywhere, all the time</a:t>
            </a:r>
            <a:endParaRPr lang="en-US" sz="3600" dirty="0">
              <a:solidFill>
                <a:schemeClr val="tx1"/>
              </a:solidFill>
            </a:endParaRPr>
          </a:p>
        </p:txBody>
      </p:sp>
      <p:sp>
        <p:nvSpPr>
          <p:cNvPr id="4" name="Slide Number Placeholder 3"/>
          <p:cNvSpPr>
            <a:spLocks noGrp="1"/>
          </p:cNvSpPr>
          <p:nvPr>
            <p:ph type="sldNum" sz="quarter" idx="12"/>
          </p:nvPr>
        </p:nvSpPr>
        <p:spPr/>
        <p:txBody>
          <a:bodyPr/>
          <a:lstStyle/>
          <a:p>
            <a:fld id="{7876E0CC-6134-4D81-B876-3E8DBC324A9F}" type="slidenum">
              <a:rPr lang="en-US" smtClean="0"/>
              <a:pPr/>
              <a:t>5</a:t>
            </a:fld>
            <a:endParaRPr lang="en-US"/>
          </a:p>
        </p:txBody>
      </p:sp>
    </p:spTree>
    <p:extLst>
      <p:ext uri="{BB962C8B-B14F-4D97-AF65-F5344CB8AC3E}">
        <p14:creationId xmlns:p14="http://schemas.microsoft.com/office/powerpoint/2010/main" val="331648063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SNAP Architecture</a:t>
            </a:r>
            <a:endParaRPr lang="en-US" dirty="0"/>
          </a:p>
        </p:txBody>
      </p:sp>
      <p:sp>
        <p:nvSpPr>
          <p:cNvPr id="4" name="Slide Number Placeholder 3"/>
          <p:cNvSpPr>
            <a:spLocks noGrp="1"/>
          </p:cNvSpPr>
          <p:nvPr>
            <p:ph type="sldNum" sz="quarter" idx="12"/>
          </p:nvPr>
        </p:nvSpPr>
        <p:spPr/>
        <p:txBody>
          <a:bodyPr/>
          <a:lstStyle/>
          <a:p>
            <a:fld id="{7876E0CC-6134-4D81-B876-3E8DBC324A9F}" type="slidenum">
              <a:rPr lang="en-US" smtClean="0"/>
              <a:pPr/>
              <a:t>6</a:t>
            </a:fld>
            <a:endParaRPr lang="en-US"/>
          </a:p>
        </p:txBody>
      </p:sp>
      <p:sp>
        <p:nvSpPr>
          <p:cNvPr id="5" name="Rounded Rectangle 4"/>
          <p:cNvSpPr/>
          <p:nvPr/>
        </p:nvSpPr>
        <p:spPr>
          <a:xfrm>
            <a:off x="762000" y="2545140"/>
            <a:ext cx="4724400" cy="20574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t" anchorCtr="0"/>
          <a:lstStyle/>
          <a:p>
            <a:r>
              <a:rPr lang="en-US" sz="2400" dirty="0" smtClean="0">
                <a:solidFill>
                  <a:srgbClr val="0000FF"/>
                </a:solidFill>
              </a:rPr>
              <a:t>At each host for every connection </a:t>
            </a:r>
            <a:endParaRPr lang="en-US" sz="2400" dirty="0">
              <a:solidFill>
                <a:srgbClr val="0000FF"/>
              </a:solidFill>
            </a:endParaRPr>
          </a:p>
        </p:txBody>
      </p:sp>
      <p:sp>
        <p:nvSpPr>
          <p:cNvPr id="6" name="Rounded Rectangle 5"/>
          <p:cNvSpPr/>
          <p:nvPr/>
        </p:nvSpPr>
        <p:spPr>
          <a:xfrm>
            <a:off x="990600" y="3383340"/>
            <a:ext cx="1371600" cy="9906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smtClean="0">
                <a:solidFill>
                  <a:srgbClr val="0000FF"/>
                </a:solidFill>
              </a:rPr>
              <a:t>Collect data</a:t>
            </a:r>
            <a:endParaRPr lang="en-US" sz="2400" dirty="0">
              <a:solidFill>
                <a:srgbClr val="0000FF"/>
              </a:solidFill>
            </a:endParaRPr>
          </a:p>
        </p:txBody>
      </p:sp>
    </p:spTree>
    <p:extLst>
      <p:ext uri="{BB962C8B-B14F-4D97-AF65-F5344CB8AC3E}">
        <p14:creationId xmlns:p14="http://schemas.microsoft.com/office/powerpoint/2010/main" val="350929568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Collect Data in TCP Stack</a:t>
            </a:r>
            <a:endParaRPr lang="en-US" dirty="0"/>
          </a:p>
        </p:txBody>
      </p:sp>
      <p:sp>
        <p:nvSpPr>
          <p:cNvPr id="3" name="Content Placeholder 2"/>
          <p:cNvSpPr>
            <a:spLocks noGrp="1"/>
          </p:cNvSpPr>
          <p:nvPr>
            <p:ph idx="1"/>
          </p:nvPr>
        </p:nvSpPr>
        <p:spPr>
          <a:xfrm>
            <a:off x="0" y="1600200"/>
            <a:ext cx="9144000" cy="4525963"/>
          </a:xfrm>
        </p:spPr>
        <p:txBody>
          <a:bodyPr/>
          <a:lstStyle/>
          <a:p>
            <a:r>
              <a:rPr lang="en-US" dirty="0" smtClean="0"/>
              <a:t>TCP understands net-app interactions</a:t>
            </a:r>
          </a:p>
          <a:p>
            <a:pPr lvl="1"/>
            <a:r>
              <a:rPr lang="en-US" dirty="0" smtClean="0"/>
              <a:t>Flow control: How much data </a:t>
            </a:r>
            <a:r>
              <a:rPr lang="en-US" i="1" dirty="0" smtClean="0"/>
              <a:t>apps</a:t>
            </a:r>
            <a:r>
              <a:rPr lang="en-US" dirty="0" smtClean="0"/>
              <a:t> want to read/write</a:t>
            </a:r>
          </a:p>
          <a:p>
            <a:pPr lvl="1"/>
            <a:r>
              <a:rPr lang="en-US" dirty="0" smtClean="0"/>
              <a:t>Congestion control: </a:t>
            </a:r>
            <a:r>
              <a:rPr lang="en-US" i="1" dirty="0"/>
              <a:t>N</a:t>
            </a:r>
            <a:r>
              <a:rPr lang="en-US" i="1" dirty="0" smtClean="0"/>
              <a:t>etwork</a:t>
            </a:r>
            <a:r>
              <a:rPr lang="en-US" dirty="0" smtClean="0"/>
              <a:t> delay and congestion</a:t>
            </a:r>
          </a:p>
          <a:p>
            <a:pPr lvl="1"/>
            <a:endParaRPr lang="en-US" dirty="0" smtClean="0"/>
          </a:p>
          <a:p>
            <a:r>
              <a:rPr lang="en-US" dirty="0" smtClean="0"/>
              <a:t>Collect TCP-level statistics</a:t>
            </a:r>
          </a:p>
          <a:p>
            <a:pPr lvl="1"/>
            <a:r>
              <a:rPr lang="en-US" dirty="0" smtClean="0"/>
              <a:t>Defined by RFC 4898</a:t>
            </a:r>
          </a:p>
          <a:p>
            <a:pPr lvl="1"/>
            <a:r>
              <a:rPr lang="en-US" dirty="0" smtClean="0"/>
              <a:t>Already exists in today’s </a:t>
            </a:r>
            <a:r>
              <a:rPr lang="en-US" dirty="0"/>
              <a:t>L</a:t>
            </a:r>
            <a:r>
              <a:rPr lang="en-US" dirty="0" smtClean="0"/>
              <a:t>inux and Windows </a:t>
            </a:r>
            <a:r>
              <a:rPr lang="en-US" dirty="0" err="1" smtClean="0"/>
              <a:t>OSes</a:t>
            </a:r>
            <a:endParaRPr lang="en-US" dirty="0"/>
          </a:p>
        </p:txBody>
      </p:sp>
      <p:sp>
        <p:nvSpPr>
          <p:cNvPr id="4" name="Slide Number Placeholder 3"/>
          <p:cNvSpPr>
            <a:spLocks noGrp="1"/>
          </p:cNvSpPr>
          <p:nvPr>
            <p:ph type="sldNum" sz="quarter" idx="12"/>
          </p:nvPr>
        </p:nvSpPr>
        <p:spPr/>
        <p:txBody>
          <a:bodyPr/>
          <a:lstStyle/>
          <a:p>
            <a:fld id="{7876E0CC-6134-4D81-B876-3E8DBC324A9F}" type="slidenum">
              <a:rPr lang="en-US" smtClean="0"/>
              <a:pPr/>
              <a:t>7</a:t>
            </a:fld>
            <a:endParaRPr lang="en-US"/>
          </a:p>
        </p:txBody>
      </p:sp>
    </p:spTree>
    <p:extLst>
      <p:ext uri="{BB962C8B-B14F-4D97-AF65-F5344CB8AC3E}">
        <p14:creationId xmlns:p14="http://schemas.microsoft.com/office/powerpoint/2010/main" val="78981492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TCP-level Statistics</a:t>
            </a:r>
            <a:endParaRPr lang="en-US" dirty="0"/>
          </a:p>
        </p:txBody>
      </p:sp>
      <p:sp>
        <p:nvSpPr>
          <p:cNvPr id="3" name="Content Placeholder 2"/>
          <p:cNvSpPr>
            <a:spLocks noGrp="1"/>
          </p:cNvSpPr>
          <p:nvPr>
            <p:ph idx="1"/>
          </p:nvPr>
        </p:nvSpPr>
        <p:spPr>
          <a:xfrm>
            <a:off x="304800" y="1295400"/>
            <a:ext cx="8610600" cy="4800600"/>
          </a:xfrm>
        </p:spPr>
        <p:txBody>
          <a:bodyPr/>
          <a:lstStyle/>
          <a:p>
            <a:r>
              <a:rPr lang="en-US" dirty="0"/>
              <a:t>Cumulative counters</a:t>
            </a:r>
          </a:p>
          <a:p>
            <a:pPr lvl="1"/>
            <a:r>
              <a:rPr lang="en-US" dirty="0" smtClean="0"/>
              <a:t>Packet loss: #</a:t>
            </a:r>
            <a:r>
              <a:rPr lang="en-US" dirty="0" err="1"/>
              <a:t>FastRetrans</a:t>
            </a:r>
            <a:r>
              <a:rPr lang="en-US" dirty="0"/>
              <a:t>, #Timeout</a:t>
            </a:r>
          </a:p>
          <a:p>
            <a:pPr lvl="1"/>
            <a:r>
              <a:rPr lang="en-US" dirty="0"/>
              <a:t>RTT estimation: #</a:t>
            </a:r>
            <a:r>
              <a:rPr lang="en-US" dirty="0" err="1"/>
              <a:t>SampleRTT</a:t>
            </a:r>
            <a:r>
              <a:rPr lang="en-US" dirty="0"/>
              <a:t>, #</a:t>
            </a:r>
            <a:r>
              <a:rPr lang="en-US" dirty="0" err="1"/>
              <a:t>SumRTT</a:t>
            </a:r>
            <a:endParaRPr lang="en-US" dirty="0"/>
          </a:p>
          <a:p>
            <a:pPr lvl="1"/>
            <a:r>
              <a:rPr lang="en-US" dirty="0" smtClean="0"/>
              <a:t>Receiver: </a:t>
            </a:r>
            <a:r>
              <a:rPr lang="en-US" dirty="0" err="1" smtClean="0"/>
              <a:t>RwinLimitTime</a:t>
            </a:r>
            <a:endParaRPr lang="en-US" dirty="0"/>
          </a:p>
          <a:p>
            <a:pPr lvl="1"/>
            <a:r>
              <a:rPr lang="en-US" dirty="0">
                <a:solidFill>
                  <a:srgbClr val="FF0000"/>
                </a:solidFill>
              </a:rPr>
              <a:t>Calculate </a:t>
            </a:r>
            <a:r>
              <a:rPr lang="en-US" dirty="0" smtClean="0">
                <a:solidFill>
                  <a:srgbClr val="FF0000"/>
                </a:solidFill>
              </a:rPr>
              <a:t>the difference </a:t>
            </a:r>
            <a:r>
              <a:rPr lang="en-US" dirty="0">
                <a:solidFill>
                  <a:srgbClr val="FF0000"/>
                </a:solidFill>
              </a:rPr>
              <a:t>between two polls</a:t>
            </a:r>
          </a:p>
          <a:p>
            <a:r>
              <a:rPr lang="en-US" dirty="0" smtClean="0"/>
              <a:t>Instantaneous snapshots</a:t>
            </a:r>
          </a:p>
          <a:p>
            <a:pPr lvl="1"/>
            <a:r>
              <a:rPr lang="en-US" dirty="0" smtClean="0"/>
              <a:t>#Bytes in the send buffer</a:t>
            </a:r>
          </a:p>
          <a:p>
            <a:pPr lvl="1"/>
            <a:r>
              <a:rPr lang="en-US" dirty="0" smtClean="0"/>
              <a:t>Congestion window size, receiver window size</a:t>
            </a:r>
          </a:p>
          <a:p>
            <a:pPr lvl="1"/>
            <a:r>
              <a:rPr lang="en-US" dirty="0">
                <a:solidFill>
                  <a:srgbClr val="FF0000"/>
                </a:solidFill>
              </a:rPr>
              <a:t>Representative snapshots </a:t>
            </a:r>
            <a:r>
              <a:rPr lang="en-US" dirty="0" smtClean="0">
                <a:solidFill>
                  <a:srgbClr val="FF0000"/>
                </a:solidFill>
              </a:rPr>
              <a:t>based on Poisson sampling</a:t>
            </a:r>
          </a:p>
          <a:p>
            <a:pPr lvl="1"/>
            <a:endParaRPr lang="en-US" dirty="0" smtClean="0"/>
          </a:p>
        </p:txBody>
      </p:sp>
      <p:sp>
        <p:nvSpPr>
          <p:cNvPr id="4" name="Slide Number Placeholder 3"/>
          <p:cNvSpPr>
            <a:spLocks noGrp="1"/>
          </p:cNvSpPr>
          <p:nvPr>
            <p:ph type="sldNum" sz="quarter" idx="12"/>
          </p:nvPr>
        </p:nvSpPr>
        <p:spPr/>
        <p:txBody>
          <a:bodyPr/>
          <a:lstStyle/>
          <a:p>
            <a:fld id="{7876E0CC-6134-4D81-B876-3E8DBC324A9F}" type="slidenum">
              <a:rPr lang="en-US" smtClean="0"/>
              <a:pPr/>
              <a:t>8</a:t>
            </a:fld>
            <a:endParaRPr lang="en-US"/>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SNAP Architecture</a:t>
            </a:r>
            <a:endParaRPr lang="en-US" dirty="0"/>
          </a:p>
        </p:txBody>
      </p:sp>
      <p:sp>
        <p:nvSpPr>
          <p:cNvPr id="4" name="Slide Number Placeholder 3"/>
          <p:cNvSpPr>
            <a:spLocks noGrp="1"/>
          </p:cNvSpPr>
          <p:nvPr>
            <p:ph type="sldNum" sz="quarter" idx="12"/>
          </p:nvPr>
        </p:nvSpPr>
        <p:spPr/>
        <p:txBody>
          <a:bodyPr/>
          <a:lstStyle/>
          <a:p>
            <a:fld id="{7876E0CC-6134-4D81-B876-3E8DBC324A9F}" type="slidenum">
              <a:rPr lang="en-US" smtClean="0"/>
              <a:pPr/>
              <a:t>9</a:t>
            </a:fld>
            <a:endParaRPr lang="en-US"/>
          </a:p>
        </p:txBody>
      </p:sp>
      <p:sp>
        <p:nvSpPr>
          <p:cNvPr id="5" name="Rounded Rectangle 4"/>
          <p:cNvSpPr/>
          <p:nvPr/>
        </p:nvSpPr>
        <p:spPr>
          <a:xfrm>
            <a:off x="762000" y="2545140"/>
            <a:ext cx="4724400" cy="20574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t" anchorCtr="0"/>
          <a:lstStyle/>
          <a:p>
            <a:r>
              <a:rPr lang="en-US" sz="2400" dirty="0" smtClean="0">
                <a:solidFill>
                  <a:srgbClr val="0000FF"/>
                </a:solidFill>
              </a:rPr>
              <a:t>At each host for every connection </a:t>
            </a:r>
            <a:endParaRPr lang="en-US" sz="2400" dirty="0">
              <a:solidFill>
                <a:srgbClr val="0000FF"/>
              </a:solidFill>
            </a:endParaRPr>
          </a:p>
        </p:txBody>
      </p:sp>
      <p:sp>
        <p:nvSpPr>
          <p:cNvPr id="6" name="Rounded Rectangle 5"/>
          <p:cNvSpPr/>
          <p:nvPr/>
        </p:nvSpPr>
        <p:spPr>
          <a:xfrm>
            <a:off x="990600" y="3383340"/>
            <a:ext cx="1371600" cy="9906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smtClean="0">
                <a:solidFill>
                  <a:srgbClr val="0000FF"/>
                </a:solidFill>
              </a:rPr>
              <a:t>Collect data</a:t>
            </a:r>
            <a:endParaRPr lang="en-US" sz="2400" dirty="0">
              <a:solidFill>
                <a:srgbClr val="0000FF"/>
              </a:solidFill>
            </a:endParaRPr>
          </a:p>
        </p:txBody>
      </p:sp>
      <p:sp>
        <p:nvSpPr>
          <p:cNvPr id="7" name="Right Arrow 6"/>
          <p:cNvSpPr/>
          <p:nvPr/>
        </p:nvSpPr>
        <p:spPr>
          <a:xfrm>
            <a:off x="2362200" y="3764340"/>
            <a:ext cx="838200" cy="228600"/>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8" name="Rounded Rectangle 7"/>
          <p:cNvSpPr/>
          <p:nvPr/>
        </p:nvSpPr>
        <p:spPr>
          <a:xfrm>
            <a:off x="3200400" y="3383340"/>
            <a:ext cx="2133600" cy="9906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smtClean="0">
                <a:solidFill>
                  <a:srgbClr val="0000FF"/>
                </a:solidFill>
              </a:rPr>
              <a:t>Performance Classifier</a:t>
            </a:r>
            <a:endParaRPr lang="en-US" sz="2400" dirty="0">
              <a:solidFill>
                <a:srgbClr val="0000FF"/>
              </a:solidFill>
            </a:endParaRPr>
          </a:p>
        </p:txBody>
      </p:sp>
    </p:spTree>
    <p:extLst>
      <p:ext uri="{BB962C8B-B14F-4D97-AF65-F5344CB8AC3E}">
        <p14:creationId xmlns:p14="http://schemas.microsoft.com/office/powerpoint/2010/main" val="86452943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belllabs0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belllabs09.thmx</Template>
  <TotalTime>28962</TotalTime>
  <Words>2089</Words>
  <Application>Microsoft Macintosh PowerPoint</Application>
  <PresentationFormat>On-screen Show (4:3)</PresentationFormat>
  <Paragraphs>450</Paragraphs>
  <Slides>29</Slides>
  <Notes>22</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belllabs09</vt:lpstr>
      <vt:lpstr>Profiling Network Performance in Multi-tier Datacenter Applications</vt:lpstr>
      <vt:lpstr>Applications inside Data Centers</vt:lpstr>
      <vt:lpstr>Challenges of Datacenter Diagnosis</vt:lpstr>
      <vt:lpstr>Diagnosis in Today’s Data Center</vt:lpstr>
      <vt:lpstr>SNAP: A Scalable Net-App Profiler       that runs everywhere, all the time</vt:lpstr>
      <vt:lpstr>SNAP Architecture</vt:lpstr>
      <vt:lpstr>Collect Data in TCP Stack</vt:lpstr>
      <vt:lpstr>TCP-level Statistics</vt:lpstr>
      <vt:lpstr>SNAP Architecture</vt:lpstr>
      <vt:lpstr>Life of Data Transfer</vt:lpstr>
      <vt:lpstr>Taxonomy of Network Performance</vt:lpstr>
      <vt:lpstr>Identifying Performance Problems</vt:lpstr>
      <vt:lpstr>SNAP Architecture</vt:lpstr>
      <vt:lpstr>Pinpoint Problems via Correlation</vt:lpstr>
      <vt:lpstr>Pinpoint Problems via Correlation</vt:lpstr>
      <vt:lpstr>SNAP Architecture</vt:lpstr>
      <vt:lpstr>Reducing SNAP Overhead</vt:lpstr>
      <vt:lpstr>SNAP in the Real World    </vt:lpstr>
      <vt:lpstr>Key Diagnosis Steps</vt:lpstr>
      <vt:lpstr>SNAP Deployment</vt:lpstr>
      <vt:lpstr>Characterizing Perf. Limitations</vt:lpstr>
      <vt:lpstr>Three Example Problems</vt:lpstr>
      <vt:lpstr>Problem 1: Delayed ACK </vt:lpstr>
      <vt:lpstr>Send Buffer and Delayed ACK</vt:lpstr>
      <vt:lpstr>Problem 2:  Congestion Window Allows Sudden Bursts</vt:lpstr>
      <vt:lpstr>Slow Start Restart</vt:lpstr>
      <vt:lpstr>Problem 3: Timeouts for Low-rate Flows</vt:lpstr>
      <vt:lpstr>Conclusion</vt:lpstr>
      <vt:lpstr>Thanks!</vt:lpstr>
    </vt:vector>
  </TitlesOfParts>
  <Company>Microsoft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Minlan Yu</dc:creator>
  <cp:lastModifiedBy>Minlan Yu</cp:lastModifiedBy>
  <cp:revision>779</cp:revision>
  <cp:lastPrinted>2010-06-23T02:47:35Z</cp:lastPrinted>
  <dcterms:created xsi:type="dcterms:W3CDTF">2010-10-21T13:24:23Z</dcterms:created>
  <dcterms:modified xsi:type="dcterms:W3CDTF">2011-04-02T03:33:46Z</dcterms:modified>
</cp:coreProperties>
</file>