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55" r:id="rId2"/>
    <p:sldId id="304" r:id="rId3"/>
    <p:sldId id="337" r:id="rId4"/>
    <p:sldId id="365" r:id="rId5"/>
    <p:sldId id="309" r:id="rId6"/>
    <p:sldId id="310" r:id="rId7"/>
    <p:sldId id="335" r:id="rId8"/>
    <p:sldId id="334" r:id="rId9"/>
    <p:sldId id="314" r:id="rId10"/>
    <p:sldId id="338" r:id="rId11"/>
    <p:sldId id="322" r:id="rId12"/>
    <p:sldId id="361" r:id="rId13"/>
    <p:sldId id="362" r:id="rId14"/>
    <p:sldId id="340" r:id="rId15"/>
    <p:sldId id="341" r:id="rId16"/>
    <p:sldId id="343" r:id="rId17"/>
    <p:sldId id="344" r:id="rId18"/>
    <p:sldId id="346" r:id="rId19"/>
    <p:sldId id="347" r:id="rId20"/>
    <p:sldId id="364" r:id="rId21"/>
    <p:sldId id="357" r:id="rId22"/>
    <p:sldId id="359" r:id="rId23"/>
    <p:sldId id="360" r:id="rId24"/>
    <p:sldId id="349" r:id="rId25"/>
    <p:sldId id="339" r:id="rId26"/>
    <p:sldId id="368" r:id="rId27"/>
    <p:sldId id="370" r:id="rId28"/>
    <p:sldId id="358" r:id="rId29"/>
    <p:sldId id="372" r:id="rId30"/>
    <p:sldId id="373" r:id="rId31"/>
    <p:sldId id="356" r:id="rId32"/>
    <p:sldId id="297" r:id="rId33"/>
    <p:sldId id="302" r:id="rId34"/>
    <p:sldId id="303" r:id="rId35"/>
    <p:sldId id="298" r:id="rId36"/>
    <p:sldId id="299" r:id="rId37"/>
    <p:sldId id="371" r:id="rId38"/>
    <p:sldId id="289" r:id="rId39"/>
    <p:sldId id="291" r:id="rId40"/>
  </p:sldIdLst>
  <p:sldSz cx="9144000" cy="6858000" type="screen4x3"/>
  <p:notesSz cx="6723063" cy="9853613"/>
  <p:defaultTextStyle>
    <a:defPPr>
      <a:defRPr lang="en-US"/>
    </a:defPPr>
    <a:lvl1pPr marL="0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130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192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255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5322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742385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3199448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656515" algn="l" defTabSz="91413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1AB"/>
    <a:srgbClr val="0000FF"/>
    <a:srgbClr val="4166B9"/>
    <a:srgbClr val="FFFFFF"/>
    <a:srgbClr val="000000"/>
    <a:srgbClr val="636566"/>
    <a:srgbClr val="0092B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555" autoAdjust="0"/>
  </p:normalViewPr>
  <p:slideViewPr>
    <p:cSldViewPr>
      <p:cViewPr varScale="1">
        <p:scale>
          <a:sx n="61" d="100"/>
          <a:sy n="61" d="100"/>
        </p:scale>
        <p:origin x="-2074" y="-72"/>
      </p:cViewPr>
      <p:guideLst>
        <p:guide orient="horz" pos="216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8383-B73D-455B-B766-42F6746A682E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4F980-921C-4DBA-9200-4CBDFA545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16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80" y="0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E5CF6-A2CE-4101-9E28-E060C73A7FD9}" type="datetimeFigureOut">
              <a:rPr lang="en-US" smtClean="0"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22837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7" y="4680466"/>
            <a:ext cx="5378450" cy="44341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80" y="9359222"/>
            <a:ext cx="2913327" cy="4926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C3D87-4C2C-4E38-A02E-37F072E6C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5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63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30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92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55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22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85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48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15" algn="l" defTabSz="914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0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12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64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12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44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31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55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43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6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554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780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1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64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134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458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680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36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437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1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61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30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00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7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7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14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1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3D87-4C2C-4E38-A02E-37F072E6C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14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8723F-EF30-476F-84A2-5596905703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55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8"/>
            <a:ext cx="6400800" cy="17525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53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8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4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1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8282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2853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7423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31994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6565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3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199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199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1"/>
            <a:ext cx="404018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30" indent="0">
              <a:buNone/>
              <a:defRPr sz="1600" b="1"/>
            </a:lvl3pPr>
            <a:lvl4pPr marL="1371192" indent="0">
              <a:buNone/>
              <a:defRPr sz="1600" b="1"/>
            </a:lvl4pPr>
            <a:lvl5pPr marL="1828255" indent="0">
              <a:buNone/>
              <a:defRPr sz="1600" b="1"/>
            </a:lvl5pPr>
            <a:lvl6pPr marL="2285322" indent="0">
              <a:buNone/>
              <a:defRPr sz="1600" b="1"/>
            </a:lvl6pPr>
            <a:lvl7pPr marL="2742385" indent="0">
              <a:buNone/>
              <a:defRPr sz="1600" b="1"/>
            </a:lvl7pPr>
            <a:lvl8pPr marL="3199448" indent="0">
              <a:buNone/>
              <a:defRPr sz="1600" b="1"/>
            </a:lvl8pPr>
            <a:lvl9pPr marL="365651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83"/>
            <a:ext cx="4040187" cy="39512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1"/>
            <a:ext cx="404177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3" indent="0">
              <a:buNone/>
              <a:defRPr sz="2000" b="1"/>
            </a:lvl2pPr>
            <a:lvl3pPr marL="914130" indent="0">
              <a:buNone/>
              <a:defRPr sz="1600" b="1"/>
            </a:lvl3pPr>
            <a:lvl4pPr marL="1371192" indent="0">
              <a:buNone/>
              <a:defRPr sz="1600" b="1"/>
            </a:lvl4pPr>
            <a:lvl5pPr marL="1828255" indent="0">
              <a:buNone/>
              <a:defRPr sz="1600" b="1"/>
            </a:lvl5pPr>
            <a:lvl6pPr marL="2285322" indent="0">
              <a:buNone/>
              <a:defRPr sz="1600" b="1"/>
            </a:lvl6pPr>
            <a:lvl7pPr marL="2742385" indent="0">
              <a:buNone/>
              <a:defRPr sz="1600" b="1"/>
            </a:lvl7pPr>
            <a:lvl8pPr marL="3199448" indent="0">
              <a:buNone/>
              <a:defRPr sz="1600" b="1"/>
            </a:lvl8pPr>
            <a:lvl9pPr marL="365651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83"/>
            <a:ext cx="4041777" cy="39512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0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6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7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48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7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8"/>
            <a:ext cx="3008313" cy="4691062"/>
          </a:xfrm>
        </p:spPr>
        <p:txBody>
          <a:bodyPr/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30" indent="0">
              <a:buNone/>
              <a:defRPr sz="800"/>
            </a:lvl3pPr>
            <a:lvl4pPr marL="1371192" indent="0">
              <a:buNone/>
              <a:defRPr sz="800"/>
            </a:lvl4pPr>
            <a:lvl5pPr marL="1828255" indent="0">
              <a:buNone/>
              <a:defRPr sz="800"/>
            </a:lvl5pPr>
            <a:lvl6pPr marL="2285322" indent="0">
              <a:buNone/>
              <a:defRPr sz="800"/>
            </a:lvl6pPr>
            <a:lvl7pPr marL="2742385" indent="0">
              <a:buNone/>
              <a:defRPr sz="800"/>
            </a:lvl7pPr>
            <a:lvl8pPr marL="3199448" indent="0">
              <a:buNone/>
              <a:defRPr sz="800"/>
            </a:lvl8pPr>
            <a:lvl9pPr marL="365651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1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612785"/>
            <a:ext cx="5486400" cy="4114801"/>
          </a:xfrm>
        </p:spPr>
        <p:txBody>
          <a:bodyPr/>
          <a:lstStyle>
            <a:lvl1pPr marL="0" indent="0">
              <a:buNone/>
              <a:defRPr sz="3300"/>
            </a:lvl1pPr>
            <a:lvl2pPr marL="457063" indent="0">
              <a:buNone/>
              <a:defRPr sz="2800"/>
            </a:lvl2pPr>
            <a:lvl3pPr marL="914130" indent="0">
              <a:buNone/>
              <a:defRPr sz="2400"/>
            </a:lvl3pPr>
            <a:lvl4pPr marL="1371192" indent="0">
              <a:buNone/>
              <a:defRPr sz="2000"/>
            </a:lvl4pPr>
            <a:lvl5pPr marL="1828255" indent="0">
              <a:buNone/>
              <a:defRPr sz="2000"/>
            </a:lvl5pPr>
            <a:lvl6pPr marL="2285322" indent="0">
              <a:buNone/>
              <a:defRPr sz="2000"/>
            </a:lvl6pPr>
            <a:lvl7pPr marL="2742385" indent="0">
              <a:buNone/>
              <a:defRPr sz="2000"/>
            </a:lvl7pPr>
            <a:lvl8pPr marL="3199448" indent="0">
              <a:buNone/>
              <a:defRPr sz="2000"/>
            </a:lvl8pPr>
            <a:lvl9pPr marL="365651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44"/>
            <a:ext cx="5486400" cy="804864"/>
          </a:xfrm>
        </p:spPr>
        <p:txBody>
          <a:bodyPr/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30" indent="0">
              <a:buNone/>
              <a:defRPr sz="800"/>
            </a:lvl3pPr>
            <a:lvl4pPr marL="1371192" indent="0">
              <a:buNone/>
              <a:defRPr sz="800"/>
            </a:lvl4pPr>
            <a:lvl5pPr marL="1828255" indent="0">
              <a:buNone/>
              <a:defRPr sz="800"/>
            </a:lvl5pPr>
            <a:lvl6pPr marL="2285322" indent="0">
              <a:buNone/>
              <a:defRPr sz="800"/>
            </a:lvl6pPr>
            <a:lvl7pPr marL="2742385" indent="0">
              <a:buNone/>
              <a:defRPr sz="800"/>
            </a:lvl7pPr>
            <a:lvl8pPr marL="3199448" indent="0">
              <a:buNone/>
              <a:defRPr sz="800"/>
            </a:lvl8pPr>
            <a:lvl9pPr marL="365651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4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15" tIns="45703" rIns="91415" bIns="4570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525962"/>
          </a:xfrm>
          <a:prstGeom prst="rect">
            <a:avLst/>
          </a:prstGeom>
        </p:spPr>
        <p:txBody>
          <a:bodyPr vert="horz" lIns="91415" tIns="45703" rIns="91415" bIns="4570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5785"/>
            <a:ext cx="2133600" cy="365123"/>
          </a:xfrm>
          <a:prstGeom prst="rect">
            <a:avLst/>
          </a:prstGeom>
        </p:spPr>
        <p:txBody>
          <a:bodyPr vert="horz" lIns="91415" tIns="45703" rIns="91415" bIns="4570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5785"/>
            <a:ext cx="2895600" cy="365123"/>
          </a:xfrm>
          <a:prstGeom prst="rect">
            <a:avLst/>
          </a:prstGeom>
        </p:spPr>
        <p:txBody>
          <a:bodyPr vert="horz" lIns="91415" tIns="45703" rIns="91415" bIns="4570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5785"/>
            <a:ext cx="2133600" cy="365123"/>
          </a:xfrm>
          <a:prstGeom prst="rect">
            <a:avLst/>
          </a:prstGeom>
        </p:spPr>
        <p:txBody>
          <a:bodyPr vert="horz" lIns="91415" tIns="45703" rIns="91415" bIns="4570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6F19-1D91-4AB6-A289-00E8E86BA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7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130" rtl="0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8" indent="-342798" algn="l" defTabSz="91413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31" indent="-285668" algn="l" defTabSz="91413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9" indent="-228533" algn="l" defTabSz="9141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6" indent="-228533" algn="l" defTabSz="91413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9" indent="-228533" algn="l" defTabSz="91413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52" indent="-228533" algn="l" defTabSz="9141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18" indent="-228533" algn="l" defTabSz="9141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81" indent="-228533" algn="l" defTabSz="9141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44" indent="-228533" algn="l" defTabSz="9141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0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92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5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22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85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8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15" algn="l" defTabSz="9141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5015"/>
            <a:ext cx="9144000" cy="6607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416468"/>
            <a:ext cx="5943600" cy="830962"/>
          </a:xfrm>
        </p:spPr>
        <p:txBody>
          <a:bodyPr wrap="square">
            <a:spAutoFit/>
          </a:bodyPr>
          <a:lstStyle/>
          <a:p>
            <a:pPr algn="dist"/>
            <a:r>
              <a:rPr lang="en-GB" sz="4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NICE way to test</a:t>
            </a:r>
            <a:endParaRPr lang="en-US" sz="4800" b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6264" y="2855960"/>
            <a:ext cx="6291480" cy="1089495"/>
          </a:xfrm>
        </p:spPr>
        <p:txBody>
          <a:bodyPr wrap="none">
            <a:spAutoFit/>
          </a:bodyPr>
          <a:lstStyle/>
          <a:p>
            <a:r>
              <a:rPr lang="en-US" sz="36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Canini,</a:t>
            </a:r>
            <a:r>
              <a:rPr lang="en-US" sz="24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Daniele Venzano,</a:t>
            </a:r>
          </a:p>
          <a:p>
            <a:r>
              <a:rPr lang="en-US" sz="24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</a:t>
            </a:r>
            <a:r>
              <a:rPr lang="en-US" sz="2400" b="1" dirty="0" err="1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Perešíni</a:t>
            </a:r>
            <a:r>
              <a:rPr lang="en-US" sz="24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Dejan </a:t>
            </a:r>
            <a:r>
              <a:rPr lang="en-US" sz="2400" b="1" dirty="0" err="1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Kostić</a:t>
            </a:r>
            <a:r>
              <a:rPr lang="en-US" sz="2400" b="1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Jennifer Rexford</a:t>
            </a:r>
            <a:r>
              <a:rPr lang="en-US" sz="2400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†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14293" y="4657670"/>
            <a:ext cx="1177269" cy="600130"/>
          </a:xfrm>
          <a:prstGeom prst="rect">
            <a:avLst/>
          </a:prstGeom>
        </p:spPr>
        <p:txBody>
          <a:bodyPr vert="horz" wrap="squar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en-US" dirty="0" smtClean="0">
                <a:solidFill>
                  <a:schemeClr val="bg1"/>
                </a:solidFill>
              </a:rPr>
              <a:t>EPFL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0600" y="4657670"/>
            <a:ext cx="3869855" cy="600130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†</a:t>
            </a:r>
            <a:r>
              <a:rPr lang="en-US" dirty="0" smtClean="0">
                <a:solidFill>
                  <a:schemeClr val="tx1"/>
                </a:solidFill>
              </a:rPr>
              <a:t>Princeton University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49324" y="1971687"/>
            <a:ext cx="6245352" cy="830962"/>
          </a:xfrm>
          <a:prstGeom prst="rect">
            <a:avLst/>
          </a:prstGeom>
        </p:spPr>
        <p:txBody>
          <a:bodyPr vert="horz" wrap="none" lIns="91415" tIns="45703" rIns="91415" bIns="45703" rtlCol="0" anchor="ctr">
            <a:spAutoFit/>
          </a:bodyPr>
          <a:lstStyle>
            <a:lvl1pPr algn="ctr">
              <a:spcBef>
                <a:spcPct val="0"/>
              </a:spcBef>
              <a:buNone/>
              <a:defRPr sz="4000">
                <a:ln>
                  <a:solidFill>
                    <a:schemeClr val="bg1"/>
                  </a:solidFill>
                </a:ln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9000">
                      <a:schemeClr val="tx1">
                        <a:tint val="44500"/>
                        <a:satMod val="160000"/>
                      </a:schemeClr>
                    </a:gs>
                    <a:gs pos="100000">
                      <a:schemeClr val="tx1"/>
                    </a:gs>
                  </a:gsLst>
                  <a:lin ang="10800000" scaled="1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OpenFlow</a:t>
            </a:r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91562" y="5168768"/>
            <a:ext cx="418654" cy="64629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595723" y="5168768"/>
            <a:ext cx="418654" cy="64629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081339" y="5168768"/>
            <a:ext cx="452317" cy="64629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1"/>
                </a:solidFill>
              </a:rPr>
              <a:t>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02153" y="5168768"/>
            <a:ext cx="426669" cy="64629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149766" y="5168768"/>
            <a:ext cx="344917" cy="64629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5518962" y="5280278"/>
            <a:ext cx="639868" cy="523186"/>
          </a:xfrm>
          <a:prstGeom prst="rect">
            <a:avLst/>
          </a:prstGeom>
        </p:spPr>
        <p:txBody>
          <a:bodyPr vert="horz" wrap="none" lIns="91415" tIns="45703" rIns="91415" bIns="45703" rtlCol="0">
            <a:spAutoFit/>
          </a:bodyPr>
          <a:lstStyle>
            <a:lvl1pPr marL="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063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130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19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25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322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38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9448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6515" indent="0" algn="ctr" defTabSz="91413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bg1"/>
                </a:solidFill>
              </a:rPr>
              <a:t>’12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0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Correctness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 smtClean="0">
                <a:solidFill>
                  <a:schemeClr val="dk1"/>
                </a:solidFill>
                <a:cs typeface="Arial" pitchFamily="34" charset="0"/>
              </a:rPr>
              <a:t>properties </a:t>
            </a:r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(e.g., no loops)</a:t>
            </a:r>
            <a:endParaRPr lang="en-US" sz="2800" dirty="0">
              <a:solidFill>
                <a:schemeClr val="dk1"/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677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State-space</a:t>
            </a:r>
            <a:br>
              <a:rPr lang="en-US" sz="24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search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10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>
            <a:off x="-493998" y="762000"/>
            <a:ext cx="10131996" cy="60960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t"/>
          <a:lstStyle/>
          <a:p>
            <a:pPr algn="ctr"/>
            <a:endParaRPr lang="en-US" sz="24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1" name="Isosceles Triangle 80"/>
          <p:cNvSpPr/>
          <p:nvPr/>
        </p:nvSpPr>
        <p:spPr>
          <a:xfrm>
            <a:off x="502567" y="762000"/>
            <a:ext cx="1981200" cy="1212703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190515" rtlCol="0" anchor="t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cs typeface="Arial" pitchFamily="34" charset="0"/>
              </a:rPr>
              <a:t>Model Checking</a:t>
            </a:r>
            <a:endParaRPr lang="en-US" sz="2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State-Space Model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11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213533" y="1113386"/>
            <a:ext cx="2716934" cy="2201498"/>
            <a:chOff x="3213533" y="1113386"/>
            <a:chExt cx="2716934" cy="2201498"/>
          </a:xfrm>
        </p:grpSpPr>
        <p:sp>
          <p:nvSpPr>
            <p:cNvPr id="9" name="Flowchart: Connector 8"/>
            <p:cNvSpPr/>
            <p:nvPr/>
          </p:nvSpPr>
          <p:spPr>
            <a:xfrm>
              <a:off x="4089009" y="1113386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9" idx="4"/>
              <a:endCxn id="15" idx="0"/>
            </p:cNvCxnSpPr>
            <p:nvPr/>
          </p:nvCxnSpPr>
          <p:spPr>
            <a:xfrm>
              <a:off x="4564497" y="2065702"/>
              <a:ext cx="0" cy="12491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3"/>
              <a:endCxn id="14" idx="7"/>
            </p:cNvCxnSpPr>
            <p:nvPr/>
          </p:nvCxnSpPr>
          <p:spPr>
            <a:xfrm flipH="1">
              <a:off x="3213533" y="1926239"/>
              <a:ext cx="1014743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5"/>
              <a:endCxn id="17" idx="1"/>
            </p:cNvCxnSpPr>
            <p:nvPr/>
          </p:nvCxnSpPr>
          <p:spPr>
            <a:xfrm>
              <a:off x="4900718" y="1926239"/>
              <a:ext cx="1029749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3857431" y="3314884"/>
            <a:ext cx="1424863" cy="2019116"/>
            <a:chOff x="3857431" y="3314884"/>
            <a:chExt cx="1424863" cy="2019116"/>
          </a:xfrm>
        </p:grpSpPr>
        <p:sp>
          <p:nvSpPr>
            <p:cNvPr id="15" name="Flowchart: Connector 14"/>
            <p:cNvSpPr/>
            <p:nvPr/>
          </p:nvSpPr>
          <p:spPr>
            <a:xfrm>
              <a:off x="4089009" y="331488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15" idx="3"/>
              <a:endCxn id="27" idx="0"/>
            </p:cNvCxnSpPr>
            <p:nvPr/>
          </p:nvCxnSpPr>
          <p:spPr>
            <a:xfrm flipH="1">
              <a:off x="3857431" y="4127737"/>
              <a:ext cx="370845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5"/>
              <a:endCxn id="28" idx="0"/>
            </p:cNvCxnSpPr>
            <p:nvPr/>
          </p:nvCxnSpPr>
          <p:spPr>
            <a:xfrm>
              <a:off x="4900718" y="4127737"/>
              <a:ext cx="381576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252651" y="5334000"/>
            <a:ext cx="1229397" cy="1413595"/>
            <a:chOff x="3192309" y="5334000"/>
            <a:chExt cx="1229397" cy="1413595"/>
          </a:xfrm>
        </p:grpSpPr>
        <p:sp>
          <p:nvSpPr>
            <p:cNvPr id="27" name="Flowchart: Connector 26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6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7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7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72527" y="5334000"/>
            <a:ext cx="1229453" cy="1400921"/>
            <a:chOff x="4779901" y="5334000"/>
            <a:chExt cx="1229453" cy="1400921"/>
          </a:xfrm>
        </p:grpSpPr>
        <p:sp>
          <p:nvSpPr>
            <p:cNvPr id="28" name="Flowchart: Connector 27"/>
            <p:cNvSpPr/>
            <p:nvPr/>
          </p:nvSpPr>
          <p:spPr>
            <a:xfrm>
              <a:off x="4914180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7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6" name="Straight Arrow Connector 35"/>
            <p:cNvCxnSpPr>
              <a:stCxn id="28" idx="3"/>
            </p:cNvCxnSpPr>
            <p:nvPr/>
          </p:nvCxnSpPr>
          <p:spPr>
            <a:xfrm flipH="1">
              <a:off x="4779901" y="6146853"/>
              <a:ext cx="27354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5"/>
            </p:cNvCxnSpPr>
            <p:nvPr/>
          </p:nvCxnSpPr>
          <p:spPr>
            <a:xfrm>
              <a:off x="5725889" y="6146853"/>
              <a:ext cx="283465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12899" y="5334000"/>
            <a:ext cx="1229397" cy="1413595"/>
            <a:chOff x="3192309" y="5334000"/>
            <a:chExt cx="1229397" cy="1413595"/>
          </a:xfrm>
        </p:grpSpPr>
        <p:sp>
          <p:nvSpPr>
            <p:cNvPr id="46" name="Flowchart: Connector 45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7" name="Straight Arrow Connector 46"/>
            <p:cNvCxnSpPr>
              <a:stCxn id="46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512337" y="5334000"/>
            <a:ext cx="1229397" cy="1413595"/>
            <a:chOff x="3192309" y="5334000"/>
            <a:chExt cx="1229397" cy="1413595"/>
          </a:xfrm>
        </p:grpSpPr>
        <p:sp>
          <p:nvSpPr>
            <p:cNvPr id="63" name="Flowchart: Connector 62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9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4" name="Straight Arrow Connector 63"/>
            <p:cNvCxnSpPr>
              <a:stCxn id="63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3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1353900" y="3106964"/>
            <a:ext cx="1998900" cy="2366499"/>
            <a:chOff x="1353900" y="3106964"/>
            <a:chExt cx="1998900" cy="2366499"/>
          </a:xfrm>
        </p:grpSpPr>
        <p:sp>
          <p:nvSpPr>
            <p:cNvPr id="14" name="Flowchart: Connector 13"/>
            <p:cNvSpPr/>
            <p:nvPr/>
          </p:nvSpPr>
          <p:spPr>
            <a:xfrm>
              <a:off x="2401824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>
              <a:stCxn id="14" idx="3"/>
              <a:endCxn id="46" idx="7"/>
            </p:cNvCxnSpPr>
            <p:nvPr/>
          </p:nvCxnSpPr>
          <p:spPr>
            <a:xfrm flipH="1">
              <a:off x="1353900" y="3919817"/>
              <a:ext cx="1187191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4" idx="4"/>
              <a:endCxn id="54" idx="0"/>
            </p:cNvCxnSpPr>
            <p:nvPr/>
          </p:nvCxnSpPr>
          <p:spPr>
            <a:xfrm flipH="1">
              <a:off x="2437555" y="4059280"/>
              <a:ext cx="439757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91200" y="3106964"/>
            <a:ext cx="1989696" cy="2366499"/>
            <a:chOff x="5791200" y="3106964"/>
            <a:chExt cx="1989696" cy="2366499"/>
          </a:xfrm>
        </p:grpSpPr>
        <p:sp>
          <p:nvSpPr>
            <p:cNvPr id="17" name="Flowchart: Connector 16"/>
            <p:cNvSpPr/>
            <p:nvPr/>
          </p:nvSpPr>
          <p:spPr>
            <a:xfrm>
              <a:off x="5791200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8" name="Straight Arrow Connector 67"/>
            <p:cNvCxnSpPr>
              <a:stCxn id="17" idx="4"/>
              <a:endCxn id="59" idx="0"/>
            </p:cNvCxnSpPr>
            <p:nvPr/>
          </p:nvCxnSpPr>
          <p:spPr>
            <a:xfrm>
              <a:off x="6266688" y="4059280"/>
              <a:ext cx="430551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7" idx="5"/>
              <a:endCxn id="63" idx="1"/>
            </p:cNvCxnSpPr>
            <p:nvPr/>
          </p:nvCxnSpPr>
          <p:spPr>
            <a:xfrm>
              <a:off x="6602909" y="3919817"/>
              <a:ext cx="1177987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1832775" y="5334000"/>
            <a:ext cx="1229397" cy="1413595"/>
            <a:chOff x="3192309" y="5334000"/>
            <a:chExt cx="1229397" cy="1413595"/>
          </a:xfrm>
        </p:grpSpPr>
        <p:sp>
          <p:nvSpPr>
            <p:cNvPr id="54" name="Flowchart: Connector 53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54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092459" y="5334000"/>
            <a:ext cx="1229397" cy="1413595"/>
            <a:chOff x="3192309" y="5334000"/>
            <a:chExt cx="1229397" cy="1413595"/>
          </a:xfrm>
        </p:grpSpPr>
        <p:sp>
          <p:nvSpPr>
            <p:cNvPr id="59" name="Flowchart: Connector 58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8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0" name="Straight Arrow Connector 59"/>
            <p:cNvCxnSpPr>
              <a:stCxn id="59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9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7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State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12</a:t>
            </a:fld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152400" y="3105242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endParaRPr lang="en-US" sz="2000" baseline="-25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295400" y="1371600"/>
            <a:ext cx="609600" cy="4419600"/>
          </a:xfrm>
          <a:prstGeom prst="leftBrace">
            <a:avLst>
              <a:gd name="adj1" fmla="val 4942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1178" y="1371600"/>
            <a:ext cx="4796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Controller</a:t>
            </a:r>
            <a:r>
              <a:rPr lang="en-US" sz="3200" dirty="0" smtClean="0"/>
              <a:t> (global variables)</a:t>
            </a:r>
            <a:endParaRPr 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981200" y="2286000"/>
            <a:ext cx="7098472" cy="3733800"/>
            <a:chOff x="1981200" y="2286000"/>
            <a:chExt cx="7098472" cy="3733800"/>
          </a:xfrm>
        </p:grpSpPr>
        <p:sp>
          <p:nvSpPr>
            <p:cNvPr id="13" name="Rounded Rectangle 12"/>
            <p:cNvSpPr/>
            <p:nvPr/>
          </p:nvSpPr>
          <p:spPr>
            <a:xfrm>
              <a:off x="1981200" y="2286000"/>
              <a:ext cx="7020986" cy="37338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C00000"/>
              </a:solidFill>
            </a:ln>
          </p:spPr>
          <p:txBody>
            <a:bodyPr wrap="none" rtlCol="0" anchor="t">
              <a:noAutofit/>
            </a:bodyPr>
            <a:lstStyle/>
            <a:p>
              <a:r>
                <a:rPr lang="en-US" sz="3200" b="1" dirty="0" smtClean="0">
                  <a:solidFill>
                    <a:srgbClr val="C00000"/>
                  </a:solidFill>
                </a:rPr>
                <a:t>Environment:</a:t>
              </a:r>
              <a:endParaRPr lang="en-US" sz="32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71178" y="2954675"/>
              <a:ext cx="6584110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Switches</a:t>
              </a:r>
              <a:r>
                <a:rPr lang="en-US" sz="3200" dirty="0" smtClean="0"/>
                <a:t> (flow table, OpenFlow agent)</a:t>
              </a:r>
            </a:p>
            <a:p>
              <a:r>
                <a:rPr lang="en-US" sz="3200" dirty="0"/>
                <a:t>	S</a:t>
              </a:r>
              <a:r>
                <a:rPr lang="en-US" sz="3200" dirty="0" smtClean="0"/>
                <a:t>implified switch model</a:t>
              </a:r>
              <a:endParaRPr lang="en-US" sz="32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71178" y="4080550"/>
              <a:ext cx="490749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End-hosts</a:t>
              </a:r>
              <a:r>
                <a:rPr lang="en-US" sz="3200" dirty="0" smtClean="0"/>
                <a:t> (network stack)</a:t>
              </a:r>
            </a:p>
            <a:p>
              <a:r>
                <a:rPr lang="en-US" sz="3200" dirty="0"/>
                <a:t>	</a:t>
              </a:r>
              <a:r>
                <a:rPr lang="en-US" sz="3200" dirty="0" smtClean="0"/>
                <a:t>Simple clients/servers</a:t>
              </a:r>
              <a:endParaRPr lang="en-US" sz="3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71178" y="5206425"/>
              <a:ext cx="690849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Communication channels</a:t>
              </a:r>
              <a:r>
                <a:rPr lang="en-US" sz="3200" dirty="0" smtClean="0"/>
                <a:t> (in-flight </a:t>
              </a:r>
              <a:r>
                <a:rPr lang="en-US" sz="3200" dirty="0" err="1" smtClean="0"/>
                <a:t>pkts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9372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13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213533" y="1113386"/>
            <a:ext cx="2716934" cy="2201498"/>
            <a:chOff x="3213533" y="1113386"/>
            <a:chExt cx="2716934" cy="2201498"/>
          </a:xfrm>
        </p:grpSpPr>
        <p:sp>
          <p:nvSpPr>
            <p:cNvPr id="9" name="Flowchart: Connector 8"/>
            <p:cNvSpPr/>
            <p:nvPr/>
          </p:nvSpPr>
          <p:spPr>
            <a:xfrm>
              <a:off x="4089009" y="1113386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9" idx="4"/>
              <a:endCxn id="15" idx="0"/>
            </p:cNvCxnSpPr>
            <p:nvPr/>
          </p:nvCxnSpPr>
          <p:spPr>
            <a:xfrm>
              <a:off x="4564497" y="2065702"/>
              <a:ext cx="0" cy="12491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3"/>
              <a:endCxn id="14" idx="7"/>
            </p:cNvCxnSpPr>
            <p:nvPr/>
          </p:nvCxnSpPr>
          <p:spPr>
            <a:xfrm flipH="1">
              <a:off x="3213533" y="1926239"/>
              <a:ext cx="1014743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5"/>
              <a:endCxn id="17" idx="1"/>
            </p:cNvCxnSpPr>
            <p:nvPr/>
          </p:nvCxnSpPr>
          <p:spPr>
            <a:xfrm>
              <a:off x="4900718" y="1926239"/>
              <a:ext cx="1029749" cy="13201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3857431" y="3314884"/>
            <a:ext cx="1424863" cy="2019116"/>
            <a:chOff x="3857431" y="3314884"/>
            <a:chExt cx="1424863" cy="2019116"/>
          </a:xfrm>
        </p:grpSpPr>
        <p:sp>
          <p:nvSpPr>
            <p:cNvPr id="15" name="Flowchart: Connector 14"/>
            <p:cNvSpPr/>
            <p:nvPr/>
          </p:nvSpPr>
          <p:spPr>
            <a:xfrm>
              <a:off x="4089009" y="331488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9" name="Straight Arrow Connector 28"/>
            <p:cNvCxnSpPr>
              <a:stCxn id="15" idx="3"/>
              <a:endCxn id="27" idx="0"/>
            </p:cNvCxnSpPr>
            <p:nvPr/>
          </p:nvCxnSpPr>
          <p:spPr>
            <a:xfrm flipH="1">
              <a:off x="3857431" y="4127737"/>
              <a:ext cx="370845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5"/>
              <a:endCxn id="28" idx="0"/>
            </p:cNvCxnSpPr>
            <p:nvPr/>
          </p:nvCxnSpPr>
          <p:spPr>
            <a:xfrm>
              <a:off x="4900718" y="4127737"/>
              <a:ext cx="381576" cy="120626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252651" y="5334000"/>
            <a:ext cx="1229397" cy="1413595"/>
            <a:chOff x="3192309" y="5334000"/>
            <a:chExt cx="1229397" cy="1413595"/>
          </a:xfrm>
        </p:grpSpPr>
        <p:sp>
          <p:nvSpPr>
            <p:cNvPr id="27" name="Flowchart: Connector 26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6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>
              <a:stCxn id="27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7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72527" y="5334000"/>
            <a:ext cx="1229453" cy="1400921"/>
            <a:chOff x="4779901" y="5334000"/>
            <a:chExt cx="1229453" cy="1400921"/>
          </a:xfrm>
        </p:grpSpPr>
        <p:sp>
          <p:nvSpPr>
            <p:cNvPr id="28" name="Flowchart: Connector 27"/>
            <p:cNvSpPr/>
            <p:nvPr/>
          </p:nvSpPr>
          <p:spPr>
            <a:xfrm>
              <a:off x="4914180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7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36" name="Straight Arrow Connector 35"/>
            <p:cNvCxnSpPr>
              <a:stCxn id="28" idx="3"/>
            </p:cNvCxnSpPr>
            <p:nvPr/>
          </p:nvCxnSpPr>
          <p:spPr>
            <a:xfrm flipH="1">
              <a:off x="4779901" y="6146853"/>
              <a:ext cx="27354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8" idx="5"/>
            </p:cNvCxnSpPr>
            <p:nvPr/>
          </p:nvCxnSpPr>
          <p:spPr>
            <a:xfrm>
              <a:off x="5725889" y="6146853"/>
              <a:ext cx="283465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12899" y="5334000"/>
            <a:ext cx="1229397" cy="1413595"/>
            <a:chOff x="3192309" y="5334000"/>
            <a:chExt cx="1229397" cy="1413595"/>
          </a:xfrm>
        </p:grpSpPr>
        <p:sp>
          <p:nvSpPr>
            <p:cNvPr id="46" name="Flowchart: Connector 45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7" name="Straight Arrow Connector 46"/>
            <p:cNvCxnSpPr>
              <a:stCxn id="46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512337" y="5334000"/>
            <a:ext cx="1229397" cy="1413595"/>
            <a:chOff x="3192309" y="5334000"/>
            <a:chExt cx="1229397" cy="1413595"/>
          </a:xfrm>
        </p:grpSpPr>
        <p:sp>
          <p:nvSpPr>
            <p:cNvPr id="63" name="Flowchart: Connector 62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9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4" name="Straight Arrow Connector 63"/>
            <p:cNvCxnSpPr>
              <a:stCxn id="63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63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1353900" y="3106964"/>
            <a:ext cx="1998900" cy="2366499"/>
            <a:chOff x="1353900" y="3106964"/>
            <a:chExt cx="1998900" cy="2366499"/>
          </a:xfrm>
        </p:grpSpPr>
        <p:sp>
          <p:nvSpPr>
            <p:cNvPr id="14" name="Flowchart: Connector 13"/>
            <p:cNvSpPr/>
            <p:nvPr/>
          </p:nvSpPr>
          <p:spPr>
            <a:xfrm>
              <a:off x="2401824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6" name="Straight Arrow Connector 65"/>
            <p:cNvCxnSpPr>
              <a:stCxn id="14" idx="3"/>
              <a:endCxn id="46" idx="7"/>
            </p:cNvCxnSpPr>
            <p:nvPr/>
          </p:nvCxnSpPr>
          <p:spPr>
            <a:xfrm flipH="1">
              <a:off x="1353900" y="3919817"/>
              <a:ext cx="1187191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14" idx="4"/>
              <a:endCxn id="54" idx="0"/>
            </p:cNvCxnSpPr>
            <p:nvPr/>
          </p:nvCxnSpPr>
          <p:spPr>
            <a:xfrm flipH="1">
              <a:off x="2437555" y="4059280"/>
              <a:ext cx="439757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791200" y="3106964"/>
            <a:ext cx="1989696" cy="2366499"/>
            <a:chOff x="5791200" y="3106964"/>
            <a:chExt cx="1989696" cy="2366499"/>
          </a:xfrm>
        </p:grpSpPr>
        <p:sp>
          <p:nvSpPr>
            <p:cNvPr id="17" name="Flowchart: Connector 16"/>
            <p:cNvSpPr/>
            <p:nvPr/>
          </p:nvSpPr>
          <p:spPr>
            <a:xfrm>
              <a:off x="5791200" y="3106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8" name="Straight Arrow Connector 67"/>
            <p:cNvCxnSpPr>
              <a:stCxn id="17" idx="4"/>
              <a:endCxn id="59" idx="0"/>
            </p:cNvCxnSpPr>
            <p:nvPr/>
          </p:nvCxnSpPr>
          <p:spPr>
            <a:xfrm>
              <a:off x="6266688" y="4059280"/>
              <a:ext cx="430551" cy="127472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17" idx="5"/>
              <a:endCxn id="63" idx="1"/>
            </p:cNvCxnSpPr>
            <p:nvPr/>
          </p:nvCxnSpPr>
          <p:spPr>
            <a:xfrm>
              <a:off x="6602909" y="3919817"/>
              <a:ext cx="1177987" cy="155364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 rot="3166198">
            <a:off x="6307651" y="3954319"/>
            <a:ext cx="2428105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ctrl</a:t>
            </a:r>
            <a:br>
              <a:rPr lang="en-US" sz="2000" b="1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packet_in</a:t>
            </a:r>
            <a:r>
              <a:rPr lang="en-US" sz="2000" b="1" dirty="0" smtClean="0">
                <a:cs typeface="Arial" pitchFamily="34" charset="0"/>
              </a:rPr>
              <a:t>(</a:t>
            </a:r>
            <a:r>
              <a:rPr lang="en-US" sz="2000" b="1" dirty="0" err="1" smtClean="0">
                <a:solidFill>
                  <a:srgbClr val="7030A0"/>
                </a:solidFill>
                <a:cs typeface="Arial" pitchFamily="34" charset="0"/>
              </a:rPr>
              <a:t>pkt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 A</a:t>
            </a:r>
            <a:r>
              <a:rPr lang="en-US" sz="2000" b="1" dirty="0" smtClean="0">
                <a:cs typeface="Arial" pitchFamily="34" charset="0"/>
              </a:rPr>
              <a:t>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18421391">
            <a:off x="2888288" y="1806179"/>
            <a:ext cx="1181353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host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smtClean="0">
                <a:cs typeface="Arial" pitchFamily="34" charset="0"/>
              </a:rPr>
              <a:t>send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8447166">
            <a:off x="705658" y="3967786"/>
            <a:ext cx="1827427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switch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process_of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3118447">
            <a:off x="4750123" y="1882994"/>
            <a:ext cx="1955989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switch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process_pkt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4297111">
            <a:off x="4894022" y="4173636"/>
            <a:ext cx="2416884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>
                <a:cs typeface="Arial" pitchFamily="34" charset="0"/>
              </a:rPr>
              <a:t>ctrl</a:t>
            </a:r>
            <a:br>
              <a:rPr lang="en-US" sz="2000" b="1" dirty="0">
                <a:cs typeface="Arial" pitchFamily="34" charset="0"/>
              </a:rPr>
            </a:br>
            <a:r>
              <a:rPr lang="en-US" sz="2000" b="1" dirty="0" err="1" smtClean="0">
                <a:cs typeface="Arial" pitchFamily="34" charset="0"/>
              </a:rPr>
              <a:t>packet_in</a:t>
            </a:r>
            <a:r>
              <a:rPr lang="en-US" sz="2000" b="1" dirty="0" smtClean="0">
                <a:cs typeface="Arial" pitchFamily="34" charset="0"/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  <a:cs typeface="Arial" pitchFamily="34" charset="0"/>
              </a:rPr>
              <a:t>pkt</a:t>
            </a:r>
            <a:r>
              <a:rPr lang="en-US" sz="2000" b="1" dirty="0" smtClean="0">
                <a:solidFill>
                  <a:srgbClr val="0070C0"/>
                </a:solidFill>
                <a:cs typeface="Arial" pitchFamily="34" charset="0"/>
              </a:rPr>
              <a:t> B</a:t>
            </a:r>
            <a:r>
              <a:rPr lang="en-US" sz="2000" b="1" dirty="0" smtClean="0">
                <a:cs typeface="Arial" pitchFamily="34" charset="0"/>
              </a:rPr>
              <a:t>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 rot="3243640">
            <a:off x="6384045" y="4073889"/>
            <a:ext cx="2036460" cy="90215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092459" y="1690254"/>
            <a:ext cx="2968885" cy="1055608"/>
          </a:xfrm>
          <a:prstGeom prst="wedgeRoundRectCallout">
            <a:avLst>
              <a:gd name="adj1" fmla="val 1714"/>
              <a:gd name="adj2" fmla="val 19925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r>
              <a:rPr lang="en-US" sz="2800" dirty="0"/>
              <a:t>Run actual </a:t>
            </a:r>
            <a:r>
              <a:rPr lang="en-US" sz="2800" dirty="0" err="1"/>
              <a:t>packet_in</a:t>
            </a:r>
            <a:r>
              <a:rPr lang="en-US" sz="2800" dirty="0"/>
              <a:t> handler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1832775" y="5334000"/>
            <a:ext cx="1229397" cy="1413595"/>
            <a:chOff x="3192309" y="5334000"/>
            <a:chExt cx="1229397" cy="1413595"/>
          </a:xfrm>
        </p:grpSpPr>
        <p:sp>
          <p:nvSpPr>
            <p:cNvPr id="54" name="Flowchart: Connector 53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54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4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092459" y="5334000"/>
            <a:ext cx="1229397" cy="1413595"/>
            <a:chOff x="3192309" y="5334000"/>
            <a:chExt cx="1229397" cy="1413595"/>
          </a:xfrm>
        </p:grpSpPr>
        <p:sp>
          <p:nvSpPr>
            <p:cNvPr id="59" name="Flowchart: Connector 58"/>
            <p:cNvSpPr/>
            <p:nvPr/>
          </p:nvSpPr>
          <p:spPr>
            <a:xfrm>
              <a:off x="3321601" y="5334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8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60" name="Straight Arrow Connector 59"/>
            <p:cNvCxnSpPr>
              <a:stCxn id="59" idx="3"/>
            </p:cNvCxnSpPr>
            <p:nvPr/>
          </p:nvCxnSpPr>
          <p:spPr>
            <a:xfrm flipH="1">
              <a:off x="3192309" y="6146853"/>
              <a:ext cx="268559" cy="600742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59" idx="5"/>
            </p:cNvCxnSpPr>
            <p:nvPr/>
          </p:nvCxnSpPr>
          <p:spPr>
            <a:xfrm>
              <a:off x="4133310" y="6146853"/>
              <a:ext cx="288396" cy="58806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Oval 88"/>
          <p:cNvSpPr/>
          <p:nvPr/>
        </p:nvSpPr>
        <p:spPr>
          <a:xfrm rot="4215883">
            <a:off x="4943589" y="4254066"/>
            <a:ext cx="2036460" cy="902155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4193915" y="1690254"/>
            <a:ext cx="2968885" cy="1055608"/>
          </a:xfrm>
          <a:prstGeom prst="wedgeRoundRectCallout">
            <a:avLst>
              <a:gd name="adj1" fmla="val -3586"/>
              <a:gd name="adj2" fmla="val 144156"/>
              <a:gd name="adj3" fmla="val 16667"/>
            </a:avLst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93915" y="1690254"/>
            <a:ext cx="2968885" cy="1055608"/>
          </a:xfrm>
          <a:prstGeom prst="wedgeRoundRectCallout">
            <a:avLst>
              <a:gd name="adj1" fmla="val 37966"/>
              <a:gd name="adj2" fmla="val 13998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r>
              <a:rPr lang="en-US" sz="2800" dirty="0" smtClean="0">
                <a:solidFill>
                  <a:srgbClr val="C00000"/>
                </a:solidFill>
              </a:rPr>
              <a:t>Data-dependent</a:t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>transitions!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651945" y="2669001"/>
            <a:ext cx="898364" cy="1008249"/>
          </a:xfrm>
          <a:custGeom>
            <a:avLst/>
            <a:gdLst>
              <a:gd name="connsiteX0" fmla="*/ 0 w 875763"/>
              <a:gd name="connsiteY0" fmla="*/ 0 h 1339402"/>
              <a:gd name="connsiteX1" fmla="*/ 875763 w 875763"/>
              <a:gd name="connsiteY1" fmla="*/ 25757 h 1339402"/>
              <a:gd name="connsiteX2" fmla="*/ 875763 w 875763"/>
              <a:gd name="connsiteY2" fmla="*/ 1339402 h 1339402"/>
              <a:gd name="connsiteX3" fmla="*/ 64394 w 875763"/>
              <a:gd name="connsiteY3" fmla="*/ 0 h 1339402"/>
              <a:gd name="connsiteX0" fmla="*/ 0 w 875763"/>
              <a:gd name="connsiteY0" fmla="*/ 0 h 1339402"/>
              <a:gd name="connsiteX1" fmla="*/ 875763 w 875763"/>
              <a:gd name="connsiteY1" fmla="*/ 25757 h 1339402"/>
              <a:gd name="connsiteX2" fmla="*/ 875763 w 875763"/>
              <a:gd name="connsiteY2" fmla="*/ 1339402 h 1339402"/>
              <a:gd name="connsiteX3" fmla="*/ 45344 w 875763"/>
              <a:gd name="connsiteY3" fmla="*/ 123825 h 1339402"/>
              <a:gd name="connsiteX0" fmla="*/ 116581 w 830419"/>
              <a:gd name="connsiteY0" fmla="*/ 45680 h 1313645"/>
              <a:gd name="connsiteX1" fmla="*/ 830419 w 830419"/>
              <a:gd name="connsiteY1" fmla="*/ 0 h 1313645"/>
              <a:gd name="connsiteX2" fmla="*/ 830419 w 830419"/>
              <a:gd name="connsiteY2" fmla="*/ 1313645 h 1313645"/>
              <a:gd name="connsiteX3" fmla="*/ 0 w 830419"/>
              <a:gd name="connsiteY3" fmla="*/ 98068 h 1313645"/>
              <a:gd name="connsiteX0" fmla="*/ 830419 w 830419"/>
              <a:gd name="connsiteY0" fmla="*/ 0 h 1313645"/>
              <a:gd name="connsiteX1" fmla="*/ 830419 w 830419"/>
              <a:gd name="connsiteY1" fmla="*/ 1313645 h 1313645"/>
              <a:gd name="connsiteX2" fmla="*/ 0 w 830419"/>
              <a:gd name="connsiteY2" fmla="*/ 98068 h 1313645"/>
              <a:gd name="connsiteX0" fmla="*/ 830419 w 901856"/>
              <a:gd name="connsiteY0" fmla="*/ 0 h 1370795"/>
              <a:gd name="connsiteX1" fmla="*/ 901856 w 901856"/>
              <a:gd name="connsiteY1" fmla="*/ 1370795 h 1370795"/>
              <a:gd name="connsiteX2" fmla="*/ 0 w 901856"/>
              <a:gd name="connsiteY2" fmla="*/ 98068 h 1370795"/>
              <a:gd name="connsiteX0" fmla="*/ 687544 w 901856"/>
              <a:gd name="connsiteY0" fmla="*/ 0 h 1318408"/>
              <a:gd name="connsiteX1" fmla="*/ 901856 w 901856"/>
              <a:gd name="connsiteY1" fmla="*/ 1318408 h 1318408"/>
              <a:gd name="connsiteX2" fmla="*/ 0 w 901856"/>
              <a:gd name="connsiteY2" fmla="*/ 45681 h 1318408"/>
              <a:gd name="connsiteX0" fmla="*/ 778031 w 992343"/>
              <a:gd name="connsiteY0" fmla="*/ 30519 h 1348927"/>
              <a:gd name="connsiteX1" fmla="*/ 992343 w 992343"/>
              <a:gd name="connsiteY1" fmla="*/ 1348927 h 1348927"/>
              <a:gd name="connsiteX2" fmla="*/ 0 w 992343"/>
              <a:gd name="connsiteY2" fmla="*/ 0 h 1348927"/>
              <a:gd name="connsiteX0" fmla="*/ 778031 w 944718"/>
              <a:gd name="connsiteY0" fmla="*/ 30519 h 1244152"/>
              <a:gd name="connsiteX1" fmla="*/ 944718 w 944718"/>
              <a:gd name="connsiteY1" fmla="*/ 1244152 h 1244152"/>
              <a:gd name="connsiteX2" fmla="*/ 0 w 944718"/>
              <a:gd name="connsiteY2" fmla="*/ 0 h 1244152"/>
              <a:gd name="connsiteX0" fmla="*/ 778031 w 939956"/>
              <a:gd name="connsiteY0" fmla="*/ 30519 h 1206052"/>
              <a:gd name="connsiteX1" fmla="*/ 939956 w 939956"/>
              <a:gd name="connsiteY1" fmla="*/ 1206052 h 1206052"/>
              <a:gd name="connsiteX2" fmla="*/ 0 w 939956"/>
              <a:gd name="connsiteY2" fmla="*/ 0 h 1206052"/>
              <a:gd name="connsiteX0" fmla="*/ 716119 w 878044"/>
              <a:gd name="connsiteY0" fmla="*/ 40044 h 1215577"/>
              <a:gd name="connsiteX1" fmla="*/ 878044 w 878044"/>
              <a:gd name="connsiteY1" fmla="*/ 1215577 h 1215577"/>
              <a:gd name="connsiteX2" fmla="*/ 0 w 878044"/>
              <a:gd name="connsiteY2" fmla="*/ 0 h 1215577"/>
              <a:gd name="connsiteX0" fmla="*/ 773269 w 935194"/>
              <a:gd name="connsiteY0" fmla="*/ 40044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39931 w 935194"/>
              <a:gd name="connsiteY0" fmla="*/ 35282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16119 w 935194"/>
              <a:gd name="connsiteY0" fmla="*/ 30519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44694 w 935194"/>
              <a:gd name="connsiteY0" fmla="*/ 30519 h 1215577"/>
              <a:gd name="connsiteX1" fmla="*/ 935194 w 935194"/>
              <a:gd name="connsiteY1" fmla="*/ 1215577 h 1215577"/>
              <a:gd name="connsiteX2" fmla="*/ 0 w 935194"/>
              <a:gd name="connsiteY2" fmla="*/ 0 h 1215577"/>
              <a:gd name="connsiteX0" fmla="*/ 744694 w 968531"/>
              <a:gd name="connsiteY0" fmla="*/ 30519 h 1291777"/>
              <a:gd name="connsiteX1" fmla="*/ 968531 w 968531"/>
              <a:gd name="connsiteY1" fmla="*/ 1291777 h 1291777"/>
              <a:gd name="connsiteX2" fmla="*/ 0 w 968531"/>
              <a:gd name="connsiteY2" fmla="*/ 0 h 1291777"/>
              <a:gd name="connsiteX0" fmla="*/ 744694 w 973294"/>
              <a:gd name="connsiteY0" fmla="*/ 30519 h 1306064"/>
              <a:gd name="connsiteX1" fmla="*/ 973294 w 973294"/>
              <a:gd name="connsiteY1" fmla="*/ 1306064 h 1306064"/>
              <a:gd name="connsiteX2" fmla="*/ 0 w 973294"/>
              <a:gd name="connsiteY2" fmla="*/ 0 h 1306064"/>
              <a:gd name="connsiteX0" fmla="*/ 725644 w 954244"/>
              <a:gd name="connsiteY0" fmla="*/ 1944 h 1277489"/>
              <a:gd name="connsiteX1" fmla="*/ 954244 w 954244"/>
              <a:gd name="connsiteY1" fmla="*/ 1277489 h 1277489"/>
              <a:gd name="connsiteX2" fmla="*/ 0 w 954244"/>
              <a:gd name="connsiteY2" fmla="*/ 0 h 1277489"/>
              <a:gd name="connsiteX0" fmla="*/ 725644 w 908524"/>
              <a:gd name="connsiteY0" fmla="*/ 1944 h 1064129"/>
              <a:gd name="connsiteX1" fmla="*/ 908524 w 908524"/>
              <a:gd name="connsiteY1" fmla="*/ 1064129 h 1064129"/>
              <a:gd name="connsiteX2" fmla="*/ 0 w 908524"/>
              <a:gd name="connsiteY2" fmla="*/ 0 h 1064129"/>
              <a:gd name="connsiteX0" fmla="*/ 725644 w 878044"/>
              <a:gd name="connsiteY0" fmla="*/ 1944 h 998089"/>
              <a:gd name="connsiteX1" fmla="*/ 878044 w 878044"/>
              <a:gd name="connsiteY1" fmla="*/ 998089 h 998089"/>
              <a:gd name="connsiteX2" fmla="*/ 0 w 878044"/>
              <a:gd name="connsiteY2" fmla="*/ 0 h 998089"/>
              <a:gd name="connsiteX0" fmla="*/ 725644 w 857724"/>
              <a:gd name="connsiteY0" fmla="*/ 1944 h 957449"/>
              <a:gd name="connsiteX1" fmla="*/ 857724 w 857724"/>
              <a:gd name="connsiteY1" fmla="*/ 957449 h 957449"/>
              <a:gd name="connsiteX2" fmla="*/ 0 w 857724"/>
              <a:gd name="connsiteY2" fmla="*/ 0 h 957449"/>
              <a:gd name="connsiteX0" fmla="*/ 725644 w 847564"/>
              <a:gd name="connsiteY0" fmla="*/ 1944 h 972689"/>
              <a:gd name="connsiteX1" fmla="*/ 847564 w 847564"/>
              <a:gd name="connsiteY1" fmla="*/ 972689 h 972689"/>
              <a:gd name="connsiteX2" fmla="*/ 0 w 847564"/>
              <a:gd name="connsiteY2" fmla="*/ 0 h 972689"/>
              <a:gd name="connsiteX0" fmla="*/ 725644 w 872964"/>
              <a:gd name="connsiteY0" fmla="*/ 1944 h 987929"/>
              <a:gd name="connsiteX1" fmla="*/ 872964 w 872964"/>
              <a:gd name="connsiteY1" fmla="*/ 987929 h 987929"/>
              <a:gd name="connsiteX2" fmla="*/ 0 w 872964"/>
              <a:gd name="connsiteY2" fmla="*/ 0 h 987929"/>
              <a:gd name="connsiteX0" fmla="*/ 740884 w 888204"/>
              <a:gd name="connsiteY0" fmla="*/ 1944 h 987929"/>
              <a:gd name="connsiteX1" fmla="*/ 888204 w 888204"/>
              <a:gd name="connsiteY1" fmla="*/ 987929 h 987929"/>
              <a:gd name="connsiteX2" fmla="*/ 0 w 888204"/>
              <a:gd name="connsiteY2" fmla="*/ 0 h 987929"/>
              <a:gd name="connsiteX0" fmla="*/ 740884 w 888204"/>
              <a:gd name="connsiteY0" fmla="*/ 1944 h 1003169"/>
              <a:gd name="connsiteX1" fmla="*/ 888204 w 888204"/>
              <a:gd name="connsiteY1" fmla="*/ 1003169 h 1003169"/>
              <a:gd name="connsiteX2" fmla="*/ 0 w 888204"/>
              <a:gd name="connsiteY2" fmla="*/ 0 h 1003169"/>
              <a:gd name="connsiteX0" fmla="*/ 740884 w 903444"/>
              <a:gd name="connsiteY0" fmla="*/ 1944 h 1013329"/>
              <a:gd name="connsiteX1" fmla="*/ 903444 w 903444"/>
              <a:gd name="connsiteY1" fmla="*/ 1013329 h 1013329"/>
              <a:gd name="connsiteX2" fmla="*/ 0 w 903444"/>
              <a:gd name="connsiteY2" fmla="*/ 0 h 1013329"/>
              <a:gd name="connsiteX0" fmla="*/ 740884 w 888204"/>
              <a:gd name="connsiteY0" fmla="*/ 1944 h 987929"/>
              <a:gd name="connsiteX1" fmla="*/ 888204 w 888204"/>
              <a:gd name="connsiteY1" fmla="*/ 987929 h 987929"/>
              <a:gd name="connsiteX2" fmla="*/ 0 w 888204"/>
              <a:gd name="connsiteY2" fmla="*/ 0 h 987929"/>
              <a:gd name="connsiteX0" fmla="*/ 740884 w 898364"/>
              <a:gd name="connsiteY0" fmla="*/ 1944 h 1008249"/>
              <a:gd name="connsiteX1" fmla="*/ 898364 w 898364"/>
              <a:gd name="connsiteY1" fmla="*/ 1008249 h 1008249"/>
              <a:gd name="connsiteX2" fmla="*/ 0 w 898364"/>
              <a:gd name="connsiteY2" fmla="*/ 0 h 1008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8364" h="1008249">
                <a:moveTo>
                  <a:pt x="740884" y="1944"/>
                </a:moveTo>
                <a:lnTo>
                  <a:pt x="898364" y="1008249"/>
                </a:lnTo>
                <a:lnTo>
                  <a:pt x="0" y="0"/>
                </a:ln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6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7" grpId="0"/>
      <p:bldP spid="78" grpId="0"/>
      <p:bldP spid="80" grpId="0"/>
      <p:bldP spid="87" grpId="0" animBg="1"/>
      <p:bldP spid="79" grpId="0" animBg="1"/>
      <p:bldP spid="79" grpId="1" animBg="1"/>
      <p:bldP spid="89" grpId="0" animBg="1"/>
      <p:bldP spid="71" grpId="0" animBg="1"/>
      <p:bldP spid="69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Combating Huge Space of Packets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 rot="5400000">
            <a:off x="6925246" y="2919305"/>
            <a:ext cx="4147458" cy="290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Packet arrival handler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5295092" y="1447801"/>
            <a:ext cx="1901952" cy="1271016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</a:rPr>
              <a:t>s </a:t>
            </a:r>
            <a:r>
              <a:rPr lang="en-US" sz="2000" b="1" dirty="0" err="1" smtClean="0">
                <a:solidFill>
                  <a:schemeClr val="tx1"/>
                </a:solidFill>
              </a:rPr>
              <a:t>dst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broadcast?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4572000" y="4466063"/>
            <a:ext cx="1375013" cy="63933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Flood packet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129974" y="4466063"/>
            <a:ext cx="1527413" cy="63933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Install rule and forward packet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6944591" y="2667001"/>
            <a:ext cx="1898178" cy="1271778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dst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in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err="1" smtClean="0">
                <a:solidFill>
                  <a:schemeClr val="tx1"/>
                </a:solidFill>
              </a:rPr>
              <a:t>mactable</a:t>
            </a:r>
            <a:r>
              <a:rPr lang="en-US" sz="2000" b="1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12" name="Elbow Connector 11"/>
          <p:cNvCxnSpPr>
            <a:stCxn id="7" idx="3"/>
            <a:endCxn id="10" idx="0"/>
          </p:cNvCxnSpPr>
          <p:nvPr/>
        </p:nvCxnSpPr>
        <p:spPr>
          <a:xfrm>
            <a:off x="7197044" y="2083309"/>
            <a:ext cx="696636" cy="583692"/>
          </a:xfrm>
          <a:prstGeom prst="bentConnector2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" name="Elbow Connector 14"/>
          <p:cNvCxnSpPr>
            <a:stCxn id="7" idx="1"/>
          </p:cNvCxnSpPr>
          <p:nvPr/>
        </p:nvCxnSpPr>
        <p:spPr>
          <a:xfrm rot="10800000" flipV="1">
            <a:off x="5054364" y="2083309"/>
            <a:ext cx="240729" cy="2382754"/>
          </a:xfrm>
          <a:prstGeom prst="bentConnector2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6" name="Elbow Connector 25"/>
          <p:cNvCxnSpPr>
            <a:stCxn id="10" idx="2"/>
            <a:endCxn id="9" idx="0"/>
          </p:cNvCxnSpPr>
          <p:nvPr/>
        </p:nvCxnSpPr>
        <p:spPr>
          <a:xfrm rot="16200000" flipH="1">
            <a:off x="7630038" y="4202420"/>
            <a:ext cx="527284" cy="1"/>
          </a:xfrm>
          <a:prstGeom prst="bentConnector3">
            <a:avLst>
              <a:gd name="adj1" fmla="val 50000"/>
            </a:avLst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Straight Arrow Connector 29"/>
          <p:cNvCxnSpPr>
            <a:endCxn id="7" idx="0"/>
          </p:cNvCxnSpPr>
          <p:nvPr/>
        </p:nvCxnSpPr>
        <p:spPr>
          <a:xfrm>
            <a:off x="6246068" y="1219201"/>
            <a:ext cx="0" cy="228600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1" name="Straight Arrow Connector 30"/>
          <p:cNvCxnSpPr>
            <a:stCxn id="10" idx="1"/>
          </p:cNvCxnSpPr>
          <p:nvPr/>
        </p:nvCxnSpPr>
        <p:spPr>
          <a:xfrm rot="10800000" flipV="1">
            <a:off x="5496791" y="3302889"/>
            <a:ext cx="1447800" cy="1163173"/>
          </a:xfrm>
          <a:prstGeom prst="bentConnector3">
            <a:avLst>
              <a:gd name="adj1" fmla="val 100239"/>
            </a:avLst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5" name="Elbow Connector 34"/>
          <p:cNvCxnSpPr/>
          <p:nvPr/>
        </p:nvCxnSpPr>
        <p:spPr>
          <a:xfrm rot="5400000">
            <a:off x="3776581" y="1948811"/>
            <a:ext cx="3211822" cy="1295401"/>
          </a:xfrm>
          <a:prstGeom prst="bentConnector3">
            <a:avLst>
              <a:gd name="adj1" fmla="val 26391"/>
            </a:avLst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5948279" y="1682113"/>
            <a:ext cx="3211824" cy="1828800"/>
          </a:xfrm>
          <a:prstGeom prst="bentConnector3">
            <a:avLst>
              <a:gd name="adj1" fmla="val 16322"/>
            </a:avLst>
          </a:prstGeom>
          <a:noFill/>
          <a:ln w="38100"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4" name="Elbow Connector 43"/>
          <p:cNvCxnSpPr/>
          <p:nvPr/>
        </p:nvCxnSpPr>
        <p:spPr>
          <a:xfrm rot="5400000">
            <a:off x="5221114" y="1902830"/>
            <a:ext cx="2483306" cy="2160549"/>
          </a:xfrm>
          <a:prstGeom prst="bentConnector3">
            <a:avLst>
              <a:gd name="adj1" fmla="val 53766"/>
            </a:avLst>
          </a:prstGeom>
          <a:noFill/>
          <a:ln w="381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1" name="Elbow Connector 50"/>
          <p:cNvCxnSpPr/>
          <p:nvPr/>
        </p:nvCxnSpPr>
        <p:spPr>
          <a:xfrm>
            <a:off x="6412816" y="990601"/>
            <a:ext cx="1141376" cy="762001"/>
          </a:xfrm>
          <a:prstGeom prst="bentConnector3">
            <a:avLst>
              <a:gd name="adj1" fmla="val -804"/>
            </a:avLst>
          </a:prstGeom>
          <a:noFill/>
          <a:ln w="381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9" name="TextBox 58"/>
          <p:cNvSpPr txBox="1"/>
          <p:nvPr/>
        </p:nvSpPr>
        <p:spPr>
          <a:xfrm>
            <a:off x="18265" y="1600201"/>
            <a:ext cx="4782335" cy="1988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 smtClean="0"/>
              <a:t>Equivalence classes of packets: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Broadcast destination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7030A0"/>
                </a:solidFill>
              </a:rPr>
              <a:t>Unknown unicast destination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Known unicast </a:t>
            </a:r>
            <a:r>
              <a:rPr lang="en-US" sz="2800" dirty="0">
                <a:solidFill>
                  <a:srgbClr val="0070C0"/>
                </a:solidFill>
              </a:rPr>
              <a:t>destination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038909" y="2099847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yes</a:t>
            </a:r>
            <a:endParaRPr lang="en-US" sz="1800" dirty="0"/>
          </a:p>
        </p:txBody>
      </p:sp>
      <p:sp>
        <p:nvSpPr>
          <p:cNvPr id="61" name="TextBox 60"/>
          <p:cNvSpPr txBox="1"/>
          <p:nvPr/>
        </p:nvSpPr>
        <p:spPr>
          <a:xfrm>
            <a:off x="6695919" y="330523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</a:t>
            </a:r>
            <a:endParaRPr lang="en-US" sz="1800" dirty="0"/>
          </a:p>
        </p:txBody>
      </p:sp>
      <p:sp>
        <p:nvSpPr>
          <p:cNvPr id="62" name="TextBox 61"/>
          <p:cNvSpPr txBox="1"/>
          <p:nvPr/>
        </p:nvSpPr>
        <p:spPr>
          <a:xfrm>
            <a:off x="7020791" y="209984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</a:t>
            </a:r>
            <a:endParaRPr lang="en-US" sz="1800" dirty="0"/>
          </a:p>
        </p:txBody>
      </p:sp>
      <p:sp>
        <p:nvSpPr>
          <p:cNvPr id="63" name="TextBox 62"/>
          <p:cNvSpPr txBox="1"/>
          <p:nvPr/>
        </p:nvSpPr>
        <p:spPr>
          <a:xfrm>
            <a:off x="7435244" y="3886201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yes</a:t>
            </a:r>
            <a:endParaRPr lang="en-US" sz="1800" dirty="0"/>
          </a:p>
        </p:txBody>
      </p:sp>
      <p:sp>
        <p:nvSpPr>
          <p:cNvPr id="25" name="TextBox 24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 smtClean="0"/>
              <a:t>Code </a:t>
            </a:r>
            <a:r>
              <a:rPr lang="en-GB" sz="3200" dirty="0"/>
              <a:t>itself reveals </a:t>
            </a:r>
            <a:r>
              <a:rPr lang="en-GB" sz="3200" dirty="0" smtClean="0"/>
              <a:t>equivalence classes of </a:t>
            </a:r>
            <a:r>
              <a:rPr lang="en-GB" sz="3200" dirty="0"/>
              <a:t>packets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8553" y="914400"/>
            <a:ext cx="452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pkt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3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Analysis: Symbolic Execution (SE)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15</a:t>
            </a:fld>
            <a:endParaRPr lang="en-US"/>
          </a:p>
        </p:txBody>
      </p:sp>
      <p:sp>
        <p:nvSpPr>
          <p:cNvPr id="25" name="Rectangle 24"/>
          <p:cNvSpPr/>
          <p:nvPr/>
        </p:nvSpPr>
        <p:spPr>
          <a:xfrm rot="5400000">
            <a:off x="5599803" y="3815491"/>
            <a:ext cx="4635245" cy="290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Packet arrival handler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>
            <a:off x="4219788" y="1903200"/>
            <a:ext cx="0" cy="229550"/>
          </a:xfrm>
          <a:prstGeom prst="straightConnector1">
            <a:avLst/>
          </a:pr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8" name="Group 27"/>
          <p:cNvGrpSpPr/>
          <p:nvPr/>
        </p:nvGrpSpPr>
        <p:grpSpPr>
          <a:xfrm>
            <a:off x="3012629" y="2132750"/>
            <a:ext cx="2382954" cy="1271016"/>
            <a:chOff x="3012629" y="2132750"/>
            <a:chExt cx="2382954" cy="1271016"/>
          </a:xfrm>
        </p:grpSpPr>
        <p:sp>
          <p:nvSpPr>
            <p:cNvPr id="7" name="Flowchart: Decision 6"/>
            <p:cNvSpPr/>
            <p:nvPr/>
          </p:nvSpPr>
          <p:spPr>
            <a:xfrm>
              <a:off x="3268812" y="2132750"/>
              <a:ext cx="1901952" cy="1271016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rIns="36000"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is </a:t>
              </a:r>
              <a:r>
                <a:rPr lang="el-GR" sz="2000" b="1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.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dst</a:t>
              </a:r>
              <a:r>
                <a:rPr lang="en-US" sz="2000" b="1" dirty="0" smtClean="0">
                  <a:solidFill>
                    <a:schemeClr val="tx1"/>
                  </a:solidFill>
                </a:rPr>
                <a:t/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smtClean="0">
                  <a:solidFill>
                    <a:schemeClr val="tx1"/>
                  </a:solidFill>
                </a:rPr>
                <a:t>broadcast?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012629" y="2784796"/>
              <a:ext cx="4578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94511" y="2784796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122857" y="1072203"/>
            <a:ext cx="2193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Symbolic packet</a:t>
            </a:r>
            <a:br>
              <a:rPr lang="en-US" sz="2400" dirty="0" smtClean="0"/>
            </a:br>
            <a:r>
              <a:rPr lang="el-GR" sz="2400" b="1" dirty="0" smtClean="0">
                <a:latin typeface="Cambria Math" pitchFamily="18" charset="0"/>
                <a:ea typeface="Cambria Math" pitchFamily="18" charset="0"/>
              </a:rPr>
              <a:t>λ</a:t>
            </a:r>
            <a:endParaRPr lang="en-US" sz="2400" b="1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447800" y="2328446"/>
            <a:ext cx="2514600" cy="3949692"/>
            <a:chOff x="1447800" y="2328446"/>
            <a:chExt cx="2514600" cy="3949692"/>
          </a:xfrm>
        </p:grpSpPr>
        <p:sp>
          <p:nvSpPr>
            <p:cNvPr id="8" name="Flowchart: Process 7"/>
            <p:cNvSpPr/>
            <p:nvPr/>
          </p:nvSpPr>
          <p:spPr>
            <a:xfrm>
              <a:off x="2587387" y="5638800"/>
              <a:ext cx="1375013" cy="639338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Flood packet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Elbow Connector 11"/>
            <p:cNvCxnSpPr>
              <a:stCxn id="7" idx="1"/>
            </p:cNvCxnSpPr>
            <p:nvPr/>
          </p:nvCxnSpPr>
          <p:spPr>
            <a:xfrm rot="10800000" flipV="1">
              <a:off x="3027292" y="2768258"/>
              <a:ext cx="241521" cy="2870542"/>
            </a:xfrm>
            <a:prstGeom prst="bentConnector2">
              <a:avLst/>
            </a:prstGeom>
            <a:noFill/>
            <a:ln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1447800" y="2328446"/>
              <a:ext cx="18712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∈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669639" y="2328446"/>
            <a:ext cx="2386384" cy="2581258"/>
            <a:chOff x="4669639" y="2328446"/>
            <a:chExt cx="2386384" cy="2581258"/>
          </a:xfrm>
        </p:grpSpPr>
        <p:sp>
          <p:nvSpPr>
            <p:cNvPr id="10" name="Flowchart: Decision 9"/>
            <p:cNvSpPr/>
            <p:nvPr/>
          </p:nvSpPr>
          <p:spPr>
            <a:xfrm>
              <a:off x="4918311" y="3351950"/>
              <a:ext cx="1898178" cy="1271778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l-GR" sz="2000" b="1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.</a:t>
              </a:r>
              <a:r>
                <a:rPr lang="en-US" sz="2000" b="1" dirty="0" err="1" smtClean="0">
                  <a:solidFill>
                    <a:schemeClr val="tx1"/>
                  </a:solidFill>
                </a:rPr>
                <a:t>dst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in</a:t>
              </a:r>
              <a:br>
                <a:rPr lang="en-US" sz="2000" b="1" dirty="0" smtClean="0">
                  <a:solidFill>
                    <a:schemeClr val="tx1"/>
                  </a:solidFill>
                </a:rPr>
              </a:br>
              <a:r>
                <a:rPr lang="en-US" sz="2000" b="1" dirty="0" err="1" smtClean="0">
                  <a:solidFill>
                    <a:schemeClr val="tx1"/>
                  </a:solidFill>
                </a:rPr>
                <a:t>mactable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?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Elbow Connector 10"/>
            <p:cNvCxnSpPr>
              <a:stCxn id="7" idx="3"/>
              <a:endCxn id="10" idx="0"/>
            </p:cNvCxnSpPr>
            <p:nvPr/>
          </p:nvCxnSpPr>
          <p:spPr>
            <a:xfrm>
              <a:off x="5170764" y="2768258"/>
              <a:ext cx="696636" cy="583692"/>
            </a:xfrm>
            <a:prstGeom prst="bentConnector2">
              <a:avLst/>
            </a:prstGeom>
            <a:noFill/>
            <a:ln>
              <a:solidFill>
                <a:srgbClr val="0070C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669639" y="3990187"/>
              <a:ext cx="4010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08964" y="4571150"/>
              <a:ext cx="4578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81600" y="2328446"/>
              <a:ext cx="18744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 smtClean="0">
                  <a:latin typeface="Cambria Math"/>
                  <a:ea typeface="Cambria Math"/>
                </a:rPr>
                <a:t>∉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428847" y="3987838"/>
            <a:ext cx="4274279" cy="2290300"/>
            <a:chOff x="3428847" y="3987838"/>
            <a:chExt cx="4274279" cy="2290300"/>
          </a:xfrm>
        </p:grpSpPr>
        <p:sp>
          <p:nvSpPr>
            <p:cNvPr id="9" name="Flowchart: Process 8"/>
            <p:cNvSpPr/>
            <p:nvPr/>
          </p:nvSpPr>
          <p:spPr>
            <a:xfrm>
              <a:off x="5103694" y="5638800"/>
              <a:ext cx="1527413" cy="639338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Install rule and forward packet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Elbow Connector 12"/>
            <p:cNvCxnSpPr>
              <a:stCxn id="10" idx="2"/>
              <a:endCxn id="9" idx="0"/>
            </p:cNvCxnSpPr>
            <p:nvPr/>
          </p:nvCxnSpPr>
          <p:spPr>
            <a:xfrm rot="16200000" flipH="1">
              <a:off x="5359864" y="5131263"/>
              <a:ext cx="1015072" cy="1"/>
            </a:xfrm>
            <a:prstGeom prst="bentConnector3">
              <a:avLst>
                <a:gd name="adj1" fmla="val 50000"/>
              </a:avLst>
            </a:prstGeom>
            <a:noFill/>
            <a:ln>
              <a:solidFill>
                <a:srgbClr val="0070C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Arrow Connector 14"/>
            <p:cNvCxnSpPr>
              <a:stCxn id="10" idx="1"/>
            </p:cNvCxnSpPr>
            <p:nvPr/>
          </p:nvCxnSpPr>
          <p:spPr>
            <a:xfrm rot="10800000" flipV="1">
              <a:off x="3471111" y="3987838"/>
              <a:ext cx="1447200" cy="1650961"/>
            </a:xfrm>
            <a:prstGeom prst="bentConnector2">
              <a:avLst/>
            </a:prstGeom>
            <a:noFill/>
            <a:ln>
              <a:solidFill>
                <a:srgbClr val="7030A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428847" y="4198203"/>
              <a:ext cx="1874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{Broadcast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}</a:t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n-GB" b="1" dirty="0">
                  <a:latin typeface="Cambria Math"/>
                  <a:ea typeface="Cambria Math"/>
                </a:rPr>
                <a:t>∧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/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l-GR" b="1" dirty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mactable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828702" y="4668982"/>
              <a:ext cx="1874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</a:t>
              </a:r>
              <a:r>
                <a:rPr lang="en-GB" b="1" dirty="0">
                  <a:latin typeface="Cambria Math"/>
                  <a:ea typeface="Cambria Math"/>
                </a:rPr>
                <a:t>∉</a:t>
              </a:r>
              <a:r>
                <a:rPr lang="en-GB" b="1" dirty="0">
                  <a:latin typeface="Cambria Math" pitchFamily="18" charset="0"/>
                  <a:ea typeface="Cambria Math" pitchFamily="18" charset="0"/>
                </a:rPr>
                <a:t> {Broadcast}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  <a:p>
              <a:pPr algn="ctr"/>
              <a:r>
                <a:rPr lang="en-GB" b="1" dirty="0">
                  <a:latin typeface="Cambria Math"/>
                  <a:ea typeface="Cambria Math"/>
                </a:rPr>
                <a:t>∧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/>
              </a:r>
              <a:br>
                <a:rPr lang="en-GB" b="1" dirty="0" smtClean="0">
                  <a:latin typeface="Cambria Math" pitchFamily="18" charset="0"/>
                  <a:ea typeface="Cambria Math" pitchFamily="18" charset="0"/>
                </a:rPr>
              </a:br>
              <a:r>
                <a:rPr lang="el-GR" b="1" dirty="0" smtClean="0">
                  <a:latin typeface="Cambria Math" pitchFamily="18" charset="0"/>
                  <a:ea typeface="Cambria Math" pitchFamily="18" charset="0"/>
                </a:rPr>
                <a:t>λ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.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dst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∈ </a:t>
              </a:r>
              <a:r>
                <a:rPr lang="en-GB" b="1" dirty="0" err="1" smtClean="0">
                  <a:latin typeface="Cambria Math" pitchFamily="18" charset="0"/>
                  <a:ea typeface="Cambria Math" pitchFamily="18" charset="0"/>
                </a:rPr>
                <a:t>mactable</a:t>
              </a:r>
              <a:r>
                <a:rPr lang="en-GB" b="1" dirty="0" smtClean="0">
                  <a:latin typeface="Cambria Math" pitchFamily="18" charset="0"/>
                  <a:ea typeface="Cambria Math" pitchFamily="18" charset="0"/>
                </a:rPr>
                <a:t> </a:t>
              </a:r>
              <a:endParaRPr lang="en-US" b="1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sp>
        <p:nvSpPr>
          <p:cNvPr id="44" name="Oval 43"/>
          <p:cNvSpPr/>
          <p:nvPr/>
        </p:nvSpPr>
        <p:spPr>
          <a:xfrm>
            <a:off x="3150201" y="4074239"/>
            <a:ext cx="2279520" cy="1173170"/>
          </a:xfrm>
          <a:prstGeom prst="ellipse">
            <a:avLst/>
          </a:prstGeom>
          <a:noFill/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8535" y="2010198"/>
            <a:ext cx="2968885" cy="2009061"/>
          </a:xfrm>
          <a:prstGeom prst="wedgeRoundRectCallout">
            <a:avLst>
              <a:gd name="adj1" fmla="val 52113"/>
              <a:gd name="adj2" fmla="val 80300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800"/>
            </a:lvl1pPr>
          </a:lstStyle>
          <a:p>
            <a:r>
              <a:rPr lang="en-US" dirty="0"/>
              <a:t>1 path =</a:t>
            </a:r>
          </a:p>
          <a:p>
            <a:r>
              <a:rPr lang="en-US" dirty="0"/>
              <a:t>1 equivalence class of packets =</a:t>
            </a:r>
          </a:p>
          <a:p>
            <a:r>
              <a:rPr lang="en-US" dirty="0"/>
              <a:t>1 packet to inject</a:t>
            </a:r>
          </a:p>
        </p:txBody>
      </p:sp>
      <p:sp>
        <p:nvSpPr>
          <p:cNvPr id="37" name="Oval 36"/>
          <p:cNvSpPr/>
          <p:nvPr/>
        </p:nvSpPr>
        <p:spPr>
          <a:xfrm>
            <a:off x="5561340" y="4544678"/>
            <a:ext cx="2279520" cy="117317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67401" y="2010198"/>
            <a:ext cx="2968885" cy="1055608"/>
          </a:xfrm>
          <a:prstGeom prst="wedgeRoundRectCallout">
            <a:avLst>
              <a:gd name="adj1" fmla="val 1014"/>
              <a:gd name="adj2" fmla="val 19607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r>
              <a:rPr lang="en-US" sz="2800" dirty="0" smtClean="0">
                <a:solidFill>
                  <a:srgbClr val="C00000"/>
                </a:solidFill>
              </a:rPr>
              <a:t>Infeasible from initial state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7" grpId="0" animBg="1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ight Arrow 46"/>
          <p:cNvSpPr/>
          <p:nvPr/>
        </p:nvSpPr>
        <p:spPr>
          <a:xfrm>
            <a:off x="4446833" y="4606789"/>
            <a:ext cx="1867467" cy="179401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cs typeface="Arial" pitchFamily="34" charset="0"/>
              </a:rPr>
              <a:t>New packets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05557" y="4606789"/>
            <a:ext cx="2595880" cy="17940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34" tIns="166672" rIns="33334" bIns="166672" rtlCol="0" anchor="ctr"/>
          <a:lstStyle/>
          <a:p>
            <a:pPr algn="ctr"/>
            <a:r>
              <a:rPr lang="en-US" sz="2600" b="1" dirty="0">
                <a:solidFill>
                  <a:schemeClr val="tx1"/>
                </a:solidFill>
                <a:cs typeface="Arial" pitchFamily="34" charset="0"/>
              </a:rPr>
              <a:t>Enable new transitions:</a:t>
            </a:r>
            <a:br>
              <a:rPr lang="en-US" sz="2600" b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host / send(</a:t>
            </a:r>
            <a:r>
              <a:rPr lang="en-US" sz="2200" b="1" dirty="0" err="1" smtClean="0">
                <a:solidFill>
                  <a:srgbClr val="0070C0"/>
                </a:solidFill>
                <a:cs typeface="Arial" pitchFamily="34" charset="0"/>
              </a:rPr>
              <a:t>pkt</a:t>
            </a:r>
            <a:r>
              <a:rPr lang="en-US" sz="2200" b="1" dirty="0" smtClean="0">
                <a:solidFill>
                  <a:srgbClr val="0070C0"/>
                </a:solidFill>
                <a:cs typeface="Arial" pitchFamily="34" charset="0"/>
              </a:rPr>
              <a:t> B</a:t>
            </a: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r>
              <a:rPr lang="en-US" sz="2200" i="1" dirty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2200" i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host / send(</a:t>
            </a:r>
            <a:r>
              <a:rPr lang="en-US" sz="2200" b="1" dirty="0" err="1" smtClean="0">
                <a:solidFill>
                  <a:srgbClr val="7030A0"/>
                </a:solidFill>
                <a:cs typeface="Arial" pitchFamily="34" charset="0"/>
              </a:rPr>
              <a:t>pkt</a:t>
            </a:r>
            <a:r>
              <a:rPr lang="en-US" sz="2200" b="1" dirty="0" smtClean="0">
                <a:solidFill>
                  <a:srgbClr val="7030A0"/>
                </a:solidFill>
                <a:cs typeface="Arial" pitchFamily="34" charset="0"/>
              </a:rPr>
              <a:t> C</a:t>
            </a:r>
            <a:r>
              <a:rPr lang="en-US" sz="2200" i="1" dirty="0" smtClean="0">
                <a:solidFill>
                  <a:schemeClr val="tx1"/>
                </a:solidFill>
                <a:cs typeface="Arial" pitchFamily="34" charset="0"/>
              </a:rPr>
              <a:t>)</a:t>
            </a:r>
            <a:endParaRPr lang="en-US" sz="22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69580" y="4606789"/>
            <a:ext cx="2286000" cy="17940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334" tIns="166672" rIns="33334" bIns="166672"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Symbolic</a:t>
            </a:r>
            <a:br>
              <a:rPr lang="en-US" sz="26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execution</a:t>
            </a:r>
            <a:br>
              <a:rPr lang="en-US" sz="26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of </a:t>
            </a:r>
            <a:r>
              <a:rPr lang="en-US" sz="2600" b="1" dirty="0" err="1">
                <a:solidFill>
                  <a:schemeClr val="tx1"/>
                </a:solidFill>
                <a:cs typeface="Arial" pitchFamily="34" charset="0"/>
              </a:rPr>
              <a:t>packet_in</a:t>
            </a:r>
            <a:r>
              <a:rPr lang="en-US" sz="2600" b="1" dirty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2600" b="1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600" dirty="0">
                <a:solidFill>
                  <a:schemeClr val="tx1"/>
                </a:solidFill>
                <a:cs typeface="Arial" pitchFamily="34" charset="0"/>
              </a:rPr>
              <a:t>handler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-9238" y="1228964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b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0</a:t>
            </a:r>
            <a:endParaRPr lang="en-US" sz="2000" baseline="-250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8" name="Flowchart: Connector 37"/>
          <p:cNvSpPr/>
          <p:nvPr/>
        </p:nvSpPr>
        <p:spPr>
          <a:xfrm>
            <a:off x="2590800" y="1228964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b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1</a:t>
            </a:r>
            <a:endParaRPr lang="en-US" sz="2000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3" name="Straight Arrow Connector 2"/>
          <p:cNvCxnSpPr>
            <a:stCxn id="15" idx="6"/>
            <a:endCxn id="38" idx="2"/>
          </p:cNvCxnSpPr>
          <p:nvPr/>
        </p:nvCxnSpPr>
        <p:spPr>
          <a:xfrm>
            <a:off x="941738" y="1705122"/>
            <a:ext cx="1649062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ight Arrow 89"/>
          <p:cNvSpPr/>
          <p:nvPr/>
        </p:nvSpPr>
        <p:spPr>
          <a:xfrm>
            <a:off x="119047" y="4606789"/>
            <a:ext cx="1859280" cy="179401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cs typeface="Arial" pitchFamily="34" charset="0"/>
              </a:rPr>
              <a:t>Controller state 1</a:t>
            </a:r>
            <a:endParaRPr lang="en-US" sz="2000" dirty="0"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50842" y="851596"/>
            <a:ext cx="3159070" cy="1329684"/>
            <a:chOff x="3250842" y="851596"/>
            <a:chExt cx="3159070" cy="1329684"/>
          </a:xfrm>
        </p:grpSpPr>
        <p:sp>
          <p:nvSpPr>
            <p:cNvPr id="22" name="Flowchart: Connector 21"/>
            <p:cNvSpPr/>
            <p:nvPr/>
          </p:nvSpPr>
          <p:spPr>
            <a:xfrm>
              <a:off x="5458936" y="1228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40" name="Straight Arrow Connector 39"/>
            <p:cNvCxnSpPr>
              <a:stCxn id="38" idx="6"/>
              <a:endCxn id="22" idx="2"/>
            </p:cNvCxnSpPr>
            <p:nvPr/>
          </p:nvCxnSpPr>
          <p:spPr>
            <a:xfrm>
              <a:off x="3541776" y="1705122"/>
              <a:ext cx="1917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250842" y="851596"/>
              <a:ext cx="2495494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err="1" smtClean="0">
                  <a:cs typeface="Arial" pitchFamily="34" charset="0"/>
                </a:rPr>
                <a:t>discover_packets</a:t>
              </a:r>
              <a:endParaRPr lang="en-US" sz="2000" b="1" dirty="0"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70645" y="851596"/>
            <a:ext cx="2873355" cy="3079092"/>
            <a:chOff x="6270645" y="851596"/>
            <a:chExt cx="2873355" cy="3079092"/>
          </a:xfrm>
        </p:grpSpPr>
        <p:sp>
          <p:nvSpPr>
            <p:cNvPr id="23" name="Flowchart: Connector 22"/>
            <p:cNvSpPr/>
            <p:nvPr/>
          </p:nvSpPr>
          <p:spPr>
            <a:xfrm>
              <a:off x="8193024" y="1228964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25" name="Straight Arrow Connector 24"/>
            <p:cNvCxnSpPr>
              <a:stCxn id="22" idx="6"/>
              <a:endCxn id="23" idx="2"/>
            </p:cNvCxnSpPr>
            <p:nvPr/>
          </p:nvCxnSpPr>
          <p:spPr>
            <a:xfrm>
              <a:off x="6409912" y="1705122"/>
              <a:ext cx="178311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22" idx="5"/>
              <a:endCxn id="61" idx="2"/>
            </p:cNvCxnSpPr>
            <p:nvPr/>
          </p:nvCxnSpPr>
          <p:spPr>
            <a:xfrm>
              <a:off x="6270645" y="2041817"/>
              <a:ext cx="1922379" cy="141271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6329024" y="851596"/>
              <a:ext cx="1891804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smtClean="0">
                  <a:cs typeface="Arial" pitchFamily="34" charset="0"/>
                </a:rPr>
                <a:t>send(</a:t>
              </a:r>
              <a:r>
                <a:rPr lang="en-US" sz="2000" b="1" dirty="0" err="1" smtClean="0">
                  <a:solidFill>
                    <a:srgbClr val="0070C0"/>
                  </a:solidFill>
                  <a:cs typeface="Arial" pitchFamily="34" charset="0"/>
                </a:rPr>
                <a:t>pkt</a:t>
              </a:r>
              <a:r>
                <a:rPr lang="en-US" sz="2000" b="1" dirty="0" smtClean="0">
                  <a:solidFill>
                    <a:srgbClr val="0070C0"/>
                  </a:solidFill>
                  <a:cs typeface="Arial" pitchFamily="34" charset="0"/>
                </a:rPr>
                <a:t> B</a:t>
              </a:r>
              <a:r>
                <a:rPr lang="en-US" sz="2000" b="1" dirty="0" smtClean="0">
                  <a:cs typeface="Arial" pitchFamily="34" charset="0"/>
                </a:rPr>
                <a:t>)</a:t>
              </a:r>
              <a:endParaRPr lang="en-US" sz="2000" b="1" dirty="0">
                <a:cs typeface="Arial" pitchFamily="34" charset="0"/>
              </a:endParaRPr>
            </a:p>
          </p:txBody>
        </p:sp>
        <p:sp>
          <p:nvSpPr>
            <p:cNvPr id="61" name="Flowchart: Connector 60"/>
            <p:cNvSpPr/>
            <p:nvPr/>
          </p:nvSpPr>
          <p:spPr>
            <a:xfrm>
              <a:off x="8193024" y="2978372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 rot="2174634">
              <a:off x="6400535" y="1891133"/>
              <a:ext cx="1883788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host</a:t>
              </a:r>
              <a:r>
                <a:rPr lang="en-US" sz="2000" b="1" baseline="-25000" dirty="0" smtClean="0">
                  <a:cs typeface="Arial" pitchFamily="34" charset="0"/>
                </a:rPr>
                <a:t/>
              </a:r>
              <a:br>
                <a:rPr lang="en-US" sz="2000" b="1" baseline="-25000" dirty="0" smtClean="0">
                  <a:cs typeface="Arial" pitchFamily="34" charset="0"/>
                </a:rPr>
              </a:br>
              <a:r>
                <a:rPr lang="en-US" sz="2000" b="1" dirty="0" smtClean="0">
                  <a:cs typeface="Arial" pitchFamily="34" charset="0"/>
                </a:rPr>
                <a:t>send(</a:t>
              </a:r>
              <a:r>
                <a:rPr lang="en-US" sz="2000" b="1" dirty="0" err="1" smtClean="0">
                  <a:solidFill>
                    <a:srgbClr val="7030A0"/>
                  </a:solidFill>
                  <a:cs typeface="Arial" pitchFamily="34" charset="0"/>
                </a:rPr>
                <a:t>pkt</a:t>
              </a:r>
              <a:r>
                <a:rPr lang="en-US" sz="2000" b="1" dirty="0" smtClean="0">
                  <a:solidFill>
                    <a:srgbClr val="7030A0"/>
                  </a:solidFill>
                  <a:cs typeface="Arial" pitchFamily="34" charset="0"/>
                </a:rPr>
                <a:t> C</a:t>
              </a:r>
              <a:r>
                <a:rPr lang="en-US" sz="2000" b="1" dirty="0" smtClean="0">
                  <a:cs typeface="Arial" pitchFamily="34" charset="0"/>
                </a:rPr>
                <a:t>)</a:t>
              </a:r>
              <a:endParaRPr lang="en-US" sz="2000" b="1" dirty="0">
                <a:cs typeface="Arial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5874" y="1705122"/>
            <a:ext cx="9112254" cy="4771878"/>
            <a:chOff x="15874" y="1705122"/>
            <a:chExt cx="9112254" cy="477187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29592" y="1705122"/>
              <a:ext cx="4085208" cy="279522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5029200" y="1705122"/>
              <a:ext cx="4098928" cy="279522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15874" y="4500343"/>
              <a:ext cx="9112253" cy="197665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334" tIns="166672" rIns="33334" bIns="166672" rtlCol="0" anchor="ctr"/>
            <a:lstStyle/>
            <a:p>
              <a:pPr algn="ctr"/>
              <a:endParaRPr lang="en-US" sz="260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57523" y="3575913"/>
              <a:ext cx="4828954" cy="767487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800" b="1" i="1" dirty="0" err="1">
                  <a:cs typeface="Arial" pitchFamily="34" charset="0"/>
                </a:rPr>
                <a:t>discover_packets</a:t>
              </a:r>
              <a:r>
                <a:rPr lang="en-US" sz="2800" b="1" dirty="0">
                  <a:cs typeface="Arial" pitchFamily="34" charset="0"/>
                </a:rPr>
                <a:t> transition: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Combining SE with Model Checking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16</a:t>
            </a:fld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83915" y="2376064"/>
            <a:ext cx="2968885" cy="1055608"/>
          </a:xfrm>
          <a:prstGeom prst="wedgeRoundRectCallout">
            <a:avLst>
              <a:gd name="adj1" fmla="val 21314"/>
              <a:gd name="adj2" fmla="val -10294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>
            <a:defPPr>
              <a:defRPr lang="en-US"/>
            </a:defPPr>
            <a:lvl1pPr algn="ctr">
              <a:defRPr sz="2800"/>
            </a:lvl1pPr>
          </a:lstStyle>
          <a:p>
            <a:r>
              <a:rPr lang="en-US" dirty="0"/>
              <a:t>Controller state changes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37014" y="851596"/>
            <a:ext cx="1903024" cy="952152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2000" b="1" dirty="0" smtClean="0">
                <a:cs typeface="Arial" pitchFamily="34" charset="0"/>
              </a:rPr>
              <a:t>host</a:t>
            </a:r>
            <a:r>
              <a:rPr lang="en-US" sz="2000" b="1" baseline="-25000" dirty="0" smtClean="0">
                <a:cs typeface="Arial" pitchFamily="34" charset="0"/>
              </a:rPr>
              <a:t/>
            </a:r>
            <a:br>
              <a:rPr lang="en-US" sz="2000" b="1" baseline="-25000" dirty="0" smtClean="0">
                <a:cs typeface="Arial" pitchFamily="34" charset="0"/>
              </a:rPr>
            </a:br>
            <a:r>
              <a:rPr lang="en-US" sz="2000" b="1" dirty="0" smtClean="0">
                <a:cs typeface="Arial" pitchFamily="34" charset="0"/>
              </a:rPr>
              <a:t>send(</a:t>
            </a:r>
            <a:r>
              <a:rPr lang="en-US" sz="2000" b="1" dirty="0" err="1" smtClean="0">
                <a:cs typeface="Arial" pitchFamily="34" charset="0"/>
              </a:rPr>
              <a:t>pkt</a:t>
            </a:r>
            <a:r>
              <a:rPr lang="en-US" sz="2000" b="1" dirty="0" smtClean="0">
                <a:cs typeface="Arial" pitchFamily="34" charset="0"/>
              </a:rPr>
              <a:t> A)</a:t>
            </a:r>
            <a:endParaRPr lang="en-US" sz="2000" b="1" dirty="0">
              <a:cs typeface="Arial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0" grpId="0" animBg="1"/>
      <p:bldP spid="18" grpId="0" animBg="1"/>
      <p:bldP spid="90" grpId="0" animBg="1"/>
      <p:bldP spid="5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Combating Huge Space of Orderings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17</a:t>
            </a:fld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6200" y="2209806"/>
            <a:ext cx="8991600" cy="3962394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t"/>
          <a:lstStyle/>
          <a:p>
            <a:pPr algn="ctr"/>
            <a:endParaRPr lang="en-US" sz="7500" dirty="0"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98" y="3259964"/>
            <a:ext cx="1340171" cy="186207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MC</a:t>
            </a:r>
            <a:br>
              <a:rPr lang="en-US" sz="32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+</a:t>
            </a:r>
            <a:br>
              <a:rPr lang="en-US" sz="32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en-US" sz="3200" b="1" dirty="0">
                <a:solidFill>
                  <a:schemeClr val="bg1"/>
                </a:solidFill>
                <a:cs typeface="Arial" pitchFamily="34" charset="0"/>
              </a:rPr>
              <a:t>SE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393927" y="2374906"/>
            <a:ext cx="7242073" cy="363219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762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dirty="0"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8900000">
            <a:off x="1310021" y="2998393"/>
            <a:ext cx="2210025" cy="877193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PKT-SEQ</a:t>
            </a:r>
            <a:endParaRPr 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826007" y="2781811"/>
            <a:ext cx="2032000" cy="302683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81030" tIns="190515" rIns="381030" bIns="190515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cs typeface="Arial" pitchFamily="34" charset="0"/>
              </a:rPr>
              <a:t>FLOW-IR</a:t>
            </a:r>
          </a:p>
        </p:txBody>
      </p:sp>
      <p:sp>
        <p:nvSpPr>
          <p:cNvPr id="29" name="Oval 28"/>
          <p:cNvSpPr/>
          <p:nvPr/>
        </p:nvSpPr>
        <p:spPr>
          <a:xfrm>
            <a:off x="4064007" y="2954938"/>
            <a:ext cx="3555993" cy="93126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sz="33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064010" y="4707538"/>
            <a:ext cx="3555993" cy="93126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30" tIns="190515" rIns="381030" bIns="190515" rtlCol="0" anchor="ctr"/>
          <a:lstStyle/>
          <a:p>
            <a:pPr algn="ctr"/>
            <a:endParaRPr lang="en-US" sz="33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1" name="Arc 30"/>
          <p:cNvSpPr/>
          <p:nvPr/>
        </p:nvSpPr>
        <p:spPr>
          <a:xfrm rot="16200000">
            <a:off x="4328167" y="3283674"/>
            <a:ext cx="3037840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/>
          <p:nvPr/>
        </p:nvSpPr>
        <p:spPr>
          <a:xfrm rot="5400000" flipH="1">
            <a:off x="4328169" y="3283668"/>
            <a:ext cx="3037836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 rot="5400000" flipV="1">
            <a:off x="4328170" y="3283669"/>
            <a:ext cx="3037834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16200000" flipH="1" flipV="1">
            <a:off x="4328172" y="3283675"/>
            <a:ext cx="3037830" cy="2042160"/>
          </a:xfrm>
          <a:prstGeom prst="arc">
            <a:avLst>
              <a:gd name="adj1" fmla="val 17962768"/>
              <a:gd name="adj2" fmla="val 20220247"/>
            </a:avLst>
          </a:prstGeom>
          <a:ln w="762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81030" tIns="190515" rIns="381030" bIns="190515"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703539" y="3124200"/>
            <a:ext cx="2287097" cy="81563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2800" b="1" dirty="0">
                <a:cs typeface="Arial" pitchFamily="34" charset="0"/>
              </a:rPr>
              <a:t>NO-DELAY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27359" y="4746962"/>
            <a:ext cx="2239456" cy="815638"/>
          </a:xfrm>
          <a:prstGeom prst="rect">
            <a:avLst/>
          </a:prstGeom>
          <a:noFill/>
        </p:spPr>
        <p:txBody>
          <a:bodyPr wrap="none" lIns="381030" tIns="190515" rIns="381030" bIns="190515" rtlCol="0">
            <a:spAutoFit/>
          </a:bodyPr>
          <a:lstStyle/>
          <a:p>
            <a:pPr algn="ctr"/>
            <a:r>
              <a:rPr lang="en-US" sz="2800" b="1" dirty="0">
                <a:cs typeface="Arial" pitchFamily="34" charset="0"/>
              </a:rPr>
              <a:t>UNUSUAL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20249" y="1058845"/>
            <a:ext cx="67035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OpenFlow-specific </a:t>
            </a:r>
            <a:r>
              <a:rPr lang="en-US" sz="3200" dirty="0"/>
              <a:t>search </a:t>
            </a:r>
            <a:r>
              <a:rPr lang="en-US" sz="3200" dirty="0" smtClean="0"/>
              <a:t>strategies for</a:t>
            </a:r>
            <a:br>
              <a:rPr lang="en-US" sz="3200" dirty="0" smtClean="0"/>
            </a:br>
            <a:r>
              <a:rPr lang="en-US" sz="3200" dirty="0" smtClean="0"/>
              <a:t>up to 20x state-space reduction: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2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677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cs typeface="Arial" pitchFamily="34" charset="0"/>
              </a:rPr>
              <a:t>State-space</a:t>
            </a:r>
            <a:br>
              <a:rPr lang="en-US" sz="2400" dirty="0">
                <a:cs typeface="Arial" pitchFamily="34" charset="0"/>
              </a:rPr>
            </a:br>
            <a:r>
              <a:rPr lang="en-US" sz="2400" dirty="0">
                <a:cs typeface="Arial" pitchFamily="34" charset="0"/>
              </a:rPr>
              <a:t>search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cs typeface="Arial" pitchFamily="34" charset="0"/>
              </a:rPr>
              <a:t>Correctness</a:t>
            </a:r>
            <a:br>
              <a:rPr lang="en-US" sz="2800" dirty="0">
                <a:cs typeface="Arial" pitchFamily="34" charset="0"/>
              </a:rPr>
            </a:br>
            <a:r>
              <a:rPr lang="en-US" sz="2800" dirty="0">
                <a:cs typeface="Arial" pitchFamily="34" charset="0"/>
              </a:rPr>
              <a:t>properties </a:t>
            </a:r>
            <a:r>
              <a:rPr lang="en-US" sz="2400" dirty="0">
                <a:cs typeface="Arial" pitchFamily="34" charset="0"/>
              </a:rPr>
              <a:t>(e.g., no loops)</a:t>
            </a:r>
            <a:endParaRPr lang="en-US" sz="2800" dirty="0">
              <a:cs typeface="Arial" pitchFamily="34" charset="0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App 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0"/>
            <a:ext cx="8382000" cy="5075240"/>
          </a:xfrm>
        </p:spPr>
        <p:txBody>
          <a:bodyPr>
            <a:normAutofit/>
          </a:bodyPr>
          <a:lstStyle/>
          <a:p>
            <a:r>
              <a:rPr lang="en-US" dirty="0" smtClean="0"/>
              <a:t>Library of </a:t>
            </a:r>
            <a:r>
              <a:rPr lang="en-US" b="1" dirty="0" smtClean="0"/>
              <a:t>common properties</a:t>
            </a:r>
          </a:p>
          <a:p>
            <a:pPr lvl="1"/>
            <a:r>
              <a:rPr lang="en-US" dirty="0" smtClean="0"/>
              <a:t>No forwarding loops</a:t>
            </a:r>
          </a:p>
          <a:p>
            <a:pPr lvl="1"/>
            <a:r>
              <a:rPr lang="en-US" dirty="0" smtClean="0"/>
              <a:t>No black holes</a:t>
            </a:r>
          </a:p>
          <a:p>
            <a:pPr lvl="1"/>
            <a:r>
              <a:rPr lang="en-US" dirty="0" smtClean="0"/>
              <a:t>Direct paths (no unnecessary flooding)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Correctness is app-specific in nature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Software-Defined Networking (SDN)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</a:t>
            </a:fld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76200" y="1841486"/>
            <a:ext cx="8991600" cy="3846993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Straight Arrow Connector 14"/>
          <p:cNvCxnSpPr>
            <a:stCxn id="24" idx="0"/>
          </p:cNvCxnSpPr>
          <p:nvPr/>
        </p:nvCxnSpPr>
        <p:spPr>
          <a:xfrm flipV="1">
            <a:off x="1747483" y="2311373"/>
            <a:ext cx="1693728" cy="1583576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950" y="5638800"/>
            <a:ext cx="9145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Enables new functionality through programmability …</a:t>
            </a:r>
            <a:endParaRPr lang="en-US" sz="3200" dirty="0"/>
          </a:p>
        </p:txBody>
      </p:sp>
      <p:cxnSp>
        <p:nvCxnSpPr>
          <p:cNvPr id="20" name="Straight Connector 119"/>
          <p:cNvCxnSpPr>
            <a:cxnSpLocks noChangeShapeType="1"/>
            <a:endCxn id="28" idx="1"/>
          </p:cNvCxnSpPr>
          <p:nvPr/>
        </p:nvCxnSpPr>
        <p:spPr bwMode="auto">
          <a:xfrm flipV="1">
            <a:off x="4221363" y="4408746"/>
            <a:ext cx="2136034" cy="48039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119"/>
          <p:cNvCxnSpPr>
            <a:cxnSpLocks noChangeShapeType="1"/>
            <a:stCxn id="24" idx="2"/>
            <a:endCxn id="27" idx="1"/>
          </p:cNvCxnSpPr>
          <p:nvPr/>
        </p:nvCxnSpPr>
        <p:spPr bwMode="auto">
          <a:xfrm>
            <a:off x="1747483" y="4597939"/>
            <a:ext cx="1363677" cy="29119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119"/>
          <p:cNvCxnSpPr>
            <a:cxnSpLocks noChangeShapeType="1"/>
            <a:stCxn id="24" idx="3"/>
            <a:endCxn id="25" idx="1"/>
          </p:cNvCxnSpPr>
          <p:nvPr/>
        </p:nvCxnSpPr>
        <p:spPr bwMode="auto">
          <a:xfrm flipV="1">
            <a:off x="2329403" y="3750163"/>
            <a:ext cx="2082397" cy="49628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119"/>
          <p:cNvCxnSpPr>
            <a:cxnSpLocks noChangeShapeType="1"/>
            <a:stCxn id="27" idx="0"/>
            <a:endCxn id="25" idx="2"/>
          </p:cNvCxnSpPr>
          <p:nvPr/>
        </p:nvCxnSpPr>
        <p:spPr bwMode="auto">
          <a:xfrm flipV="1">
            <a:off x="3693080" y="4101658"/>
            <a:ext cx="1300640" cy="435983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119"/>
          <p:cNvCxnSpPr>
            <a:cxnSpLocks noChangeShapeType="1"/>
            <a:stCxn id="25" idx="3"/>
            <a:endCxn id="28" idx="0"/>
          </p:cNvCxnSpPr>
          <p:nvPr/>
        </p:nvCxnSpPr>
        <p:spPr bwMode="auto">
          <a:xfrm>
            <a:off x="5575640" y="3750163"/>
            <a:ext cx="1363677" cy="30708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Arrow Connector 52"/>
          <p:cNvCxnSpPr>
            <a:stCxn id="27" idx="0"/>
          </p:cNvCxnSpPr>
          <p:nvPr/>
        </p:nvCxnSpPr>
        <p:spPr>
          <a:xfrm flipH="1" flipV="1">
            <a:off x="3441211" y="2311373"/>
            <a:ext cx="251869" cy="222626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5" idx="0"/>
          </p:cNvCxnSpPr>
          <p:nvPr/>
        </p:nvCxnSpPr>
        <p:spPr>
          <a:xfrm flipH="1" flipV="1">
            <a:off x="3441211" y="2311373"/>
            <a:ext cx="1552509" cy="1087295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8" idx="0"/>
          </p:cNvCxnSpPr>
          <p:nvPr/>
        </p:nvCxnSpPr>
        <p:spPr>
          <a:xfrm flipH="1" flipV="1">
            <a:off x="3441211" y="2311373"/>
            <a:ext cx="3498106" cy="174587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3" descr="C:\Users\Marco\Downloads\newlogo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713" y="2417361"/>
            <a:ext cx="2590801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5563" y="3894949"/>
            <a:ext cx="1163840" cy="7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1800" y="3398668"/>
            <a:ext cx="1163840" cy="7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11160" y="4537641"/>
            <a:ext cx="1163840" cy="7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7397" y="4057251"/>
            <a:ext cx="1163840" cy="70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lker.com/cliparts/0/5/0/5/119543691225081364ajith_stacked_servers.svg.m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403" y="1036329"/>
            <a:ext cx="2242597" cy="189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Rectangle 61"/>
          <p:cNvSpPr/>
          <p:nvPr/>
        </p:nvSpPr>
        <p:spPr bwMode="auto">
          <a:xfrm>
            <a:off x="2618426" y="1486436"/>
            <a:ext cx="1648774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Third-party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7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API to Define App-Specific Properties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20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514600" y="1219200"/>
            <a:ext cx="4114800" cy="1329684"/>
            <a:chOff x="2415493" y="1828800"/>
            <a:chExt cx="4114800" cy="1329684"/>
          </a:xfrm>
        </p:grpSpPr>
        <p:sp>
          <p:nvSpPr>
            <p:cNvPr id="10" name="Flowchart: Connector 9"/>
            <p:cNvSpPr/>
            <p:nvPr/>
          </p:nvSpPr>
          <p:spPr>
            <a:xfrm>
              <a:off x="2415493" y="2206168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0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5579317" y="2206168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>
              <a:stCxn id="10" idx="6"/>
              <a:endCxn id="11" idx="2"/>
            </p:cNvCxnSpPr>
            <p:nvPr/>
          </p:nvCxnSpPr>
          <p:spPr>
            <a:xfrm>
              <a:off x="3366469" y="2682326"/>
              <a:ext cx="221284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281100" y="1828800"/>
              <a:ext cx="2428105" cy="952152"/>
            </a:xfrm>
            <a:prstGeom prst="rect">
              <a:avLst/>
            </a:prstGeom>
            <a:noFill/>
          </p:spPr>
          <p:txBody>
            <a:bodyPr wrap="none" lIns="333345" tIns="166672" rIns="333345" bIns="166672" rtlCol="0">
              <a:spAutoFit/>
            </a:bodyPr>
            <a:lstStyle/>
            <a:p>
              <a:pPr algn="ctr"/>
              <a:r>
                <a:rPr lang="en-US" sz="2000" b="1" dirty="0" smtClean="0">
                  <a:cs typeface="Arial" pitchFamily="34" charset="0"/>
                </a:rPr>
                <a:t>ctrl</a:t>
              </a:r>
              <a:br>
                <a:rPr lang="en-US" sz="2000" b="1" dirty="0" smtClean="0">
                  <a:cs typeface="Arial" pitchFamily="34" charset="0"/>
                </a:rPr>
              </a:br>
              <a:r>
                <a:rPr lang="en-US" sz="2000" b="1" dirty="0" err="1" smtClean="0">
                  <a:cs typeface="Arial" pitchFamily="34" charset="0"/>
                </a:rPr>
                <a:t>packet_in</a:t>
              </a:r>
              <a:r>
                <a:rPr lang="en-US" sz="2000" b="1" dirty="0" smtClean="0">
                  <a:cs typeface="Arial" pitchFamily="34" charset="0"/>
                </a:rPr>
                <a:t>(</a:t>
              </a:r>
              <a:r>
                <a:rPr lang="en-US" sz="2000" b="1" dirty="0" err="1" smtClean="0">
                  <a:cs typeface="Arial" pitchFamily="34" charset="0"/>
                </a:rPr>
                <a:t>pkt</a:t>
              </a:r>
              <a:r>
                <a:rPr lang="en-US" sz="2000" b="1" dirty="0" smtClean="0">
                  <a:cs typeface="Arial" pitchFamily="34" charset="0"/>
                </a:rPr>
                <a:t> A)</a:t>
              </a:r>
              <a:endParaRPr lang="en-US" sz="2000" b="1" dirty="0">
                <a:cs typeface="Arial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773424" y="3797473"/>
            <a:ext cx="4532376" cy="23747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none" rtlCol="0" anchor="t">
            <a:noAutofit/>
          </a:bodyPr>
          <a:lstStyle/>
          <a:p>
            <a:r>
              <a:rPr lang="en-US" sz="2400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():</a:t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init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local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vars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>  register(“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packet_in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”)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>
                <a:latin typeface="Consolas" pitchFamily="49" charset="0"/>
                <a:cs typeface="Consolas" pitchFamily="49" charset="0"/>
              </a:rPr>
            </a:br>
            <a:r>
              <a:rPr lang="en-US" sz="2400" dirty="0" err="1">
                <a:latin typeface="Consolas" pitchFamily="49" charset="0"/>
                <a:cs typeface="Consolas" pitchFamily="49" charset="0"/>
              </a:rPr>
              <a:t>def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on_packet_in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():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check system-wide state</a:t>
            </a:r>
          </a:p>
        </p:txBody>
      </p:sp>
      <p:sp>
        <p:nvSpPr>
          <p:cNvPr id="19" name="Freeform 18"/>
          <p:cNvSpPr/>
          <p:nvPr/>
        </p:nvSpPr>
        <p:spPr>
          <a:xfrm>
            <a:off x="2895600" y="2286000"/>
            <a:ext cx="868516" cy="2267211"/>
          </a:xfrm>
          <a:custGeom>
            <a:avLst/>
            <a:gdLst>
              <a:gd name="connsiteX0" fmla="*/ 563716 w 588768"/>
              <a:gd name="connsiteY0" fmla="*/ 2267211 h 2267211"/>
              <a:gd name="connsiteX1" fmla="*/ 45 w 588768"/>
              <a:gd name="connsiteY1" fmla="*/ 1528176 h 2267211"/>
              <a:gd name="connsiteX2" fmla="*/ 588768 w 588768"/>
              <a:gd name="connsiteY2" fmla="*/ 0 h 226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8768" h="2267211">
                <a:moveTo>
                  <a:pt x="563716" y="2267211"/>
                </a:moveTo>
                <a:cubicBezTo>
                  <a:pt x="279793" y="2086627"/>
                  <a:pt x="-4130" y="1906044"/>
                  <a:pt x="45" y="1528176"/>
                </a:cubicBezTo>
                <a:cubicBezTo>
                  <a:pt x="4220" y="1150308"/>
                  <a:pt x="296494" y="575154"/>
                  <a:pt x="588768" y="0"/>
                </a:cubicBez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52400" y="3733800"/>
            <a:ext cx="27031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Register </a:t>
            </a:r>
            <a:r>
              <a:rPr lang="en-GB" sz="2400" dirty="0" err="1"/>
              <a:t>callbacks</a:t>
            </a:r>
            <a:r>
              <a:rPr lang="en-GB" sz="2400" dirty="0"/>
              <a:t> </a:t>
            </a:r>
            <a:r>
              <a:rPr lang="en-GB" sz="2400" dirty="0" smtClean="0"/>
              <a:t>to</a:t>
            </a:r>
            <a:br>
              <a:rPr lang="en-GB" sz="2400" dirty="0" smtClean="0"/>
            </a:br>
            <a:r>
              <a:rPr lang="en-GB" sz="2400" dirty="0" smtClean="0"/>
              <a:t>observe </a:t>
            </a:r>
            <a:r>
              <a:rPr lang="en-GB" sz="2400" dirty="0"/>
              <a:t>transitions</a:t>
            </a:r>
            <a:endParaRPr lang="en-US" sz="2400" dirty="0"/>
          </a:p>
        </p:txBody>
      </p:sp>
      <p:sp>
        <p:nvSpPr>
          <p:cNvPr id="23" name="Freeform 22"/>
          <p:cNvSpPr/>
          <p:nvPr/>
        </p:nvSpPr>
        <p:spPr>
          <a:xfrm>
            <a:off x="6400800" y="2542784"/>
            <a:ext cx="450937" cy="1177446"/>
          </a:xfrm>
          <a:custGeom>
            <a:avLst/>
            <a:gdLst>
              <a:gd name="connsiteX0" fmla="*/ 0 w 450937"/>
              <a:gd name="connsiteY0" fmla="*/ 0 h 1177446"/>
              <a:gd name="connsiteX1" fmla="*/ 350729 w 450937"/>
              <a:gd name="connsiteY1" fmla="*/ 488515 h 1177446"/>
              <a:gd name="connsiteX2" fmla="*/ 450937 w 450937"/>
              <a:gd name="connsiteY2" fmla="*/ 1177446 h 1177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0937" h="1177446">
                <a:moveTo>
                  <a:pt x="0" y="0"/>
                </a:moveTo>
                <a:cubicBezTo>
                  <a:pt x="137786" y="146137"/>
                  <a:pt x="275573" y="292274"/>
                  <a:pt x="350729" y="488515"/>
                </a:cubicBezTo>
                <a:cubicBezTo>
                  <a:pt x="425885" y="684756"/>
                  <a:pt x="438411" y="931101"/>
                  <a:pt x="450937" y="1177446"/>
                </a:cubicBez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87422" y="2521803"/>
            <a:ext cx="18287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Execute after</a:t>
            </a:r>
            <a:br>
              <a:rPr lang="en-GB" sz="2400" dirty="0" smtClean="0"/>
            </a:br>
            <a:r>
              <a:rPr lang="en-GB" sz="2400" dirty="0" smtClean="0"/>
              <a:t>transitions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4499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8"/>
            <a:ext cx="8382000" cy="4724401"/>
          </a:xfrm>
        </p:spPr>
        <p:txBody>
          <a:bodyPr>
            <a:normAutofit/>
          </a:bodyPr>
          <a:lstStyle/>
          <a:p>
            <a:r>
              <a:rPr lang="en-US" dirty="0" smtClean="0"/>
              <a:t>Built a NICE prototype in Python</a:t>
            </a:r>
          </a:p>
          <a:p>
            <a:r>
              <a:rPr lang="en-US" dirty="0" smtClean="0"/>
              <a:t>Target the Python API of NOX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914400" y="2971800"/>
            <a:ext cx="3216326" cy="2631140"/>
            <a:chOff x="2963837" y="3429000"/>
            <a:chExt cx="3216326" cy="263114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2963837" y="3429000"/>
              <a:ext cx="3216326" cy="263114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315906" y="3653118"/>
              <a:ext cx="2512188" cy="168088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4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315906" y="5334000"/>
              <a:ext cx="2512188" cy="7261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 smtClean="0">
                  <a:solidFill>
                    <a:schemeClr val="tx1"/>
                  </a:solidFill>
                  <a:cs typeface="Arial" pitchFamily="34" charset="0"/>
                </a:rPr>
                <a:t>Stub NOX API</a:t>
              </a:r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5715000" y="2971800"/>
            <a:ext cx="2833660" cy="263114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85118" y="2971800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522564" y="5640946"/>
            <a:ext cx="4599454" cy="683702"/>
          </a:xfrm>
          <a:custGeom>
            <a:avLst/>
            <a:gdLst>
              <a:gd name="connsiteX0" fmla="*/ 0 w 4404575"/>
              <a:gd name="connsiteY0" fmla="*/ 0 h 528034"/>
              <a:gd name="connsiteX1" fmla="*/ 2112135 w 4404575"/>
              <a:gd name="connsiteY1" fmla="*/ 528034 h 528034"/>
              <a:gd name="connsiteX2" fmla="*/ 4404575 w 4404575"/>
              <a:gd name="connsiteY2" fmla="*/ 0 h 528034"/>
              <a:gd name="connsiteX0" fmla="*/ 0 w 4404575"/>
              <a:gd name="connsiteY0" fmla="*/ 0 h 528071"/>
              <a:gd name="connsiteX1" fmla="*/ 2112135 w 4404575"/>
              <a:gd name="connsiteY1" fmla="*/ 528034 h 528071"/>
              <a:gd name="connsiteX2" fmla="*/ 4404575 w 4404575"/>
              <a:gd name="connsiteY2" fmla="*/ 0 h 528071"/>
              <a:gd name="connsiteX0" fmla="*/ 0 w 4404575"/>
              <a:gd name="connsiteY0" fmla="*/ 0 h 528071"/>
              <a:gd name="connsiteX1" fmla="*/ 2112135 w 4404575"/>
              <a:gd name="connsiteY1" fmla="*/ 528034 h 528071"/>
              <a:gd name="connsiteX2" fmla="*/ 4404575 w 4404575"/>
              <a:gd name="connsiteY2" fmla="*/ 0 h 528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04575" h="528071">
                <a:moveTo>
                  <a:pt x="0" y="0"/>
                </a:moveTo>
                <a:cubicBezTo>
                  <a:pt x="689019" y="532593"/>
                  <a:pt x="1378039" y="528034"/>
                  <a:pt x="2112135" y="528034"/>
                </a:cubicBezTo>
                <a:cubicBezTo>
                  <a:pt x="2846231" y="528034"/>
                  <a:pt x="3986011" y="542541"/>
                  <a:pt x="4404575" y="0"/>
                </a:cubicBezTo>
              </a:path>
            </a:pathLst>
          </a:custGeom>
          <a:ln w="571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733800" y="5486400"/>
            <a:ext cx="23995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Controller state &amp;</a:t>
            </a:r>
            <a:br>
              <a:rPr lang="en-GB" sz="2400" dirty="0" smtClean="0"/>
            </a:br>
            <a:r>
              <a:rPr lang="en-GB" sz="2400" dirty="0" smtClean="0"/>
              <a:t>transitions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94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8"/>
            <a:ext cx="8382000" cy="4724401"/>
          </a:xfrm>
        </p:spPr>
        <p:txBody>
          <a:bodyPr>
            <a:normAutofit/>
          </a:bodyPr>
          <a:lstStyle/>
          <a:p>
            <a:r>
              <a:rPr lang="en-US" dirty="0" smtClean="0"/>
              <a:t>Tested 3 unmodified NOX OpenFlow Apps</a:t>
            </a:r>
          </a:p>
          <a:p>
            <a:pPr lvl="1"/>
            <a:r>
              <a:rPr lang="en-US" dirty="0" smtClean="0"/>
              <a:t>MAC-learning switch</a:t>
            </a:r>
          </a:p>
          <a:p>
            <a:pPr lvl="1"/>
            <a:r>
              <a:rPr lang="en-US" dirty="0" smtClean="0"/>
              <a:t>LB: Web server load balancer </a:t>
            </a:r>
            <a:r>
              <a:rPr lang="en-US" sz="2000" dirty="0" smtClean="0"/>
              <a:t>[Wang et al., HotICE’11]</a:t>
            </a:r>
            <a:endParaRPr lang="en-US" dirty="0" smtClean="0"/>
          </a:p>
          <a:p>
            <a:pPr lvl="1"/>
            <a:r>
              <a:rPr lang="en-US" dirty="0" smtClean="0"/>
              <a:t>TE: Energy-aware traffic engineering </a:t>
            </a:r>
            <a:r>
              <a:rPr lang="en-US" sz="2000" dirty="0" smtClean="0"/>
              <a:t>[CoNEXT’11]</a:t>
            </a:r>
            <a:endParaRPr lang="en-US" dirty="0" smtClean="0"/>
          </a:p>
          <a:p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Iterated with 1, 2 or 3-switch topologies; 1,2,… </a:t>
            </a:r>
            <a:r>
              <a:rPr lang="en-US" dirty="0" err="1" smtClean="0"/>
              <a:t>pkts</a:t>
            </a:r>
            <a:endParaRPr lang="en-US" dirty="0" smtClean="0"/>
          </a:p>
          <a:p>
            <a:pPr lvl="1"/>
            <a:r>
              <a:rPr lang="en-US" dirty="0" smtClean="0"/>
              <a:t>App-specific properties</a:t>
            </a:r>
          </a:p>
          <a:p>
            <a:pPr lvl="2"/>
            <a:r>
              <a:rPr lang="en-GB" dirty="0" smtClean="0"/>
              <a:t>LB: All </a:t>
            </a:r>
            <a:r>
              <a:rPr lang="en-GB" dirty="0"/>
              <a:t>packets of same request go to same server </a:t>
            </a:r>
            <a:r>
              <a:rPr lang="en-GB" dirty="0" smtClean="0"/>
              <a:t>replica</a:t>
            </a:r>
          </a:p>
          <a:p>
            <a:pPr lvl="2"/>
            <a:r>
              <a:rPr lang="en-GB" dirty="0" smtClean="0"/>
              <a:t>TE: Use appropriate path based on network load</a:t>
            </a:r>
            <a:endParaRPr lang="en-GB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5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458200" cy="4525962"/>
          </a:xfrm>
        </p:spPr>
        <p:txBody>
          <a:bodyPr/>
          <a:lstStyle/>
          <a:p>
            <a:r>
              <a:rPr lang="en-US" dirty="0"/>
              <a:t>NICE found </a:t>
            </a:r>
            <a:r>
              <a:rPr lang="en-US" dirty="0">
                <a:solidFill>
                  <a:srgbClr val="C00000"/>
                </a:solidFill>
              </a:rPr>
              <a:t>11 property violations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C00000"/>
                </a:solidFill>
              </a:rPr>
              <a:t>bugs</a:t>
            </a:r>
          </a:p>
          <a:p>
            <a:pPr lvl="1"/>
            <a:r>
              <a:rPr lang="en-US" dirty="0" smtClean="0"/>
              <a:t>Few </a:t>
            </a:r>
            <a:r>
              <a:rPr lang="en-US" dirty="0" err="1" smtClean="0"/>
              <a:t>secs</a:t>
            </a:r>
            <a:r>
              <a:rPr lang="en-US" dirty="0" smtClean="0"/>
              <a:t> to find 1</a:t>
            </a:r>
            <a:r>
              <a:rPr lang="en-US" baseline="30000" dirty="0" smtClean="0"/>
              <a:t>st</a:t>
            </a:r>
            <a:r>
              <a:rPr lang="en-US" dirty="0" smtClean="0"/>
              <a:t> violation of each bug (max 30m)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Few </a:t>
            </a:r>
            <a:r>
              <a:rPr lang="en-US" dirty="0"/>
              <a:t>simple </a:t>
            </a:r>
            <a:r>
              <a:rPr lang="en-US" dirty="0" smtClean="0"/>
              <a:t>mistakes (not </a:t>
            </a:r>
            <a:r>
              <a:rPr lang="en-US" dirty="0"/>
              <a:t>freeing buffered packets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3</a:t>
            </a:r>
            <a:r>
              <a:rPr lang="en-US" b="1" dirty="0" smtClean="0"/>
              <a:t> </a:t>
            </a:r>
            <a:r>
              <a:rPr lang="en-US" b="1" dirty="0"/>
              <a:t>insidious bugs</a:t>
            </a:r>
            <a:r>
              <a:rPr lang="en-US" dirty="0"/>
              <a:t> due to network race </a:t>
            </a:r>
            <a:r>
              <a:rPr lang="en-US" dirty="0" smtClean="0"/>
              <a:t>conditions</a:t>
            </a:r>
          </a:p>
          <a:p>
            <a:pPr lvl="2"/>
            <a:r>
              <a:rPr lang="en-US" dirty="0" smtClean="0"/>
              <a:t>NICE makes </a:t>
            </a:r>
            <a:r>
              <a:rPr lang="en-US" dirty="0"/>
              <a:t>corner cases as likely as normal </a:t>
            </a:r>
            <a:r>
              <a:rPr lang="en-US" dirty="0" smtClean="0"/>
              <a:t>cases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79286" y="1748135"/>
            <a:ext cx="453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http</a:t>
            </a:r>
            <a:r>
              <a:rPr lang="en-GB" sz="2400" dirty="0">
                <a:solidFill>
                  <a:srgbClr val="0000FF"/>
                </a:solidFill>
              </a:rPr>
              <a:t>://code.google.com/p/nice-of/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877" y="1015425"/>
            <a:ext cx="7878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/>
              <a:t>NICE automates the testing of OpenFlow Apps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2209800"/>
            <a:ext cx="479548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Explores state-space efficiently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Tests unmodified NOX applications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Helps to specify correctness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Finds bugs in real applications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0050" y="4648200"/>
            <a:ext cx="8563900" cy="16321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 smtClean="0"/>
              <a:t>SDN: a new role for software tool chains</a:t>
            </a:r>
            <a:br>
              <a:rPr lang="en-GB" sz="3200" dirty="0" smtClean="0"/>
            </a:br>
            <a:r>
              <a:rPr lang="en-GB" sz="3200" dirty="0" smtClean="0"/>
              <a:t>to </a:t>
            </a:r>
            <a:r>
              <a:rPr lang="en-GB" sz="3200" b="1" dirty="0" smtClean="0"/>
              <a:t>make networks more dependable</a:t>
            </a:r>
            <a:r>
              <a:rPr lang="en-GB" sz="3200" dirty="0" smtClean="0"/>
              <a:t>.</a:t>
            </a:r>
            <a:br>
              <a:rPr lang="en-GB" sz="3200" dirty="0" smtClean="0"/>
            </a:b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15" tIns="45703" rIns="91415" bIns="45703" rtlCol="0" anchor="ctr">
            <a:normAutofit/>
          </a:bodyPr>
          <a:lstStyle>
            <a:lvl1pPr algn="ctr" defTabSz="91413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01AB"/>
                </a:solidFill>
              </a:rPr>
              <a:t>Thank you! Questions?</a:t>
            </a:r>
            <a:endParaRPr lang="en-US" dirty="0">
              <a:solidFill>
                <a:srgbClr val="0001AB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4347" y="5638800"/>
            <a:ext cx="5335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NICE is a step in this direction!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9161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1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 slides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25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199"/>
            <a:ext cx="8839200" cy="4525962"/>
          </a:xfrm>
        </p:spPr>
        <p:txBody>
          <a:bodyPr>
            <a:normAutofit/>
          </a:bodyPr>
          <a:lstStyle/>
          <a:p>
            <a:r>
              <a:rPr lang="en-US" dirty="0" smtClean="0"/>
              <a:t>Model Checking</a:t>
            </a:r>
          </a:p>
          <a:p>
            <a:pPr lvl="1"/>
            <a:r>
              <a:rPr lang="en-US" dirty="0" smtClean="0"/>
              <a:t>SPIN [Holzmann’04], </a:t>
            </a:r>
            <a:r>
              <a:rPr lang="en-US" dirty="0" err="1" smtClean="0"/>
              <a:t>Verisoft</a:t>
            </a:r>
            <a:r>
              <a:rPr lang="en-US" dirty="0" smtClean="0"/>
              <a:t> [Godefroid’97],</a:t>
            </a:r>
            <a:br>
              <a:rPr lang="en-US" dirty="0" smtClean="0"/>
            </a:br>
            <a:r>
              <a:rPr lang="en-US" dirty="0" smtClean="0"/>
              <a:t>JPF [Visser’03]</a:t>
            </a:r>
          </a:p>
          <a:p>
            <a:pPr lvl="1"/>
            <a:r>
              <a:rPr lang="en-US" dirty="0" smtClean="0"/>
              <a:t>Musuvathi’04, </a:t>
            </a:r>
            <a:r>
              <a:rPr lang="en-US" dirty="0" err="1" smtClean="0"/>
              <a:t>MaceMC</a:t>
            </a:r>
            <a:r>
              <a:rPr lang="en-US" dirty="0" smtClean="0"/>
              <a:t> [Killian’07], MODIST [Yang’09]</a:t>
            </a:r>
          </a:p>
          <a:p>
            <a:r>
              <a:rPr lang="en-US" dirty="0" smtClean="0"/>
              <a:t>Symbolic Execution</a:t>
            </a:r>
          </a:p>
          <a:p>
            <a:pPr lvl="1"/>
            <a:r>
              <a:rPr lang="en-US" dirty="0" smtClean="0"/>
              <a:t>DART [Godefroid’05], Klee [Cadar’08],</a:t>
            </a:r>
            <a:br>
              <a:rPr lang="en-US" dirty="0" smtClean="0"/>
            </a:br>
            <a:r>
              <a:rPr lang="en-US" dirty="0" smtClean="0"/>
              <a:t>Cloud9 [Bucur’11]</a:t>
            </a:r>
          </a:p>
          <a:p>
            <a:r>
              <a:rPr lang="en-US" dirty="0" smtClean="0"/>
              <a:t>MC+SE: Khurshid’03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OpenFlow programming</a:t>
            </a:r>
          </a:p>
          <a:p>
            <a:pPr lvl="1"/>
            <a:r>
              <a:rPr lang="en-US" dirty="0"/>
              <a:t>Frenetic [Foster’11</a:t>
            </a:r>
            <a:r>
              <a:rPr lang="en-US" dirty="0" smtClean="0"/>
              <a:t>], </a:t>
            </a:r>
            <a:r>
              <a:rPr lang="en-US" dirty="0" err="1" smtClean="0"/>
              <a:t>NetCore</a:t>
            </a:r>
            <a:r>
              <a:rPr lang="en-US" dirty="0" smtClean="0"/>
              <a:t> [Monsanto’12]</a:t>
            </a:r>
          </a:p>
          <a:p>
            <a:r>
              <a:rPr lang="en-US" dirty="0" smtClean="0"/>
              <a:t>Network </a:t>
            </a:r>
            <a:r>
              <a:rPr lang="en-US" dirty="0"/>
              <a:t>testing</a:t>
            </a:r>
          </a:p>
          <a:p>
            <a:pPr lvl="1"/>
            <a:r>
              <a:rPr lang="en-US" dirty="0" err="1"/>
              <a:t>FlowChecker</a:t>
            </a:r>
            <a:r>
              <a:rPr lang="en-US" dirty="0"/>
              <a:t> [Al-Shaer’10]</a:t>
            </a:r>
          </a:p>
          <a:p>
            <a:pPr lvl="1"/>
            <a:r>
              <a:rPr lang="en-US" dirty="0" err="1" smtClean="0"/>
              <a:t>OFRewind</a:t>
            </a:r>
            <a:r>
              <a:rPr lang="en-US" dirty="0" smtClean="0"/>
              <a:t> [Wundsam’11]</a:t>
            </a:r>
          </a:p>
          <a:p>
            <a:pPr lvl="1"/>
            <a:r>
              <a:rPr lang="en-US" dirty="0" smtClean="0"/>
              <a:t>Anteater [Mai’11]</a:t>
            </a:r>
          </a:p>
          <a:p>
            <a:pPr lvl="1"/>
            <a:r>
              <a:rPr lang="en-US" dirty="0" smtClean="0"/>
              <a:t>Header Space </a:t>
            </a:r>
            <a:r>
              <a:rPr lang="en-US" dirty="0"/>
              <a:t>Analysis [</a:t>
            </a:r>
            <a:r>
              <a:rPr lang="en-US" dirty="0" smtClean="0"/>
              <a:t>Kazemian’12]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Micro-benchmark of full state-space search</a:t>
            </a:r>
            <a:endParaRPr lang="en-US" sz="4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953000" y="990600"/>
            <a:ext cx="2187102" cy="1295400"/>
            <a:chOff x="5598268" y="1923932"/>
            <a:chExt cx="2187102" cy="12954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5598268" y="1923932"/>
              <a:ext cx="2187102" cy="129540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837675" y="2076332"/>
              <a:ext cx="1708288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err="1" smtClean="0">
                  <a:solidFill>
                    <a:schemeClr val="tx1"/>
                  </a:solidFill>
                  <a:cs typeface="Arial" pitchFamily="34" charset="0"/>
                </a:rPr>
                <a:t>Pyswitch</a:t>
              </a:r>
              <a: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MAC-learning switch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45212" y="2385993"/>
            <a:ext cx="3154040" cy="1478120"/>
            <a:chOff x="4811983" y="4259342"/>
            <a:chExt cx="3154040" cy="1478120"/>
          </a:xfrm>
        </p:grpSpPr>
        <p:sp>
          <p:nvSpPr>
            <p:cNvPr id="15" name="Oval 14"/>
            <p:cNvSpPr/>
            <p:nvPr/>
          </p:nvSpPr>
          <p:spPr bwMode="auto">
            <a:xfrm>
              <a:off x="5207903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6670748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7" name="Straight Connector 16"/>
            <p:cNvCxnSpPr>
              <a:stCxn id="15" idx="6"/>
              <a:endCxn id="16" idx="2"/>
            </p:cNvCxnSpPr>
            <p:nvPr/>
          </p:nvCxnSpPr>
          <p:spPr>
            <a:xfrm>
              <a:off x="6085727" y="4698254"/>
              <a:ext cx="585021" cy="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22"/>
            <p:cNvSpPr>
              <a:spLocks noChangeArrowheads="1"/>
            </p:cNvSpPr>
            <p:nvPr/>
          </p:nvSpPr>
          <p:spPr bwMode="auto">
            <a:xfrm>
              <a:off x="4811983" y="5308754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A</a:t>
              </a:r>
            </a:p>
          </p:txBody>
        </p:sp>
        <p:sp>
          <p:nvSpPr>
            <p:cNvPr id="19" name="Rectangle 122"/>
            <p:cNvSpPr>
              <a:spLocks noChangeArrowheads="1"/>
            </p:cNvSpPr>
            <p:nvPr/>
          </p:nvSpPr>
          <p:spPr bwMode="auto">
            <a:xfrm>
              <a:off x="7189103" y="5309912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</a:t>
              </a:r>
              <a:r>
                <a:rPr lang="en-US" dirty="0" smtClean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20" name="Straight Connector 19"/>
            <p:cNvCxnSpPr>
              <a:stCxn id="15" idx="3"/>
              <a:endCxn id="18" idx="0"/>
            </p:cNvCxnSpPr>
            <p:nvPr/>
          </p:nvCxnSpPr>
          <p:spPr>
            <a:xfrm flipH="1">
              <a:off x="5200443" y="5008612"/>
              <a:ext cx="136014" cy="300142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6" idx="5"/>
              <a:endCxn id="19" idx="0"/>
            </p:cNvCxnSpPr>
            <p:nvPr/>
          </p:nvCxnSpPr>
          <p:spPr>
            <a:xfrm>
              <a:off x="7420018" y="5008612"/>
              <a:ext cx="157545" cy="30130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81000" y="10668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Single </a:t>
            </a:r>
            <a:r>
              <a:rPr lang="en-US" sz="2800" dirty="0" smtClean="0"/>
              <a:t>2.6 GHz core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64 GB RAM</a:t>
            </a:r>
            <a:endParaRPr lang="en-US" sz="2800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472308"/>
              </p:ext>
            </p:extLst>
          </p:nvPr>
        </p:nvGraphicFramePr>
        <p:xfrm>
          <a:off x="3048000" y="4114800"/>
          <a:ext cx="5963604" cy="2286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7893"/>
                <a:gridCol w="1635443"/>
                <a:gridCol w="1985963"/>
                <a:gridCol w="14243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Transitions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Unique states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Time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470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268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0.94 [s]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12,801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5,257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47.27 [s]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391,091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131,515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36 [m]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14,052,853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4,161,335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30 [h]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Freeform 25"/>
          <p:cNvSpPr/>
          <p:nvPr/>
        </p:nvSpPr>
        <p:spPr>
          <a:xfrm>
            <a:off x="4672208" y="1941189"/>
            <a:ext cx="2381039" cy="1428312"/>
          </a:xfrm>
          <a:custGeom>
            <a:avLst/>
            <a:gdLst>
              <a:gd name="connsiteX0" fmla="*/ 0 w 2605414"/>
              <a:gd name="connsiteY0" fmla="*/ 1428312 h 1428312"/>
              <a:gd name="connsiteX1" fmla="*/ 601250 w 2605414"/>
              <a:gd name="connsiteY1" fmla="*/ 676751 h 1428312"/>
              <a:gd name="connsiteX2" fmla="*/ 751562 w 2605414"/>
              <a:gd name="connsiteY2" fmla="*/ 345 h 1428312"/>
              <a:gd name="connsiteX3" fmla="*/ 939452 w 2605414"/>
              <a:gd name="connsiteY3" fmla="*/ 764433 h 1428312"/>
              <a:gd name="connsiteX4" fmla="*/ 1916482 w 2605414"/>
              <a:gd name="connsiteY4" fmla="*/ 751907 h 1428312"/>
              <a:gd name="connsiteX5" fmla="*/ 2066795 w 2605414"/>
              <a:gd name="connsiteY5" fmla="*/ 25397 h 1428312"/>
              <a:gd name="connsiteX6" fmla="*/ 2204581 w 2605414"/>
              <a:gd name="connsiteY6" fmla="*/ 714329 h 1428312"/>
              <a:gd name="connsiteX7" fmla="*/ 2605414 w 2605414"/>
              <a:gd name="connsiteY7" fmla="*/ 1365682 h 1428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5414" h="1428312">
                <a:moveTo>
                  <a:pt x="0" y="1428312"/>
                </a:moveTo>
                <a:cubicBezTo>
                  <a:pt x="237995" y="1171528"/>
                  <a:pt x="475990" y="914745"/>
                  <a:pt x="601250" y="676751"/>
                </a:cubicBezTo>
                <a:cubicBezTo>
                  <a:pt x="726510" y="438757"/>
                  <a:pt x="695195" y="-14269"/>
                  <a:pt x="751562" y="345"/>
                </a:cubicBezTo>
                <a:cubicBezTo>
                  <a:pt x="807929" y="14959"/>
                  <a:pt x="745299" y="639173"/>
                  <a:pt x="939452" y="764433"/>
                </a:cubicBezTo>
                <a:cubicBezTo>
                  <a:pt x="1133605" y="889693"/>
                  <a:pt x="1728592" y="875080"/>
                  <a:pt x="1916482" y="751907"/>
                </a:cubicBezTo>
                <a:cubicBezTo>
                  <a:pt x="2104372" y="628734"/>
                  <a:pt x="2018779" y="31660"/>
                  <a:pt x="2066795" y="25397"/>
                </a:cubicBezTo>
                <a:cubicBezTo>
                  <a:pt x="2114812" y="19134"/>
                  <a:pt x="2114811" y="490948"/>
                  <a:pt x="2204581" y="714329"/>
                </a:cubicBezTo>
                <a:cubicBezTo>
                  <a:pt x="2294351" y="937710"/>
                  <a:pt x="2449882" y="1151696"/>
                  <a:pt x="2605414" y="1365682"/>
                </a:cubicBezTo>
              </a:path>
            </a:pathLst>
          </a:custGeom>
          <a:ln w="76200">
            <a:solidFill>
              <a:schemeClr val="tx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47989" y="1991427"/>
            <a:ext cx="2254685" cy="1327970"/>
          </a:xfrm>
          <a:custGeom>
            <a:avLst/>
            <a:gdLst>
              <a:gd name="connsiteX0" fmla="*/ 2254685 w 2254685"/>
              <a:gd name="connsiteY0" fmla="*/ 1302918 h 1327970"/>
              <a:gd name="connsiteX1" fmla="*/ 1891430 w 2254685"/>
              <a:gd name="connsiteY1" fmla="*/ 751773 h 1327970"/>
              <a:gd name="connsiteX2" fmla="*/ 1778696 w 2254685"/>
              <a:gd name="connsiteY2" fmla="*/ 211 h 1327970"/>
              <a:gd name="connsiteX3" fmla="*/ 1653436 w 2254685"/>
              <a:gd name="connsiteY3" fmla="*/ 826929 h 1327970"/>
              <a:gd name="connsiteX4" fmla="*/ 676406 w 2254685"/>
              <a:gd name="connsiteY4" fmla="*/ 927137 h 1327970"/>
              <a:gd name="connsiteX5" fmla="*/ 526093 w 2254685"/>
              <a:gd name="connsiteY5" fmla="*/ 87894 h 1327970"/>
              <a:gd name="connsiteX6" fmla="*/ 375781 w 2254685"/>
              <a:gd name="connsiteY6" fmla="*/ 839455 h 1327970"/>
              <a:gd name="connsiteX7" fmla="*/ 0 w 2254685"/>
              <a:gd name="connsiteY7" fmla="*/ 1327970 h 132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54685" h="1327970">
                <a:moveTo>
                  <a:pt x="2254685" y="1302918"/>
                </a:moveTo>
                <a:cubicBezTo>
                  <a:pt x="2112723" y="1135904"/>
                  <a:pt x="1970761" y="968891"/>
                  <a:pt x="1891430" y="751773"/>
                </a:cubicBezTo>
                <a:cubicBezTo>
                  <a:pt x="1812099" y="534655"/>
                  <a:pt x="1818362" y="-12315"/>
                  <a:pt x="1778696" y="211"/>
                </a:cubicBezTo>
                <a:cubicBezTo>
                  <a:pt x="1739030" y="12737"/>
                  <a:pt x="1837151" y="672441"/>
                  <a:pt x="1653436" y="826929"/>
                </a:cubicBezTo>
                <a:cubicBezTo>
                  <a:pt x="1469721" y="981417"/>
                  <a:pt x="864296" y="1050309"/>
                  <a:pt x="676406" y="927137"/>
                </a:cubicBezTo>
                <a:cubicBezTo>
                  <a:pt x="488516" y="803965"/>
                  <a:pt x="576197" y="102508"/>
                  <a:pt x="526093" y="87894"/>
                </a:cubicBezTo>
                <a:cubicBezTo>
                  <a:pt x="475989" y="73280"/>
                  <a:pt x="463463" y="632776"/>
                  <a:pt x="375781" y="839455"/>
                </a:cubicBezTo>
                <a:cubicBezTo>
                  <a:pt x="288099" y="1046134"/>
                  <a:pt x="144049" y="1187052"/>
                  <a:pt x="0" y="1327970"/>
                </a:cubicBezTo>
              </a:path>
            </a:pathLst>
          </a:custGeom>
          <a:ln w="7620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349685" y="4218438"/>
            <a:ext cx="2286000" cy="1420362"/>
            <a:chOff x="381000" y="457200"/>
            <a:chExt cx="2286000" cy="1420362"/>
          </a:xfrm>
        </p:grpSpPr>
        <p:sp>
          <p:nvSpPr>
            <p:cNvPr id="28" name="TextBox 27"/>
            <p:cNvSpPr txBox="1"/>
            <p:nvPr/>
          </p:nvSpPr>
          <p:spPr>
            <a:xfrm>
              <a:off x="381000" y="457200"/>
              <a:ext cx="2286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Concurrent</a:t>
              </a:r>
              <a:br>
                <a:rPr lang="en-US" sz="2800" dirty="0" smtClean="0"/>
              </a:br>
              <a:r>
                <a:rPr lang="en-US" sz="2800" dirty="0" smtClean="0"/>
                <a:t>“Layer-2 ping”</a:t>
              </a:r>
              <a:endParaRPr lang="en-US" sz="2800" dirty="0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990600" y="1600247"/>
              <a:ext cx="1219200" cy="0"/>
            </a:xfrm>
            <a:prstGeom prst="line">
              <a:avLst/>
            </a:prstGeom>
            <a:ln w="762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990600" y="1877562"/>
              <a:ext cx="1219200" cy="0"/>
            </a:xfrm>
            <a:prstGeom prst="line">
              <a:avLst/>
            </a:prstGeom>
            <a:ln w="7620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>
            <a:off x="2819400" y="4609578"/>
            <a:ext cx="0" cy="1752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8745" y="2209800"/>
            <a:ext cx="365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Compared with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SPIN: 7 pings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out of memory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smtClean="0"/>
              <a:t>JPF is </a:t>
            </a:r>
            <a:r>
              <a:rPr lang="en-US" sz="2800" dirty="0" smtClean="0"/>
              <a:t>5.5 x slower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85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space reduction by heuristics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29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172" y="3924300"/>
            <a:ext cx="6638925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953000" y="990600"/>
            <a:ext cx="2187102" cy="1295400"/>
            <a:chOff x="5598268" y="1923932"/>
            <a:chExt cx="2187102" cy="12954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5598268" y="1923932"/>
              <a:ext cx="2187102" cy="129540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837675" y="2076332"/>
              <a:ext cx="1708288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err="1" smtClean="0">
                  <a:solidFill>
                    <a:schemeClr val="tx1"/>
                  </a:solidFill>
                  <a:cs typeface="Arial" pitchFamily="34" charset="0"/>
                </a:rPr>
                <a:t>Pyswitch</a:t>
              </a:r>
              <a: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MAC-learning switch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45212" y="2385993"/>
            <a:ext cx="3154040" cy="1478120"/>
            <a:chOff x="4811983" y="4259342"/>
            <a:chExt cx="3154040" cy="1478120"/>
          </a:xfrm>
        </p:grpSpPr>
        <p:sp>
          <p:nvSpPr>
            <p:cNvPr id="11" name="Oval 10"/>
            <p:cNvSpPr/>
            <p:nvPr/>
          </p:nvSpPr>
          <p:spPr bwMode="auto">
            <a:xfrm>
              <a:off x="5207903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670748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3" name="Straight Connector 12"/>
            <p:cNvCxnSpPr>
              <a:stCxn id="11" idx="6"/>
              <a:endCxn id="12" idx="2"/>
            </p:cNvCxnSpPr>
            <p:nvPr/>
          </p:nvCxnSpPr>
          <p:spPr>
            <a:xfrm>
              <a:off x="6085727" y="4698254"/>
              <a:ext cx="585021" cy="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22"/>
            <p:cNvSpPr>
              <a:spLocks noChangeArrowheads="1"/>
            </p:cNvSpPr>
            <p:nvPr/>
          </p:nvSpPr>
          <p:spPr bwMode="auto">
            <a:xfrm>
              <a:off x="4811983" y="5308754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A</a:t>
              </a:r>
            </a:p>
          </p:txBody>
        </p:sp>
        <p:sp>
          <p:nvSpPr>
            <p:cNvPr id="15" name="Rectangle 122"/>
            <p:cNvSpPr>
              <a:spLocks noChangeArrowheads="1"/>
            </p:cNvSpPr>
            <p:nvPr/>
          </p:nvSpPr>
          <p:spPr bwMode="auto">
            <a:xfrm>
              <a:off x="7189103" y="5309912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</a:t>
              </a:r>
              <a:r>
                <a:rPr lang="en-US" dirty="0" smtClean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16" name="Straight Connector 15"/>
            <p:cNvCxnSpPr>
              <a:stCxn id="11" idx="3"/>
              <a:endCxn id="14" idx="0"/>
            </p:cNvCxnSpPr>
            <p:nvPr/>
          </p:nvCxnSpPr>
          <p:spPr>
            <a:xfrm flipH="1">
              <a:off x="5200443" y="5008612"/>
              <a:ext cx="136014" cy="300142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2" idx="5"/>
              <a:endCxn id="15" idx="0"/>
            </p:cNvCxnSpPr>
            <p:nvPr/>
          </p:nvCxnSpPr>
          <p:spPr>
            <a:xfrm>
              <a:off x="7420018" y="5008612"/>
              <a:ext cx="157545" cy="30130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81000" y="10668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Single </a:t>
            </a:r>
            <a:r>
              <a:rPr lang="en-US" sz="2800" dirty="0" smtClean="0"/>
              <a:t>2.6 GHz core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64 GB RAM</a:t>
            </a:r>
            <a:endParaRPr lang="en-US" sz="2800" dirty="0"/>
          </a:p>
        </p:txBody>
      </p:sp>
      <p:sp>
        <p:nvSpPr>
          <p:cNvPr id="19" name="Freeform 18"/>
          <p:cNvSpPr/>
          <p:nvPr/>
        </p:nvSpPr>
        <p:spPr>
          <a:xfrm>
            <a:off x="4672208" y="1941189"/>
            <a:ext cx="2381039" cy="1428312"/>
          </a:xfrm>
          <a:custGeom>
            <a:avLst/>
            <a:gdLst>
              <a:gd name="connsiteX0" fmla="*/ 0 w 2605414"/>
              <a:gd name="connsiteY0" fmla="*/ 1428312 h 1428312"/>
              <a:gd name="connsiteX1" fmla="*/ 601250 w 2605414"/>
              <a:gd name="connsiteY1" fmla="*/ 676751 h 1428312"/>
              <a:gd name="connsiteX2" fmla="*/ 751562 w 2605414"/>
              <a:gd name="connsiteY2" fmla="*/ 345 h 1428312"/>
              <a:gd name="connsiteX3" fmla="*/ 939452 w 2605414"/>
              <a:gd name="connsiteY3" fmla="*/ 764433 h 1428312"/>
              <a:gd name="connsiteX4" fmla="*/ 1916482 w 2605414"/>
              <a:gd name="connsiteY4" fmla="*/ 751907 h 1428312"/>
              <a:gd name="connsiteX5" fmla="*/ 2066795 w 2605414"/>
              <a:gd name="connsiteY5" fmla="*/ 25397 h 1428312"/>
              <a:gd name="connsiteX6" fmla="*/ 2204581 w 2605414"/>
              <a:gd name="connsiteY6" fmla="*/ 714329 h 1428312"/>
              <a:gd name="connsiteX7" fmla="*/ 2605414 w 2605414"/>
              <a:gd name="connsiteY7" fmla="*/ 1365682 h 1428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05414" h="1428312">
                <a:moveTo>
                  <a:pt x="0" y="1428312"/>
                </a:moveTo>
                <a:cubicBezTo>
                  <a:pt x="237995" y="1171528"/>
                  <a:pt x="475990" y="914745"/>
                  <a:pt x="601250" y="676751"/>
                </a:cubicBezTo>
                <a:cubicBezTo>
                  <a:pt x="726510" y="438757"/>
                  <a:pt x="695195" y="-14269"/>
                  <a:pt x="751562" y="345"/>
                </a:cubicBezTo>
                <a:cubicBezTo>
                  <a:pt x="807929" y="14959"/>
                  <a:pt x="745299" y="639173"/>
                  <a:pt x="939452" y="764433"/>
                </a:cubicBezTo>
                <a:cubicBezTo>
                  <a:pt x="1133605" y="889693"/>
                  <a:pt x="1728592" y="875080"/>
                  <a:pt x="1916482" y="751907"/>
                </a:cubicBezTo>
                <a:cubicBezTo>
                  <a:pt x="2104372" y="628734"/>
                  <a:pt x="2018779" y="31660"/>
                  <a:pt x="2066795" y="25397"/>
                </a:cubicBezTo>
                <a:cubicBezTo>
                  <a:pt x="2114812" y="19134"/>
                  <a:pt x="2114811" y="490948"/>
                  <a:pt x="2204581" y="714329"/>
                </a:cubicBezTo>
                <a:cubicBezTo>
                  <a:pt x="2294351" y="937710"/>
                  <a:pt x="2449882" y="1151696"/>
                  <a:pt x="2605414" y="1365682"/>
                </a:cubicBezTo>
              </a:path>
            </a:pathLst>
          </a:custGeom>
          <a:ln w="76200">
            <a:solidFill>
              <a:schemeClr val="tx2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047989" y="1991427"/>
            <a:ext cx="2254685" cy="1327970"/>
          </a:xfrm>
          <a:custGeom>
            <a:avLst/>
            <a:gdLst>
              <a:gd name="connsiteX0" fmla="*/ 2254685 w 2254685"/>
              <a:gd name="connsiteY0" fmla="*/ 1302918 h 1327970"/>
              <a:gd name="connsiteX1" fmla="*/ 1891430 w 2254685"/>
              <a:gd name="connsiteY1" fmla="*/ 751773 h 1327970"/>
              <a:gd name="connsiteX2" fmla="*/ 1778696 w 2254685"/>
              <a:gd name="connsiteY2" fmla="*/ 211 h 1327970"/>
              <a:gd name="connsiteX3" fmla="*/ 1653436 w 2254685"/>
              <a:gd name="connsiteY3" fmla="*/ 826929 h 1327970"/>
              <a:gd name="connsiteX4" fmla="*/ 676406 w 2254685"/>
              <a:gd name="connsiteY4" fmla="*/ 927137 h 1327970"/>
              <a:gd name="connsiteX5" fmla="*/ 526093 w 2254685"/>
              <a:gd name="connsiteY5" fmla="*/ 87894 h 1327970"/>
              <a:gd name="connsiteX6" fmla="*/ 375781 w 2254685"/>
              <a:gd name="connsiteY6" fmla="*/ 839455 h 1327970"/>
              <a:gd name="connsiteX7" fmla="*/ 0 w 2254685"/>
              <a:gd name="connsiteY7" fmla="*/ 1327970 h 1327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54685" h="1327970">
                <a:moveTo>
                  <a:pt x="2254685" y="1302918"/>
                </a:moveTo>
                <a:cubicBezTo>
                  <a:pt x="2112723" y="1135904"/>
                  <a:pt x="1970761" y="968891"/>
                  <a:pt x="1891430" y="751773"/>
                </a:cubicBezTo>
                <a:cubicBezTo>
                  <a:pt x="1812099" y="534655"/>
                  <a:pt x="1818362" y="-12315"/>
                  <a:pt x="1778696" y="211"/>
                </a:cubicBezTo>
                <a:cubicBezTo>
                  <a:pt x="1739030" y="12737"/>
                  <a:pt x="1837151" y="672441"/>
                  <a:pt x="1653436" y="826929"/>
                </a:cubicBezTo>
                <a:cubicBezTo>
                  <a:pt x="1469721" y="981417"/>
                  <a:pt x="864296" y="1050309"/>
                  <a:pt x="676406" y="927137"/>
                </a:cubicBezTo>
                <a:cubicBezTo>
                  <a:pt x="488516" y="803965"/>
                  <a:pt x="576197" y="102508"/>
                  <a:pt x="526093" y="87894"/>
                </a:cubicBezTo>
                <a:cubicBezTo>
                  <a:pt x="475989" y="73280"/>
                  <a:pt x="463463" y="632776"/>
                  <a:pt x="375781" y="839455"/>
                </a:cubicBezTo>
                <a:cubicBezTo>
                  <a:pt x="288099" y="1046134"/>
                  <a:pt x="144049" y="1187052"/>
                  <a:pt x="0" y="1327970"/>
                </a:cubicBezTo>
              </a:path>
            </a:pathLst>
          </a:custGeom>
          <a:ln w="76200">
            <a:solidFill>
              <a:srgbClr val="C0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98745" y="2209800"/>
            <a:ext cx="365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Compared to base</a:t>
            </a:r>
            <a:br>
              <a:rPr lang="en-US" sz="2800" dirty="0" smtClean="0"/>
            </a:br>
            <a:r>
              <a:rPr lang="en-US" sz="2800" dirty="0" smtClean="0"/>
              <a:t>model checking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371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1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… at the risk of bugs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1776413"/>
            <a:ext cx="9107487" cy="33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7239000" y="228600"/>
            <a:ext cx="1095696" cy="1095696"/>
            <a:chOff x="6524304" y="1981200"/>
            <a:chExt cx="1095696" cy="1095696"/>
          </a:xfrm>
        </p:grpSpPr>
        <p:pic>
          <p:nvPicPr>
            <p:cNvPr id="12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6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Transitions # / run time [s]</a:t>
            </a:r>
            <a:br>
              <a:rPr lang="en-US" dirty="0" smtClean="0"/>
            </a:br>
            <a:r>
              <a:rPr lang="en-US" dirty="0" smtClean="0"/>
              <a:t>to 1</a:t>
            </a:r>
            <a:r>
              <a:rPr lang="en-US" baseline="30000" dirty="0" smtClean="0"/>
              <a:t>st</a:t>
            </a:r>
            <a:r>
              <a:rPr lang="en-US" dirty="0" smtClean="0"/>
              <a:t> property violation of each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30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1720850"/>
            <a:ext cx="67183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39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OpenFlow Switch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31</a:t>
            </a:fld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096512" y="1917257"/>
            <a:ext cx="950976" cy="952316"/>
          </a:xfrm>
          <a:prstGeom prst="flowChartConnec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66672" rIns="0" bIns="166672"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State</a:t>
            </a:r>
            <a:b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cs typeface="Arial" pitchFamily="34" charset="0"/>
              </a:rPr>
              <a:t>1</a:t>
            </a:r>
            <a:endParaRPr lang="en-US" sz="2000" baseline="-25000" dirty="0">
              <a:solidFill>
                <a:schemeClr val="tx1"/>
              </a:solidFill>
              <a:cs typeface="Arial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3145536" y="2260521"/>
            <a:ext cx="1090243" cy="2236462"/>
            <a:chOff x="3145536" y="1660443"/>
            <a:chExt cx="1090243" cy="2236462"/>
          </a:xfrm>
        </p:grpSpPr>
        <p:sp>
          <p:nvSpPr>
            <p:cNvPr id="14" name="Flowchart: Connector 13"/>
            <p:cNvSpPr/>
            <p:nvPr/>
          </p:nvSpPr>
          <p:spPr>
            <a:xfrm>
              <a:off x="3145536" y="2944589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3275337" y="1660443"/>
              <a:ext cx="960442" cy="1306387"/>
              <a:chOff x="3275337" y="1660443"/>
              <a:chExt cx="960442" cy="1306387"/>
            </a:xfrm>
          </p:grpSpPr>
          <p:cxnSp>
            <p:nvCxnSpPr>
              <p:cNvPr id="8" name="Straight Arrow Connector 7"/>
              <p:cNvCxnSpPr>
                <a:stCxn id="7" idx="3"/>
                <a:endCxn id="14" idx="0"/>
              </p:cNvCxnSpPr>
              <p:nvPr/>
            </p:nvCxnSpPr>
            <p:spPr>
              <a:xfrm flipH="1">
                <a:off x="3621024" y="2206232"/>
                <a:ext cx="614755" cy="7383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 rot="18421391">
                <a:off x="3067442" y="1868338"/>
                <a:ext cx="1306387" cy="890597"/>
              </a:xfrm>
              <a:prstGeom prst="rect">
                <a:avLst/>
              </a:prstGeom>
              <a:noFill/>
            </p:spPr>
            <p:txBody>
              <a:bodyPr wrap="none" lIns="333345" tIns="166672" rIns="333345" bIns="166672" rtlCol="0">
                <a:spAutoFit/>
              </a:bodyPr>
              <a:lstStyle/>
              <a:p>
                <a:pPr algn="ctr"/>
                <a:r>
                  <a:rPr lang="en-US" sz="1800" b="1" dirty="0" smtClean="0">
                    <a:cs typeface="Arial" pitchFamily="34" charset="0"/>
                  </a:rPr>
                  <a:t>install</a:t>
                </a:r>
                <a:br>
                  <a:rPr lang="en-US" sz="1800" b="1" dirty="0" smtClean="0">
                    <a:cs typeface="Arial" pitchFamily="34" charset="0"/>
                  </a:rPr>
                </a:br>
                <a:r>
                  <a:rPr lang="en-US" sz="1800" b="1" dirty="0" smtClean="0">
                    <a:solidFill>
                      <a:srgbClr val="C00000"/>
                    </a:solidFill>
                    <a:cs typeface="Arial" pitchFamily="34" charset="0"/>
                  </a:rPr>
                  <a:t>Rule 1</a:t>
                </a:r>
                <a:endParaRPr lang="en-US" sz="1800" b="1" dirty="0">
                  <a:solidFill>
                    <a:srgbClr val="C00000"/>
                  </a:solidFill>
                  <a:cs typeface="Arial" pitchFamily="34" charset="0"/>
                </a:endParaRPr>
              </a:p>
            </p:txBody>
          </p:sp>
        </p:grpSp>
      </p:grpSp>
      <p:sp>
        <p:nvSpPr>
          <p:cNvPr id="29" name="Rectangle 28"/>
          <p:cNvSpPr/>
          <p:nvPr/>
        </p:nvSpPr>
        <p:spPr>
          <a:xfrm>
            <a:off x="685801" y="2241015"/>
            <a:ext cx="1730164" cy="304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 smtClean="0">
                <a:solidFill>
                  <a:schemeClr val="bg1"/>
                </a:solidFill>
                <a:cs typeface="Arial" pitchFamily="34" charset="0"/>
              </a:rPr>
              <a:t>Flow Table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53494" y="5209994"/>
            <a:ext cx="1730164" cy="304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 smtClean="0">
                <a:solidFill>
                  <a:schemeClr val="bg1"/>
                </a:solidFill>
                <a:cs typeface="Arial" pitchFamily="34" charset="0"/>
              </a:rPr>
              <a:t>Flow Table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653494" y="5514794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 smtClean="0">
                <a:solidFill>
                  <a:srgbClr val="0070C0"/>
                </a:solidFill>
                <a:cs typeface="Arial" pitchFamily="34" charset="0"/>
              </a:rPr>
              <a:t>Rule 2</a:t>
            </a:r>
            <a:endParaRPr lang="en-US" sz="20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653493" y="5819594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 smtClean="0">
                <a:solidFill>
                  <a:srgbClr val="C00000"/>
                </a:solidFill>
                <a:cs typeface="Arial" pitchFamily="34" charset="0"/>
              </a:rPr>
              <a:t>Rule 1</a:t>
            </a:r>
            <a:endParaRPr lang="en-US" sz="20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334" y="2241015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1)</a:t>
            </a:r>
            <a:endParaRPr lang="en-US" sz="20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37334" y="3715198"/>
            <a:ext cx="2378631" cy="591156"/>
            <a:chOff x="37334" y="3115120"/>
            <a:chExt cx="2378631" cy="591156"/>
          </a:xfrm>
        </p:grpSpPr>
        <p:sp>
          <p:nvSpPr>
            <p:cNvPr id="30" name="Rectangle 29"/>
            <p:cNvSpPr/>
            <p:nvPr/>
          </p:nvSpPr>
          <p:spPr>
            <a:xfrm>
              <a:off x="685801" y="3401476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rgbClr val="C00000"/>
                  </a:solidFill>
                  <a:cs typeface="Arial" pitchFamily="34" charset="0"/>
                </a:rPr>
                <a:t>Rule 1</a:t>
              </a:r>
              <a:endParaRPr lang="en-US" sz="2000" b="1" dirty="0">
                <a:solidFill>
                  <a:srgbClr val="C00000"/>
                </a:solidFill>
                <a:cs typeface="Arial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5801" y="3115120"/>
              <a:ext cx="1730164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chemeClr val="bg1"/>
                  </a:solidFill>
                  <a:cs typeface="Arial" pitchFamily="34" charset="0"/>
                </a:rPr>
                <a:t>Flow Table</a:t>
              </a:r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7334" y="3115120"/>
              <a:ext cx="393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2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37334" y="5209480"/>
            <a:ext cx="2378630" cy="889975"/>
            <a:chOff x="37334" y="4609402"/>
            <a:chExt cx="2378630" cy="889975"/>
          </a:xfrm>
        </p:grpSpPr>
        <p:sp>
          <p:nvSpPr>
            <p:cNvPr id="31" name="Rectangle 30"/>
            <p:cNvSpPr/>
            <p:nvPr/>
          </p:nvSpPr>
          <p:spPr>
            <a:xfrm>
              <a:off x="685800" y="5194577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rgbClr val="0070C0"/>
                  </a:solidFill>
                  <a:cs typeface="Arial" pitchFamily="34" charset="0"/>
                </a:rPr>
                <a:t>Rule 2</a:t>
              </a:r>
              <a:endParaRPr lang="en-US" sz="2000" b="1" dirty="0">
                <a:solidFill>
                  <a:srgbClr val="0070C0"/>
                </a:solidFill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85800" y="4895758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rgbClr val="C00000"/>
                  </a:solidFill>
                  <a:cs typeface="Arial" pitchFamily="34" charset="0"/>
                </a:rPr>
                <a:t>Rule 1</a:t>
              </a:r>
              <a:endParaRPr lang="en-US" sz="2000" b="1" dirty="0">
                <a:solidFill>
                  <a:srgbClr val="C00000"/>
                </a:solidFill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85800" y="4609402"/>
              <a:ext cx="1730164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chemeClr val="bg1"/>
                  </a:solidFill>
                  <a:cs typeface="Arial" pitchFamily="34" charset="0"/>
                </a:rPr>
                <a:t>Flow Table</a:t>
              </a:r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334" y="4609402"/>
              <a:ext cx="3930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3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249636" y="5048071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≠</a:t>
            </a:r>
            <a:endParaRPr lang="en-US" sz="7200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53493" y="4001554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>
                <a:solidFill>
                  <a:srgbClr val="0070C0"/>
                </a:solidFill>
                <a:cs typeface="Arial" pitchFamily="34" charset="0"/>
              </a:rPr>
              <a:t>Rule 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653493" y="3715198"/>
            <a:ext cx="1730164" cy="304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r>
              <a:rPr lang="en-US" sz="2000" b="1" dirty="0" smtClean="0">
                <a:solidFill>
                  <a:schemeClr val="bg1"/>
                </a:solidFill>
                <a:cs typeface="Arial" pitchFamily="34" charset="0"/>
              </a:rPr>
              <a:t>Flow Table</a:t>
            </a:r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686800" y="3715712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(4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8686800" y="5209994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(5</a:t>
            </a:r>
            <a:endParaRPr lang="en-US" sz="2000" dirty="0"/>
          </a:p>
        </p:txBody>
      </p:sp>
      <p:sp>
        <p:nvSpPr>
          <p:cNvPr id="65" name="TextBox 64"/>
          <p:cNvSpPr txBox="1"/>
          <p:nvPr/>
        </p:nvSpPr>
        <p:spPr>
          <a:xfrm>
            <a:off x="6577268" y="1655218"/>
            <a:ext cx="1705919" cy="890597"/>
          </a:xfrm>
          <a:prstGeom prst="rect">
            <a:avLst/>
          </a:prstGeom>
          <a:noFill/>
        </p:spPr>
        <p:txBody>
          <a:bodyPr wrap="none" lIns="333345" tIns="166672" rIns="333345" bIns="166672" rtlCol="0">
            <a:spAutoFit/>
          </a:bodyPr>
          <a:lstStyle/>
          <a:p>
            <a:pPr algn="ctr"/>
            <a:r>
              <a:rPr lang="en-US" sz="1800" b="1" dirty="0" smtClean="0">
                <a:cs typeface="Arial" pitchFamily="34" charset="0"/>
              </a:rPr>
              <a:t>switch</a:t>
            </a:r>
            <a:br>
              <a:rPr lang="en-US" sz="1800" b="1" dirty="0" smtClean="0">
                <a:cs typeface="Arial" pitchFamily="34" charset="0"/>
              </a:rPr>
            </a:br>
            <a:r>
              <a:rPr lang="en-US" sz="1800" b="1" dirty="0" err="1" smtClean="0">
                <a:cs typeface="Arial" pitchFamily="34" charset="0"/>
              </a:rPr>
              <a:t>process_of</a:t>
            </a:r>
            <a:endParaRPr lang="en-US" sz="1800" b="1" dirty="0">
              <a:cs typeface="Arial" pitchFamily="34" charset="0"/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038739" y="2047878"/>
            <a:ext cx="614755" cy="170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4908221" y="2279757"/>
            <a:ext cx="1090243" cy="2217226"/>
            <a:chOff x="4908221" y="1679679"/>
            <a:chExt cx="1090243" cy="2217226"/>
          </a:xfrm>
        </p:grpSpPr>
        <p:sp>
          <p:nvSpPr>
            <p:cNvPr id="15" name="Flowchart: Connector 14"/>
            <p:cNvSpPr/>
            <p:nvPr/>
          </p:nvSpPr>
          <p:spPr>
            <a:xfrm>
              <a:off x="5047488" y="2944589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4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4908221" y="1679679"/>
              <a:ext cx="960442" cy="1267915"/>
              <a:chOff x="4908221" y="1679679"/>
              <a:chExt cx="960442" cy="1267915"/>
            </a:xfrm>
          </p:grpSpPr>
          <p:cxnSp>
            <p:nvCxnSpPr>
              <p:cNvPr id="9" name="Straight Arrow Connector 8"/>
              <p:cNvCxnSpPr>
                <a:stCxn id="7" idx="5"/>
                <a:endCxn id="15" idx="0"/>
              </p:cNvCxnSpPr>
              <p:nvPr/>
            </p:nvCxnSpPr>
            <p:spPr>
              <a:xfrm>
                <a:off x="4908221" y="2206232"/>
                <a:ext cx="614755" cy="73835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 rot="3178609" flipH="1">
                <a:off x="4789407" y="1868338"/>
                <a:ext cx="1267915" cy="890597"/>
              </a:xfrm>
              <a:prstGeom prst="rect">
                <a:avLst/>
              </a:prstGeom>
              <a:noFill/>
            </p:spPr>
            <p:txBody>
              <a:bodyPr wrap="none" lIns="333345" tIns="166672" rIns="333345" bIns="166672" rtlCol="0">
                <a:spAutoFit/>
              </a:bodyPr>
              <a:lstStyle/>
              <a:p>
                <a:pPr algn="ctr"/>
                <a:r>
                  <a:rPr lang="en-US" sz="1800" b="1" dirty="0" smtClean="0">
                    <a:cs typeface="Arial" pitchFamily="34" charset="0"/>
                  </a:rPr>
                  <a:t>install</a:t>
                </a:r>
                <a:br>
                  <a:rPr lang="en-US" sz="1800" b="1" dirty="0" smtClean="0">
                    <a:cs typeface="Arial" pitchFamily="34" charset="0"/>
                  </a:rPr>
                </a:br>
                <a:r>
                  <a:rPr lang="en-US" sz="1800" b="1" dirty="0" smtClean="0">
                    <a:solidFill>
                      <a:srgbClr val="0070C0"/>
                    </a:solidFill>
                    <a:cs typeface="Arial" pitchFamily="34" charset="0"/>
                  </a:rPr>
                  <a:t>Rule </a:t>
                </a:r>
                <a:r>
                  <a:rPr lang="en-US" sz="1800" b="1" dirty="0">
                    <a:solidFill>
                      <a:srgbClr val="0070C0"/>
                    </a:solidFill>
                    <a:cs typeface="Arial" pitchFamily="34" charset="0"/>
                  </a:rPr>
                  <a:t>2</a:t>
                </a:r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5047488" y="4389231"/>
            <a:ext cx="1554426" cy="1735163"/>
            <a:chOff x="5047488" y="3789153"/>
            <a:chExt cx="1554426" cy="1735163"/>
          </a:xfrm>
        </p:grpSpPr>
        <p:sp>
          <p:nvSpPr>
            <p:cNvPr id="16" name="Flowchart: Connector 15"/>
            <p:cNvSpPr/>
            <p:nvPr/>
          </p:nvSpPr>
          <p:spPr>
            <a:xfrm>
              <a:off x="5047488" y="4572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5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5334000" y="3789153"/>
              <a:ext cx="1267914" cy="890597"/>
              <a:chOff x="5334000" y="3789153"/>
              <a:chExt cx="1267914" cy="890597"/>
            </a:xfrm>
          </p:grpSpPr>
          <p:cxnSp>
            <p:nvCxnSpPr>
              <p:cNvPr id="23" name="Straight Arrow Connector 22"/>
              <p:cNvCxnSpPr>
                <a:stCxn id="15" idx="4"/>
                <a:endCxn id="16" idx="0"/>
              </p:cNvCxnSpPr>
              <p:nvPr/>
            </p:nvCxnSpPr>
            <p:spPr>
              <a:xfrm>
                <a:off x="5522976" y="3973105"/>
                <a:ext cx="0" cy="5988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5334000" y="3789153"/>
                <a:ext cx="1267914" cy="890597"/>
              </a:xfrm>
              <a:prstGeom prst="rect">
                <a:avLst/>
              </a:prstGeom>
              <a:noFill/>
            </p:spPr>
            <p:txBody>
              <a:bodyPr wrap="none" lIns="333345" tIns="166672" rIns="333345" bIns="166672" rtlCol="0">
                <a:spAutoFit/>
              </a:bodyPr>
              <a:lstStyle/>
              <a:p>
                <a:pPr algn="ctr"/>
                <a:r>
                  <a:rPr lang="en-US" sz="1800" b="1" dirty="0" smtClean="0">
                    <a:cs typeface="Arial" pitchFamily="34" charset="0"/>
                  </a:rPr>
                  <a:t>install</a:t>
                </a:r>
                <a:br>
                  <a:rPr lang="en-US" sz="1800" b="1" dirty="0" smtClean="0">
                    <a:cs typeface="Arial" pitchFamily="34" charset="0"/>
                  </a:rPr>
                </a:br>
                <a:r>
                  <a:rPr lang="en-US" sz="1800" b="1" dirty="0" smtClean="0">
                    <a:solidFill>
                      <a:srgbClr val="C00000"/>
                    </a:solidFill>
                    <a:cs typeface="Arial" pitchFamily="34" charset="0"/>
                  </a:rPr>
                  <a:t>Rule 1</a:t>
                </a:r>
                <a:endParaRPr lang="en-US" sz="1800" b="1" dirty="0">
                  <a:solidFill>
                    <a:srgbClr val="C00000"/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75" name="Group 74"/>
          <p:cNvGrpSpPr/>
          <p:nvPr/>
        </p:nvGrpSpPr>
        <p:grpSpPr>
          <a:xfrm>
            <a:off x="2542085" y="4389230"/>
            <a:ext cx="1554427" cy="1735164"/>
            <a:chOff x="2542085" y="3789152"/>
            <a:chExt cx="1554427" cy="1735164"/>
          </a:xfrm>
        </p:grpSpPr>
        <p:sp>
          <p:nvSpPr>
            <p:cNvPr id="49" name="Flowchart: Connector 48"/>
            <p:cNvSpPr/>
            <p:nvPr/>
          </p:nvSpPr>
          <p:spPr>
            <a:xfrm>
              <a:off x="3145536" y="4572000"/>
              <a:ext cx="950976" cy="952316"/>
            </a:xfrm>
            <a:prstGeom prst="flowChartConnector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66672" rIns="0" bIns="166672"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State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>
                  <a:solidFill>
                    <a:schemeClr val="tx1"/>
                  </a:solidFill>
                  <a:cs typeface="Arial" pitchFamily="34" charset="0"/>
                </a:rPr>
                <a:t>3</a:t>
              </a:r>
              <a:endParaRPr lang="en-US" sz="2000" baseline="-25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2542085" y="3789152"/>
              <a:ext cx="1267915" cy="890597"/>
              <a:chOff x="2542085" y="3789152"/>
              <a:chExt cx="1267915" cy="890597"/>
            </a:xfrm>
          </p:grpSpPr>
          <p:cxnSp>
            <p:nvCxnSpPr>
              <p:cNvPr id="20" name="Straight Arrow Connector 19"/>
              <p:cNvCxnSpPr>
                <a:stCxn id="14" idx="4"/>
                <a:endCxn id="49" idx="0"/>
              </p:cNvCxnSpPr>
              <p:nvPr/>
            </p:nvCxnSpPr>
            <p:spPr>
              <a:xfrm>
                <a:off x="3621024" y="3973105"/>
                <a:ext cx="0" cy="59889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none" w="med" len="me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 flipH="1">
                <a:off x="2542085" y="3789152"/>
                <a:ext cx="1267915" cy="890597"/>
              </a:xfrm>
              <a:prstGeom prst="rect">
                <a:avLst/>
              </a:prstGeom>
              <a:noFill/>
            </p:spPr>
            <p:txBody>
              <a:bodyPr wrap="none" lIns="333345" tIns="166672" rIns="333345" bIns="166672" rtlCol="0">
                <a:spAutoFit/>
              </a:bodyPr>
              <a:lstStyle/>
              <a:p>
                <a:pPr algn="ctr"/>
                <a:r>
                  <a:rPr lang="en-US" sz="1800" b="1" dirty="0" smtClean="0">
                    <a:cs typeface="Arial" pitchFamily="34" charset="0"/>
                  </a:rPr>
                  <a:t>install</a:t>
                </a:r>
                <a:br>
                  <a:rPr lang="en-US" sz="1800" b="1" dirty="0" smtClean="0">
                    <a:cs typeface="Arial" pitchFamily="34" charset="0"/>
                  </a:rPr>
                </a:br>
                <a:r>
                  <a:rPr lang="en-US" sz="1800" b="1" dirty="0" smtClean="0">
                    <a:solidFill>
                      <a:srgbClr val="0070C0"/>
                    </a:solidFill>
                    <a:cs typeface="Arial" pitchFamily="34" charset="0"/>
                  </a:rPr>
                  <a:t>Rule </a:t>
                </a:r>
                <a:r>
                  <a:rPr lang="en-US" sz="1800" b="1" dirty="0">
                    <a:solidFill>
                      <a:srgbClr val="0070C0"/>
                    </a:solidFill>
                    <a:cs typeface="Arial" pitchFamily="34" charset="0"/>
                  </a:rPr>
                  <a:t>2</a:t>
                </a:r>
              </a:p>
            </p:txBody>
          </p:sp>
        </p:grpSp>
      </p:grpSp>
      <p:sp>
        <p:nvSpPr>
          <p:cNvPr id="80" name="TextBox 79"/>
          <p:cNvSpPr txBox="1"/>
          <p:nvPr/>
        </p:nvSpPr>
        <p:spPr>
          <a:xfrm>
            <a:off x="177943" y="1214735"/>
            <a:ext cx="447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Example: adding </a:t>
            </a:r>
            <a:r>
              <a:rPr lang="en-US" sz="2400" dirty="0" smtClean="0">
                <a:solidFill>
                  <a:srgbClr val="C00000"/>
                </a:solidFill>
              </a:rPr>
              <a:t>Rule 1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0070C0"/>
                </a:solidFill>
              </a:rPr>
              <a:t>Rule 2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8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32</a:t>
            </a:fld>
            <a:endParaRPr lang="en-US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1" name="Straight Connector 119"/>
          <p:cNvCxnSpPr>
            <a:cxnSpLocks noChangeShapeType="1"/>
            <a:stCxn id="17" idx="6"/>
            <a:endCxn id="10" idx="1"/>
          </p:cNvCxnSpPr>
          <p:nvPr/>
        </p:nvCxnSpPr>
        <p:spPr bwMode="auto">
          <a:xfrm flipV="1">
            <a:off x="6880672" y="3406633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08236" y="3694311"/>
            <a:ext cx="2499982" cy="1030887"/>
            <a:chOff x="708236" y="3694311"/>
            <a:chExt cx="2499982" cy="1030887"/>
          </a:xfrm>
        </p:grpSpPr>
        <p:sp>
          <p:nvSpPr>
            <p:cNvPr id="22" name="Rectangle 21"/>
            <p:cNvSpPr/>
            <p:nvPr/>
          </p:nvSpPr>
          <p:spPr>
            <a:xfrm>
              <a:off x="708236" y="4420398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A-&gt;B | port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33" name="Straight Connector 113"/>
            <p:cNvCxnSpPr>
              <a:cxnSpLocks noChangeShapeType="1"/>
            </p:cNvCxnSpPr>
            <p:nvPr/>
          </p:nvCxnSpPr>
          <p:spPr bwMode="auto">
            <a:xfrm flipV="1">
              <a:off x="708236" y="3694311"/>
              <a:ext cx="1800621" cy="7247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3"/>
            <p:cNvCxnSpPr>
              <a:cxnSpLocks noChangeShapeType="1"/>
            </p:cNvCxnSpPr>
            <p:nvPr/>
          </p:nvCxnSpPr>
          <p:spPr bwMode="auto">
            <a:xfrm flipV="1">
              <a:off x="2438400" y="3694312"/>
              <a:ext cx="769818" cy="72474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520998" y="3692974"/>
            <a:ext cx="1740304" cy="1030887"/>
            <a:chOff x="5520998" y="3692974"/>
            <a:chExt cx="1740304" cy="1030887"/>
          </a:xfrm>
        </p:grpSpPr>
        <p:sp>
          <p:nvSpPr>
            <p:cNvPr id="52" name="Rectangle 51"/>
            <p:cNvSpPr/>
            <p:nvPr/>
          </p:nvSpPr>
          <p:spPr>
            <a:xfrm>
              <a:off x="5520998" y="4419061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A-&gt;B | port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3" name="Straight Connector 113"/>
            <p:cNvCxnSpPr>
              <a:cxnSpLocks noChangeShapeType="1"/>
            </p:cNvCxnSpPr>
            <p:nvPr/>
          </p:nvCxnSpPr>
          <p:spPr bwMode="auto">
            <a:xfrm flipV="1">
              <a:off x="5520998" y="3692974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6711887" y="3692974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" name="Rectangle 117"/>
          <p:cNvSpPr>
            <a:spLocks noChangeArrowheads="1"/>
          </p:cNvSpPr>
          <p:nvPr/>
        </p:nvSpPr>
        <p:spPr bwMode="auto">
          <a:xfrm>
            <a:off x="7778025" y="3095613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cxnSp>
        <p:nvCxnSpPr>
          <p:cNvPr id="57" name="Straight Connector 119"/>
          <p:cNvCxnSpPr>
            <a:cxnSpLocks noChangeShapeType="1"/>
            <a:stCxn id="16" idx="4"/>
          </p:cNvCxnSpPr>
          <p:nvPr/>
        </p:nvCxnSpPr>
        <p:spPr bwMode="auto">
          <a:xfrm>
            <a:off x="2858537" y="3934916"/>
            <a:ext cx="1183618" cy="48548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Freeform 50"/>
          <p:cNvSpPr/>
          <p:nvPr/>
        </p:nvSpPr>
        <p:spPr>
          <a:xfrm>
            <a:off x="1260088" y="1762683"/>
            <a:ext cx="6690732" cy="1892925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90732" h="1892925">
                <a:moveTo>
                  <a:pt x="0" y="1795354"/>
                </a:moveTo>
                <a:cubicBezTo>
                  <a:pt x="538975" y="1917088"/>
                  <a:pt x="910683" y="1971914"/>
                  <a:pt x="1182029" y="1672690"/>
                </a:cubicBezTo>
                <a:cubicBezTo>
                  <a:pt x="1453375" y="1373466"/>
                  <a:pt x="1484971" y="1866"/>
                  <a:pt x="1628078" y="8"/>
                </a:cubicBezTo>
                <a:cubicBezTo>
                  <a:pt x="1771185" y="-1850"/>
                  <a:pt x="1748883" y="1458958"/>
                  <a:pt x="2040674" y="1661539"/>
                </a:cubicBezTo>
                <a:cubicBezTo>
                  <a:pt x="2332465" y="1864120"/>
                  <a:pt x="4417742" y="1905008"/>
                  <a:pt x="4650059" y="1683842"/>
                </a:cubicBezTo>
                <a:cubicBezTo>
                  <a:pt x="4882376" y="1462676"/>
                  <a:pt x="5025483" y="3725"/>
                  <a:pt x="5174166" y="8"/>
                </a:cubicBezTo>
                <a:cubicBezTo>
                  <a:pt x="5322849" y="-3709"/>
                  <a:pt x="5311698" y="1457100"/>
                  <a:pt x="5542156" y="1661539"/>
                </a:cubicBezTo>
                <a:cubicBezTo>
                  <a:pt x="5772614" y="1865978"/>
                  <a:pt x="6148039" y="1931027"/>
                  <a:pt x="6690732" y="1761900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4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77521E-7 C -0.01597 0.02498 -0.01059 0.13228 -0.05694 0.16142 C -0.10329 0.19056 -0.21979 0.17761 -0.27847 0.17553 C -0.33715 0.17345 -0.38715 0.15287 -0.40885 0.14847 " pathEditMode="relative" rAng="0" ptsTypes="fssf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51" y="9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5" grpId="0"/>
      <p:bldP spid="5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33</a:t>
            </a:fld>
            <a:endParaRPr lang="en-US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1" name="Straight Connector 119"/>
          <p:cNvCxnSpPr>
            <a:cxnSpLocks noChangeShapeType="1"/>
            <a:stCxn id="17" idx="6"/>
            <a:endCxn id="10" idx="1"/>
          </p:cNvCxnSpPr>
          <p:nvPr/>
        </p:nvCxnSpPr>
        <p:spPr bwMode="auto">
          <a:xfrm flipV="1">
            <a:off x="6880672" y="3406633"/>
            <a:ext cx="897354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08236" y="3694311"/>
            <a:ext cx="2499982" cy="1030887"/>
            <a:chOff x="708236" y="3694311"/>
            <a:chExt cx="2499982" cy="1030887"/>
          </a:xfrm>
        </p:grpSpPr>
        <p:sp>
          <p:nvSpPr>
            <p:cNvPr id="22" name="Rectangle 21"/>
            <p:cNvSpPr/>
            <p:nvPr/>
          </p:nvSpPr>
          <p:spPr>
            <a:xfrm>
              <a:off x="708236" y="4420398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B-&gt;A | port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33" name="Straight Connector 113"/>
            <p:cNvCxnSpPr>
              <a:cxnSpLocks noChangeShapeType="1"/>
            </p:cNvCxnSpPr>
            <p:nvPr/>
          </p:nvCxnSpPr>
          <p:spPr bwMode="auto">
            <a:xfrm flipV="1">
              <a:off x="708236" y="3694311"/>
              <a:ext cx="1800621" cy="7247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113"/>
            <p:cNvCxnSpPr>
              <a:cxnSpLocks noChangeShapeType="1"/>
            </p:cNvCxnSpPr>
            <p:nvPr/>
          </p:nvCxnSpPr>
          <p:spPr bwMode="auto">
            <a:xfrm flipV="1">
              <a:off x="2438400" y="3694312"/>
              <a:ext cx="769818" cy="72474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520998" y="3692974"/>
            <a:ext cx="1740304" cy="1030887"/>
            <a:chOff x="5520998" y="3692974"/>
            <a:chExt cx="1740304" cy="1030887"/>
          </a:xfrm>
        </p:grpSpPr>
        <p:sp>
          <p:nvSpPr>
            <p:cNvPr id="52" name="Rectangle 51"/>
            <p:cNvSpPr/>
            <p:nvPr/>
          </p:nvSpPr>
          <p:spPr>
            <a:xfrm>
              <a:off x="5520998" y="4419061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000" dirty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-&gt;</a:t>
              </a:r>
              <a:r>
                <a:rPr lang="en-US" sz="2000" dirty="0">
                  <a:solidFill>
                    <a:srgbClr val="000000"/>
                  </a:solidFill>
                  <a:cs typeface="Arial" pitchFamily="34" charset="0"/>
                </a:rPr>
                <a:t>A</a:t>
              </a:r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 | port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3" name="Straight Connector 113"/>
            <p:cNvCxnSpPr>
              <a:cxnSpLocks noChangeShapeType="1"/>
            </p:cNvCxnSpPr>
            <p:nvPr/>
          </p:nvCxnSpPr>
          <p:spPr bwMode="auto">
            <a:xfrm flipV="1">
              <a:off x="5520998" y="3692974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6711887" y="3692974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" name="Rectangle 117"/>
          <p:cNvSpPr>
            <a:spLocks noChangeArrowheads="1"/>
          </p:cNvSpPr>
          <p:nvPr/>
        </p:nvSpPr>
        <p:spPr bwMode="auto">
          <a:xfrm>
            <a:off x="7778026" y="3095613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sp>
        <p:nvSpPr>
          <p:cNvPr id="51" name="Freeform 50"/>
          <p:cNvSpPr/>
          <p:nvPr/>
        </p:nvSpPr>
        <p:spPr>
          <a:xfrm>
            <a:off x="1260088" y="1762683"/>
            <a:ext cx="6690732" cy="1892925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90732" h="1892925">
                <a:moveTo>
                  <a:pt x="0" y="1795354"/>
                </a:moveTo>
                <a:cubicBezTo>
                  <a:pt x="538975" y="1917088"/>
                  <a:pt x="910683" y="1971914"/>
                  <a:pt x="1182029" y="1672690"/>
                </a:cubicBezTo>
                <a:cubicBezTo>
                  <a:pt x="1453375" y="1373466"/>
                  <a:pt x="1484971" y="1866"/>
                  <a:pt x="1628078" y="8"/>
                </a:cubicBezTo>
                <a:cubicBezTo>
                  <a:pt x="1771185" y="-1850"/>
                  <a:pt x="1748883" y="1458958"/>
                  <a:pt x="2040674" y="1661539"/>
                </a:cubicBezTo>
                <a:cubicBezTo>
                  <a:pt x="2332465" y="1864120"/>
                  <a:pt x="4417742" y="1905008"/>
                  <a:pt x="4650059" y="1683842"/>
                </a:cubicBezTo>
                <a:cubicBezTo>
                  <a:pt x="4882376" y="1462676"/>
                  <a:pt x="5025483" y="3725"/>
                  <a:pt x="5174166" y="8"/>
                </a:cubicBezTo>
                <a:cubicBezTo>
                  <a:pt x="5322849" y="-3709"/>
                  <a:pt x="5311698" y="1457100"/>
                  <a:pt x="5542156" y="1661539"/>
                </a:cubicBezTo>
                <a:cubicBezTo>
                  <a:pt x="5772614" y="1865978"/>
                  <a:pt x="6148039" y="1931027"/>
                  <a:pt x="6690732" y="1761900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8600" y="5572780"/>
            <a:ext cx="4249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BUG-II: </a:t>
            </a:r>
            <a:r>
              <a:rPr lang="en-US" sz="2800" dirty="0" smtClean="0"/>
              <a:t>Delayed direct path</a:t>
            </a:r>
            <a:endParaRPr lang="en-US" sz="2800" dirty="0"/>
          </a:p>
        </p:txBody>
      </p:sp>
      <p:sp>
        <p:nvSpPr>
          <p:cNvPr id="35" name="Freeform 34"/>
          <p:cNvSpPr/>
          <p:nvPr/>
        </p:nvSpPr>
        <p:spPr>
          <a:xfrm>
            <a:off x="1228491" y="1752599"/>
            <a:ext cx="6646127" cy="1838411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869152"/>
              <a:gd name="connsiteY0" fmla="*/ 1750749 h 1866834"/>
              <a:gd name="connsiteX1" fmla="*/ 1360449 w 6869152"/>
              <a:gd name="connsiteY1" fmla="*/ 1672690 h 1866834"/>
              <a:gd name="connsiteX2" fmla="*/ 1806498 w 6869152"/>
              <a:gd name="connsiteY2" fmla="*/ 8 h 1866834"/>
              <a:gd name="connsiteX3" fmla="*/ 2219094 w 6869152"/>
              <a:gd name="connsiteY3" fmla="*/ 1661539 h 1866834"/>
              <a:gd name="connsiteX4" fmla="*/ 4828479 w 6869152"/>
              <a:gd name="connsiteY4" fmla="*/ 1683842 h 1866834"/>
              <a:gd name="connsiteX5" fmla="*/ 5352586 w 6869152"/>
              <a:gd name="connsiteY5" fmla="*/ 8 h 1866834"/>
              <a:gd name="connsiteX6" fmla="*/ 5720576 w 6869152"/>
              <a:gd name="connsiteY6" fmla="*/ 1661539 h 1866834"/>
              <a:gd name="connsiteX7" fmla="*/ 6869152 w 6869152"/>
              <a:gd name="connsiteY7" fmla="*/ 1761900 h 1866834"/>
              <a:gd name="connsiteX0" fmla="*/ 0 w 6913757"/>
              <a:gd name="connsiteY0" fmla="*/ 1717295 h 1858549"/>
              <a:gd name="connsiteX1" fmla="*/ 1405054 w 6913757"/>
              <a:gd name="connsiteY1" fmla="*/ 1672690 h 1858549"/>
              <a:gd name="connsiteX2" fmla="*/ 1851103 w 6913757"/>
              <a:gd name="connsiteY2" fmla="*/ 8 h 1858549"/>
              <a:gd name="connsiteX3" fmla="*/ 2263699 w 6913757"/>
              <a:gd name="connsiteY3" fmla="*/ 1661539 h 1858549"/>
              <a:gd name="connsiteX4" fmla="*/ 4873084 w 6913757"/>
              <a:gd name="connsiteY4" fmla="*/ 1683842 h 1858549"/>
              <a:gd name="connsiteX5" fmla="*/ 5397191 w 6913757"/>
              <a:gd name="connsiteY5" fmla="*/ 8 h 1858549"/>
              <a:gd name="connsiteX6" fmla="*/ 5765181 w 6913757"/>
              <a:gd name="connsiteY6" fmla="*/ 1661539 h 1858549"/>
              <a:gd name="connsiteX7" fmla="*/ 6913757 w 6913757"/>
              <a:gd name="connsiteY7" fmla="*/ 1761900 h 1858549"/>
              <a:gd name="connsiteX0" fmla="*/ 0 w 6969513"/>
              <a:gd name="connsiteY0" fmla="*/ 1739598 h 1860784"/>
              <a:gd name="connsiteX1" fmla="*/ 1460810 w 6969513"/>
              <a:gd name="connsiteY1" fmla="*/ 1672690 h 1860784"/>
              <a:gd name="connsiteX2" fmla="*/ 1906859 w 6969513"/>
              <a:gd name="connsiteY2" fmla="*/ 8 h 1860784"/>
              <a:gd name="connsiteX3" fmla="*/ 2319455 w 6969513"/>
              <a:gd name="connsiteY3" fmla="*/ 1661539 h 1860784"/>
              <a:gd name="connsiteX4" fmla="*/ 4928840 w 6969513"/>
              <a:gd name="connsiteY4" fmla="*/ 1683842 h 1860784"/>
              <a:gd name="connsiteX5" fmla="*/ 5452947 w 6969513"/>
              <a:gd name="connsiteY5" fmla="*/ 8 h 1860784"/>
              <a:gd name="connsiteX6" fmla="*/ 5820937 w 6969513"/>
              <a:gd name="connsiteY6" fmla="*/ 1661539 h 1860784"/>
              <a:gd name="connsiteX7" fmla="*/ 6969513 w 6969513"/>
              <a:gd name="connsiteY7" fmla="*/ 1761900 h 1860784"/>
              <a:gd name="connsiteX0" fmla="*/ 0 w 6924908"/>
              <a:gd name="connsiteY0" fmla="*/ 1694993 h 1858549"/>
              <a:gd name="connsiteX1" fmla="*/ 1416205 w 6924908"/>
              <a:gd name="connsiteY1" fmla="*/ 1672690 h 1858549"/>
              <a:gd name="connsiteX2" fmla="*/ 1862254 w 6924908"/>
              <a:gd name="connsiteY2" fmla="*/ 8 h 1858549"/>
              <a:gd name="connsiteX3" fmla="*/ 2274850 w 6924908"/>
              <a:gd name="connsiteY3" fmla="*/ 1661539 h 1858549"/>
              <a:gd name="connsiteX4" fmla="*/ 4884235 w 6924908"/>
              <a:gd name="connsiteY4" fmla="*/ 1683842 h 1858549"/>
              <a:gd name="connsiteX5" fmla="*/ 5408342 w 6924908"/>
              <a:gd name="connsiteY5" fmla="*/ 8 h 1858549"/>
              <a:gd name="connsiteX6" fmla="*/ 5776332 w 6924908"/>
              <a:gd name="connsiteY6" fmla="*/ 1661539 h 1858549"/>
              <a:gd name="connsiteX7" fmla="*/ 6924908 w 6924908"/>
              <a:gd name="connsiteY7" fmla="*/ 1761900 h 1858549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50388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34976"/>
              <a:gd name="connsiteY0" fmla="*/ 1694993 h 1838411"/>
              <a:gd name="connsiteX1" fmla="*/ 1416205 w 6634976"/>
              <a:gd name="connsiteY1" fmla="*/ 1672690 h 1838411"/>
              <a:gd name="connsiteX2" fmla="*/ 1862254 w 6634976"/>
              <a:gd name="connsiteY2" fmla="*/ 8 h 1838411"/>
              <a:gd name="connsiteX3" fmla="*/ 2274850 w 6634976"/>
              <a:gd name="connsiteY3" fmla="*/ 1661539 h 1838411"/>
              <a:gd name="connsiteX4" fmla="*/ 4884235 w 6634976"/>
              <a:gd name="connsiteY4" fmla="*/ 1683842 h 1838411"/>
              <a:gd name="connsiteX5" fmla="*/ 5408342 w 6634976"/>
              <a:gd name="connsiteY5" fmla="*/ 8 h 1838411"/>
              <a:gd name="connsiteX6" fmla="*/ 5776332 w 6634976"/>
              <a:gd name="connsiteY6" fmla="*/ 1661539 h 1838411"/>
              <a:gd name="connsiteX7" fmla="*/ 6634976 w 6634976"/>
              <a:gd name="connsiteY7" fmla="*/ 1572329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39237 h 1838411"/>
              <a:gd name="connsiteX0" fmla="*/ 0 w 6646127"/>
              <a:gd name="connsiteY0" fmla="*/ 1694993 h 1838411"/>
              <a:gd name="connsiteX1" fmla="*/ 1416205 w 6646127"/>
              <a:gd name="connsiteY1" fmla="*/ 1672690 h 1838411"/>
              <a:gd name="connsiteX2" fmla="*/ 1862254 w 6646127"/>
              <a:gd name="connsiteY2" fmla="*/ 8 h 1838411"/>
              <a:gd name="connsiteX3" fmla="*/ 2274850 w 6646127"/>
              <a:gd name="connsiteY3" fmla="*/ 1661539 h 1838411"/>
              <a:gd name="connsiteX4" fmla="*/ 4884235 w 6646127"/>
              <a:gd name="connsiteY4" fmla="*/ 1683842 h 1838411"/>
              <a:gd name="connsiteX5" fmla="*/ 5408342 w 6646127"/>
              <a:gd name="connsiteY5" fmla="*/ 8 h 1838411"/>
              <a:gd name="connsiteX6" fmla="*/ 5776332 w 6646127"/>
              <a:gd name="connsiteY6" fmla="*/ 1661539 h 1838411"/>
              <a:gd name="connsiteX7" fmla="*/ 6646127 w 6646127"/>
              <a:gd name="connsiteY7" fmla="*/ 1639237 h 183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46127" h="1838411">
                <a:moveTo>
                  <a:pt x="0" y="1694993"/>
                </a:moveTo>
                <a:cubicBezTo>
                  <a:pt x="538975" y="1816727"/>
                  <a:pt x="1105829" y="1955187"/>
                  <a:pt x="1416205" y="1672690"/>
                </a:cubicBezTo>
                <a:cubicBezTo>
                  <a:pt x="1726581" y="1390193"/>
                  <a:pt x="1719147" y="1866"/>
                  <a:pt x="1862254" y="8"/>
                </a:cubicBezTo>
                <a:cubicBezTo>
                  <a:pt x="2005361" y="-1850"/>
                  <a:pt x="1983059" y="1458958"/>
                  <a:pt x="2274850" y="1661539"/>
                </a:cubicBezTo>
                <a:cubicBezTo>
                  <a:pt x="2566641" y="1864120"/>
                  <a:pt x="4651918" y="1905008"/>
                  <a:pt x="4884235" y="1683842"/>
                </a:cubicBezTo>
                <a:cubicBezTo>
                  <a:pt x="5116552" y="1462676"/>
                  <a:pt x="5259659" y="3725"/>
                  <a:pt x="5408342" y="8"/>
                </a:cubicBezTo>
                <a:cubicBezTo>
                  <a:pt x="5557025" y="-3709"/>
                  <a:pt x="5570035" y="1388334"/>
                  <a:pt x="5776332" y="1661539"/>
                </a:cubicBezTo>
                <a:cubicBezTo>
                  <a:pt x="5982629" y="1934744"/>
                  <a:pt x="6404518" y="1719154"/>
                  <a:pt x="6646127" y="1639237"/>
                </a:cubicBezTo>
              </a:path>
            </a:pathLst>
          </a:custGeom>
          <a:ln w="28575">
            <a:solidFill>
              <a:schemeClr val="accent2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08236" y="4724400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 anchor="ctr"/>
          <a:lstStyle/>
          <a:p>
            <a:pPr algn="ctr" defTabSz="307147" eaLnBrk="0" hangingPunct="0"/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A-&gt;B | port 2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19987" y="4724400"/>
            <a:ext cx="1730164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 anchor="ctr"/>
          <a:lstStyle/>
          <a:p>
            <a:pPr algn="ctr" defTabSz="307147" eaLnBrk="0" hangingPunct="0"/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A-&gt;B | port 1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5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1" grpId="2" animBg="1"/>
      <p:bldP spid="68" grpId="0"/>
      <p:bldP spid="35" grpId="0" animBg="1"/>
      <p:bldP spid="35" grpId="1" animBg="1"/>
      <p:bldP spid="36" grpId="0" animBg="1"/>
      <p:bldP spid="3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MAC-learning switch (3 bugs)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34</a:t>
            </a:fld>
            <a:endParaRPr lang="en-US"/>
          </a:p>
        </p:txBody>
      </p:sp>
      <p:cxnSp>
        <p:nvCxnSpPr>
          <p:cNvPr id="7" name="Straight Connector 113"/>
          <p:cNvCxnSpPr>
            <a:cxnSpLocks noChangeShapeType="1"/>
            <a:stCxn id="16" idx="6"/>
            <a:endCxn id="17" idx="2"/>
          </p:cNvCxnSpPr>
          <p:nvPr/>
        </p:nvCxnSpPr>
        <p:spPr bwMode="auto">
          <a:xfrm>
            <a:off x="3386820" y="3406633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" name="Rectangle 122"/>
          <p:cNvSpPr>
            <a:spLocks noChangeArrowheads="1"/>
          </p:cNvSpPr>
          <p:nvPr/>
        </p:nvSpPr>
        <p:spPr bwMode="auto">
          <a:xfrm>
            <a:off x="300709" y="3095613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3" name="Straight Connector 123"/>
          <p:cNvCxnSpPr>
            <a:cxnSpLocks noChangeShapeType="1"/>
            <a:stCxn id="12" idx="3"/>
            <a:endCxn id="16" idx="2"/>
          </p:cNvCxnSpPr>
          <p:nvPr/>
        </p:nvCxnSpPr>
        <p:spPr bwMode="auto">
          <a:xfrm>
            <a:off x="1431044" y="3406633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 bwMode="auto">
          <a:xfrm>
            <a:off x="2330254" y="28783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4106" y="288557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08857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002709" y="33895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94126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43425" y="3014807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584902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934200" y="3014807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8600" y="5115580"/>
            <a:ext cx="5839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BUG-I: </a:t>
            </a:r>
            <a:r>
              <a:rPr lang="en-US" sz="2800" dirty="0" smtClean="0"/>
              <a:t>Host unreachable after moving</a:t>
            </a:r>
            <a:endParaRPr lang="en-US" sz="2800" dirty="0"/>
          </a:p>
        </p:txBody>
      </p:sp>
      <p:sp>
        <p:nvSpPr>
          <p:cNvPr id="61" name="Rectangle 60"/>
          <p:cNvSpPr/>
          <p:nvPr/>
        </p:nvSpPr>
        <p:spPr>
          <a:xfrm>
            <a:off x="28956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28600" y="5572780"/>
            <a:ext cx="4249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BUG-II: </a:t>
            </a:r>
            <a:r>
              <a:rPr lang="en-US" sz="2800" dirty="0" smtClean="0"/>
              <a:t>Delayed direct path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228600" y="6029980"/>
            <a:ext cx="364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BUG-III: </a:t>
            </a:r>
            <a:r>
              <a:rPr lang="en-US" sz="2800" dirty="0" smtClean="0"/>
              <a:t>Excess flooding</a:t>
            </a:r>
            <a:endParaRPr lang="en-US" sz="2800" dirty="0"/>
          </a:p>
        </p:txBody>
      </p:sp>
      <p:sp>
        <p:nvSpPr>
          <p:cNvPr id="39" name="Oval 38"/>
          <p:cNvSpPr/>
          <p:nvPr/>
        </p:nvSpPr>
        <p:spPr bwMode="auto">
          <a:xfrm>
            <a:off x="4038600" y="3962400"/>
            <a:ext cx="1056566" cy="1042129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217203" y="446634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41" name="Straight Connector 113"/>
          <p:cNvCxnSpPr>
            <a:cxnSpLocks noChangeShapeType="1"/>
            <a:stCxn id="16" idx="4"/>
            <a:endCxn id="39" idx="2"/>
          </p:cNvCxnSpPr>
          <p:nvPr/>
        </p:nvCxnSpPr>
        <p:spPr bwMode="auto">
          <a:xfrm>
            <a:off x="2858537" y="3934916"/>
            <a:ext cx="1180063" cy="548549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113"/>
          <p:cNvCxnSpPr>
            <a:cxnSpLocks noChangeShapeType="1"/>
            <a:stCxn id="39" idx="6"/>
            <a:endCxn id="17" idx="4"/>
          </p:cNvCxnSpPr>
          <p:nvPr/>
        </p:nvCxnSpPr>
        <p:spPr bwMode="auto">
          <a:xfrm flipV="1">
            <a:off x="5095166" y="3927699"/>
            <a:ext cx="1257223" cy="555766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48"/>
          <p:cNvSpPr/>
          <p:nvPr/>
        </p:nvSpPr>
        <p:spPr>
          <a:xfrm>
            <a:off x="6096000" y="4004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10000" y="40808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159298" y="40808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1260087" y="1762689"/>
            <a:ext cx="2553629" cy="1892919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4650059 w 6690732"/>
              <a:gd name="connsiteY4" fmla="*/ 1683836 h 1892919"/>
              <a:gd name="connsiteX5" fmla="*/ 5542156 w 6690732"/>
              <a:gd name="connsiteY5" fmla="*/ 1661533 h 1892919"/>
              <a:gd name="connsiteX6" fmla="*/ 6690732 w 6690732"/>
              <a:gd name="connsiteY6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5542156 w 6690732"/>
              <a:gd name="connsiteY4" fmla="*/ 1661533 h 1892919"/>
              <a:gd name="connsiteX5" fmla="*/ 6690732 w 6690732"/>
              <a:gd name="connsiteY5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6690732 w 6690732"/>
              <a:gd name="connsiteY4" fmla="*/ 1761894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587083"/>
              <a:gd name="connsiteY0" fmla="*/ 1795348 h 1892919"/>
              <a:gd name="connsiteX1" fmla="*/ 1182029 w 2587083"/>
              <a:gd name="connsiteY1" fmla="*/ 1672684 h 1892919"/>
              <a:gd name="connsiteX2" fmla="*/ 1628078 w 2587083"/>
              <a:gd name="connsiteY2" fmla="*/ 2 h 1892919"/>
              <a:gd name="connsiteX3" fmla="*/ 2040674 w 2587083"/>
              <a:gd name="connsiteY3" fmla="*/ 1661533 h 1892919"/>
              <a:gd name="connsiteX4" fmla="*/ 2587083 w 2587083"/>
              <a:gd name="connsiteY4" fmla="*/ 1817650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53268"/>
              <a:gd name="connsiteY0" fmla="*/ 1795348 h 1892919"/>
              <a:gd name="connsiteX1" fmla="*/ 1182029 w 2453268"/>
              <a:gd name="connsiteY1" fmla="*/ 1672684 h 1892919"/>
              <a:gd name="connsiteX2" fmla="*/ 1628078 w 2453268"/>
              <a:gd name="connsiteY2" fmla="*/ 2 h 1892919"/>
              <a:gd name="connsiteX3" fmla="*/ 2040674 w 2453268"/>
              <a:gd name="connsiteY3" fmla="*/ 1661533 h 1892919"/>
              <a:gd name="connsiteX4" fmla="*/ 2453268 w 2453268"/>
              <a:gd name="connsiteY4" fmla="*/ 1761893 h 1892919"/>
              <a:gd name="connsiteX0" fmla="*/ 0 w 2553629"/>
              <a:gd name="connsiteY0" fmla="*/ 1795348 h 1892919"/>
              <a:gd name="connsiteX1" fmla="*/ 1182029 w 2553629"/>
              <a:gd name="connsiteY1" fmla="*/ 1672684 h 1892919"/>
              <a:gd name="connsiteX2" fmla="*/ 1628078 w 2553629"/>
              <a:gd name="connsiteY2" fmla="*/ 2 h 1892919"/>
              <a:gd name="connsiteX3" fmla="*/ 2040674 w 2553629"/>
              <a:gd name="connsiteY3" fmla="*/ 1661533 h 1892919"/>
              <a:gd name="connsiteX4" fmla="*/ 2553629 w 2553629"/>
              <a:gd name="connsiteY4" fmla="*/ 1795347 h 189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3629" h="1892919">
                <a:moveTo>
                  <a:pt x="0" y="1795348"/>
                </a:moveTo>
                <a:cubicBezTo>
                  <a:pt x="538975" y="1917082"/>
                  <a:pt x="910683" y="1971908"/>
                  <a:pt x="1182029" y="1672684"/>
                </a:cubicBezTo>
                <a:cubicBezTo>
                  <a:pt x="1453375" y="1373460"/>
                  <a:pt x="1484971" y="1860"/>
                  <a:pt x="1628078" y="2"/>
                </a:cubicBezTo>
                <a:cubicBezTo>
                  <a:pt x="1771185" y="-1856"/>
                  <a:pt x="1886415" y="1362309"/>
                  <a:pt x="2040674" y="1661533"/>
                </a:cubicBezTo>
                <a:cubicBezTo>
                  <a:pt x="2194933" y="1960757"/>
                  <a:pt x="2376604" y="1807892"/>
                  <a:pt x="2553629" y="1795347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137593" y="2724411"/>
            <a:ext cx="568711" cy="1449657"/>
          </a:xfrm>
          <a:custGeom>
            <a:avLst/>
            <a:gdLst>
              <a:gd name="connsiteX0" fmla="*/ 0 w 6690732"/>
              <a:gd name="connsiteY0" fmla="*/ 1795390 h 2007526"/>
              <a:gd name="connsiteX1" fmla="*/ 1349297 w 6690732"/>
              <a:gd name="connsiteY1" fmla="*/ 1739634 h 2007526"/>
              <a:gd name="connsiteX2" fmla="*/ 1628078 w 6690732"/>
              <a:gd name="connsiteY2" fmla="*/ 44 h 2007526"/>
              <a:gd name="connsiteX3" fmla="*/ 1873405 w 6690732"/>
              <a:gd name="connsiteY3" fmla="*/ 1795390 h 2007526"/>
              <a:gd name="connsiteX4" fmla="*/ 4839629 w 6690732"/>
              <a:gd name="connsiteY4" fmla="*/ 1773088 h 2007526"/>
              <a:gd name="connsiteX5" fmla="*/ 5174166 w 6690732"/>
              <a:gd name="connsiteY5" fmla="*/ 44 h 2007526"/>
              <a:gd name="connsiteX6" fmla="*/ 5352585 w 6690732"/>
              <a:gd name="connsiteY6" fmla="*/ 1806541 h 2007526"/>
              <a:gd name="connsiteX7" fmla="*/ 6690732 w 6690732"/>
              <a:gd name="connsiteY7" fmla="*/ 1761936 h 2007526"/>
              <a:gd name="connsiteX0" fmla="*/ 0 w 6690732"/>
              <a:gd name="connsiteY0" fmla="*/ 1795568 h 2007704"/>
              <a:gd name="connsiteX1" fmla="*/ 1182029 w 6690732"/>
              <a:gd name="connsiteY1" fmla="*/ 1672904 h 2007704"/>
              <a:gd name="connsiteX2" fmla="*/ 1628078 w 6690732"/>
              <a:gd name="connsiteY2" fmla="*/ 222 h 2007704"/>
              <a:gd name="connsiteX3" fmla="*/ 1873405 w 6690732"/>
              <a:gd name="connsiteY3" fmla="*/ 1795568 h 2007704"/>
              <a:gd name="connsiteX4" fmla="*/ 4839629 w 6690732"/>
              <a:gd name="connsiteY4" fmla="*/ 1773266 h 2007704"/>
              <a:gd name="connsiteX5" fmla="*/ 5174166 w 6690732"/>
              <a:gd name="connsiteY5" fmla="*/ 222 h 2007704"/>
              <a:gd name="connsiteX6" fmla="*/ 5352585 w 6690732"/>
              <a:gd name="connsiteY6" fmla="*/ 1806719 h 2007704"/>
              <a:gd name="connsiteX7" fmla="*/ 6690732 w 6690732"/>
              <a:gd name="connsiteY7" fmla="*/ 1762114 h 2007704"/>
              <a:gd name="connsiteX0" fmla="*/ 0 w 6690732"/>
              <a:gd name="connsiteY0" fmla="*/ 1795413 h 1976525"/>
              <a:gd name="connsiteX1" fmla="*/ 1182029 w 6690732"/>
              <a:gd name="connsiteY1" fmla="*/ 1672749 h 1976525"/>
              <a:gd name="connsiteX2" fmla="*/ 1628078 w 6690732"/>
              <a:gd name="connsiteY2" fmla="*/ 67 h 1976525"/>
              <a:gd name="connsiteX3" fmla="*/ 2096430 w 6690732"/>
              <a:gd name="connsiteY3" fmla="*/ 1739657 h 1976525"/>
              <a:gd name="connsiteX4" fmla="*/ 4839629 w 6690732"/>
              <a:gd name="connsiteY4" fmla="*/ 1773111 h 1976525"/>
              <a:gd name="connsiteX5" fmla="*/ 5174166 w 6690732"/>
              <a:gd name="connsiteY5" fmla="*/ 67 h 1976525"/>
              <a:gd name="connsiteX6" fmla="*/ 5352585 w 6690732"/>
              <a:gd name="connsiteY6" fmla="*/ 1806564 h 1976525"/>
              <a:gd name="connsiteX7" fmla="*/ 6690732 w 6690732"/>
              <a:gd name="connsiteY7" fmla="*/ 1761959 h 1976525"/>
              <a:gd name="connsiteX0" fmla="*/ 0 w 6690732"/>
              <a:gd name="connsiteY0" fmla="*/ 1795565 h 1966597"/>
              <a:gd name="connsiteX1" fmla="*/ 1182029 w 6690732"/>
              <a:gd name="connsiteY1" fmla="*/ 1672901 h 1966597"/>
              <a:gd name="connsiteX2" fmla="*/ 1628078 w 6690732"/>
              <a:gd name="connsiteY2" fmla="*/ 219 h 1966597"/>
              <a:gd name="connsiteX3" fmla="*/ 2096430 w 6690732"/>
              <a:gd name="connsiteY3" fmla="*/ 1739809 h 1966597"/>
              <a:gd name="connsiteX4" fmla="*/ 4650059 w 6690732"/>
              <a:gd name="connsiteY4" fmla="*/ 1684053 h 1966597"/>
              <a:gd name="connsiteX5" fmla="*/ 5174166 w 6690732"/>
              <a:gd name="connsiteY5" fmla="*/ 219 h 1966597"/>
              <a:gd name="connsiteX6" fmla="*/ 5352585 w 6690732"/>
              <a:gd name="connsiteY6" fmla="*/ 1806716 h 1966597"/>
              <a:gd name="connsiteX7" fmla="*/ 6690732 w 6690732"/>
              <a:gd name="connsiteY7" fmla="*/ 1762111 h 1966597"/>
              <a:gd name="connsiteX0" fmla="*/ 0 w 6690732"/>
              <a:gd name="connsiteY0" fmla="*/ 1795413 h 1927452"/>
              <a:gd name="connsiteX1" fmla="*/ 1182029 w 6690732"/>
              <a:gd name="connsiteY1" fmla="*/ 1672749 h 1927452"/>
              <a:gd name="connsiteX2" fmla="*/ 1628078 w 6690732"/>
              <a:gd name="connsiteY2" fmla="*/ 67 h 1927452"/>
              <a:gd name="connsiteX3" fmla="*/ 2096430 w 6690732"/>
              <a:gd name="connsiteY3" fmla="*/ 1739657 h 1927452"/>
              <a:gd name="connsiteX4" fmla="*/ 4650059 w 6690732"/>
              <a:gd name="connsiteY4" fmla="*/ 1683901 h 1927452"/>
              <a:gd name="connsiteX5" fmla="*/ 5174166 w 6690732"/>
              <a:gd name="connsiteY5" fmla="*/ 67 h 1927452"/>
              <a:gd name="connsiteX6" fmla="*/ 5542156 w 6690732"/>
              <a:gd name="connsiteY6" fmla="*/ 1661598 h 1927452"/>
              <a:gd name="connsiteX7" fmla="*/ 6690732 w 6690732"/>
              <a:gd name="connsiteY7" fmla="*/ 1761959 h 1927452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54 h 1892925"/>
              <a:gd name="connsiteX1" fmla="*/ 1182029 w 6690732"/>
              <a:gd name="connsiteY1" fmla="*/ 1672690 h 1892925"/>
              <a:gd name="connsiteX2" fmla="*/ 1628078 w 6690732"/>
              <a:gd name="connsiteY2" fmla="*/ 8 h 1892925"/>
              <a:gd name="connsiteX3" fmla="*/ 2040674 w 6690732"/>
              <a:gd name="connsiteY3" fmla="*/ 1661539 h 1892925"/>
              <a:gd name="connsiteX4" fmla="*/ 4650059 w 6690732"/>
              <a:gd name="connsiteY4" fmla="*/ 1683842 h 1892925"/>
              <a:gd name="connsiteX5" fmla="*/ 5174166 w 6690732"/>
              <a:gd name="connsiteY5" fmla="*/ 8 h 1892925"/>
              <a:gd name="connsiteX6" fmla="*/ 5542156 w 6690732"/>
              <a:gd name="connsiteY6" fmla="*/ 1661539 h 1892925"/>
              <a:gd name="connsiteX7" fmla="*/ 6690732 w 6690732"/>
              <a:gd name="connsiteY7" fmla="*/ 1761900 h 1892925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4650059 w 6690732"/>
              <a:gd name="connsiteY4" fmla="*/ 1683836 h 1892919"/>
              <a:gd name="connsiteX5" fmla="*/ 5542156 w 6690732"/>
              <a:gd name="connsiteY5" fmla="*/ 1661533 h 1892919"/>
              <a:gd name="connsiteX6" fmla="*/ 6690732 w 6690732"/>
              <a:gd name="connsiteY6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5542156 w 6690732"/>
              <a:gd name="connsiteY4" fmla="*/ 1661533 h 1892919"/>
              <a:gd name="connsiteX5" fmla="*/ 6690732 w 6690732"/>
              <a:gd name="connsiteY5" fmla="*/ 1761894 h 1892919"/>
              <a:gd name="connsiteX0" fmla="*/ 0 w 6690732"/>
              <a:gd name="connsiteY0" fmla="*/ 1795348 h 1892919"/>
              <a:gd name="connsiteX1" fmla="*/ 1182029 w 6690732"/>
              <a:gd name="connsiteY1" fmla="*/ 1672684 h 1892919"/>
              <a:gd name="connsiteX2" fmla="*/ 1628078 w 6690732"/>
              <a:gd name="connsiteY2" fmla="*/ 2 h 1892919"/>
              <a:gd name="connsiteX3" fmla="*/ 2040674 w 6690732"/>
              <a:gd name="connsiteY3" fmla="*/ 1661533 h 1892919"/>
              <a:gd name="connsiteX4" fmla="*/ 6690732 w 6690732"/>
              <a:gd name="connsiteY4" fmla="*/ 1761894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687444"/>
              <a:gd name="connsiteY0" fmla="*/ 1795348 h 1892919"/>
              <a:gd name="connsiteX1" fmla="*/ 1182029 w 2687444"/>
              <a:gd name="connsiteY1" fmla="*/ 1672684 h 1892919"/>
              <a:gd name="connsiteX2" fmla="*/ 1628078 w 2687444"/>
              <a:gd name="connsiteY2" fmla="*/ 2 h 1892919"/>
              <a:gd name="connsiteX3" fmla="*/ 2040674 w 2687444"/>
              <a:gd name="connsiteY3" fmla="*/ 1661533 h 1892919"/>
              <a:gd name="connsiteX4" fmla="*/ 2687444 w 2687444"/>
              <a:gd name="connsiteY4" fmla="*/ 1717289 h 1892919"/>
              <a:gd name="connsiteX0" fmla="*/ 0 w 2587083"/>
              <a:gd name="connsiteY0" fmla="*/ 1795348 h 1892919"/>
              <a:gd name="connsiteX1" fmla="*/ 1182029 w 2587083"/>
              <a:gd name="connsiteY1" fmla="*/ 1672684 h 1892919"/>
              <a:gd name="connsiteX2" fmla="*/ 1628078 w 2587083"/>
              <a:gd name="connsiteY2" fmla="*/ 2 h 1892919"/>
              <a:gd name="connsiteX3" fmla="*/ 2040674 w 2587083"/>
              <a:gd name="connsiteY3" fmla="*/ 1661533 h 1892919"/>
              <a:gd name="connsiteX4" fmla="*/ 2587083 w 2587083"/>
              <a:gd name="connsiteY4" fmla="*/ 1817650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30966"/>
              <a:gd name="connsiteY0" fmla="*/ 1795348 h 1892919"/>
              <a:gd name="connsiteX1" fmla="*/ 1182029 w 2430966"/>
              <a:gd name="connsiteY1" fmla="*/ 1672684 h 1892919"/>
              <a:gd name="connsiteX2" fmla="*/ 1628078 w 2430966"/>
              <a:gd name="connsiteY2" fmla="*/ 2 h 1892919"/>
              <a:gd name="connsiteX3" fmla="*/ 2040674 w 2430966"/>
              <a:gd name="connsiteY3" fmla="*/ 1661533 h 1892919"/>
              <a:gd name="connsiteX4" fmla="*/ 2430966 w 2430966"/>
              <a:gd name="connsiteY4" fmla="*/ 1795347 h 1892919"/>
              <a:gd name="connsiteX0" fmla="*/ 0 w 2453268"/>
              <a:gd name="connsiteY0" fmla="*/ 1795348 h 1892919"/>
              <a:gd name="connsiteX1" fmla="*/ 1182029 w 2453268"/>
              <a:gd name="connsiteY1" fmla="*/ 1672684 h 1892919"/>
              <a:gd name="connsiteX2" fmla="*/ 1628078 w 2453268"/>
              <a:gd name="connsiteY2" fmla="*/ 2 h 1892919"/>
              <a:gd name="connsiteX3" fmla="*/ 2040674 w 2453268"/>
              <a:gd name="connsiteY3" fmla="*/ 1661533 h 1892919"/>
              <a:gd name="connsiteX4" fmla="*/ 2453268 w 2453268"/>
              <a:gd name="connsiteY4" fmla="*/ 1761893 h 1892919"/>
              <a:gd name="connsiteX0" fmla="*/ 0 w 2553629"/>
              <a:gd name="connsiteY0" fmla="*/ 1795348 h 1892919"/>
              <a:gd name="connsiteX1" fmla="*/ 1182029 w 2553629"/>
              <a:gd name="connsiteY1" fmla="*/ 1672684 h 1892919"/>
              <a:gd name="connsiteX2" fmla="*/ 1628078 w 2553629"/>
              <a:gd name="connsiteY2" fmla="*/ 2 h 1892919"/>
              <a:gd name="connsiteX3" fmla="*/ 2040674 w 2553629"/>
              <a:gd name="connsiteY3" fmla="*/ 1661533 h 1892919"/>
              <a:gd name="connsiteX4" fmla="*/ 2553629 w 2553629"/>
              <a:gd name="connsiteY4" fmla="*/ 1795347 h 1892919"/>
              <a:gd name="connsiteX0" fmla="*/ 0 w 1371600"/>
              <a:gd name="connsiteY0" fmla="*/ 1672684 h 1845460"/>
              <a:gd name="connsiteX1" fmla="*/ 446049 w 1371600"/>
              <a:gd name="connsiteY1" fmla="*/ 2 h 1845460"/>
              <a:gd name="connsiteX2" fmla="*/ 858645 w 1371600"/>
              <a:gd name="connsiteY2" fmla="*/ 1661533 h 1845460"/>
              <a:gd name="connsiteX3" fmla="*/ 1371600 w 1371600"/>
              <a:gd name="connsiteY3" fmla="*/ 1795347 h 1845460"/>
              <a:gd name="connsiteX0" fmla="*/ 0 w 925551"/>
              <a:gd name="connsiteY0" fmla="*/ 2 h 1845460"/>
              <a:gd name="connsiteX1" fmla="*/ 412596 w 925551"/>
              <a:gd name="connsiteY1" fmla="*/ 1661533 h 1845460"/>
              <a:gd name="connsiteX2" fmla="*/ 925551 w 925551"/>
              <a:gd name="connsiteY2" fmla="*/ 1795347 h 1845460"/>
              <a:gd name="connsiteX0" fmla="*/ 0 w 747131"/>
              <a:gd name="connsiteY0" fmla="*/ 3 h 1255518"/>
              <a:gd name="connsiteX1" fmla="*/ 234176 w 747131"/>
              <a:gd name="connsiteY1" fmla="*/ 1103973 h 1255518"/>
              <a:gd name="connsiteX2" fmla="*/ 747131 w 747131"/>
              <a:gd name="connsiteY2" fmla="*/ 1237787 h 1255518"/>
              <a:gd name="connsiteX0" fmla="*/ 0 w 747131"/>
              <a:gd name="connsiteY0" fmla="*/ 0 h 1255515"/>
              <a:gd name="connsiteX1" fmla="*/ 234176 w 747131"/>
              <a:gd name="connsiteY1" fmla="*/ 1103970 h 1255515"/>
              <a:gd name="connsiteX2" fmla="*/ 747131 w 747131"/>
              <a:gd name="connsiteY2" fmla="*/ 1237784 h 1255515"/>
              <a:gd name="connsiteX0" fmla="*/ 0 w 568711"/>
              <a:gd name="connsiteY0" fmla="*/ 0 h 1450571"/>
              <a:gd name="connsiteX1" fmla="*/ 234176 w 568711"/>
              <a:gd name="connsiteY1" fmla="*/ 1103970 h 1450571"/>
              <a:gd name="connsiteX2" fmla="*/ 568711 w 568711"/>
              <a:gd name="connsiteY2" fmla="*/ 1449657 h 1450571"/>
              <a:gd name="connsiteX0" fmla="*/ 0 w 568711"/>
              <a:gd name="connsiteY0" fmla="*/ 0 h 1449657"/>
              <a:gd name="connsiteX1" fmla="*/ 234176 w 568711"/>
              <a:gd name="connsiteY1" fmla="*/ 1103970 h 1449657"/>
              <a:gd name="connsiteX2" fmla="*/ 568711 w 568711"/>
              <a:gd name="connsiteY2" fmla="*/ 1449657 h 144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8711" h="1449657">
                <a:moveTo>
                  <a:pt x="0" y="0"/>
                </a:moveTo>
                <a:cubicBezTo>
                  <a:pt x="42746" y="343830"/>
                  <a:pt x="139391" y="862360"/>
                  <a:pt x="234176" y="1103970"/>
                </a:cubicBezTo>
                <a:cubicBezTo>
                  <a:pt x="328961" y="1345580"/>
                  <a:pt x="425140" y="1317236"/>
                  <a:pt x="568711" y="1449657"/>
                </a:cubicBezTo>
              </a:path>
            </a:pathLst>
          </a:custGeom>
          <a:ln w="28575">
            <a:solidFill>
              <a:schemeClr val="accent4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832302" y="3025704"/>
            <a:ext cx="1902466" cy="1077945"/>
          </a:xfrm>
          <a:custGeom>
            <a:avLst/>
            <a:gdLst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301791 w 2042309"/>
              <a:gd name="connsiteY0" fmla="*/ 907270 h 907270"/>
              <a:gd name="connsiteX1" fmla="*/ 11860 w 2042309"/>
              <a:gd name="connsiteY1" fmla="*/ 673094 h 907270"/>
              <a:gd name="connsiteX2" fmla="*/ 658630 w 2042309"/>
              <a:gd name="connsiteY2" fmla="*/ 48626 h 907270"/>
              <a:gd name="connsiteX3" fmla="*/ 1874113 w 2042309"/>
              <a:gd name="connsiteY3" fmla="*/ 115533 h 907270"/>
              <a:gd name="connsiteX4" fmla="*/ 1974474 w 2042309"/>
              <a:gd name="connsiteY4" fmla="*/ 706548 h 907270"/>
              <a:gd name="connsiteX5" fmla="*/ 1327703 w 2042309"/>
              <a:gd name="connsiteY5" fmla="*/ 884967 h 907270"/>
              <a:gd name="connsiteX0" fmla="*/ 190850 w 1931368"/>
              <a:gd name="connsiteY0" fmla="*/ 879524 h 879524"/>
              <a:gd name="connsiteX1" fmla="*/ 23582 w 1931368"/>
              <a:gd name="connsiteY1" fmla="*/ 266207 h 879524"/>
              <a:gd name="connsiteX2" fmla="*/ 547689 w 1931368"/>
              <a:gd name="connsiteY2" fmla="*/ 20880 h 879524"/>
              <a:gd name="connsiteX3" fmla="*/ 1763172 w 1931368"/>
              <a:gd name="connsiteY3" fmla="*/ 87787 h 879524"/>
              <a:gd name="connsiteX4" fmla="*/ 1863533 w 1931368"/>
              <a:gd name="connsiteY4" fmla="*/ 678802 h 879524"/>
              <a:gd name="connsiteX5" fmla="*/ 1216762 w 1931368"/>
              <a:gd name="connsiteY5" fmla="*/ 857221 h 879524"/>
              <a:gd name="connsiteX0" fmla="*/ 327390 w 1911791"/>
              <a:gd name="connsiteY0" fmla="*/ 823768 h 857221"/>
              <a:gd name="connsiteX1" fmla="*/ 4005 w 1911791"/>
              <a:gd name="connsiteY1" fmla="*/ 266207 h 857221"/>
              <a:gd name="connsiteX2" fmla="*/ 528112 w 1911791"/>
              <a:gd name="connsiteY2" fmla="*/ 20880 h 857221"/>
              <a:gd name="connsiteX3" fmla="*/ 1743595 w 1911791"/>
              <a:gd name="connsiteY3" fmla="*/ 87787 h 857221"/>
              <a:gd name="connsiteX4" fmla="*/ 1843956 w 1911791"/>
              <a:gd name="connsiteY4" fmla="*/ 678802 h 857221"/>
              <a:gd name="connsiteX5" fmla="*/ 1197185 w 1911791"/>
              <a:gd name="connsiteY5" fmla="*/ 857221 h 857221"/>
              <a:gd name="connsiteX0" fmla="*/ 334799 w 1909989"/>
              <a:gd name="connsiteY0" fmla="*/ 931289 h 964742"/>
              <a:gd name="connsiteX1" fmla="*/ 11414 w 1909989"/>
              <a:gd name="connsiteY1" fmla="*/ 373728 h 964742"/>
              <a:gd name="connsiteX2" fmla="*/ 713940 w 1909989"/>
              <a:gd name="connsiteY2" fmla="*/ 5738 h 964742"/>
              <a:gd name="connsiteX3" fmla="*/ 1751004 w 1909989"/>
              <a:gd name="connsiteY3" fmla="*/ 195308 h 964742"/>
              <a:gd name="connsiteX4" fmla="*/ 1851365 w 1909989"/>
              <a:gd name="connsiteY4" fmla="*/ 786323 h 964742"/>
              <a:gd name="connsiteX5" fmla="*/ 1204594 w 1909989"/>
              <a:gd name="connsiteY5" fmla="*/ 964742 h 964742"/>
              <a:gd name="connsiteX0" fmla="*/ 345214 w 1911260"/>
              <a:gd name="connsiteY0" fmla="*/ 963664 h 997117"/>
              <a:gd name="connsiteX1" fmla="*/ 21829 w 1911260"/>
              <a:gd name="connsiteY1" fmla="*/ 406103 h 997117"/>
              <a:gd name="connsiteX2" fmla="*/ 925077 w 1911260"/>
              <a:gd name="connsiteY2" fmla="*/ 4659 h 997117"/>
              <a:gd name="connsiteX3" fmla="*/ 1761419 w 1911260"/>
              <a:gd name="connsiteY3" fmla="*/ 227683 h 997117"/>
              <a:gd name="connsiteX4" fmla="*/ 1861780 w 1911260"/>
              <a:gd name="connsiteY4" fmla="*/ 818698 h 997117"/>
              <a:gd name="connsiteX5" fmla="*/ 1215009 w 1911260"/>
              <a:gd name="connsiteY5" fmla="*/ 997117 h 997117"/>
              <a:gd name="connsiteX0" fmla="*/ 324470 w 1890516"/>
              <a:gd name="connsiteY0" fmla="*/ 959244 h 992697"/>
              <a:gd name="connsiteX1" fmla="*/ 23387 w 1890516"/>
              <a:gd name="connsiteY1" fmla="*/ 256717 h 992697"/>
              <a:gd name="connsiteX2" fmla="*/ 904333 w 1890516"/>
              <a:gd name="connsiteY2" fmla="*/ 239 h 992697"/>
              <a:gd name="connsiteX3" fmla="*/ 1740675 w 1890516"/>
              <a:gd name="connsiteY3" fmla="*/ 223263 h 992697"/>
              <a:gd name="connsiteX4" fmla="*/ 1841036 w 1890516"/>
              <a:gd name="connsiteY4" fmla="*/ 814278 h 992697"/>
              <a:gd name="connsiteX5" fmla="*/ 1194265 w 1890516"/>
              <a:gd name="connsiteY5" fmla="*/ 992697 h 992697"/>
              <a:gd name="connsiteX0" fmla="*/ 314180 w 1880226"/>
              <a:gd name="connsiteY0" fmla="*/ 961899 h 995352"/>
              <a:gd name="connsiteX1" fmla="*/ 24248 w 1880226"/>
              <a:gd name="connsiteY1" fmla="*/ 359733 h 995352"/>
              <a:gd name="connsiteX2" fmla="*/ 894043 w 1880226"/>
              <a:gd name="connsiteY2" fmla="*/ 2894 h 995352"/>
              <a:gd name="connsiteX3" fmla="*/ 1730385 w 1880226"/>
              <a:gd name="connsiteY3" fmla="*/ 225918 h 995352"/>
              <a:gd name="connsiteX4" fmla="*/ 1830746 w 1880226"/>
              <a:gd name="connsiteY4" fmla="*/ 816933 h 995352"/>
              <a:gd name="connsiteX5" fmla="*/ 1183975 w 1880226"/>
              <a:gd name="connsiteY5" fmla="*/ 995352 h 995352"/>
              <a:gd name="connsiteX0" fmla="*/ 314180 w 1889185"/>
              <a:gd name="connsiteY0" fmla="*/ 959018 h 992471"/>
              <a:gd name="connsiteX1" fmla="*/ 24248 w 1889185"/>
              <a:gd name="connsiteY1" fmla="*/ 356852 h 992471"/>
              <a:gd name="connsiteX2" fmla="*/ 894043 w 1889185"/>
              <a:gd name="connsiteY2" fmla="*/ 13 h 992471"/>
              <a:gd name="connsiteX3" fmla="*/ 1752687 w 1889185"/>
              <a:gd name="connsiteY3" fmla="*/ 368003 h 992471"/>
              <a:gd name="connsiteX4" fmla="*/ 1830746 w 1889185"/>
              <a:gd name="connsiteY4" fmla="*/ 814052 h 992471"/>
              <a:gd name="connsiteX5" fmla="*/ 1183975 w 1889185"/>
              <a:gd name="connsiteY5" fmla="*/ 992471 h 992471"/>
              <a:gd name="connsiteX0" fmla="*/ 314180 w 1880226"/>
              <a:gd name="connsiteY0" fmla="*/ 961304 h 994757"/>
              <a:gd name="connsiteX1" fmla="*/ 24248 w 1880226"/>
              <a:gd name="connsiteY1" fmla="*/ 359138 h 994757"/>
              <a:gd name="connsiteX2" fmla="*/ 894043 w 1880226"/>
              <a:gd name="connsiteY2" fmla="*/ 2299 h 994757"/>
              <a:gd name="connsiteX3" fmla="*/ 1730385 w 1880226"/>
              <a:gd name="connsiteY3" fmla="*/ 236474 h 994757"/>
              <a:gd name="connsiteX4" fmla="*/ 1830746 w 1880226"/>
              <a:gd name="connsiteY4" fmla="*/ 816338 h 994757"/>
              <a:gd name="connsiteX5" fmla="*/ 1183975 w 1880226"/>
              <a:gd name="connsiteY5" fmla="*/ 994757 h 994757"/>
              <a:gd name="connsiteX0" fmla="*/ 314180 w 1880226"/>
              <a:gd name="connsiteY0" fmla="*/ 959104 h 992557"/>
              <a:gd name="connsiteX1" fmla="*/ 24248 w 1880226"/>
              <a:gd name="connsiteY1" fmla="*/ 256577 h 992557"/>
              <a:gd name="connsiteX2" fmla="*/ 894043 w 1880226"/>
              <a:gd name="connsiteY2" fmla="*/ 99 h 992557"/>
              <a:gd name="connsiteX3" fmla="*/ 1730385 w 1880226"/>
              <a:gd name="connsiteY3" fmla="*/ 234274 h 992557"/>
              <a:gd name="connsiteX4" fmla="*/ 1830746 w 1880226"/>
              <a:gd name="connsiteY4" fmla="*/ 814138 h 992557"/>
              <a:gd name="connsiteX5" fmla="*/ 1183975 w 1880226"/>
              <a:gd name="connsiteY5" fmla="*/ 992557 h 992557"/>
              <a:gd name="connsiteX0" fmla="*/ 434664 w 1866896"/>
              <a:gd name="connsiteY0" fmla="*/ 869894 h 992557"/>
              <a:gd name="connsiteX1" fmla="*/ 10918 w 1866896"/>
              <a:gd name="connsiteY1" fmla="*/ 256577 h 992557"/>
              <a:gd name="connsiteX2" fmla="*/ 880713 w 1866896"/>
              <a:gd name="connsiteY2" fmla="*/ 99 h 992557"/>
              <a:gd name="connsiteX3" fmla="*/ 1717055 w 1866896"/>
              <a:gd name="connsiteY3" fmla="*/ 234274 h 992557"/>
              <a:gd name="connsiteX4" fmla="*/ 1817416 w 1866896"/>
              <a:gd name="connsiteY4" fmla="*/ 814138 h 992557"/>
              <a:gd name="connsiteX5" fmla="*/ 1170645 w 1866896"/>
              <a:gd name="connsiteY5" fmla="*/ 992557 h 992557"/>
              <a:gd name="connsiteX0" fmla="*/ 437250 w 1869482"/>
              <a:gd name="connsiteY0" fmla="*/ 869894 h 992557"/>
              <a:gd name="connsiteX1" fmla="*/ 13504 w 1869482"/>
              <a:gd name="connsiteY1" fmla="*/ 256577 h 992557"/>
              <a:gd name="connsiteX2" fmla="*/ 883299 w 1869482"/>
              <a:gd name="connsiteY2" fmla="*/ 99 h 992557"/>
              <a:gd name="connsiteX3" fmla="*/ 1719641 w 1869482"/>
              <a:gd name="connsiteY3" fmla="*/ 234274 h 992557"/>
              <a:gd name="connsiteX4" fmla="*/ 1820002 w 1869482"/>
              <a:gd name="connsiteY4" fmla="*/ 814138 h 992557"/>
              <a:gd name="connsiteX5" fmla="*/ 1173231 w 1869482"/>
              <a:gd name="connsiteY5" fmla="*/ 992557 h 992557"/>
              <a:gd name="connsiteX0" fmla="*/ 451265 w 1883497"/>
              <a:gd name="connsiteY0" fmla="*/ 869894 h 992557"/>
              <a:gd name="connsiteX1" fmla="*/ 27519 w 1883497"/>
              <a:gd name="connsiteY1" fmla="*/ 256577 h 992557"/>
              <a:gd name="connsiteX2" fmla="*/ 897314 w 1883497"/>
              <a:gd name="connsiteY2" fmla="*/ 99 h 992557"/>
              <a:gd name="connsiteX3" fmla="*/ 1733656 w 1883497"/>
              <a:gd name="connsiteY3" fmla="*/ 234274 h 992557"/>
              <a:gd name="connsiteX4" fmla="*/ 1834017 w 1883497"/>
              <a:gd name="connsiteY4" fmla="*/ 814138 h 992557"/>
              <a:gd name="connsiteX5" fmla="*/ 1187246 w 1883497"/>
              <a:gd name="connsiteY5" fmla="*/ 992557 h 992557"/>
              <a:gd name="connsiteX0" fmla="*/ 451265 w 1906780"/>
              <a:gd name="connsiteY0" fmla="*/ 870516 h 993179"/>
              <a:gd name="connsiteX1" fmla="*/ 27519 w 1906780"/>
              <a:gd name="connsiteY1" fmla="*/ 257199 h 993179"/>
              <a:gd name="connsiteX2" fmla="*/ 897314 w 1906780"/>
              <a:gd name="connsiteY2" fmla="*/ 721 h 993179"/>
              <a:gd name="connsiteX3" fmla="*/ 1733656 w 1906780"/>
              <a:gd name="connsiteY3" fmla="*/ 234896 h 993179"/>
              <a:gd name="connsiteX4" fmla="*/ 1834017 w 1906780"/>
              <a:gd name="connsiteY4" fmla="*/ 814760 h 993179"/>
              <a:gd name="connsiteX5" fmla="*/ 1187246 w 1906780"/>
              <a:gd name="connsiteY5" fmla="*/ 993179 h 993179"/>
              <a:gd name="connsiteX0" fmla="*/ 486035 w 1941550"/>
              <a:gd name="connsiteY0" fmla="*/ 699513 h 822176"/>
              <a:gd name="connsiteX1" fmla="*/ 62289 w 1941550"/>
              <a:gd name="connsiteY1" fmla="*/ 86196 h 822176"/>
              <a:gd name="connsiteX2" fmla="*/ 1768426 w 1941550"/>
              <a:gd name="connsiteY2" fmla="*/ 63893 h 822176"/>
              <a:gd name="connsiteX3" fmla="*/ 1868787 w 1941550"/>
              <a:gd name="connsiteY3" fmla="*/ 643757 h 822176"/>
              <a:gd name="connsiteX4" fmla="*/ 1222016 w 1941550"/>
              <a:gd name="connsiteY4" fmla="*/ 822176 h 822176"/>
              <a:gd name="connsiteX0" fmla="*/ 499169 w 1954684"/>
              <a:gd name="connsiteY0" fmla="*/ 843404 h 966067"/>
              <a:gd name="connsiteX1" fmla="*/ 75423 w 1954684"/>
              <a:gd name="connsiteY1" fmla="*/ 230087 h 966067"/>
              <a:gd name="connsiteX2" fmla="*/ 1781560 w 1954684"/>
              <a:gd name="connsiteY2" fmla="*/ 207784 h 966067"/>
              <a:gd name="connsiteX3" fmla="*/ 1881921 w 1954684"/>
              <a:gd name="connsiteY3" fmla="*/ 787648 h 966067"/>
              <a:gd name="connsiteX4" fmla="*/ 1235150 w 1954684"/>
              <a:gd name="connsiteY4" fmla="*/ 966067 h 966067"/>
              <a:gd name="connsiteX0" fmla="*/ 450017 w 1832877"/>
              <a:gd name="connsiteY0" fmla="*/ 903588 h 1026251"/>
              <a:gd name="connsiteX1" fmla="*/ 26271 w 1832877"/>
              <a:gd name="connsiteY1" fmla="*/ 290271 h 1026251"/>
              <a:gd name="connsiteX2" fmla="*/ 1141393 w 1832877"/>
              <a:gd name="connsiteY2" fmla="*/ 22641 h 1026251"/>
              <a:gd name="connsiteX3" fmla="*/ 1832769 w 1832877"/>
              <a:gd name="connsiteY3" fmla="*/ 847832 h 1026251"/>
              <a:gd name="connsiteX4" fmla="*/ 1185998 w 1832877"/>
              <a:gd name="connsiteY4" fmla="*/ 1026251 h 1026251"/>
              <a:gd name="connsiteX0" fmla="*/ 450017 w 1910918"/>
              <a:gd name="connsiteY0" fmla="*/ 889883 h 1012546"/>
              <a:gd name="connsiteX1" fmla="*/ 26271 w 1910918"/>
              <a:gd name="connsiteY1" fmla="*/ 276566 h 1012546"/>
              <a:gd name="connsiteX2" fmla="*/ 1141393 w 1910918"/>
              <a:gd name="connsiteY2" fmla="*/ 8936 h 1012546"/>
              <a:gd name="connsiteX3" fmla="*/ 1910828 w 1910918"/>
              <a:gd name="connsiteY3" fmla="*/ 577649 h 1012546"/>
              <a:gd name="connsiteX4" fmla="*/ 1185998 w 1910918"/>
              <a:gd name="connsiteY4" fmla="*/ 1012546 h 1012546"/>
              <a:gd name="connsiteX0" fmla="*/ 450017 w 1911367"/>
              <a:gd name="connsiteY0" fmla="*/ 889883 h 1012546"/>
              <a:gd name="connsiteX1" fmla="*/ 26271 w 1911367"/>
              <a:gd name="connsiteY1" fmla="*/ 276566 h 1012546"/>
              <a:gd name="connsiteX2" fmla="*/ 1141393 w 1911367"/>
              <a:gd name="connsiteY2" fmla="*/ 8936 h 1012546"/>
              <a:gd name="connsiteX3" fmla="*/ 1910828 w 1911367"/>
              <a:gd name="connsiteY3" fmla="*/ 577649 h 1012546"/>
              <a:gd name="connsiteX4" fmla="*/ 1185998 w 1911367"/>
              <a:gd name="connsiteY4" fmla="*/ 1012546 h 1012546"/>
              <a:gd name="connsiteX0" fmla="*/ 450017 w 1911367"/>
              <a:gd name="connsiteY0" fmla="*/ 886910 h 1009573"/>
              <a:gd name="connsiteX1" fmla="*/ 26271 w 1911367"/>
              <a:gd name="connsiteY1" fmla="*/ 273593 h 1009573"/>
              <a:gd name="connsiteX2" fmla="*/ 1141393 w 1911367"/>
              <a:gd name="connsiteY2" fmla="*/ 5963 h 1009573"/>
              <a:gd name="connsiteX3" fmla="*/ 1910828 w 1911367"/>
              <a:gd name="connsiteY3" fmla="*/ 574676 h 1009573"/>
              <a:gd name="connsiteX4" fmla="*/ 1185998 w 1911367"/>
              <a:gd name="connsiteY4" fmla="*/ 1009573 h 1009573"/>
              <a:gd name="connsiteX0" fmla="*/ 441655 w 1904124"/>
              <a:gd name="connsiteY0" fmla="*/ 952492 h 1075155"/>
              <a:gd name="connsiteX1" fmla="*/ 17909 w 1904124"/>
              <a:gd name="connsiteY1" fmla="*/ 339175 h 1075155"/>
              <a:gd name="connsiteX2" fmla="*/ 976914 w 1904124"/>
              <a:gd name="connsiteY2" fmla="*/ 4638 h 1075155"/>
              <a:gd name="connsiteX3" fmla="*/ 1902466 w 1904124"/>
              <a:gd name="connsiteY3" fmla="*/ 640258 h 1075155"/>
              <a:gd name="connsiteX4" fmla="*/ 1177636 w 1904124"/>
              <a:gd name="connsiteY4" fmla="*/ 1075155 h 1075155"/>
              <a:gd name="connsiteX0" fmla="*/ 441655 w 1902466"/>
              <a:gd name="connsiteY0" fmla="*/ 952492 h 1075155"/>
              <a:gd name="connsiteX1" fmla="*/ 17909 w 1902466"/>
              <a:gd name="connsiteY1" fmla="*/ 339175 h 1075155"/>
              <a:gd name="connsiteX2" fmla="*/ 976914 w 1902466"/>
              <a:gd name="connsiteY2" fmla="*/ 4638 h 1075155"/>
              <a:gd name="connsiteX3" fmla="*/ 1902466 w 1902466"/>
              <a:gd name="connsiteY3" fmla="*/ 640258 h 1075155"/>
              <a:gd name="connsiteX4" fmla="*/ 1177636 w 1902466"/>
              <a:gd name="connsiteY4" fmla="*/ 1075155 h 1075155"/>
              <a:gd name="connsiteX0" fmla="*/ 441655 w 1902466"/>
              <a:gd name="connsiteY0" fmla="*/ 955282 h 1077945"/>
              <a:gd name="connsiteX1" fmla="*/ 17909 w 1902466"/>
              <a:gd name="connsiteY1" fmla="*/ 341965 h 1077945"/>
              <a:gd name="connsiteX2" fmla="*/ 976914 w 1902466"/>
              <a:gd name="connsiteY2" fmla="*/ 7428 h 1077945"/>
              <a:gd name="connsiteX3" fmla="*/ 1902466 w 1902466"/>
              <a:gd name="connsiteY3" fmla="*/ 643048 h 1077945"/>
              <a:gd name="connsiteX4" fmla="*/ 1177636 w 1902466"/>
              <a:gd name="connsiteY4" fmla="*/ 1077945 h 107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2466" h="1077945">
                <a:moveTo>
                  <a:pt x="441655" y="955282"/>
                </a:moveTo>
                <a:cubicBezTo>
                  <a:pt x="188894" y="1010108"/>
                  <a:pt x="-71301" y="600302"/>
                  <a:pt x="17909" y="341965"/>
                </a:cubicBezTo>
                <a:cubicBezTo>
                  <a:pt x="107119" y="83628"/>
                  <a:pt x="350587" y="-31601"/>
                  <a:pt x="976914" y="7428"/>
                </a:cubicBezTo>
                <a:cubicBezTo>
                  <a:pt x="1603241" y="46457"/>
                  <a:pt x="1902466" y="263907"/>
                  <a:pt x="1902466" y="643048"/>
                </a:cubicBezTo>
                <a:cubicBezTo>
                  <a:pt x="1902466" y="1022189"/>
                  <a:pt x="1455487" y="1052855"/>
                  <a:pt x="1177636" y="1077945"/>
                </a:cubicBezTo>
              </a:path>
            </a:pathLst>
          </a:custGeom>
          <a:ln w="28575">
            <a:solidFill>
              <a:schemeClr val="accent4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3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57" grpId="0" animBg="1"/>
      <p:bldP spid="58" grpId="0" animBg="1"/>
      <p:bldP spid="2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Server Load Balancer (4 bugs)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35</a:t>
            </a:fld>
            <a:endParaRPr lang="en-US"/>
          </a:p>
        </p:txBody>
      </p:sp>
      <p:cxnSp>
        <p:nvCxnSpPr>
          <p:cNvPr id="7" name="Straight Connector 113"/>
          <p:cNvCxnSpPr>
            <a:cxnSpLocks noChangeShapeType="1"/>
            <a:stCxn id="12" idx="7"/>
            <a:endCxn id="40" idx="1"/>
          </p:cNvCxnSpPr>
          <p:nvPr/>
        </p:nvCxnSpPr>
        <p:spPr bwMode="auto">
          <a:xfrm flipV="1">
            <a:off x="4936812" y="2421030"/>
            <a:ext cx="2691153" cy="245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ounded Rectangle 7"/>
          <p:cNvSpPr/>
          <p:nvPr/>
        </p:nvSpPr>
        <p:spPr bwMode="auto">
          <a:xfrm>
            <a:off x="1829612" y="990600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06019" y="1130809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Rectangle 122"/>
          <p:cNvSpPr>
            <a:spLocks noChangeArrowheads="1"/>
          </p:cNvSpPr>
          <p:nvPr/>
        </p:nvSpPr>
        <p:spPr bwMode="auto">
          <a:xfrm>
            <a:off x="300709" y="2110010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11" name="Straight Connector 123"/>
          <p:cNvCxnSpPr>
            <a:cxnSpLocks noChangeShapeType="1"/>
            <a:stCxn id="10" idx="3"/>
            <a:endCxn id="12" idx="1"/>
          </p:cNvCxnSpPr>
          <p:nvPr/>
        </p:nvCxnSpPr>
        <p:spPr bwMode="auto">
          <a:xfrm>
            <a:off x="1431044" y="2421030"/>
            <a:ext cx="2758664" cy="2451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al 11"/>
          <p:cNvSpPr/>
          <p:nvPr/>
        </p:nvSpPr>
        <p:spPr bwMode="auto">
          <a:xfrm>
            <a:off x="4034977" y="2268750"/>
            <a:ext cx="1056566" cy="1056566"/>
          </a:xfrm>
          <a:prstGeom prst="ellips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15357" rIns="0" bIns="15357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13580" y="2779911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9126" y="20996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1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89727" y="20996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3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1" name="Rectangle 117"/>
          <p:cNvSpPr>
            <a:spLocks noChangeArrowheads="1"/>
          </p:cNvSpPr>
          <p:nvPr/>
        </p:nvSpPr>
        <p:spPr bwMode="auto">
          <a:xfrm>
            <a:off x="300709" y="2862147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33" name="Straight Connector 123"/>
          <p:cNvCxnSpPr>
            <a:cxnSpLocks noChangeShapeType="1"/>
            <a:stCxn id="31" idx="3"/>
            <a:endCxn id="12" idx="3"/>
          </p:cNvCxnSpPr>
          <p:nvPr/>
        </p:nvCxnSpPr>
        <p:spPr bwMode="auto">
          <a:xfrm flipV="1">
            <a:off x="1431044" y="3170585"/>
            <a:ext cx="2758664" cy="258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3999127" y="3166409"/>
            <a:ext cx="191873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 smtClean="0">
                <a:solidFill>
                  <a:schemeClr val="tx2"/>
                </a:solidFill>
                <a:cs typeface="Arial" pitchFamily="34" charset="0"/>
              </a:rPr>
              <a:t>2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83705" y="3166409"/>
            <a:ext cx="191874" cy="338791"/>
          </a:xfrm>
          <a:prstGeom prst="rect">
            <a:avLst/>
          </a:prstGeom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000" kern="0" dirty="0">
                <a:solidFill>
                  <a:schemeClr val="tx2"/>
                </a:solidFill>
                <a:cs typeface="Arial" pitchFamily="34" charset="0"/>
              </a:rPr>
              <a:t>4</a:t>
            </a:r>
            <a:endParaRPr lang="en-US" sz="2800" kern="0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0" name="Rectangle 122"/>
          <p:cNvSpPr>
            <a:spLocks noChangeArrowheads="1"/>
          </p:cNvSpPr>
          <p:nvPr/>
        </p:nvSpPr>
        <p:spPr bwMode="auto">
          <a:xfrm>
            <a:off x="7627965" y="2110010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cs typeface="Arial" pitchFamily="34" charset="0"/>
              </a:rPr>
              <a:t>Server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41" name="Rectangle 122"/>
          <p:cNvSpPr>
            <a:spLocks noChangeArrowheads="1"/>
          </p:cNvSpPr>
          <p:nvPr/>
        </p:nvSpPr>
        <p:spPr bwMode="auto">
          <a:xfrm>
            <a:off x="7632665" y="2862147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cs typeface="Arial" pitchFamily="34" charset="0"/>
              </a:rPr>
              <a:t>Server </a:t>
            </a: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2</a:t>
            </a:r>
          </a:p>
        </p:txBody>
      </p:sp>
      <p:cxnSp>
        <p:nvCxnSpPr>
          <p:cNvPr id="43" name="Straight Connector 113"/>
          <p:cNvCxnSpPr>
            <a:cxnSpLocks noChangeShapeType="1"/>
            <a:stCxn id="12" idx="5"/>
            <a:endCxn id="41" idx="1"/>
          </p:cNvCxnSpPr>
          <p:nvPr/>
        </p:nvCxnSpPr>
        <p:spPr bwMode="auto">
          <a:xfrm>
            <a:off x="4936812" y="3170585"/>
            <a:ext cx="2695853" cy="258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228600" y="4495800"/>
            <a:ext cx="8147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BUG-IV: </a:t>
            </a:r>
            <a:r>
              <a:rPr lang="en-GB" sz="2400" dirty="0"/>
              <a:t>Next TCP packet always dropped after reconfiguration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228600" y="4953000"/>
            <a:ext cx="8387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BUG-V: </a:t>
            </a:r>
            <a:r>
              <a:rPr lang="en-GB" sz="2800" dirty="0"/>
              <a:t>Some TCP packets dropped after reconfiguration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" y="5410200"/>
            <a:ext cx="8447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BUG-VI: </a:t>
            </a:r>
            <a:r>
              <a:rPr lang="en-GB" sz="2800" dirty="0"/>
              <a:t>ARP packets forgotten during address resolution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" y="5877580"/>
            <a:ext cx="7403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BUG-VII: </a:t>
            </a:r>
            <a:r>
              <a:rPr lang="en-GB" sz="2800" dirty="0"/>
              <a:t>Duplicate SYN packets during transitions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40700" y="3733800"/>
            <a:ext cx="9024472" cy="461631"/>
          </a:xfrm>
          <a:prstGeom prst="rect">
            <a:avLst/>
          </a:prstGeom>
          <a:noFill/>
        </p:spPr>
        <p:txBody>
          <a:bodyPr wrap="none" lIns="91415" tIns="45703" rIns="91415" bIns="45703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Custom property: all packets of same request go to same server replica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2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Energy-Efficient TE (4 bugs)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Precompute</a:t>
            </a:r>
            <a:r>
              <a:rPr lang="en-US" dirty="0" smtClean="0"/>
              <a:t> 2 paths per &lt;</a:t>
            </a:r>
            <a:r>
              <a:rPr lang="en-US" dirty="0" err="1" smtClean="0"/>
              <a:t>origin,dest</a:t>
            </a:r>
            <a:r>
              <a:rPr lang="en-US" dirty="0" smtClean="0"/>
              <a:t>.&gt;</a:t>
            </a:r>
          </a:p>
          <a:p>
            <a:pPr lvl="1"/>
            <a:r>
              <a:rPr lang="en-US" dirty="0" smtClean="0"/>
              <a:t>Always-on and on-demand</a:t>
            </a:r>
          </a:p>
          <a:p>
            <a:r>
              <a:rPr lang="en-US" dirty="0" smtClean="0"/>
              <a:t>Make online decision:</a:t>
            </a:r>
          </a:p>
          <a:p>
            <a:pPr lvl="1"/>
            <a:r>
              <a:rPr lang="en-US" dirty="0" smtClean="0"/>
              <a:t>Use the smallest subset of network elements that satisfies current demand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4495800"/>
            <a:ext cx="7557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BUG-VIII: </a:t>
            </a:r>
            <a:r>
              <a:rPr lang="en-GB" sz="2800" dirty="0"/>
              <a:t>The first packet of a new flow is dropped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953000"/>
            <a:ext cx="8842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BUG-IX: </a:t>
            </a:r>
            <a:r>
              <a:rPr lang="en-GB" sz="2800" dirty="0"/>
              <a:t>The first few packets of a new flow can be dropped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410200"/>
            <a:ext cx="8063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BUG-X: </a:t>
            </a:r>
            <a:r>
              <a:rPr lang="en-GB" sz="2800" dirty="0"/>
              <a:t>Only on-demand routes used under high load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5877580"/>
            <a:ext cx="8298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BUG-XI: </a:t>
            </a:r>
            <a:r>
              <a:rPr lang="en-GB" sz="2800" dirty="0"/>
              <a:t>Packets can be dropped when the load reduces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458200" cy="4525962"/>
          </a:xfrm>
        </p:spPr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were </a:t>
            </a:r>
            <a:r>
              <a:rPr lang="en-US" dirty="0"/>
              <a:t>mistakes easy to make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Centralized programming model only an abstraction</a:t>
            </a:r>
          </a:p>
          <a:p>
            <a:r>
              <a:rPr lang="en-US" dirty="0"/>
              <a:t>Why </a:t>
            </a:r>
            <a:r>
              <a:rPr lang="en-US" dirty="0" smtClean="0"/>
              <a:t>the </a:t>
            </a:r>
            <a:r>
              <a:rPr lang="en-US" dirty="0"/>
              <a:t>programmer </a:t>
            </a:r>
            <a:r>
              <a:rPr lang="en-US" dirty="0" smtClean="0"/>
              <a:t>could not detect them?</a:t>
            </a:r>
            <a:endParaRPr lang="en-US" dirty="0"/>
          </a:p>
          <a:p>
            <a:pPr lvl="1"/>
            <a:r>
              <a:rPr lang="en-US" dirty="0" smtClean="0"/>
              <a:t>Bugs don’t always manifest</a:t>
            </a:r>
          </a:p>
          <a:p>
            <a:pPr lvl="1"/>
            <a:r>
              <a:rPr lang="en-US" dirty="0" smtClean="0"/>
              <a:t>TCP masks transient packet loss</a:t>
            </a:r>
          </a:p>
          <a:p>
            <a:pPr lvl="1"/>
            <a:r>
              <a:rPr lang="en-US" dirty="0" smtClean="0"/>
              <a:t>Platform lacks runtime checks</a:t>
            </a:r>
            <a:endParaRPr lang="en-US" dirty="0"/>
          </a:p>
          <a:p>
            <a:r>
              <a:rPr lang="en-US" dirty="0" smtClean="0"/>
              <a:t>Why NICE easily found them?</a:t>
            </a:r>
          </a:p>
          <a:p>
            <a:pPr lvl="1"/>
            <a:r>
              <a:rPr lang="en-US" dirty="0" smtClean="0"/>
              <a:t>Makes corner cases as likely as normal cases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0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MAC-learning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906961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22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ctrl_state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{} </a:t>
            </a:r>
            <a:r>
              <a:rPr lang="en-US" sz="2900" i="1" dirty="0" smtClean="0">
                <a:latin typeface="Arial" pitchFamily="34" charset="0"/>
                <a:cs typeface="Arial" pitchFamily="34" charset="0"/>
              </a:rPr>
              <a:t># State of the controller is a global variable (a </a:t>
            </a:r>
            <a:r>
              <a:rPr lang="en-US" sz="2900" i="1" dirty="0" err="1" smtClean="0">
                <a:latin typeface="Arial" pitchFamily="34" charset="0"/>
                <a:cs typeface="Arial" pitchFamily="34" charset="0"/>
              </a:rPr>
              <a:t>hashtable</a:t>
            </a:r>
            <a:r>
              <a:rPr lang="en-US" sz="2900" i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def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packet_in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sw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_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bufid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en-US" sz="2900" i="1" dirty="0" smtClean="0">
                <a:latin typeface="Arial" pitchFamily="34" charset="0"/>
                <a:cs typeface="Arial" pitchFamily="34" charset="0"/>
              </a:rPr>
              <a:t># Handles packet arrivals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3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mactable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ctrl_state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sw_id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4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is_bcast_src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pkt.src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[0] &amp; 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is_bcast_dst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[0] &amp; 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6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is_bcast_src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7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mactable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pkt.src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inport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8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is_bcast_dst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mactable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.has_key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)):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9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outport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mactable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outport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!=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match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{DL SRC: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pkt.src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DL DST: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DL TYPE: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pkt.type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IN PORT: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[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OUTPUT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outport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13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install_rule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sw_id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match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actions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soft_timer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=5,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hard_timer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PERMANENT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14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send_packet_out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sw_id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bufid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return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16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flood_packet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sw_id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pkt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bufid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1905000"/>
            <a:ext cx="8229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8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Corner Cases</a:t>
            </a:r>
            <a:br>
              <a:rPr lang="en-US" dirty="0" smtClean="0"/>
            </a:br>
            <a:r>
              <a:rPr lang="en-US" dirty="0" smtClean="0"/>
              <a:t>(Examples)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382000" cy="452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Multiple packets of a flow reach controller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No atomic update across multiple switches</a:t>
            </a:r>
          </a:p>
          <a:p>
            <a:pPr>
              <a:lnSpc>
                <a:spcPct val="150000"/>
              </a:lnSpc>
            </a:pPr>
            <a:r>
              <a:rPr lang="en-GB" dirty="0"/>
              <a:t>Previously-installed rules limit </a:t>
            </a:r>
            <a:r>
              <a:rPr lang="en-GB" dirty="0" smtClean="0"/>
              <a:t>visibility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Composing </a:t>
            </a:r>
            <a:r>
              <a:rPr lang="en-GB" dirty="0"/>
              <a:t>functions </a:t>
            </a:r>
            <a:r>
              <a:rPr lang="en-GB" dirty="0" smtClean="0"/>
              <a:t>that affect same packets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Assumptions about end-host protocols &amp; SW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39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43413"/>
            <a:ext cx="6858000" cy="4182747"/>
          </a:xfrm>
        </p:spPr>
        <p:txBody>
          <a:bodyPr/>
          <a:lstStyle/>
          <a:p>
            <a:r>
              <a:rPr lang="en-GB" dirty="0" smtClean="0"/>
              <a:t>Will make </a:t>
            </a:r>
            <a:r>
              <a:rPr lang="en-GB" dirty="0"/>
              <a:t>communication </a:t>
            </a:r>
            <a:r>
              <a:rPr lang="en-GB" dirty="0" smtClean="0"/>
              <a:t>unreliable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Major hurdle for success of SDN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GB" sz="3200" dirty="0"/>
              <a:t>We need effective ways to test SDN </a:t>
            </a:r>
            <a:r>
              <a:rPr lang="en-GB" sz="3200" dirty="0" smtClean="0"/>
              <a:t>networks</a:t>
            </a:r>
            <a:br>
              <a:rPr lang="en-GB" sz="3200" dirty="0" smtClean="0"/>
            </a:br>
            <a:r>
              <a:rPr lang="en-GB" sz="3200" dirty="0" smtClean="0"/>
              <a:t>This talk: automatically testing OpenFlow Apps</a:t>
            </a:r>
            <a:endParaRPr lang="en-GB" sz="3200" dirty="0"/>
          </a:p>
        </p:txBody>
      </p:sp>
      <p:pic>
        <p:nvPicPr>
          <p:cNvPr id="1026" name="Picture 2" descr="C:\Users\Marco\work\art\clcker\logic-bomb-m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048000"/>
            <a:ext cx="2347912" cy="198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co\work\art\clcker\network-error-m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39887"/>
            <a:ext cx="1179513" cy="117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7239000" y="228600"/>
            <a:ext cx="1095696" cy="1095696"/>
            <a:chOff x="6524304" y="1981200"/>
            <a:chExt cx="1095696" cy="1095696"/>
          </a:xfrm>
        </p:grpSpPr>
        <p:pic>
          <p:nvPicPr>
            <p:cNvPr id="15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01552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loud 60"/>
          <p:cNvSpPr/>
          <p:nvPr/>
        </p:nvSpPr>
        <p:spPr>
          <a:xfrm>
            <a:off x="1600200" y="1841486"/>
            <a:ext cx="5943600" cy="3846993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2" name="Straight Arrow Connector 61"/>
          <p:cNvCxnSpPr>
            <a:stCxn id="37" idx="0"/>
            <a:endCxn id="27" idx="2"/>
          </p:cNvCxnSpPr>
          <p:nvPr/>
        </p:nvCxnSpPr>
        <p:spPr>
          <a:xfrm flipV="1">
            <a:off x="2858537" y="2399764"/>
            <a:ext cx="1716253" cy="93498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8" idx="0"/>
            <a:endCxn id="27" idx="2"/>
          </p:cNvCxnSpPr>
          <p:nvPr/>
        </p:nvCxnSpPr>
        <p:spPr>
          <a:xfrm flipH="1" flipV="1">
            <a:off x="4574790" y="2399764"/>
            <a:ext cx="1777599" cy="9422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</a:t>
            </a:r>
            <a:r>
              <a:rPr lang="en-US" b="1" dirty="0" smtClean="0">
                <a:solidFill>
                  <a:srgbClr val="0092B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Open</a:t>
            </a:r>
            <a:r>
              <a:rPr lang="en-US" b="1" dirty="0" smtClean="0">
                <a:solidFill>
                  <a:srgbClr val="6365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Flow</a:t>
            </a:r>
            <a:r>
              <a:rPr lang="en-US" dirty="0" smtClean="0"/>
              <a:t> 101</a:t>
            </a:r>
            <a:endParaRPr lang="en-US" dirty="0"/>
          </a:p>
        </p:txBody>
      </p:sp>
      <p:cxnSp>
        <p:nvCxnSpPr>
          <p:cNvPr id="25" name="Straight Connector 113"/>
          <p:cNvCxnSpPr>
            <a:cxnSpLocks noChangeShapeType="1"/>
            <a:stCxn id="37" idx="6"/>
            <a:endCxn id="38" idx="2"/>
          </p:cNvCxnSpPr>
          <p:nvPr/>
        </p:nvCxnSpPr>
        <p:spPr bwMode="auto">
          <a:xfrm>
            <a:off x="3386820" y="3863035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117"/>
          <p:cNvSpPr>
            <a:spLocks noChangeArrowheads="1"/>
          </p:cNvSpPr>
          <p:nvPr/>
        </p:nvSpPr>
        <p:spPr bwMode="auto">
          <a:xfrm>
            <a:off x="7778025" y="3552015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29" name="Straight Connector 119"/>
          <p:cNvCxnSpPr>
            <a:cxnSpLocks noChangeShapeType="1"/>
            <a:stCxn id="38" idx="6"/>
            <a:endCxn id="28" idx="1"/>
          </p:cNvCxnSpPr>
          <p:nvPr/>
        </p:nvCxnSpPr>
        <p:spPr bwMode="auto">
          <a:xfrm flipV="1">
            <a:off x="6880672" y="3863035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122"/>
          <p:cNvSpPr>
            <a:spLocks noChangeArrowheads="1"/>
          </p:cNvSpPr>
          <p:nvPr/>
        </p:nvSpPr>
        <p:spPr bwMode="auto">
          <a:xfrm>
            <a:off x="300709" y="3552015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31" name="Straight Connector 123"/>
          <p:cNvCxnSpPr>
            <a:cxnSpLocks noChangeShapeType="1"/>
            <a:stCxn id="30" idx="3"/>
            <a:endCxn id="37" idx="2"/>
          </p:cNvCxnSpPr>
          <p:nvPr/>
        </p:nvCxnSpPr>
        <p:spPr bwMode="auto">
          <a:xfrm>
            <a:off x="1431044" y="3863035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5732357" y="43912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2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30254" y="3334752"/>
            <a:ext cx="1056566" cy="1056566"/>
            <a:chOff x="2330254" y="3334752"/>
            <a:chExt cx="1056566" cy="1056566"/>
          </a:xfrm>
        </p:grpSpPr>
        <p:sp>
          <p:nvSpPr>
            <p:cNvPr id="37" name="Oval 36"/>
            <p:cNvSpPr/>
            <p:nvPr/>
          </p:nvSpPr>
          <p:spPr bwMode="auto">
            <a:xfrm>
              <a:off x="2330254" y="3334752"/>
              <a:ext cx="1056566" cy="105656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15357" rIns="0" bIns="15357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08857" y="3845913"/>
              <a:ext cx="699360" cy="304800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0000">
                  <a:schemeClr val="bg1">
                    <a:lumMod val="85000"/>
                  </a:schemeClr>
                </a:gs>
                <a:gs pos="15000">
                  <a:schemeClr val="tx1">
                    <a:lumMod val="75000"/>
                    <a:lumOff val="2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017327" y="4150713"/>
            <a:ext cx="1740305" cy="2250087"/>
            <a:chOff x="2017327" y="4150713"/>
            <a:chExt cx="1740305" cy="2250087"/>
          </a:xfrm>
        </p:grpSpPr>
        <p:sp>
          <p:nvSpPr>
            <p:cNvPr id="49" name="Rectangle 48"/>
            <p:cNvSpPr/>
            <p:nvPr/>
          </p:nvSpPr>
          <p:spPr>
            <a:xfrm>
              <a:off x="2017328" y="4876800"/>
              <a:ext cx="1730164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b="1" dirty="0" smtClean="0">
                  <a:solidFill>
                    <a:schemeClr val="bg1"/>
                  </a:solidFill>
                  <a:cs typeface="Arial" pitchFamily="34" charset="0"/>
                </a:rPr>
                <a:t>Flow Table</a:t>
              </a:r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017328" y="51816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1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017327" y="54864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2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017327" y="6096000"/>
              <a:ext cx="1730164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r>
                <a:rPr lang="en-US" sz="2000" dirty="0" smtClean="0">
                  <a:solidFill>
                    <a:srgbClr val="000000"/>
                  </a:solidFill>
                  <a:cs typeface="Arial" pitchFamily="34" charset="0"/>
                </a:rPr>
                <a:t>Rule N</a:t>
              </a:r>
              <a:endParaRPr lang="en-US" sz="20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56" name="Straight Connector 123"/>
            <p:cNvCxnSpPr>
              <a:cxnSpLocks noChangeShapeType="1"/>
            </p:cNvCxnSpPr>
            <p:nvPr/>
          </p:nvCxnSpPr>
          <p:spPr bwMode="auto">
            <a:xfrm flipV="1">
              <a:off x="2017327" y="5791200"/>
              <a:ext cx="0" cy="3048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Connector 123"/>
            <p:cNvCxnSpPr>
              <a:cxnSpLocks noChangeShapeType="1"/>
            </p:cNvCxnSpPr>
            <p:nvPr/>
          </p:nvCxnSpPr>
          <p:spPr bwMode="auto">
            <a:xfrm flipV="1">
              <a:off x="3747492" y="5791200"/>
              <a:ext cx="0" cy="30480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Straight Connector 113"/>
            <p:cNvCxnSpPr>
              <a:cxnSpLocks noChangeShapeType="1"/>
            </p:cNvCxnSpPr>
            <p:nvPr/>
          </p:nvCxnSpPr>
          <p:spPr bwMode="auto">
            <a:xfrm flipV="1">
              <a:off x="2017328" y="4150713"/>
              <a:ext cx="491529" cy="726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Connector 113"/>
            <p:cNvCxnSpPr>
              <a:cxnSpLocks noChangeShapeType="1"/>
            </p:cNvCxnSpPr>
            <p:nvPr/>
          </p:nvCxnSpPr>
          <p:spPr bwMode="auto">
            <a:xfrm flipH="1" flipV="1">
              <a:off x="3208217" y="4150713"/>
              <a:ext cx="549415" cy="72608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" name="Rectangle 31"/>
          <p:cNvSpPr/>
          <p:nvPr/>
        </p:nvSpPr>
        <p:spPr>
          <a:xfrm>
            <a:off x="2236643" y="43912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1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219200" y="3929152"/>
            <a:ext cx="1289657" cy="452748"/>
            <a:chOff x="1219200" y="3929152"/>
            <a:chExt cx="1289657" cy="452748"/>
          </a:xfrm>
        </p:grpSpPr>
        <p:sp>
          <p:nvSpPr>
            <p:cNvPr id="43" name="Rectangle 42"/>
            <p:cNvSpPr/>
            <p:nvPr/>
          </p:nvSpPr>
          <p:spPr>
            <a:xfrm>
              <a:off x="1518348" y="4043109"/>
              <a:ext cx="759337" cy="338791"/>
            </a:xfrm>
            <a:prstGeom prst="rect">
              <a:avLst/>
            </a:prstGeom>
          </p:spPr>
          <p:txBody>
            <a:bodyPr wrap="none" lIns="30715" tIns="15357" rIns="30715" bIns="15357">
              <a:spAutoFit/>
            </a:bodyPr>
            <a:lstStyle/>
            <a:p>
              <a:pPr algn="ctr" defTabSz="157935">
                <a:defRPr/>
              </a:pPr>
              <a:r>
                <a:rPr lang="en-US" sz="2000" kern="0" dirty="0" smtClean="0">
                  <a:solidFill>
                    <a:schemeClr val="tx2"/>
                  </a:solidFill>
                  <a:cs typeface="Arial" pitchFamily="34" charset="0"/>
                </a:rPr>
                <a:t>Packet</a:t>
              </a:r>
              <a:endParaRPr lang="en-US" sz="2800" kern="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cxnSp>
          <p:nvCxnSpPr>
            <p:cNvPr id="74" name="Straight Arrow Connector 73"/>
            <p:cNvCxnSpPr>
              <a:endCxn id="86" idx="1"/>
            </p:cNvCxnSpPr>
            <p:nvPr/>
          </p:nvCxnSpPr>
          <p:spPr>
            <a:xfrm flipV="1">
              <a:off x="1219200" y="3998313"/>
              <a:ext cx="1289657" cy="2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124"/>
            <p:cNvSpPr>
              <a:spLocks noChangeArrowheads="1"/>
            </p:cNvSpPr>
            <p:nvPr/>
          </p:nvSpPr>
          <p:spPr bwMode="auto">
            <a:xfrm>
              <a:off x="1876214" y="39291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08217" y="3929152"/>
            <a:ext cx="2794492" cy="138323"/>
            <a:chOff x="3208217" y="3929152"/>
            <a:chExt cx="2794492" cy="138323"/>
          </a:xfrm>
        </p:grpSpPr>
        <p:cxnSp>
          <p:nvCxnSpPr>
            <p:cNvPr id="97" name="Straight Arrow Connector 96"/>
            <p:cNvCxnSpPr>
              <a:stCxn id="86" idx="3"/>
            </p:cNvCxnSpPr>
            <p:nvPr/>
          </p:nvCxnSpPr>
          <p:spPr>
            <a:xfrm>
              <a:off x="3208217" y="3998313"/>
              <a:ext cx="1744783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24"/>
            <p:cNvSpPr>
              <a:spLocks noChangeArrowheads="1"/>
            </p:cNvSpPr>
            <p:nvPr/>
          </p:nvSpPr>
          <p:spPr bwMode="auto">
            <a:xfrm>
              <a:off x="4026627" y="39291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  <p:cxnSp>
          <p:nvCxnSpPr>
            <p:cNvPr id="100" name="Straight Arrow Connector 99"/>
            <p:cNvCxnSpPr>
              <a:endCxn id="112" idx="1"/>
            </p:cNvCxnSpPr>
            <p:nvPr/>
          </p:nvCxnSpPr>
          <p:spPr>
            <a:xfrm>
              <a:off x="5029200" y="3998313"/>
              <a:ext cx="973509" cy="0"/>
            </a:xfrm>
            <a:prstGeom prst="straightConnector1">
              <a:avLst/>
            </a:prstGeom>
            <a:ln w="38100">
              <a:solidFill>
                <a:schemeClr val="tx2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824106" y="3341972"/>
            <a:ext cx="1056566" cy="1042129"/>
            <a:chOff x="5824106" y="3341972"/>
            <a:chExt cx="1056566" cy="1042129"/>
          </a:xfrm>
        </p:grpSpPr>
        <p:sp>
          <p:nvSpPr>
            <p:cNvPr id="38" name="Oval 37"/>
            <p:cNvSpPr/>
            <p:nvPr/>
          </p:nvSpPr>
          <p:spPr bwMode="auto">
            <a:xfrm>
              <a:off x="5824106" y="3341972"/>
              <a:ext cx="1056566" cy="104212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28575" cap="flat" cmpd="sng" algn="ctr">
              <a:solidFill>
                <a:sysClr val="windowText" lastClr="000000"/>
              </a:solidFill>
              <a:prstDash val="solid"/>
              <a:tailEnd w="med" len="med"/>
            </a:ln>
            <a:effectLst/>
          </p:spPr>
          <p:txBody>
            <a:bodyPr lIns="0" tIns="15357" rIns="0" bIns="15357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6002709" y="3845913"/>
              <a:ext cx="699360" cy="304800"/>
            </a:xfrm>
            <a:prstGeom prst="rect">
              <a:avLst/>
            </a:prstGeom>
            <a:gradFill>
              <a:gsLst>
                <a:gs pos="0">
                  <a:schemeClr val="tx1">
                    <a:lumMod val="75000"/>
                    <a:lumOff val="25000"/>
                  </a:schemeClr>
                </a:gs>
                <a:gs pos="40000">
                  <a:schemeClr val="bg1">
                    <a:lumMod val="85000"/>
                  </a:schemeClr>
                </a:gs>
                <a:gs pos="15000">
                  <a:schemeClr val="tx1">
                    <a:lumMod val="75000"/>
                    <a:lumOff val="2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/>
              <a:endParaRPr 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29612" y="914400"/>
            <a:ext cx="5490354" cy="1485364"/>
            <a:chOff x="1829612" y="914400"/>
            <a:chExt cx="5490354" cy="1485364"/>
          </a:xfrm>
        </p:grpSpPr>
        <p:sp>
          <p:nvSpPr>
            <p:cNvPr id="26" name="Rounded Rectangle 25"/>
            <p:cNvSpPr/>
            <p:nvPr/>
          </p:nvSpPr>
          <p:spPr bwMode="auto">
            <a:xfrm>
              <a:off x="1829612" y="1447002"/>
              <a:ext cx="5490354" cy="939773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0" kern="0" dirty="0">
                <a:solidFill>
                  <a:sysClr val="window" lastClr="FFFFFF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06019" y="1600200"/>
              <a:ext cx="4737542" cy="799564"/>
            </a:xfrm>
            <a:prstGeom prst="rect">
              <a:avLst/>
            </a:prstGeom>
            <a:solidFill>
              <a:sysClr val="window" lastClr="FFFFFF"/>
            </a:solidFill>
            <a:ln w="2857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550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2587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69673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6760" indent="1588" algn="l" rtl="0" fontAlgn="base">
                <a:spcBef>
                  <a:spcPct val="0"/>
                </a:spcBef>
                <a:spcAft>
                  <a:spcPct val="0"/>
                </a:spcAft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543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2520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199606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6694" algn="l" defTabSz="914174" rtl="0" eaLnBrk="1" latinLnBrk="0" hangingPunct="1">
                <a:defRPr sz="1600" b="1" kern="1200">
                  <a:solidFill>
                    <a:srgbClr val="0066CC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  <a:t>OpenFlow</a:t>
              </a:r>
              <a:b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</a:br>
              <a:r>
                <a:rPr lang="en-US" sz="2400" b="0" kern="0" dirty="0" smtClean="0">
                  <a:solidFill>
                    <a:sysClr val="windowText" lastClr="000000"/>
                  </a:solidFill>
                  <a:latin typeface="+mn-lt"/>
                  <a:cs typeface="Arial" pitchFamily="34" charset="0"/>
                </a:rPr>
                <a:t>program</a:t>
              </a:r>
              <a:endParaRPr lang="en-US" sz="2400" b="0" kern="0" dirty="0">
                <a:solidFill>
                  <a:sysClr val="windowText" lastClr="00000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47491" y="914400"/>
              <a:ext cx="165461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kern="0" dirty="0" smtClean="0">
                  <a:cs typeface="Arial" pitchFamily="34" charset="0"/>
                </a:rPr>
                <a:t>Controller</a:t>
              </a:r>
              <a:endParaRPr lang="en-US" sz="2400" kern="0" dirty="0">
                <a:cs typeface="Arial" pitchFamily="34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4887" y="1654858"/>
              <a:ext cx="1015044" cy="7153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3048000" y="2133600"/>
            <a:ext cx="2514600" cy="1712313"/>
            <a:chOff x="3048000" y="2133600"/>
            <a:chExt cx="2514600" cy="1712313"/>
          </a:xfrm>
        </p:grpSpPr>
        <p:sp>
          <p:nvSpPr>
            <p:cNvPr id="35" name="Rounded Rectangular Callout 34"/>
            <p:cNvSpPr/>
            <p:nvPr/>
          </p:nvSpPr>
          <p:spPr>
            <a:xfrm>
              <a:off x="3314388" y="2488265"/>
              <a:ext cx="2248212" cy="919401"/>
            </a:xfrm>
            <a:prstGeom prst="wedgeRoundRectCallout">
              <a:avLst>
                <a:gd name="adj1" fmla="val -60391"/>
                <a:gd name="adj2" fmla="val 20265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dirty="0"/>
                <a:t>Install rule;</a:t>
              </a:r>
              <a:br>
                <a:rPr lang="en-US" sz="2400" dirty="0"/>
              </a:br>
              <a:r>
                <a:rPr lang="en-US" sz="2400" dirty="0"/>
                <a:t>forward packet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3048000" y="2133600"/>
              <a:ext cx="0" cy="1712313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3198" y="2133600"/>
            <a:ext cx="2749163" cy="1712313"/>
            <a:chOff x="63198" y="2133600"/>
            <a:chExt cx="2749163" cy="1712313"/>
          </a:xfrm>
        </p:grpSpPr>
        <p:sp>
          <p:nvSpPr>
            <p:cNvPr id="83" name="Rounded Rectangular Callout 82"/>
            <p:cNvSpPr/>
            <p:nvPr/>
          </p:nvSpPr>
          <p:spPr>
            <a:xfrm>
              <a:off x="63198" y="2488266"/>
              <a:ext cx="2451402" cy="919401"/>
            </a:xfrm>
            <a:prstGeom prst="wedgeRoundRectCallout">
              <a:avLst>
                <a:gd name="adj1" fmla="val 56324"/>
                <a:gd name="adj2" fmla="val 25715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571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dirty="0"/>
                <a:t>Default: forward</a:t>
              </a:r>
              <a:br>
                <a:rPr lang="en-US" sz="2400" dirty="0"/>
              </a:br>
              <a:r>
                <a:rPr lang="en-US" sz="2400" dirty="0"/>
                <a:t>to controller</a:t>
              </a:r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flipV="1">
              <a:off x="2743200" y="2133600"/>
              <a:ext cx="0" cy="1712313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124"/>
            <p:cNvSpPr>
              <a:spLocks noChangeArrowheads="1"/>
            </p:cNvSpPr>
            <p:nvPr/>
          </p:nvSpPr>
          <p:spPr bwMode="auto">
            <a:xfrm rot="5400000">
              <a:off x="2625146" y="2817250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5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747491" y="5181600"/>
            <a:ext cx="5167909" cy="990600"/>
            <a:chOff x="3747491" y="5181600"/>
            <a:chExt cx="5167909" cy="990600"/>
          </a:xfrm>
        </p:grpSpPr>
        <p:sp>
          <p:nvSpPr>
            <p:cNvPr id="52" name="Rectangle 51"/>
            <p:cNvSpPr/>
            <p:nvPr/>
          </p:nvSpPr>
          <p:spPr>
            <a:xfrm>
              <a:off x="4725890" y="5257800"/>
              <a:ext cx="1322651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Match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048541" y="5257800"/>
              <a:ext cx="1545698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Actions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592749" y="5257800"/>
              <a:ext cx="1322651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2400" dirty="0" smtClean="0">
                  <a:solidFill>
                    <a:srgbClr val="000000"/>
                  </a:solidFill>
                  <a:cs typeface="Arial" pitchFamily="34" charset="0"/>
                </a:rPr>
                <a:t>Counters</a:t>
              </a:r>
              <a:endParaRPr lang="en-US" sz="2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60" name="Straight Connector 113"/>
            <p:cNvCxnSpPr>
              <a:cxnSpLocks noChangeShapeType="1"/>
            </p:cNvCxnSpPr>
            <p:nvPr/>
          </p:nvCxnSpPr>
          <p:spPr bwMode="auto">
            <a:xfrm>
              <a:off x="3747491" y="5181600"/>
              <a:ext cx="978399" cy="7620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Straight Connector 113"/>
            <p:cNvCxnSpPr>
              <a:cxnSpLocks noChangeShapeType="1"/>
            </p:cNvCxnSpPr>
            <p:nvPr/>
          </p:nvCxnSpPr>
          <p:spPr bwMode="auto">
            <a:xfrm>
              <a:off x="3747491" y="5486400"/>
              <a:ext cx="978399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Rectangle 57"/>
            <p:cNvSpPr/>
            <p:nvPr/>
          </p:nvSpPr>
          <p:spPr>
            <a:xfrm>
              <a:off x="4724400" y="5715000"/>
              <a:ext cx="1322651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Dst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: Host B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047051" y="5715000"/>
              <a:ext cx="1545698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Fwd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: Switch 2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591259" y="5715000"/>
              <a:ext cx="1322651" cy="457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 anchor="ctr"/>
            <a:lstStyle/>
            <a:p>
              <a:pPr algn="ctr" defTabSz="307147" eaLnBrk="0" hangingPunct="0"/>
              <a:r>
                <a:rPr lang="en-US" sz="1800" dirty="0" err="1" smtClean="0">
                  <a:solidFill>
                    <a:srgbClr val="000000"/>
                  </a:solidFill>
                  <a:cs typeface="Arial" pitchFamily="34" charset="0"/>
                </a:rPr>
                <a:t>pkts</a:t>
              </a:r>
              <a:r>
                <a:rPr lang="en-US" sz="1800" dirty="0" smtClean="0">
                  <a:solidFill>
                    <a:srgbClr val="000000"/>
                  </a:solidFill>
                  <a:cs typeface="Arial" pitchFamily="34" charset="0"/>
                </a:rPr>
                <a:t> / bytes</a:t>
              </a:r>
              <a:endParaRPr lang="en-US" sz="18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3200" dirty="0" smtClean="0"/>
              <a:t>System is distributed and asynchronous </a:t>
            </a:r>
            <a:r>
              <a:rPr lang="en-US" sz="3200" dirty="0" smtClean="0">
                <a:sym typeface="Wingdings" pitchFamily="2" charset="2"/>
              </a:rPr>
              <a:t></a:t>
            </a:r>
            <a:br>
              <a:rPr lang="en-US" sz="3200" dirty="0" smtClean="0">
                <a:sym typeface="Wingdings" pitchFamily="2" charset="2"/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can misbehave under corner cases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67" name="Rounded Rectangular Callout 66"/>
          <p:cNvSpPr/>
          <p:nvPr/>
        </p:nvSpPr>
        <p:spPr>
          <a:xfrm>
            <a:off x="3828893" y="1061799"/>
            <a:ext cx="2724307" cy="919401"/>
          </a:xfrm>
          <a:prstGeom prst="wedgeRoundRectCallout">
            <a:avLst>
              <a:gd name="adj1" fmla="val -84333"/>
              <a:gd name="adj2" fmla="val 59775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Execute </a:t>
            </a:r>
            <a:r>
              <a:rPr lang="en-US" sz="2400" dirty="0" err="1"/>
              <a:t>packet_in</a:t>
            </a:r>
            <a:r>
              <a:rPr lang="en-US" sz="2400" dirty="0"/>
              <a:t> event handler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4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2" grpId="0"/>
      <p:bldP spid="44" grpId="0" animBg="1"/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loud 48"/>
          <p:cNvSpPr/>
          <p:nvPr/>
        </p:nvSpPr>
        <p:spPr>
          <a:xfrm>
            <a:off x="1600200" y="2133600"/>
            <a:ext cx="5943600" cy="4191000"/>
          </a:xfrm>
          <a:prstGeom prst="cloud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1" name="Straight Arrow Connector 50"/>
          <p:cNvCxnSpPr>
            <a:stCxn id="37" idx="0"/>
            <a:endCxn id="26" idx="2"/>
          </p:cNvCxnSpPr>
          <p:nvPr/>
        </p:nvCxnSpPr>
        <p:spPr>
          <a:xfrm flipV="1">
            <a:off x="2858537" y="2615375"/>
            <a:ext cx="1716252" cy="170997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0"/>
            <a:endCxn id="27" idx="2"/>
          </p:cNvCxnSpPr>
          <p:nvPr/>
        </p:nvCxnSpPr>
        <p:spPr>
          <a:xfrm flipH="1" flipV="1">
            <a:off x="4574790" y="2628364"/>
            <a:ext cx="1777599" cy="170420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Bugs in OpenFlow Apps</a:t>
            </a:r>
            <a:endParaRPr lang="en-US" dirty="0"/>
          </a:p>
        </p:txBody>
      </p:sp>
      <p:cxnSp>
        <p:nvCxnSpPr>
          <p:cNvPr id="25" name="Straight Connector 113"/>
          <p:cNvCxnSpPr>
            <a:cxnSpLocks noChangeShapeType="1"/>
            <a:stCxn id="37" idx="6"/>
            <a:endCxn id="38" idx="2"/>
          </p:cNvCxnSpPr>
          <p:nvPr/>
        </p:nvCxnSpPr>
        <p:spPr bwMode="auto">
          <a:xfrm>
            <a:off x="3386820" y="4853635"/>
            <a:ext cx="2437286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ounded Rectangle 25"/>
          <p:cNvSpPr/>
          <p:nvPr/>
        </p:nvSpPr>
        <p:spPr bwMode="auto">
          <a:xfrm>
            <a:off x="1829612" y="1675602"/>
            <a:ext cx="5490354" cy="939773"/>
          </a:xfrm>
          <a:prstGeom prst="roundRect">
            <a:avLst/>
          </a:prstGeom>
          <a:ln w="381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bIns="0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kern="0" dirty="0">
              <a:solidFill>
                <a:sysClr val="window" lastClr="FFFFFF"/>
              </a:solidFill>
              <a:latin typeface="+mn-lt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206019" y="1828800"/>
            <a:ext cx="4737542" cy="799564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1pPr>
            <a:lvl2pPr marL="45550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2pPr>
            <a:lvl3pPr marL="912587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3pPr>
            <a:lvl4pPr marL="1369673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4pPr>
            <a:lvl5pPr marL="1826760" indent="1588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5pPr>
            <a:lvl6pPr marL="228543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6pPr>
            <a:lvl7pPr marL="2742520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7pPr>
            <a:lvl8pPr marL="3199606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8pPr>
            <a:lvl9pPr marL="3656694" algn="l" defTabSz="914174" rtl="0" eaLnBrk="1" latinLnBrk="0" hangingPunct="1">
              <a:defRPr sz="1600" b="1" kern="1200">
                <a:solidFill>
                  <a:srgbClr val="0066CC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OpenFlow</a:t>
            </a:r>
            <a:b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</a:br>
            <a:r>
              <a:rPr lang="en-US" sz="2400" b="0" kern="0" dirty="0" smtClean="0">
                <a:solidFill>
                  <a:sysClr val="windowText" lastClr="000000"/>
                </a:solidFill>
                <a:latin typeface="+mn-lt"/>
                <a:cs typeface="Arial" pitchFamily="34" charset="0"/>
              </a:rPr>
              <a:t>program</a:t>
            </a:r>
            <a:endParaRPr lang="en-US" sz="2400" b="0" kern="0" dirty="0">
              <a:solidFill>
                <a:sysClr val="windowText" lastClr="00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8" name="Rectangle 117"/>
          <p:cNvSpPr>
            <a:spLocks noChangeArrowheads="1"/>
          </p:cNvSpPr>
          <p:nvPr/>
        </p:nvSpPr>
        <p:spPr bwMode="auto">
          <a:xfrm>
            <a:off x="7778025" y="4542615"/>
            <a:ext cx="1133856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B</a:t>
            </a:r>
          </a:p>
        </p:txBody>
      </p:sp>
      <p:cxnSp>
        <p:nvCxnSpPr>
          <p:cNvPr id="29" name="Straight Connector 119"/>
          <p:cNvCxnSpPr>
            <a:cxnSpLocks noChangeShapeType="1"/>
            <a:stCxn id="38" idx="6"/>
            <a:endCxn id="28" idx="1"/>
          </p:cNvCxnSpPr>
          <p:nvPr/>
        </p:nvCxnSpPr>
        <p:spPr bwMode="auto">
          <a:xfrm flipV="1">
            <a:off x="6880672" y="4853635"/>
            <a:ext cx="897353" cy="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122"/>
          <p:cNvSpPr>
            <a:spLocks noChangeArrowheads="1"/>
          </p:cNvSpPr>
          <p:nvPr/>
        </p:nvSpPr>
        <p:spPr bwMode="auto">
          <a:xfrm>
            <a:off x="300709" y="4542615"/>
            <a:ext cx="1130335" cy="622039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Host A</a:t>
            </a:r>
          </a:p>
        </p:txBody>
      </p:sp>
      <p:cxnSp>
        <p:nvCxnSpPr>
          <p:cNvPr id="31" name="Straight Connector 123"/>
          <p:cNvCxnSpPr>
            <a:cxnSpLocks noChangeShapeType="1"/>
            <a:stCxn id="30" idx="3"/>
            <a:endCxn id="37" idx="2"/>
          </p:cNvCxnSpPr>
          <p:nvPr/>
        </p:nvCxnSpPr>
        <p:spPr bwMode="auto">
          <a:xfrm>
            <a:off x="1431044" y="4853635"/>
            <a:ext cx="89921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Rectangle 32"/>
          <p:cNvSpPr/>
          <p:nvPr/>
        </p:nvSpPr>
        <p:spPr>
          <a:xfrm>
            <a:off x="5732357" y="53818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2</a:t>
            </a:r>
            <a:endParaRPr lang="en-US" sz="2800" kern="0" dirty="0">
              <a:cs typeface="Arial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330254" y="4325352"/>
            <a:ext cx="1056566" cy="10565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/>
          <a:p>
            <a:pPr algn="ctr" defTabSz="157935"/>
            <a:endParaRPr lang="en-US" sz="1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824106" y="4332572"/>
            <a:ext cx="1056566" cy="1042129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  <a:tailEnd w="med" len="med"/>
          </a:ln>
          <a:effectLst/>
        </p:spPr>
        <p:txBody>
          <a:bodyPr lIns="0" tIns="15357" rIns="0" bIns="15357" anchor="ctr"/>
          <a:lstStyle/>
          <a:p>
            <a:pPr algn="ctr" defTabSz="157935"/>
            <a:endParaRPr lang="en-US" sz="18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48000" y="2438400"/>
            <a:ext cx="0" cy="2398113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508857" y="4836513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47491" y="1143000"/>
            <a:ext cx="16546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579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dirty="0" smtClean="0">
                <a:cs typeface="Arial" pitchFamily="34" charset="0"/>
              </a:rPr>
              <a:t>Controller</a:t>
            </a:r>
            <a:endParaRPr lang="en-US" sz="2400" kern="0" dirty="0"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36643" y="5381860"/>
            <a:ext cx="1291534" cy="461901"/>
          </a:xfrm>
          <a:prstGeom prst="rect">
            <a:avLst/>
          </a:prstGeom>
          <a:ln w="28575">
            <a:noFill/>
          </a:ln>
        </p:spPr>
        <p:txBody>
          <a:bodyPr wrap="none" lIns="30715" tIns="15357" rIns="30715" bIns="15357">
            <a:spAutoFit/>
          </a:bodyPr>
          <a:lstStyle/>
          <a:p>
            <a:pPr algn="ctr" defTabSz="157935">
              <a:defRPr/>
            </a:pPr>
            <a:r>
              <a:rPr lang="en-US" sz="2800" kern="0" dirty="0" smtClean="0">
                <a:cs typeface="Arial" pitchFamily="34" charset="0"/>
              </a:rPr>
              <a:t>Switch 1</a:t>
            </a:r>
            <a:endParaRPr lang="en-US" sz="2800" kern="0" dirty="0"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74038" y="2362200"/>
            <a:ext cx="138323" cy="2474316"/>
            <a:chOff x="2674038" y="2362200"/>
            <a:chExt cx="138323" cy="2474316"/>
          </a:xfrm>
        </p:grpSpPr>
        <p:cxnSp>
          <p:nvCxnSpPr>
            <p:cNvPr id="78" name="Straight Arrow Connector 77"/>
            <p:cNvCxnSpPr/>
            <p:nvPr/>
          </p:nvCxnSpPr>
          <p:spPr>
            <a:xfrm flipH="1" flipV="1">
              <a:off x="2743199" y="2362200"/>
              <a:ext cx="1" cy="2474316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124"/>
            <p:cNvSpPr>
              <a:spLocks noChangeArrowheads="1"/>
            </p:cNvSpPr>
            <p:nvPr/>
          </p:nvSpPr>
          <p:spPr bwMode="auto">
            <a:xfrm rot="5400000">
              <a:off x="2625146" y="3807849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08217" y="4919752"/>
            <a:ext cx="2794492" cy="138323"/>
            <a:chOff x="3208217" y="4919752"/>
            <a:chExt cx="2794492" cy="138323"/>
          </a:xfrm>
        </p:grpSpPr>
        <p:cxnSp>
          <p:nvCxnSpPr>
            <p:cNvPr id="97" name="Straight Arrow Connector 96"/>
            <p:cNvCxnSpPr>
              <a:stCxn id="86" idx="3"/>
              <a:endCxn id="112" idx="1"/>
            </p:cNvCxnSpPr>
            <p:nvPr/>
          </p:nvCxnSpPr>
          <p:spPr>
            <a:xfrm>
              <a:off x="3208217" y="4988913"/>
              <a:ext cx="2794492" cy="0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angle 124"/>
            <p:cNvSpPr>
              <a:spLocks noChangeArrowheads="1"/>
            </p:cNvSpPr>
            <p:nvPr/>
          </p:nvSpPr>
          <p:spPr bwMode="auto">
            <a:xfrm>
              <a:off x="5379808" y="49197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19200" y="4919752"/>
            <a:ext cx="1289657" cy="452748"/>
            <a:chOff x="1219200" y="4919752"/>
            <a:chExt cx="1289657" cy="452748"/>
          </a:xfrm>
        </p:grpSpPr>
        <p:sp>
          <p:nvSpPr>
            <p:cNvPr id="43" name="Rectangle 42"/>
            <p:cNvSpPr/>
            <p:nvPr/>
          </p:nvSpPr>
          <p:spPr>
            <a:xfrm>
              <a:off x="1518348" y="5033709"/>
              <a:ext cx="759337" cy="338791"/>
            </a:xfrm>
            <a:prstGeom prst="rect">
              <a:avLst/>
            </a:prstGeom>
          </p:spPr>
          <p:txBody>
            <a:bodyPr wrap="none" lIns="30715" tIns="15357" rIns="30715" bIns="15357">
              <a:spAutoFit/>
            </a:bodyPr>
            <a:lstStyle/>
            <a:p>
              <a:pPr algn="ctr" defTabSz="157935">
                <a:defRPr/>
              </a:pPr>
              <a:r>
                <a:rPr lang="en-US" sz="2000" kern="0" dirty="0" smtClean="0">
                  <a:solidFill>
                    <a:schemeClr val="tx2"/>
                  </a:solidFill>
                  <a:cs typeface="Arial" pitchFamily="34" charset="0"/>
                </a:rPr>
                <a:t>Packet</a:t>
              </a:r>
              <a:endParaRPr lang="en-US" sz="2800" kern="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cxnSp>
          <p:nvCxnSpPr>
            <p:cNvPr id="74" name="Straight Arrow Connector 73"/>
            <p:cNvCxnSpPr>
              <a:endCxn id="86" idx="1"/>
            </p:cNvCxnSpPr>
            <p:nvPr/>
          </p:nvCxnSpPr>
          <p:spPr>
            <a:xfrm flipV="1">
              <a:off x="1219200" y="4988913"/>
              <a:ext cx="1289657" cy="2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124"/>
            <p:cNvSpPr>
              <a:spLocks noChangeArrowheads="1"/>
            </p:cNvSpPr>
            <p:nvPr/>
          </p:nvSpPr>
          <p:spPr bwMode="auto">
            <a:xfrm>
              <a:off x="1876214" y="4919752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sp>
        <p:nvSpPr>
          <p:cNvPr id="112" name="Rectangle 111"/>
          <p:cNvSpPr/>
          <p:nvPr/>
        </p:nvSpPr>
        <p:spPr>
          <a:xfrm>
            <a:off x="6002709" y="4836513"/>
            <a:ext cx="699360" cy="3048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40000">
                <a:schemeClr val="bg1">
                  <a:lumMod val="85000"/>
                </a:schemeClr>
              </a:gs>
              <a:gs pos="15000">
                <a:schemeClr val="tx1">
                  <a:lumMod val="75000"/>
                  <a:lumOff val="2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28575" algn="ctr">
            <a:solidFill>
              <a:srgbClr val="000000"/>
            </a:solidFill>
            <a:round/>
            <a:headEnd/>
            <a:tailEnd type="triangle" w="lg" len="lg"/>
          </a:ln>
        </p:spPr>
        <p:txBody>
          <a:bodyPr lIns="15357" tIns="15357" rIns="15357" bIns="15357"/>
          <a:lstStyle/>
          <a:p>
            <a:pPr algn="ctr" defTabSz="307147" eaLnBrk="0" hangingPunct="0"/>
            <a:endParaRPr 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4478709" y="1902948"/>
            <a:ext cx="1524000" cy="1328023"/>
          </a:xfrm>
          <a:prstGeom prst="wedgeRoundRectCallout">
            <a:avLst>
              <a:gd name="adj1" fmla="val -37500"/>
              <a:gd name="adj2" fmla="val 72063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Install rule</a:t>
            </a:r>
          </a:p>
          <a:p>
            <a:pPr algn="ctr"/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6179238" y="2362200"/>
            <a:ext cx="138323" cy="2474314"/>
            <a:chOff x="6179238" y="2362200"/>
            <a:chExt cx="138323" cy="2474314"/>
          </a:xfrm>
        </p:grpSpPr>
        <p:cxnSp>
          <p:nvCxnSpPr>
            <p:cNvPr id="46" name="Straight Arrow Connector 45"/>
            <p:cNvCxnSpPr/>
            <p:nvPr/>
          </p:nvCxnSpPr>
          <p:spPr>
            <a:xfrm flipV="1">
              <a:off x="6248400" y="2362200"/>
              <a:ext cx="0" cy="2474314"/>
            </a:xfrm>
            <a:prstGeom prst="straightConnector1">
              <a:avLst/>
            </a:prstGeom>
            <a:ln w="38100">
              <a:solidFill>
                <a:schemeClr val="tx2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124"/>
            <p:cNvSpPr>
              <a:spLocks noChangeArrowheads="1"/>
            </p:cNvSpPr>
            <p:nvPr/>
          </p:nvSpPr>
          <p:spPr bwMode="auto">
            <a:xfrm rot="5400000">
              <a:off x="6130346" y="3807850"/>
              <a:ext cx="236107" cy="138323"/>
            </a:xfrm>
            <a:prstGeom prst="rect">
              <a:avLst/>
            </a:prstGeom>
            <a:solidFill>
              <a:schemeClr val="tx2"/>
            </a:solidFill>
            <a:ln w="12700" algn="ctr">
              <a:solidFill>
                <a:srgbClr val="0E1E20"/>
              </a:solidFill>
              <a:round/>
              <a:headEnd/>
              <a:tailEnd type="triangle" w="lg" len="lg"/>
            </a:ln>
          </p:spPr>
          <p:txBody>
            <a:bodyPr lIns="30715" tIns="15357" rIns="30715" bIns="15357"/>
            <a:lstStyle/>
            <a:p>
              <a:pPr algn="ctr" defTabSz="307147" eaLnBrk="0" hangingPunct="0"/>
              <a:endParaRPr lang="en-US" sz="1800" b="1">
                <a:solidFill>
                  <a:srgbClr val="0066CC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072669" y="2490445"/>
            <a:ext cx="3480531" cy="2346069"/>
            <a:chOff x="3072669" y="2490445"/>
            <a:chExt cx="3480531" cy="2346069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3072669" y="2490445"/>
              <a:ext cx="2032731" cy="1370172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5129722" y="3877012"/>
              <a:ext cx="1423478" cy="959502"/>
            </a:xfrm>
            <a:prstGeom prst="straightConnector1">
              <a:avLst/>
            </a:prstGeom>
            <a:ln w="38100">
              <a:solidFill>
                <a:schemeClr val="accent3">
                  <a:lumMod val="7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6140604" y="1721004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?</a:t>
            </a:r>
            <a:endParaRPr lang="en-US" sz="4400" dirty="0">
              <a:solidFill>
                <a:srgbClr val="C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524304" y="1981200"/>
            <a:ext cx="1095696" cy="1095696"/>
            <a:chOff x="6524304" y="1981200"/>
            <a:chExt cx="1095696" cy="1095696"/>
          </a:xfrm>
        </p:grpSpPr>
        <p:pic>
          <p:nvPicPr>
            <p:cNvPr id="34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39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6</a:t>
            </a:fld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2800" dirty="0" smtClean="0"/>
              <a:t>Goal: systematically test possible behaviors to detect bugs</a:t>
            </a:r>
            <a:endParaRPr lang="en-US" sz="28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887" y="1864649"/>
            <a:ext cx="1015044" cy="715300"/>
          </a:xfrm>
          <a:prstGeom prst="rect">
            <a:avLst/>
          </a:prstGeom>
        </p:spPr>
      </p:pic>
      <p:sp>
        <p:nvSpPr>
          <p:cNvPr id="35" name="Rounded Rectangular Callout 34"/>
          <p:cNvSpPr/>
          <p:nvPr/>
        </p:nvSpPr>
        <p:spPr>
          <a:xfrm>
            <a:off x="1213457" y="2715830"/>
            <a:ext cx="1295400" cy="919401"/>
          </a:xfrm>
          <a:prstGeom prst="wedgeRoundRectCallout">
            <a:avLst>
              <a:gd name="adj1" fmla="val 89834"/>
              <a:gd name="adj2" fmla="val 19864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/>
              <a:t>Install</a:t>
            </a:r>
            <a:br>
              <a:rPr lang="en-US" sz="2400" dirty="0"/>
            </a:br>
            <a:r>
              <a:rPr lang="en-US" sz="2400" dirty="0"/>
              <a:t>rule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80624" y="2717953"/>
            <a:ext cx="1320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Delayed!</a:t>
            </a:r>
            <a:endParaRPr lang="en-US" sz="24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  <p:sp>
        <p:nvSpPr>
          <p:cNvPr id="53" name="Rounded Rectangular Callout 52"/>
          <p:cNvSpPr/>
          <p:nvPr/>
        </p:nvSpPr>
        <p:spPr>
          <a:xfrm>
            <a:off x="7467600" y="841296"/>
            <a:ext cx="1524000" cy="1055608"/>
          </a:xfrm>
          <a:prstGeom prst="wedgeRoundRectCallout">
            <a:avLst>
              <a:gd name="adj1" fmla="val -51021"/>
              <a:gd name="adj2" fmla="val 759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Drop packet</a:t>
            </a:r>
          </a:p>
        </p:txBody>
      </p:sp>
      <p:sp>
        <p:nvSpPr>
          <p:cNvPr id="54" name="Rounded Rectangular Callout 53"/>
          <p:cNvSpPr/>
          <p:nvPr/>
        </p:nvSpPr>
        <p:spPr>
          <a:xfrm>
            <a:off x="2167448" y="3964587"/>
            <a:ext cx="4856444" cy="759813"/>
          </a:xfrm>
          <a:prstGeom prst="wedgeRoundRectCallout">
            <a:avLst>
              <a:gd name="adj1" fmla="val 44315"/>
              <a:gd name="adj2" fmla="val -19434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Inconsistent distributed state!</a:t>
            </a:r>
          </a:p>
        </p:txBody>
      </p:sp>
    </p:spTree>
    <p:extLst>
      <p:ext uri="{BB962C8B-B14F-4D97-AF65-F5344CB8AC3E}">
        <p14:creationId xmlns:p14="http://schemas.microsoft.com/office/powerpoint/2010/main" val="175522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/>
      <p:bldP spid="48" grpId="0" animBg="1"/>
      <p:bldP spid="35" grpId="0" animBg="1"/>
      <p:bldP spid="5" grpId="0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683007" y="1219200"/>
            <a:ext cx="5308593" cy="5181600"/>
            <a:chOff x="3683007" y="1219200"/>
            <a:chExt cx="5308593" cy="5181600"/>
          </a:xfrm>
        </p:grpSpPr>
        <p:sp>
          <p:nvSpPr>
            <p:cNvPr id="43" name="Rounded Rectangle 42"/>
            <p:cNvSpPr/>
            <p:nvPr/>
          </p:nvSpPr>
          <p:spPr>
            <a:xfrm>
              <a:off x="3683007" y="1219200"/>
              <a:ext cx="5308593" cy="51816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81030" tIns="190515" rIns="381030" bIns="190515" rtlCol="0" anchor="t"/>
            <a:lstStyle/>
            <a:p>
              <a:pPr algn="ctr"/>
              <a:endParaRPr lang="en-US" sz="24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91833" y="1219200"/>
              <a:ext cx="329769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cs typeface="Arial" pitchFamily="34" charset="0"/>
                </a:rPr>
                <a:t>State-space </a:t>
              </a:r>
              <a:r>
                <a:rPr lang="en-US" sz="2400" dirty="0" smtClean="0">
                  <a:cs typeface="Arial" pitchFamily="34" charset="0"/>
                </a:rPr>
                <a:t>exploration</a:t>
              </a:r>
              <a:br>
                <a:rPr lang="en-US" sz="2400" dirty="0" smtClean="0">
                  <a:cs typeface="Arial" pitchFamily="34" charset="0"/>
                </a:rPr>
              </a:br>
              <a:r>
                <a:rPr lang="en-US" sz="2400" dirty="0" smtClean="0">
                  <a:cs typeface="Arial" pitchFamily="34" charset="0"/>
                </a:rPr>
                <a:t>via Model Checking (MC)</a:t>
              </a:r>
              <a:endParaRPr lang="en-US" sz="2400" dirty="0"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Systematically Testing OpenFlow Apps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7</a:t>
            </a:fld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4064903" y="2257367"/>
            <a:ext cx="4572000" cy="383077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2880"/>
          <a:lstStyle/>
          <a:p>
            <a:pPr algn="r" defTabSz="470184"/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Target</a:t>
            </a:r>
          </a:p>
          <a:p>
            <a:pPr algn="r" defTabSz="470184"/>
            <a:r>
              <a:rPr lang="en-US" sz="2400" dirty="0" smtClean="0">
                <a:cs typeface="Arial" pitchFamily="34" charset="0"/>
              </a:rPr>
              <a:t>system</a:t>
            </a:r>
            <a:endParaRPr lang="en-US" sz="2400" dirty="0">
              <a:solidFill>
                <a:schemeClr val="dk1"/>
              </a:solidFill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319771" y="2373274"/>
            <a:ext cx="2187102" cy="1295400"/>
            <a:chOff x="5598268" y="1923932"/>
            <a:chExt cx="2187102" cy="1295400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5598268" y="1923932"/>
              <a:ext cx="2187102" cy="1295400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4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837675" y="2076332"/>
              <a:ext cx="1708288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0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0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765272" y="3276600"/>
            <a:ext cx="3224260" cy="2552746"/>
            <a:chOff x="4765272" y="3276600"/>
            <a:chExt cx="3224260" cy="2552746"/>
          </a:xfrm>
        </p:grpSpPr>
        <p:sp>
          <p:nvSpPr>
            <p:cNvPr id="29" name="Cloud 28"/>
            <p:cNvSpPr/>
            <p:nvPr/>
          </p:nvSpPr>
          <p:spPr>
            <a:xfrm>
              <a:off x="4765272" y="3962400"/>
              <a:ext cx="3224260" cy="1866946"/>
            </a:xfrm>
            <a:prstGeom prst="cloud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6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358301" y="4448265"/>
              <a:ext cx="2073003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5793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kern="0" dirty="0" smtClean="0">
                  <a:cs typeface="Arial" pitchFamily="34" charset="0"/>
                </a:rPr>
                <a:t>Complex</a:t>
              </a:r>
              <a:br>
                <a:rPr lang="en-US" sz="2800" kern="0" dirty="0" smtClean="0">
                  <a:cs typeface="Arial" pitchFamily="34" charset="0"/>
                </a:rPr>
              </a:br>
              <a:r>
                <a:rPr lang="en-US" sz="2800" kern="0" dirty="0" smtClean="0">
                  <a:cs typeface="Arial" pitchFamily="34" charset="0"/>
                </a:rPr>
                <a:t>environment</a:t>
              </a:r>
              <a:endParaRPr lang="en-US" sz="2400" kern="0" dirty="0">
                <a:cs typeface="Arial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7010400" y="3276600"/>
              <a:ext cx="0" cy="11244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5791200" y="3276600"/>
              <a:ext cx="0" cy="102651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4674503" y="3789858"/>
            <a:ext cx="3388468" cy="2145884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82880"/>
          <a:lstStyle/>
          <a:p>
            <a:pPr algn="ctr" defTabSz="47018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Environment model</a:t>
            </a:r>
            <a:endParaRPr lang="en-US" sz="2000" dirty="0"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811983" y="4259342"/>
            <a:ext cx="3154040" cy="1541245"/>
            <a:chOff x="4811983" y="4259342"/>
            <a:chExt cx="3154040" cy="1541245"/>
          </a:xfrm>
        </p:grpSpPr>
        <p:sp>
          <p:nvSpPr>
            <p:cNvPr id="5" name="Oval 4"/>
            <p:cNvSpPr/>
            <p:nvPr/>
          </p:nvSpPr>
          <p:spPr bwMode="auto">
            <a:xfrm>
              <a:off x="5207903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1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6670748" y="4259342"/>
              <a:ext cx="877824" cy="87782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Switch</a:t>
              </a:r>
              <a:b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b="1" dirty="0" smtClean="0">
                  <a:solidFill>
                    <a:schemeClr val="tx1"/>
                  </a:solidFill>
                  <a:cs typeface="Arial" pitchFamily="34" charset="0"/>
                </a:rPr>
                <a:t>2</a:t>
              </a:r>
              <a:endParaRPr lang="en-US" b="1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  <p:cxnSp>
          <p:nvCxnSpPr>
            <p:cNvPr id="12" name="Straight Connector 11"/>
            <p:cNvCxnSpPr>
              <a:stCxn id="5" idx="6"/>
              <a:endCxn id="6" idx="2"/>
            </p:cNvCxnSpPr>
            <p:nvPr/>
          </p:nvCxnSpPr>
          <p:spPr>
            <a:xfrm>
              <a:off x="6085727" y="4698254"/>
              <a:ext cx="585021" cy="0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122"/>
            <p:cNvSpPr>
              <a:spLocks noChangeArrowheads="1"/>
            </p:cNvSpPr>
            <p:nvPr/>
          </p:nvSpPr>
          <p:spPr bwMode="auto">
            <a:xfrm>
              <a:off x="4811983" y="5373037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A</a:t>
              </a:r>
            </a:p>
          </p:txBody>
        </p:sp>
        <p:sp>
          <p:nvSpPr>
            <p:cNvPr id="26" name="Rectangle 122"/>
            <p:cNvSpPr>
              <a:spLocks noChangeArrowheads="1"/>
            </p:cNvSpPr>
            <p:nvPr/>
          </p:nvSpPr>
          <p:spPr bwMode="auto">
            <a:xfrm>
              <a:off x="7189103" y="5373037"/>
              <a:ext cx="776920" cy="42755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8575" algn="ctr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 lIns="15357" tIns="15357" rIns="15357" bIns="15357"/>
            <a:lstStyle/>
            <a:p>
              <a:pPr algn="ctr" defTabSz="307147" eaLnBrk="0" hangingPunct="0">
                <a:defRPr/>
              </a:pPr>
              <a:r>
                <a:rPr lang="en-US" dirty="0">
                  <a:solidFill>
                    <a:srgbClr val="000000"/>
                  </a:solidFill>
                  <a:cs typeface="Arial" pitchFamily="34" charset="0"/>
                </a:rPr>
                <a:t>Host </a:t>
              </a:r>
              <a:r>
                <a:rPr lang="en-US" dirty="0" smtClean="0">
                  <a:solidFill>
                    <a:srgbClr val="000000"/>
                  </a:solidFill>
                  <a:cs typeface="Arial" pitchFamily="34" charset="0"/>
                </a:rPr>
                <a:t>B</a:t>
              </a:r>
              <a:endParaRPr lang="en-US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cxnSp>
          <p:nvCxnSpPr>
            <p:cNvPr id="27" name="Straight Connector 26"/>
            <p:cNvCxnSpPr>
              <a:stCxn id="5" idx="3"/>
              <a:endCxn id="25" idx="0"/>
            </p:cNvCxnSpPr>
            <p:nvPr/>
          </p:nvCxnSpPr>
          <p:spPr>
            <a:xfrm flipH="1">
              <a:off x="5200443" y="5008612"/>
              <a:ext cx="136014" cy="364425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6" idx="5"/>
              <a:endCxn id="26" idx="0"/>
            </p:cNvCxnSpPr>
            <p:nvPr/>
          </p:nvCxnSpPr>
          <p:spPr>
            <a:xfrm>
              <a:off x="7420018" y="5008612"/>
              <a:ext cx="157545" cy="364425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ight Arrow 53"/>
          <p:cNvSpPr/>
          <p:nvPr/>
        </p:nvSpPr>
        <p:spPr>
          <a:xfrm>
            <a:off x="76200" y="1201882"/>
            <a:ext cx="4458510" cy="3638668"/>
          </a:xfrm>
          <a:prstGeom prst="rightArrow">
            <a:avLst>
              <a:gd name="adj1" fmla="val 74139"/>
              <a:gd name="adj2" fmla="val 30704"/>
            </a:avLst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554400" lvl="1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Carefully-crafted </a:t>
            </a:r>
            <a:r>
              <a:rPr lang="en-GB" sz="2800" dirty="0">
                <a:solidFill>
                  <a:schemeClr val="bg1"/>
                </a:solidFill>
              </a:rPr>
              <a:t>streams of </a:t>
            </a:r>
            <a:r>
              <a:rPr lang="en-GB" sz="2800" dirty="0" smtClean="0">
                <a:solidFill>
                  <a:schemeClr val="bg1"/>
                </a:solidFill>
              </a:rPr>
              <a:t>packets</a:t>
            </a:r>
          </a:p>
          <a:p>
            <a:pPr marL="554400" lvl="1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Many orderings of packet arrivals</a:t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and events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9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" grpId="0" animBg="1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4060" y="1481929"/>
            <a:ext cx="3510236" cy="18367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85066" y="1695271"/>
            <a:ext cx="288822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white"/>
                </a:solidFill>
              </a:rPr>
              <a:t>Huge space of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possible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b="1" dirty="0" smtClean="0">
                <a:solidFill>
                  <a:prstClr val="white"/>
                </a:solidFill>
              </a:rPr>
              <a:t>packets</a:t>
            </a:r>
            <a:endParaRPr lang="en-US" sz="2800" b="1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064782" y="1481929"/>
            <a:ext cx="3510236" cy="1836742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4905" y="1695271"/>
            <a:ext cx="302999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sz="2800" dirty="0" smtClean="0">
                <a:solidFill>
                  <a:prstClr val="white"/>
                </a:solidFill>
              </a:rPr>
              <a:t>Huge space of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dirty="0" smtClean="0">
                <a:solidFill>
                  <a:prstClr val="white"/>
                </a:solidFill>
              </a:rPr>
              <a:t>possible</a:t>
            </a:r>
            <a:br>
              <a:rPr lang="en-US" sz="2800" dirty="0" smtClean="0">
                <a:solidFill>
                  <a:prstClr val="white"/>
                </a:solidFill>
              </a:rPr>
            </a:br>
            <a:r>
              <a:rPr lang="en-US" sz="2800" b="1" dirty="0" smtClean="0">
                <a:solidFill>
                  <a:prstClr val="white"/>
                </a:solidFill>
              </a:rPr>
              <a:t>event orderings</a:t>
            </a:r>
            <a:endParaRPr lang="en-US" sz="2800" b="1" dirty="0">
              <a:solidFill>
                <a:prstClr val="white"/>
              </a:solidFill>
            </a:endParaRPr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21187" y="1062335"/>
            <a:ext cx="2415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Data-plane driven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045191" y="1062335"/>
            <a:ext cx="3549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Complex network behavior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2800" dirty="0"/>
              <a:t>Enumerating all </a:t>
            </a:r>
            <a:r>
              <a:rPr lang="en-US" sz="2800" dirty="0" smtClean="0"/>
              <a:t>inputs and </a:t>
            </a:r>
            <a:r>
              <a:rPr lang="en-US" sz="2800" dirty="0"/>
              <a:t>event </a:t>
            </a:r>
            <a:r>
              <a:rPr lang="en-US" sz="2800" dirty="0" smtClean="0"/>
              <a:t>orderings is </a:t>
            </a:r>
            <a:r>
              <a:rPr lang="en-US" sz="2800" dirty="0"/>
              <a:t>intractable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8600" y="3038707"/>
            <a:ext cx="3171090" cy="2066693"/>
            <a:chOff x="228600" y="3038707"/>
            <a:chExt cx="3171090" cy="2066693"/>
          </a:xfrm>
        </p:grpSpPr>
        <p:sp>
          <p:nvSpPr>
            <p:cNvPr id="9" name="Oval Callout 8"/>
            <p:cNvSpPr/>
            <p:nvPr/>
          </p:nvSpPr>
          <p:spPr>
            <a:xfrm>
              <a:off x="228600" y="3962400"/>
              <a:ext cx="3171090" cy="1143000"/>
            </a:xfrm>
            <a:prstGeom prst="wedgeEllipseCallout">
              <a:avLst>
                <a:gd name="adj1" fmla="val 17146"/>
                <a:gd name="adj2" fmla="val -128158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Equivalence</a:t>
              </a:r>
              <a:br>
                <a:rPr lang="en-US" sz="2400" b="1" dirty="0">
                  <a:solidFill>
                    <a:schemeClr val="tx1"/>
                  </a:solidFill>
                </a:rPr>
              </a:br>
              <a:r>
                <a:rPr lang="en-US" sz="2400" b="1" dirty="0">
                  <a:solidFill>
                    <a:schemeClr val="tx1"/>
                  </a:solidFill>
                </a:rPr>
                <a:t>classes of</a:t>
              </a:r>
              <a:br>
                <a:rPr lang="en-US" sz="2400" b="1" dirty="0">
                  <a:solidFill>
                    <a:schemeClr val="tx1"/>
                  </a:solidFill>
                </a:rPr>
              </a:br>
              <a:r>
                <a:rPr lang="en-US" sz="2400" b="1" dirty="0">
                  <a:solidFill>
                    <a:schemeClr val="tx1"/>
                  </a:solidFill>
                </a:rPr>
                <a:t>packets</a:t>
              </a:r>
            </a:p>
          </p:txBody>
        </p:sp>
        <p:sp>
          <p:nvSpPr>
            <p:cNvPr id="8" name="Oval 7"/>
            <p:cNvSpPr/>
            <p:nvPr/>
          </p:nvSpPr>
          <p:spPr>
            <a:xfrm flipV="1">
              <a:off x="2123928" y="3038707"/>
              <a:ext cx="410500" cy="2707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59912" y="3038707"/>
            <a:ext cx="3171090" cy="2066693"/>
            <a:chOff x="5759912" y="3038707"/>
            <a:chExt cx="3171090" cy="2066693"/>
          </a:xfrm>
        </p:grpSpPr>
        <p:sp>
          <p:nvSpPr>
            <p:cNvPr id="14" name="Oval Callout 13"/>
            <p:cNvSpPr/>
            <p:nvPr/>
          </p:nvSpPr>
          <p:spPr>
            <a:xfrm flipH="1">
              <a:off x="5759912" y="3962400"/>
              <a:ext cx="3171090" cy="1143000"/>
            </a:xfrm>
            <a:prstGeom prst="wedgeEllipseCallout">
              <a:avLst>
                <a:gd name="adj1" fmla="val 17498"/>
                <a:gd name="adj2" fmla="val -127182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Domain-specific search strategies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 flipV="1">
              <a:off x="6614650" y="3038707"/>
              <a:ext cx="410500" cy="27075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8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25 Apr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NSDI'12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8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32460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89408"/>
            <a:ext cx="2833660" cy="667735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57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587" y="3200400"/>
            <a:ext cx="2222487" cy="152945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Network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topology</a:t>
            </a:r>
          </a:p>
        </p:txBody>
      </p:sp>
      <p:sp>
        <p:nvSpPr>
          <p:cNvPr id="9" name="Rectangle 8"/>
          <p:cNvSpPr/>
          <p:nvPr/>
        </p:nvSpPr>
        <p:spPr>
          <a:xfrm>
            <a:off x="305587" y="4898218"/>
            <a:ext cx="2222487" cy="154039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Correctness</a:t>
            </a:r>
            <a:br>
              <a:rPr lang="en-US" sz="28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800" dirty="0" smtClean="0">
                <a:solidFill>
                  <a:schemeClr val="dk1"/>
                </a:solidFill>
                <a:cs typeface="Arial" pitchFamily="34" charset="0"/>
              </a:rPr>
              <a:t>properties </a:t>
            </a:r>
            <a:r>
              <a:rPr lang="en-US" sz="2400" dirty="0" smtClean="0">
                <a:solidFill>
                  <a:schemeClr val="dk1"/>
                </a:solidFill>
                <a:cs typeface="Arial" pitchFamily="34" charset="0"/>
              </a:rPr>
              <a:t>(e.g., no loops)</a:t>
            </a:r>
            <a:endParaRPr lang="en-US" sz="2800" dirty="0">
              <a:solidFill>
                <a:schemeClr val="dk1"/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57133" y="89408"/>
            <a:ext cx="2833660" cy="667735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t"/>
          <a:lstStyle/>
          <a:p>
            <a:pPr algn="ctr"/>
            <a:endParaRPr lang="en-US" sz="7300" dirty="0">
              <a:cs typeface="Arial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14397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8910" y="2468413"/>
            <a:ext cx="2225040" cy="263698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800" dirty="0">
                <a:solidFill>
                  <a:schemeClr val="dk1"/>
                </a:solidFill>
                <a:cs typeface="Arial" pitchFamily="34" charset="0"/>
              </a:rPr>
              <a:t>Traces of property violations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71530" y="2327815"/>
            <a:ext cx="762000" cy="292998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2106" tIns="186053" rIns="372106" bIns="186053" rtlCol="0" anchor="ctr"/>
          <a:lstStyle/>
          <a:p>
            <a:pPr algn="ctr"/>
            <a:endParaRPr lang="en-US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5432" y="90152"/>
            <a:ext cx="1972968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Input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22445" y="90152"/>
            <a:ext cx="2392955" cy="1052848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4400" dirty="0">
                <a:cs typeface="Arial" pitchFamily="34" charset="0"/>
              </a:rPr>
              <a:t>Output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27251" y="89408"/>
            <a:ext cx="1859154" cy="1068237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cs typeface="Arial" pitchFamily="34" charset="0"/>
              </a:rPr>
              <a:t>NICE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93680" y="3051226"/>
            <a:ext cx="1960567" cy="1481328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470184"/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State-space</a:t>
            </a:r>
            <a:br>
              <a:rPr lang="en-US" sz="2400" dirty="0">
                <a:solidFill>
                  <a:schemeClr val="dk1"/>
                </a:solidFill>
                <a:cs typeface="Arial" pitchFamily="34" charset="0"/>
              </a:rPr>
            </a:br>
            <a:r>
              <a:rPr lang="en-US" sz="2400" dirty="0">
                <a:solidFill>
                  <a:schemeClr val="dk1"/>
                </a:solidFill>
                <a:cs typeface="Arial" pitchFamily="34" charset="0"/>
              </a:rPr>
              <a:t>search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19-1D91-4AB6-A289-00E8E86BAF50}" type="slidenum">
              <a:rPr lang="en-US" smtClean="0"/>
              <a:t>9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646105" y="872511"/>
            <a:ext cx="2032471" cy="2099289"/>
          </a:xfrm>
          <a:prstGeom prst="rect">
            <a:avLst/>
          </a:prstGeom>
          <a:noFill/>
        </p:spPr>
        <p:txBody>
          <a:bodyPr wrap="none" lIns="372106" tIns="186053" rIns="372106" bIns="186053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 bugs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n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C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ontroller</a:t>
            </a:r>
            <a:b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cs typeface="Arial" pitchFamily="34" charset="0"/>
              </a:rPr>
              <a:t>E</a:t>
            </a:r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xecution</a:t>
            </a:r>
            <a:endParaRPr lang="en-US" sz="4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050" y="5186991"/>
            <a:ext cx="8563900" cy="10934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3200" dirty="0" smtClean="0"/>
              <a:t>NICE found </a:t>
            </a:r>
            <a:r>
              <a:rPr lang="en-US" sz="3200" dirty="0"/>
              <a:t>11 bugs </a:t>
            </a:r>
            <a:r>
              <a:rPr lang="en-US" sz="3200" dirty="0" smtClean="0"/>
              <a:t>in 3 real OpenFlow Apps</a:t>
            </a:r>
            <a:endParaRPr 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152400" y="1066800"/>
            <a:ext cx="2528860" cy="1987292"/>
            <a:chOff x="152400" y="1066800"/>
            <a:chExt cx="2528860" cy="1987292"/>
          </a:xfrm>
        </p:grpSpPr>
        <p:sp>
          <p:nvSpPr>
            <p:cNvPr id="22" name="Rounded Rectangle 21"/>
            <p:cNvSpPr/>
            <p:nvPr/>
          </p:nvSpPr>
          <p:spPr bwMode="auto">
            <a:xfrm>
              <a:off x="152400" y="1066800"/>
              <a:ext cx="2528860" cy="1987292"/>
            </a:xfrm>
            <a:prstGeom prst="roundRect">
              <a:avLst/>
            </a:prstGeom>
            <a:ln w="38100"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bIns="0" anchor="b"/>
            <a:lstStyle/>
            <a:p>
              <a:pPr algn="ctr" defTabSz="157935"/>
              <a:endParaRPr lang="en-US" sz="2800" kern="0" dirty="0">
                <a:solidFill>
                  <a:sysClr val="window" lastClr="FFFFFF"/>
                </a:solidFill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465432" y="1280755"/>
              <a:ext cx="1895050" cy="177333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defTabSz="470184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chemeClr val="tx1"/>
                  </a:solidFill>
                  <a:cs typeface="Arial" pitchFamily="34" charset="0"/>
                </a:rPr>
                <a:t>Unmodified</a:t>
              </a: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/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OpenFlow</a:t>
              </a:r>
              <a:b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</a:br>
              <a:r>
                <a:rPr lang="en-US" sz="2800" dirty="0" smtClean="0">
                  <a:solidFill>
                    <a:schemeClr val="tx1"/>
                  </a:solidFill>
                  <a:cs typeface="Arial" pitchFamily="34" charset="0"/>
                </a:rPr>
                <a:t>program</a:t>
              </a:r>
              <a:endParaRPr lang="en-US" sz="2800" dirty="0">
                <a:solidFill>
                  <a:schemeClr val="tx1"/>
                </a:solidFill>
                <a:cs typeface="Arial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25 Apr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NSDI'12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2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4" grpId="0" animBg="1"/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1631</Words>
  <Application>Microsoft Office PowerPoint</Application>
  <PresentationFormat>On-screen Show (4:3)</PresentationFormat>
  <Paragraphs>584</Paragraphs>
  <Slides>39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A NICE way to test</vt:lpstr>
      <vt:lpstr>Software-Defined Networking (SDN)</vt:lpstr>
      <vt:lpstr>… at the risk of bugs</vt:lpstr>
      <vt:lpstr>Software Faults</vt:lpstr>
      <vt:lpstr>Quick OpenFlow 101</vt:lpstr>
      <vt:lpstr>Bugs in OpenFlow Apps</vt:lpstr>
      <vt:lpstr>Systematically Testing OpenFlow Apps</vt:lpstr>
      <vt:lpstr>Scalability Challenges</vt:lpstr>
      <vt:lpstr>PowerPoint Presentation</vt:lpstr>
      <vt:lpstr>PowerPoint Presentation</vt:lpstr>
      <vt:lpstr>State-Space Model</vt:lpstr>
      <vt:lpstr>System State</vt:lpstr>
      <vt:lpstr>Transition System</vt:lpstr>
      <vt:lpstr>Combating Huge Space of Packets</vt:lpstr>
      <vt:lpstr>Code Analysis: Symbolic Execution (SE)</vt:lpstr>
      <vt:lpstr>Combining SE with Model Checking</vt:lpstr>
      <vt:lpstr>Combating Huge Space of Orderings</vt:lpstr>
      <vt:lpstr>PowerPoint Presentation</vt:lpstr>
      <vt:lpstr>Specifying App Correctness</vt:lpstr>
      <vt:lpstr>API to Define App-Specific Properties</vt:lpstr>
      <vt:lpstr>Prototype Implementation</vt:lpstr>
      <vt:lpstr>Experiences</vt:lpstr>
      <vt:lpstr>Results</vt:lpstr>
      <vt:lpstr>Conclusions</vt:lpstr>
      <vt:lpstr>Backup slides</vt:lpstr>
      <vt:lpstr>Related Work (1/2)</vt:lpstr>
      <vt:lpstr>Related Work (2/2)</vt:lpstr>
      <vt:lpstr>Micro-benchmark of full state-space search</vt:lpstr>
      <vt:lpstr>State space reduction by heuristics</vt:lpstr>
      <vt:lpstr>Transitions # / run time [s] to 1st property violation of each bug</vt:lpstr>
      <vt:lpstr>OpenFlow Switch Model</vt:lpstr>
      <vt:lpstr>MAC-learning switch (3 bugs)</vt:lpstr>
      <vt:lpstr>MAC-learning switch (3 bugs)</vt:lpstr>
      <vt:lpstr>MAC-learning switch (3 bugs)</vt:lpstr>
      <vt:lpstr>Web Server Load Balancer (4 bugs)</vt:lpstr>
      <vt:lpstr>Energy-Efficient TE (4 bugs)</vt:lpstr>
      <vt:lpstr>Results</vt:lpstr>
      <vt:lpstr>Example: MAC-learning Switch</vt:lpstr>
      <vt:lpstr>Causes of Corner Cases (Examples)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2012-04-30T14:15:27Z</dcterms:created>
  <dcterms:modified xsi:type="dcterms:W3CDTF">2012-04-30T14:15:54Z</dcterms:modified>
</cp:coreProperties>
</file>