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78" r:id="rId4"/>
    <p:sldId id="281" r:id="rId5"/>
    <p:sldId id="258" r:id="rId6"/>
    <p:sldId id="286" r:id="rId7"/>
    <p:sldId id="283" r:id="rId8"/>
    <p:sldId id="291" r:id="rId9"/>
    <p:sldId id="285" r:id="rId10"/>
    <p:sldId id="284" r:id="rId11"/>
    <p:sldId id="287" r:id="rId12"/>
    <p:sldId id="263" r:id="rId13"/>
    <p:sldId id="264" r:id="rId14"/>
    <p:sldId id="265" r:id="rId15"/>
    <p:sldId id="266" r:id="rId16"/>
    <p:sldId id="267" r:id="rId17"/>
    <p:sldId id="268" r:id="rId18"/>
    <p:sldId id="289" r:id="rId19"/>
    <p:sldId id="290" r:id="rId20"/>
    <p:sldId id="292" r:id="rId21"/>
    <p:sldId id="293" r:id="rId22"/>
    <p:sldId id="282" r:id="rId23"/>
    <p:sldId id="288" r:id="rId24"/>
    <p:sldId id="269" r:id="rId25"/>
    <p:sldId id="270" r:id="rId26"/>
    <p:sldId id="272" r:id="rId27"/>
    <p:sldId id="271" r:id="rId28"/>
    <p:sldId id="273" r:id="rId29"/>
    <p:sldId id="27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5"/>
    <p:restoredTop sz="84272"/>
  </p:normalViewPr>
  <p:slideViewPr>
    <p:cSldViewPr snapToGrid="0" snapToObjects="1">
      <p:cViewPr varScale="1">
        <p:scale>
          <a:sx n="83" d="100"/>
          <a:sy n="83" d="100"/>
        </p:scale>
        <p:origin x="11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C7D58-6592-1846-B3DB-D549DDE8371F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93ACE-A489-1C41-B163-D1FF0130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7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Specify</a:t>
            </a:r>
            <a:r>
              <a:rPr lang="en-US" baseline="0" dirty="0" smtClean="0"/>
              <a:t> concrete examples too (</a:t>
            </a:r>
            <a:r>
              <a:rPr lang="en-US" baseline="0" dirty="0" err="1" smtClean="0"/>
              <a:t>netflow</a:t>
            </a:r>
            <a:r>
              <a:rPr lang="en-US" baseline="0" dirty="0" smtClean="0"/>
              <a:t> / </a:t>
            </a:r>
            <a:r>
              <a:rPr lang="is-IS" baseline="0" dirty="0" smtClean="0"/>
              <a:t>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 (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XXX possible</a:t>
            </a:r>
            <a:r>
              <a:rPr lang="en-US" baseline="0" dirty="0" smtClean="0">
                <a:solidFill>
                  <a:srgbClr val="FF0000"/>
                </a:solidFill>
                <a:sym typeface="Wingdings"/>
              </a:rPr>
              <a:t> to add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cost numbers?</a:t>
            </a:r>
            <a:r>
              <a:rPr lang="en-US" dirty="0" smtClean="0">
                <a:sym typeface="Wingdings"/>
              </a:rPr>
              <a:t>)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7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Does programmability come at the cost of speed?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 picture credit: http://</a:t>
            </a:r>
            <a:r>
              <a:rPr lang="en-US" dirty="0" err="1" smtClean="0"/>
              <a:t>www.cathub.tv</a:t>
            </a:r>
            <a:r>
              <a:rPr lang="en-US" dirty="0" smtClean="0"/>
              <a:t>/13-cats-using-computers-will-surprise-humans/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8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324D-E36C-AE4F-884C-E27A6E006FB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21971"/>
            <a:ext cx="11887200" cy="2763838"/>
          </a:xfrm>
        </p:spPr>
        <p:txBody>
          <a:bodyPr>
            <a:noAutofit/>
          </a:bodyPr>
          <a:lstStyle/>
          <a:p>
            <a:r>
              <a:rPr lang="en-US" sz="5400" dirty="0" smtClean="0"/>
              <a:t>Co-Designing </a:t>
            </a:r>
            <a:br>
              <a:rPr lang="en-US" sz="5400" dirty="0" smtClean="0"/>
            </a:br>
            <a:r>
              <a:rPr lang="en-US" sz="5400" dirty="0" smtClean="0"/>
              <a:t>Software and Hardware for Declarative Performance Measurement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618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Srinivas Narayana</a:t>
            </a:r>
          </a:p>
          <a:p>
            <a:r>
              <a:rPr lang="en-US" dirty="0" smtClean="0"/>
              <a:t>MIT CSAIL</a:t>
            </a:r>
          </a:p>
          <a:p>
            <a:r>
              <a:rPr lang="en-US" dirty="0" smtClean="0"/>
              <a:t>October 7, 2016</a:t>
            </a:r>
          </a:p>
        </p:txBody>
      </p:sp>
    </p:spTree>
    <p:extLst>
      <p:ext uri="{BB962C8B-B14F-4D97-AF65-F5344CB8AC3E}">
        <p14:creationId xmlns:p14="http://schemas.microsoft.com/office/powerpoint/2010/main" val="3721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Co-design</a:t>
            </a:r>
            <a:r>
              <a:rPr lang="en-US" dirty="0" smtClean="0"/>
              <a:t> </a:t>
            </a:r>
            <a:r>
              <a:rPr lang="en-US" dirty="0" smtClean="0"/>
              <a:t>software and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(1) Design </a:t>
            </a:r>
            <a:r>
              <a:rPr lang="en-US" i="1" dirty="0" smtClean="0">
                <a:sym typeface="Wingdings"/>
              </a:rPr>
              <a:t>declarative query language </a:t>
            </a:r>
            <a:r>
              <a:rPr lang="en-US" dirty="0" smtClean="0">
                <a:sym typeface="Wingdings"/>
              </a:rPr>
              <a:t>to ask performance questions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 algn="ctr">
              <a:buNone/>
            </a:pPr>
            <a:endParaRPr lang="en-US" i="1" dirty="0" smtClean="0">
              <a:sym typeface="Wingdings"/>
            </a:endParaRPr>
          </a:p>
          <a:p>
            <a:pPr marL="0" indent="0" algn="ctr">
              <a:buNone/>
            </a:pP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(2) Design</a:t>
            </a:r>
            <a:r>
              <a:rPr lang="en-US" i="1" dirty="0" smtClean="0">
                <a:sym typeface="Wingdings"/>
              </a:rPr>
              <a:t> hardware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primitives</a:t>
            </a:r>
            <a:r>
              <a:rPr lang="en-US" dirty="0" smtClean="0">
                <a:sym typeface="Wingdings"/>
              </a:rPr>
              <a:t> to support query language at line rate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55371"/>
            <a:ext cx="10515600" cy="85929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180455"/>
            <a:ext cx="10515600" cy="85929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29088" y="3014662"/>
            <a:ext cx="642938" cy="1165793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7098506" y="3028950"/>
            <a:ext cx="642938" cy="1165793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query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1500188"/>
            <a:ext cx="2487888" cy="2314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475" y="3814763"/>
            <a:ext cx="2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Network operator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4778943" y="1264213"/>
            <a:ext cx="2253628" cy="3076063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7" y="4610101"/>
            <a:ext cx="2487996" cy="1443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6367" y="6053139"/>
            <a:ext cx="2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Diagnostic apps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 rot="5400000">
            <a:off x="4741284" y="3998339"/>
            <a:ext cx="2328935" cy="3076063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02112" y="2172144"/>
            <a:ext cx="248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Declarative performance queries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1789732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2232" y="4929335"/>
            <a:ext cx="248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Accurate query results with low overhead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27" y="2787669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23" y="2787669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3785606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27" y="4783543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23" y="4783543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5662807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8915400" y="3525468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441661" y="2461053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6900000">
            <a:off x="8886823" y="2464784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6900000">
            <a:off x="10441660" y="3525468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61456" y="4473783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6900000">
            <a:off x="8906618" y="4477514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09894" y="5487870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6900000">
            <a:off x="10436154" y="5487870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Declarative language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SQL-like </a:t>
            </a:r>
            <a:r>
              <a:rPr lang="en-US" i="1" dirty="0" smtClean="0"/>
              <a:t>performance queries </a:t>
            </a:r>
            <a:r>
              <a:rPr lang="en-US" dirty="0" smtClean="0"/>
              <a:t>on an abstract table: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(Packet headers, </a:t>
            </a:r>
          </a:p>
          <a:p>
            <a:pPr marL="0" indent="0">
              <a:buNone/>
            </a:pPr>
            <a:r>
              <a:rPr lang="en-US" i="1" dirty="0" smtClean="0"/>
              <a:t>Queue id, </a:t>
            </a:r>
          </a:p>
          <a:p>
            <a:pPr marL="0" indent="0">
              <a:buNone/>
            </a:pPr>
            <a:r>
              <a:rPr lang="en-US" i="1" dirty="0" smtClean="0"/>
              <a:t>Queue size,</a:t>
            </a:r>
          </a:p>
          <a:p>
            <a:pPr marL="0" indent="0">
              <a:buNone/>
            </a:pPr>
            <a:r>
              <a:rPr lang="en-US" i="1" dirty="0" smtClean="0"/>
              <a:t>Time at queue ingress,</a:t>
            </a:r>
          </a:p>
          <a:p>
            <a:pPr marL="0" indent="0">
              <a:buNone/>
            </a:pPr>
            <a:r>
              <a:rPr lang="en-US" i="1" dirty="0" smtClean="0"/>
              <a:t>Time at queue egress,</a:t>
            </a:r>
          </a:p>
          <a:p>
            <a:pPr marL="0" indent="0">
              <a:buNone/>
            </a:pPr>
            <a:r>
              <a:rPr lang="en-US" i="1" dirty="0" smtClean="0"/>
              <a:t>Packet path info)</a:t>
            </a:r>
            <a:endParaRPr lang="en-US" i="1" dirty="0"/>
          </a:p>
        </p:txBody>
      </p:sp>
      <p:sp>
        <p:nvSpPr>
          <p:cNvPr id="4" name="Right Brace 3"/>
          <p:cNvSpPr/>
          <p:nvPr/>
        </p:nvSpPr>
        <p:spPr>
          <a:xfrm>
            <a:off x="4685655" y="2758698"/>
            <a:ext cx="1298713" cy="3418265"/>
          </a:xfrm>
          <a:prstGeom prst="rightBrac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61315" y="4096583"/>
            <a:ext cx="557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For all packets at all queues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6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Example performance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Queues and traffic sources with high latency</a:t>
            </a:r>
          </a:p>
          <a:p>
            <a:pPr marL="0" indent="0">
              <a:buNone/>
            </a:pPr>
            <a:r>
              <a:rPr lang="en-US" i="1" dirty="0" smtClean="0"/>
              <a:t>   SELECT </a:t>
            </a:r>
            <a:r>
              <a:rPr lang="en-US" i="1" dirty="0" err="1" smtClean="0"/>
              <a:t>srcip</a:t>
            </a:r>
            <a:r>
              <a:rPr lang="en-US" i="1" dirty="0" smtClean="0"/>
              <a:t>, </a:t>
            </a:r>
            <a:r>
              <a:rPr lang="en-US" i="1" dirty="0" err="1" smtClean="0"/>
              <a:t>qid</a:t>
            </a:r>
            <a:r>
              <a:rPr lang="en-US" i="1" dirty="0" smtClean="0"/>
              <a:t> FROM T WHERE tout - tin &gt; 1ms</a:t>
            </a:r>
          </a:p>
          <a:p>
            <a:endParaRPr lang="en-US" dirty="0"/>
          </a:p>
          <a:p>
            <a:r>
              <a:rPr lang="en-US" dirty="0" smtClean="0"/>
              <a:t>Traffic counters per source &amp; destination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SELECT </a:t>
            </a:r>
            <a:r>
              <a:rPr lang="en-US" i="1" dirty="0" err="1" smtClean="0"/>
              <a:t>srcip</a:t>
            </a:r>
            <a:r>
              <a:rPr lang="en-US" i="1" dirty="0" smtClean="0"/>
              <a:t>, </a:t>
            </a:r>
            <a:r>
              <a:rPr lang="en-US" i="1" dirty="0" err="1" smtClean="0"/>
              <a:t>dstip</a:t>
            </a:r>
            <a:r>
              <a:rPr lang="en-US" i="1" dirty="0" smtClean="0"/>
              <a:t>, count, </a:t>
            </a:r>
            <a:r>
              <a:rPr lang="en-US" i="1" dirty="0" err="1" smtClean="0"/>
              <a:t>sum_len</a:t>
            </a:r>
            <a:r>
              <a:rPr lang="en-US" i="1" dirty="0" smtClean="0"/>
              <a:t> GROUPBY </a:t>
            </a:r>
            <a:r>
              <a:rPr lang="en-US" i="1" dirty="0" err="1" smtClean="0"/>
              <a:t>srcip</a:t>
            </a:r>
            <a:r>
              <a:rPr lang="en-US" i="1" dirty="0" smtClean="0"/>
              <a:t>, </a:t>
            </a:r>
            <a:r>
              <a:rPr lang="en-US" i="1" dirty="0" err="1" smtClean="0"/>
              <a:t>dstip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Queue latency </a:t>
            </a:r>
            <a:r>
              <a:rPr lang="en-US" dirty="0" smtClean="0"/>
              <a:t>EWMA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SELECT 5tuple, </a:t>
            </a:r>
            <a:r>
              <a:rPr lang="en-US" i="1" dirty="0" err="1" smtClean="0"/>
              <a:t>qid</a:t>
            </a:r>
            <a:r>
              <a:rPr lang="en-US" i="1" dirty="0" smtClean="0"/>
              <a:t>, </a:t>
            </a:r>
            <a:r>
              <a:rPr lang="en-US" i="1" dirty="0" err="1" smtClean="0"/>
              <a:t>ewma</a:t>
            </a:r>
            <a:r>
              <a:rPr lang="en-US" i="1" dirty="0" smtClean="0"/>
              <a:t> GROUPBY 5tuple, </a:t>
            </a:r>
            <a:r>
              <a:rPr lang="en-US" i="1" dirty="0" err="1" smtClean="0"/>
              <a:t>qid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</a:t>
            </a:r>
            <a:r>
              <a:rPr lang="en-US" i="1" dirty="0" err="1" smtClean="0"/>
              <a:t>def</a:t>
            </a:r>
            <a:r>
              <a:rPr lang="en-US" i="1" dirty="0" smtClean="0"/>
              <a:t> </a:t>
            </a:r>
            <a:r>
              <a:rPr lang="en-US" i="1" dirty="0" err="1" smtClean="0"/>
              <a:t>ewma</a:t>
            </a:r>
            <a:r>
              <a:rPr lang="en-US" i="1" dirty="0" smtClean="0"/>
              <a:t> (</a:t>
            </a:r>
            <a:r>
              <a:rPr lang="en-US" i="1" dirty="0" err="1" smtClean="0"/>
              <a:t>lat_est</a:t>
            </a:r>
            <a:r>
              <a:rPr lang="en-US" i="1" dirty="0" smtClean="0"/>
              <a:t>, (tin, tout)):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lat_est</a:t>
            </a:r>
            <a:r>
              <a:rPr lang="en-US" i="1" dirty="0" smtClean="0"/>
              <a:t> = alpha * </a:t>
            </a:r>
            <a:r>
              <a:rPr lang="en-US" i="1" dirty="0" err="1" smtClean="0"/>
              <a:t>lat_est</a:t>
            </a:r>
            <a:r>
              <a:rPr lang="en-US" i="1" dirty="0" smtClean="0"/>
              <a:t> + (1 - alpha) * (tout-tin)</a:t>
            </a:r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849818" y="4035612"/>
            <a:ext cx="3626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User-defined </a:t>
            </a:r>
            <a:r>
              <a:rPr lang="en-US" sz="2800" i="1" dirty="0" smtClean="0"/>
              <a:t>fold </a:t>
            </a:r>
            <a:r>
              <a:rPr lang="en-US" sz="2800" dirty="0" smtClean="0"/>
              <a:t>functions</a:t>
            </a:r>
          </a:p>
          <a:p>
            <a:endParaRPr lang="en-US" sz="2800" dirty="0"/>
          </a:p>
          <a:p>
            <a:r>
              <a:rPr lang="en-US" sz="2800" i="1" dirty="0"/>
              <a:t>Packet ordering </a:t>
            </a:r>
            <a:endParaRPr lang="en-US" sz="2800" i="1" dirty="0" smtClean="0"/>
          </a:p>
          <a:p>
            <a:r>
              <a:rPr lang="en-US" sz="2800" i="1" dirty="0"/>
              <a:t>m</a:t>
            </a:r>
            <a:r>
              <a:rPr lang="en-US" sz="2800" i="1" dirty="0" smtClean="0"/>
              <a:t>atters</a:t>
            </a:r>
            <a:r>
              <a:rPr lang="en-US" sz="2800" i="1" dirty="0" smtClean="0"/>
              <a:t> </a:t>
            </a:r>
            <a:r>
              <a:rPr lang="en-US" sz="2800" dirty="0" smtClean="0"/>
              <a:t>(recent </a:t>
            </a:r>
            <a:r>
              <a:rPr lang="en-US" sz="2800" dirty="0" smtClean="0"/>
              <a:t>queue sizes more significant)</a:t>
            </a:r>
          </a:p>
        </p:txBody>
      </p:sp>
      <p:sp>
        <p:nvSpPr>
          <p:cNvPr id="5" name="Down Arrow 4"/>
          <p:cNvSpPr/>
          <p:nvPr/>
        </p:nvSpPr>
        <p:spPr>
          <a:xfrm rot="3913649">
            <a:off x="7952058" y="4512895"/>
            <a:ext cx="428624" cy="1165793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5529" y="3992748"/>
            <a:ext cx="2778878" cy="104105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Hardware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news: Many existing primitives prove useful!</a:t>
            </a:r>
          </a:p>
          <a:p>
            <a:endParaRPr lang="en-US" dirty="0"/>
          </a:p>
          <a:p>
            <a:r>
              <a:rPr lang="en-US" dirty="0" smtClean="0"/>
              <a:t>Selection: Match-action rules</a:t>
            </a:r>
          </a:p>
          <a:p>
            <a:endParaRPr lang="en-US" dirty="0"/>
          </a:p>
          <a:p>
            <a:r>
              <a:rPr lang="en-US" dirty="0" smtClean="0"/>
              <a:t>Per-packet latency and queue data: In-band network telemetry (INT)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Hardware support for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SELECT 5tuple, </a:t>
            </a:r>
            <a:r>
              <a:rPr lang="en-US" i="1" dirty="0" err="1"/>
              <a:t>ewma</a:t>
            </a:r>
            <a:r>
              <a:rPr lang="en-US" i="1" dirty="0"/>
              <a:t> GROUPBY 5tuple</a:t>
            </a:r>
          </a:p>
          <a:p>
            <a:endParaRPr lang="en-US" i="1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91669"/>
              </p:ext>
            </p:extLst>
          </p:nvPr>
        </p:nvGraphicFramePr>
        <p:xfrm>
          <a:off x="668149" y="3013414"/>
          <a:ext cx="6618476" cy="3163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9238"/>
                <a:gridCol w="3309238"/>
              </a:tblGrid>
              <a:tr h="1054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5tuple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EWMA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54516">
                <a:tc>
                  <a:txBody>
                    <a:bodyPr/>
                    <a:lstStyle/>
                    <a:p>
                      <a:r>
                        <a:rPr lang="is-IS" sz="3200" b="1" dirty="0" smtClean="0"/>
                        <a:t>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4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08569" y="3013414"/>
            <a:ext cx="3239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Run a key-value store on switches?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8569" y="4607302"/>
            <a:ext cx="344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K-V store supports </a:t>
            </a:r>
          </a:p>
          <a:p>
            <a:r>
              <a:rPr lang="en-US" sz="3200" dirty="0" smtClean="0"/>
              <a:t>read-modify-write operations</a:t>
            </a:r>
          </a:p>
        </p:txBody>
      </p:sp>
    </p:spTree>
    <p:extLst>
      <p:ext uri="{BB962C8B-B14F-4D97-AF65-F5344CB8AC3E}">
        <p14:creationId xmlns:p14="http://schemas.microsoft.com/office/powerpoint/2010/main" val="1039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Challenges in building switch K-V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at line rate </a:t>
            </a:r>
          </a:p>
          <a:p>
            <a:pPr lvl="1"/>
            <a:r>
              <a:rPr lang="en-US" dirty="0" smtClean="0"/>
              <a:t>1GHz packet rate</a:t>
            </a:r>
          </a:p>
          <a:p>
            <a:pPr lvl="1"/>
            <a:endParaRPr lang="en-US" dirty="0"/>
          </a:p>
          <a:p>
            <a:r>
              <a:rPr lang="en-US" dirty="0" smtClean="0"/>
              <a:t>Scale to millions of keys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.g.,</a:t>
            </a:r>
            <a:r>
              <a:rPr lang="en-US" dirty="0" smtClean="0"/>
              <a:t> number of connections</a:t>
            </a:r>
          </a:p>
          <a:p>
            <a:pPr lvl="1"/>
            <a:endParaRPr lang="en-US" dirty="0"/>
          </a:p>
          <a:p>
            <a:r>
              <a:rPr lang="en-US" dirty="0" smtClean="0"/>
              <a:t>No existing memory is fast </a:t>
            </a:r>
            <a:r>
              <a:rPr lang="en-US" i="1" dirty="0" smtClean="0"/>
              <a:t>and</a:t>
            </a:r>
            <a:r>
              <a:rPr lang="en-US" dirty="0" smtClean="0"/>
              <a:t> large </a:t>
            </a:r>
            <a:r>
              <a:rPr lang="en-US" dirty="0" smtClean="0"/>
              <a:t>enough!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“Split” key-value store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2" y="2140139"/>
            <a:ext cx="11234156" cy="34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our upcoming </a:t>
            </a:r>
            <a:r>
              <a:rPr lang="en-US" dirty="0" err="1" smtClean="0"/>
              <a:t>HotNets</a:t>
            </a:r>
            <a:r>
              <a:rPr lang="en-US" dirty="0" smtClean="0"/>
              <a:t> ‘16 paper!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17750"/>
            <a:ext cx="10058400" cy="41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03" y="3836000"/>
            <a:ext cx="2658710" cy="2658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46" y="523105"/>
            <a:ext cx="1791568" cy="2687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9" y="3836000"/>
            <a:ext cx="1772473" cy="265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37" y="565713"/>
            <a:ext cx="1995359" cy="2658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9" y="551748"/>
            <a:ext cx="2090296" cy="2658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48" y="3836000"/>
            <a:ext cx="2198933" cy="2658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86" y="3836000"/>
            <a:ext cx="2593863" cy="26587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7" y="523105"/>
            <a:ext cx="2817536" cy="26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smtClean="0"/>
              <a:t>High tail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2776147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7" y="3881553"/>
            <a:ext cx="1764041" cy="1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133600" y="3407229"/>
            <a:ext cx="1447800" cy="772885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7205" y="4156773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8" y="3684795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63" y="2292254"/>
            <a:ext cx="1008616" cy="1545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4" y="3411722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7" y="3874271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38187" y="2763908"/>
            <a:ext cx="480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Delay completion of flows</a:t>
            </a:r>
          </a:p>
          <a:p>
            <a:r>
              <a:rPr lang="en-US" sz="2400" dirty="0" smtClean="0"/>
              <a:t>(and applications)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39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performance </a:t>
            </a:r>
            <a:r>
              <a:rPr lang="en-US" dirty="0"/>
              <a:t>m</a:t>
            </a:r>
            <a:r>
              <a:rPr lang="en-US" dirty="0" smtClean="0"/>
              <a:t>onitoring?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network performance bottlenecks</a:t>
            </a:r>
          </a:p>
          <a:p>
            <a:endParaRPr lang="en-US" dirty="0" smtClean="0"/>
          </a:p>
          <a:p>
            <a:r>
              <a:rPr lang="en-US" dirty="0" smtClean="0"/>
              <a:t>Exonerate network as source of problems</a:t>
            </a:r>
          </a:p>
          <a:p>
            <a:endParaRPr lang="en-US" dirty="0"/>
          </a:p>
          <a:p>
            <a:r>
              <a:rPr lang="is-IS" dirty="0" smtClean="0"/>
              <a:t>New proposals for scheduling, congestion control, … what works?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Semantically useful language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Per-packet performance attributes: latency, loss</a:t>
            </a:r>
          </a:p>
          <a:p>
            <a:endParaRPr lang="en-US" dirty="0"/>
          </a:p>
          <a:p>
            <a:r>
              <a:rPr lang="en-US" dirty="0" smtClean="0"/>
              <a:t>Isolate traffic with “interesting” performance</a:t>
            </a:r>
          </a:p>
          <a:p>
            <a:endParaRPr lang="en-US" dirty="0"/>
          </a:p>
          <a:p>
            <a:r>
              <a:rPr lang="en-US" dirty="0" smtClean="0"/>
              <a:t>Aggregate performance stats over sets of packets</a:t>
            </a:r>
          </a:p>
          <a:p>
            <a:endParaRPr lang="en-US" dirty="0"/>
          </a:p>
          <a:p>
            <a:r>
              <a:rPr lang="en-US" dirty="0" smtClean="0"/>
              <a:t>“Simultaneous” occurrences of multiple conditions</a:t>
            </a:r>
          </a:p>
          <a:p>
            <a:endParaRPr lang="en-US" dirty="0"/>
          </a:p>
          <a:p>
            <a:r>
              <a:rPr lang="en-US" dirty="0" smtClean="0"/>
              <a:t>Compose results to pose more complex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SRAM cache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" y="2803040"/>
            <a:ext cx="11228596" cy="22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caching lead to correct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698" y="1825625"/>
            <a:ext cx="10515600" cy="4351338"/>
          </a:xfrm>
        </p:spPr>
        <p:txBody>
          <a:bodyPr/>
          <a:lstStyle/>
          <a:p>
            <a:r>
              <a:rPr lang="en-US" dirty="0" smtClean="0"/>
              <a:t>In general, no</a:t>
            </a:r>
          </a:p>
          <a:p>
            <a:pPr lvl="1"/>
            <a:r>
              <a:rPr lang="en-US" dirty="0" smtClean="0"/>
              <a:t>“Forget” keys and their values when evicted</a:t>
            </a:r>
          </a:p>
          <a:p>
            <a:pPr lvl="1"/>
            <a:r>
              <a:rPr lang="en-US" dirty="0" smtClean="0"/>
              <a:t>Keys previously evicted can come back! </a:t>
            </a:r>
          </a:p>
          <a:p>
            <a:endParaRPr lang="en-US" i="1" dirty="0" smtClean="0"/>
          </a:p>
          <a:p>
            <a:r>
              <a:rPr lang="en-US" i="1" dirty="0" smtClean="0"/>
              <a:t>Merging </a:t>
            </a:r>
            <a:r>
              <a:rPr lang="en-US" dirty="0" smtClean="0"/>
              <a:t>SRAM and DRAM may eventually produce correct results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SELECT COUNT, SUM(</a:t>
            </a:r>
            <a:r>
              <a:rPr lang="en-US" i="1" dirty="0" err="1" smtClean="0"/>
              <a:t>pkt_len</a:t>
            </a:r>
            <a:r>
              <a:rPr lang="en-US" i="1" dirty="0" smtClean="0"/>
              <a:t>) GROUPBY </a:t>
            </a:r>
            <a:r>
              <a:rPr lang="en-US" i="1" dirty="0" err="1" smtClean="0"/>
              <a:t>srcip</a:t>
            </a:r>
            <a:r>
              <a:rPr lang="en-US" i="1" dirty="0" smtClean="0"/>
              <a:t>, </a:t>
            </a:r>
            <a:r>
              <a:rPr lang="en-US" i="1" dirty="0" err="1" smtClean="0"/>
              <a:t>dstip</a:t>
            </a:r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True COUNT = COUNT</a:t>
            </a:r>
            <a:r>
              <a:rPr lang="en-US" baseline="-25000" dirty="0" smtClean="0"/>
              <a:t>SRAM </a:t>
            </a:r>
            <a:r>
              <a:rPr lang="en-US" dirty="0" smtClean="0"/>
              <a:t>+ COUNT</a:t>
            </a:r>
            <a:r>
              <a:rPr lang="en-US" baseline="-25000" dirty="0" smtClean="0"/>
              <a:t>DRAM</a:t>
            </a:r>
          </a:p>
          <a:p>
            <a:r>
              <a:rPr lang="en-US" dirty="0" smtClean="0"/>
              <a:t>True SUM(</a:t>
            </a:r>
            <a:r>
              <a:rPr lang="en-US" dirty="0" err="1" smtClean="0"/>
              <a:t>pkt_len</a:t>
            </a:r>
            <a:r>
              <a:rPr lang="en-US" dirty="0" smtClean="0"/>
              <a:t>) = SUM</a:t>
            </a:r>
            <a:r>
              <a:rPr lang="en-US" baseline="-25000" dirty="0" smtClean="0"/>
              <a:t>SRAM </a:t>
            </a:r>
            <a:r>
              <a:rPr lang="en-US" dirty="0" smtClean="0"/>
              <a:t>+ SUM</a:t>
            </a:r>
            <a:r>
              <a:rPr lang="en-US" baseline="-25000" dirty="0" smtClean="0"/>
              <a:t>DRAM</a:t>
            </a:r>
            <a:endParaRPr lang="en-US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03011"/>
              </p:ext>
            </p:extLst>
          </p:nvPr>
        </p:nvGraphicFramePr>
        <p:xfrm>
          <a:off x="668149" y="2563966"/>
          <a:ext cx="5376189" cy="16673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2063"/>
                <a:gridCol w="1792063"/>
                <a:gridCol w="1792063"/>
              </a:tblGrid>
              <a:tr h="6121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Srcip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Dstip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Sum(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pkt_len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28702">
                <a:tc>
                  <a:txBody>
                    <a:bodyPr/>
                    <a:lstStyle/>
                    <a:p>
                      <a:r>
                        <a:rPr lang="is-IS" sz="3200" b="1" dirty="0" smtClean="0"/>
                        <a:t>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88" y="2564544"/>
            <a:ext cx="5421560" cy="16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Linear-in-state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updates of the form S = A * S + B</a:t>
            </a:r>
          </a:p>
          <a:p>
            <a:endParaRPr lang="en-US" dirty="0"/>
          </a:p>
          <a:p>
            <a:r>
              <a:rPr lang="en-US" dirty="0" smtClean="0"/>
              <a:t>A, B: functions on a bounded history of packets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8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Linear-in-state update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260165" y="2659856"/>
            <a:ext cx="6697855" cy="873790"/>
          </a:xfrm>
          <a:custGeom>
            <a:avLst/>
            <a:gdLst>
              <a:gd name="connsiteX0" fmla="*/ 49083 w 6697855"/>
              <a:gd name="connsiteY0" fmla="*/ 98842 h 873790"/>
              <a:gd name="connsiteX1" fmla="*/ 95577 w 6697855"/>
              <a:gd name="connsiteY1" fmla="*/ 129839 h 873790"/>
              <a:gd name="connsiteX2" fmla="*/ 1924377 w 6697855"/>
              <a:gd name="connsiteY2" fmla="*/ 873758 h 873790"/>
              <a:gd name="connsiteX3" fmla="*/ 3303727 w 6697855"/>
              <a:gd name="connsiteY3" fmla="*/ 98842 h 873790"/>
              <a:gd name="connsiteX4" fmla="*/ 4636581 w 6697855"/>
              <a:gd name="connsiteY4" fmla="*/ 83344 h 873790"/>
              <a:gd name="connsiteX5" fmla="*/ 6697855 w 6697855"/>
              <a:gd name="connsiteY5" fmla="*/ 765270 h 87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7855" h="873790">
                <a:moveTo>
                  <a:pt x="49083" y="98842"/>
                </a:moveTo>
                <a:cubicBezTo>
                  <a:pt x="-83945" y="49764"/>
                  <a:pt x="95577" y="129839"/>
                  <a:pt x="95577" y="129839"/>
                </a:cubicBezTo>
                <a:cubicBezTo>
                  <a:pt x="408126" y="258992"/>
                  <a:pt x="1389685" y="878924"/>
                  <a:pt x="1924377" y="873758"/>
                </a:cubicBezTo>
                <a:cubicBezTo>
                  <a:pt x="2459069" y="868592"/>
                  <a:pt x="2851693" y="230578"/>
                  <a:pt x="3303727" y="98842"/>
                </a:cubicBezTo>
                <a:cubicBezTo>
                  <a:pt x="3755761" y="-32894"/>
                  <a:pt x="4070893" y="-27727"/>
                  <a:pt x="4636581" y="83344"/>
                </a:cubicBezTo>
                <a:cubicBezTo>
                  <a:pt x="5202269" y="194415"/>
                  <a:pt x="6697855" y="765270"/>
                  <a:pt x="6697855" y="765270"/>
                </a:cubicBezTo>
              </a:path>
            </a:pathLst>
          </a:cu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60165" y="4044013"/>
            <a:ext cx="6648773" cy="917601"/>
          </a:xfrm>
          <a:custGeom>
            <a:avLst/>
            <a:gdLst>
              <a:gd name="connsiteX0" fmla="*/ 0 w 6648773"/>
              <a:gd name="connsiteY0" fmla="*/ 917601 h 917601"/>
              <a:gd name="connsiteX1" fmla="*/ 883403 w 6648773"/>
              <a:gd name="connsiteY1" fmla="*/ 654130 h 917601"/>
              <a:gd name="connsiteX2" fmla="*/ 2092271 w 6648773"/>
              <a:gd name="connsiteY2" fmla="*/ 902103 h 917601"/>
              <a:gd name="connsiteX3" fmla="*/ 3208149 w 6648773"/>
              <a:gd name="connsiteY3" fmla="*/ 437153 h 917601"/>
              <a:gd name="connsiteX4" fmla="*/ 4231037 w 6648773"/>
              <a:gd name="connsiteY4" fmla="*/ 3201 h 917601"/>
              <a:gd name="connsiteX5" fmla="*/ 4200041 w 6648773"/>
              <a:gd name="connsiteY5" fmla="*/ 669628 h 917601"/>
              <a:gd name="connsiteX6" fmla="*/ 5703376 w 6648773"/>
              <a:gd name="connsiteY6" fmla="*/ 700625 h 917601"/>
              <a:gd name="connsiteX7" fmla="*/ 6648773 w 6648773"/>
              <a:gd name="connsiteY7" fmla="*/ 266672 h 91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8773" h="917601">
                <a:moveTo>
                  <a:pt x="0" y="917601"/>
                </a:moveTo>
                <a:cubicBezTo>
                  <a:pt x="267345" y="787157"/>
                  <a:pt x="534691" y="656713"/>
                  <a:pt x="883403" y="654130"/>
                </a:cubicBezTo>
                <a:cubicBezTo>
                  <a:pt x="1232115" y="651547"/>
                  <a:pt x="1704813" y="938266"/>
                  <a:pt x="2092271" y="902103"/>
                </a:cubicBezTo>
                <a:cubicBezTo>
                  <a:pt x="2479729" y="865940"/>
                  <a:pt x="3208149" y="437153"/>
                  <a:pt x="3208149" y="437153"/>
                </a:cubicBezTo>
                <a:cubicBezTo>
                  <a:pt x="3564610" y="287336"/>
                  <a:pt x="4065722" y="-35545"/>
                  <a:pt x="4231037" y="3201"/>
                </a:cubicBezTo>
                <a:cubicBezTo>
                  <a:pt x="4396352" y="41947"/>
                  <a:pt x="3954651" y="553391"/>
                  <a:pt x="4200041" y="669628"/>
                </a:cubicBezTo>
                <a:cubicBezTo>
                  <a:pt x="4445431" y="785865"/>
                  <a:pt x="5295254" y="767784"/>
                  <a:pt x="5703376" y="700625"/>
                </a:cubicBezTo>
                <a:cubicBezTo>
                  <a:pt x="6111498" y="633466"/>
                  <a:pt x="6648773" y="266672"/>
                  <a:pt x="6648773" y="266672"/>
                </a:cubicBezTo>
              </a:path>
            </a:pathLst>
          </a:cu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84551" y="6121831"/>
            <a:ext cx="2629551" cy="30996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3063" y="5788684"/>
            <a:ext cx="269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Updates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 flipH="1">
            <a:off x="2014780" y="2582363"/>
            <a:ext cx="260884" cy="2693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2080642" y="4826952"/>
            <a:ext cx="260884" cy="2693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8827577" y="4199826"/>
            <a:ext cx="260884" cy="2693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8827577" y="3282225"/>
            <a:ext cx="260884" cy="2693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27322" y="1958841"/>
            <a:ext cx="269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previous</a:t>
            </a:r>
            <a:r>
              <a:rPr lang="en-US" sz="3200" baseline="-25000" dirty="0" err="1" smtClean="0"/>
              <a:t>DRAM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27321" y="4043296"/>
            <a:ext cx="370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default</a:t>
            </a:r>
            <a:r>
              <a:rPr lang="en-US" sz="3200" baseline="-25000" dirty="0" err="1" smtClean="0"/>
              <a:t>SRAM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088461" y="4058580"/>
            <a:ext cx="370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final</a:t>
            </a:r>
            <a:r>
              <a:rPr lang="en-US" sz="3200" baseline="-25000" dirty="0" err="1" smtClean="0"/>
              <a:t>SRAM</a:t>
            </a:r>
            <a:endParaRPr lang="en-US" sz="3200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91891" y="2659856"/>
            <a:ext cx="2579" cy="2125272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7457" y="3528467"/>
            <a:ext cx="269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9088461" y="2666115"/>
            <a:ext cx="269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correct</a:t>
            </a:r>
            <a:r>
              <a:rPr lang="en-US" sz="3200" baseline="-25000" dirty="0" err="1" smtClean="0"/>
              <a:t>DRAM</a:t>
            </a:r>
            <a:endParaRPr lang="en-US" sz="3200" baseline="-25000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1904998" y="2967927"/>
            <a:ext cx="480448" cy="103975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9437167" y="3279546"/>
            <a:ext cx="480448" cy="8211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4998" y="1435621"/>
            <a:ext cx="96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correct</a:t>
            </a:r>
            <a:r>
              <a:rPr lang="en-US" sz="2800" i="1" baseline="-25000" dirty="0" err="1" smtClean="0"/>
              <a:t>DRAM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= </a:t>
            </a:r>
            <a:r>
              <a:rPr lang="en-US" sz="2800" i="1" dirty="0" err="1" smtClean="0"/>
              <a:t>final</a:t>
            </a:r>
            <a:r>
              <a:rPr lang="en-US" sz="2800" i="1" baseline="-25000" dirty="0" err="1" smtClean="0"/>
              <a:t>SRAM</a:t>
            </a:r>
            <a:r>
              <a:rPr lang="en-US" sz="2800" i="1" dirty="0" smtClean="0"/>
              <a:t> – A</a:t>
            </a:r>
            <a:r>
              <a:rPr lang="en-US" sz="2800" i="1" baseline="30000" dirty="0" smtClean="0"/>
              <a:t>n</a:t>
            </a:r>
            <a:r>
              <a:rPr lang="en-US" sz="2800" i="1" dirty="0" smtClean="0"/>
              <a:t>*</a:t>
            </a:r>
            <a:r>
              <a:rPr lang="en-US" sz="2800" i="1" dirty="0" err="1" smtClean="0"/>
              <a:t>default</a:t>
            </a:r>
            <a:r>
              <a:rPr lang="en-US" sz="2800" i="1" baseline="-25000" dirty="0" err="1" smtClean="0"/>
              <a:t>SRAM</a:t>
            </a:r>
            <a:r>
              <a:rPr lang="en-US" sz="2800" i="1" dirty="0" smtClean="0"/>
              <a:t> + A</a:t>
            </a:r>
            <a:r>
              <a:rPr lang="en-US" sz="2800" i="1" baseline="30000" dirty="0" smtClean="0"/>
              <a:t>n</a:t>
            </a:r>
            <a:r>
              <a:rPr lang="en-US" sz="2800" i="1" dirty="0" smtClean="0"/>
              <a:t>*</a:t>
            </a:r>
            <a:r>
              <a:rPr lang="en-US" sz="2800" i="1" dirty="0" err="1" smtClean="0"/>
              <a:t>previous</a:t>
            </a:r>
            <a:r>
              <a:rPr lang="en-US" sz="2800" i="1" baseline="-25000" dirty="0" err="1" smtClean="0"/>
              <a:t>DRAM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1384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9" grpId="0"/>
      <p:bldP spid="20" grpId="0" animBg="1"/>
      <p:bldP spid="21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work: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linear-in-state condition</a:t>
            </a:r>
          </a:p>
          <a:p>
            <a:endParaRPr lang="en-US" dirty="0" smtClean="0"/>
          </a:p>
          <a:p>
            <a:r>
              <a:rPr lang="en-US" dirty="0" smtClean="0"/>
              <a:t>Queries that use multiple key-value stores</a:t>
            </a:r>
          </a:p>
          <a:p>
            <a:pPr lvl="1"/>
            <a:r>
              <a:rPr lang="en-US" dirty="0" smtClean="0"/>
              <a:t>Network-wide queries</a:t>
            </a:r>
          </a:p>
          <a:p>
            <a:pPr lvl="1"/>
            <a:r>
              <a:rPr lang="en-US" dirty="0" smtClean="0"/>
              <a:t>Nested queries</a:t>
            </a:r>
          </a:p>
          <a:p>
            <a:endParaRPr lang="en-US" dirty="0" smtClean="0"/>
          </a:p>
          <a:p>
            <a:r>
              <a:rPr lang="en-US" dirty="0" smtClean="0"/>
              <a:t>An equivalent of linear-in-state for multiple tables?</a:t>
            </a:r>
          </a:p>
        </p:txBody>
      </p:sp>
    </p:spTree>
    <p:extLst>
      <p:ext uri="{BB962C8B-B14F-4D97-AF65-F5344CB8AC3E}">
        <p14:creationId xmlns:p14="http://schemas.microsoft.com/office/powerpoint/2010/main" val="8161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smtClean="0"/>
              <a:t>High tail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2776147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7" y="3881553"/>
            <a:ext cx="1764041" cy="1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133600" y="3407229"/>
            <a:ext cx="1447800" cy="772885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7205" y="4156773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8" y="3684795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Curved Connector 10"/>
          <p:cNvCxnSpPr/>
          <p:nvPr/>
        </p:nvCxnSpPr>
        <p:spPr>
          <a:xfrm flipV="1">
            <a:off x="2088549" y="440871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63" y="2292254"/>
            <a:ext cx="1008616" cy="1545771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" y="459406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5584698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561123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94" y="561275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8187" y="2763908"/>
            <a:ext cx="4809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the queue buildup?</a:t>
            </a:r>
          </a:p>
          <a:p>
            <a:endParaRPr lang="en-US" sz="2400" dirty="0"/>
          </a:p>
          <a:p>
            <a:r>
              <a:rPr lang="en-US" sz="2400" dirty="0" smtClean="0"/>
              <a:t>How did queues build 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UDP on-off traffic?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Fan-in?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Which other flows cause queue buildup?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Throttle UDP? Traffic pattern?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7205" y="4298288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88549" y="462116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2088549" y="486793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088549" y="508038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26321" y="4439802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4" y="3411722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7" y="3874271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8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performance diagnostics questions?</a:t>
            </a:r>
          </a:p>
          <a:p>
            <a:endParaRPr lang="en-US" dirty="0"/>
          </a:p>
          <a:p>
            <a:r>
              <a:rPr lang="en-US" dirty="0" smtClean="0"/>
              <a:t>How would you evaluate this system?</a:t>
            </a:r>
          </a:p>
          <a:p>
            <a:endParaRPr lang="en-US" dirty="0"/>
          </a:p>
          <a:p>
            <a:r>
              <a:rPr lang="en-US" dirty="0" smtClean="0"/>
              <a:t>What’s a reasonable prototype?</a:t>
            </a:r>
          </a:p>
        </p:txBody>
      </p:sp>
    </p:spTree>
    <p:extLst>
      <p:ext uri="{BB962C8B-B14F-4D97-AF65-F5344CB8AC3E}">
        <p14:creationId xmlns:p14="http://schemas.microsoft.com/office/powerpoint/2010/main" val="7238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xample: </a:t>
            </a:r>
            <a:r>
              <a:rPr lang="en-US" dirty="0" smtClean="0"/>
              <a:t>High tail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2776147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7" y="3881553"/>
            <a:ext cx="1764041" cy="1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133600" y="3407229"/>
            <a:ext cx="1447800" cy="772885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7205" y="4156773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8" y="3684795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Curved Connector 10"/>
          <p:cNvCxnSpPr/>
          <p:nvPr/>
        </p:nvCxnSpPr>
        <p:spPr>
          <a:xfrm flipV="1">
            <a:off x="2088549" y="440871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" y="459406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5584698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561123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94" y="561275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8187" y="2763908"/>
            <a:ext cx="4809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the queue buildup?</a:t>
            </a:r>
          </a:p>
          <a:p>
            <a:endParaRPr lang="en-US" sz="2400" dirty="0"/>
          </a:p>
          <a:p>
            <a:r>
              <a:rPr lang="en-US" sz="2400" dirty="0" smtClean="0"/>
              <a:t>How did queues build 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UDP on-off traffic?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Fan-in?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Which other flows cause queue buildup?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Throttle UDP? Traffic pattern?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7205" y="4298288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88549" y="462116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2088549" y="486793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088549" y="508038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26321" y="4439802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Callout 24"/>
          <p:cNvSpPr/>
          <p:nvPr/>
        </p:nvSpPr>
        <p:spPr>
          <a:xfrm>
            <a:off x="3124052" y="1393882"/>
            <a:ext cx="4191148" cy="1799486"/>
          </a:xfrm>
          <a:prstGeom prst="wedgeEllipseCallout">
            <a:avLst>
              <a:gd name="adj1" fmla="val -21172"/>
              <a:gd name="adj2" fmla="val 82561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1895" y="1670069"/>
            <a:ext cx="3913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measurement support do you need?</a:t>
            </a:r>
            <a:endParaRPr lang="en-US" sz="3200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4" y="3411722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7" y="3874271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measurement </a:t>
            </a:r>
            <a:r>
              <a:rPr lang="en-US" dirty="0"/>
              <a:t>s</a:t>
            </a:r>
            <a:r>
              <a:rPr lang="en-US" dirty="0" smtClean="0"/>
              <a:t>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Sampling (</a:t>
            </a:r>
            <a:r>
              <a:rPr lang="en-US" dirty="0" err="1" smtClean="0"/>
              <a:t>NetFlow</a:t>
            </a:r>
            <a:r>
              <a:rPr lang="en-US" dirty="0" smtClean="0"/>
              <a:t>, </a:t>
            </a:r>
            <a:r>
              <a:rPr lang="en-US" dirty="0" err="1" smtClean="0"/>
              <a:t>sFlow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May not sample packets/events you care about </a:t>
            </a:r>
            <a:r>
              <a:rPr lang="en-US" dirty="0" smtClean="0">
                <a:sym typeface="Wingdings"/>
              </a:rPr>
              <a:t>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Counting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OpenSketch</a:t>
            </a:r>
            <a:r>
              <a:rPr lang="en-US" dirty="0" smtClean="0"/>
              <a:t>, </a:t>
            </a:r>
            <a:r>
              <a:rPr lang="en-US" dirty="0" err="1" smtClean="0"/>
              <a:t>UnivMon</a:t>
            </a:r>
            <a:r>
              <a:rPr lang="en-US" dirty="0" smtClean="0"/>
              <a:t>, 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Only traffic counting</a:t>
            </a:r>
          </a:p>
          <a:p>
            <a:pPr lvl="1"/>
            <a:r>
              <a:rPr lang="en-US" dirty="0" smtClean="0"/>
              <a:t>Time granularity too coarse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Packet </a:t>
            </a:r>
            <a:r>
              <a:rPr lang="en-US" dirty="0" smtClean="0"/>
              <a:t>capture (</a:t>
            </a:r>
            <a:r>
              <a:rPr lang="en-US" dirty="0" err="1" smtClean="0"/>
              <a:t>Endace</a:t>
            </a:r>
            <a:r>
              <a:rPr lang="en-US" dirty="0" smtClean="0"/>
              <a:t>, </a:t>
            </a:r>
            <a:r>
              <a:rPr lang="en-US" dirty="0" err="1" smtClean="0"/>
              <a:t>Niksun</a:t>
            </a:r>
            <a:r>
              <a:rPr lang="en-US" dirty="0"/>
              <a:t>, </a:t>
            </a:r>
            <a:r>
              <a:rPr lang="en-US" dirty="0" err="1"/>
              <a:t>Fmadio</a:t>
            </a:r>
            <a:r>
              <a:rPr lang="en-US" dirty="0"/>
              <a:t>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Too much data to collect everywhere &amp; always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Endpoint data </a:t>
            </a:r>
            <a:r>
              <a:rPr lang="en-US" dirty="0" smtClean="0"/>
              <a:t>collection (</a:t>
            </a:r>
            <a:r>
              <a:rPr lang="en-US" dirty="0" err="1" smtClean="0"/>
              <a:t>Pingmesh</a:t>
            </a:r>
            <a:r>
              <a:rPr lang="en-US" dirty="0" smtClean="0"/>
              <a:t>, 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Data distributed over several hosts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Insufficient network visibility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7710676" y="1825625"/>
            <a:ext cx="1298713" cy="308562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21825" y="3033530"/>
            <a:ext cx="1673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Network</a:t>
            </a:r>
            <a:endParaRPr lang="en-US" sz="3200" dirty="0"/>
          </a:p>
        </p:txBody>
      </p:sp>
      <p:sp>
        <p:nvSpPr>
          <p:cNvPr id="6" name="Right Brace 5"/>
          <p:cNvSpPr/>
          <p:nvPr/>
        </p:nvSpPr>
        <p:spPr>
          <a:xfrm>
            <a:off x="7710676" y="5070518"/>
            <a:ext cx="1298713" cy="1265713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21825" y="5410986"/>
            <a:ext cx="1673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43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performance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Flow-level </a:t>
            </a:r>
            <a:r>
              <a:rPr lang="en-US" dirty="0"/>
              <a:t>packet drop </a:t>
            </a:r>
            <a:r>
              <a:rPr lang="en-US" dirty="0" smtClean="0"/>
              <a:t>rates</a:t>
            </a:r>
          </a:p>
          <a:p>
            <a:r>
              <a:rPr lang="en-US" dirty="0"/>
              <a:t>Queue latency EWMA per </a:t>
            </a:r>
            <a:r>
              <a:rPr lang="en-US" dirty="0" smtClean="0"/>
              <a:t>connection</a:t>
            </a:r>
            <a:endParaRPr lang="en-US" dirty="0"/>
          </a:p>
          <a:p>
            <a:r>
              <a:rPr lang="en-US" dirty="0" smtClean="0"/>
              <a:t>Route flapping incidents</a:t>
            </a:r>
            <a:endParaRPr lang="en-US" dirty="0"/>
          </a:p>
          <a:p>
            <a:r>
              <a:rPr lang="en-US" dirty="0" smtClean="0"/>
              <a:t>Persistently long queues</a:t>
            </a:r>
            <a:endParaRPr lang="en-US" dirty="0"/>
          </a:p>
          <a:p>
            <a:r>
              <a:rPr lang="en-US" dirty="0"/>
              <a:t>TCP </a:t>
            </a:r>
            <a:r>
              <a:rPr lang="en-US" dirty="0" err="1" smtClean="0"/>
              <a:t>incast</a:t>
            </a:r>
            <a:r>
              <a:rPr lang="en-US" dirty="0" smtClean="0"/>
              <a:t> and outcast</a:t>
            </a:r>
          </a:p>
          <a:p>
            <a:r>
              <a:rPr lang="en-US" dirty="0" smtClean="0"/>
              <a:t>Interference from </a:t>
            </a:r>
            <a:r>
              <a:rPr lang="en-US" dirty="0" err="1" smtClean="0"/>
              <a:t>bursty</a:t>
            </a:r>
            <a:r>
              <a:rPr lang="en-US" dirty="0" smtClean="0"/>
              <a:t> traffic</a:t>
            </a:r>
          </a:p>
          <a:p>
            <a:r>
              <a:rPr lang="en-US" dirty="0" smtClean="0"/>
              <a:t>Incidence of TCP reordering and retransmissions</a:t>
            </a:r>
          </a:p>
          <a:p>
            <a:r>
              <a:rPr lang="en-US" dirty="0" smtClean="0"/>
              <a:t>Understanding congestion control schemes</a:t>
            </a:r>
          </a:p>
          <a:p>
            <a:r>
              <a:rPr lang="is-IS" dirty="0" smtClean="0"/>
              <a:t>Incidence and lengths of flowlets</a:t>
            </a:r>
          </a:p>
          <a:p>
            <a:r>
              <a:rPr lang="is-IS" dirty="0" smtClean="0"/>
              <a:t>High end to end latencies</a:t>
            </a:r>
          </a:p>
          <a:p>
            <a:r>
              <a:rPr lang="is-IS" dirty="0" smtClean="0"/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056" y="2109789"/>
            <a:ext cx="11310257" cy="171994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Can we build better </a:t>
            </a:r>
            <a:r>
              <a:rPr lang="en-US" sz="5400" i="1" dirty="0" smtClean="0"/>
              <a:t>performance </a:t>
            </a:r>
            <a:r>
              <a:rPr lang="en-US" sz="5400" dirty="0" smtClean="0"/>
              <a:t>monitoring tools for networks? </a:t>
            </a:r>
            <a:r>
              <a:rPr lang="en-US" sz="5400" dirty="0" smtClean="0">
                <a:sym typeface="Wingdings"/>
              </a:rPr>
              <a:t>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99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xample: </a:t>
            </a:r>
            <a:r>
              <a:rPr lang="en-US" dirty="0" smtClean="0"/>
              <a:t>High tail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2776147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7" y="3881553"/>
            <a:ext cx="1764041" cy="1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133600" y="3407229"/>
            <a:ext cx="1447800" cy="772885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7205" y="4156773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8" y="3684795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Curved Connector 10"/>
          <p:cNvCxnSpPr/>
          <p:nvPr/>
        </p:nvCxnSpPr>
        <p:spPr>
          <a:xfrm flipV="1">
            <a:off x="2088549" y="440871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" y="459406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5584698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561123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94" y="561275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5337205" y="4298288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88549" y="462116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2088549" y="486793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088549" y="508038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26321" y="4439802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Callout 24"/>
          <p:cNvSpPr/>
          <p:nvPr/>
        </p:nvSpPr>
        <p:spPr>
          <a:xfrm>
            <a:off x="6791686" y="1385886"/>
            <a:ext cx="4731357" cy="2911039"/>
          </a:xfrm>
          <a:prstGeom prst="wedgeEllipseCallout">
            <a:avLst>
              <a:gd name="adj1" fmla="val -95740"/>
              <a:gd name="adj2" fmla="val 32701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07124" y="1926619"/>
            <a:ext cx="3913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Switches have precise visibility into network conditions</a:t>
            </a:r>
            <a:r>
              <a:rPr lang="is-IS" sz="3200" dirty="0" smtClean="0"/>
              <a:t>…</a:t>
            </a:r>
            <a:endParaRPr lang="en-US" sz="3200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4" y="3411722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7" y="3874271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monitoring on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(+) Precise visibility of performance (e.g., queue buildup, flows,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(+) Speed (line rates of 10-100 ports of 10-100 Gb/s/port)</a:t>
            </a:r>
          </a:p>
          <a:p>
            <a:endParaRPr lang="en-US" dirty="0"/>
          </a:p>
          <a:p>
            <a:r>
              <a:rPr lang="en-US" dirty="0" smtClean="0"/>
              <a:t>(-) </a:t>
            </a:r>
            <a:r>
              <a:rPr lang="en-US" dirty="0" smtClean="0"/>
              <a:t>Costly and time-consuming to build hardware (2-3 years)</a:t>
            </a:r>
            <a:endParaRPr lang="en-US" dirty="0" smtClean="0"/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Ideally, new hardware should suit diverse measurement needs</a:t>
            </a:r>
            <a:r>
              <a:rPr lang="is-IS" dirty="0" smtClean="0">
                <a:sym typeface="Wingdings"/>
              </a:rPr>
              <a:t>…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5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858</Words>
  <Application>Microsoft Macintosh PowerPoint</Application>
  <PresentationFormat>Widescreen</PresentationFormat>
  <Paragraphs>202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Times New Roman</vt:lpstr>
      <vt:lpstr>Wingdings</vt:lpstr>
      <vt:lpstr>Arial</vt:lpstr>
      <vt:lpstr>Office Theme</vt:lpstr>
      <vt:lpstr>Co-Designing  Software and Hardware for Declarative Performance Measurement</vt:lpstr>
      <vt:lpstr>An example: High tail latencies</vt:lpstr>
      <vt:lpstr>An example: High tail latencies</vt:lpstr>
      <vt:lpstr>An example: High tail latencies</vt:lpstr>
      <vt:lpstr>Existing measurement support</vt:lpstr>
      <vt:lpstr>Network performance questions</vt:lpstr>
      <vt:lpstr>Can we build better performance monitoring tools for networks? </vt:lpstr>
      <vt:lpstr>An example: High tail latencies</vt:lpstr>
      <vt:lpstr>Performance monitoring on switches</vt:lpstr>
      <vt:lpstr>Co-design software and hardware</vt:lpstr>
      <vt:lpstr>Performance query system</vt:lpstr>
      <vt:lpstr>(1) Declarative language abstraction</vt:lpstr>
      <vt:lpstr>(1) Example performance queries</vt:lpstr>
      <vt:lpstr>(2) Hardware primitives</vt:lpstr>
      <vt:lpstr>(2) Hardware support for aggregation</vt:lpstr>
      <vt:lpstr>(2) Challenges in building switch K-V</vt:lpstr>
      <vt:lpstr>(2) “Split” key-value store</vt:lpstr>
      <vt:lpstr>Need more information?</vt:lpstr>
      <vt:lpstr>PowerPoint Presentation</vt:lpstr>
      <vt:lpstr>PowerPoint Presentation</vt:lpstr>
      <vt:lpstr>PowerPoint Presentation</vt:lpstr>
      <vt:lpstr>Why performance monitoring?</vt:lpstr>
      <vt:lpstr>Semantically useful language primitives</vt:lpstr>
      <vt:lpstr>The SRAM cache</vt:lpstr>
      <vt:lpstr>Does caching lead to correct results?</vt:lpstr>
      <vt:lpstr>Merging example</vt:lpstr>
      <vt:lpstr>Linear-in-state condition</vt:lpstr>
      <vt:lpstr>Linear-in-state update</vt:lpstr>
      <vt:lpstr>Current work: Compiler</vt:lpstr>
      <vt:lpstr>How YOU can help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Srinivas NG</cp:lastModifiedBy>
  <cp:revision>625</cp:revision>
  <dcterms:created xsi:type="dcterms:W3CDTF">2016-08-11T15:35:38Z</dcterms:created>
  <dcterms:modified xsi:type="dcterms:W3CDTF">2016-10-06T22:17:45Z</dcterms:modified>
</cp:coreProperties>
</file>