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24"/>
  </p:notesMasterIdLst>
  <p:handoutMasterIdLst>
    <p:handoutMasterId r:id="rId25"/>
  </p:handoutMasterIdLst>
  <p:sldIdLst>
    <p:sldId id="256" r:id="rId2"/>
    <p:sldId id="258" r:id="rId3"/>
    <p:sldId id="259" r:id="rId4"/>
    <p:sldId id="260" r:id="rId5"/>
    <p:sldId id="261" r:id="rId6"/>
    <p:sldId id="269" r:id="rId7"/>
    <p:sldId id="264" r:id="rId8"/>
    <p:sldId id="265" r:id="rId9"/>
    <p:sldId id="270" r:id="rId10"/>
    <p:sldId id="266" r:id="rId11"/>
    <p:sldId id="271" r:id="rId12"/>
    <p:sldId id="272" r:id="rId13"/>
    <p:sldId id="273" r:id="rId14"/>
    <p:sldId id="274" r:id="rId15"/>
    <p:sldId id="263" r:id="rId16"/>
    <p:sldId id="275" r:id="rId17"/>
    <p:sldId id="276" r:id="rId18"/>
    <p:sldId id="277" r:id="rId19"/>
    <p:sldId id="278" r:id="rId20"/>
    <p:sldId id="279" r:id="rId21"/>
    <p:sldId id="281" r:id="rId22"/>
    <p:sldId id="28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0" clrIdx="0"/>
  <p:cmAuthor id="2" name="Microsoft Office User" initials="Office [2]" lastIdx="1" clrIdx="1"/>
  <p:cmAuthor id="3" name="Microsoft Office User" initials="Office [3]" lastIdx="1" clrIdx="2"/>
  <p:cmAuthor id="4" name="Microsoft Office User" initials="Office [4]"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9C4"/>
    <a:srgbClr val="008000"/>
    <a:srgbClr val="FFF9EE"/>
    <a:srgbClr val="FFF574"/>
    <a:srgbClr val="AC2A1A"/>
    <a:srgbClr val="AC1601"/>
    <a:srgbClr val="9B0000"/>
    <a:srgbClr val="D01D05"/>
    <a:srgbClr val="B81802"/>
    <a:srgbClr val="FFA2F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71"/>
    <p:restoredTop sz="82487" autoAdjust="0"/>
  </p:normalViewPr>
  <p:slideViewPr>
    <p:cSldViewPr snapToGrid="0" snapToObjects="1">
      <p:cViewPr varScale="1">
        <p:scale>
          <a:sx n="79" d="100"/>
          <a:sy n="79" d="100"/>
        </p:scale>
        <p:origin x="232" y="92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C3AD49-4EEE-7943-9DA1-D97430236F30}" type="datetimeFigureOut">
              <a:rPr lang="en-US" smtClean="0"/>
              <a:t>7/26/20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60B13D-0290-CF49-AAF4-282F3F0E9424}" type="slidenum">
              <a:rPr lang="en-US" smtClean="0"/>
              <a:t>‹#›</a:t>
            </a:fld>
            <a:endParaRPr lang="en-US"/>
          </a:p>
        </p:txBody>
      </p:sp>
    </p:spTree>
    <p:extLst>
      <p:ext uri="{BB962C8B-B14F-4D97-AF65-F5344CB8AC3E}">
        <p14:creationId xmlns:p14="http://schemas.microsoft.com/office/powerpoint/2010/main" val="1373869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CFCD46-05C9-3646-A718-5B129CF7C931}" type="datetimeFigureOut">
              <a:rPr lang="en-US" smtClean="0"/>
              <a:t>7/26/20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7163F6-5BC4-F945-9DDD-76E74D9DDF3E}" type="slidenum">
              <a:rPr lang="en-US" smtClean="0"/>
              <a:t>‹#›</a:t>
            </a:fld>
            <a:endParaRPr lang="en-US"/>
          </a:p>
        </p:txBody>
      </p:sp>
    </p:spTree>
    <p:extLst>
      <p:ext uri="{BB962C8B-B14F-4D97-AF65-F5344CB8AC3E}">
        <p14:creationId xmlns:p14="http://schemas.microsoft.com/office/powerpoint/2010/main" val="8108601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Internet’s routing system is notoriously insecure, allowing adversaries to launch attacks that discard traffic, impersonate a service, or perform eavesdropping. Yet, a </a:t>
            </a:r>
            <a:r>
              <a:rPr lang="en-US" sz="1200" i="1" kern="1200" dirty="0">
                <a:solidFill>
                  <a:schemeClr val="tx1"/>
                </a:solidFill>
                <a:effectLst/>
                <a:latin typeface="+mn-lt"/>
                <a:ea typeface="+mn-ea"/>
                <a:cs typeface="+mn-cs"/>
              </a:rPr>
              <a:t>strategic</a:t>
            </a:r>
            <a:r>
              <a:rPr lang="en-US" sz="1200" kern="1200" dirty="0">
                <a:solidFill>
                  <a:schemeClr val="tx1"/>
                </a:solidFill>
                <a:effectLst/>
                <a:latin typeface="+mn-lt"/>
                <a:ea typeface="+mn-ea"/>
                <a:cs typeface="+mn-cs"/>
              </a:rPr>
              <a:t> adversary can do so much more damage by launching application-specific routing attacks on critical Internet applications like Tor, certificate authorities, and the bitcoin network.  In this talk, I examine these  application-specific routing attacks, and show how we can readily deploy application-level defenses to protect critical applications as we continue toward the important long-term goal of securing the Internet routing system.</a:t>
            </a:r>
          </a:p>
        </p:txBody>
      </p:sp>
      <p:sp>
        <p:nvSpPr>
          <p:cNvPr id="4" name="Slide Number Placeholder 3"/>
          <p:cNvSpPr>
            <a:spLocks noGrp="1"/>
          </p:cNvSpPr>
          <p:nvPr>
            <p:ph type="sldNum" sz="quarter" idx="10"/>
          </p:nvPr>
        </p:nvSpPr>
        <p:spPr/>
        <p:txBody>
          <a:bodyPr/>
          <a:lstStyle/>
          <a:p>
            <a:fld id="{AB7163F6-5BC4-F945-9DDD-76E74D9DDF3E}" type="slidenum">
              <a:rPr lang="en-US" smtClean="0"/>
              <a:t>0</a:t>
            </a:fld>
            <a:endParaRPr lang="en-US"/>
          </a:p>
        </p:txBody>
      </p:sp>
    </p:spTree>
    <p:extLst>
      <p:ext uri="{BB962C8B-B14F-4D97-AF65-F5344CB8AC3E}">
        <p14:creationId xmlns:p14="http://schemas.microsoft.com/office/powerpoint/2010/main" val="2102837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163F6-5BC4-F945-9DDD-76E74D9DDF3E}" type="slidenum">
              <a:rPr lang="en-US" smtClean="0"/>
              <a:t>10</a:t>
            </a:fld>
            <a:endParaRPr lang="en-US"/>
          </a:p>
        </p:txBody>
      </p:sp>
    </p:spTree>
    <p:extLst>
      <p:ext uri="{BB962C8B-B14F-4D97-AF65-F5344CB8AC3E}">
        <p14:creationId xmlns:p14="http://schemas.microsoft.com/office/powerpoint/2010/main" val="3698787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163F6-5BC4-F945-9DDD-76E74D9DDF3E}" type="slidenum">
              <a:rPr lang="en-US" smtClean="0"/>
              <a:t>14</a:t>
            </a:fld>
            <a:endParaRPr lang="en-US"/>
          </a:p>
        </p:txBody>
      </p:sp>
    </p:spTree>
    <p:extLst>
      <p:ext uri="{BB962C8B-B14F-4D97-AF65-F5344CB8AC3E}">
        <p14:creationId xmlns:p14="http://schemas.microsoft.com/office/powerpoint/2010/main" val="2365562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Tor (the onion routing) is a popular system for protecting user anonymity. To prevent an adversary from associating a client with a destination server, Tor encrypts the network traffic and sends it through a sequence of relays (proxies) before going to the destination. The client selects a sequence of three relays, namely, entry (also known as guard), middle, and exit. The client then constructs a circuit through them with layered encryption by repeatedly encrypting the next hop with the keys of the current hops. Thus, each relay only learns the previous and next hops, and no relay or local network observer can identify both the source and destination.</a:t>
            </a:r>
          </a:p>
        </p:txBody>
      </p:sp>
      <p:sp>
        <p:nvSpPr>
          <p:cNvPr id="4" name="Slide Number Placeholder 3"/>
          <p:cNvSpPr>
            <a:spLocks noGrp="1"/>
          </p:cNvSpPr>
          <p:nvPr>
            <p:ph type="sldNum" sz="quarter" idx="5"/>
          </p:nvPr>
        </p:nvSpPr>
        <p:spPr/>
        <p:txBody>
          <a:bodyPr/>
          <a:lstStyle/>
          <a:p>
            <a:fld id="{AB7163F6-5BC4-F945-9DDD-76E74D9DDF3E}" type="slidenum">
              <a:rPr lang="en-US" smtClean="0"/>
              <a:t>15</a:t>
            </a:fld>
            <a:endParaRPr lang="en-US"/>
          </a:p>
        </p:txBody>
      </p:sp>
    </p:spTree>
    <p:extLst>
      <p:ext uri="{BB962C8B-B14F-4D97-AF65-F5344CB8AC3E}">
        <p14:creationId xmlns:p14="http://schemas.microsoft.com/office/powerpoint/2010/main" val="1048063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Tor is known to be vulnerable to network-level adversaries who can observe traffic at both ends of the communication, i.e., between client and entry, and between exit and server. By default, Tor does not obfuscate packet timings, so the traffic entering and leaving Tor are highly correlated. An adversary on the path at both ends can then perform traffic correlation analysis on the packet traces to deanonymize the clients.</a:t>
            </a:r>
          </a:p>
        </p:txBody>
      </p:sp>
      <p:sp>
        <p:nvSpPr>
          <p:cNvPr id="4" name="Slide Number Placeholder 3"/>
          <p:cNvSpPr>
            <a:spLocks noGrp="1"/>
          </p:cNvSpPr>
          <p:nvPr>
            <p:ph type="sldNum" sz="quarter" idx="5"/>
          </p:nvPr>
        </p:nvSpPr>
        <p:spPr/>
        <p:txBody>
          <a:bodyPr/>
          <a:lstStyle/>
          <a:p>
            <a:fld id="{AB7163F6-5BC4-F945-9DDD-76E74D9DDF3E}" type="slidenum">
              <a:rPr lang="en-US" smtClean="0"/>
              <a:t>16</a:t>
            </a:fld>
            <a:endParaRPr lang="en-US"/>
          </a:p>
        </p:txBody>
      </p:sp>
    </p:spTree>
    <p:extLst>
      <p:ext uri="{BB962C8B-B14F-4D97-AF65-F5344CB8AC3E}">
        <p14:creationId xmlns:p14="http://schemas.microsoft.com/office/powerpoint/2010/main" val="1935257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Border Gateway Protocol (BGP) is the glue that holds the Internet together by propagating information about how to reach destinations in remote networks. However, BGP is notoriously vulnerable to misconfiguration and attack. The consequences range from making destinations unreachable to misdirecting traffic through unexpected intermediaries. Efforts to secure the Internet routing system have been underway for many years, but the pace of progress is slow since many parties must agree on solutions and cooperate in their deployment.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B7163F6-5BC4-F945-9DDD-76E74D9DDF3E}" type="slidenum">
              <a:rPr lang="en-US" smtClean="0"/>
              <a:t>1</a:t>
            </a:fld>
            <a:endParaRPr lang="en-US"/>
          </a:p>
        </p:txBody>
      </p:sp>
    </p:spTree>
    <p:extLst>
      <p:ext uri="{BB962C8B-B14F-4D97-AF65-F5344CB8AC3E}">
        <p14:creationId xmlns:p14="http://schemas.microsoft.com/office/powerpoint/2010/main" val="3839662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meantime, more and more users rely on the Internet to access a wide range of services, including applications</a:t>
            </a:r>
          </a:p>
          <a:p>
            <a:r>
              <a:rPr lang="en-US" sz="1200" kern="1200" dirty="0">
                <a:solidFill>
                  <a:schemeClr val="tx1"/>
                </a:solidFill>
                <a:effectLst/>
                <a:latin typeface="+mn-lt"/>
                <a:ea typeface="+mn-ea"/>
                <a:cs typeface="+mn-cs"/>
              </a:rPr>
              <a:t>with security and privacy concerns of their own. Applications such as Tor (The Onion Routing) allow users to browse</a:t>
            </a:r>
          </a:p>
          <a:p>
            <a:r>
              <a:rPr lang="en-US" sz="1200" kern="1200" dirty="0">
                <a:solidFill>
                  <a:schemeClr val="tx1"/>
                </a:solidFill>
                <a:effectLst/>
                <a:latin typeface="+mn-lt"/>
                <a:ea typeface="+mn-ea"/>
                <a:cs typeface="+mn-cs"/>
              </a:rPr>
              <a:t>anonymously, certificate authorities provide certificates for secure access to web services, and blockchain supports secure</a:t>
            </a:r>
          </a:p>
          <a:p>
            <a:r>
              <a:rPr lang="en-US" sz="1200" kern="1200" dirty="0">
                <a:solidFill>
                  <a:schemeClr val="tx1"/>
                </a:solidFill>
                <a:effectLst/>
                <a:latin typeface="+mn-lt"/>
                <a:ea typeface="+mn-ea"/>
                <a:cs typeface="+mn-cs"/>
              </a:rPr>
              <a:t>cryptocurrencies. However, the privacy and security properties of these applications depend on the network to deliver traffic; Application developers abstract away the details of Internet routing, but BGP does not provide a sufficiently secure scaffolding for these applications.</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B7163F6-5BC4-F945-9DDD-76E74D9DDF3E}" type="slidenum">
              <a:rPr lang="en-US" smtClean="0"/>
              <a:t>2</a:t>
            </a:fld>
            <a:endParaRPr lang="en-US"/>
          </a:p>
        </p:txBody>
      </p:sp>
    </p:spTree>
    <p:extLst>
      <p:ext uri="{BB962C8B-B14F-4D97-AF65-F5344CB8AC3E}">
        <p14:creationId xmlns:p14="http://schemas.microsoft.com/office/powerpoint/2010/main" val="425553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gap leaves the vulnerabilities due to routing insecurity significantly underestimated. In fact, routing attacks on Internet applications can have devastating consequences for users -- including uncovering users (such as political dissidents) trying to communicate anonymously, impersonating websites even if the traffic uses HTTPS, and stealing cryptocurrency. Instead, the security of Internet applications and the network infrastructure should be considered together, as vulnerabilities in one layer lead to broken assumptions (and new vectors for attacks) in the other.</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dirty="0"/>
              <a:t> </a:t>
            </a:r>
          </a:p>
        </p:txBody>
      </p:sp>
      <p:sp>
        <p:nvSpPr>
          <p:cNvPr id="4" name="Slide Number Placeholder 3"/>
          <p:cNvSpPr>
            <a:spLocks noGrp="1"/>
          </p:cNvSpPr>
          <p:nvPr>
            <p:ph type="sldNum" sz="quarter" idx="5"/>
          </p:nvPr>
        </p:nvSpPr>
        <p:spPr/>
        <p:txBody>
          <a:bodyPr/>
          <a:lstStyle/>
          <a:p>
            <a:fld id="{AB7163F6-5BC4-F945-9DDD-76E74D9DDF3E}" type="slidenum">
              <a:rPr lang="en-US" smtClean="0"/>
              <a:t>3</a:t>
            </a:fld>
            <a:endParaRPr lang="en-US"/>
          </a:p>
        </p:txBody>
      </p:sp>
    </p:spTree>
    <p:extLst>
      <p:ext uri="{BB962C8B-B14F-4D97-AF65-F5344CB8AC3E}">
        <p14:creationId xmlns:p14="http://schemas.microsoft.com/office/powerpoint/2010/main" val="2582691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set the stage for discussing strategic BGP attacks, let’s briefly review some common attacks on BGP.  The simplest attack (sometimes caused accidentally by configuration mistakes) is a prefix hijack, where an adversary AS erroneously announces an IP prefix belonging to another AS.  &lt;Review attack.&gt; The attack causes an availability problem for a portion of the Internet, or it may allow the adversary to impersonate an Internet service.  Fortunately, the problem is relatively easy to detect, and to prevent.</a:t>
            </a:r>
          </a:p>
        </p:txBody>
      </p:sp>
      <p:sp>
        <p:nvSpPr>
          <p:cNvPr id="4" name="Slide Number Placeholder 3"/>
          <p:cNvSpPr>
            <a:spLocks noGrp="1"/>
          </p:cNvSpPr>
          <p:nvPr>
            <p:ph type="sldNum" sz="quarter" idx="5"/>
          </p:nvPr>
        </p:nvSpPr>
        <p:spPr/>
        <p:txBody>
          <a:bodyPr/>
          <a:lstStyle/>
          <a:p>
            <a:fld id="{AB7163F6-5BC4-F945-9DDD-76E74D9DDF3E}" type="slidenum">
              <a:rPr lang="en-US" smtClean="0"/>
              <a:t>4</a:t>
            </a:fld>
            <a:endParaRPr lang="en-US"/>
          </a:p>
        </p:txBody>
      </p:sp>
    </p:spTree>
    <p:extLst>
      <p:ext uri="{BB962C8B-B14F-4D97-AF65-F5344CB8AC3E}">
        <p14:creationId xmlns:p14="http://schemas.microsoft.com/office/powerpoint/2010/main" val="970731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163F6-5BC4-F945-9DDD-76E74D9DDF3E}" type="slidenum">
              <a:rPr lang="en-US" smtClean="0"/>
              <a:t>5</a:t>
            </a:fld>
            <a:endParaRPr lang="en-US"/>
          </a:p>
        </p:txBody>
      </p:sp>
    </p:spTree>
    <p:extLst>
      <p:ext uri="{BB962C8B-B14F-4D97-AF65-F5344CB8AC3E}">
        <p14:creationId xmlns:p14="http://schemas.microsoft.com/office/powerpoint/2010/main" val="2033127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BGP security solutions would notice that AS does not actually “own” the IP prefix and, as such, should not originate the prefix into BGP.  A smarter adversary can evade these security techniques by adding the AS number of the legitimate AS to the end of the ASPATH.  The path gets slightly longer, so some </a:t>
            </a:r>
            <a:r>
              <a:rPr lang="en-US" dirty="0" err="1"/>
              <a:t>ASes</a:t>
            </a:r>
            <a:r>
              <a:rPr lang="en-US" dirty="0"/>
              <a:t> may now prefer the legitimate route over the longer bogus route.  Still, the effects are still pretty noticeable with a sizeable fraction of the Internet routing to the wrong place.</a:t>
            </a:r>
          </a:p>
        </p:txBody>
      </p:sp>
      <p:sp>
        <p:nvSpPr>
          <p:cNvPr id="4" name="Slide Number Placeholder 3"/>
          <p:cNvSpPr>
            <a:spLocks noGrp="1"/>
          </p:cNvSpPr>
          <p:nvPr>
            <p:ph type="sldNum" sz="quarter" idx="5"/>
          </p:nvPr>
        </p:nvSpPr>
        <p:spPr/>
        <p:txBody>
          <a:bodyPr/>
          <a:lstStyle/>
          <a:p>
            <a:fld id="{AB7163F6-5BC4-F945-9DDD-76E74D9DDF3E}" type="slidenum">
              <a:rPr lang="en-US" smtClean="0"/>
              <a:t>6</a:t>
            </a:fld>
            <a:endParaRPr lang="en-US"/>
          </a:p>
        </p:txBody>
      </p:sp>
    </p:spTree>
    <p:extLst>
      <p:ext uri="{BB962C8B-B14F-4D97-AF65-F5344CB8AC3E}">
        <p14:creationId xmlns:p14="http://schemas.microsoft.com/office/powerpoint/2010/main" val="3109831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BGP security solutions would notice that AS does not actually “own” the IP prefix and, as such, should not originate the prefix into BGP.  A smarter adversary can evade these security techniques by adding the AS number of the legitimate AS to the end of the ASPATH.  The path gets slightly longer, so some </a:t>
            </a:r>
            <a:r>
              <a:rPr lang="en-US" dirty="0" err="1"/>
              <a:t>ASes</a:t>
            </a:r>
            <a:r>
              <a:rPr lang="en-US" dirty="0"/>
              <a:t> may now prefer the legitimate route over the longer bogus route.  Still, the effects are still pretty noticeable with a sizeable fraction of the Internet routing to the wrong place.</a:t>
            </a:r>
          </a:p>
        </p:txBody>
      </p:sp>
      <p:sp>
        <p:nvSpPr>
          <p:cNvPr id="4" name="Slide Number Placeholder 3"/>
          <p:cNvSpPr>
            <a:spLocks noGrp="1"/>
          </p:cNvSpPr>
          <p:nvPr>
            <p:ph type="sldNum" sz="quarter" idx="5"/>
          </p:nvPr>
        </p:nvSpPr>
        <p:spPr/>
        <p:txBody>
          <a:bodyPr/>
          <a:lstStyle/>
          <a:p>
            <a:fld id="{AB7163F6-5BC4-F945-9DDD-76E74D9DDF3E}" type="slidenum">
              <a:rPr lang="en-US" smtClean="0"/>
              <a:t>7</a:t>
            </a:fld>
            <a:endParaRPr lang="en-US"/>
          </a:p>
        </p:txBody>
      </p:sp>
    </p:spTree>
    <p:extLst>
      <p:ext uri="{BB962C8B-B14F-4D97-AF65-F5344CB8AC3E}">
        <p14:creationId xmlns:p14="http://schemas.microsoft.com/office/powerpoint/2010/main" val="3894554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163F6-5BC4-F945-9DDD-76E74D9DDF3E}" type="slidenum">
              <a:rPr lang="en-US" smtClean="0"/>
              <a:t>9</a:t>
            </a:fld>
            <a:endParaRPr lang="en-US"/>
          </a:p>
        </p:txBody>
      </p:sp>
    </p:spTree>
    <p:extLst>
      <p:ext uri="{BB962C8B-B14F-4D97-AF65-F5344CB8AC3E}">
        <p14:creationId xmlns:p14="http://schemas.microsoft.com/office/powerpoint/2010/main" val="3891759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055693D-A9B0-4C49-90CA-E6B21035DCF3}" type="datetime1">
              <a:rPr lang="en-US" smtClean="0"/>
              <a:t>7/26/20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4030343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92ABF1-55FA-3B4E-9CD7-8DCBA3FAB69C}" type="datetime1">
              <a:rPr lang="en-US" smtClean="0"/>
              <a:t>7/26/20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73791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1A028B-2869-FB4B-802B-0468CE8B1E1B}" type="datetime1">
              <a:rPr lang="en-US" smtClean="0"/>
              <a:t>7/26/20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705740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26" name="Shape 126"/>
          <p:cNvSpPr>
            <a:spLocks noGrp="1"/>
          </p:cNvSpPr>
          <p:nvPr>
            <p:ph type="title"/>
          </p:nvPr>
        </p:nvSpPr>
        <p:spPr>
          <a:prstGeom prst="rect">
            <a:avLst/>
          </a:prstGeom>
        </p:spPr>
        <p:txBody>
          <a:bodyPr/>
          <a:lstStyle>
            <a:lvl1pPr>
              <a:defRPr sz="3516"/>
            </a:lvl1pPr>
          </a:lstStyle>
          <a:p>
            <a:r>
              <a:t>Title Text</a:t>
            </a:r>
          </a:p>
        </p:txBody>
      </p:sp>
      <p:sp>
        <p:nvSpPr>
          <p:cNvPr id="127" name="Shape 12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8" name="Shape 12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1370377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EF29C9-0F64-A24A-9F0E-575912715288}" type="datetime1">
              <a:rPr lang="en-US" smtClean="0"/>
              <a:t>7/26/20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1975742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1D577E-059A-B348-9DF2-42DD67974880}" type="datetime1">
              <a:rPr lang="en-US" smtClean="0"/>
              <a:t>7/26/20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273592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606355-3D33-194C-850B-1551B3BE3B42}" type="datetime1">
              <a:rPr lang="en-US" smtClean="0"/>
              <a:t>7/26/20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3322591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1BF62F-66EE-984A-BE23-FAAD1E9DEB6D}" type="datetime1">
              <a:rPr lang="en-US" smtClean="0"/>
              <a:t>7/26/20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1614964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D8818F-6231-4346-9394-2368177A5131}" type="datetime1">
              <a:rPr lang="en-US" smtClean="0"/>
              <a:t>7/26/20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3978536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7BF38-C8B2-A447-80A5-E5DA3B84EFAC}" type="datetime1">
              <a:rPr lang="en-US" smtClean="0"/>
              <a:t>7/26/20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512003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4BC8B6-3EEE-EE4E-8619-CBBF7D2DEED0}" type="datetime1">
              <a:rPr lang="en-US" smtClean="0"/>
              <a:t>7/26/20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3772044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9C5A15-ECBC-8F43-919A-209860764957}" type="datetime1">
              <a:rPr lang="en-US" smtClean="0"/>
              <a:t>7/26/20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1243765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421D60-9BE6-4942-A6C5-4076B57A16E7}" type="datetime1">
              <a:rPr lang="en-US" smtClean="0"/>
              <a:t>7/26/20</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solidFill>
              </a:defRPr>
            </a:lvl1pPr>
          </a:lstStyle>
          <a:p>
            <a:fld id="{1718992C-B9AF-2F49-8B31-EC7F489F3004}" type="slidenum">
              <a:rPr lang="en-US" smtClean="0"/>
              <a:pPr/>
              <a:t>‹#›</a:t>
            </a:fld>
            <a:endParaRPr lang="en-US" dirty="0"/>
          </a:p>
        </p:txBody>
      </p:sp>
    </p:spTree>
    <p:extLst>
      <p:ext uri="{BB962C8B-B14F-4D97-AF65-F5344CB8AC3E}">
        <p14:creationId xmlns:p14="http://schemas.microsoft.com/office/powerpoint/2010/main" val="3476113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arxiv.org/abs/2004.09063"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7.tiff"/><Relationship Id="rId5" Type="http://schemas.openxmlformats.org/officeDocument/2006/relationships/image" Target="../media/image2.png"/><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hyperlink" Target="https://www.cs.princeton.edu/~jrex/papers/bamboozle18.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7.tiff"/><Relationship Id="rId3" Type="http://schemas.openxmlformats.org/officeDocument/2006/relationships/notesSlide" Target="../notesSlides/notesSlide11.xml"/><Relationship Id="rId7" Type="http://schemas.openxmlformats.org/officeDocument/2006/relationships/oleObject" Target="../embeddings/oleObject5.bin"/><Relationship Id="rId12"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image" Target="../media/image2.png"/><Relationship Id="rId10" Type="http://schemas.openxmlformats.org/officeDocument/2006/relationships/oleObject" Target="../embeddings/oleObject8.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s.princeton.edu/~jrex/papers/usenixsec15.pdf"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arxiv.org/abs/2004.0906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tiff"/><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4.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 Id="rId9"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7.tiff"/><Relationship Id="rId3" Type="http://schemas.openxmlformats.org/officeDocument/2006/relationships/notesSlide" Target="../notesSlides/notesSlide5.xml"/><Relationship Id="rId7" Type="http://schemas.openxmlformats.org/officeDocument/2006/relationships/oleObject" Target="../embeddings/oleObject5.bin"/><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oleObject" Target="../embeddings/oleObject8.bin"/><Relationship Id="rId5" Type="http://schemas.openxmlformats.org/officeDocument/2006/relationships/image" Target="../media/image2.png"/><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7.tiff"/><Relationship Id="rId3" Type="http://schemas.openxmlformats.org/officeDocument/2006/relationships/notesSlide" Target="../notesSlides/notesSlide6.xml"/><Relationship Id="rId7" Type="http://schemas.openxmlformats.org/officeDocument/2006/relationships/oleObject" Target="../embeddings/oleObject5.bin"/><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4.bin"/><Relationship Id="rId11" Type="http://schemas.openxmlformats.org/officeDocument/2006/relationships/oleObject" Target="../embeddings/oleObject8.bin"/><Relationship Id="rId5" Type="http://schemas.openxmlformats.org/officeDocument/2006/relationships/image" Target="../media/image2.png"/><Relationship Id="rId10" Type="http://schemas.openxmlformats.org/officeDocument/2006/relationships/oleObject" Target="../embeddings/oleObject10.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7.tiff"/><Relationship Id="rId3" Type="http://schemas.openxmlformats.org/officeDocument/2006/relationships/notesSlide" Target="../notesSlides/notesSlide7.xml"/><Relationship Id="rId7" Type="http://schemas.openxmlformats.org/officeDocument/2006/relationships/oleObject" Target="../embeddings/oleObject5.bin"/><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4.bin"/><Relationship Id="rId11" Type="http://schemas.openxmlformats.org/officeDocument/2006/relationships/oleObject" Target="../embeddings/oleObject8.bin"/><Relationship Id="rId5" Type="http://schemas.openxmlformats.org/officeDocument/2006/relationships/image" Target="../media/image2.png"/><Relationship Id="rId10" Type="http://schemas.openxmlformats.org/officeDocument/2006/relationships/oleObject" Target="../embeddings/oleObject11.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7.tiff"/><Relationship Id="rId3" Type="http://schemas.openxmlformats.org/officeDocument/2006/relationships/notesSlide" Target="../notesSlides/notesSlide8.xml"/><Relationship Id="rId7" Type="http://schemas.openxmlformats.org/officeDocument/2006/relationships/oleObject" Target="../embeddings/oleObject5.bin"/><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4.bin"/><Relationship Id="rId11" Type="http://schemas.openxmlformats.org/officeDocument/2006/relationships/oleObject" Target="../embeddings/oleObject8.bin"/><Relationship Id="rId5" Type="http://schemas.openxmlformats.org/officeDocument/2006/relationships/image" Target="../media/image2.png"/><Relationship Id="rId10" Type="http://schemas.openxmlformats.org/officeDocument/2006/relationships/oleObject" Target="../embeddings/oleObject11.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50622" y="4200725"/>
            <a:ext cx="2290755" cy="642924"/>
          </a:xfrm>
          <a:prstGeom prst="rect">
            <a:avLst/>
          </a:prstGeom>
        </p:spPr>
      </p:pic>
      <p:sp>
        <p:nvSpPr>
          <p:cNvPr id="6" name="Title 5"/>
          <p:cNvSpPr>
            <a:spLocks noGrp="1"/>
          </p:cNvSpPr>
          <p:nvPr>
            <p:ph type="ctrTitle"/>
          </p:nvPr>
        </p:nvSpPr>
        <p:spPr>
          <a:xfrm>
            <a:off x="914400" y="1728093"/>
            <a:ext cx="10363200" cy="1470025"/>
          </a:xfrm>
        </p:spPr>
        <p:txBody>
          <a:bodyPr>
            <a:noAutofit/>
          </a:bodyPr>
          <a:lstStyle/>
          <a:p>
            <a:r>
              <a:rPr lang="en-US" sz="5400" b="1" dirty="0">
                <a:solidFill>
                  <a:schemeClr val="accent6"/>
                </a:solidFill>
              </a:rPr>
              <a:t>Securing Internet Applications</a:t>
            </a:r>
            <a:br>
              <a:rPr lang="en-US" sz="5400" b="1" dirty="0">
                <a:solidFill>
                  <a:schemeClr val="accent6"/>
                </a:solidFill>
              </a:rPr>
            </a:br>
            <a:r>
              <a:rPr lang="en-US" sz="5400" b="1" dirty="0">
                <a:solidFill>
                  <a:schemeClr val="accent6"/>
                </a:solidFill>
              </a:rPr>
              <a:t>from Routing Attacks</a:t>
            </a:r>
          </a:p>
        </p:txBody>
      </p:sp>
      <p:sp>
        <p:nvSpPr>
          <p:cNvPr id="4" name="Subtitle 3"/>
          <p:cNvSpPr>
            <a:spLocks noGrp="1"/>
          </p:cNvSpPr>
          <p:nvPr>
            <p:ph type="subTitle" idx="1"/>
          </p:nvPr>
        </p:nvSpPr>
        <p:spPr>
          <a:xfrm>
            <a:off x="1828800" y="3483864"/>
            <a:ext cx="8534400" cy="1752600"/>
          </a:xfrm>
        </p:spPr>
        <p:txBody>
          <a:bodyPr>
            <a:normAutofit/>
          </a:bodyPr>
          <a:lstStyle/>
          <a:p>
            <a:r>
              <a:rPr lang="en-US" sz="3600" dirty="0"/>
              <a:t>Jennifer Rexford</a:t>
            </a:r>
          </a:p>
        </p:txBody>
      </p:sp>
      <p:sp>
        <p:nvSpPr>
          <p:cNvPr id="5" name="TextBox 4">
            <a:extLst>
              <a:ext uri="{FF2B5EF4-FFF2-40B4-BE49-F238E27FC236}">
                <a16:creationId xmlns:a16="http://schemas.microsoft.com/office/drawing/2014/main" id="{F970FE07-8743-D74B-9A3D-5E86DE0AE867}"/>
              </a:ext>
            </a:extLst>
          </p:cNvPr>
          <p:cNvSpPr txBox="1"/>
          <p:nvPr/>
        </p:nvSpPr>
        <p:spPr>
          <a:xfrm>
            <a:off x="3354561" y="6160589"/>
            <a:ext cx="5754845" cy="584775"/>
          </a:xfrm>
          <a:prstGeom prst="rect">
            <a:avLst/>
          </a:prstGeom>
          <a:noFill/>
        </p:spPr>
        <p:txBody>
          <a:bodyPr wrap="none" rtlCol="0">
            <a:spAutoFit/>
          </a:bodyPr>
          <a:lstStyle/>
          <a:p>
            <a:r>
              <a:rPr lang="en-US" sz="3200" dirty="0">
                <a:hlinkClick r:id="rId4"/>
              </a:rPr>
              <a:t>https://arxiv.org/abs/2004.09063</a:t>
            </a:r>
            <a:endParaRPr lang="en-US" sz="3200" dirty="0"/>
          </a:p>
        </p:txBody>
      </p:sp>
    </p:spTree>
    <p:extLst>
      <p:ext uri="{BB962C8B-B14F-4D97-AF65-F5344CB8AC3E}">
        <p14:creationId xmlns:p14="http://schemas.microsoft.com/office/powerpoint/2010/main" val="589404915"/>
      </p:ext>
    </p:extLst>
  </p:cSld>
  <p:clrMapOvr>
    <a:masterClrMapping/>
  </p:clrMapOvr>
  <mc:AlternateContent xmlns:mc="http://schemas.openxmlformats.org/markup-compatibility/2006" xmlns:p14="http://schemas.microsoft.com/office/powerpoint/2010/main">
    <mc:Choice Requires="p14">
      <p:transition spd="slow" p14:dur="2000" advTm="16250"/>
    </mc:Choice>
    <mc:Fallback xmlns="">
      <p:transition xmlns:p14="http://schemas.microsoft.com/office/powerpoint/2010/main" spd="slow" advTm="1625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B158F-954F-C841-A1D4-833C407BBD9D}"/>
              </a:ext>
            </a:extLst>
          </p:cNvPr>
          <p:cNvSpPr>
            <a:spLocks noGrp="1"/>
          </p:cNvSpPr>
          <p:nvPr>
            <p:ph type="title"/>
          </p:nvPr>
        </p:nvSpPr>
        <p:spPr/>
        <p:txBody>
          <a:bodyPr>
            <a:normAutofit/>
          </a:bodyPr>
          <a:lstStyle/>
          <a:p>
            <a:r>
              <a:rPr lang="en-US" dirty="0"/>
              <a:t>Surgical Hijack</a:t>
            </a:r>
          </a:p>
        </p:txBody>
      </p:sp>
      <p:sp>
        <p:nvSpPr>
          <p:cNvPr id="4" name="Slide Number Placeholder 3">
            <a:extLst>
              <a:ext uri="{FF2B5EF4-FFF2-40B4-BE49-F238E27FC236}">
                <a16:creationId xmlns:a16="http://schemas.microsoft.com/office/drawing/2014/main" id="{B7464463-4944-8948-9A4A-C08DD9466D70}"/>
              </a:ext>
            </a:extLst>
          </p:cNvPr>
          <p:cNvSpPr>
            <a:spLocks noGrp="1"/>
          </p:cNvSpPr>
          <p:nvPr>
            <p:ph type="sldNum" sz="quarter" idx="12"/>
          </p:nvPr>
        </p:nvSpPr>
        <p:spPr/>
        <p:txBody>
          <a:bodyPr/>
          <a:lstStyle/>
          <a:p>
            <a:fld id="{1718992C-B9AF-2F49-8B31-EC7F489F3004}" type="slidenum">
              <a:rPr lang="en-US" smtClean="0"/>
              <a:t>9</a:t>
            </a:fld>
            <a:endParaRPr lang="en-US"/>
          </a:p>
        </p:txBody>
      </p:sp>
      <p:graphicFrame>
        <p:nvGraphicFramePr>
          <p:cNvPr id="5" name="Object 8">
            <a:extLst>
              <a:ext uri="{FF2B5EF4-FFF2-40B4-BE49-F238E27FC236}">
                <a16:creationId xmlns:a16="http://schemas.microsoft.com/office/drawing/2014/main" id="{0BEFE09C-2D36-844C-A5A4-BB2C122DC34C}"/>
              </a:ext>
            </a:extLst>
          </p:cNvPr>
          <p:cNvGraphicFramePr>
            <a:graphicFrameLocks noChangeAspect="1"/>
          </p:cNvGraphicFramePr>
          <p:nvPr>
            <p:extLst>
              <p:ext uri="{D42A27DB-BD31-4B8C-83A1-F6EECF244321}">
                <p14:modId xmlns:p14="http://schemas.microsoft.com/office/powerpoint/2010/main" val="3115183375"/>
              </p:ext>
            </p:extLst>
          </p:nvPr>
        </p:nvGraphicFramePr>
        <p:xfrm>
          <a:off x="4923443" y="4039633"/>
          <a:ext cx="1693638" cy="1007937"/>
        </p:xfrm>
        <a:graphic>
          <a:graphicData uri="http://schemas.openxmlformats.org/presentationml/2006/ole">
            <mc:AlternateContent xmlns:mc="http://schemas.openxmlformats.org/markup-compatibility/2006">
              <mc:Choice xmlns:v="urn:schemas-microsoft-com:vml" Requires="v">
                <p:oleObj spid="_x0000_s14100" name="Photo Editor Photo" r:id="rId4" imgW="1270000" imgH="927100" progId="MSPhotoEd.3">
                  <p:embed/>
                </p:oleObj>
              </mc:Choice>
              <mc:Fallback>
                <p:oleObj name="Photo Editor Photo" r:id="rId4" imgW="1270000" imgH="927100" progId="MSPhotoEd.3">
                  <p:embed/>
                  <p:pic>
                    <p:nvPicPr>
                      <p:cNvPr id="17" name="Object 8">
                        <a:extLst>
                          <a:ext uri="{FF2B5EF4-FFF2-40B4-BE49-F238E27FC236}">
                            <a16:creationId xmlns:a16="http://schemas.microsoft.com/office/drawing/2014/main" id="{C0C4DF73-DCE4-2B45-87A1-8FEED74571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3443" y="4039633"/>
                        <a:ext cx="1693638" cy="100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 name="Object 8">
            <a:extLst>
              <a:ext uri="{FF2B5EF4-FFF2-40B4-BE49-F238E27FC236}">
                <a16:creationId xmlns:a16="http://schemas.microsoft.com/office/drawing/2014/main" id="{EA7D0BB5-599C-8347-B605-4964823F58D4}"/>
              </a:ext>
            </a:extLst>
          </p:cNvPr>
          <p:cNvGraphicFramePr>
            <a:graphicFrameLocks noChangeAspect="1"/>
          </p:cNvGraphicFramePr>
          <p:nvPr>
            <p:extLst>
              <p:ext uri="{D42A27DB-BD31-4B8C-83A1-F6EECF244321}">
                <p14:modId xmlns:p14="http://schemas.microsoft.com/office/powerpoint/2010/main" val="145661266"/>
              </p:ext>
            </p:extLst>
          </p:nvPr>
        </p:nvGraphicFramePr>
        <p:xfrm>
          <a:off x="3723290" y="5673627"/>
          <a:ext cx="1693638" cy="1007937"/>
        </p:xfrm>
        <a:graphic>
          <a:graphicData uri="http://schemas.openxmlformats.org/presentationml/2006/ole">
            <mc:AlternateContent xmlns:mc="http://schemas.openxmlformats.org/markup-compatibility/2006">
              <mc:Choice xmlns:v="urn:schemas-microsoft-com:vml" Requires="v">
                <p:oleObj spid="_x0000_s14101" name="Photo Editor Photo" r:id="rId4" imgW="1270000" imgH="927100" progId="MSPhotoEd.3">
                  <p:embed/>
                </p:oleObj>
              </mc:Choice>
              <mc:Fallback>
                <p:oleObj name="Photo Editor Photo" r:id="rId4" imgW="1270000" imgH="927100" progId="MSPhotoEd.3">
                  <p:embed/>
                  <p:pic>
                    <p:nvPicPr>
                      <p:cNvPr id="5" name="Object 8">
                        <a:extLst>
                          <a:ext uri="{FF2B5EF4-FFF2-40B4-BE49-F238E27FC236}">
                            <a16:creationId xmlns:a16="http://schemas.microsoft.com/office/drawing/2014/main" id="{0BEFE09C-2D36-844C-A5A4-BB2C122DC3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3290" y="5673627"/>
                        <a:ext cx="1693638" cy="100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 name="Object 8">
            <a:extLst>
              <a:ext uri="{FF2B5EF4-FFF2-40B4-BE49-F238E27FC236}">
                <a16:creationId xmlns:a16="http://schemas.microsoft.com/office/drawing/2014/main" id="{99580BE0-65F1-0B44-9245-FD32FDC93817}"/>
              </a:ext>
            </a:extLst>
          </p:cNvPr>
          <p:cNvGraphicFramePr>
            <a:graphicFrameLocks noChangeAspect="1"/>
          </p:cNvGraphicFramePr>
          <p:nvPr>
            <p:extLst>
              <p:ext uri="{D42A27DB-BD31-4B8C-83A1-F6EECF244321}">
                <p14:modId xmlns:p14="http://schemas.microsoft.com/office/powerpoint/2010/main" val="3814444762"/>
              </p:ext>
            </p:extLst>
          </p:nvPr>
        </p:nvGraphicFramePr>
        <p:xfrm>
          <a:off x="7189105" y="3993660"/>
          <a:ext cx="1693638" cy="1007937"/>
        </p:xfrm>
        <a:graphic>
          <a:graphicData uri="http://schemas.openxmlformats.org/presentationml/2006/ole">
            <mc:AlternateContent xmlns:mc="http://schemas.openxmlformats.org/markup-compatibility/2006">
              <mc:Choice xmlns:v="urn:schemas-microsoft-com:vml" Requires="v">
                <p:oleObj spid="_x0000_s14102" name="Photo Editor Photo" r:id="rId4" imgW="1270000" imgH="927100" progId="MSPhotoEd.3">
                  <p:embed/>
                </p:oleObj>
              </mc:Choice>
              <mc:Fallback>
                <p:oleObj name="Photo Editor Photo" r:id="rId4" imgW="1270000" imgH="927100" progId="MSPhotoEd.3">
                  <p:embed/>
                  <p:pic>
                    <p:nvPicPr>
                      <p:cNvPr id="6" name="Object 8">
                        <a:extLst>
                          <a:ext uri="{FF2B5EF4-FFF2-40B4-BE49-F238E27FC236}">
                            <a16:creationId xmlns:a16="http://schemas.microsoft.com/office/drawing/2014/main" id="{EA7D0BB5-599C-8347-B605-4964823F58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9105" y="3993660"/>
                        <a:ext cx="1693638" cy="100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 name="Object 8">
            <a:extLst>
              <a:ext uri="{FF2B5EF4-FFF2-40B4-BE49-F238E27FC236}">
                <a16:creationId xmlns:a16="http://schemas.microsoft.com/office/drawing/2014/main" id="{09C6F25B-1236-7140-8D8B-68854C65BA83}"/>
              </a:ext>
            </a:extLst>
          </p:cNvPr>
          <p:cNvGraphicFramePr>
            <a:graphicFrameLocks noChangeAspect="1"/>
          </p:cNvGraphicFramePr>
          <p:nvPr>
            <p:extLst>
              <p:ext uri="{D42A27DB-BD31-4B8C-83A1-F6EECF244321}">
                <p14:modId xmlns:p14="http://schemas.microsoft.com/office/powerpoint/2010/main" val="138617360"/>
              </p:ext>
            </p:extLst>
          </p:nvPr>
        </p:nvGraphicFramePr>
        <p:xfrm>
          <a:off x="2657781" y="4039633"/>
          <a:ext cx="1693638" cy="1007937"/>
        </p:xfrm>
        <a:graphic>
          <a:graphicData uri="http://schemas.openxmlformats.org/presentationml/2006/ole">
            <mc:AlternateContent xmlns:mc="http://schemas.openxmlformats.org/markup-compatibility/2006">
              <mc:Choice xmlns:v="urn:schemas-microsoft-com:vml" Requires="v">
                <p:oleObj spid="_x0000_s14103" name="Photo Editor Photo" r:id="rId4" imgW="1270000" imgH="927100" progId="MSPhotoEd.3">
                  <p:embed/>
                </p:oleObj>
              </mc:Choice>
              <mc:Fallback>
                <p:oleObj name="Photo Editor Photo" r:id="rId4" imgW="1270000" imgH="927100" progId="MSPhotoEd.3">
                  <p:embed/>
                  <p:pic>
                    <p:nvPicPr>
                      <p:cNvPr id="7" name="Object 8">
                        <a:extLst>
                          <a:ext uri="{FF2B5EF4-FFF2-40B4-BE49-F238E27FC236}">
                            <a16:creationId xmlns:a16="http://schemas.microsoft.com/office/drawing/2014/main" id="{99580BE0-65F1-0B44-9245-FD32FDC938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7781" y="4039633"/>
                        <a:ext cx="1693638" cy="100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 name="Object 8">
            <a:extLst>
              <a:ext uri="{FF2B5EF4-FFF2-40B4-BE49-F238E27FC236}">
                <a16:creationId xmlns:a16="http://schemas.microsoft.com/office/drawing/2014/main" id="{F4DA27AC-3A55-B94B-A983-6AFF95010B30}"/>
              </a:ext>
            </a:extLst>
          </p:cNvPr>
          <p:cNvGraphicFramePr>
            <a:graphicFrameLocks noChangeAspect="1"/>
          </p:cNvGraphicFramePr>
          <p:nvPr>
            <p:extLst>
              <p:ext uri="{D42A27DB-BD31-4B8C-83A1-F6EECF244321}">
                <p14:modId xmlns:p14="http://schemas.microsoft.com/office/powerpoint/2010/main" val="1101437804"/>
              </p:ext>
            </p:extLst>
          </p:nvPr>
        </p:nvGraphicFramePr>
        <p:xfrm>
          <a:off x="7186807" y="5673627"/>
          <a:ext cx="1693638" cy="1007937"/>
        </p:xfrm>
        <a:graphic>
          <a:graphicData uri="http://schemas.openxmlformats.org/presentationml/2006/ole">
            <mc:AlternateContent xmlns:mc="http://schemas.openxmlformats.org/markup-compatibility/2006">
              <mc:Choice xmlns:v="urn:schemas-microsoft-com:vml" Requires="v">
                <p:oleObj spid="_x0000_s14104" name="Photo Editor Photo" r:id="rId4" imgW="1270000" imgH="927100" progId="MSPhotoEd.3">
                  <p:embed/>
                </p:oleObj>
              </mc:Choice>
              <mc:Fallback>
                <p:oleObj name="Photo Editor Photo" r:id="rId4" imgW="1270000" imgH="927100" progId="MSPhotoEd.3">
                  <p:embed/>
                  <p:pic>
                    <p:nvPicPr>
                      <p:cNvPr id="6" name="Object 8">
                        <a:extLst>
                          <a:ext uri="{FF2B5EF4-FFF2-40B4-BE49-F238E27FC236}">
                            <a16:creationId xmlns:a16="http://schemas.microsoft.com/office/drawing/2014/main" id="{EA7D0BB5-599C-8347-B605-4964823F58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6807" y="5673627"/>
                        <a:ext cx="1693638" cy="100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0" name="Object 8">
            <a:extLst>
              <a:ext uri="{FF2B5EF4-FFF2-40B4-BE49-F238E27FC236}">
                <a16:creationId xmlns:a16="http://schemas.microsoft.com/office/drawing/2014/main" id="{E61ED32A-ABF1-9044-93C7-B07FB74A1C26}"/>
              </a:ext>
            </a:extLst>
          </p:cNvPr>
          <p:cNvGraphicFramePr>
            <a:graphicFrameLocks noChangeAspect="1"/>
          </p:cNvGraphicFramePr>
          <p:nvPr>
            <p:extLst>
              <p:ext uri="{D42A27DB-BD31-4B8C-83A1-F6EECF244321}">
                <p14:modId xmlns:p14="http://schemas.microsoft.com/office/powerpoint/2010/main" val="2835944334"/>
              </p:ext>
            </p:extLst>
          </p:nvPr>
        </p:nvGraphicFramePr>
        <p:xfrm>
          <a:off x="4923443" y="2713312"/>
          <a:ext cx="1693638" cy="1007937"/>
        </p:xfrm>
        <a:graphic>
          <a:graphicData uri="http://schemas.openxmlformats.org/presentationml/2006/ole">
            <mc:AlternateContent xmlns:mc="http://schemas.openxmlformats.org/markup-compatibility/2006">
              <mc:Choice xmlns:v="urn:schemas-microsoft-com:vml" Requires="v">
                <p:oleObj spid="_x0000_s14105" name="Photo Editor Photo" r:id="rId4" imgW="1270000" imgH="927100" progId="MSPhotoEd.3">
                  <p:embed/>
                </p:oleObj>
              </mc:Choice>
              <mc:Fallback>
                <p:oleObj name="Photo Editor Photo" r:id="rId4" imgW="1270000" imgH="927100" progId="MSPhotoEd.3">
                  <p:embed/>
                  <p:pic>
                    <p:nvPicPr>
                      <p:cNvPr id="5" name="Object 8">
                        <a:extLst>
                          <a:ext uri="{FF2B5EF4-FFF2-40B4-BE49-F238E27FC236}">
                            <a16:creationId xmlns:a16="http://schemas.microsoft.com/office/drawing/2014/main" id="{0BEFE09C-2D36-844C-A5A4-BB2C122DC3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3443" y="2713312"/>
                        <a:ext cx="1693638" cy="100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2" name="Object 8">
            <a:extLst>
              <a:ext uri="{FF2B5EF4-FFF2-40B4-BE49-F238E27FC236}">
                <a16:creationId xmlns:a16="http://schemas.microsoft.com/office/drawing/2014/main" id="{8299DEA6-A79F-1B46-956C-B25244543DB9}"/>
              </a:ext>
            </a:extLst>
          </p:cNvPr>
          <p:cNvGraphicFramePr>
            <a:graphicFrameLocks noChangeAspect="1"/>
          </p:cNvGraphicFramePr>
          <p:nvPr>
            <p:extLst>
              <p:ext uri="{D42A27DB-BD31-4B8C-83A1-F6EECF244321}">
                <p14:modId xmlns:p14="http://schemas.microsoft.com/office/powerpoint/2010/main" val="1533179730"/>
              </p:ext>
            </p:extLst>
          </p:nvPr>
        </p:nvGraphicFramePr>
        <p:xfrm>
          <a:off x="4923443" y="1430829"/>
          <a:ext cx="1693638" cy="1007937"/>
        </p:xfrm>
        <a:graphic>
          <a:graphicData uri="http://schemas.openxmlformats.org/presentationml/2006/ole">
            <mc:AlternateContent xmlns:mc="http://schemas.openxmlformats.org/markup-compatibility/2006">
              <mc:Choice xmlns:v="urn:schemas-microsoft-com:vml" Requires="v">
                <p:oleObj spid="_x0000_s14106" name="Photo Editor Photo" r:id="rId4" imgW="1270000" imgH="927100" progId="MSPhotoEd.3">
                  <p:embed/>
                </p:oleObj>
              </mc:Choice>
              <mc:Fallback>
                <p:oleObj name="Photo Editor Photo" r:id="rId4" imgW="1270000" imgH="927100" progId="MSPhotoEd.3">
                  <p:embed/>
                  <p:pic>
                    <p:nvPicPr>
                      <p:cNvPr id="10" name="Object 8">
                        <a:extLst>
                          <a:ext uri="{FF2B5EF4-FFF2-40B4-BE49-F238E27FC236}">
                            <a16:creationId xmlns:a16="http://schemas.microsoft.com/office/drawing/2014/main" id="{E61ED32A-ABF1-9044-93C7-B07FB74A1C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3443" y="1430829"/>
                        <a:ext cx="1693638" cy="100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3" name="Object 8">
            <a:extLst>
              <a:ext uri="{FF2B5EF4-FFF2-40B4-BE49-F238E27FC236}">
                <a16:creationId xmlns:a16="http://schemas.microsoft.com/office/drawing/2014/main" id="{EC381EF4-DA3F-914E-A41D-64AF864E2D3E}"/>
              </a:ext>
            </a:extLst>
          </p:cNvPr>
          <p:cNvGraphicFramePr>
            <a:graphicFrameLocks noChangeAspect="1"/>
          </p:cNvGraphicFramePr>
          <p:nvPr>
            <p:extLst>
              <p:ext uri="{D42A27DB-BD31-4B8C-83A1-F6EECF244321}">
                <p14:modId xmlns:p14="http://schemas.microsoft.com/office/powerpoint/2010/main" val="3191203062"/>
              </p:ext>
            </p:extLst>
          </p:nvPr>
        </p:nvGraphicFramePr>
        <p:xfrm>
          <a:off x="2657781" y="2724941"/>
          <a:ext cx="1693638" cy="1007937"/>
        </p:xfrm>
        <a:graphic>
          <a:graphicData uri="http://schemas.openxmlformats.org/presentationml/2006/ole">
            <mc:AlternateContent xmlns:mc="http://schemas.openxmlformats.org/markup-compatibility/2006">
              <mc:Choice xmlns:v="urn:schemas-microsoft-com:vml" Requires="v">
                <p:oleObj spid="_x0000_s14107" name="Photo Editor Photo" r:id="rId4" imgW="1270000" imgH="927100" progId="MSPhotoEd.3">
                  <p:embed/>
                </p:oleObj>
              </mc:Choice>
              <mc:Fallback>
                <p:oleObj name="Photo Editor Photo" r:id="rId4" imgW="1270000" imgH="927100" progId="MSPhotoEd.3">
                  <p:embed/>
                  <p:pic>
                    <p:nvPicPr>
                      <p:cNvPr id="10" name="Object 8">
                        <a:extLst>
                          <a:ext uri="{FF2B5EF4-FFF2-40B4-BE49-F238E27FC236}">
                            <a16:creationId xmlns:a16="http://schemas.microsoft.com/office/drawing/2014/main" id="{E61ED32A-ABF1-9044-93C7-B07FB74A1C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7781" y="2724941"/>
                        <a:ext cx="1693638" cy="100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4" name="Object 8">
            <a:extLst>
              <a:ext uri="{FF2B5EF4-FFF2-40B4-BE49-F238E27FC236}">
                <a16:creationId xmlns:a16="http://schemas.microsoft.com/office/drawing/2014/main" id="{BC6F4187-C95A-F249-9B2F-4CE02A856357}"/>
              </a:ext>
            </a:extLst>
          </p:cNvPr>
          <p:cNvGraphicFramePr>
            <a:graphicFrameLocks noChangeAspect="1"/>
          </p:cNvGraphicFramePr>
          <p:nvPr>
            <p:extLst>
              <p:ext uri="{D42A27DB-BD31-4B8C-83A1-F6EECF244321}">
                <p14:modId xmlns:p14="http://schemas.microsoft.com/office/powerpoint/2010/main" val="2594329813"/>
              </p:ext>
            </p:extLst>
          </p:nvPr>
        </p:nvGraphicFramePr>
        <p:xfrm>
          <a:off x="7189105" y="2713311"/>
          <a:ext cx="1693638" cy="1007937"/>
        </p:xfrm>
        <a:graphic>
          <a:graphicData uri="http://schemas.openxmlformats.org/presentationml/2006/ole">
            <mc:AlternateContent xmlns:mc="http://schemas.openxmlformats.org/markup-compatibility/2006">
              <mc:Choice xmlns:v="urn:schemas-microsoft-com:vml" Requires="v">
                <p:oleObj spid="_x0000_s14108" name="Photo Editor Photo" r:id="rId4" imgW="1270000" imgH="927100" progId="MSPhotoEd.3">
                  <p:embed/>
                </p:oleObj>
              </mc:Choice>
              <mc:Fallback>
                <p:oleObj name="Photo Editor Photo" r:id="rId4" imgW="1270000" imgH="927100" progId="MSPhotoEd.3">
                  <p:embed/>
                  <p:pic>
                    <p:nvPicPr>
                      <p:cNvPr id="13" name="Object 8">
                        <a:extLst>
                          <a:ext uri="{FF2B5EF4-FFF2-40B4-BE49-F238E27FC236}">
                            <a16:creationId xmlns:a16="http://schemas.microsoft.com/office/drawing/2014/main" id="{EC381EF4-DA3F-914E-A41D-64AF864E2D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9105" y="2713311"/>
                        <a:ext cx="1693638" cy="100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5" name="TextBox 14">
            <a:extLst>
              <a:ext uri="{FF2B5EF4-FFF2-40B4-BE49-F238E27FC236}">
                <a16:creationId xmlns:a16="http://schemas.microsoft.com/office/drawing/2014/main" id="{58A951ED-101D-E94E-83B5-FF4A0A51BA4E}"/>
              </a:ext>
            </a:extLst>
          </p:cNvPr>
          <p:cNvSpPr txBox="1"/>
          <p:nvPr/>
        </p:nvSpPr>
        <p:spPr>
          <a:xfrm>
            <a:off x="5619419" y="1750131"/>
            <a:ext cx="301686" cy="369332"/>
          </a:xfrm>
          <a:prstGeom prst="rect">
            <a:avLst/>
          </a:prstGeom>
          <a:noFill/>
        </p:spPr>
        <p:txBody>
          <a:bodyPr wrap="none" rtlCol="0">
            <a:spAutoFit/>
          </a:bodyPr>
          <a:lstStyle/>
          <a:p>
            <a:r>
              <a:rPr lang="en-US" dirty="0"/>
              <a:t>1</a:t>
            </a:r>
          </a:p>
        </p:txBody>
      </p:sp>
      <p:sp>
        <p:nvSpPr>
          <p:cNvPr id="16" name="TextBox 15">
            <a:extLst>
              <a:ext uri="{FF2B5EF4-FFF2-40B4-BE49-F238E27FC236}">
                <a16:creationId xmlns:a16="http://schemas.microsoft.com/office/drawing/2014/main" id="{97FF82AE-AE60-1F43-9435-F26402678349}"/>
              </a:ext>
            </a:extLst>
          </p:cNvPr>
          <p:cNvSpPr txBox="1"/>
          <p:nvPr/>
        </p:nvSpPr>
        <p:spPr>
          <a:xfrm>
            <a:off x="5619419" y="3059668"/>
            <a:ext cx="301686" cy="369332"/>
          </a:xfrm>
          <a:prstGeom prst="rect">
            <a:avLst/>
          </a:prstGeom>
          <a:noFill/>
        </p:spPr>
        <p:txBody>
          <a:bodyPr wrap="none" rtlCol="0">
            <a:spAutoFit/>
          </a:bodyPr>
          <a:lstStyle/>
          <a:p>
            <a:r>
              <a:rPr lang="en-US" dirty="0"/>
              <a:t>2</a:t>
            </a:r>
          </a:p>
        </p:txBody>
      </p:sp>
      <p:sp>
        <p:nvSpPr>
          <p:cNvPr id="17" name="TextBox 16">
            <a:extLst>
              <a:ext uri="{FF2B5EF4-FFF2-40B4-BE49-F238E27FC236}">
                <a16:creationId xmlns:a16="http://schemas.microsoft.com/office/drawing/2014/main" id="{D7012E6C-A7E4-734D-BEF3-16843A8FE179}"/>
              </a:ext>
            </a:extLst>
          </p:cNvPr>
          <p:cNvSpPr txBox="1"/>
          <p:nvPr/>
        </p:nvSpPr>
        <p:spPr>
          <a:xfrm>
            <a:off x="5633210" y="4358935"/>
            <a:ext cx="301686" cy="369332"/>
          </a:xfrm>
          <a:prstGeom prst="rect">
            <a:avLst/>
          </a:prstGeom>
          <a:noFill/>
        </p:spPr>
        <p:txBody>
          <a:bodyPr wrap="none" rtlCol="0">
            <a:spAutoFit/>
          </a:bodyPr>
          <a:lstStyle/>
          <a:p>
            <a:r>
              <a:rPr lang="en-US" dirty="0"/>
              <a:t>3</a:t>
            </a:r>
          </a:p>
        </p:txBody>
      </p:sp>
      <p:sp>
        <p:nvSpPr>
          <p:cNvPr id="18" name="TextBox 17">
            <a:extLst>
              <a:ext uri="{FF2B5EF4-FFF2-40B4-BE49-F238E27FC236}">
                <a16:creationId xmlns:a16="http://schemas.microsoft.com/office/drawing/2014/main" id="{A4F8C7C0-1E46-4143-BFF0-6C4FE7CBD118}"/>
              </a:ext>
            </a:extLst>
          </p:cNvPr>
          <p:cNvSpPr txBox="1"/>
          <p:nvPr/>
        </p:nvSpPr>
        <p:spPr>
          <a:xfrm>
            <a:off x="4419266" y="5987021"/>
            <a:ext cx="301686" cy="369332"/>
          </a:xfrm>
          <a:prstGeom prst="rect">
            <a:avLst/>
          </a:prstGeom>
          <a:noFill/>
        </p:spPr>
        <p:txBody>
          <a:bodyPr wrap="none" rtlCol="0">
            <a:spAutoFit/>
          </a:bodyPr>
          <a:lstStyle/>
          <a:p>
            <a:r>
              <a:rPr lang="en-US" dirty="0"/>
              <a:t>4</a:t>
            </a:r>
          </a:p>
        </p:txBody>
      </p:sp>
      <p:sp>
        <p:nvSpPr>
          <p:cNvPr id="19" name="TextBox 18">
            <a:extLst>
              <a:ext uri="{FF2B5EF4-FFF2-40B4-BE49-F238E27FC236}">
                <a16:creationId xmlns:a16="http://schemas.microsoft.com/office/drawing/2014/main" id="{74F3A116-1168-3448-AE5A-6541CA16EA67}"/>
              </a:ext>
            </a:extLst>
          </p:cNvPr>
          <p:cNvSpPr txBox="1"/>
          <p:nvPr/>
        </p:nvSpPr>
        <p:spPr>
          <a:xfrm>
            <a:off x="3386595" y="3032613"/>
            <a:ext cx="301686" cy="369332"/>
          </a:xfrm>
          <a:prstGeom prst="rect">
            <a:avLst/>
          </a:prstGeom>
          <a:noFill/>
        </p:spPr>
        <p:txBody>
          <a:bodyPr wrap="none" rtlCol="0">
            <a:spAutoFit/>
          </a:bodyPr>
          <a:lstStyle/>
          <a:p>
            <a:r>
              <a:rPr lang="en-US" dirty="0"/>
              <a:t>5</a:t>
            </a:r>
          </a:p>
        </p:txBody>
      </p:sp>
      <p:sp>
        <p:nvSpPr>
          <p:cNvPr id="20" name="TextBox 19">
            <a:extLst>
              <a:ext uri="{FF2B5EF4-FFF2-40B4-BE49-F238E27FC236}">
                <a16:creationId xmlns:a16="http://schemas.microsoft.com/office/drawing/2014/main" id="{B3D2C91C-FA38-B14F-9A44-0E5ECACFC71D}"/>
              </a:ext>
            </a:extLst>
          </p:cNvPr>
          <p:cNvSpPr txBox="1"/>
          <p:nvPr/>
        </p:nvSpPr>
        <p:spPr>
          <a:xfrm>
            <a:off x="7894225" y="3044244"/>
            <a:ext cx="184295" cy="369332"/>
          </a:xfrm>
          <a:prstGeom prst="rect">
            <a:avLst/>
          </a:prstGeom>
          <a:noFill/>
        </p:spPr>
        <p:txBody>
          <a:bodyPr wrap="square" rtlCol="0">
            <a:spAutoFit/>
          </a:bodyPr>
          <a:lstStyle/>
          <a:p>
            <a:r>
              <a:rPr lang="en-US" dirty="0"/>
              <a:t>6</a:t>
            </a:r>
          </a:p>
        </p:txBody>
      </p:sp>
      <p:sp>
        <p:nvSpPr>
          <p:cNvPr id="22" name="TextBox 21">
            <a:extLst>
              <a:ext uri="{FF2B5EF4-FFF2-40B4-BE49-F238E27FC236}">
                <a16:creationId xmlns:a16="http://schemas.microsoft.com/office/drawing/2014/main" id="{9625FD2E-2679-784E-80E9-DE0B71AB2EF6}"/>
              </a:ext>
            </a:extLst>
          </p:cNvPr>
          <p:cNvSpPr txBox="1"/>
          <p:nvPr/>
        </p:nvSpPr>
        <p:spPr>
          <a:xfrm>
            <a:off x="3386595" y="4358935"/>
            <a:ext cx="301686" cy="369332"/>
          </a:xfrm>
          <a:prstGeom prst="rect">
            <a:avLst/>
          </a:prstGeom>
          <a:noFill/>
        </p:spPr>
        <p:txBody>
          <a:bodyPr wrap="none" rtlCol="0">
            <a:spAutoFit/>
          </a:bodyPr>
          <a:lstStyle/>
          <a:p>
            <a:r>
              <a:rPr lang="en-US" dirty="0"/>
              <a:t>7</a:t>
            </a:r>
          </a:p>
        </p:txBody>
      </p:sp>
      <p:sp>
        <p:nvSpPr>
          <p:cNvPr id="23" name="TextBox 22">
            <a:extLst>
              <a:ext uri="{FF2B5EF4-FFF2-40B4-BE49-F238E27FC236}">
                <a16:creationId xmlns:a16="http://schemas.microsoft.com/office/drawing/2014/main" id="{19FB0187-0883-B24F-9982-D997B0BE1D0B}"/>
              </a:ext>
            </a:extLst>
          </p:cNvPr>
          <p:cNvSpPr txBox="1"/>
          <p:nvPr/>
        </p:nvSpPr>
        <p:spPr>
          <a:xfrm>
            <a:off x="7927677" y="4312962"/>
            <a:ext cx="301686" cy="369332"/>
          </a:xfrm>
          <a:prstGeom prst="rect">
            <a:avLst/>
          </a:prstGeom>
          <a:noFill/>
        </p:spPr>
        <p:txBody>
          <a:bodyPr wrap="none" rtlCol="0">
            <a:spAutoFit/>
          </a:bodyPr>
          <a:lstStyle/>
          <a:p>
            <a:r>
              <a:rPr lang="en-US" dirty="0"/>
              <a:t>8</a:t>
            </a:r>
          </a:p>
        </p:txBody>
      </p:sp>
      <p:sp>
        <p:nvSpPr>
          <p:cNvPr id="24" name="TextBox 23">
            <a:extLst>
              <a:ext uri="{FF2B5EF4-FFF2-40B4-BE49-F238E27FC236}">
                <a16:creationId xmlns:a16="http://schemas.microsoft.com/office/drawing/2014/main" id="{27B669D1-AE7A-0B4F-B5BF-B8AFFD8BEAE6}"/>
              </a:ext>
            </a:extLst>
          </p:cNvPr>
          <p:cNvSpPr txBox="1"/>
          <p:nvPr/>
        </p:nvSpPr>
        <p:spPr>
          <a:xfrm>
            <a:off x="7898872" y="5984722"/>
            <a:ext cx="301686" cy="369332"/>
          </a:xfrm>
          <a:prstGeom prst="rect">
            <a:avLst/>
          </a:prstGeom>
          <a:noFill/>
        </p:spPr>
        <p:txBody>
          <a:bodyPr wrap="none" rtlCol="0">
            <a:spAutoFit/>
          </a:bodyPr>
          <a:lstStyle/>
          <a:p>
            <a:r>
              <a:rPr lang="en-US" dirty="0"/>
              <a:t>9</a:t>
            </a:r>
          </a:p>
        </p:txBody>
      </p:sp>
      <p:sp>
        <p:nvSpPr>
          <p:cNvPr id="25" name="Line 15">
            <a:extLst>
              <a:ext uri="{FF2B5EF4-FFF2-40B4-BE49-F238E27FC236}">
                <a16:creationId xmlns:a16="http://schemas.microsoft.com/office/drawing/2014/main" id="{82D9EF98-6D17-2741-A3A6-94368BEEBAA0}"/>
              </a:ext>
            </a:extLst>
          </p:cNvPr>
          <p:cNvSpPr>
            <a:spLocks noChangeShapeType="1"/>
          </p:cNvSpPr>
          <p:nvPr/>
        </p:nvSpPr>
        <p:spPr bwMode="auto">
          <a:xfrm flipH="1">
            <a:off x="5783580" y="2365543"/>
            <a:ext cx="473" cy="41957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15">
            <a:extLst>
              <a:ext uri="{FF2B5EF4-FFF2-40B4-BE49-F238E27FC236}">
                <a16:creationId xmlns:a16="http://schemas.microsoft.com/office/drawing/2014/main" id="{D5DD9290-C60D-DB4F-B352-2D53BC83BF8F}"/>
              </a:ext>
            </a:extLst>
          </p:cNvPr>
          <p:cNvSpPr>
            <a:spLocks noChangeShapeType="1"/>
          </p:cNvSpPr>
          <p:nvPr/>
        </p:nvSpPr>
        <p:spPr bwMode="auto">
          <a:xfrm>
            <a:off x="5747766" y="3670652"/>
            <a:ext cx="8704" cy="50129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5">
            <a:extLst>
              <a:ext uri="{FF2B5EF4-FFF2-40B4-BE49-F238E27FC236}">
                <a16:creationId xmlns:a16="http://schemas.microsoft.com/office/drawing/2014/main" id="{9370B850-295C-D845-8330-F6074709D958}"/>
              </a:ext>
            </a:extLst>
          </p:cNvPr>
          <p:cNvSpPr>
            <a:spLocks noChangeShapeType="1"/>
          </p:cNvSpPr>
          <p:nvPr/>
        </p:nvSpPr>
        <p:spPr bwMode="auto">
          <a:xfrm flipH="1">
            <a:off x="4617720" y="4930714"/>
            <a:ext cx="1143838" cy="8757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15">
            <a:extLst>
              <a:ext uri="{FF2B5EF4-FFF2-40B4-BE49-F238E27FC236}">
                <a16:creationId xmlns:a16="http://schemas.microsoft.com/office/drawing/2014/main" id="{977B881F-5705-B747-9B39-577C6F843A20}"/>
              </a:ext>
            </a:extLst>
          </p:cNvPr>
          <p:cNvSpPr>
            <a:spLocks noChangeShapeType="1"/>
          </p:cNvSpPr>
          <p:nvPr/>
        </p:nvSpPr>
        <p:spPr bwMode="auto">
          <a:xfrm flipH="1">
            <a:off x="8049715" y="4916461"/>
            <a:ext cx="61815" cy="90937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9" name="Line 15">
            <a:extLst>
              <a:ext uri="{FF2B5EF4-FFF2-40B4-BE49-F238E27FC236}">
                <a16:creationId xmlns:a16="http://schemas.microsoft.com/office/drawing/2014/main" id="{940FE497-1424-0C4D-BC0E-A75FADE86F1D}"/>
              </a:ext>
            </a:extLst>
          </p:cNvPr>
          <p:cNvSpPr>
            <a:spLocks noChangeShapeType="1"/>
          </p:cNvSpPr>
          <p:nvPr/>
        </p:nvSpPr>
        <p:spPr bwMode="auto">
          <a:xfrm flipH="1" flipV="1">
            <a:off x="6530454" y="3189657"/>
            <a:ext cx="876185" cy="2217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15">
            <a:extLst>
              <a:ext uri="{FF2B5EF4-FFF2-40B4-BE49-F238E27FC236}">
                <a16:creationId xmlns:a16="http://schemas.microsoft.com/office/drawing/2014/main" id="{99D21CB2-2BAD-BF4B-A576-480D9E532CF6}"/>
              </a:ext>
            </a:extLst>
          </p:cNvPr>
          <p:cNvSpPr>
            <a:spLocks noChangeShapeType="1"/>
          </p:cNvSpPr>
          <p:nvPr/>
        </p:nvSpPr>
        <p:spPr bwMode="auto">
          <a:xfrm flipH="1" flipV="1">
            <a:off x="6465684" y="4507917"/>
            <a:ext cx="876185" cy="2217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15">
            <a:extLst>
              <a:ext uri="{FF2B5EF4-FFF2-40B4-BE49-F238E27FC236}">
                <a16:creationId xmlns:a16="http://schemas.microsoft.com/office/drawing/2014/main" id="{2EAD7BB3-4040-D243-A4B8-F12DAF32D3D6}"/>
              </a:ext>
            </a:extLst>
          </p:cNvPr>
          <p:cNvSpPr>
            <a:spLocks noChangeShapeType="1"/>
          </p:cNvSpPr>
          <p:nvPr/>
        </p:nvSpPr>
        <p:spPr bwMode="auto">
          <a:xfrm flipH="1" flipV="1">
            <a:off x="4192447" y="4511358"/>
            <a:ext cx="876185" cy="2217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15">
            <a:extLst>
              <a:ext uri="{FF2B5EF4-FFF2-40B4-BE49-F238E27FC236}">
                <a16:creationId xmlns:a16="http://schemas.microsoft.com/office/drawing/2014/main" id="{A5D12540-AA02-DC45-8C41-5D1C12FDB81C}"/>
              </a:ext>
            </a:extLst>
          </p:cNvPr>
          <p:cNvSpPr>
            <a:spLocks noChangeShapeType="1"/>
          </p:cNvSpPr>
          <p:nvPr/>
        </p:nvSpPr>
        <p:spPr bwMode="auto">
          <a:xfrm flipH="1" flipV="1">
            <a:off x="4173407" y="3153421"/>
            <a:ext cx="876185" cy="2217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15">
            <a:extLst>
              <a:ext uri="{FF2B5EF4-FFF2-40B4-BE49-F238E27FC236}">
                <a16:creationId xmlns:a16="http://schemas.microsoft.com/office/drawing/2014/main" id="{ED72D62E-B973-B24A-BE56-6A4CCFD50DC6}"/>
              </a:ext>
            </a:extLst>
          </p:cNvPr>
          <p:cNvSpPr>
            <a:spLocks noChangeShapeType="1"/>
          </p:cNvSpPr>
          <p:nvPr/>
        </p:nvSpPr>
        <p:spPr bwMode="auto">
          <a:xfrm flipH="1">
            <a:off x="8022132" y="3685988"/>
            <a:ext cx="26054" cy="46808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6" name="Text Box 32">
            <a:extLst>
              <a:ext uri="{FF2B5EF4-FFF2-40B4-BE49-F238E27FC236}">
                <a16:creationId xmlns:a16="http://schemas.microsoft.com/office/drawing/2014/main" id="{F9FEAB79-B734-6B4C-9A87-1EBA978B85F4}"/>
              </a:ext>
            </a:extLst>
          </p:cNvPr>
          <p:cNvSpPr txBox="1">
            <a:spLocks noChangeArrowheads="1"/>
          </p:cNvSpPr>
          <p:nvPr/>
        </p:nvSpPr>
        <p:spPr bwMode="auto">
          <a:xfrm>
            <a:off x="1000261" y="5244838"/>
            <a:ext cx="36760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pPr algn="ctr"/>
            <a:r>
              <a:rPr lang="en-US" altLang="en-US" sz="2800" b="0" dirty="0">
                <a:solidFill>
                  <a:srgbClr val="CC3300"/>
                </a:solidFill>
                <a:latin typeface="Times New Roman" panose="02020603050405020304" pitchFamily="18" charset="0"/>
              </a:rPr>
              <a:t>12.34.0.0/16: (4 5 6 7 8)</a:t>
            </a:r>
          </a:p>
        </p:txBody>
      </p:sp>
      <p:pic>
        <p:nvPicPr>
          <p:cNvPr id="37" name="Picture 36">
            <a:extLst>
              <a:ext uri="{FF2B5EF4-FFF2-40B4-BE49-F238E27FC236}">
                <a16:creationId xmlns:a16="http://schemas.microsoft.com/office/drawing/2014/main" id="{18F60BD9-7BA2-084B-B882-0DADC9AE02B2}"/>
              </a:ext>
            </a:extLst>
          </p:cNvPr>
          <p:cNvPicPr>
            <a:picLocks noChangeAspect="1"/>
          </p:cNvPicPr>
          <p:nvPr/>
        </p:nvPicPr>
        <p:blipFill>
          <a:blip r:embed="rId6"/>
          <a:stretch>
            <a:fillRect/>
          </a:stretch>
        </p:blipFill>
        <p:spPr>
          <a:xfrm>
            <a:off x="2657386" y="5838421"/>
            <a:ext cx="1030895" cy="803611"/>
          </a:xfrm>
          <a:prstGeom prst="rect">
            <a:avLst/>
          </a:prstGeom>
        </p:spPr>
      </p:pic>
      <p:sp>
        <p:nvSpPr>
          <p:cNvPr id="38" name="Freeform 37">
            <a:extLst>
              <a:ext uri="{FF2B5EF4-FFF2-40B4-BE49-F238E27FC236}">
                <a16:creationId xmlns:a16="http://schemas.microsoft.com/office/drawing/2014/main" id="{C4E4E322-EFBA-0243-86BB-6A31D6706718}"/>
              </a:ext>
            </a:extLst>
          </p:cNvPr>
          <p:cNvSpPr/>
          <p:nvPr/>
        </p:nvSpPr>
        <p:spPr>
          <a:xfrm>
            <a:off x="4615287" y="2046036"/>
            <a:ext cx="745292" cy="3429000"/>
          </a:xfrm>
          <a:custGeom>
            <a:avLst/>
            <a:gdLst>
              <a:gd name="connsiteX0" fmla="*/ 628650 w 745292"/>
              <a:gd name="connsiteY0" fmla="*/ 0 h 3429000"/>
              <a:gd name="connsiteX1" fmla="*/ 697230 w 745292"/>
              <a:gd name="connsiteY1" fmla="*/ 2560320 h 3429000"/>
              <a:gd name="connsiteX2" fmla="*/ 0 w 745292"/>
              <a:gd name="connsiteY2" fmla="*/ 3429000 h 3429000"/>
            </a:gdLst>
            <a:ahLst/>
            <a:cxnLst>
              <a:cxn ang="0">
                <a:pos x="connsiteX0" y="connsiteY0"/>
              </a:cxn>
              <a:cxn ang="0">
                <a:pos x="connsiteX1" y="connsiteY1"/>
              </a:cxn>
              <a:cxn ang="0">
                <a:pos x="connsiteX2" y="connsiteY2"/>
              </a:cxn>
            </a:cxnLst>
            <a:rect l="l" t="t" r="r" b="b"/>
            <a:pathLst>
              <a:path w="745292" h="3429000">
                <a:moveTo>
                  <a:pt x="628650" y="0"/>
                </a:moveTo>
                <a:cubicBezTo>
                  <a:pt x="715327" y="994410"/>
                  <a:pt x="802005" y="1988820"/>
                  <a:pt x="697230" y="2560320"/>
                </a:cubicBezTo>
                <a:cubicBezTo>
                  <a:pt x="592455" y="3131820"/>
                  <a:pt x="296227" y="3280410"/>
                  <a:pt x="0" y="3429000"/>
                </a:cubicBezTo>
              </a:path>
            </a:pathLst>
          </a:custGeom>
          <a:noFill/>
          <a:ln w="50800">
            <a:solidFill>
              <a:srgbClr val="C00000"/>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Text Box 29">
            <a:extLst>
              <a:ext uri="{FF2B5EF4-FFF2-40B4-BE49-F238E27FC236}">
                <a16:creationId xmlns:a16="http://schemas.microsoft.com/office/drawing/2014/main" id="{26E05FD1-1489-6546-A1A1-CE58D0147056}"/>
              </a:ext>
            </a:extLst>
          </p:cNvPr>
          <p:cNvSpPr txBox="1">
            <a:spLocks noChangeArrowheads="1"/>
          </p:cNvSpPr>
          <p:nvPr/>
        </p:nvSpPr>
        <p:spPr bwMode="auto">
          <a:xfrm>
            <a:off x="8524461" y="5237350"/>
            <a:ext cx="2433188" cy="60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pPr algn="ctr"/>
            <a:r>
              <a:rPr lang="en-US" altLang="en-US" sz="2800" b="0" dirty="0">
                <a:solidFill>
                  <a:srgbClr val="008000"/>
                </a:solidFill>
                <a:latin typeface="Times New Roman" panose="02020603050405020304" pitchFamily="18" charset="0"/>
              </a:rPr>
              <a:t>12.34.0.0/16</a:t>
            </a:r>
          </a:p>
        </p:txBody>
      </p:sp>
    </p:spTree>
    <p:extLst>
      <p:ext uri="{BB962C8B-B14F-4D97-AF65-F5344CB8AC3E}">
        <p14:creationId xmlns:p14="http://schemas.microsoft.com/office/powerpoint/2010/main" val="91544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65EC-89CF-8C4E-940B-39292636A769}"/>
              </a:ext>
            </a:extLst>
          </p:cNvPr>
          <p:cNvSpPr>
            <a:spLocks noGrp="1"/>
          </p:cNvSpPr>
          <p:nvPr>
            <p:ph type="title"/>
          </p:nvPr>
        </p:nvSpPr>
        <p:spPr/>
        <p:txBody>
          <a:bodyPr/>
          <a:lstStyle/>
          <a:p>
            <a:r>
              <a:rPr lang="en-US" dirty="0"/>
              <a:t>Stealthy, Targeted Attacks</a:t>
            </a:r>
          </a:p>
        </p:txBody>
      </p:sp>
      <p:sp>
        <p:nvSpPr>
          <p:cNvPr id="3" name="Content Placeholder 2">
            <a:extLst>
              <a:ext uri="{FF2B5EF4-FFF2-40B4-BE49-F238E27FC236}">
                <a16:creationId xmlns:a16="http://schemas.microsoft.com/office/drawing/2014/main" id="{08CF9259-D362-C849-82F6-077B38D24EA6}"/>
              </a:ext>
            </a:extLst>
          </p:cNvPr>
          <p:cNvSpPr>
            <a:spLocks noGrp="1"/>
          </p:cNvSpPr>
          <p:nvPr>
            <p:ph idx="1"/>
          </p:nvPr>
        </p:nvSpPr>
        <p:spPr>
          <a:xfrm>
            <a:off x="609600" y="1600202"/>
            <a:ext cx="10972800" cy="4756151"/>
          </a:xfrm>
        </p:spPr>
        <p:txBody>
          <a:bodyPr>
            <a:normAutofit lnSpcReduction="10000"/>
          </a:bodyPr>
          <a:lstStyle/>
          <a:p>
            <a:r>
              <a:rPr lang="en-US" dirty="0"/>
              <a:t>Targeted sender</a:t>
            </a:r>
          </a:p>
          <a:p>
            <a:pPr lvl="1"/>
            <a:r>
              <a:rPr lang="en-US" dirty="0"/>
              <a:t>Specific sender </a:t>
            </a:r>
            <a:r>
              <a:rPr lang="en-US" dirty="0">
                <a:solidFill>
                  <a:srgbClr val="FF0000"/>
                </a:solidFill>
              </a:rPr>
              <a:t>(e.g., a specific certificate authority)</a:t>
            </a:r>
          </a:p>
          <a:p>
            <a:pPr lvl="1"/>
            <a:r>
              <a:rPr lang="en-US" dirty="0"/>
              <a:t>Easiest sender to attack of a group </a:t>
            </a:r>
            <a:r>
              <a:rPr lang="en-US" dirty="0">
                <a:solidFill>
                  <a:srgbClr val="FF0000"/>
                </a:solidFill>
              </a:rPr>
              <a:t>(e.g., any certificate authority)</a:t>
            </a:r>
          </a:p>
          <a:p>
            <a:r>
              <a:rPr lang="en-US" dirty="0"/>
              <a:t>Limited scope</a:t>
            </a:r>
          </a:p>
          <a:p>
            <a:pPr lvl="1"/>
            <a:r>
              <a:rPr lang="en-US" dirty="0"/>
              <a:t>Limit the other </a:t>
            </a:r>
            <a:r>
              <a:rPr lang="en-US" dirty="0" err="1"/>
              <a:t>ASes</a:t>
            </a:r>
            <a:r>
              <a:rPr lang="en-US" dirty="0"/>
              <a:t> that see the hijack</a:t>
            </a:r>
          </a:p>
          <a:p>
            <a:pPr lvl="1"/>
            <a:r>
              <a:rPr lang="en-US" dirty="0"/>
              <a:t>Limit the data traffic that follows the hijack path</a:t>
            </a:r>
          </a:p>
          <a:p>
            <a:r>
              <a:rPr lang="en-US" dirty="0"/>
              <a:t>Limited time</a:t>
            </a:r>
          </a:p>
          <a:p>
            <a:pPr lvl="1"/>
            <a:r>
              <a:rPr lang="en-US" dirty="0"/>
              <a:t>Short interval of time</a:t>
            </a:r>
          </a:p>
          <a:p>
            <a:pPr lvl="1"/>
            <a:r>
              <a:rPr lang="en-US" dirty="0"/>
              <a:t>During a sensitive event </a:t>
            </a:r>
            <a:r>
              <a:rPr lang="en-US" dirty="0">
                <a:solidFill>
                  <a:srgbClr val="FF0000"/>
                </a:solidFill>
              </a:rPr>
              <a:t>(e.g., acquiring a certificate)</a:t>
            </a:r>
          </a:p>
        </p:txBody>
      </p:sp>
      <p:sp>
        <p:nvSpPr>
          <p:cNvPr id="4" name="Slide Number Placeholder 3">
            <a:extLst>
              <a:ext uri="{FF2B5EF4-FFF2-40B4-BE49-F238E27FC236}">
                <a16:creationId xmlns:a16="http://schemas.microsoft.com/office/drawing/2014/main" id="{15EDBEE2-EA55-794A-8006-55816B49A664}"/>
              </a:ext>
            </a:extLst>
          </p:cNvPr>
          <p:cNvSpPr>
            <a:spLocks noGrp="1"/>
          </p:cNvSpPr>
          <p:nvPr>
            <p:ph type="sldNum" sz="quarter" idx="12"/>
          </p:nvPr>
        </p:nvSpPr>
        <p:spPr/>
        <p:txBody>
          <a:bodyPr/>
          <a:lstStyle/>
          <a:p>
            <a:fld id="{1718992C-B9AF-2F49-8B31-EC7F489F3004}" type="slidenum">
              <a:rPr lang="en-US" smtClean="0"/>
              <a:t>10</a:t>
            </a:fld>
            <a:endParaRPr lang="en-US"/>
          </a:p>
        </p:txBody>
      </p:sp>
      <p:sp>
        <p:nvSpPr>
          <p:cNvPr id="6" name="TextBox 5">
            <a:extLst>
              <a:ext uri="{FF2B5EF4-FFF2-40B4-BE49-F238E27FC236}">
                <a16:creationId xmlns:a16="http://schemas.microsoft.com/office/drawing/2014/main" id="{4F8828E4-A8D7-3744-B6C2-494F74BACE74}"/>
              </a:ext>
            </a:extLst>
          </p:cNvPr>
          <p:cNvSpPr txBox="1"/>
          <p:nvPr/>
        </p:nvSpPr>
        <p:spPr>
          <a:xfrm>
            <a:off x="1689906" y="6260195"/>
            <a:ext cx="8009680" cy="646331"/>
          </a:xfrm>
          <a:prstGeom prst="rect">
            <a:avLst/>
          </a:prstGeom>
          <a:noFill/>
        </p:spPr>
        <p:txBody>
          <a:bodyPr wrap="square" rtlCol="0">
            <a:spAutoFit/>
          </a:bodyPr>
          <a:lstStyle/>
          <a:p>
            <a:r>
              <a:rPr lang="en-US" dirty="0"/>
              <a:t>Henry </a:t>
            </a:r>
            <a:r>
              <a:rPr lang="en-US" dirty="0" err="1"/>
              <a:t>Birge</a:t>
            </a:r>
            <a:r>
              <a:rPr lang="en-US" dirty="0"/>
              <a:t>-Lee, </a:t>
            </a:r>
            <a:r>
              <a:rPr lang="en-US" dirty="0" err="1"/>
              <a:t>Yixin</a:t>
            </a:r>
            <a:r>
              <a:rPr lang="en-US" dirty="0"/>
              <a:t> Sun, Annie Edmundson, Jennifer Rexford, and Prateek Mittal, </a:t>
            </a:r>
            <a:br>
              <a:rPr lang="en-US" dirty="0"/>
            </a:br>
            <a:r>
              <a:rPr lang="en-US" dirty="0">
                <a:hlinkClick r:id="rId3"/>
              </a:rPr>
              <a:t>"Bamboozling certificate authorities with BGP,"</a:t>
            </a:r>
            <a:r>
              <a:rPr lang="en-US" dirty="0"/>
              <a:t> in USENIX Security, August 2018.</a:t>
            </a:r>
          </a:p>
        </p:txBody>
      </p:sp>
    </p:spTree>
    <p:extLst>
      <p:ext uri="{BB962C8B-B14F-4D97-AF65-F5344CB8AC3E}">
        <p14:creationId xmlns:p14="http://schemas.microsoft.com/office/powerpoint/2010/main" val="3884877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4D633-06AC-984B-94B1-7D59FCC74A10}"/>
              </a:ext>
            </a:extLst>
          </p:cNvPr>
          <p:cNvSpPr>
            <a:spLocks noGrp="1"/>
          </p:cNvSpPr>
          <p:nvPr>
            <p:ph type="title"/>
          </p:nvPr>
        </p:nvSpPr>
        <p:spPr/>
        <p:txBody>
          <a:bodyPr>
            <a:normAutofit/>
          </a:bodyPr>
          <a:lstStyle/>
          <a:p>
            <a:r>
              <a:rPr lang="en-US" dirty="0"/>
              <a:t>CA Domain Control Verification</a:t>
            </a:r>
          </a:p>
        </p:txBody>
      </p:sp>
      <p:sp>
        <p:nvSpPr>
          <p:cNvPr id="4" name="Slide Number Placeholder 3">
            <a:extLst>
              <a:ext uri="{FF2B5EF4-FFF2-40B4-BE49-F238E27FC236}">
                <a16:creationId xmlns:a16="http://schemas.microsoft.com/office/drawing/2014/main" id="{12992945-19A5-2B46-96D8-9A6AF01FA679}"/>
              </a:ext>
            </a:extLst>
          </p:cNvPr>
          <p:cNvSpPr>
            <a:spLocks noGrp="1"/>
          </p:cNvSpPr>
          <p:nvPr>
            <p:ph type="sldNum" sz="quarter" idx="12"/>
          </p:nvPr>
        </p:nvSpPr>
        <p:spPr/>
        <p:txBody>
          <a:bodyPr/>
          <a:lstStyle/>
          <a:p>
            <a:fld id="{1718992C-B9AF-2F49-8B31-EC7F489F3004}" type="slidenum">
              <a:rPr lang="en-US" smtClean="0"/>
              <a:t>11</a:t>
            </a:fld>
            <a:endParaRPr lang="en-US"/>
          </a:p>
        </p:txBody>
      </p:sp>
      <p:pic>
        <p:nvPicPr>
          <p:cNvPr id="7" name="Picture 6">
            <a:extLst>
              <a:ext uri="{FF2B5EF4-FFF2-40B4-BE49-F238E27FC236}">
                <a16:creationId xmlns:a16="http://schemas.microsoft.com/office/drawing/2014/main" id="{98050FEA-F241-9A42-BD1D-D2985370DE8B}"/>
              </a:ext>
            </a:extLst>
          </p:cNvPr>
          <p:cNvPicPr>
            <a:picLocks noChangeAspect="1"/>
          </p:cNvPicPr>
          <p:nvPr/>
        </p:nvPicPr>
        <p:blipFill>
          <a:blip r:embed="rId2"/>
          <a:stretch>
            <a:fillRect/>
          </a:stretch>
        </p:blipFill>
        <p:spPr>
          <a:xfrm>
            <a:off x="4138381" y="1434192"/>
            <a:ext cx="2279547" cy="1700893"/>
          </a:xfrm>
          <a:prstGeom prst="rect">
            <a:avLst/>
          </a:prstGeom>
        </p:spPr>
      </p:pic>
      <p:pic>
        <p:nvPicPr>
          <p:cNvPr id="8" name="Picture 7">
            <a:extLst>
              <a:ext uri="{FF2B5EF4-FFF2-40B4-BE49-F238E27FC236}">
                <a16:creationId xmlns:a16="http://schemas.microsoft.com/office/drawing/2014/main" id="{148A717B-0B6D-AB47-AACE-DC1677A183BC}"/>
              </a:ext>
            </a:extLst>
          </p:cNvPr>
          <p:cNvPicPr>
            <a:picLocks noChangeAspect="1"/>
          </p:cNvPicPr>
          <p:nvPr/>
        </p:nvPicPr>
        <p:blipFill>
          <a:blip r:embed="rId3"/>
          <a:stretch>
            <a:fillRect/>
          </a:stretch>
        </p:blipFill>
        <p:spPr>
          <a:xfrm>
            <a:off x="7286169" y="4608515"/>
            <a:ext cx="1930400" cy="1930400"/>
          </a:xfrm>
          <a:prstGeom prst="rect">
            <a:avLst/>
          </a:prstGeom>
        </p:spPr>
      </p:pic>
      <p:pic>
        <p:nvPicPr>
          <p:cNvPr id="9" name="Picture 8">
            <a:extLst>
              <a:ext uri="{FF2B5EF4-FFF2-40B4-BE49-F238E27FC236}">
                <a16:creationId xmlns:a16="http://schemas.microsoft.com/office/drawing/2014/main" id="{257317D5-A354-BD4C-A19D-12969E231D1D}"/>
              </a:ext>
            </a:extLst>
          </p:cNvPr>
          <p:cNvPicPr>
            <a:picLocks noChangeAspect="1"/>
          </p:cNvPicPr>
          <p:nvPr/>
        </p:nvPicPr>
        <p:blipFill>
          <a:blip r:embed="rId4"/>
          <a:stretch>
            <a:fillRect/>
          </a:stretch>
        </p:blipFill>
        <p:spPr>
          <a:xfrm>
            <a:off x="1833228" y="4659315"/>
            <a:ext cx="1251185" cy="1930400"/>
          </a:xfrm>
          <a:prstGeom prst="rect">
            <a:avLst/>
          </a:prstGeom>
        </p:spPr>
      </p:pic>
      <p:cxnSp>
        <p:nvCxnSpPr>
          <p:cNvPr id="18" name="Straight Arrow Connector 17">
            <a:extLst>
              <a:ext uri="{FF2B5EF4-FFF2-40B4-BE49-F238E27FC236}">
                <a16:creationId xmlns:a16="http://schemas.microsoft.com/office/drawing/2014/main" id="{287EA7EB-BE73-D246-BB60-B0CCA5523E83}"/>
              </a:ext>
            </a:extLst>
          </p:cNvPr>
          <p:cNvCxnSpPr>
            <a:cxnSpLocks/>
          </p:cNvCxnSpPr>
          <p:nvPr/>
        </p:nvCxnSpPr>
        <p:spPr>
          <a:xfrm flipV="1">
            <a:off x="2648535" y="2812142"/>
            <a:ext cx="1087877" cy="1469572"/>
          </a:xfrm>
          <a:prstGeom prst="straightConnector1">
            <a:avLst/>
          </a:prstGeom>
          <a:ln w="50800">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17F49E72-683E-FC4A-A2B9-95A8432C7DCE}"/>
              </a:ext>
            </a:extLst>
          </p:cNvPr>
          <p:cNvCxnSpPr>
            <a:cxnSpLocks/>
          </p:cNvCxnSpPr>
          <p:nvPr/>
        </p:nvCxnSpPr>
        <p:spPr>
          <a:xfrm flipH="1">
            <a:off x="3116647" y="3233147"/>
            <a:ext cx="1096147" cy="1581152"/>
          </a:xfrm>
          <a:prstGeom prst="straightConnector1">
            <a:avLst/>
          </a:prstGeom>
          <a:ln w="50800">
            <a:tailEnd type="triangle" w="lg" len="lg"/>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32C3F88F-2614-0047-8B06-DBA68D68741A}"/>
              </a:ext>
            </a:extLst>
          </p:cNvPr>
          <p:cNvSpPr txBox="1"/>
          <p:nvPr/>
        </p:nvSpPr>
        <p:spPr>
          <a:xfrm>
            <a:off x="2714171" y="-657114"/>
            <a:ext cx="1204048" cy="369332"/>
          </a:xfrm>
          <a:prstGeom prst="rect">
            <a:avLst/>
          </a:prstGeom>
          <a:noFill/>
        </p:spPr>
        <p:txBody>
          <a:bodyPr wrap="none" rtlCol="0">
            <a:spAutoFit/>
          </a:bodyPr>
          <a:lstStyle/>
          <a:p>
            <a:r>
              <a:rPr lang="en-US" dirty="0"/>
              <a:t>Certificate </a:t>
            </a:r>
          </a:p>
        </p:txBody>
      </p:sp>
      <p:sp>
        <p:nvSpPr>
          <p:cNvPr id="25" name="TextBox 24">
            <a:extLst>
              <a:ext uri="{FF2B5EF4-FFF2-40B4-BE49-F238E27FC236}">
                <a16:creationId xmlns:a16="http://schemas.microsoft.com/office/drawing/2014/main" id="{5CAF8D3E-B66B-E741-83CB-DF8066521EA5}"/>
              </a:ext>
            </a:extLst>
          </p:cNvPr>
          <p:cNvSpPr txBox="1"/>
          <p:nvPr/>
        </p:nvSpPr>
        <p:spPr>
          <a:xfrm>
            <a:off x="1218075" y="2360945"/>
            <a:ext cx="2279546" cy="830997"/>
          </a:xfrm>
          <a:prstGeom prst="rect">
            <a:avLst/>
          </a:prstGeom>
          <a:noFill/>
        </p:spPr>
        <p:txBody>
          <a:bodyPr wrap="square" rtlCol="0">
            <a:spAutoFit/>
          </a:bodyPr>
          <a:lstStyle/>
          <a:p>
            <a:r>
              <a:rPr lang="en-US" sz="2400" dirty="0"/>
              <a:t>1. Certificate signing request</a:t>
            </a:r>
          </a:p>
        </p:txBody>
      </p:sp>
      <p:sp>
        <p:nvSpPr>
          <p:cNvPr id="27" name="TextBox 26">
            <a:extLst>
              <a:ext uri="{FF2B5EF4-FFF2-40B4-BE49-F238E27FC236}">
                <a16:creationId xmlns:a16="http://schemas.microsoft.com/office/drawing/2014/main" id="{A62056E8-F799-3541-BD47-146BDB51A3ED}"/>
              </a:ext>
            </a:extLst>
          </p:cNvPr>
          <p:cNvSpPr txBox="1"/>
          <p:nvPr/>
        </p:nvSpPr>
        <p:spPr>
          <a:xfrm>
            <a:off x="3655052" y="4084652"/>
            <a:ext cx="3288125" cy="830997"/>
          </a:xfrm>
          <a:prstGeom prst="rect">
            <a:avLst/>
          </a:prstGeom>
          <a:noFill/>
        </p:spPr>
        <p:txBody>
          <a:bodyPr wrap="square" rtlCol="0">
            <a:spAutoFit/>
          </a:bodyPr>
          <a:lstStyle/>
          <a:p>
            <a:r>
              <a:rPr lang="en-US" sz="2400" dirty="0"/>
              <a:t>2. Domain control verification request</a:t>
            </a:r>
          </a:p>
        </p:txBody>
      </p:sp>
      <p:cxnSp>
        <p:nvCxnSpPr>
          <p:cNvPr id="28" name="Straight Arrow Connector 27">
            <a:extLst>
              <a:ext uri="{FF2B5EF4-FFF2-40B4-BE49-F238E27FC236}">
                <a16:creationId xmlns:a16="http://schemas.microsoft.com/office/drawing/2014/main" id="{25311D21-A41D-514A-BDEA-0D597D5819CE}"/>
              </a:ext>
            </a:extLst>
          </p:cNvPr>
          <p:cNvCxnSpPr>
            <a:cxnSpLocks/>
          </p:cNvCxnSpPr>
          <p:nvPr/>
        </p:nvCxnSpPr>
        <p:spPr>
          <a:xfrm flipH="1">
            <a:off x="3250689" y="5916728"/>
            <a:ext cx="4035480" cy="0"/>
          </a:xfrm>
          <a:prstGeom prst="straightConnector1">
            <a:avLst/>
          </a:prstGeom>
          <a:ln w="50800">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9CB47DA8-CE8B-3648-9C4E-124D30A85656}"/>
              </a:ext>
            </a:extLst>
          </p:cNvPr>
          <p:cNvSpPr txBox="1"/>
          <p:nvPr/>
        </p:nvSpPr>
        <p:spPr>
          <a:xfrm>
            <a:off x="3826114" y="6014791"/>
            <a:ext cx="3288125" cy="461665"/>
          </a:xfrm>
          <a:prstGeom prst="rect">
            <a:avLst/>
          </a:prstGeom>
          <a:noFill/>
        </p:spPr>
        <p:txBody>
          <a:bodyPr wrap="square" rtlCol="0">
            <a:spAutoFit/>
          </a:bodyPr>
          <a:lstStyle/>
          <a:p>
            <a:r>
              <a:rPr lang="en-US" sz="2400" dirty="0"/>
              <a:t>3. Server modification</a:t>
            </a:r>
          </a:p>
        </p:txBody>
      </p:sp>
      <p:cxnSp>
        <p:nvCxnSpPr>
          <p:cNvPr id="31" name="Straight Arrow Connector 30">
            <a:extLst>
              <a:ext uri="{FF2B5EF4-FFF2-40B4-BE49-F238E27FC236}">
                <a16:creationId xmlns:a16="http://schemas.microsoft.com/office/drawing/2014/main" id="{567CEEF3-05EA-AE4E-AA07-CFE619F630B9}"/>
              </a:ext>
            </a:extLst>
          </p:cNvPr>
          <p:cNvCxnSpPr>
            <a:cxnSpLocks/>
          </p:cNvCxnSpPr>
          <p:nvPr/>
        </p:nvCxnSpPr>
        <p:spPr>
          <a:xfrm flipH="1" flipV="1">
            <a:off x="6734815" y="2894863"/>
            <a:ext cx="1087877" cy="1469572"/>
          </a:xfrm>
          <a:prstGeom prst="straightConnector1">
            <a:avLst/>
          </a:prstGeom>
          <a:ln w="50800">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941E6D9F-C51D-6B4D-B205-3A296935D9D0}"/>
              </a:ext>
            </a:extLst>
          </p:cNvPr>
          <p:cNvCxnSpPr>
            <a:cxnSpLocks/>
          </p:cNvCxnSpPr>
          <p:nvPr/>
        </p:nvCxnSpPr>
        <p:spPr>
          <a:xfrm>
            <a:off x="7387769" y="2585434"/>
            <a:ext cx="1096147" cy="1581152"/>
          </a:xfrm>
          <a:prstGeom prst="straightConnector1">
            <a:avLst/>
          </a:prstGeom>
          <a:ln w="50800">
            <a:tailEnd type="triangle" w="lg" len="lg"/>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3285DBEB-C780-9743-B38C-8280286EBB7A}"/>
              </a:ext>
            </a:extLst>
          </p:cNvPr>
          <p:cNvSpPr txBox="1"/>
          <p:nvPr/>
        </p:nvSpPr>
        <p:spPr>
          <a:xfrm>
            <a:off x="7651805" y="2650783"/>
            <a:ext cx="4173900" cy="461665"/>
          </a:xfrm>
          <a:prstGeom prst="rect">
            <a:avLst/>
          </a:prstGeom>
          <a:noFill/>
        </p:spPr>
        <p:txBody>
          <a:bodyPr wrap="none" rtlCol="0">
            <a:spAutoFit/>
          </a:bodyPr>
          <a:lstStyle/>
          <a:p>
            <a:r>
              <a:rPr lang="en-US" sz="2400" dirty="0"/>
              <a:t>4. GET </a:t>
            </a:r>
            <a:r>
              <a:rPr lang="en-US" sz="2400" dirty="0" err="1"/>
              <a:t>example.com</a:t>
            </a:r>
            <a:r>
              <a:rPr lang="en-US" sz="2400" dirty="0"/>
              <a:t>/</a:t>
            </a:r>
            <a:r>
              <a:rPr lang="en-US" sz="2400" dirty="0" err="1"/>
              <a:t>verify.html</a:t>
            </a:r>
            <a:endParaRPr lang="en-US" sz="2400" dirty="0"/>
          </a:p>
        </p:txBody>
      </p:sp>
      <p:sp>
        <p:nvSpPr>
          <p:cNvPr id="34" name="TextBox 33">
            <a:extLst>
              <a:ext uri="{FF2B5EF4-FFF2-40B4-BE49-F238E27FC236}">
                <a16:creationId xmlns:a16="http://schemas.microsoft.com/office/drawing/2014/main" id="{EA09CAE0-7D02-D24F-9C04-3AA91587DCD2}"/>
              </a:ext>
            </a:extLst>
          </p:cNvPr>
          <p:cNvSpPr txBox="1"/>
          <p:nvPr/>
        </p:nvSpPr>
        <p:spPr>
          <a:xfrm>
            <a:off x="4773865" y="3422656"/>
            <a:ext cx="3288125" cy="461665"/>
          </a:xfrm>
          <a:prstGeom prst="rect">
            <a:avLst/>
          </a:prstGeom>
          <a:noFill/>
        </p:spPr>
        <p:txBody>
          <a:bodyPr wrap="square" rtlCol="0">
            <a:spAutoFit/>
          </a:bodyPr>
          <a:lstStyle/>
          <a:p>
            <a:r>
              <a:rPr lang="en-US" sz="2400" dirty="0"/>
              <a:t>5. HTTP response</a:t>
            </a:r>
          </a:p>
        </p:txBody>
      </p:sp>
      <p:sp>
        <p:nvSpPr>
          <p:cNvPr id="35" name="Oval 34">
            <a:extLst>
              <a:ext uri="{FF2B5EF4-FFF2-40B4-BE49-F238E27FC236}">
                <a16:creationId xmlns:a16="http://schemas.microsoft.com/office/drawing/2014/main" id="{2EC78E37-A559-D043-892F-9D17E394F763}"/>
              </a:ext>
            </a:extLst>
          </p:cNvPr>
          <p:cNvSpPr/>
          <p:nvPr/>
        </p:nvSpPr>
        <p:spPr>
          <a:xfrm>
            <a:off x="7651805" y="2360945"/>
            <a:ext cx="4307966" cy="1068055"/>
          </a:xfrm>
          <a:prstGeom prst="ellipse">
            <a:avLst/>
          </a:prstGeom>
          <a:ln w="508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B1E281B4-BCCE-0F41-96C1-C7B7227586B9}"/>
              </a:ext>
            </a:extLst>
          </p:cNvPr>
          <p:cNvSpPr txBox="1"/>
          <p:nvPr/>
        </p:nvSpPr>
        <p:spPr>
          <a:xfrm>
            <a:off x="8737600" y="1782783"/>
            <a:ext cx="1928798" cy="523220"/>
          </a:xfrm>
          <a:prstGeom prst="rect">
            <a:avLst/>
          </a:prstGeom>
          <a:noFill/>
        </p:spPr>
        <p:txBody>
          <a:bodyPr wrap="none" rtlCol="0">
            <a:spAutoFit/>
          </a:bodyPr>
          <a:lstStyle/>
          <a:p>
            <a:r>
              <a:rPr lang="en-US" sz="2800" dirty="0">
                <a:solidFill>
                  <a:srgbClr val="FF0000"/>
                </a:solidFill>
              </a:rPr>
              <a:t>Hijack here!</a:t>
            </a:r>
          </a:p>
        </p:txBody>
      </p:sp>
      <p:sp>
        <p:nvSpPr>
          <p:cNvPr id="37" name="Oval 36">
            <a:extLst>
              <a:ext uri="{FF2B5EF4-FFF2-40B4-BE49-F238E27FC236}">
                <a16:creationId xmlns:a16="http://schemas.microsoft.com/office/drawing/2014/main" id="{B3270333-9D17-834A-A5B8-2BDFE7F5A060}"/>
              </a:ext>
            </a:extLst>
          </p:cNvPr>
          <p:cNvSpPr/>
          <p:nvPr/>
        </p:nvSpPr>
        <p:spPr>
          <a:xfrm>
            <a:off x="4521733" y="3233147"/>
            <a:ext cx="2671641" cy="753444"/>
          </a:xfrm>
          <a:prstGeom prst="ellipse">
            <a:avLst/>
          </a:prstGeom>
          <a:ln w="508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6204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30" grpId="0"/>
      <p:bldP spid="33" grpId="0"/>
      <p:bldP spid="34" grpId="0"/>
      <p:bldP spid="35" grpId="0" animBg="1"/>
      <p:bldP spid="36" grpId="0"/>
      <p:bldP spid="37" grpId="0" animBg="1"/>
      <p:bldP spid="3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54102-EA68-4948-BF95-05F8A10A4CA1}"/>
              </a:ext>
            </a:extLst>
          </p:cNvPr>
          <p:cNvSpPr>
            <a:spLocks noGrp="1"/>
          </p:cNvSpPr>
          <p:nvPr>
            <p:ph type="title"/>
          </p:nvPr>
        </p:nvSpPr>
        <p:spPr/>
        <p:txBody>
          <a:bodyPr/>
          <a:lstStyle/>
          <a:p>
            <a:r>
              <a:rPr lang="en-US" dirty="0"/>
              <a:t>Launching Ethical Attacks</a:t>
            </a:r>
          </a:p>
        </p:txBody>
      </p:sp>
      <p:sp>
        <p:nvSpPr>
          <p:cNvPr id="3" name="Content Placeholder 2">
            <a:extLst>
              <a:ext uri="{FF2B5EF4-FFF2-40B4-BE49-F238E27FC236}">
                <a16:creationId xmlns:a16="http://schemas.microsoft.com/office/drawing/2014/main" id="{2EE6A11B-2B00-4E49-860D-60F11F4E178A}"/>
              </a:ext>
            </a:extLst>
          </p:cNvPr>
          <p:cNvSpPr>
            <a:spLocks noGrp="1"/>
          </p:cNvSpPr>
          <p:nvPr>
            <p:ph idx="1"/>
          </p:nvPr>
        </p:nvSpPr>
        <p:spPr/>
        <p:txBody>
          <a:bodyPr/>
          <a:lstStyle/>
          <a:p>
            <a:r>
              <a:rPr lang="en-US" dirty="0"/>
              <a:t>Attacking ourselves</a:t>
            </a:r>
          </a:p>
          <a:p>
            <a:pPr lvl="1"/>
            <a:r>
              <a:rPr lang="en-US" dirty="0"/>
              <a:t>IP prefix we control (PEERING testbed)</a:t>
            </a:r>
          </a:p>
          <a:p>
            <a:pPr lvl="1"/>
            <a:r>
              <a:rPr lang="en-US" dirty="0"/>
              <a:t>Domain names created for the experiment</a:t>
            </a:r>
          </a:p>
          <a:p>
            <a:pPr lvl="1"/>
            <a:r>
              <a:rPr lang="en-US" dirty="0"/>
              <a:t>No real clients accessing the server</a:t>
            </a:r>
          </a:p>
          <a:p>
            <a:r>
              <a:rPr lang="en-US" dirty="0"/>
              <a:t>Bamboozling the certificate authorities</a:t>
            </a:r>
          </a:p>
          <a:p>
            <a:pPr lvl="1"/>
            <a:r>
              <a:rPr lang="en-US" dirty="0"/>
              <a:t>Let’s Encrypt, GoDaddy, Comodo, Symantec, </a:t>
            </a:r>
            <a:r>
              <a:rPr lang="en-US" dirty="0" err="1"/>
              <a:t>GlobalSign</a:t>
            </a:r>
            <a:endParaRPr lang="en-US" dirty="0"/>
          </a:p>
          <a:p>
            <a:pPr lvl="1"/>
            <a:r>
              <a:rPr lang="en-US" dirty="0"/>
              <a:t>Domain validation using either HTTP request or email</a:t>
            </a:r>
          </a:p>
          <a:p>
            <a:pPr lvl="1"/>
            <a:r>
              <a:rPr lang="en-US" dirty="0"/>
              <a:t>All five CAs signed our certificate requests</a:t>
            </a:r>
          </a:p>
          <a:p>
            <a:endParaRPr lang="en-US" dirty="0"/>
          </a:p>
          <a:p>
            <a:pPr lvl="1"/>
            <a:endParaRPr lang="en-US" dirty="0"/>
          </a:p>
        </p:txBody>
      </p:sp>
      <p:sp>
        <p:nvSpPr>
          <p:cNvPr id="4" name="Slide Number Placeholder 3">
            <a:extLst>
              <a:ext uri="{FF2B5EF4-FFF2-40B4-BE49-F238E27FC236}">
                <a16:creationId xmlns:a16="http://schemas.microsoft.com/office/drawing/2014/main" id="{50CC9E7B-2A34-C349-97DA-E04F650C748F}"/>
              </a:ext>
            </a:extLst>
          </p:cNvPr>
          <p:cNvSpPr>
            <a:spLocks noGrp="1"/>
          </p:cNvSpPr>
          <p:nvPr>
            <p:ph type="sldNum" sz="quarter" idx="12"/>
          </p:nvPr>
        </p:nvSpPr>
        <p:spPr/>
        <p:txBody>
          <a:bodyPr/>
          <a:lstStyle/>
          <a:p>
            <a:fld id="{1718992C-B9AF-2F49-8B31-EC7F489F3004}" type="slidenum">
              <a:rPr lang="en-US" smtClean="0"/>
              <a:t>12</a:t>
            </a:fld>
            <a:endParaRPr lang="en-US"/>
          </a:p>
        </p:txBody>
      </p:sp>
    </p:spTree>
    <p:extLst>
      <p:ext uri="{BB962C8B-B14F-4D97-AF65-F5344CB8AC3E}">
        <p14:creationId xmlns:p14="http://schemas.microsoft.com/office/powerpoint/2010/main" val="265774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409AD-31A2-B94C-927C-BF85F966C7E0}"/>
              </a:ext>
            </a:extLst>
          </p:cNvPr>
          <p:cNvSpPr>
            <a:spLocks noGrp="1"/>
          </p:cNvSpPr>
          <p:nvPr>
            <p:ph type="title"/>
          </p:nvPr>
        </p:nvSpPr>
        <p:spPr/>
        <p:txBody>
          <a:bodyPr>
            <a:normAutofit/>
          </a:bodyPr>
          <a:lstStyle/>
          <a:p>
            <a:r>
              <a:rPr lang="en-US" dirty="0"/>
              <a:t>Application-Level Defense</a:t>
            </a:r>
          </a:p>
        </p:txBody>
      </p:sp>
      <p:sp>
        <p:nvSpPr>
          <p:cNvPr id="3" name="Content Placeholder 2">
            <a:extLst>
              <a:ext uri="{FF2B5EF4-FFF2-40B4-BE49-F238E27FC236}">
                <a16:creationId xmlns:a16="http://schemas.microsoft.com/office/drawing/2014/main" id="{5203CF06-8C92-E44E-BDC7-CA0802FB1B31}"/>
              </a:ext>
            </a:extLst>
          </p:cNvPr>
          <p:cNvSpPr>
            <a:spLocks noGrp="1"/>
          </p:cNvSpPr>
          <p:nvPr>
            <p:ph idx="1"/>
          </p:nvPr>
        </p:nvSpPr>
        <p:spPr>
          <a:xfrm>
            <a:off x="609600" y="1417639"/>
            <a:ext cx="10972800" cy="5440361"/>
          </a:xfrm>
        </p:spPr>
        <p:txBody>
          <a:bodyPr>
            <a:normAutofit/>
          </a:bodyPr>
          <a:lstStyle/>
          <a:p>
            <a:r>
              <a:rPr lang="en-US" dirty="0"/>
              <a:t>You can fool some of the people some of the time</a:t>
            </a:r>
          </a:p>
          <a:p>
            <a:pPr lvl="1"/>
            <a:r>
              <a:rPr lang="en-US" dirty="0"/>
              <a:t>But not all of the people all of the time</a:t>
            </a:r>
          </a:p>
          <a:p>
            <a:r>
              <a:rPr lang="en-US" dirty="0"/>
              <a:t>Multiple vantage point domain verification</a:t>
            </a:r>
          </a:p>
          <a:p>
            <a:endParaRPr lang="en-US" dirty="0"/>
          </a:p>
          <a:p>
            <a:endParaRPr lang="en-US" dirty="0"/>
          </a:p>
          <a:p>
            <a:endParaRPr lang="en-US" dirty="0"/>
          </a:p>
          <a:p>
            <a:endParaRPr lang="en-US" dirty="0"/>
          </a:p>
          <a:p>
            <a:r>
              <a:rPr lang="en-US" dirty="0"/>
              <a:t>Deployed by Let’s Encrypt</a:t>
            </a:r>
          </a:p>
          <a:p>
            <a:pPr lvl="1"/>
            <a:r>
              <a:rPr lang="en-US" dirty="0"/>
              <a:t>Starting February 2020</a:t>
            </a:r>
          </a:p>
        </p:txBody>
      </p:sp>
      <p:sp>
        <p:nvSpPr>
          <p:cNvPr id="4" name="Slide Number Placeholder 3">
            <a:extLst>
              <a:ext uri="{FF2B5EF4-FFF2-40B4-BE49-F238E27FC236}">
                <a16:creationId xmlns:a16="http://schemas.microsoft.com/office/drawing/2014/main" id="{272F7045-CD31-B940-90D9-69AB23C5F55A}"/>
              </a:ext>
            </a:extLst>
          </p:cNvPr>
          <p:cNvSpPr>
            <a:spLocks noGrp="1"/>
          </p:cNvSpPr>
          <p:nvPr>
            <p:ph type="sldNum" sz="quarter" idx="12"/>
          </p:nvPr>
        </p:nvSpPr>
        <p:spPr/>
        <p:txBody>
          <a:bodyPr/>
          <a:lstStyle/>
          <a:p>
            <a:fld id="{1718992C-B9AF-2F49-8B31-EC7F489F3004}" type="slidenum">
              <a:rPr lang="en-US" smtClean="0"/>
              <a:t>13</a:t>
            </a:fld>
            <a:endParaRPr lang="en-US"/>
          </a:p>
        </p:txBody>
      </p:sp>
      <p:pic>
        <p:nvPicPr>
          <p:cNvPr id="5" name="Picture 4">
            <a:extLst>
              <a:ext uri="{FF2B5EF4-FFF2-40B4-BE49-F238E27FC236}">
                <a16:creationId xmlns:a16="http://schemas.microsoft.com/office/drawing/2014/main" id="{5CF4B913-E5AB-854D-BCE9-666A3039032B}"/>
              </a:ext>
            </a:extLst>
          </p:cNvPr>
          <p:cNvPicPr>
            <a:picLocks noChangeAspect="1"/>
          </p:cNvPicPr>
          <p:nvPr/>
        </p:nvPicPr>
        <p:blipFill>
          <a:blip r:embed="rId2"/>
          <a:stretch>
            <a:fillRect/>
          </a:stretch>
        </p:blipFill>
        <p:spPr>
          <a:xfrm>
            <a:off x="2309593" y="3445327"/>
            <a:ext cx="1413333" cy="1054564"/>
          </a:xfrm>
          <a:prstGeom prst="rect">
            <a:avLst/>
          </a:prstGeom>
        </p:spPr>
      </p:pic>
      <p:pic>
        <p:nvPicPr>
          <p:cNvPr id="6" name="Picture 5">
            <a:extLst>
              <a:ext uri="{FF2B5EF4-FFF2-40B4-BE49-F238E27FC236}">
                <a16:creationId xmlns:a16="http://schemas.microsoft.com/office/drawing/2014/main" id="{B1AE6EBD-AE98-754B-9FF6-3D173524F7C5}"/>
              </a:ext>
            </a:extLst>
          </p:cNvPr>
          <p:cNvPicPr>
            <a:picLocks noChangeAspect="1"/>
          </p:cNvPicPr>
          <p:nvPr/>
        </p:nvPicPr>
        <p:blipFill>
          <a:blip r:embed="rId2"/>
          <a:stretch>
            <a:fillRect/>
          </a:stretch>
        </p:blipFill>
        <p:spPr>
          <a:xfrm>
            <a:off x="4894951" y="3445327"/>
            <a:ext cx="1413333" cy="1054564"/>
          </a:xfrm>
          <a:prstGeom prst="rect">
            <a:avLst/>
          </a:prstGeom>
        </p:spPr>
      </p:pic>
      <p:pic>
        <p:nvPicPr>
          <p:cNvPr id="7" name="Picture 6">
            <a:extLst>
              <a:ext uri="{FF2B5EF4-FFF2-40B4-BE49-F238E27FC236}">
                <a16:creationId xmlns:a16="http://schemas.microsoft.com/office/drawing/2014/main" id="{E1340139-14C5-EE45-B9CF-115BA5B7B8C8}"/>
              </a:ext>
            </a:extLst>
          </p:cNvPr>
          <p:cNvPicPr>
            <a:picLocks noChangeAspect="1"/>
          </p:cNvPicPr>
          <p:nvPr/>
        </p:nvPicPr>
        <p:blipFill>
          <a:blip r:embed="rId2"/>
          <a:stretch>
            <a:fillRect/>
          </a:stretch>
        </p:blipFill>
        <p:spPr>
          <a:xfrm>
            <a:off x="7725236" y="3369247"/>
            <a:ext cx="1413333" cy="1054564"/>
          </a:xfrm>
          <a:prstGeom prst="rect">
            <a:avLst/>
          </a:prstGeom>
        </p:spPr>
      </p:pic>
      <p:pic>
        <p:nvPicPr>
          <p:cNvPr id="8" name="Picture 7">
            <a:extLst>
              <a:ext uri="{FF2B5EF4-FFF2-40B4-BE49-F238E27FC236}">
                <a16:creationId xmlns:a16="http://schemas.microsoft.com/office/drawing/2014/main" id="{6401F8DC-B879-7942-8069-591B7FF37288}"/>
              </a:ext>
            </a:extLst>
          </p:cNvPr>
          <p:cNvPicPr>
            <a:picLocks noChangeAspect="1"/>
          </p:cNvPicPr>
          <p:nvPr/>
        </p:nvPicPr>
        <p:blipFill>
          <a:blip r:embed="rId2"/>
          <a:stretch>
            <a:fillRect/>
          </a:stretch>
        </p:blipFill>
        <p:spPr>
          <a:xfrm>
            <a:off x="10555521" y="3369247"/>
            <a:ext cx="1413333" cy="1054564"/>
          </a:xfrm>
          <a:prstGeom prst="rect">
            <a:avLst/>
          </a:prstGeom>
        </p:spPr>
      </p:pic>
      <p:pic>
        <p:nvPicPr>
          <p:cNvPr id="9" name="Picture 8">
            <a:extLst>
              <a:ext uri="{FF2B5EF4-FFF2-40B4-BE49-F238E27FC236}">
                <a16:creationId xmlns:a16="http://schemas.microsoft.com/office/drawing/2014/main" id="{C0A54C59-4AD0-A74D-A6B1-C9DEE4CC0BC9}"/>
              </a:ext>
            </a:extLst>
          </p:cNvPr>
          <p:cNvPicPr>
            <a:picLocks noChangeAspect="1"/>
          </p:cNvPicPr>
          <p:nvPr/>
        </p:nvPicPr>
        <p:blipFill>
          <a:blip r:embed="rId3"/>
          <a:stretch>
            <a:fillRect/>
          </a:stretch>
        </p:blipFill>
        <p:spPr>
          <a:xfrm>
            <a:off x="6440723" y="5520531"/>
            <a:ext cx="1224643" cy="1224643"/>
          </a:xfrm>
          <a:prstGeom prst="rect">
            <a:avLst/>
          </a:prstGeom>
        </p:spPr>
      </p:pic>
      <p:cxnSp>
        <p:nvCxnSpPr>
          <p:cNvPr id="11" name="Straight Arrow Connector 10">
            <a:extLst>
              <a:ext uri="{FF2B5EF4-FFF2-40B4-BE49-F238E27FC236}">
                <a16:creationId xmlns:a16="http://schemas.microsoft.com/office/drawing/2014/main" id="{D407FA29-6DDC-4F42-9234-CDA0C7A9DFAA}"/>
              </a:ext>
            </a:extLst>
          </p:cNvPr>
          <p:cNvCxnSpPr>
            <a:cxnSpLocks/>
          </p:cNvCxnSpPr>
          <p:nvPr/>
        </p:nvCxnSpPr>
        <p:spPr>
          <a:xfrm>
            <a:off x="3148699" y="4499891"/>
            <a:ext cx="3292024" cy="1528300"/>
          </a:xfrm>
          <a:prstGeom prst="straightConnector1">
            <a:avLst/>
          </a:prstGeom>
          <a:ln w="50800">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85ABC4F2-F15B-1244-93D0-82A8F6FBC9C4}"/>
              </a:ext>
            </a:extLst>
          </p:cNvPr>
          <p:cNvCxnSpPr>
            <a:cxnSpLocks/>
            <a:stCxn id="8" idx="2"/>
          </p:cNvCxnSpPr>
          <p:nvPr/>
        </p:nvCxnSpPr>
        <p:spPr>
          <a:xfrm flipH="1">
            <a:off x="7510698" y="4423811"/>
            <a:ext cx="3751490" cy="1513099"/>
          </a:xfrm>
          <a:prstGeom prst="straightConnector1">
            <a:avLst/>
          </a:prstGeom>
          <a:ln w="50800">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C8CB35CB-F564-C643-9F9D-09B78D6693D9}"/>
              </a:ext>
            </a:extLst>
          </p:cNvPr>
          <p:cNvCxnSpPr>
            <a:cxnSpLocks/>
          </p:cNvCxnSpPr>
          <p:nvPr/>
        </p:nvCxnSpPr>
        <p:spPr>
          <a:xfrm flipH="1">
            <a:off x="7279829" y="4429546"/>
            <a:ext cx="1217157" cy="1109306"/>
          </a:xfrm>
          <a:prstGeom prst="straightConnector1">
            <a:avLst/>
          </a:prstGeom>
          <a:ln w="50800">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2E22461F-4AB0-D24B-AAD9-ED86146023E2}"/>
              </a:ext>
            </a:extLst>
          </p:cNvPr>
          <p:cNvCxnSpPr>
            <a:cxnSpLocks/>
          </p:cNvCxnSpPr>
          <p:nvPr/>
        </p:nvCxnSpPr>
        <p:spPr>
          <a:xfrm>
            <a:off x="5612505" y="4479326"/>
            <a:ext cx="1248907" cy="1109306"/>
          </a:xfrm>
          <a:prstGeom prst="straightConnector1">
            <a:avLst/>
          </a:prstGeom>
          <a:ln w="50800">
            <a:headEnd type="triangl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2727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39F0B-EA6A-2947-8DA6-B44B005CC684}"/>
              </a:ext>
            </a:extLst>
          </p:cNvPr>
          <p:cNvSpPr>
            <a:spLocks noGrp="1"/>
          </p:cNvSpPr>
          <p:nvPr>
            <p:ph type="title"/>
          </p:nvPr>
        </p:nvSpPr>
        <p:spPr/>
        <p:txBody>
          <a:bodyPr/>
          <a:lstStyle/>
          <a:p>
            <a:r>
              <a:rPr lang="en-US" dirty="0"/>
              <a:t>BGP Interception Attack</a:t>
            </a:r>
          </a:p>
        </p:txBody>
      </p:sp>
      <p:sp>
        <p:nvSpPr>
          <p:cNvPr id="4" name="Slide Number Placeholder 3">
            <a:extLst>
              <a:ext uri="{FF2B5EF4-FFF2-40B4-BE49-F238E27FC236}">
                <a16:creationId xmlns:a16="http://schemas.microsoft.com/office/drawing/2014/main" id="{DE5DD460-5C4D-D043-8874-A02619292324}"/>
              </a:ext>
            </a:extLst>
          </p:cNvPr>
          <p:cNvSpPr>
            <a:spLocks noGrp="1"/>
          </p:cNvSpPr>
          <p:nvPr>
            <p:ph type="sldNum" sz="quarter" idx="12"/>
          </p:nvPr>
        </p:nvSpPr>
        <p:spPr/>
        <p:txBody>
          <a:bodyPr/>
          <a:lstStyle/>
          <a:p>
            <a:fld id="{1718992C-B9AF-2F49-8B31-EC7F489F3004}" type="slidenum">
              <a:rPr lang="en-US" smtClean="0"/>
              <a:t>14</a:t>
            </a:fld>
            <a:endParaRPr lang="en-US"/>
          </a:p>
        </p:txBody>
      </p:sp>
      <p:grpSp>
        <p:nvGrpSpPr>
          <p:cNvPr id="12" name="Group 3">
            <a:extLst>
              <a:ext uri="{FF2B5EF4-FFF2-40B4-BE49-F238E27FC236}">
                <a16:creationId xmlns:a16="http://schemas.microsoft.com/office/drawing/2014/main" id="{D9948E08-545F-6D47-817B-162FA3DDE6F5}"/>
              </a:ext>
            </a:extLst>
          </p:cNvPr>
          <p:cNvGrpSpPr>
            <a:grpSpLocks/>
          </p:cNvGrpSpPr>
          <p:nvPr/>
        </p:nvGrpSpPr>
        <p:grpSpPr bwMode="auto">
          <a:xfrm>
            <a:off x="1100521" y="1596842"/>
            <a:ext cx="10368063" cy="4277906"/>
            <a:chOff x="543" y="945"/>
            <a:chExt cx="4977" cy="2937"/>
          </a:xfrm>
        </p:grpSpPr>
        <p:graphicFrame>
          <p:nvGraphicFramePr>
            <p:cNvPr id="13" name="Object 4">
              <a:extLst>
                <a:ext uri="{FF2B5EF4-FFF2-40B4-BE49-F238E27FC236}">
                  <a16:creationId xmlns:a16="http://schemas.microsoft.com/office/drawing/2014/main" id="{5F0289B0-7823-C347-AB9B-43581EB290A7}"/>
                </a:ext>
              </a:extLst>
            </p:cNvPr>
            <p:cNvGraphicFramePr>
              <a:graphicFrameLocks noChangeAspect="1"/>
            </p:cNvGraphicFramePr>
            <p:nvPr/>
          </p:nvGraphicFramePr>
          <p:xfrm>
            <a:off x="657" y="1338"/>
            <a:ext cx="1668" cy="1276"/>
          </p:xfrm>
          <a:graphic>
            <a:graphicData uri="http://schemas.openxmlformats.org/presentationml/2006/ole">
              <mc:AlternateContent xmlns:mc="http://schemas.openxmlformats.org/markup-compatibility/2006">
                <mc:Choice xmlns:v="urn:schemas-microsoft-com:vml" Requires="v">
                  <p:oleObj spid="_x0000_s16503" name="Photo Editor Photo" r:id="rId4" imgW="1270000" imgH="927100" progId="MSPhotoEd.3">
                    <p:embed/>
                  </p:oleObj>
                </mc:Choice>
                <mc:Fallback>
                  <p:oleObj name="Photo Editor Photo" r:id="rId4" imgW="1270000" imgH="927100" progId="MSPhotoEd.3">
                    <p:embed/>
                    <p:pic>
                      <p:nvPicPr>
                        <p:cNvPr id="13" name="Object 4">
                          <a:extLst>
                            <a:ext uri="{FF2B5EF4-FFF2-40B4-BE49-F238E27FC236}">
                              <a16:creationId xmlns:a16="http://schemas.microsoft.com/office/drawing/2014/main" id="{5F0289B0-7823-C347-AB9B-43581EB290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 y="1338"/>
                          <a:ext cx="1668" cy="1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4" name="Object 5">
              <a:extLst>
                <a:ext uri="{FF2B5EF4-FFF2-40B4-BE49-F238E27FC236}">
                  <a16:creationId xmlns:a16="http://schemas.microsoft.com/office/drawing/2014/main" id="{38428952-9A58-AC45-8563-F6E4D046587B}"/>
                </a:ext>
              </a:extLst>
            </p:cNvPr>
            <p:cNvGraphicFramePr>
              <a:graphicFrameLocks noChangeAspect="1"/>
            </p:cNvGraphicFramePr>
            <p:nvPr/>
          </p:nvGraphicFramePr>
          <p:xfrm>
            <a:off x="2907" y="945"/>
            <a:ext cx="1671" cy="1365"/>
          </p:xfrm>
          <a:graphic>
            <a:graphicData uri="http://schemas.openxmlformats.org/presentationml/2006/ole">
              <mc:AlternateContent xmlns:mc="http://schemas.openxmlformats.org/markup-compatibility/2006">
                <mc:Choice xmlns:v="urn:schemas-microsoft-com:vml" Requires="v">
                  <p:oleObj spid="_x0000_s16504" name="Photo Editor Photo" r:id="rId6" imgW="1270000" imgH="927100" progId="MSPhotoEd.3">
                    <p:embed/>
                  </p:oleObj>
                </mc:Choice>
                <mc:Fallback>
                  <p:oleObj name="Photo Editor Photo" r:id="rId6" imgW="1270000" imgH="927100" progId="MSPhotoEd.3">
                    <p:embed/>
                    <p:pic>
                      <p:nvPicPr>
                        <p:cNvPr id="14" name="Object 5">
                          <a:extLst>
                            <a:ext uri="{FF2B5EF4-FFF2-40B4-BE49-F238E27FC236}">
                              <a16:creationId xmlns:a16="http://schemas.microsoft.com/office/drawing/2014/main" id="{38428952-9A58-AC45-8563-F6E4D04658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7" y="945"/>
                          <a:ext cx="1671" cy="1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5" name="Object 6">
              <a:extLst>
                <a:ext uri="{FF2B5EF4-FFF2-40B4-BE49-F238E27FC236}">
                  <a16:creationId xmlns:a16="http://schemas.microsoft.com/office/drawing/2014/main" id="{B7EDCD46-5BF8-E649-B05E-3F23A17CA774}"/>
                </a:ext>
              </a:extLst>
            </p:cNvPr>
            <p:cNvGraphicFramePr>
              <a:graphicFrameLocks noChangeAspect="1"/>
            </p:cNvGraphicFramePr>
            <p:nvPr/>
          </p:nvGraphicFramePr>
          <p:xfrm>
            <a:off x="2553" y="2517"/>
            <a:ext cx="1671" cy="1365"/>
          </p:xfrm>
          <a:graphic>
            <a:graphicData uri="http://schemas.openxmlformats.org/presentationml/2006/ole">
              <mc:AlternateContent xmlns:mc="http://schemas.openxmlformats.org/markup-compatibility/2006">
                <mc:Choice xmlns:v="urn:schemas-microsoft-com:vml" Requires="v">
                  <p:oleObj spid="_x0000_s16505" name="Photo Editor Photo" r:id="rId7" imgW="1270000" imgH="927100" progId="MSPhotoEd.3">
                    <p:embed/>
                  </p:oleObj>
                </mc:Choice>
                <mc:Fallback>
                  <p:oleObj name="Photo Editor Photo" r:id="rId7" imgW="1270000" imgH="927100" progId="MSPhotoEd.3">
                    <p:embed/>
                    <p:pic>
                      <p:nvPicPr>
                        <p:cNvPr id="15" name="Object 6">
                          <a:extLst>
                            <a:ext uri="{FF2B5EF4-FFF2-40B4-BE49-F238E27FC236}">
                              <a16:creationId xmlns:a16="http://schemas.microsoft.com/office/drawing/2014/main" id="{B7EDCD46-5BF8-E649-B05E-3F23A17CA7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3" y="2517"/>
                          <a:ext cx="1671" cy="1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6" name="Text Box 7">
              <a:extLst>
                <a:ext uri="{FF2B5EF4-FFF2-40B4-BE49-F238E27FC236}">
                  <a16:creationId xmlns:a16="http://schemas.microsoft.com/office/drawing/2014/main" id="{2023F7F0-B249-0047-B236-5FD863BDB4CB}"/>
                </a:ext>
              </a:extLst>
            </p:cNvPr>
            <p:cNvSpPr txBox="1">
              <a:spLocks noChangeArrowheads="1"/>
            </p:cNvSpPr>
            <p:nvPr/>
          </p:nvSpPr>
          <p:spPr bwMode="auto">
            <a:xfrm>
              <a:off x="2854" y="3048"/>
              <a:ext cx="109"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endParaRPr lang="fr-FR" altLang="en-US" sz="1600" b="0">
                <a:latin typeface="Times New Roman" panose="02020603050405020304" pitchFamily="18" charset="0"/>
              </a:endParaRPr>
            </a:p>
          </p:txBody>
        </p:sp>
        <p:graphicFrame>
          <p:nvGraphicFramePr>
            <p:cNvPr id="17" name="Object 8">
              <a:extLst>
                <a:ext uri="{FF2B5EF4-FFF2-40B4-BE49-F238E27FC236}">
                  <a16:creationId xmlns:a16="http://schemas.microsoft.com/office/drawing/2014/main" id="{C0C4DF73-DCE4-2B45-87A1-8FEED74571C5}"/>
                </a:ext>
              </a:extLst>
            </p:cNvPr>
            <p:cNvGraphicFramePr>
              <a:graphicFrameLocks noChangeAspect="1"/>
            </p:cNvGraphicFramePr>
            <p:nvPr>
              <p:extLst>
                <p:ext uri="{D42A27DB-BD31-4B8C-83A1-F6EECF244321}">
                  <p14:modId xmlns:p14="http://schemas.microsoft.com/office/powerpoint/2010/main" val="3523099497"/>
                </p:ext>
              </p:extLst>
            </p:nvPr>
          </p:nvGraphicFramePr>
          <p:xfrm>
            <a:off x="543" y="2946"/>
            <a:ext cx="813" cy="692"/>
          </p:xfrm>
          <a:graphic>
            <a:graphicData uri="http://schemas.openxmlformats.org/presentationml/2006/ole">
              <mc:AlternateContent xmlns:mc="http://schemas.openxmlformats.org/markup-compatibility/2006">
                <mc:Choice xmlns:v="urn:schemas-microsoft-com:vml" Requires="v">
                  <p:oleObj spid="_x0000_s16506" name="Photo Editor Photo" r:id="rId9" imgW="1270000" imgH="927100" progId="MSPhotoEd.3">
                    <p:embed/>
                  </p:oleObj>
                </mc:Choice>
                <mc:Fallback>
                  <p:oleObj name="Photo Editor Photo" r:id="rId9" imgW="1270000" imgH="927100" progId="MSPhotoEd.3">
                    <p:embed/>
                    <p:pic>
                      <p:nvPicPr>
                        <p:cNvPr id="17" name="Object 8">
                          <a:extLst>
                            <a:ext uri="{FF2B5EF4-FFF2-40B4-BE49-F238E27FC236}">
                              <a16:creationId xmlns:a16="http://schemas.microsoft.com/office/drawing/2014/main" id="{C0C4DF73-DCE4-2B45-87A1-8FEED74571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 y="2946"/>
                          <a:ext cx="813" cy="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9" name="Object 10">
              <a:extLst>
                <a:ext uri="{FF2B5EF4-FFF2-40B4-BE49-F238E27FC236}">
                  <a16:creationId xmlns:a16="http://schemas.microsoft.com/office/drawing/2014/main" id="{AF42F737-2810-2746-9A93-75A10C452062}"/>
                </a:ext>
              </a:extLst>
            </p:cNvPr>
            <p:cNvGraphicFramePr>
              <a:graphicFrameLocks noChangeAspect="1"/>
            </p:cNvGraphicFramePr>
            <p:nvPr/>
          </p:nvGraphicFramePr>
          <p:xfrm>
            <a:off x="4404" y="2086"/>
            <a:ext cx="813" cy="692"/>
          </p:xfrm>
          <a:graphic>
            <a:graphicData uri="http://schemas.openxmlformats.org/presentationml/2006/ole">
              <mc:AlternateContent xmlns:mc="http://schemas.openxmlformats.org/markup-compatibility/2006">
                <mc:Choice xmlns:v="urn:schemas-microsoft-com:vml" Requires="v">
                  <p:oleObj spid="_x0000_s16507" name="Photo Editor Photo" r:id="rId10" imgW="1270000" imgH="927100" progId="MSPhotoEd.3">
                    <p:embed/>
                  </p:oleObj>
                </mc:Choice>
                <mc:Fallback>
                  <p:oleObj name="Photo Editor Photo" r:id="rId10" imgW="1270000" imgH="927100" progId="MSPhotoEd.3">
                    <p:embed/>
                    <p:pic>
                      <p:nvPicPr>
                        <p:cNvPr id="19" name="Object 10">
                          <a:extLst>
                            <a:ext uri="{FF2B5EF4-FFF2-40B4-BE49-F238E27FC236}">
                              <a16:creationId xmlns:a16="http://schemas.microsoft.com/office/drawing/2014/main" id="{AF42F737-2810-2746-9A93-75A10C4520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4" y="2086"/>
                          <a:ext cx="813" cy="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0" name="Object 11">
              <a:extLst>
                <a:ext uri="{FF2B5EF4-FFF2-40B4-BE49-F238E27FC236}">
                  <a16:creationId xmlns:a16="http://schemas.microsoft.com/office/drawing/2014/main" id="{26B60A0C-002D-8949-A89E-AA4D226D8827}"/>
                </a:ext>
              </a:extLst>
            </p:cNvPr>
            <p:cNvGraphicFramePr>
              <a:graphicFrameLocks noChangeAspect="1"/>
            </p:cNvGraphicFramePr>
            <p:nvPr/>
          </p:nvGraphicFramePr>
          <p:xfrm>
            <a:off x="4995" y="2922"/>
            <a:ext cx="525" cy="447"/>
          </p:xfrm>
          <a:graphic>
            <a:graphicData uri="http://schemas.openxmlformats.org/presentationml/2006/ole">
              <mc:AlternateContent xmlns:mc="http://schemas.openxmlformats.org/markup-compatibility/2006">
                <mc:Choice xmlns:v="urn:schemas-microsoft-com:vml" Requires="v">
                  <p:oleObj spid="_x0000_s16508" name="Photo Editor Photo" r:id="rId11" imgW="1270000" imgH="927100" progId="MSPhotoEd.3">
                    <p:embed/>
                  </p:oleObj>
                </mc:Choice>
                <mc:Fallback>
                  <p:oleObj name="Photo Editor Photo" r:id="rId11" imgW="1270000" imgH="927100" progId="MSPhotoEd.3">
                    <p:embed/>
                    <p:pic>
                      <p:nvPicPr>
                        <p:cNvPr id="20" name="Object 11">
                          <a:extLst>
                            <a:ext uri="{FF2B5EF4-FFF2-40B4-BE49-F238E27FC236}">
                              <a16:creationId xmlns:a16="http://schemas.microsoft.com/office/drawing/2014/main" id="{26B60A0C-002D-8949-A89E-AA4D226D88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5" y="2922"/>
                          <a:ext cx="525" cy="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2" name="Line 13">
              <a:extLst>
                <a:ext uri="{FF2B5EF4-FFF2-40B4-BE49-F238E27FC236}">
                  <a16:creationId xmlns:a16="http://schemas.microsoft.com/office/drawing/2014/main" id="{135C987A-782D-1245-B687-97B2A5EA9A7F}"/>
                </a:ext>
              </a:extLst>
            </p:cNvPr>
            <p:cNvSpPr>
              <a:spLocks noChangeShapeType="1"/>
            </p:cNvSpPr>
            <p:nvPr/>
          </p:nvSpPr>
          <p:spPr bwMode="auto">
            <a:xfrm flipV="1">
              <a:off x="878" y="2439"/>
              <a:ext cx="238" cy="60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4">
              <a:extLst>
                <a:ext uri="{FF2B5EF4-FFF2-40B4-BE49-F238E27FC236}">
                  <a16:creationId xmlns:a16="http://schemas.microsoft.com/office/drawing/2014/main" id="{5C72BC4A-ACDA-7343-A340-B634476A77EF}"/>
                </a:ext>
              </a:extLst>
            </p:cNvPr>
            <p:cNvSpPr>
              <a:spLocks noChangeShapeType="1"/>
            </p:cNvSpPr>
            <p:nvPr/>
          </p:nvSpPr>
          <p:spPr bwMode="auto">
            <a:xfrm flipV="1">
              <a:off x="2187" y="1566"/>
              <a:ext cx="837" cy="13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15">
              <a:extLst>
                <a:ext uri="{FF2B5EF4-FFF2-40B4-BE49-F238E27FC236}">
                  <a16:creationId xmlns:a16="http://schemas.microsoft.com/office/drawing/2014/main" id="{AA541F5E-B720-6045-AA20-7386EBCA6382}"/>
                </a:ext>
              </a:extLst>
            </p:cNvPr>
            <p:cNvSpPr>
              <a:spLocks noChangeShapeType="1"/>
            </p:cNvSpPr>
            <p:nvPr/>
          </p:nvSpPr>
          <p:spPr bwMode="auto">
            <a:xfrm>
              <a:off x="1953" y="2368"/>
              <a:ext cx="891" cy="46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8">
              <a:extLst>
                <a:ext uri="{FF2B5EF4-FFF2-40B4-BE49-F238E27FC236}">
                  <a16:creationId xmlns:a16="http://schemas.microsoft.com/office/drawing/2014/main" id="{3C9D7292-9362-7E44-997C-BD27FE89CEC5}"/>
                </a:ext>
              </a:extLst>
            </p:cNvPr>
            <p:cNvSpPr>
              <a:spLocks noChangeShapeType="1"/>
            </p:cNvSpPr>
            <p:nvPr/>
          </p:nvSpPr>
          <p:spPr bwMode="auto">
            <a:xfrm>
              <a:off x="4869" y="2717"/>
              <a:ext cx="225" cy="28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19">
              <a:extLst>
                <a:ext uri="{FF2B5EF4-FFF2-40B4-BE49-F238E27FC236}">
                  <a16:creationId xmlns:a16="http://schemas.microsoft.com/office/drawing/2014/main" id="{CF5DB19C-68CB-2241-A96D-CF37161D5C85}"/>
                </a:ext>
              </a:extLst>
            </p:cNvPr>
            <p:cNvSpPr>
              <a:spLocks noChangeShapeType="1"/>
            </p:cNvSpPr>
            <p:nvPr/>
          </p:nvSpPr>
          <p:spPr bwMode="auto">
            <a:xfrm>
              <a:off x="5256" y="3329"/>
              <a:ext cx="0" cy="22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21">
              <a:extLst>
                <a:ext uri="{FF2B5EF4-FFF2-40B4-BE49-F238E27FC236}">
                  <a16:creationId xmlns:a16="http://schemas.microsoft.com/office/drawing/2014/main" id="{596E9E95-68DC-9C45-8E6A-F4F8962CE919}"/>
                </a:ext>
              </a:extLst>
            </p:cNvPr>
            <p:cNvSpPr>
              <a:spLocks noChangeShapeType="1"/>
            </p:cNvSpPr>
            <p:nvPr/>
          </p:nvSpPr>
          <p:spPr bwMode="auto">
            <a:xfrm flipH="1">
              <a:off x="3348" y="2142"/>
              <a:ext cx="22" cy="5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Text Box 23">
              <a:extLst>
                <a:ext uri="{FF2B5EF4-FFF2-40B4-BE49-F238E27FC236}">
                  <a16:creationId xmlns:a16="http://schemas.microsoft.com/office/drawing/2014/main" id="{D6D9AC18-83CA-D942-AC11-E88BAAADDC42}"/>
                </a:ext>
              </a:extLst>
            </p:cNvPr>
            <p:cNvSpPr txBox="1">
              <a:spLocks noChangeArrowheads="1"/>
            </p:cNvSpPr>
            <p:nvPr/>
          </p:nvSpPr>
          <p:spPr bwMode="auto">
            <a:xfrm>
              <a:off x="794" y="3122"/>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2</a:t>
              </a:r>
              <a:endParaRPr lang="en-US" altLang="en-US" sz="1600" b="0">
                <a:latin typeface="Times New Roman" panose="02020603050405020304" pitchFamily="18" charset="0"/>
              </a:endParaRPr>
            </a:p>
          </p:txBody>
        </p:sp>
        <p:sp>
          <p:nvSpPr>
            <p:cNvPr id="33" name="Text Box 24">
              <a:extLst>
                <a:ext uri="{FF2B5EF4-FFF2-40B4-BE49-F238E27FC236}">
                  <a16:creationId xmlns:a16="http://schemas.microsoft.com/office/drawing/2014/main" id="{B852F952-4271-5848-9703-CD53F26EF633}"/>
                </a:ext>
              </a:extLst>
            </p:cNvPr>
            <p:cNvSpPr txBox="1">
              <a:spLocks noChangeArrowheads="1"/>
            </p:cNvSpPr>
            <p:nvPr/>
          </p:nvSpPr>
          <p:spPr bwMode="auto">
            <a:xfrm>
              <a:off x="1582" y="1805"/>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3</a:t>
              </a:r>
              <a:endParaRPr lang="en-US" altLang="en-US" sz="1600" b="0">
                <a:latin typeface="Times New Roman" panose="02020603050405020304" pitchFamily="18" charset="0"/>
              </a:endParaRPr>
            </a:p>
          </p:txBody>
        </p:sp>
        <p:sp>
          <p:nvSpPr>
            <p:cNvPr id="34" name="Text Box 25">
              <a:extLst>
                <a:ext uri="{FF2B5EF4-FFF2-40B4-BE49-F238E27FC236}">
                  <a16:creationId xmlns:a16="http://schemas.microsoft.com/office/drawing/2014/main" id="{23D7A6F5-157C-D14C-BEF4-DBA628E3A891}"/>
                </a:ext>
              </a:extLst>
            </p:cNvPr>
            <p:cNvSpPr txBox="1">
              <a:spLocks noChangeArrowheads="1"/>
            </p:cNvSpPr>
            <p:nvPr/>
          </p:nvSpPr>
          <p:spPr bwMode="auto">
            <a:xfrm>
              <a:off x="3623" y="1455"/>
              <a:ext cx="18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4</a:t>
              </a:r>
              <a:endParaRPr lang="en-US" altLang="en-US" sz="1600" b="0">
                <a:latin typeface="Times New Roman" panose="02020603050405020304" pitchFamily="18" charset="0"/>
              </a:endParaRPr>
            </a:p>
          </p:txBody>
        </p:sp>
        <p:sp>
          <p:nvSpPr>
            <p:cNvPr id="35" name="Text Box 26">
              <a:extLst>
                <a:ext uri="{FF2B5EF4-FFF2-40B4-BE49-F238E27FC236}">
                  <a16:creationId xmlns:a16="http://schemas.microsoft.com/office/drawing/2014/main" id="{EE131C6F-20D0-4249-BCCC-70DF9C9FBAA9}"/>
                </a:ext>
              </a:extLst>
            </p:cNvPr>
            <p:cNvSpPr txBox="1">
              <a:spLocks noChangeArrowheads="1"/>
            </p:cNvSpPr>
            <p:nvPr/>
          </p:nvSpPr>
          <p:spPr bwMode="auto">
            <a:xfrm>
              <a:off x="4703" y="2275"/>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5</a:t>
              </a:r>
              <a:endParaRPr lang="en-US" altLang="en-US" sz="1600" b="0">
                <a:latin typeface="Times New Roman" panose="02020603050405020304" pitchFamily="18" charset="0"/>
              </a:endParaRPr>
            </a:p>
          </p:txBody>
        </p:sp>
        <p:sp>
          <p:nvSpPr>
            <p:cNvPr id="36" name="Text Box 27">
              <a:extLst>
                <a:ext uri="{FF2B5EF4-FFF2-40B4-BE49-F238E27FC236}">
                  <a16:creationId xmlns:a16="http://schemas.microsoft.com/office/drawing/2014/main" id="{A148DF53-F05E-484C-B81E-6F7ADFDAA0FF}"/>
                </a:ext>
              </a:extLst>
            </p:cNvPr>
            <p:cNvSpPr txBox="1">
              <a:spLocks noChangeArrowheads="1"/>
            </p:cNvSpPr>
            <p:nvPr/>
          </p:nvSpPr>
          <p:spPr bwMode="auto">
            <a:xfrm>
              <a:off x="5144" y="2985"/>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6</a:t>
              </a:r>
              <a:endParaRPr lang="en-US" altLang="en-US" sz="1600" b="0">
                <a:latin typeface="Times New Roman" panose="02020603050405020304" pitchFamily="18" charset="0"/>
              </a:endParaRPr>
            </a:p>
          </p:txBody>
        </p:sp>
        <p:sp>
          <p:nvSpPr>
            <p:cNvPr id="37" name="Text Box 28">
              <a:extLst>
                <a:ext uri="{FF2B5EF4-FFF2-40B4-BE49-F238E27FC236}">
                  <a16:creationId xmlns:a16="http://schemas.microsoft.com/office/drawing/2014/main" id="{9EBD8D33-03A0-CF47-A1A9-A8E567D49CE4}"/>
                </a:ext>
              </a:extLst>
            </p:cNvPr>
            <p:cNvSpPr txBox="1">
              <a:spLocks noChangeArrowheads="1"/>
            </p:cNvSpPr>
            <p:nvPr/>
          </p:nvSpPr>
          <p:spPr bwMode="auto">
            <a:xfrm>
              <a:off x="3254" y="2994"/>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7</a:t>
              </a:r>
              <a:endParaRPr lang="en-US" altLang="en-US" sz="1600" b="0">
                <a:latin typeface="Times New Roman" panose="02020603050405020304" pitchFamily="18" charset="0"/>
              </a:endParaRPr>
            </a:p>
          </p:txBody>
        </p:sp>
      </p:grpSp>
      <p:sp>
        <p:nvSpPr>
          <p:cNvPr id="38" name="Text Box 29">
            <a:extLst>
              <a:ext uri="{FF2B5EF4-FFF2-40B4-BE49-F238E27FC236}">
                <a16:creationId xmlns:a16="http://schemas.microsoft.com/office/drawing/2014/main" id="{BA13B54D-4CA1-0D44-BEE6-1EF410E073C2}"/>
              </a:ext>
            </a:extLst>
          </p:cNvPr>
          <p:cNvSpPr txBox="1">
            <a:spLocks noChangeArrowheads="1"/>
          </p:cNvSpPr>
          <p:nvPr/>
        </p:nvSpPr>
        <p:spPr bwMode="auto">
          <a:xfrm>
            <a:off x="9323383" y="5435077"/>
            <a:ext cx="2433188" cy="60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pPr algn="ctr"/>
            <a:r>
              <a:rPr lang="en-US" altLang="en-US" sz="2800" b="0">
                <a:solidFill>
                  <a:srgbClr val="008000"/>
                </a:solidFill>
                <a:latin typeface="Times New Roman" panose="02020603050405020304" pitchFamily="18" charset="0"/>
              </a:rPr>
              <a:t>12.34.0.0/16</a:t>
            </a:r>
          </a:p>
        </p:txBody>
      </p:sp>
      <p:sp>
        <p:nvSpPr>
          <p:cNvPr id="41" name="Text Box 32">
            <a:extLst>
              <a:ext uri="{FF2B5EF4-FFF2-40B4-BE49-F238E27FC236}">
                <a16:creationId xmlns:a16="http://schemas.microsoft.com/office/drawing/2014/main" id="{47A6991F-DCF7-5A44-A484-861EF170BA34}"/>
              </a:ext>
            </a:extLst>
          </p:cNvPr>
          <p:cNvSpPr txBox="1">
            <a:spLocks noChangeArrowheads="1"/>
          </p:cNvSpPr>
          <p:nvPr/>
        </p:nvSpPr>
        <p:spPr bwMode="auto">
          <a:xfrm>
            <a:off x="3311913" y="4045251"/>
            <a:ext cx="20890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pPr algn="ctr"/>
            <a:r>
              <a:rPr lang="en-US" altLang="en-US" sz="2800" b="0" dirty="0">
                <a:solidFill>
                  <a:srgbClr val="CC3300"/>
                </a:solidFill>
                <a:latin typeface="Times New Roman" panose="02020603050405020304" pitchFamily="18" charset="0"/>
              </a:rPr>
              <a:t>12.34.0.0/16:</a:t>
            </a:r>
            <a:br>
              <a:rPr lang="en-US" altLang="en-US" sz="2800" b="0" dirty="0">
                <a:solidFill>
                  <a:srgbClr val="CC3300"/>
                </a:solidFill>
                <a:latin typeface="Times New Roman" panose="02020603050405020304" pitchFamily="18" charset="0"/>
              </a:rPr>
            </a:br>
            <a:r>
              <a:rPr lang="en-US" altLang="en-US" sz="2800" b="0" dirty="0">
                <a:solidFill>
                  <a:srgbClr val="CC3300"/>
                </a:solidFill>
                <a:latin typeface="Times New Roman" panose="02020603050405020304" pitchFamily="18" charset="0"/>
              </a:rPr>
              <a:t>(3 2)</a:t>
            </a:r>
          </a:p>
        </p:txBody>
      </p:sp>
      <p:sp>
        <p:nvSpPr>
          <p:cNvPr id="44" name="Line 17">
            <a:extLst>
              <a:ext uri="{FF2B5EF4-FFF2-40B4-BE49-F238E27FC236}">
                <a16:creationId xmlns:a16="http://schemas.microsoft.com/office/drawing/2014/main" id="{41F02D83-D7AD-B94B-9BAE-AF6434C25DEB}"/>
              </a:ext>
            </a:extLst>
          </p:cNvPr>
          <p:cNvSpPr>
            <a:spLocks noChangeShapeType="1"/>
          </p:cNvSpPr>
          <p:nvPr/>
        </p:nvSpPr>
        <p:spPr bwMode="auto">
          <a:xfrm flipH="1" flipV="1">
            <a:off x="8932280" y="2839284"/>
            <a:ext cx="834333" cy="6265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Freeform 30">
            <a:extLst>
              <a:ext uri="{FF2B5EF4-FFF2-40B4-BE49-F238E27FC236}">
                <a16:creationId xmlns:a16="http://schemas.microsoft.com/office/drawing/2014/main" id="{6E1FC14D-386C-1149-8A8D-D9DD46E8CE45}"/>
              </a:ext>
            </a:extLst>
          </p:cNvPr>
          <p:cNvSpPr>
            <a:spLocks/>
          </p:cNvSpPr>
          <p:nvPr/>
        </p:nvSpPr>
        <p:spPr bwMode="auto">
          <a:xfrm>
            <a:off x="417322" y="1271240"/>
            <a:ext cx="10953263" cy="4625897"/>
          </a:xfrm>
          <a:custGeom>
            <a:avLst/>
            <a:gdLst>
              <a:gd name="T0" fmla="*/ 2147483646 w 5591"/>
              <a:gd name="T1" fmla="*/ 2147483646 h 2496"/>
              <a:gd name="T2" fmla="*/ 2147483646 w 5591"/>
              <a:gd name="T3" fmla="*/ 2147483646 h 2496"/>
              <a:gd name="T4" fmla="*/ 2147483646 w 5591"/>
              <a:gd name="T5" fmla="*/ 2147483646 h 2496"/>
              <a:gd name="T6" fmla="*/ 2147483646 w 5591"/>
              <a:gd name="T7" fmla="*/ 2147483646 h 2496"/>
              <a:gd name="T8" fmla="*/ 2147483646 w 5591"/>
              <a:gd name="T9" fmla="*/ 2147483646 h 2496"/>
              <a:gd name="T10" fmla="*/ 2147483646 w 5591"/>
              <a:gd name="T11" fmla="*/ 2147483646 h 24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91" h="2496">
                <a:moveTo>
                  <a:pt x="244" y="2320"/>
                </a:moveTo>
                <a:cubicBezTo>
                  <a:pt x="214" y="2408"/>
                  <a:pt x="184" y="2496"/>
                  <a:pt x="225" y="2227"/>
                </a:cubicBezTo>
                <a:cubicBezTo>
                  <a:pt x="266" y="1958"/>
                  <a:pt x="0" y="1046"/>
                  <a:pt x="488" y="705"/>
                </a:cubicBezTo>
                <a:cubicBezTo>
                  <a:pt x="976" y="364"/>
                  <a:pt x="2438" y="255"/>
                  <a:pt x="3155" y="179"/>
                </a:cubicBezTo>
                <a:cubicBezTo>
                  <a:pt x="3872" y="103"/>
                  <a:pt x="4383" y="0"/>
                  <a:pt x="4789" y="248"/>
                </a:cubicBezTo>
                <a:cubicBezTo>
                  <a:pt x="5195" y="496"/>
                  <a:pt x="5457" y="1431"/>
                  <a:pt x="5591" y="1669"/>
                </a:cubicBezTo>
              </a:path>
            </a:pathLst>
          </a:custGeom>
          <a:noFill/>
          <a:ln w="50800" cap="flat" cmpd="sng">
            <a:solidFill>
              <a:srgbClr val="008000"/>
            </a:solidFill>
            <a:prstDash val="solid"/>
            <a:round/>
            <a:headEnd/>
            <a:tailEnd type="triangle" w="lg" len="lg"/>
          </a:ln>
          <a:extLst>
            <a:ext uri="{909E8E84-426E-40DD-AFC4-6F175D3DCCD1}">
              <a14:hiddenFill xmlns:a14="http://schemas.microsoft.com/office/drawing/2010/main">
                <a:solidFill>
                  <a:srgbClr val="FFFFFF"/>
                </a:solidFill>
              </a14:hiddenFill>
            </a:ext>
          </a:extLst>
        </p:spPr>
        <p:txBody>
          <a:bodyPr wrap="none"/>
          <a:lstStyle/>
          <a:p>
            <a:endParaRPr lang="en-US"/>
          </a:p>
        </p:txBody>
      </p:sp>
      <p:pic>
        <p:nvPicPr>
          <p:cNvPr id="47" name="Picture 46">
            <a:extLst>
              <a:ext uri="{FF2B5EF4-FFF2-40B4-BE49-F238E27FC236}">
                <a16:creationId xmlns:a16="http://schemas.microsoft.com/office/drawing/2014/main" id="{93282E3B-05CB-1640-8FF0-0F6E22B318E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85741" y="3455139"/>
            <a:ext cx="685912" cy="406379"/>
          </a:xfrm>
          <a:prstGeom prst="rect">
            <a:avLst/>
          </a:prstGeom>
        </p:spPr>
      </p:pic>
      <p:pic>
        <p:nvPicPr>
          <p:cNvPr id="48" name="Picture 47">
            <a:extLst>
              <a:ext uri="{FF2B5EF4-FFF2-40B4-BE49-F238E27FC236}">
                <a16:creationId xmlns:a16="http://schemas.microsoft.com/office/drawing/2014/main" id="{8C2607B9-1704-EC4E-815F-1E37D1033E94}"/>
              </a:ext>
            </a:extLst>
          </p:cNvPr>
          <p:cNvPicPr>
            <a:picLocks noChangeAspect="1"/>
          </p:cNvPicPr>
          <p:nvPr/>
        </p:nvPicPr>
        <p:blipFill>
          <a:blip r:embed="rId13"/>
          <a:stretch>
            <a:fillRect/>
          </a:stretch>
        </p:blipFill>
        <p:spPr>
          <a:xfrm>
            <a:off x="2106691" y="2657570"/>
            <a:ext cx="1030895" cy="803611"/>
          </a:xfrm>
          <a:prstGeom prst="rect">
            <a:avLst/>
          </a:prstGeom>
        </p:spPr>
      </p:pic>
      <p:pic>
        <p:nvPicPr>
          <p:cNvPr id="49" name="Picture 48">
            <a:extLst>
              <a:ext uri="{FF2B5EF4-FFF2-40B4-BE49-F238E27FC236}">
                <a16:creationId xmlns:a16="http://schemas.microsoft.com/office/drawing/2014/main" id="{98736742-20F8-324F-AB83-B3062B48343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26864" y="2467971"/>
            <a:ext cx="685912" cy="406379"/>
          </a:xfrm>
          <a:prstGeom prst="rect">
            <a:avLst/>
          </a:prstGeom>
        </p:spPr>
      </p:pic>
      <p:sp>
        <p:nvSpPr>
          <p:cNvPr id="8" name="Freeform 7">
            <a:extLst>
              <a:ext uri="{FF2B5EF4-FFF2-40B4-BE49-F238E27FC236}">
                <a16:creationId xmlns:a16="http://schemas.microsoft.com/office/drawing/2014/main" id="{46693409-7A86-0344-8783-53C4E9FBFB8E}"/>
              </a:ext>
            </a:extLst>
          </p:cNvPr>
          <p:cNvSpPr/>
          <p:nvPr/>
        </p:nvSpPr>
        <p:spPr>
          <a:xfrm>
            <a:off x="4848036" y="2690316"/>
            <a:ext cx="5607179" cy="2157729"/>
          </a:xfrm>
          <a:custGeom>
            <a:avLst/>
            <a:gdLst>
              <a:gd name="connsiteX0" fmla="*/ 1242213 w 5607179"/>
              <a:gd name="connsiteY0" fmla="*/ 1277835 h 2157729"/>
              <a:gd name="connsiteX1" fmla="*/ 9 w 5607179"/>
              <a:gd name="connsiteY1" fmla="*/ 622227 h 2157729"/>
              <a:gd name="connsiteX2" fmla="*/ 1224960 w 5607179"/>
              <a:gd name="connsiteY2" fmla="*/ 18378 h 2157729"/>
              <a:gd name="connsiteX3" fmla="*/ 3640356 w 5607179"/>
              <a:gd name="connsiteY3" fmla="*/ 346182 h 2157729"/>
              <a:gd name="connsiteX4" fmla="*/ 5607179 w 5607179"/>
              <a:gd name="connsiteY4" fmla="*/ 2157729 h 21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7179" h="2157729">
                <a:moveTo>
                  <a:pt x="1242213" y="1277835"/>
                </a:moveTo>
                <a:cubicBezTo>
                  <a:pt x="622548" y="1054985"/>
                  <a:pt x="2884" y="832136"/>
                  <a:pt x="9" y="622227"/>
                </a:cubicBezTo>
                <a:cubicBezTo>
                  <a:pt x="-2866" y="412318"/>
                  <a:pt x="618235" y="64385"/>
                  <a:pt x="1224960" y="18378"/>
                </a:cubicBezTo>
                <a:cubicBezTo>
                  <a:pt x="1831685" y="-27630"/>
                  <a:pt x="2909986" y="-10377"/>
                  <a:pt x="3640356" y="346182"/>
                </a:cubicBezTo>
                <a:cubicBezTo>
                  <a:pt x="4370726" y="702740"/>
                  <a:pt x="4988952" y="1430234"/>
                  <a:pt x="5607179" y="2157729"/>
                </a:cubicBezTo>
              </a:path>
            </a:pathLst>
          </a:custGeom>
          <a:noFill/>
          <a:ln w="50800">
            <a:solidFill>
              <a:srgbClr val="C00000"/>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a:extLst>
              <a:ext uri="{FF2B5EF4-FFF2-40B4-BE49-F238E27FC236}">
                <a16:creationId xmlns:a16="http://schemas.microsoft.com/office/drawing/2014/main" id="{2B32819D-8452-7040-97B4-D465B9D3AC8D}"/>
              </a:ext>
            </a:extLst>
          </p:cNvPr>
          <p:cNvSpPr/>
          <p:nvPr/>
        </p:nvSpPr>
        <p:spPr>
          <a:xfrm>
            <a:off x="7591245" y="2909172"/>
            <a:ext cx="2691442" cy="1869862"/>
          </a:xfrm>
          <a:custGeom>
            <a:avLst/>
            <a:gdLst>
              <a:gd name="connsiteX0" fmla="*/ 0 w 2691442"/>
              <a:gd name="connsiteY0" fmla="*/ 989968 h 1869862"/>
              <a:gd name="connsiteX1" fmla="*/ 603849 w 2691442"/>
              <a:gd name="connsiteY1" fmla="*/ 23809 h 1869862"/>
              <a:gd name="connsiteX2" fmla="*/ 2691442 w 2691442"/>
              <a:gd name="connsiteY2" fmla="*/ 1869862 h 1869862"/>
            </a:gdLst>
            <a:ahLst/>
            <a:cxnLst>
              <a:cxn ang="0">
                <a:pos x="connsiteX0" y="connsiteY0"/>
              </a:cxn>
              <a:cxn ang="0">
                <a:pos x="connsiteX1" y="connsiteY1"/>
              </a:cxn>
              <a:cxn ang="0">
                <a:pos x="connsiteX2" y="connsiteY2"/>
              </a:cxn>
            </a:cxnLst>
            <a:rect l="l" t="t" r="r" b="b"/>
            <a:pathLst>
              <a:path w="2691442" h="1869862">
                <a:moveTo>
                  <a:pt x="0" y="989968"/>
                </a:moveTo>
                <a:cubicBezTo>
                  <a:pt x="77637" y="433564"/>
                  <a:pt x="155275" y="-122840"/>
                  <a:pt x="603849" y="23809"/>
                </a:cubicBezTo>
                <a:cubicBezTo>
                  <a:pt x="1052423" y="170458"/>
                  <a:pt x="1871932" y="1020160"/>
                  <a:pt x="2691442" y="1869862"/>
                </a:cubicBezTo>
              </a:path>
            </a:pathLst>
          </a:custGeom>
          <a:noFill/>
          <a:ln w="50800">
            <a:solidFill>
              <a:srgbClr val="008000"/>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0511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43110-EA78-C247-8238-406A81E6EA32}"/>
              </a:ext>
            </a:extLst>
          </p:cNvPr>
          <p:cNvSpPr>
            <a:spLocks noGrp="1"/>
          </p:cNvSpPr>
          <p:nvPr>
            <p:ph type="title"/>
          </p:nvPr>
        </p:nvSpPr>
        <p:spPr/>
        <p:txBody>
          <a:bodyPr/>
          <a:lstStyle/>
          <a:p>
            <a:r>
              <a:rPr lang="en-US" dirty="0"/>
              <a:t>Tor Anonymity</a:t>
            </a:r>
          </a:p>
        </p:txBody>
      </p:sp>
      <p:sp>
        <p:nvSpPr>
          <p:cNvPr id="4" name="Slide Number Placeholder 3">
            <a:extLst>
              <a:ext uri="{FF2B5EF4-FFF2-40B4-BE49-F238E27FC236}">
                <a16:creationId xmlns:a16="http://schemas.microsoft.com/office/drawing/2014/main" id="{A121C398-2C9F-694E-9212-E716AB9AF53C}"/>
              </a:ext>
            </a:extLst>
          </p:cNvPr>
          <p:cNvSpPr>
            <a:spLocks noGrp="1"/>
          </p:cNvSpPr>
          <p:nvPr>
            <p:ph type="sldNum" sz="quarter" idx="12"/>
          </p:nvPr>
        </p:nvSpPr>
        <p:spPr/>
        <p:txBody>
          <a:bodyPr/>
          <a:lstStyle/>
          <a:p>
            <a:fld id="{1718992C-B9AF-2F49-8B31-EC7F489F3004}" type="slidenum">
              <a:rPr lang="en-US" smtClean="0"/>
              <a:t>15</a:t>
            </a:fld>
            <a:endParaRPr lang="en-US"/>
          </a:p>
        </p:txBody>
      </p:sp>
      <p:pic>
        <p:nvPicPr>
          <p:cNvPr id="6" name="Picture 5" descr="A drawing of a person&#10;&#10;Description automatically generated">
            <a:extLst>
              <a:ext uri="{FF2B5EF4-FFF2-40B4-BE49-F238E27FC236}">
                <a16:creationId xmlns:a16="http://schemas.microsoft.com/office/drawing/2014/main" id="{D5CE124E-30FC-6B4E-8154-1ECB0971DB11}"/>
              </a:ext>
            </a:extLst>
          </p:cNvPr>
          <p:cNvPicPr>
            <a:picLocks noChangeAspect="1"/>
          </p:cNvPicPr>
          <p:nvPr/>
        </p:nvPicPr>
        <p:blipFill>
          <a:blip r:embed="rId3"/>
          <a:stretch>
            <a:fillRect/>
          </a:stretch>
        </p:blipFill>
        <p:spPr>
          <a:xfrm>
            <a:off x="336550" y="1639667"/>
            <a:ext cx="11518900" cy="4716686"/>
          </a:xfrm>
          <a:prstGeom prst="rect">
            <a:avLst/>
          </a:prstGeom>
        </p:spPr>
      </p:pic>
    </p:spTree>
    <p:extLst>
      <p:ext uri="{BB962C8B-B14F-4D97-AF65-F5344CB8AC3E}">
        <p14:creationId xmlns:p14="http://schemas.microsoft.com/office/powerpoint/2010/main" val="2031407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59206-9BFD-E04A-91CF-F763702E4860}"/>
              </a:ext>
            </a:extLst>
          </p:cNvPr>
          <p:cNvSpPr>
            <a:spLocks noGrp="1"/>
          </p:cNvSpPr>
          <p:nvPr>
            <p:ph type="title"/>
          </p:nvPr>
        </p:nvSpPr>
        <p:spPr/>
        <p:txBody>
          <a:bodyPr/>
          <a:lstStyle/>
          <a:p>
            <a:r>
              <a:rPr lang="en-US" dirty="0"/>
              <a:t>Timing Analysis Attacks</a:t>
            </a:r>
          </a:p>
        </p:txBody>
      </p:sp>
      <p:sp>
        <p:nvSpPr>
          <p:cNvPr id="4" name="Slide Number Placeholder 3">
            <a:extLst>
              <a:ext uri="{FF2B5EF4-FFF2-40B4-BE49-F238E27FC236}">
                <a16:creationId xmlns:a16="http://schemas.microsoft.com/office/drawing/2014/main" id="{3D1172A4-6603-6848-B737-B4773ED553B5}"/>
              </a:ext>
            </a:extLst>
          </p:cNvPr>
          <p:cNvSpPr>
            <a:spLocks noGrp="1"/>
          </p:cNvSpPr>
          <p:nvPr>
            <p:ph type="sldNum" sz="quarter" idx="12"/>
          </p:nvPr>
        </p:nvSpPr>
        <p:spPr/>
        <p:txBody>
          <a:bodyPr/>
          <a:lstStyle/>
          <a:p>
            <a:fld id="{1718992C-B9AF-2F49-8B31-EC7F489F3004}" type="slidenum">
              <a:rPr lang="en-US" smtClean="0"/>
              <a:t>16</a:t>
            </a:fld>
            <a:endParaRPr lang="en-US"/>
          </a:p>
        </p:txBody>
      </p:sp>
      <p:pic>
        <p:nvPicPr>
          <p:cNvPr id="6" name="Picture 5" descr="A close up of a map&#10;&#10;Description automatically generated">
            <a:extLst>
              <a:ext uri="{FF2B5EF4-FFF2-40B4-BE49-F238E27FC236}">
                <a16:creationId xmlns:a16="http://schemas.microsoft.com/office/drawing/2014/main" id="{95C10398-6FB1-2848-A8D2-68C12942F061}"/>
              </a:ext>
            </a:extLst>
          </p:cNvPr>
          <p:cNvPicPr>
            <a:picLocks noChangeAspect="1"/>
          </p:cNvPicPr>
          <p:nvPr/>
        </p:nvPicPr>
        <p:blipFill>
          <a:blip r:embed="rId3"/>
          <a:stretch>
            <a:fillRect/>
          </a:stretch>
        </p:blipFill>
        <p:spPr>
          <a:xfrm>
            <a:off x="489857" y="1516743"/>
            <a:ext cx="10662557" cy="5341257"/>
          </a:xfrm>
          <a:prstGeom prst="rect">
            <a:avLst/>
          </a:prstGeom>
        </p:spPr>
      </p:pic>
    </p:spTree>
    <p:extLst>
      <p:ext uri="{BB962C8B-B14F-4D97-AF65-F5344CB8AC3E}">
        <p14:creationId xmlns:p14="http://schemas.microsoft.com/office/powerpoint/2010/main" val="641834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487AA-6A68-7A45-8F3B-D2C2C7603F49}"/>
              </a:ext>
            </a:extLst>
          </p:cNvPr>
          <p:cNvSpPr>
            <a:spLocks noGrp="1"/>
          </p:cNvSpPr>
          <p:nvPr>
            <p:ph type="title"/>
          </p:nvPr>
        </p:nvSpPr>
        <p:spPr/>
        <p:txBody>
          <a:bodyPr/>
          <a:lstStyle/>
          <a:p>
            <a:r>
              <a:rPr lang="en-US" dirty="0"/>
              <a:t>Targeted Attack</a:t>
            </a:r>
          </a:p>
        </p:txBody>
      </p:sp>
      <p:sp>
        <p:nvSpPr>
          <p:cNvPr id="3" name="Content Placeholder 2">
            <a:extLst>
              <a:ext uri="{FF2B5EF4-FFF2-40B4-BE49-F238E27FC236}">
                <a16:creationId xmlns:a16="http://schemas.microsoft.com/office/drawing/2014/main" id="{4D03E345-7554-E946-B7AF-0F859007ACCC}"/>
              </a:ext>
            </a:extLst>
          </p:cNvPr>
          <p:cNvSpPr>
            <a:spLocks noGrp="1"/>
          </p:cNvSpPr>
          <p:nvPr>
            <p:ph idx="1"/>
          </p:nvPr>
        </p:nvSpPr>
        <p:spPr/>
        <p:txBody>
          <a:bodyPr/>
          <a:lstStyle/>
          <a:p>
            <a:r>
              <a:rPr lang="en-US" dirty="0"/>
              <a:t>Adversary needs to be on two paths</a:t>
            </a:r>
          </a:p>
          <a:p>
            <a:pPr lvl="1"/>
            <a:r>
              <a:rPr lang="en-US" dirty="0"/>
              <a:t>Between client and entry</a:t>
            </a:r>
          </a:p>
          <a:p>
            <a:pPr lvl="1"/>
            <a:r>
              <a:rPr lang="en-US" dirty="0"/>
              <a:t>Between exit and server</a:t>
            </a:r>
          </a:p>
          <a:p>
            <a:r>
              <a:rPr lang="en-US" dirty="0"/>
              <a:t>In either direction</a:t>
            </a:r>
          </a:p>
          <a:p>
            <a:pPr lvl="1"/>
            <a:r>
              <a:rPr lang="en-US" dirty="0"/>
              <a:t>Seeing data packets</a:t>
            </a:r>
          </a:p>
          <a:p>
            <a:pPr lvl="1"/>
            <a:r>
              <a:rPr lang="en-US" dirty="0"/>
              <a:t>Or, seeing the TCP ACKs</a:t>
            </a:r>
          </a:p>
          <a:p>
            <a:r>
              <a:rPr lang="en-US" dirty="0"/>
              <a:t>BGP interception attacks</a:t>
            </a:r>
          </a:p>
          <a:p>
            <a:pPr lvl="1"/>
            <a:r>
              <a:rPr lang="en-US" dirty="0"/>
              <a:t>To force the traffic to traverse the adversary</a:t>
            </a:r>
          </a:p>
          <a:p>
            <a:endParaRPr lang="en-US" dirty="0"/>
          </a:p>
        </p:txBody>
      </p:sp>
      <p:sp>
        <p:nvSpPr>
          <p:cNvPr id="4" name="Slide Number Placeholder 3">
            <a:extLst>
              <a:ext uri="{FF2B5EF4-FFF2-40B4-BE49-F238E27FC236}">
                <a16:creationId xmlns:a16="http://schemas.microsoft.com/office/drawing/2014/main" id="{242B8D9D-029A-9344-98B5-63B96F02126B}"/>
              </a:ext>
            </a:extLst>
          </p:cNvPr>
          <p:cNvSpPr>
            <a:spLocks noGrp="1"/>
          </p:cNvSpPr>
          <p:nvPr>
            <p:ph type="sldNum" sz="quarter" idx="12"/>
          </p:nvPr>
        </p:nvSpPr>
        <p:spPr/>
        <p:txBody>
          <a:bodyPr/>
          <a:lstStyle/>
          <a:p>
            <a:fld id="{1718992C-B9AF-2F49-8B31-EC7F489F3004}" type="slidenum">
              <a:rPr lang="en-US" smtClean="0"/>
              <a:t>17</a:t>
            </a:fld>
            <a:endParaRPr lang="en-US"/>
          </a:p>
        </p:txBody>
      </p:sp>
      <p:pic>
        <p:nvPicPr>
          <p:cNvPr id="5" name="Picture 4" descr="A drawing of a person&#10;&#10;Description automatically generated">
            <a:extLst>
              <a:ext uri="{FF2B5EF4-FFF2-40B4-BE49-F238E27FC236}">
                <a16:creationId xmlns:a16="http://schemas.microsoft.com/office/drawing/2014/main" id="{AE1BC758-8E40-5C43-A33B-EEC072EF0A15}"/>
              </a:ext>
            </a:extLst>
          </p:cNvPr>
          <p:cNvPicPr>
            <a:picLocks noChangeAspect="1"/>
          </p:cNvPicPr>
          <p:nvPr/>
        </p:nvPicPr>
        <p:blipFill>
          <a:blip r:embed="rId2"/>
          <a:stretch>
            <a:fillRect/>
          </a:stretch>
        </p:blipFill>
        <p:spPr>
          <a:xfrm>
            <a:off x="5179579" y="2351315"/>
            <a:ext cx="6790171" cy="2780396"/>
          </a:xfrm>
          <a:prstGeom prst="rect">
            <a:avLst/>
          </a:prstGeom>
        </p:spPr>
      </p:pic>
      <p:sp>
        <p:nvSpPr>
          <p:cNvPr id="6" name="TextBox 5">
            <a:extLst>
              <a:ext uri="{FF2B5EF4-FFF2-40B4-BE49-F238E27FC236}">
                <a16:creationId xmlns:a16="http://schemas.microsoft.com/office/drawing/2014/main" id="{F0505217-FDFE-AA47-89DC-0E1C6655E168}"/>
              </a:ext>
            </a:extLst>
          </p:cNvPr>
          <p:cNvSpPr txBox="1"/>
          <p:nvPr/>
        </p:nvSpPr>
        <p:spPr>
          <a:xfrm>
            <a:off x="1632857" y="6129116"/>
            <a:ext cx="9372599" cy="646331"/>
          </a:xfrm>
          <a:prstGeom prst="rect">
            <a:avLst/>
          </a:prstGeom>
          <a:noFill/>
        </p:spPr>
        <p:txBody>
          <a:bodyPr wrap="square" rtlCol="0">
            <a:spAutoFit/>
          </a:bodyPr>
          <a:lstStyle/>
          <a:p>
            <a:r>
              <a:rPr lang="en-US" dirty="0" err="1"/>
              <a:t>Yixin</a:t>
            </a:r>
            <a:r>
              <a:rPr lang="en-US" dirty="0"/>
              <a:t> Sun, Anne Edmundson, Laurent </a:t>
            </a:r>
            <a:r>
              <a:rPr lang="en-US" dirty="0" err="1"/>
              <a:t>Vanbever</a:t>
            </a:r>
            <a:r>
              <a:rPr lang="en-US" dirty="0"/>
              <a:t>, Oscar Li, Jennifer Rexford, Mung Chiang, and Prateek Mittal, </a:t>
            </a:r>
            <a:r>
              <a:rPr lang="en-US" dirty="0">
                <a:hlinkClick r:id="rId3"/>
              </a:rPr>
              <a:t>"RAPTOR: Routing Attacks on Privacy in Tor,"</a:t>
            </a:r>
            <a:r>
              <a:rPr lang="en-US" dirty="0"/>
              <a:t> in USENIX Security, August 2015.</a:t>
            </a:r>
          </a:p>
        </p:txBody>
      </p:sp>
    </p:spTree>
    <p:extLst>
      <p:ext uri="{BB962C8B-B14F-4D97-AF65-F5344CB8AC3E}">
        <p14:creationId xmlns:p14="http://schemas.microsoft.com/office/powerpoint/2010/main" val="372444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2D7B3-D6BE-3F4B-8B3A-C0E0C1CD5B3E}"/>
              </a:ext>
            </a:extLst>
          </p:cNvPr>
          <p:cNvSpPr>
            <a:spLocks noGrp="1"/>
          </p:cNvSpPr>
          <p:nvPr>
            <p:ph type="title"/>
          </p:nvPr>
        </p:nvSpPr>
        <p:spPr/>
        <p:txBody>
          <a:bodyPr/>
          <a:lstStyle/>
          <a:p>
            <a:r>
              <a:rPr lang="en-US" dirty="0"/>
              <a:t>Launching Ethical Attacks</a:t>
            </a:r>
          </a:p>
        </p:txBody>
      </p:sp>
      <p:sp>
        <p:nvSpPr>
          <p:cNvPr id="3" name="Content Placeholder 2">
            <a:extLst>
              <a:ext uri="{FF2B5EF4-FFF2-40B4-BE49-F238E27FC236}">
                <a16:creationId xmlns:a16="http://schemas.microsoft.com/office/drawing/2014/main" id="{D157A15E-AB5D-E54F-9F80-9211BC35AE58}"/>
              </a:ext>
            </a:extLst>
          </p:cNvPr>
          <p:cNvSpPr>
            <a:spLocks noGrp="1"/>
          </p:cNvSpPr>
          <p:nvPr>
            <p:ph idx="1"/>
          </p:nvPr>
        </p:nvSpPr>
        <p:spPr>
          <a:xfrm>
            <a:off x="609600" y="1600202"/>
            <a:ext cx="10972800" cy="4983159"/>
          </a:xfrm>
        </p:spPr>
        <p:txBody>
          <a:bodyPr>
            <a:normAutofit fontScale="92500" lnSpcReduction="10000"/>
          </a:bodyPr>
          <a:lstStyle/>
          <a:p>
            <a:r>
              <a:rPr lang="en-US" dirty="0"/>
              <a:t>Tor entry we control</a:t>
            </a:r>
          </a:p>
          <a:p>
            <a:pPr lvl="1"/>
            <a:r>
              <a:rPr lang="en-US" dirty="0"/>
              <a:t>Ran our own Tor entry (guard) node</a:t>
            </a:r>
          </a:p>
          <a:p>
            <a:pPr lvl="1"/>
            <a:r>
              <a:rPr lang="en-US" dirty="0"/>
              <a:t>Using an IP prefix we control (PEERING testbed)</a:t>
            </a:r>
          </a:p>
          <a:p>
            <a:r>
              <a:rPr lang="en-US" dirty="0"/>
              <a:t>Tor clients we control</a:t>
            </a:r>
          </a:p>
          <a:p>
            <a:pPr lvl="1"/>
            <a:r>
              <a:rPr lang="en-US" dirty="0" err="1"/>
              <a:t>PlanetLab</a:t>
            </a:r>
            <a:r>
              <a:rPr lang="en-US" dirty="0"/>
              <a:t> clients use our entry node</a:t>
            </a:r>
          </a:p>
          <a:p>
            <a:pPr lvl="1"/>
            <a:r>
              <a:rPr lang="en-US" dirty="0"/>
              <a:t>Download 100 MB objects from web servers we control</a:t>
            </a:r>
          </a:p>
          <a:p>
            <a:r>
              <a:rPr lang="en-US" dirty="0"/>
              <a:t>Launch interception attack</a:t>
            </a:r>
          </a:p>
          <a:p>
            <a:pPr lvl="1"/>
            <a:r>
              <a:rPr lang="en-US" dirty="0"/>
              <a:t>Intercept client-to-entry traffic</a:t>
            </a:r>
          </a:p>
          <a:p>
            <a:pPr lvl="1"/>
            <a:r>
              <a:rPr lang="en-US" dirty="0"/>
              <a:t>Perform timing analysis attack</a:t>
            </a:r>
          </a:p>
          <a:p>
            <a:r>
              <a:rPr lang="en-US" dirty="0"/>
              <a:t>Successful in deanonymizing</a:t>
            </a:r>
          </a:p>
          <a:p>
            <a:endParaRPr lang="en-US" dirty="0"/>
          </a:p>
        </p:txBody>
      </p:sp>
      <p:sp>
        <p:nvSpPr>
          <p:cNvPr id="4" name="Slide Number Placeholder 3">
            <a:extLst>
              <a:ext uri="{FF2B5EF4-FFF2-40B4-BE49-F238E27FC236}">
                <a16:creationId xmlns:a16="http://schemas.microsoft.com/office/drawing/2014/main" id="{643DB669-31B2-2248-B67C-3B803F21A42A}"/>
              </a:ext>
            </a:extLst>
          </p:cNvPr>
          <p:cNvSpPr>
            <a:spLocks noGrp="1"/>
          </p:cNvSpPr>
          <p:nvPr>
            <p:ph type="sldNum" sz="quarter" idx="12"/>
          </p:nvPr>
        </p:nvSpPr>
        <p:spPr/>
        <p:txBody>
          <a:bodyPr/>
          <a:lstStyle/>
          <a:p>
            <a:fld id="{1718992C-B9AF-2F49-8B31-EC7F489F3004}" type="slidenum">
              <a:rPr lang="en-US" smtClean="0"/>
              <a:t>18</a:t>
            </a:fld>
            <a:endParaRPr lang="en-US"/>
          </a:p>
        </p:txBody>
      </p:sp>
      <p:pic>
        <p:nvPicPr>
          <p:cNvPr id="5" name="Picture 4" descr="A drawing of a person&#10;&#10;Description automatically generated">
            <a:extLst>
              <a:ext uri="{FF2B5EF4-FFF2-40B4-BE49-F238E27FC236}">
                <a16:creationId xmlns:a16="http://schemas.microsoft.com/office/drawing/2014/main" id="{79010BAC-5327-2948-A93D-A53D2841E61F}"/>
              </a:ext>
            </a:extLst>
          </p:cNvPr>
          <p:cNvPicPr>
            <a:picLocks noChangeAspect="1"/>
          </p:cNvPicPr>
          <p:nvPr/>
        </p:nvPicPr>
        <p:blipFill>
          <a:blip r:embed="rId2"/>
          <a:stretch>
            <a:fillRect/>
          </a:stretch>
        </p:blipFill>
        <p:spPr>
          <a:xfrm>
            <a:off x="5867400" y="4296645"/>
            <a:ext cx="5921829" cy="2424833"/>
          </a:xfrm>
          <a:prstGeom prst="rect">
            <a:avLst/>
          </a:prstGeom>
        </p:spPr>
      </p:pic>
    </p:spTree>
    <p:extLst>
      <p:ext uri="{BB962C8B-B14F-4D97-AF65-F5344CB8AC3E}">
        <p14:creationId xmlns:p14="http://schemas.microsoft.com/office/powerpoint/2010/main" val="277736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0CBB-F3BC-4045-B5DB-8E5FF09195FB}"/>
              </a:ext>
            </a:extLst>
          </p:cNvPr>
          <p:cNvSpPr>
            <a:spLocks noGrp="1"/>
          </p:cNvSpPr>
          <p:nvPr>
            <p:ph type="title"/>
          </p:nvPr>
        </p:nvSpPr>
        <p:spPr/>
        <p:txBody>
          <a:bodyPr/>
          <a:lstStyle/>
          <a:p>
            <a:r>
              <a:rPr lang="en-US" dirty="0"/>
              <a:t>Interdomain Routing Security</a:t>
            </a:r>
          </a:p>
        </p:txBody>
      </p:sp>
      <p:sp>
        <p:nvSpPr>
          <p:cNvPr id="3" name="Content Placeholder 2">
            <a:extLst>
              <a:ext uri="{FF2B5EF4-FFF2-40B4-BE49-F238E27FC236}">
                <a16:creationId xmlns:a16="http://schemas.microsoft.com/office/drawing/2014/main" id="{F2C5D190-1C06-BE47-A8E3-612B3E06651F}"/>
              </a:ext>
            </a:extLst>
          </p:cNvPr>
          <p:cNvSpPr>
            <a:spLocks noGrp="1"/>
          </p:cNvSpPr>
          <p:nvPr>
            <p:ph idx="1"/>
          </p:nvPr>
        </p:nvSpPr>
        <p:spPr/>
        <p:txBody>
          <a:bodyPr>
            <a:normAutofit/>
          </a:bodyPr>
          <a:lstStyle/>
          <a:p>
            <a:r>
              <a:rPr lang="en-US" sz="3600" dirty="0"/>
              <a:t>Border Gateway Protocol (BGP)</a:t>
            </a:r>
          </a:p>
          <a:p>
            <a:pPr lvl="1"/>
            <a:r>
              <a:rPr lang="en-US" sz="3200" dirty="0"/>
              <a:t>Vulnerable to attack and misconfiguration</a:t>
            </a:r>
          </a:p>
          <a:p>
            <a:pPr lvl="1"/>
            <a:r>
              <a:rPr lang="en-US" sz="3200" dirty="0"/>
              <a:t>Attacks affecting availability and confidentiality</a:t>
            </a:r>
          </a:p>
          <a:p>
            <a:pPr lvl="1"/>
            <a:r>
              <a:rPr lang="en-US" sz="3200" dirty="0"/>
              <a:t>Yet, deploying BGP security solutions is hard</a:t>
            </a:r>
          </a:p>
        </p:txBody>
      </p:sp>
      <p:sp>
        <p:nvSpPr>
          <p:cNvPr id="4" name="Slide Number Placeholder 3">
            <a:extLst>
              <a:ext uri="{FF2B5EF4-FFF2-40B4-BE49-F238E27FC236}">
                <a16:creationId xmlns:a16="http://schemas.microsoft.com/office/drawing/2014/main" id="{AC2C4335-0AC3-944E-AE27-647123853A80}"/>
              </a:ext>
            </a:extLst>
          </p:cNvPr>
          <p:cNvSpPr>
            <a:spLocks noGrp="1"/>
          </p:cNvSpPr>
          <p:nvPr>
            <p:ph type="sldNum" sz="quarter" idx="12"/>
          </p:nvPr>
        </p:nvSpPr>
        <p:spPr/>
        <p:txBody>
          <a:bodyPr/>
          <a:lstStyle/>
          <a:p>
            <a:fld id="{1718992C-B9AF-2F49-8B31-EC7F489F3004}" type="slidenum">
              <a:rPr lang="en-US" smtClean="0"/>
              <a:t>1</a:t>
            </a:fld>
            <a:endParaRPr lang="en-US"/>
          </a:p>
        </p:txBody>
      </p:sp>
      <p:graphicFrame>
        <p:nvGraphicFramePr>
          <p:cNvPr id="12" name="Object 4">
            <a:extLst>
              <a:ext uri="{FF2B5EF4-FFF2-40B4-BE49-F238E27FC236}">
                <a16:creationId xmlns:a16="http://schemas.microsoft.com/office/drawing/2014/main" id="{75A716B0-E6D4-DE42-9498-2304D340C3B1}"/>
              </a:ext>
            </a:extLst>
          </p:cNvPr>
          <p:cNvGraphicFramePr>
            <a:graphicFrameLocks noChangeAspect="1"/>
          </p:cNvGraphicFramePr>
          <p:nvPr>
            <p:extLst>
              <p:ext uri="{D42A27DB-BD31-4B8C-83A1-F6EECF244321}">
                <p14:modId xmlns:p14="http://schemas.microsoft.com/office/powerpoint/2010/main" val="3111834738"/>
              </p:ext>
            </p:extLst>
          </p:nvPr>
        </p:nvGraphicFramePr>
        <p:xfrm>
          <a:off x="3927295" y="4414780"/>
          <a:ext cx="3474770" cy="1858566"/>
        </p:xfrm>
        <a:graphic>
          <a:graphicData uri="http://schemas.openxmlformats.org/presentationml/2006/ole">
            <mc:AlternateContent xmlns:mc="http://schemas.openxmlformats.org/markup-compatibility/2006">
              <mc:Choice xmlns:v="urn:schemas-microsoft-com:vml" Requires="v">
                <p:oleObj spid="_x0000_s7753" name="Photo Editor Photo" r:id="rId4" imgW="1270000" imgH="927100" progId="MSPhotoEd.3">
                  <p:embed/>
                </p:oleObj>
              </mc:Choice>
              <mc:Fallback>
                <p:oleObj name="Photo Editor Photo" r:id="rId4" imgW="1270000" imgH="927100" progId="MSPhotoEd.3">
                  <p:embed/>
                  <p:pic>
                    <p:nvPicPr>
                      <p:cNvPr id="13" name="Object 4">
                        <a:extLst>
                          <a:ext uri="{FF2B5EF4-FFF2-40B4-BE49-F238E27FC236}">
                            <a16:creationId xmlns:a16="http://schemas.microsoft.com/office/drawing/2014/main" id="{5F0289B0-7823-C347-AB9B-43581EB290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7295" y="4414780"/>
                        <a:ext cx="3474770" cy="1858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3" name="Object 4">
            <a:extLst>
              <a:ext uri="{FF2B5EF4-FFF2-40B4-BE49-F238E27FC236}">
                <a16:creationId xmlns:a16="http://schemas.microsoft.com/office/drawing/2014/main" id="{CA4262D9-712A-084E-9A93-7101FB7BC703}"/>
              </a:ext>
            </a:extLst>
          </p:cNvPr>
          <p:cNvGraphicFramePr>
            <a:graphicFrameLocks noChangeAspect="1"/>
          </p:cNvGraphicFramePr>
          <p:nvPr>
            <p:extLst>
              <p:ext uri="{D42A27DB-BD31-4B8C-83A1-F6EECF244321}">
                <p14:modId xmlns:p14="http://schemas.microsoft.com/office/powerpoint/2010/main" val="2169157657"/>
              </p:ext>
            </p:extLst>
          </p:nvPr>
        </p:nvGraphicFramePr>
        <p:xfrm>
          <a:off x="944963" y="4825773"/>
          <a:ext cx="1937987" cy="1036580"/>
        </p:xfrm>
        <a:graphic>
          <a:graphicData uri="http://schemas.openxmlformats.org/presentationml/2006/ole">
            <mc:AlternateContent xmlns:mc="http://schemas.openxmlformats.org/markup-compatibility/2006">
              <mc:Choice xmlns:v="urn:schemas-microsoft-com:vml" Requires="v">
                <p:oleObj spid="_x0000_s7754" name="Photo Editor Photo" r:id="rId4" imgW="1270000" imgH="927100" progId="MSPhotoEd.3">
                  <p:embed/>
                </p:oleObj>
              </mc:Choice>
              <mc:Fallback>
                <p:oleObj name="Photo Editor Photo" r:id="rId4" imgW="1270000" imgH="927100" progId="MSPhotoEd.3">
                  <p:embed/>
                  <p:pic>
                    <p:nvPicPr>
                      <p:cNvPr id="12" name="Object 4">
                        <a:extLst>
                          <a:ext uri="{FF2B5EF4-FFF2-40B4-BE49-F238E27FC236}">
                            <a16:creationId xmlns:a16="http://schemas.microsoft.com/office/drawing/2014/main" id="{75A716B0-E6D4-DE42-9498-2304D340C3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963" y="4825773"/>
                        <a:ext cx="1937987" cy="1036580"/>
                      </a:xfrm>
                      <a:prstGeom prst="rect">
                        <a:avLst/>
                      </a:prstGeom>
                      <a:noFill/>
                      <a:ln>
                        <a:noFill/>
                      </a:ln>
                      <a:effectLst/>
                    </p:spPr>
                  </p:pic>
                </p:oleObj>
              </mc:Fallback>
            </mc:AlternateContent>
          </a:graphicData>
        </a:graphic>
      </p:graphicFrame>
      <p:graphicFrame>
        <p:nvGraphicFramePr>
          <p:cNvPr id="14" name="Object 4">
            <a:extLst>
              <a:ext uri="{FF2B5EF4-FFF2-40B4-BE49-F238E27FC236}">
                <a16:creationId xmlns:a16="http://schemas.microsoft.com/office/drawing/2014/main" id="{F599736F-31BD-9D4C-9BFA-2C8C868B8CB9}"/>
              </a:ext>
            </a:extLst>
          </p:cNvPr>
          <p:cNvGraphicFramePr>
            <a:graphicFrameLocks noChangeAspect="1"/>
          </p:cNvGraphicFramePr>
          <p:nvPr>
            <p:extLst>
              <p:ext uri="{D42A27DB-BD31-4B8C-83A1-F6EECF244321}">
                <p14:modId xmlns:p14="http://schemas.microsoft.com/office/powerpoint/2010/main" val="3246991505"/>
              </p:ext>
            </p:extLst>
          </p:nvPr>
        </p:nvGraphicFramePr>
        <p:xfrm>
          <a:off x="8484395" y="4049623"/>
          <a:ext cx="1937987" cy="1036580"/>
        </p:xfrm>
        <a:graphic>
          <a:graphicData uri="http://schemas.openxmlformats.org/presentationml/2006/ole">
            <mc:AlternateContent xmlns:mc="http://schemas.openxmlformats.org/markup-compatibility/2006">
              <mc:Choice xmlns:v="urn:schemas-microsoft-com:vml" Requires="v">
                <p:oleObj spid="_x0000_s7755" name="Photo Editor Photo" r:id="rId4" imgW="1270000" imgH="927100" progId="MSPhotoEd.3">
                  <p:embed/>
                </p:oleObj>
              </mc:Choice>
              <mc:Fallback>
                <p:oleObj name="Photo Editor Photo" r:id="rId4" imgW="1270000" imgH="927100" progId="MSPhotoEd.3">
                  <p:embed/>
                  <p:pic>
                    <p:nvPicPr>
                      <p:cNvPr id="13" name="Object 4">
                        <a:extLst>
                          <a:ext uri="{FF2B5EF4-FFF2-40B4-BE49-F238E27FC236}">
                            <a16:creationId xmlns:a16="http://schemas.microsoft.com/office/drawing/2014/main" id="{CA4262D9-712A-084E-9A93-7101FB7BC7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4395" y="4049623"/>
                        <a:ext cx="1937987" cy="1036580"/>
                      </a:xfrm>
                      <a:prstGeom prst="rect">
                        <a:avLst/>
                      </a:prstGeom>
                      <a:noFill/>
                      <a:ln>
                        <a:noFill/>
                      </a:ln>
                      <a:effectLst/>
                    </p:spPr>
                  </p:pic>
                </p:oleObj>
              </mc:Fallback>
            </mc:AlternateContent>
          </a:graphicData>
        </a:graphic>
      </p:graphicFrame>
      <p:sp>
        <p:nvSpPr>
          <p:cNvPr id="16" name="Line 15">
            <a:extLst>
              <a:ext uri="{FF2B5EF4-FFF2-40B4-BE49-F238E27FC236}">
                <a16:creationId xmlns:a16="http://schemas.microsoft.com/office/drawing/2014/main" id="{C8069470-FC4D-014F-9010-A01C86FE964D}"/>
              </a:ext>
            </a:extLst>
          </p:cNvPr>
          <p:cNvSpPr>
            <a:spLocks noChangeShapeType="1"/>
          </p:cNvSpPr>
          <p:nvPr/>
        </p:nvSpPr>
        <p:spPr bwMode="auto">
          <a:xfrm flipV="1">
            <a:off x="2844965" y="5344063"/>
            <a:ext cx="138197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5">
            <a:extLst>
              <a:ext uri="{FF2B5EF4-FFF2-40B4-BE49-F238E27FC236}">
                <a16:creationId xmlns:a16="http://schemas.microsoft.com/office/drawing/2014/main" id="{E433FAF9-D153-DD46-BFF1-E55CE59FA106}"/>
              </a:ext>
            </a:extLst>
          </p:cNvPr>
          <p:cNvSpPr>
            <a:spLocks noChangeShapeType="1"/>
          </p:cNvSpPr>
          <p:nvPr/>
        </p:nvSpPr>
        <p:spPr bwMode="auto">
          <a:xfrm flipV="1">
            <a:off x="7062514" y="4825773"/>
            <a:ext cx="1788189" cy="30499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5">
            <a:extLst>
              <a:ext uri="{FF2B5EF4-FFF2-40B4-BE49-F238E27FC236}">
                <a16:creationId xmlns:a16="http://schemas.microsoft.com/office/drawing/2014/main" id="{1B495FFD-1D44-464F-8B95-B0B547704FDD}"/>
              </a:ext>
            </a:extLst>
          </p:cNvPr>
          <p:cNvSpPr>
            <a:spLocks noChangeShapeType="1"/>
          </p:cNvSpPr>
          <p:nvPr/>
        </p:nvSpPr>
        <p:spPr bwMode="auto">
          <a:xfrm>
            <a:off x="6781798" y="5610894"/>
            <a:ext cx="1937987" cy="60153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5" name="Object 4">
            <a:extLst>
              <a:ext uri="{FF2B5EF4-FFF2-40B4-BE49-F238E27FC236}">
                <a16:creationId xmlns:a16="http://schemas.microsoft.com/office/drawing/2014/main" id="{34CB6F87-93CD-0649-871A-40F259E719F4}"/>
              </a:ext>
            </a:extLst>
          </p:cNvPr>
          <p:cNvGraphicFramePr>
            <a:graphicFrameLocks noChangeAspect="1"/>
          </p:cNvGraphicFramePr>
          <p:nvPr>
            <p:extLst>
              <p:ext uri="{D42A27DB-BD31-4B8C-83A1-F6EECF244321}">
                <p14:modId xmlns:p14="http://schemas.microsoft.com/office/powerpoint/2010/main" val="131648595"/>
              </p:ext>
            </p:extLst>
          </p:nvPr>
        </p:nvGraphicFramePr>
        <p:xfrm>
          <a:off x="8444493" y="5566327"/>
          <a:ext cx="1937987" cy="1036580"/>
        </p:xfrm>
        <a:graphic>
          <a:graphicData uri="http://schemas.openxmlformats.org/presentationml/2006/ole">
            <mc:AlternateContent xmlns:mc="http://schemas.openxmlformats.org/markup-compatibility/2006">
              <mc:Choice xmlns:v="urn:schemas-microsoft-com:vml" Requires="v">
                <p:oleObj spid="_x0000_s7756" name="Photo Editor Photo" r:id="rId6" imgW="1270000" imgH="927100" progId="MSPhotoEd.3">
                  <p:embed/>
                </p:oleObj>
              </mc:Choice>
              <mc:Fallback>
                <p:oleObj name="Photo Editor Photo" r:id="rId6" imgW="1270000" imgH="927100" progId="MSPhotoEd.3">
                  <p:embed/>
                  <p:pic>
                    <p:nvPicPr>
                      <p:cNvPr id="14" name="Object 4">
                        <a:extLst>
                          <a:ext uri="{FF2B5EF4-FFF2-40B4-BE49-F238E27FC236}">
                            <a16:creationId xmlns:a16="http://schemas.microsoft.com/office/drawing/2014/main" id="{F599736F-31BD-9D4C-9BFA-2C8C868B8C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4493" y="5566327"/>
                        <a:ext cx="1937987" cy="103658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844091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2735D-9816-4A43-843A-8E19A336AC49}"/>
              </a:ext>
            </a:extLst>
          </p:cNvPr>
          <p:cNvSpPr>
            <a:spLocks noGrp="1"/>
          </p:cNvSpPr>
          <p:nvPr>
            <p:ph type="title"/>
          </p:nvPr>
        </p:nvSpPr>
        <p:spPr/>
        <p:txBody>
          <a:bodyPr/>
          <a:lstStyle/>
          <a:p>
            <a:r>
              <a:rPr lang="en-US" dirty="0"/>
              <a:t>Application-Level Defenses</a:t>
            </a:r>
          </a:p>
        </p:txBody>
      </p:sp>
      <p:sp>
        <p:nvSpPr>
          <p:cNvPr id="3" name="Content Placeholder 2">
            <a:extLst>
              <a:ext uri="{FF2B5EF4-FFF2-40B4-BE49-F238E27FC236}">
                <a16:creationId xmlns:a16="http://schemas.microsoft.com/office/drawing/2014/main" id="{6DA5F615-61F8-E047-934B-0FC6532FE089}"/>
              </a:ext>
            </a:extLst>
          </p:cNvPr>
          <p:cNvSpPr>
            <a:spLocks noGrp="1"/>
          </p:cNvSpPr>
          <p:nvPr>
            <p:ph idx="1"/>
          </p:nvPr>
        </p:nvSpPr>
        <p:spPr/>
        <p:txBody>
          <a:bodyPr/>
          <a:lstStyle/>
          <a:p>
            <a:r>
              <a:rPr lang="en-US" dirty="0"/>
              <a:t>Clients: AS-aware path selection</a:t>
            </a:r>
          </a:p>
          <a:p>
            <a:pPr lvl="1"/>
            <a:r>
              <a:rPr lang="en-US" dirty="0"/>
              <a:t>Tor network monitors BGP path dynamics</a:t>
            </a:r>
          </a:p>
          <a:p>
            <a:pPr lvl="1"/>
            <a:r>
              <a:rPr lang="en-US" dirty="0"/>
              <a:t>Distribute AS-PATH data to Tor clients</a:t>
            </a:r>
          </a:p>
          <a:p>
            <a:pPr lvl="1"/>
            <a:r>
              <a:rPr lang="en-US" dirty="0"/>
              <a:t>Clients avoid Tor paths traversing the same AS twice</a:t>
            </a:r>
          </a:p>
          <a:p>
            <a:r>
              <a:rPr lang="en-US" dirty="0"/>
              <a:t>Tor: mitigating routing attacks</a:t>
            </a:r>
          </a:p>
          <a:p>
            <a:pPr lvl="1"/>
            <a:r>
              <a:rPr lang="en-US" dirty="0"/>
              <a:t>Using /24 prefixes for Tor nodes (prevent </a:t>
            </a:r>
            <a:r>
              <a:rPr lang="en-US" dirty="0" err="1"/>
              <a:t>subprefix</a:t>
            </a:r>
            <a:r>
              <a:rPr lang="en-US" dirty="0"/>
              <a:t> interception)</a:t>
            </a:r>
          </a:p>
          <a:p>
            <a:pPr lvl="1"/>
            <a:r>
              <a:rPr lang="en-US" dirty="0"/>
              <a:t>Detecting BGP routing changes and notifying Tor clients</a:t>
            </a:r>
          </a:p>
        </p:txBody>
      </p:sp>
      <p:sp>
        <p:nvSpPr>
          <p:cNvPr id="4" name="Slide Number Placeholder 3">
            <a:extLst>
              <a:ext uri="{FF2B5EF4-FFF2-40B4-BE49-F238E27FC236}">
                <a16:creationId xmlns:a16="http://schemas.microsoft.com/office/drawing/2014/main" id="{B6984667-EABB-D144-A064-C0FF0550A7A1}"/>
              </a:ext>
            </a:extLst>
          </p:cNvPr>
          <p:cNvSpPr>
            <a:spLocks noGrp="1"/>
          </p:cNvSpPr>
          <p:nvPr>
            <p:ph type="sldNum" sz="quarter" idx="12"/>
          </p:nvPr>
        </p:nvSpPr>
        <p:spPr/>
        <p:txBody>
          <a:bodyPr/>
          <a:lstStyle/>
          <a:p>
            <a:fld id="{1718992C-B9AF-2F49-8B31-EC7F489F3004}" type="slidenum">
              <a:rPr lang="en-US" smtClean="0"/>
              <a:t>19</a:t>
            </a:fld>
            <a:endParaRPr lang="en-US"/>
          </a:p>
        </p:txBody>
      </p:sp>
    </p:spTree>
    <p:extLst>
      <p:ext uri="{BB962C8B-B14F-4D97-AF65-F5344CB8AC3E}">
        <p14:creationId xmlns:p14="http://schemas.microsoft.com/office/powerpoint/2010/main" val="33650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01BA4-04B8-D842-80C8-F550053B0654}"/>
              </a:ext>
            </a:extLst>
          </p:cNvPr>
          <p:cNvSpPr>
            <a:spLocks noGrp="1"/>
          </p:cNvSpPr>
          <p:nvPr>
            <p:ph type="title"/>
          </p:nvPr>
        </p:nvSpPr>
        <p:spPr/>
        <p:txBody>
          <a:bodyPr/>
          <a:lstStyle/>
          <a:p>
            <a:r>
              <a:rPr lang="en-US" dirty="0"/>
              <a:t>More Applications</a:t>
            </a:r>
          </a:p>
        </p:txBody>
      </p:sp>
      <p:sp>
        <p:nvSpPr>
          <p:cNvPr id="3" name="Content Placeholder 2">
            <a:extLst>
              <a:ext uri="{FF2B5EF4-FFF2-40B4-BE49-F238E27FC236}">
                <a16:creationId xmlns:a16="http://schemas.microsoft.com/office/drawing/2014/main" id="{5B885613-4501-5948-B44C-9F204214E121}"/>
              </a:ext>
            </a:extLst>
          </p:cNvPr>
          <p:cNvSpPr>
            <a:spLocks noGrp="1"/>
          </p:cNvSpPr>
          <p:nvPr>
            <p:ph idx="1"/>
          </p:nvPr>
        </p:nvSpPr>
        <p:spPr/>
        <p:txBody>
          <a:bodyPr/>
          <a:lstStyle/>
          <a:p>
            <a:r>
              <a:rPr lang="en-US" dirty="0"/>
              <a:t>Domain verification</a:t>
            </a:r>
          </a:p>
          <a:p>
            <a:pPr lvl="1"/>
            <a:r>
              <a:rPr lang="en-US" dirty="0"/>
              <a:t>Changing an account password </a:t>
            </a:r>
          </a:p>
          <a:p>
            <a:pPr lvl="1"/>
            <a:r>
              <a:rPr lang="en-US" dirty="0"/>
              <a:t>Verifying ownership of a restaurant, hotel, etc.</a:t>
            </a:r>
          </a:p>
          <a:p>
            <a:r>
              <a:rPr lang="en-US" dirty="0"/>
              <a:t>Anonymous communication</a:t>
            </a:r>
          </a:p>
          <a:p>
            <a:pPr lvl="1"/>
            <a:r>
              <a:rPr lang="en-US" dirty="0"/>
              <a:t>Other anonymous communication systems</a:t>
            </a:r>
          </a:p>
          <a:p>
            <a:pPr lvl="1"/>
            <a:r>
              <a:rPr lang="en-US" dirty="0"/>
              <a:t>E.g., I2P and VPNs</a:t>
            </a:r>
          </a:p>
          <a:p>
            <a:r>
              <a:rPr lang="en-US" dirty="0"/>
              <a:t>Bitcoin network</a:t>
            </a:r>
          </a:p>
          <a:p>
            <a:pPr lvl="1"/>
            <a:r>
              <a:rPr lang="en-US" dirty="0"/>
              <a:t>Disrupting the consensus protocol in the overlay network</a:t>
            </a:r>
          </a:p>
        </p:txBody>
      </p:sp>
      <p:sp>
        <p:nvSpPr>
          <p:cNvPr id="4" name="Slide Number Placeholder 3">
            <a:extLst>
              <a:ext uri="{FF2B5EF4-FFF2-40B4-BE49-F238E27FC236}">
                <a16:creationId xmlns:a16="http://schemas.microsoft.com/office/drawing/2014/main" id="{5AD2D09A-8C52-5247-B1EE-246450DC774F}"/>
              </a:ext>
            </a:extLst>
          </p:cNvPr>
          <p:cNvSpPr>
            <a:spLocks noGrp="1"/>
          </p:cNvSpPr>
          <p:nvPr>
            <p:ph type="sldNum" sz="quarter" idx="12"/>
          </p:nvPr>
        </p:nvSpPr>
        <p:spPr/>
        <p:txBody>
          <a:bodyPr/>
          <a:lstStyle/>
          <a:p>
            <a:fld id="{1718992C-B9AF-2F49-8B31-EC7F489F3004}" type="slidenum">
              <a:rPr lang="en-US" smtClean="0"/>
              <a:t>20</a:t>
            </a:fld>
            <a:endParaRPr lang="en-US"/>
          </a:p>
        </p:txBody>
      </p:sp>
    </p:spTree>
    <p:extLst>
      <p:ext uri="{BB962C8B-B14F-4D97-AF65-F5344CB8AC3E}">
        <p14:creationId xmlns:p14="http://schemas.microsoft.com/office/powerpoint/2010/main" val="368722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05FA-90B6-3E44-B700-A994B6A0A215}"/>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42AD3DBF-BE59-7A4C-9C4B-2C4A17C17F43}"/>
              </a:ext>
            </a:extLst>
          </p:cNvPr>
          <p:cNvSpPr>
            <a:spLocks noGrp="1"/>
          </p:cNvSpPr>
          <p:nvPr>
            <p:ph idx="1"/>
          </p:nvPr>
        </p:nvSpPr>
        <p:spPr>
          <a:xfrm>
            <a:off x="609600" y="1600202"/>
            <a:ext cx="10972800" cy="4756151"/>
          </a:xfrm>
        </p:spPr>
        <p:txBody>
          <a:bodyPr>
            <a:normAutofit fontScale="92500" lnSpcReduction="10000"/>
          </a:bodyPr>
          <a:lstStyle/>
          <a:p>
            <a:r>
              <a:rPr lang="en-US" dirty="0"/>
              <a:t>Cross-layer attacks</a:t>
            </a:r>
          </a:p>
          <a:p>
            <a:pPr lvl="1"/>
            <a:r>
              <a:rPr lang="en-US" dirty="0"/>
              <a:t>Layering simplifies protocol design</a:t>
            </a:r>
          </a:p>
          <a:p>
            <a:pPr lvl="1"/>
            <a:r>
              <a:rPr lang="en-US" dirty="0"/>
              <a:t>But, adversaries can work across layer boundaries</a:t>
            </a:r>
          </a:p>
          <a:p>
            <a:r>
              <a:rPr lang="en-US" dirty="0"/>
              <a:t>Cross-layer defenses</a:t>
            </a:r>
          </a:p>
          <a:p>
            <a:pPr lvl="1"/>
            <a:r>
              <a:rPr lang="en-US" dirty="0"/>
              <a:t>Application-layer defenses are easier to deploy</a:t>
            </a:r>
          </a:p>
          <a:p>
            <a:pPr lvl="1"/>
            <a:r>
              <a:rPr lang="en-US" dirty="0"/>
              <a:t>But, network-layer defenses are still important</a:t>
            </a:r>
          </a:p>
          <a:p>
            <a:r>
              <a:rPr lang="en-US" dirty="0"/>
              <a:t>A way forward</a:t>
            </a:r>
          </a:p>
          <a:p>
            <a:pPr lvl="1"/>
            <a:r>
              <a:rPr lang="en-US" dirty="0"/>
              <a:t>Protect popular applications</a:t>
            </a:r>
          </a:p>
          <a:p>
            <a:pPr lvl="1"/>
            <a:r>
              <a:rPr lang="en-US" dirty="0"/>
              <a:t>Protect important IP prefixes </a:t>
            </a:r>
          </a:p>
          <a:p>
            <a:pPr lvl="1"/>
            <a:r>
              <a:rPr lang="en-US" dirty="0"/>
              <a:t>Incentivize BGP security by favoring secure prefixes and </a:t>
            </a:r>
            <a:r>
              <a:rPr lang="en-US" dirty="0" err="1"/>
              <a:t>ASes</a:t>
            </a:r>
            <a:endParaRPr lang="en-US" dirty="0"/>
          </a:p>
        </p:txBody>
      </p:sp>
      <p:sp>
        <p:nvSpPr>
          <p:cNvPr id="4" name="Slide Number Placeholder 3">
            <a:extLst>
              <a:ext uri="{FF2B5EF4-FFF2-40B4-BE49-F238E27FC236}">
                <a16:creationId xmlns:a16="http://schemas.microsoft.com/office/drawing/2014/main" id="{42CE626F-0644-8840-861C-72ECFF139B61}"/>
              </a:ext>
            </a:extLst>
          </p:cNvPr>
          <p:cNvSpPr>
            <a:spLocks noGrp="1"/>
          </p:cNvSpPr>
          <p:nvPr>
            <p:ph type="sldNum" sz="quarter" idx="12"/>
          </p:nvPr>
        </p:nvSpPr>
        <p:spPr/>
        <p:txBody>
          <a:bodyPr/>
          <a:lstStyle/>
          <a:p>
            <a:fld id="{1718992C-B9AF-2F49-8B31-EC7F489F3004}" type="slidenum">
              <a:rPr lang="en-US" smtClean="0"/>
              <a:t>21</a:t>
            </a:fld>
            <a:endParaRPr lang="en-US"/>
          </a:p>
        </p:txBody>
      </p:sp>
      <p:sp>
        <p:nvSpPr>
          <p:cNvPr id="5" name="TextBox 4">
            <a:extLst>
              <a:ext uri="{FF2B5EF4-FFF2-40B4-BE49-F238E27FC236}">
                <a16:creationId xmlns:a16="http://schemas.microsoft.com/office/drawing/2014/main" id="{D7AAC771-6E11-1A4B-8818-F64BCDE772EB}"/>
              </a:ext>
            </a:extLst>
          </p:cNvPr>
          <p:cNvSpPr txBox="1"/>
          <p:nvPr/>
        </p:nvSpPr>
        <p:spPr>
          <a:xfrm>
            <a:off x="2982755" y="6136703"/>
            <a:ext cx="5754845" cy="584775"/>
          </a:xfrm>
          <a:prstGeom prst="rect">
            <a:avLst/>
          </a:prstGeom>
          <a:noFill/>
        </p:spPr>
        <p:txBody>
          <a:bodyPr wrap="none" rtlCol="0">
            <a:spAutoFit/>
          </a:bodyPr>
          <a:lstStyle/>
          <a:p>
            <a:r>
              <a:rPr lang="en-US" sz="3200" dirty="0">
                <a:hlinkClick r:id="rId2"/>
              </a:rPr>
              <a:t>https://arxiv.org/abs/2004.09063</a:t>
            </a:r>
            <a:endParaRPr lang="en-US" sz="3200" dirty="0"/>
          </a:p>
        </p:txBody>
      </p:sp>
    </p:spTree>
    <p:extLst>
      <p:ext uri="{BB962C8B-B14F-4D97-AF65-F5344CB8AC3E}">
        <p14:creationId xmlns:p14="http://schemas.microsoft.com/office/powerpoint/2010/main" val="103323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0CBB-F3BC-4045-B5DB-8E5FF09195FB}"/>
              </a:ext>
            </a:extLst>
          </p:cNvPr>
          <p:cNvSpPr>
            <a:spLocks noGrp="1"/>
          </p:cNvSpPr>
          <p:nvPr>
            <p:ph type="title"/>
          </p:nvPr>
        </p:nvSpPr>
        <p:spPr/>
        <p:txBody>
          <a:bodyPr/>
          <a:lstStyle/>
          <a:p>
            <a:r>
              <a:rPr lang="en-US" dirty="0"/>
              <a:t>Application Security</a:t>
            </a:r>
          </a:p>
        </p:txBody>
      </p:sp>
      <p:sp>
        <p:nvSpPr>
          <p:cNvPr id="3" name="Content Placeholder 2">
            <a:extLst>
              <a:ext uri="{FF2B5EF4-FFF2-40B4-BE49-F238E27FC236}">
                <a16:creationId xmlns:a16="http://schemas.microsoft.com/office/drawing/2014/main" id="{35AD1C9B-2679-7F40-9797-D76EA83DB531}"/>
              </a:ext>
            </a:extLst>
          </p:cNvPr>
          <p:cNvSpPr>
            <a:spLocks noGrp="1"/>
          </p:cNvSpPr>
          <p:nvPr>
            <p:ph idx="1"/>
          </p:nvPr>
        </p:nvSpPr>
        <p:spPr>
          <a:xfrm>
            <a:off x="609600" y="3782481"/>
            <a:ext cx="10972800" cy="2800879"/>
          </a:xfrm>
        </p:spPr>
        <p:txBody>
          <a:bodyPr/>
          <a:lstStyle/>
          <a:p>
            <a:r>
              <a:rPr lang="en-US" sz="3600" dirty="0"/>
              <a:t>Security-sensitive applications</a:t>
            </a:r>
          </a:p>
          <a:p>
            <a:pPr lvl="1"/>
            <a:r>
              <a:rPr lang="en-US" sz="3200" dirty="0"/>
              <a:t>Use cryptography to protect end users</a:t>
            </a:r>
          </a:p>
          <a:p>
            <a:pPr lvl="1"/>
            <a:r>
              <a:rPr lang="en-US" sz="3200" dirty="0"/>
              <a:t>Rely on the underlying network to deliver data</a:t>
            </a:r>
          </a:p>
          <a:p>
            <a:pPr lvl="1"/>
            <a:r>
              <a:rPr lang="en-US" sz="3200" dirty="0"/>
              <a:t>Treat the network as a “dumb pipe”… but should they?</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AC2C4335-0AC3-944E-AE27-647123853A80}"/>
              </a:ext>
            </a:extLst>
          </p:cNvPr>
          <p:cNvSpPr>
            <a:spLocks noGrp="1"/>
          </p:cNvSpPr>
          <p:nvPr>
            <p:ph type="sldNum" sz="quarter" idx="12"/>
          </p:nvPr>
        </p:nvSpPr>
        <p:spPr/>
        <p:txBody>
          <a:bodyPr/>
          <a:lstStyle/>
          <a:p>
            <a:fld id="{1718992C-B9AF-2F49-8B31-EC7F489F3004}" type="slidenum">
              <a:rPr lang="en-US" smtClean="0"/>
              <a:t>2</a:t>
            </a:fld>
            <a:endParaRPr lang="en-US"/>
          </a:p>
        </p:txBody>
      </p:sp>
      <p:pic>
        <p:nvPicPr>
          <p:cNvPr id="5" name="Picture 4">
            <a:extLst>
              <a:ext uri="{FF2B5EF4-FFF2-40B4-BE49-F238E27FC236}">
                <a16:creationId xmlns:a16="http://schemas.microsoft.com/office/drawing/2014/main" id="{A1191161-FD46-0743-9150-0F3AFC206400}"/>
              </a:ext>
            </a:extLst>
          </p:cNvPr>
          <p:cNvPicPr>
            <a:picLocks noChangeAspect="1"/>
          </p:cNvPicPr>
          <p:nvPr/>
        </p:nvPicPr>
        <p:blipFill>
          <a:blip r:embed="rId3"/>
          <a:stretch>
            <a:fillRect/>
          </a:stretch>
        </p:blipFill>
        <p:spPr>
          <a:xfrm>
            <a:off x="1469985" y="1824306"/>
            <a:ext cx="2530159" cy="1680617"/>
          </a:xfrm>
          <a:prstGeom prst="rect">
            <a:avLst/>
          </a:prstGeom>
        </p:spPr>
      </p:pic>
      <p:pic>
        <p:nvPicPr>
          <p:cNvPr id="6" name="Picture 5">
            <a:extLst>
              <a:ext uri="{FF2B5EF4-FFF2-40B4-BE49-F238E27FC236}">
                <a16:creationId xmlns:a16="http://schemas.microsoft.com/office/drawing/2014/main" id="{D31951BD-5A44-FF43-8B85-6BD3D78A9090}"/>
              </a:ext>
            </a:extLst>
          </p:cNvPr>
          <p:cNvPicPr>
            <a:picLocks noChangeAspect="1"/>
          </p:cNvPicPr>
          <p:nvPr/>
        </p:nvPicPr>
        <p:blipFill>
          <a:blip r:embed="rId4"/>
          <a:stretch>
            <a:fillRect/>
          </a:stretch>
        </p:blipFill>
        <p:spPr>
          <a:xfrm>
            <a:off x="4667169" y="1824306"/>
            <a:ext cx="2347089" cy="1960986"/>
          </a:xfrm>
          <a:prstGeom prst="rect">
            <a:avLst/>
          </a:prstGeom>
        </p:spPr>
      </p:pic>
      <p:pic>
        <p:nvPicPr>
          <p:cNvPr id="8" name="Picture 7">
            <a:extLst>
              <a:ext uri="{FF2B5EF4-FFF2-40B4-BE49-F238E27FC236}">
                <a16:creationId xmlns:a16="http://schemas.microsoft.com/office/drawing/2014/main" id="{FBD95FAD-ABA9-2346-9C73-408A6FA3F99B}"/>
              </a:ext>
            </a:extLst>
          </p:cNvPr>
          <p:cNvPicPr>
            <a:picLocks noChangeAspect="1"/>
          </p:cNvPicPr>
          <p:nvPr/>
        </p:nvPicPr>
        <p:blipFill>
          <a:blip r:embed="rId5"/>
          <a:stretch>
            <a:fillRect/>
          </a:stretch>
        </p:blipFill>
        <p:spPr>
          <a:xfrm>
            <a:off x="8026400" y="1679480"/>
            <a:ext cx="1696334" cy="1696334"/>
          </a:xfrm>
          <a:prstGeom prst="rect">
            <a:avLst/>
          </a:prstGeom>
        </p:spPr>
      </p:pic>
    </p:spTree>
    <p:extLst>
      <p:ext uri="{BB962C8B-B14F-4D97-AF65-F5344CB8AC3E}">
        <p14:creationId xmlns:p14="http://schemas.microsoft.com/office/powerpoint/2010/main" val="2005707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0CBB-F3BC-4045-B5DB-8E5FF09195FB}"/>
              </a:ext>
            </a:extLst>
          </p:cNvPr>
          <p:cNvSpPr>
            <a:spLocks noGrp="1"/>
          </p:cNvSpPr>
          <p:nvPr>
            <p:ph type="title"/>
          </p:nvPr>
        </p:nvSpPr>
        <p:spPr/>
        <p:txBody>
          <a:bodyPr/>
          <a:lstStyle/>
          <a:p>
            <a:r>
              <a:rPr lang="en-US" dirty="0"/>
              <a:t>Cross-Layer Routing Attacks</a:t>
            </a:r>
          </a:p>
        </p:txBody>
      </p:sp>
      <p:sp>
        <p:nvSpPr>
          <p:cNvPr id="4" name="Slide Number Placeholder 3">
            <a:extLst>
              <a:ext uri="{FF2B5EF4-FFF2-40B4-BE49-F238E27FC236}">
                <a16:creationId xmlns:a16="http://schemas.microsoft.com/office/drawing/2014/main" id="{AC2C4335-0AC3-944E-AE27-647123853A80}"/>
              </a:ext>
            </a:extLst>
          </p:cNvPr>
          <p:cNvSpPr>
            <a:spLocks noGrp="1"/>
          </p:cNvSpPr>
          <p:nvPr>
            <p:ph type="sldNum" sz="quarter" idx="12"/>
          </p:nvPr>
        </p:nvSpPr>
        <p:spPr/>
        <p:txBody>
          <a:bodyPr/>
          <a:lstStyle/>
          <a:p>
            <a:fld id="{1718992C-B9AF-2F49-8B31-EC7F489F3004}" type="slidenum">
              <a:rPr lang="en-US" smtClean="0"/>
              <a:t>3</a:t>
            </a:fld>
            <a:endParaRPr lang="en-US"/>
          </a:p>
        </p:txBody>
      </p:sp>
      <p:pic>
        <p:nvPicPr>
          <p:cNvPr id="5" name="Picture 4">
            <a:extLst>
              <a:ext uri="{FF2B5EF4-FFF2-40B4-BE49-F238E27FC236}">
                <a16:creationId xmlns:a16="http://schemas.microsoft.com/office/drawing/2014/main" id="{A1191161-FD46-0743-9150-0F3AFC206400}"/>
              </a:ext>
            </a:extLst>
          </p:cNvPr>
          <p:cNvPicPr>
            <a:picLocks noChangeAspect="1"/>
          </p:cNvPicPr>
          <p:nvPr/>
        </p:nvPicPr>
        <p:blipFill>
          <a:blip r:embed="rId4"/>
          <a:stretch>
            <a:fillRect/>
          </a:stretch>
        </p:blipFill>
        <p:spPr>
          <a:xfrm>
            <a:off x="1469985" y="1824306"/>
            <a:ext cx="2530159" cy="1680617"/>
          </a:xfrm>
          <a:prstGeom prst="rect">
            <a:avLst/>
          </a:prstGeom>
        </p:spPr>
      </p:pic>
      <p:pic>
        <p:nvPicPr>
          <p:cNvPr id="6" name="Picture 5">
            <a:extLst>
              <a:ext uri="{FF2B5EF4-FFF2-40B4-BE49-F238E27FC236}">
                <a16:creationId xmlns:a16="http://schemas.microsoft.com/office/drawing/2014/main" id="{D31951BD-5A44-FF43-8B85-6BD3D78A9090}"/>
              </a:ext>
            </a:extLst>
          </p:cNvPr>
          <p:cNvPicPr>
            <a:picLocks noChangeAspect="1"/>
          </p:cNvPicPr>
          <p:nvPr/>
        </p:nvPicPr>
        <p:blipFill>
          <a:blip r:embed="rId5"/>
          <a:stretch>
            <a:fillRect/>
          </a:stretch>
        </p:blipFill>
        <p:spPr>
          <a:xfrm>
            <a:off x="4667169" y="1824306"/>
            <a:ext cx="2347089" cy="1960986"/>
          </a:xfrm>
          <a:prstGeom prst="rect">
            <a:avLst/>
          </a:prstGeom>
        </p:spPr>
      </p:pic>
      <p:pic>
        <p:nvPicPr>
          <p:cNvPr id="8" name="Picture 7">
            <a:extLst>
              <a:ext uri="{FF2B5EF4-FFF2-40B4-BE49-F238E27FC236}">
                <a16:creationId xmlns:a16="http://schemas.microsoft.com/office/drawing/2014/main" id="{FBD95FAD-ABA9-2346-9C73-408A6FA3F99B}"/>
              </a:ext>
            </a:extLst>
          </p:cNvPr>
          <p:cNvPicPr>
            <a:picLocks noChangeAspect="1"/>
          </p:cNvPicPr>
          <p:nvPr/>
        </p:nvPicPr>
        <p:blipFill>
          <a:blip r:embed="rId6"/>
          <a:stretch>
            <a:fillRect/>
          </a:stretch>
        </p:blipFill>
        <p:spPr>
          <a:xfrm>
            <a:off x="8026400" y="1679480"/>
            <a:ext cx="1696334" cy="1696334"/>
          </a:xfrm>
          <a:prstGeom prst="rect">
            <a:avLst/>
          </a:prstGeom>
        </p:spPr>
      </p:pic>
      <p:cxnSp>
        <p:nvCxnSpPr>
          <p:cNvPr id="29" name="Straight Connector 28">
            <a:extLst>
              <a:ext uri="{FF2B5EF4-FFF2-40B4-BE49-F238E27FC236}">
                <a16:creationId xmlns:a16="http://schemas.microsoft.com/office/drawing/2014/main" id="{2800B19A-C558-3E41-B7F4-4BB6D6B4D7AB}"/>
              </a:ext>
            </a:extLst>
          </p:cNvPr>
          <p:cNvCxnSpPr>
            <a:cxnSpLocks/>
          </p:cNvCxnSpPr>
          <p:nvPr/>
        </p:nvCxnSpPr>
        <p:spPr>
          <a:xfrm>
            <a:off x="300942" y="3863261"/>
            <a:ext cx="11493661" cy="1"/>
          </a:xfrm>
          <a:prstGeom prst="line">
            <a:avLst/>
          </a:prstGeom>
          <a:ln w="50800">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graphicFrame>
        <p:nvGraphicFramePr>
          <p:cNvPr id="15" name="Object 4">
            <a:extLst>
              <a:ext uri="{FF2B5EF4-FFF2-40B4-BE49-F238E27FC236}">
                <a16:creationId xmlns:a16="http://schemas.microsoft.com/office/drawing/2014/main" id="{4792957C-6C34-8C40-A6BC-EBD94C1132B8}"/>
              </a:ext>
            </a:extLst>
          </p:cNvPr>
          <p:cNvGraphicFramePr>
            <a:graphicFrameLocks noChangeAspect="1"/>
          </p:cNvGraphicFramePr>
          <p:nvPr>
            <p:extLst>
              <p:ext uri="{D42A27DB-BD31-4B8C-83A1-F6EECF244321}">
                <p14:modId xmlns:p14="http://schemas.microsoft.com/office/powerpoint/2010/main" val="3560942770"/>
              </p:ext>
            </p:extLst>
          </p:nvPr>
        </p:nvGraphicFramePr>
        <p:xfrm>
          <a:off x="3927295" y="4414780"/>
          <a:ext cx="3474770" cy="1858566"/>
        </p:xfrm>
        <a:graphic>
          <a:graphicData uri="http://schemas.openxmlformats.org/presentationml/2006/ole">
            <mc:AlternateContent xmlns:mc="http://schemas.openxmlformats.org/markup-compatibility/2006">
              <mc:Choice xmlns:v="urn:schemas-microsoft-com:vml" Requires="v">
                <p:oleObj spid="_x0000_s8769" name="Photo Editor Photo" r:id="rId7" imgW="1270000" imgH="927100" progId="MSPhotoEd.3">
                  <p:embed/>
                </p:oleObj>
              </mc:Choice>
              <mc:Fallback>
                <p:oleObj name="Photo Editor Photo" r:id="rId7" imgW="1270000" imgH="927100" progId="MSPhotoEd.3">
                  <p:embed/>
                  <p:pic>
                    <p:nvPicPr>
                      <p:cNvPr id="12" name="Object 4">
                        <a:extLst>
                          <a:ext uri="{FF2B5EF4-FFF2-40B4-BE49-F238E27FC236}">
                            <a16:creationId xmlns:a16="http://schemas.microsoft.com/office/drawing/2014/main" id="{75A716B0-E6D4-DE42-9498-2304D340C3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7295" y="4414780"/>
                        <a:ext cx="3474770" cy="1858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6" name="Object 4">
            <a:extLst>
              <a:ext uri="{FF2B5EF4-FFF2-40B4-BE49-F238E27FC236}">
                <a16:creationId xmlns:a16="http://schemas.microsoft.com/office/drawing/2014/main" id="{756AA3AF-7197-7F48-B8E0-677F9123E344}"/>
              </a:ext>
            </a:extLst>
          </p:cNvPr>
          <p:cNvGraphicFramePr>
            <a:graphicFrameLocks noChangeAspect="1"/>
          </p:cNvGraphicFramePr>
          <p:nvPr>
            <p:extLst>
              <p:ext uri="{D42A27DB-BD31-4B8C-83A1-F6EECF244321}">
                <p14:modId xmlns:p14="http://schemas.microsoft.com/office/powerpoint/2010/main" val="3080286407"/>
              </p:ext>
            </p:extLst>
          </p:nvPr>
        </p:nvGraphicFramePr>
        <p:xfrm>
          <a:off x="944963" y="4825773"/>
          <a:ext cx="1937987" cy="1036580"/>
        </p:xfrm>
        <a:graphic>
          <a:graphicData uri="http://schemas.openxmlformats.org/presentationml/2006/ole">
            <mc:AlternateContent xmlns:mc="http://schemas.openxmlformats.org/markup-compatibility/2006">
              <mc:Choice xmlns:v="urn:schemas-microsoft-com:vml" Requires="v">
                <p:oleObj spid="_x0000_s8770" name="Photo Editor Photo" r:id="rId7" imgW="1270000" imgH="927100" progId="MSPhotoEd.3">
                  <p:embed/>
                </p:oleObj>
              </mc:Choice>
              <mc:Fallback>
                <p:oleObj name="Photo Editor Photo" r:id="rId7" imgW="1270000" imgH="927100" progId="MSPhotoEd.3">
                  <p:embed/>
                  <p:pic>
                    <p:nvPicPr>
                      <p:cNvPr id="13" name="Object 4">
                        <a:extLst>
                          <a:ext uri="{FF2B5EF4-FFF2-40B4-BE49-F238E27FC236}">
                            <a16:creationId xmlns:a16="http://schemas.microsoft.com/office/drawing/2014/main" id="{CA4262D9-712A-084E-9A93-7101FB7BC7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4963" y="4825773"/>
                        <a:ext cx="1937987" cy="1036580"/>
                      </a:xfrm>
                      <a:prstGeom prst="rect">
                        <a:avLst/>
                      </a:prstGeom>
                      <a:noFill/>
                      <a:ln>
                        <a:noFill/>
                      </a:ln>
                      <a:effectLst/>
                    </p:spPr>
                  </p:pic>
                </p:oleObj>
              </mc:Fallback>
            </mc:AlternateContent>
          </a:graphicData>
        </a:graphic>
      </p:graphicFrame>
      <p:graphicFrame>
        <p:nvGraphicFramePr>
          <p:cNvPr id="17" name="Object 4">
            <a:extLst>
              <a:ext uri="{FF2B5EF4-FFF2-40B4-BE49-F238E27FC236}">
                <a16:creationId xmlns:a16="http://schemas.microsoft.com/office/drawing/2014/main" id="{10F48B82-191A-9746-BF18-8B2580949CE3}"/>
              </a:ext>
            </a:extLst>
          </p:cNvPr>
          <p:cNvGraphicFramePr>
            <a:graphicFrameLocks noChangeAspect="1"/>
          </p:cNvGraphicFramePr>
          <p:nvPr>
            <p:extLst>
              <p:ext uri="{D42A27DB-BD31-4B8C-83A1-F6EECF244321}">
                <p14:modId xmlns:p14="http://schemas.microsoft.com/office/powerpoint/2010/main" val="557024714"/>
              </p:ext>
            </p:extLst>
          </p:nvPr>
        </p:nvGraphicFramePr>
        <p:xfrm>
          <a:off x="8484395" y="4049623"/>
          <a:ext cx="1937987" cy="1036580"/>
        </p:xfrm>
        <a:graphic>
          <a:graphicData uri="http://schemas.openxmlformats.org/presentationml/2006/ole">
            <mc:AlternateContent xmlns:mc="http://schemas.openxmlformats.org/markup-compatibility/2006">
              <mc:Choice xmlns:v="urn:schemas-microsoft-com:vml" Requires="v">
                <p:oleObj spid="_x0000_s8771" name="Photo Editor Photo" r:id="rId7" imgW="1270000" imgH="927100" progId="MSPhotoEd.3">
                  <p:embed/>
                </p:oleObj>
              </mc:Choice>
              <mc:Fallback>
                <p:oleObj name="Photo Editor Photo" r:id="rId7" imgW="1270000" imgH="927100" progId="MSPhotoEd.3">
                  <p:embed/>
                  <p:pic>
                    <p:nvPicPr>
                      <p:cNvPr id="14" name="Object 4">
                        <a:extLst>
                          <a:ext uri="{FF2B5EF4-FFF2-40B4-BE49-F238E27FC236}">
                            <a16:creationId xmlns:a16="http://schemas.microsoft.com/office/drawing/2014/main" id="{F599736F-31BD-9D4C-9BFA-2C8C868B8C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84395" y="4049623"/>
                        <a:ext cx="1937987" cy="1036580"/>
                      </a:xfrm>
                      <a:prstGeom prst="rect">
                        <a:avLst/>
                      </a:prstGeom>
                      <a:noFill/>
                      <a:ln>
                        <a:noFill/>
                      </a:ln>
                      <a:effectLst/>
                    </p:spPr>
                  </p:pic>
                </p:oleObj>
              </mc:Fallback>
            </mc:AlternateContent>
          </a:graphicData>
        </a:graphic>
      </p:graphicFrame>
      <p:sp>
        <p:nvSpPr>
          <p:cNvPr id="18" name="Line 15">
            <a:extLst>
              <a:ext uri="{FF2B5EF4-FFF2-40B4-BE49-F238E27FC236}">
                <a16:creationId xmlns:a16="http://schemas.microsoft.com/office/drawing/2014/main" id="{57B2B760-9B88-6248-95BD-D81BA425A94F}"/>
              </a:ext>
            </a:extLst>
          </p:cNvPr>
          <p:cNvSpPr>
            <a:spLocks noChangeShapeType="1"/>
          </p:cNvSpPr>
          <p:nvPr/>
        </p:nvSpPr>
        <p:spPr bwMode="auto">
          <a:xfrm flipV="1">
            <a:off x="2844965" y="5344063"/>
            <a:ext cx="138197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5">
            <a:extLst>
              <a:ext uri="{FF2B5EF4-FFF2-40B4-BE49-F238E27FC236}">
                <a16:creationId xmlns:a16="http://schemas.microsoft.com/office/drawing/2014/main" id="{C9F99735-C17E-3C43-A860-DB8118D5D89C}"/>
              </a:ext>
            </a:extLst>
          </p:cNvPr>
          <p:cNvSpPr>
            <a:spLocks noChangeShapeType="1"/>
          </p:cNvSpPr>
          <p:nvPr/>
        </p:nvSpPr>
        <p:spPr bwMode="auto">
          <a:xfrm flipV="1">
            <a:off x="7062514" y="4825773"/>
            <a:ext cx="1788189" cy="30499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15">
            <a:extLst>
              <a:ext uri="{FF2B5EF4-FFF2-40B4-BE49-F238E27FC236}">
                <a16:creationId xmlns:a16="http://schemas.microsoft.com/office/drawing/2014/main" id="{189C09A9-CAF6-2946-A668-0F954D644BB5}"/>
              </a:ext>
            </a:extLst>
          </p:cNvPr>
          <p:cNvSpPr>
            <a:spLocks noChangeShapeType="1"/>
          </p:cNvSpPr>
          <p:nvPr/>
        </p:nvSpPr>
        <p:spPr bwMode="auto">
          <a:xfrm>
            <a:off x="6781798" y="5610894"/>
            <a:ext cx="1937987" cy="60153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5" name="Object 4">
            <a:extLst>
              <a:ext uri="{FF2B5EF4-FFF2-40B4-BE49-F238E27FC236}">
                <a16:creationId xmlns:a16="http://schemas.microsoft.com/office/drawing/2014/main" id="{1741E2BF-6E2F-7D4A-9C9A-E772C800CD8B}"/>
              </a:ext>
            </a:extLst>
          </p:cNvPr>
          <p:cNvGraphicFramePr>
            <a:graphicFrameLocks noChangeAspect="1"/>
          </p:cNvGraphicFramePr>
          <p:nvPr>
            <p:extLst>
              <p:ext uri="{D42A27DB-BD31-4B8C-83A1-F6EECF244321}">
                <p14:modId xmlns:p14="http://schemas.microsoft.com/office/powerpoint/2010/main" val="3960613073"/>
              </p:ext>
            </p:extLst>
          </p:nvPr>
        </p:nvGraphicFramePr>
        <p:xfrm>
          <a:off x="8444493" y="5566327"/>
          <a:ext cx="1937987" cy="1036580"/>
        </p:xfrm>
        <a:graphic>
          <a:graphicData uri="http://schemas.openxmlformats.org/presentationml/2006/ole">
            <mc:AlternateContent xmlns:mc="http://schemas.openxmlformats.org/markup-compatibility/2006">
              <mc:Choice xmlns:v="urn:schemas-microsoft-com:vml" Requires="v">
                <p:oleObj spid="_x0000_s8772" name="Photo Editor Photo" r:id="rId9" imgW="1270000" imgH="927100" progId="MSPhotoEd.3">
                  <p:embed/>
                </p:oleObj>
              </mc:Choice>
              <mc:Fallback>
                <p:oleObj name="Photo Editor Photo" r:id="rId9" imgW="1270000" imgH="927100" progId="MSPhotoEd.3">
                  <p:embed/>
                  <p:pic>
                    <p:nvPicPr>
                      <p:cNvPr id="15" name="Object 4">
                        <a:extLst>
                          <a:ext uri="{FF2B5EF4-FFF2-40B4-BE49-F238E27FC236}">
                            <a16:creationId xmlns:a16="http://schemas.microsoft.com/office/drawing/2014/main" id="{34CB6F87-93CD-0649-871A-40F259E719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44493" y="5566327"/>
                        <a:ext cx="1937987" cy="103658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720458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39F0B-EA6A-2947-8DA6-B44B005CC684}"/>
              </a:ext>
            </a:extLst>
          </p:cNvPr>
          <p:cNvSpPr>
            <a:spLocks noGrp="1"/>
          </p:cNvSpPr>
          <p:nvPr>
            <p:ph type="title"/>
          </p:nvPr>
        </p:nvSpPr>
        <p:spPr/>
        <p:txBody>
          <a:bodyPr/>
          <a:lstStyle/>
          <a:p>
            <a:r>
              <a:rPr lang="en-US" dirty="0"/>
              <a:t>Simple BGP Prefix Hijack</a:t>
            </a:r>
          </a:p>
        </p:txBody>
      </p:sp>
      <p:sp>
        <p:nvSpPr>
          <p:cNvPr id="4" name="Slide Number Placeholder 3">
            <a:extLst>
              <a:ext uri="{FF2B5EF4-FFF2-40B4-BE49-F238E27FC236}">
                <a16:creationId xmlns:a16="http://schemas.microsoft.com/office/drawing/2014/main" id="{DE5DD460-5C4D-D043-8874-A02619292324}"/>
              </a:ext>
            </a:extLst>
          </p:cNvPr>
          <p:cNvSpPr>
            <a:spLocks noGrp="1"/>
          </p:cNvSpPr>
          <p:nvPr>
            <p:ph type="sldNum" sz="quarter" idx="12"/>
          </p:nvPr>
        </p:nvSpPr>
        <p:spPr/>
        <p:txBody>
          <a:bodyPr/>
          <a:lstStyle/>
          <a:p>
            <a:fld id="{1718992C-B9AF-2F49-8B31-EC7F489F3004}" type="slidenum">
              <a:rPr lang="en-US" smtClean="0"/>
              <a:t>4</a:t>
            </a:fld>
            <a:endParaRPr lang="en-US"/>
          </a:p>
        </p:txBody>
      </p:sp>
      <p:grpSp>
        <p:nvGrpSpPr>
          <p:cNvPr id="12" name="Group 3">
            <a:extLst>
              <a:ext uri="{FF2B5EF4-FFF2-40B4-BE49-F238E27FC236}">
                <a16:creationId xmlns:a16="http://schemas.microsoft.com/office/drawing/2014/main" id="{D9948E08-545F-6D47-817B-162FA3DDE6F5}"/>
              </a:ext>
            </a:extLst>
          </p:cNvPr>
          <p:cNvGrpSpPr>
            <a:grpSpLocks/>
          </p:cNvGrpSpPr>
          <p:nvPr/>
        </p:nvGrpSpPr>
        <p:grpSpPr bwMode="auto">
          <a:xfrm>
            <a:off x="1044275" y="1596842"/>
            <a:ext cx="10424310" cy="4653698"/>
            <a:chOff x="516" y="945"/>
            <a:chExt cx="5004" cy="3195"/>
          </a:xfrm>
        </p:grpSpPr>
        <p:graphicFrame>
          <p:nvGraphicFramePr>
            <p:cNvPr id="13" name="Object 4">
              <a:extLst>
                <a:ext uri="{FF2B5EF4-FFF2-40B4-BE49-F238E27FC236}">
                  <a16:creationId xmlns:a16="http://schemas.microsoft.com/office/drawing/2014/main" id="{5F0289B0-7823-C347-AB9B-43581EB290A7}"/>
                </a:ext>
              </a:extLst>
            </p:cNvPr>
            <p:cNvGraphicFramePr>
              <a:graphicFrameLocks noChangeAspect="1"/>
            </p:cNvGraphicFramePr>
            <p:nvPr/>
          </p:nvGraphicFramePr>
          <p:xfrm>
            <a:off x="657" y="1338"/>
            <a:ext cx="1668" cy="1276"/>
          </p:xfrm>
          <a:graphic>
            <a:graphicData uri="http://schemas.openxmlformats.org/presentationml/2006/ole">
              <mc:AlternateContent xmlns:mc="http://schemas.openxmlformats.org/markup-compatibility/2006">
                <mc:Choice xmlns:v="urn:schemas-microsoft-com:vml" Requires="v">
                  <p:oleObj spid="_x0000_s14643" name="Photo Editor Photo" r:id="rId4" imgW="1270000" imgH="927100" progId="MSPhotoEd.3">
                    <p:embed/>
                  </p:oleObj>
                </mc:Choice>
                <mc:Fallback>
                  <p:oleObj name="Photo Editor Photo" r:id="rId4" imgW="1270000" imgH="927100" progId="MSPhotoEd.3">
                    <p:embed/>
                    <p:pic>
                      <p:nvPicPr>
                        <p:cNvPr id="21515" name="Object 4">
                          <a:extLst>
                            <a:ext uri="{FF2B5EF4-FFF2-40B4-BE49-F238E27FC236}">
                              <a16:creationId xmlns:a16="http://schemas.microsoft.com/office/drawing/2014/main" id="{AB8C16D1-1ADB-1B44-AB03-C92C89A2D5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 y="1338"/>
                          <a:ext cx="1668" cy="1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4" name="Object 5">
              <a:extLst>
                <a:ext uri="{FF2B5EF4-FFF2-40B4-BE49-F238E27FC236}">
                  <a16:creationId xmlns:a16="http://schemas.microsoft.com/office/drawing/2014/main" id="{38428952-9A58-AC45-8563-F6E4D046587B}"/>
                </a:ext>
              </a:extLst>
            </p:cNvPr>
            <p:cNvGraphicFramePr>
              <a:graphicFrameLocks noChangeAspect="1"/>
            </p:cNvGraphicFramePr>
            <p:nvPr/>
          </p:nvGraphicFramePr>
          <p:xfrm>
            <a:off x="2907" y="945"/>
            <a:ext cx="1671" cy="1365"/>
          </p:xfrm>
          <a:graphic>
            <a:graphicData uri="http://schemas.openxmlformats.org/presentationml/2006/ole">
              <mc:AlternateContent xmlns:mc="http://schemas.openxmlformats.org/markup-compatibility/2006">
                <mc:Choice xmlns:v="urn:schemas-microsoft-com:vml" Requires="v">
                  <p:oleObj spid="_x0000_s14644" name="Photo Editor Photo" r:id="rId6" imgW="1270000" imgH="927100" progId="MSPhotoEd.3">
                    <p:embed/>
                  </p:oleObj>
                </mc:Choice>
                <mc:Fallback>
                  <p:oleObj name="Photo Editor Photo" r:id="rId6" imgW="1270000" imgH="927100" progId="MSPhotoEd.3">
                    <p:embed/>
                    <p:pic>
                      <p:nvPicPr>
                        <p:cNvPr id="21516" name="Object 5">
                          <a:extLst>
                            <a:ext uri="{FF2B5EF4-FFF2-40B4-BE49-F238E27FC236}">
                              <a16:creationId xmlns:a16="http://schemas.microsoft.com/office/drawing/2014/main" id="{75145360-2098-1F46-81C5-6EE886C0C6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7" y="945"/>
                          <a:ext cx="1671" cy="1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5" name="Object 6">
              <a:extLst>
                <a:ext uri="{FF2B5EF4-FFF2-40B4-BE49-F238E27FC236}">
                  <a16:creationId xmlns:a16="http://schemas.microsoft.com/office/drawing/2014/main" id="{B7EDCD46-5BF8-E649-B05E-3F23A17CA774}"/>
                </a:ext>
              </a:extLst>
            </p:cNvPr>
            <p:cNvGraphicFramePr>
              <a:graphicFrameLocks noChangeAspect="1"/>
            </p:cNvGraphicFramePr>
            <p:nvPr/>
          </p:nvGraphicFramePr>
          <p:xfrm>
            <a:off x="2553" y="2517"/>
            <a:ext cx="1671" cy="1365"/>
          </p:xfrm>
          <a:graphic>
            <a:graphicData uri="http://schemas.openxmlformats.org/presentationml/2006/ole">
              <mc:AlternateContent xmlns:mc="http://schemas.openxmlformats.org/markup-compatibility/2006">
                <mc:Choice xmlns:v="urn:schemas-microsoft-com:vml" Requires="v">
                  <p:oleObj spid="_x0000_s14645" name="Photo Editor Photo" r:id="rId7" imgW="1270000" imgH="927100" progId="MSPhotoEd.3">
                    <p:embed/>
                  </p:oleObj>
                </mc:Choice>
                <mc:Fallback>
                  <p:oleObj name="Photo Editor Photo" r:id="rId7" imgW="1270000" imgH="927100" progId="MSPhotoEd.3">
                    <p:embed/>
                    <p:pic>
                      <p:nvPicPr>
                        <p:cNvPr id="21517" name="Object 6">
                          <a:extLst>
                            <a:ext uri="{FF2B5EF4-FFF2-40B4-BE49-F238E27FC236}">
                              <a16:creationId xmlns:a16="http://schemas.microsoft.com/office/drawing/2014/main" id="{235716FB-85BD-B743-B9A1-F9FD1A961B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3" y="2517"/>
                          <a:ext cx="1671" cy="1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6" name="Text Box 7">
              <a:extLst>
                <a:ext uri="{FF2B5EF4-FFF2-40B4-BE49-F238E27FC236}">
                  <a16:creationId xmlns:a16="http://schemas.microsoft.com/office/drawing/2014/main" id="{2023F7F0-B249-0047-B236-5FD863BDB4CB}"/>
                </a:ext>
              </a:extLst>
            </p:cNvPr>
            <p:cNvSpPr txBox="1">
              <a:spLocks noChangeArrowheads="1"/>
            </p:cNvSpPr>
            <p:nvPr/>
          </p:nvSpPr>
          <p:spPr bwMode="auto">
            <a:xfrm>
              <a:off x="2854" y="3048"/>
              <a:ext cx="109"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endParaRPr lang="fr-FR" altLang="en-US" sz="1600" b="0">
                <a:latin typeface="Times New Roman" panose="02020603050405020304" pitchFamily="18" charset="0"/>
              </a:endParaRPr>
            </a:p>
          </p:txBody>
        </p:sp>
        <p:graphicFrame>
          <p:nvGraphicFramePr>
            <p:cNvPr id="17" name="Object 8">
              <a:extLst>
                <a:ext uri="{FF2B5EF4-FFF2-40B4-BE49-F238E27FC236}">
                  <a16:creationId xmlns:a16="http://schemas.microsoft.com/office/drawing/2014/main" id="{C0C4DF73-DCE4-2B45-87A1-8FEED74571C5}"/>
                </a:ext>
              </a:extLst>
            </p:cNvPr>
            <p:cNvGraphicFramePr>
              <a:graphicFrameLocks noChangeAspect="1"/>
            </p:cNvGraphicFramePr>
            <p:nvPr/>
          </p:nvGraphicFramePr>
          <p:xfrm>
            <a:off x="699" y="2647"/>
            <a:ext cx="813" cy="692"/>
          </p:xfrm>
          <a:graphic>
            <a:graphicData uri="http://schemas.openxmlformats.org/presentationml/2006/ole">
              <mc:AlternateContent xmlns:mc="http://schemas.openxmlformats.org/markup-compatibility/2006">
                <mc:Choice xmlns:v="urn:schemas-microsoft-com:vml" Requires="v">
                  <p:oleObj spid="_x0000_s14646" name="Photo Editor Photo" r:id="rId9" imgW="1270000" imgH="927100" progId="MSPhotoEd.3">
                    <p:embed/>
                  </p:oleObj>
                </mc:Choice>
                <mc:Fallback>
                  <p:oleObj name="Photo Editor Photo" r:id="rId9" imgW="1270000" imgH="927100" progId="MSPhotoEd.3">
                    <p:embed/>
                    <p:pic>
                      <p:nvPicPr>
                        <p:cNvPr id="21519" name="Object 8">
                          <a:extLst>
                            <a:ext uri="{FF2B5EF4-FFF2-40B4-BE49-F238E27FC236}">
                              <a16:creationId xmlns:a16="http://schemas.microsoft.com/office/drawing/2014/main" id="{D9D66936-DA61-4C41-A292-2E1BC516DE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 y="2647"/>
                          <a:ext cx="813" cy="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8" name="Object 9">
              <a:extLst>
                <a:ext uri="{FF2B5EF4-FFF2-40B4-BE49-F238E27FC236}">
                  <a16:creationId xmlns:a16="http://schemas.microsoft.com/office/drawing/2014/main" id="{8C512DB5-9D3B-F740-BF6C-A9211F81DF73}"/>
                </a:ext>
              </a:extLst>
            </p:cNvPr>
            <p:cNvGraphicFramePr>
              <a:graphicFrameLocks noChangeAspect="1"/>
            </p:cNvGraphicFramePr>
            <p:nvPr/>
          </p:nvGraphicFramePr>
          <p:xfrm>
            <a:off x="516" y="3501"/>
            <a:ext cx="525" cy="447"/>
          </p:xfrm>
          <a:graphic>
            <a:graphicData uri="http://schemas.openxmlformats.org/presentationml/2006/ole">
              <mc:AlternateContent xmlns:mc="http://schemas.openxmlformats.org/markup-compatibility/2006">
                <mc:Choice xmlns:v="urn:schemas-microsoft-com:vml" Requires="v">
                  <p:oleObj spid="_x0000_s14647" name="Photo Editor Photo" r:id="rId10" imgW="1270000" imgH="927100" progId="MSPhotoEd.3">
                    <p:embed/>
                  </p:oleObj>
                </mc:Choice>
                <mc:Fallback>
                  <p:oleObj name="Photo Editor Photo" r:id="rId10" imgW="1270000" imgH="927100" progId="MSPhotoEd.3">
                    <p:embed/>
                    <p:pic>
                      <p:nvPicPr>
                        <p:cNvPr id="21520" name="Object 9">
                          <a:extLst>
                            <a:ext uri="{FF2B5EF4-FFF2-40B4-BE49-F238E27FC236}">
                              <a16:creationId xmlns:a16="http://schemas.microsoft.com/office/drawing/2014/main" id="{9F0E50C9-FEBB-194C-8FE9-1FC1B81541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 y="3501"/>
                          <a:ext cx="525" cy="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9" name="Object 10">
              <a:extLst>
                <a:ext uri="{FF2B5EF4-FFF2-40B4-BE49-F238E27FC236}">
                  <a16:creationId xmlns:a16="http://schemas.microsoft.com/office/drawing/2014/main" id="{AF42F737-2810-2746-9A93-75A10C452062}"/>
                </a:ext>
              </a:extLst>
            </p:cNvPr>
            <p:cNvGraphicFramePr>
              <a:graphicFrameLocks noChangeAspect="1"/>
            </p:cNvGraphicFramePr>
            <p:nvPr/>
          </p:nvGraphicFramePr>
          <p:xfrm>
            <a:off x="4404" y="2086"/>
            <a:ext cx="813" cy="692"/>
          </p:xfrm>
          <a:graphic>
            <a:graphicData uri="http://schemas.openxmlformats.org/presentationml/2006/ole">
              <mc:AlternateContent xmlns:mc="http://schemas.openxmlformats.org/markup-compatibility/2006">
                <mc:Choice xmlns:v="urn:schemas-microsoft-com:vml" Requires="v">
                  <p:oleObj spid="_x0000_s14648" name="Photo Editor Photo" r:id="rId11" imgW="1270000" imgH="927100" progId="MSPhotoEd.3">
                    <p:embed/>
                  </p:oleObj>
                </mc:Choice>
                <mc:Fallback>
                  <p:oleObj name="Photo Editor Photo" r:id="rId11" imgW="1270000" imgH="927100" progId="MSPhotoEd.3">
                    <p:embed/>
                    <p:pic>
                      <p:nvPicPr>
                        <p:cNvPr id="21521" name="Object 10">
                          <a:extLst>
                            <a:ext uri="{FF2B5EF4-FFF2-40B4-BE49-F238E27FC236}">
                              <a16:creationId xmlns:a16="http://schemas.microsoft.com/office/drawing/2014/main" id="{B74E8AAB-A00D-7C48-8868-807DE1DDBC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4" y="2086"/>
                          <a:ext cx="813" cy="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0" name="Object 11">
              <a:extLst>
                <a:ext uri="{FF2B5EF4-FFF2-40B4-BE49-F238E27FC236}">
                  <a16:creationId xmlns:a16="http://schemas.microsoft.com/office/drawing/2014/main" id="{26B60A0C-002D-8949-A89E-AA4D226D8827}"/>
                </a:ext>
              </a:extLst>
            </p:cNvPr>
            <p:cNvGraphicFramePr>
              <a:graphicFrameLocks noChangeAspect="1"/>
            </p:cNvGraphicFramePr>
            <p:nvPr/>
          </p:nvGraphicFramePr>
          <p:xfrm>
            <a:off x="4995" y="2922"/>
            <a:ext cx="525" cy="447"/>
          </p:xfrm>
          <a:graphic>
            <a:graphicData uri="http://schemas.openxmlformats.org/presentationml/2006/ole">
              <mc:AlternateContent xmlns:mc="http://schemas.openxmlformats.org/markup-compatibility/2006">
                <mc:Choice xmlns:v="urn:schemas-microsoft-com:vml" Requires="v">
                  <p:oleObj spid="_x0000_s14649" name="Photo Editor Photo" r:id="rId12" imgW="1270000" imgH="927100" progId="MSPhotoEd.3">
                    <p:embed/>
                  </p:oleObj>
                </mc:Choice>
                <mc:Fallback>
                  <p:oleObj name="Photo Editor Photo" r:id="rId12" imgW="1270000" imgH="927100" progId="MSPhotoEd.3">
                    <p:embed/>
                    <p:pic>
                      <p:nvPicPr>
                        <p:cNvPr id="21522" name="Object 11">
                          <a:extLst>
                            <a:ext uri="{FF2B5EF4-FFF2-40B4-BE49-F238E27FC236}">
                              <a16:creationId xmlns:a16="http://schemas.microsoft.com/office/drawing/2014/main" id="{F1242787-D3A6-984F-ABCA-DE3B51DB40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5" y="2922"/>
                          <a:ext cx="525" cy="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1" name="Line 12">
              <a:extLst>
                <a:ext uri="{FF2B5EF4-FFF2-40B4-BE49-F238E27FC236}">
                  <a16:creationId xmlns:a16="http://schemas.microsoft.com/office/drawing/2014/main" id="{28C27B2F-6020-6940-A78F-5097E894296F}"/>
                </a:ext>
              </a:extLst>
            </p:cNvPr>
            <p:cNvSpPr>
              <a:spLocks noChangeShapeType="1"/>
            </p:cNvSpPr>
            <p:nvPr/>
          </p:nvSpPr>
          <p:spPr bwMode="auto">
            <a:xfrm flipV="1">
              <a:off x="837" y="3240"/>
              <a:ext cx="118" cy="29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3">
              <a:extLst>
                <a:ext uri="{FF2B5EF4-FFF2-40B4-BE49-F238E27FC236}">
                  <a16:creationId xmlns:a16="http://schemas.microsoft.com/office/drawing/2014/main" id="{135C987A-782D-1245-B687-97B2A5EA9A7F}"/>
                </a:ext>
              </a:extLst>
            </p:cNvPr>
            <p:cNvSpPr>
              <a:spLocks noChangeShapeType="1"/>
            </p:cNvSpPr>
            <p:nvPr/>
          </p:nvSpPr>
          <p:spPr bwMode="auto">
            <a:xfrm flipV="1">
              <a:off x="1035" y="2439"/>
              <a:ext cx="81" cy="27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4">
              <a:extLst>
                <a:ext uri="{FF2B5EF4-FFF2-40B4-BE49-F238E27FC236}">
                  <a16:creationId xmlns:a16="http://schemas.microsoft.com/office/drawing/2014/main" id="{5C72BC4A-ACDA-7343-A340-B634476A77EF}"/>
                </a:ext>
              </a:extLst>
            </p:cNvPr>
            <p:cNvSpPr>
              <a:spLocks noChangeShapeType="1"/>
            </p:cNvSpPr>
            <p:nvPr/>
          </p:nvSpPr>
          <p:spPr bwMode="auto">
            <a:xfrm flipV="1">
              <a:off x="2187" y="1566"/>
              <a:ext cx="837" cy="13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15">
              <a:extLst>
                <a:ext uri="{FF2B5EF4-FFF2-40B4-BE49-F238E27FC236}">
                  <a16:creationId xmlns:a16="http://schemas.microsoft.com/office/drawing/2014/main" id="{AA541F5E-B720-6045-AA20-7386EBCA6382}"/>
                </a:ext>
              </a:extLst>
            </p:cNvPr>
            <p:cNvSpPr>
              <a:spLocks noChangeShapeType="1"/>
            </p:cNvSpPr>
            <p:nvPr/>
          </p:nvSpPr>
          <p:spPr bwMode="auto">
            <a:xfrm>
              <a:off x="1953" y="2368"/>
              <a:ext cx="891" cy="46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16">
              <a:extLst>
                <a:ext uri="{FF2B5EF4-FFF2-40B4-BE49-F238E27FC236}">
                  <a16:creationId xmlns:a16="http://schemas.microsoft.com/office/drawing/2014/main" id="{966EF1EA-D1A8-5542-91C2-C604BE3F5A8E}"/>
                </a:ext>
              </a:extLst>
            </p:cNvPr>
            <p:cNvSpPr>
              <a:spLocks noChangeShapeType="1"/>
            </p:cNvSpPr>
            <p:nvPr/>
          </p:nvSpPr>
          <p:spPr bwMode="auto">
            <a:xfrm>
              <a:off x="4473" y="1736"/>
              <a:ext cx="396" cy="40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17">
              <a:extLst>
                <a:ext uri="{FF2B5EF4-FFF2-40B4-BE49-F238E27FC236}">
                  <a16:creationId xmlns:a16="http://schemas.microsoft.com/office/drawing/2014/main" id="{7CD60219-6097-D842-93C3-7EC1AFCCCC28}"/>
                </a:ext>
              </a:extLst>
            </p:cNvPr>
            <p:cNvSpPr>
              <a:spLocks noChangeShapeType="1"/>
            </p:cNvSpPr>
            <p:nvPr/>
          </p:nvSpPr>
          <p:spPr bwMode="auto">
            <a:xfrm flipH="1">
              <a:off x="4086" y="2691"/>
              <a:ext cx="540" cy="32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8">
              <a:extLst>
                <a:ext uri="{FF2B5EF4-FFF2-40B4-BE49-F238E27FC236}">
                  <a16:creationId xmlns:a16="http://schemas.microsoft.com/office/drawing/2014/main" id="{3C9D7292-9362-7E44-997C-BD27FE89CEC5}"/>
                </a:ext>
              </a:extLst>
            </p:cNvPr>
            <p:cNvSpPr>
              <a:spLocks noChangeShapeType="1"/>
            </p:cNvSpPr>
            <p:nvPr/>
          </p:nvSpPr>
          <p:spPr bwMode="auto">
            <a:xfrm>
              <a:off x="4869" y="2717"/>
              <a:ext cx="225" cy="28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19">
              <a:extLst>
                <a:ext uri="{FF2B5EF4-FFF2-40B4-BE49-F238E27FC236}">
                  <a16:creationId xmlns:a16="http://schemas.microsoft.com/office/drawing/2014/main" id="{CF5DB19C-68CB-2241-A96D-CF37161D5C85}"/>
                </a:ext>
              </a:extLst>
            </p:cNvPr>
            <p:cNvSpPr>
              <a:spLocks noChangeShapeType="1"/>
            </p:cNvSpPr>
            <p:nvPr/>
          </p:nvSpPr>
          <p:spPr bwMode="auto">
            <a:xfrm>
              <a:off x="5256" y="3329"/>
              <a:ext cx="0" cy="22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20">
              <a:extLst>
                <a:ext uri="{FF2B5EF4-FFF2-40B4-BE49-F238E27FC236}">
                  <a16:creationId xmlns:a16="http://schemas.microsoft.com/office/drawing/2014/main" id="{7781ED07-5BF4-3141-96DC-1E0F4AD80F57}"/>
                </a:ext>
              </a:extLst>
            </p:cNvPr>
            <p:cNvSpPr>
              <a:spLocks noChangeShapeType="1"/>
            </p:cNvSpPr>
            <p:nvPr/>
          </p:nvSpPr>
          <p:spPr bwMode="auto">
            <a:xfrm>
              <a:off x="774" y="3924"/>
              <a:ext cx="0" cy="21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21">
              <a:extLst>
                <a:ext uri="{FF2B5EF4-FFF2-40B4-BE49-F238E27FC236}">
                  <a16:creationId xmlns:a16="http://schemas.microsoft.com/office/drawing/2014/main" id="{596E9E95-68DC-9C45-8E6A-F4F8962CE919}"/>
                </a:ext>
              </a:extLst>
            </p:cNvPr>
            <p:cNvSpPr>
              <a:spLocks noChangeShapeType="1"/>
            </p:cNvSpPr>
            <p:nvPr/>
          </p:nvSpPr>
          <p:spPr bwMode="auto">
            <a:xfrm flipH="1">
              <a:off x="3348" y="2142"/>
              <a:ext cx="22" cy="5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Text Box 22">
              <a:extLst>
                <a:ext uri="{FF2B5EF4-FFF2-40B4-BE49-F238E27FC236}">
                  <a16:creationId xmlns:a16="http://schemas.microsoft.com/office/drawing/2014/main" id="{130D67C3-B9E6-3E4B-9B3D-8F9347114947}"/>
                </a:ext>
              </a:extLst>
            </p:cNvPr>
            <p:cNvSpPr txBox="1">
              <a:spLocks noChangeArrowheads="1"/>
            </p:cNvSpPr>
            <p:nvPr/>
          </p:nvSpPr>
          <p:spPr bwMode="auto">
            <a:xfrm>
              <a:off x="716" y="3562"/>
              <a:ext cx="18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1</a:t>
              </a:r>
              <a:endParaRPr lang="en-US" altLang="en-US" sz="1600" b="0">
                <a:latin typeface="Times New Roman" panose="02020603050405020304" pitchFamily="18" charset="0"/>
              </a:endParaRPr>
            </a:p>
          </p:txBody>
        </p:sp>
        <p:sp>
          <p:nvSpPr>
            <p:cNvPr id="32" name="Text Box 23">
              <a:extLst>
                <a:ext uri="{FF2B5EF4-FFF2-40B4-BE49-F238E27FC236}">
                  <a16:creationId xmlns:a16="http://schemas.microsoft.com/office/drawing/2014/main" id="{D6D9AC18-83CA-D942-AC11-E88BAAADDC42}"/>
                </a:ext>
              </a:extLst>
            </p:cNvPr>
            <p:cNvSpPr txBox="1">
              <a:spLocks noChangeArrowheads="1"/>
            </p:cNvSpPr>
            <p:nvPr/>
          </p:nvSpPr>
          <p:spPr bwMode="auto">
            <a:xfrm>
              <a:off x="950" y="2823"/>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2</a:t>
              </a:r>
              <a:endParaRPr lang="en-US" altLang="en-US" sz="1600" b="0">
                <a:latin typeface="Times New Roman" panose="02020603050405020304" pitchFamily="18" charset="0"/>
              </a:endParaRPr>
            </a:p>
          </p:txBody>
        </p:sp>
        <p:sp>
          <p:nvSpPr>
            <p:cNvPr id="33" name="Text Box 24">
              <a:extLst>
                <a:ext uri="{FF2B5EF4-FFF2-40B4-BE49-F238E27FC236}">
                  <a16:creationId xmlns:a16="http://schemas.microsoft.com/office/drawing/2014/main" id="{B852F952-4271-5848-9703-CD53F26EF633}"/>
                </a:ext>
              </a:extLst>
            </p:cNvPr>
            <p:cNvSpPr txBox="1">
              <a:spLocks noChangeArrowheads="1"/>
            </p:cNvSpPr>
            <p:nvPr/>
          </p:nvSpPr>
          <p:spPr bwMode="auto">
            <a:xfrm>
              <a:off x="1337" y="1798"/>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3</a:t>
              </a:r>
              <a:endParaRPr lang="en-US" altLang="en-US" sz="1600" b="0">
                <a:latin typeface="Times New Roman" panose="02020603050405020304" pitchFamily="18" charset="0"/>
              </a:endParaRPr>
            </a:p>
          </p:txBody>
        </p:sp>
        <p:sp>
          <p:nvSpPr>
            <p:cNvPr id="34" name="Text Box 25">
              <a:extLst>
                <a:ext uri="{FF2B5EF4-FFF2-40B4-BE49-F238E27FC236}">
                  <a16:creationId xmlns:a16="http://schemas.microsoft.com/office/drawing/2014/main" id="{23D7A6F5-157C-D14C-BEF4-DBA628E3A891}"/>
                </a:ext>
              </a:extLst>
            </p:cNvPr>
            <p:cNvSpPr txBox="1">
              <a:spLocks noChangeArrowheads="1"/>
            </p:cNvSpPr>
            <p:nvPr/>
          </p:nvSpPr>
          <p:spPr bwMode="auto">
            <a:xfrm>
              <a:off x="3623" y="1455"/>
              <a:ext cx="18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4</a:t>
              </a:r>
              <a:endParaRPr lang="en-US" altLang="en-US" sz="1600" b="0">
                <a:latin typeface="Times New Roman" panose="02020603050405020304" pitchFamily="18" charset="0"/>
              </a:endParaRPr>
            </a:p>
          </p:txBody>
        </p:sp>
        <p:sp>
          <p:nvSpPr>
            <p:cNvPr id="35" name="Text Box 26">
              <a:extLst>
                <a:ext uri="{FF2B5EF4-FFF2-40B4-BE49-F238E27FC236}">
                  <a16:creationId xmlns:a16="http://schemas.microsoft.com/office/drawing/2014/main" id="{EE131C6F-20D0-4249-BCCC-70DF9C9FBAA9}"/>
                </a:ext>
              </a:extLst>
            </p:cNvPr>
            <p:cNvSpPr txBox="1">
              <a:spLocks noChangeArrowheads="1"/>
            </p:cNvSpPr>
            <p:nvPr/>
          </p:nvSpPr>
          <p:spPr bwMode="auto">
            <a:xfrm>
              <a:off x="4703" y="2275"/>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5</a:t>
              </a:r>
              <a:endParaRPr lang="en-US" altLang="en-US" sz="1600" b="0">
                <a:latin typeface="Times New Roman" panose="02020603050405020304" pitchFamily="18" charset="0"/>
              </a:endParaRPr>
            </a:p>
          </p:txBody>
        </p:sp>
        <p:sp>
          <p:nvSpPr>
            <p:cNvPr id="36" name="Text Box 27">
              <a:extLst>
                <a:ext uri="{FF2B5EF4-FFF2-40B4-BE49-F238E27FC236}">
                  <a16:creationId xmlns:a16="http://schemas.microsoft.com/office/drawing/2014/main" id="{A148DF53-F05E-484C-B81E-6F7ADFDAA0FF}"/>
                </a:ext>
              </a:extLst>
            </p:cNvPr>
            <p:cNvSpPr txBox="1">
              <a:spLocks noChangeArrowheads="1"/>
            </p:cNvSpPr>
            <p:nvPr/>
          </p:nvSpPr>
          <p:spPr bwMode="auto">
            <a:xfrm>
              <a:off x="5144" y="2985"/>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6</a:t>
              </a:r>
              <a:endParaRPr lang="en-US" altLang="en-US" sz="1600" b="0">
                <a:latin typeface="Times New Roman" panose="02020603050405020304" pitchFamily="18" charset="0"/>
              </a:endParaRPr>
            </a:p>
          </p:txBody>
        </p:sp>
        <p:sp>
          <p:nvSpPr>
            <p:cNvPr id="37" name="Text Box 28">
              <a:extLst>
                <a:ext uri="{FF2B5EF4-FFF2-40B4-BE49-F238E27FC236}">
                  <a16:creationId xmlns:a16="http://schemas.microsoft.com/office/drawing/2014/main" id="{9EBD8D33-03A0-CF47-A1A9-A8E567D49CE4}"/>
                </a:ext>
              </a:extLst>
            </p:cNvPr>
            <p:cNvSpPr txBox="1">
              <a:spLocks noChangeArrowheads="1"/>
            </p:cNvSpPr>
            <p:nvPr/>
          </p:nvSpPr>
          <p:spPr bwMode="auto">
            <a:xfrm>
              <a:off x="3254" y="2994"/>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7</a:t>
              </a:r>
              <a:endParaRPr lang="en-US" altLang="en-US" sz="1600" b="0">
                <a:latin typeface="Times New Roman" panose="02020603050405020304" pitchFamily="18" charset="0"/>
              </a:endParaRPr>
            </a:p>
          </p:txBody>
        </p:sp>
      </p:grpSp>
      <p:sp>
        <p:nvSpPr>
          <p:cNvPr id="38" name="Text Box 29">
            <a:extLst>
              <a:ext uri="{FF2B5EF4-FFF2-40B4-BE49-F238E27FC236}">
                <a16:creationId xmlns:a16="http://schemas.microsoft.com/office/drawing/2014/main" id="{BA13B54D-4CA1-0D44-BEE6-1EF410E073C2}"/>
              </a:ext>
            </a:extLst>
          </p:cNvPr>
          <p:cNvSpPr txBox="1">
            <a:spLocks noChangeArrowheads="1"/>
          </p:cNvSpPr>
          <p:nvPr/>
        </p:nvSpPr>
        <p:spPr bwMode="auto">
          <a:xfrm>
            <a:off x="9323383" y="5435077"/>
            <a:ext cx="2433188" cy="60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pPr algn="ctr"/>
            <a:r>
              <a:rPr lang="en-US" altLang="en-US" sz="2800" b="0">
                <a:solidFill>
                  <a:srgbClr val="008000"/>
                </a:solidFill>
                <a:latin typeface="Times New Roman" panose="02020603050405020304" pitchFamily="18" charset="0"/>
              </a:rPr>
              <a:t>12.34.0.0/16</a:t>
            </a:r>
          </a:p>
        </p:txBody>
      </p:sp>
      <p:sp>
        <p:nvSpPr>
          <p:cNvPr id="39" name="Freeform 30">
            <a:extLst>
              <a:ext uri="{FF2B5EF4-FFF2-40B4-BE49-F238E27FC236}">
                <a16:creationId xmlns:a16="http://schemas.microsoft.com/office/drawing/2014/main" id="{1EE23FE6-FD59-2249-85DD-9F184DC6CF8A}"/>
              </a:ext>
            </a:extLst>
          </p:cNvPr>
          <p:cNvSpPr>
            <a:spLocks/>
          </p:cNvSpPr>
          <p:nvPr/>
        </p:nvSpPr>
        <p:spPr bwMode="auto">
          <a:xfrm>
            <a:off x="470263" y="1291044"/>
            <a:ext cx="10953263" cy="4625897"/>
          </a:xfrm>
          <a:custGeom>
            <a:avLst/>
            <a:gdLst>
              <a:gd name="T0" fmla="*/ 2147483646 w 5591"/>
              <a:gd name="T1" fmla="*/ 2147483646 h 2496"/>
              <a:gd name="T2" fmla="*/ 2147483646 w 5591"/>
              <a:gd name="T3" fmla="*/ 2147483646 h 2496"/>
              <a:gd name="T4" fmla="*/ 2147483646 w 5591"/>
              <a:gd name="T5" fmla="*/ 2147483646 h 2496"/>
              <a:gd name="T6" fmla="*/ 2147483646 w 5591"/>
              <a:gd name="T7" fmla="*/ 2147483646 h 2496"/>
              <a:gd name="T8" fmla="*/ 2147483646 w 5591"/>
              <a:gd name="T9" fmla="*/ 2147483646 h 2496"/>
              <a:gd name="T10" fmla="*/ 2147483646 w 5591"/>
              <a:gd name="T11" fmla="*/ 2147483646 h 24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91" h="2496">
                <a:moveTo>
                  <a:pt x="244" y="2320"/>
                </a:moveTo>
                <a:cubicBezTo>
                  <a:pt x="214" y="2408"/>
                  <a:pt x="184" y="2496"/>
                  <a:pt x="225" y="2227"/>
                </a:cubicBezTo>
                <a:cubicBezTo>
                  <a:pt x="266" y="1958"/>
                  <a:pt x="0" y="1046"/>
                  <a:pt x="488" y="705"/>
                </a:cubicBezTo>
                <a:cubicBezTo>
                  <a:pt x="976" y="364"/>
                  <a:pt x="2438" y="255"/>
                  <a:pt x="3155" y="179"/>
                </a:cubicBezTo>
                <a:cubicBezTo>
                  <a:pt x="3872" y="103"/>
                  <a:pt x="4383" y="0"/>
                  <a:pt x="4789" y="248"/>
                </a:cubicBezTo>
                <a:cubicBezTo>
                  <a:pt x="5195" y="496"/>
                  <a:pt x="5457" y="1431"/>
                  <a:pt x="5591" y="1669"/>
                </a:cubicBezTo>
              </a:path>
            </a:pathLst>
          </a:custGeom>
          <a:noFill/>
          <a:ln w="50800" cap="flat" cmpd="sng">
            <a:solidFill>
              <a:srgbClr val="008000"/>
            </a:solidFill>
            <a:prstDash val="solid"/>
            <a:round/>
            <a:headEnd/>
            <a:tailEnd type="triangle" w="lg" len="lg"/>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0" name="Freeform 31">
            <a:extLst>
              <a:ext uri="{FF2B5EF4-FFF2-40B4-BE49-F238E27FC236}">
                <a16:creationId xmlns:a16="http://schemas.microsoft.com/office/drawing/2014/main" id="{9800A2F4-54AC-844C-B4B0-DBE8B5CB7B34}"/>
              </a:ext>
            </a:extLst>
          </p:cNvPr>
          <p:cNvSpPr>
            <a:spLocks/>
          </p:cNvSpPr>
          <p:nvPr/>
        </p:nvSpPr>
        <p:spPr bwMode="auto">
          <a:xfrm>
            <a:off x="7221282" y="4747493"/>
            <a:ext cx="3471505" cy="1354781"/>
          </a:xfrm>
          <a:custGeom>
            <a:avLst/>
            <a:gdLst>
              <a:gd name="T0" fmla="*/ 0 w 1772"/>
              <a:gd name="T1" fmla="*/ 2147483646 h 731"/>
              <a:gd name="T2" fmla="*/ 2147483646 w 1772"/>
              <a:gd name="T3" fmla="*/ 2147483646 h 731"/>
              <a:gd name="T4" fmla="*/ 2147483646 w 1772"/>
              <a:gd name="T5" fmla="*/ 2147483646 h 731"/>
              <a:gd name="T6" fmla="*/ 0 60000 65536"/>
              <a:gd name="T7" fmla="*/ 0 60000 65536"/>
              <a:gd name="T8" fmla="*/ 0 60000 65536"/>
            </a:gdLst>
            <a:ahLst/>
            <a:cxnLst>
              <a:cxn ang="T6">
                <a:pos x="T0" y="T1"/>
              </a:cxn>
              <a:cxn ang="T7">
                <a:pos x="T2" y="T3"/>
              </a:cxn>
              <a:cxn ang="T8">
                <a:pos x="T4" y="T5"/>
              </a:cxn>
            </a:cxnLst>
            <a:rect l="0" t="0" r="r" b="b"/>
            <a:pathLst>
              <a:path w="1772" h="731">
                <a:moveTo>
                  <a:pt x="0" y="731"/>
                </a:moveTo>
                <a:cubicBezTo>
                  <a:pt x="397" y="439"/>
                  <a:pt x="794" y="148"/>
                  <a:pt x="1089" y="74"/>
                </a:cubicBezTo>
                <a:cubicBezTo>
                  <a:pt x="1384" y="0"/>
                  <a:pt x="1578" y="143"/>
                  <a:pt x="1772" y="287"/>
                </a:cubicBezTo>
              </a:path>
            </a:pathLst>
          </a:custGeom>
          <a:noFill/>
          <a:ln w="50800" cap="flat" cmpd="sng">
            <a:solidFill>
              <a:srgbClr val="008000"/>
            </a:solidFill>
            <a:prstDash val="solid"/>
            <a:round/>
            <a:headEnd/>
            <a:tailEnd type="triangle" w="lg" len="lg"/>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1" name="Text Box 32">
            <a:extLst>
              <a:ext uri="{FF2B5EF4-FFF2-40B4-BE49-F238E27FC236}">
                <a16:creationId xmlns:a16="http://schemas.microsoft.com/office/drawing/2014/main" id="{47A6991F-DCF7-5A44-A484-861EF170BA34}"/>
              </a:ext>
            </a:extLst>
          </p:cNvPr>
          <p:cNvSpPr txBox="1">
            <a:spLocks noChangeArrowheads="1"/>
          </p:cNvSpPr>
          <p:nvPr/>
        </p:nvSpPr>
        <p:spPr bwMode="auto">
          <a:xfrm>
            <a:off x="2155007" y="5871835"/>
            <a:ext cx="25987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pPr algn="ctr"/>
            <a:r>
              <a:rPr lang="en-US" altLang="en-US" sz="2800" b="0" dirty="0">
                <a:solidFill>
                  <a:srgbClr val="CC3300"/>
                </a:solidFill>
                <a:latin typeface="Times New Roman" panose="02020603050405020304" pitchFamily="18" charset="0"/>
              </a:rPr>
              <a:t>12.34.0.0/16: (1)</a:t>
            </a:r>
          </a:p>
        </p:txBody>
      </p:sp>
      <p:sp>
        <p:nvSpPr>
          <p:cNvPr id="42" name="Freeform 33">
            <a:extLst>
              <a:ext uri="{FF2B5EF4-FFF2-40B4-BE49-F238E27FC236}">
                <a16:creationId xmlns:a16="http://schemas.microsoft.com/office/drawing/2014/main" id="{8D19725A-AAE2-3547-8EFA-31555A7CFE4B}"/>
              </a:ext>
            </a:extLst>
          </p:cNvPr>
          <p:cNvSpPr>
            <a:spLocks/>
          </p:cNvSpPr>
          <p:nvPr/>
        </p:nvSpPr>
        <p:spPr bwMode="auto">
          <a:xfrm>
            <a:off x="2646810" y="3885698"/>
            <a:ext cx="1263613" cy="1881124"/>
          </a:xfrm>
          <a:custGeom>
            <a:avLst/>
            <a:gdLst>
              <a:gd name="T0" fmla="*/ 2147483646 w 645"/>
              <a:gd name="T1" fmla="*/ 0 h 1015"/>
              <a:gd name="T2" fmla="*/ 2147483646 w 645"/>
              <a:gd name="T3" fmla="*/ 2147483646 h 1015"/>
              <a:gd name="T4" fmla="*/ 0 w 645"/>
              <a:gd name="T5" fmla="*/ 2147483646 h 1015"/>
              <a:gd name="T6" fmla="*/ 0 60000 65536"/>
              <a:gd name="T7" fmla="*/ 0 60000 65536"/>
              <a:gd name="T8" fmla="*/ 0 60000 65536"/>
            </a:gdLst>
            <a:ahLst/>
            <a:cxnLst>
              <a:cxn ang="T6">
                <a:pos x="T0" y="T1"/>
              </a:cxn>
              <a:cxn ang="T7">
                <a:pos x="T2" y="T3"/>
              </a:cxn>
              <a:cxn ang="T8">
                <a:pos x="T4" y="T5"/>
              </a:cxn>
            </a:cxnLst>
            <a:rect l="0" t="0" r="r" b="b"/>
            <a:pathLst>
              <a:path w="645" h="1015">
                <a:moveTo>
                  <a:pt x="645" y="0"/>
                </a:moveTo>
                <a:cubicBezTo>
                  <a:pt x="513" y="113"/>
                  <a:pt x="382" y="226"/>
                  <a:pt x="275" y="395"/>
                </a:cubicBezTo>
                <a:cubicBezTo>
                  <a:pt x="168" y="564"/>
                  <a:pt x="84" y="789"/>
                  <a:pt x="0" y="1015"/>
                </a:cubicBezTo>
              </a:path>
            </a:pathLst>
          </a:custGeom>
          <a:noFill/>
          <a:ln w="50800" cap="flat" cmpd="sng">
            <a:solidFill>
              <a:srgbClr val="CC3300"/>
            </a:solidFill>
            <a:prstDash val="solid"/>
            <a:round/>
            <a:headEnd/>
            <a:tailEnd type="triangle" w="lg" len="lg"/>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 name="Freeform 34">
            <a:extLst>
              <a:ext uri="{FF2B5EF4-FFF2-40B4-BE49-F238E27FC236}">
                <a16:creationId xmlns:a16="http://schemas.microsoft.com/office/drawing/2014/main" id="{A1E1A545-6ED0-7240-8166-02D7070801B8}"/>
              </a:ext>
            </a:extLst>
          </p:cNvPr>
          <p:cNvSpPr>
            <a:spLocks/>
          </p:cNvSpPr>
          <p:nvPr/>
        </p:nvSpPr>
        <p:spPr bwMode="auto">
          <a:xfrm>
            <a:off x="7814622" y="1473814"/>
            <a:ext cx="3583173" cy="2865239"/>
          </a:xfrm>
          <a:custGeom>
            <a:avLst/>
            <a:gdLst>
              <a:gd name="T0" fmla="*/ 0 w 1785"/>
              <a:gd name="T1" fmla="*/ 2147483646 h 1428"/>
              <a:gd name="T2" fmla="*/ 2147483646 w 1785"/>
              <a:gd name="T3" fmla="*/ 2147483646 h 1428"/>
              <a:gd name="T4" fmla="*/ 2147483646 w 1785"/>
              <a:gd name="T5" fmla="*/ 2147483646 h 1428"/>
              <a:gd name="T6" fmla="*/ 2147483646 w 1785"/>
              <a:gd name="T7" fmla="*/ 2147483646 h 14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85" h="1428">
                <a:moveTo>
                  <a:pt x="0" y="32"/>
                </a:moveTo>
                <a:cubicBezTo>
                  <a:pt x="304" y="16"/>
                  <a:pt x="609" y="0"/>
                  <a:pt x="827" y="63"/>
                </a:cubicBezTo>
                <a:cubicBezTo>
                  <a:pt x="1045" y="126"/>
                  <a:pt x="1149" y="180"/>
                  <a:pt x="1309" y="408"/>
                </a:cubicBezTo>
                <a:cubicBezTo>
                  <a:pt x="1469" y="636"/>
                  <a:pt x="1627" y="1032"/>
                  <a:pt x="1785" y="1428"/>
                </a:cubicBezTo>
              </a:path>
            </a:pathLst>
          </a:custGeom>
          <a:noFill/>
          <a:ln w="50800" cap="flat" cmpd="sng">
            <a:solidFill>
              <a:srgbClr val="008000"/>
            </a:solidFill>
            <a:prstDash val="solid"/>
            <a:round/>
            <a:headEnd/>
            <a:tailEnd type="triangle" w="lg" len="lg"/>
          </a:ln>
          <a:extLst>
            <a:ext uri="{909E8E84-426E-40DD-AFC4-6F175D3DCCD1}">
              <a14:hiddenFill xmlns:a14="http://schemas.microsoft.com/office/drawing/2010/main">
                <a:solidFill>
                  <a:srgbClr val="FFFFFF"/>
                </a:solidFill>
              </a14:hiddenFill>
            </a:ext>
          </a:extLst>
        </p:spPr>
        <p:txBody>
          <a:bodyPr wrap="none"/>
          <a:lstStyle/>
          <a:p>
            <a:endParaRPr lang="en-US" dirty="0"/>
          </a:p>
        </p:txBody>
      </p:sp>
      <p:pic>
        <p:nvPicPr>
          <p:cNvPr id="48" name="Picture 47">
            <a:extLst>
              <a:ext uri="{FF2B5EF4-FFF2-40B4-BE49-F238E27FC236}">
                <a16:creationId xmlns:a16="http://schemas.microsoft.com/office/drawing/2014/main" id="{F9A6886C-BDD8-D74A-8872-B1C4A8E1064A}"/>
              </a:ext>
            </a:extLst>
          </p:cNvPr>
          <p:cNvPicPr>
            <a:picLocks noChangeAspect="1"/>
          </p:cNvPicPr>
          <p:nvPr/>
        </p:nvPicPr>
        <p:blipFill>
          <a:blip r:embed="rId13"/>
          <a:stretch>
            <a:fillRect/>
          </a:stretch>
        </p:blipFill>
        <p:spPr>
          <a:xfrm>
            <a:off x="152709" y="5871835"/>
            <a:ext cx="1030895" cy="803611"/>
          </a:xfrm>
          <a:prstGeom prst="rect">
            <a:avLst/>
          </a:prstGeom>
        </p:spPr>
      </p:pic>
    </p:spTree>
    <p:extLst>
      <p:ext uri="{BB962C8B-B14F-4D97-AF65-F5344CB8AC3E}">
        <p14:creationId xmlns:p14="http://schemas.microsoft.com/office/powerpoint/2010/main" val="103388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39F0B-EA6A-2947-8DA6-B44B005CC684}"/>
              </a:ext>
            </a:extLst>
          </p:cNvPr>
          <p:cNvSpPr>
            <a:spLocks noGrp="1"/>
          </p:cNvSpPr>
          <p:nvPr>
            <p:ph type="title"/>
          </p:nvPr>
        </p:nvSpPr>
        <p:spPr/>
        <p:txBody>
          <a:bodyPr/>
          <a:lstStyle/>
          <a:p>
            <a:r>
              <a:rPr lang="en-US" dirty="0"/>
              <a:t>Sub-Prefix Hijack</a:t>
            </a:r>
          </a:p>
        </p:txBody>
      </p:sp>
      <p:sp>
        <p:nvSpPr>
          <p:cNvPr id="4" name="Slide Number Placeholder 3">
            <a:extLst>
              <a:ext uri="{FF2B5EF4-FFF2-40B4-BE49-F238E27FC236}">
                <a16:creationId xmlns:a16="http://schemas.microsoft.com/office/drawing/2014/main" id="{DE5DD460-5C4D-D043-8874-A02619292324}"/>
              </a:ext>
            </a:extLst>
          </p:cNvPr>
          <p:cNvSpPr>
            <a:spLocks noGrp="1"/>
          </p:cNvSpPr>
          <p:nvPr>
            <p:ph type="sldNum" sz="quarter" idx="12"/>
          </p:nvPr>
        </p:nvSpPr>
        <p:spPr/>
        <p:txBody>
          <a:bodyPr/>
          <a:lstStyle/>
          <a:p>
            <a:fld id="{1718992C-B9AF-2F49-8B31-EC7F489F3004}" type="slidenum">
              <a:rPr lang="en-US" smtClean="0"/>
              <a:t>5</a:t>
            </a:fld>
            <a:endParaRPr lang="en-US"/>
          </a:p>
        </p:txBody>
      </p:sp>
      <p:grpSp>
        <p:nvGrpSpPr>
          <p:cNvPr id="12" name="Group 3">
            <a:extLst>
              <a:ext uri="{FF2B5EF4-FFF2-40B4-BE49-F238E27FC236}">
                <a16:creationId xmlns:a16="http://schemas.microsoft.com/office/drawing/2014/main" id="{D9948E08-545F-6D47-817B-162FA3DDE6F5}"/>
              </a:ext>
            </a:extLst>
          </p:cNvPr>
          <p:cNvGrpSpPr>
            <a:grpSpLocks/>
          </p:cNvGrpSpPr>
          <p:nvPr/>
        </p:nvGrpSpPr>
        <p:grpSpPr bwMode="auto">
          <a:xfrm>
            <a:off x="1044275" y="1596842"/>
            <a:ext cx="10424310" cy="4653698"/>
            <a:chOff x="516" y="945"/>
            <a:chExt cx="5004" cy="3195"/>
          </a:xfrm>
        </p:grpSpPr>
        <p:graphicFrame>
          <p:nvGraphicFramePr>
            <p:cNvPr id="13" name="Object 4">
              <a:extLst>
                <a:ext uri="{FF2B5EF4-FFF2-40B4-BE49-F238E27FC236}">
                  <a16:creationId xmlns:a16="http://schemas.microsoft.com/office/drawing/2014/main" id="{5F0289B0-7823-C347-AB9B-43581EB290A7}"/>
                </a:ext>
              </a:extLst>
            </p:cNvPr>
            <p:cNvGraphicFramePr>
              <a:graphicFrameLocks noChangeAspect="1"/>
            </p:cNvGraphicFramePr>
            <p:nvPr/>
          </p:nvGraphicFramePr>
          <p:xfrm>
            <a:off x="657" y="1338"/>
            <a:ext cx="1668" cy="1276"/>
          </p:xfrm>
          <a:graphic>
            <a:graphicData uri="http://schemas.openxmlformats.org/presentationml/2006/ole">
              <mc:AlternateContent xmlns:mc="http://schemas.openxmlformats.org/markup-compatibility/2006">
                <mc:Choice xmlns:v="urn:schemas-microsoft-com:vml" Requires="v">
                  <p:oleObj spid="_x0000_s13052" name="Photo Editor Photo" r:id="rId4" imgW="1270000" imgH="927100" progId="MSPhotoEd.3">
                    <p:embed/>
                  </p:oleObj>
                </mc:Choice>
                <mc:Fallback>
                  <p:oleObj name="Photo Editor Photo" r:id="rId4" imgW="1270000" imgH="927100" progId="MSPhotoEd.3">
                    <p:embed/>
                    <p:pic>
                      <p:nvPicPr>
                        <p:cNvPr id="13" name="Object 4">
                          <a:extLst>
                            <a:ext uri="{FF2B5EF4-FFF2-40B4-BE49-F238E27FC236}">
                              <a16:creationId xmlns:a16="http://schemas.microsoft.com/office/drawing/2014/main" id="{5F0289B0-7823-C347-AB9B-43581EB290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 y="1338"/>
                          <a:ext cx="1668" cy="1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4" name="Object 5">
              <a:extLst>
                <a:ext uri="{FF2B5EF4-FFF2-40B4-BE49-F238E27FC236}">
                  <a16:creationId xmlns:a16="http://schemas.microsoft.com/office/drawing/2014/main" id="{38428952-9A58-AC45-8563-F6E4D046587B}"/>
                </a:ext>
              </a:extLst>
            </p:cNvPr>
            <p:cNvGraphicFramePr>
              <a:graphicFrameLocks noChangeAspect="1"/>
            </p:cNvGraphicFramePr>
            <p:nvPr/>
          </p:nvGraphicFramePr>
          <p:xfrm>
            <a:off x="2907" y="945"/>
            <a:ext cx="1671" cy="1365"/>
          </p:xfrm>
          <a:graphic>
            <a:graphicData uri="http://schemas.openxmlformats.org/presentationml/2006/ole">
              <mc:AlternateContent xmlns:mc="http://schemas.openxmlformats.org/markup-compatibility/2006">
                <mc:Choice xmlns:v="urn:schemas-microsoft-com:vml" Requires="v">
                  <p:oleObj spid="_x0000_s13053" name="Photo Editor Photo" r:id="rId6" imgW="1270000" imgH="927100" progId="MSPhotoEd.3">
                    <p:embed/>
                  </p:oleObj>
                </mc:Choice>
                <mc:Fallback>
                  <p:oleObj name="Photo Editor Photo" r:id="rId6" imgW="1270000" imgH="927100" progId="MSPhotoEd.3">
                    <p:embed/>
                    <p:pic>
                      <p:nvPicPr>
                        <p:cNvPr id="14" name="Object 5">
                          <a:extLst>
                            <a:ext uri="{FF2B5EF4-FFF2-40B4-BE49-F238E27FC236}">
                              <a16:creationId xmlns:a16="http://schemas.microsoft.com/office/drawing/2014/main" id="{38428952-9A58-AC45-8563-F6E4D04658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7" y="945"/>
                          <a:ext cx="1671" cy="1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5" name="Object 6">
              <a:extLst>
                <a:ext uri="{FF2B5EF4-FFF2-40B4-BE49-F238E27FC236}">
                  <a16:creationId xmlns:a16="http://schemas.microsoft.com/office/drawing/2014/main" id="{B7EDCD46-5BF8-E649-B05E-3F23A17CA774}"/>
                </a:ext>
              </a:extLst>
            </p:cNvPr>
            <p:cNvGraphicFramePr>
              <a:graphicFrameLocks noChangeAspect="1"/>
            </p:cNvGraphicFramePr>
            <p:nvPr/>
          </p:nvGraphicFramePr>
          <p:xfrm>
            <a:off x="2553" y="2517"/>
            <a:ext cx="1671" cy="1365"/>
          </p:xfrm>
          <a:graphic>
            <a:graphicData uri="http://schemas.openxmlformats.org/presentationml/2006/ole">
              <mc:AlternateContent xmlns:mc="http://schemas.openxmlformats.org/markup-compatibility/2006">
                <mc:Choice xmlns:v="urn:schemas-microsoft-com:vml" Requires="v">
                  <p:oleObj spid="_x0000_s13054" name="Photo Editor Photo" r:id="rId7" imgW="1270000" imgH="927100" progId="MSPhotoEd.3">
                    <p:embed/>
                  </p:oleObj>
                </mc:Choice>
                <mc:Fallback>
                  <p:oleObj name="Photo Editor Photo" r:id="rId7" imgW="1270000" imgH="927100" progId="MSPhotoEd.3">
                    <p:embed/>
                    <p:pic>
                      <p:nvPicPr>
                        <p:cNvPr id="15" name="Object 6">
                          <a:extLst>
                            <a:ext uri="{FF2B5EF4-FFF2-40B4-BE49-F238E27FC236}">
                              <a16:creationId xmlns:a16="http://schemas.microsoft.com/office/drawing/2014/main" id="{B7EDCD46-5BF8-E649-B05E-3F23A17CA7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3" y="2517"/>
                          <a:ext cx="1671" cy="1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6" name="Text Box 7">
              <a:extLst>
                <a:ext uri="{FF2B5EF4-FFF2-40B4-BE49-F238E27FC236}">
                  <a16:creationId xmlns:a16="http://schemas.microsoft.com/office/drawing/2014/main" id="{2023F7F0-B249-0047-B236-5FD863BDB4CB}"/>
                </a:ext>
              </a:extLst>
            </p:cNvPr>
            <p:cNvSpPr txBox="1">
              <a:spLocks noChangeArrowheads="1"/>
            </p:cNvSpPr>
            <p:nvPr/>
          </p:nvSpPr>
          <p:spPr bwMode="auto">
            <a:xfrm>
              <a:off x="2854" y="3048"/>
              <a:ext cx="109"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endParaRPr lang="fr-FR" altLang="en-US" sz="1600" b="0">
                <a:latin typeface="Times New Roman" panose="02020603050405020304" pitchFamily="18" charset="0"/>
              </a:endParaRPr>
            </a:p>
          </p:txBody>
        </p:sp>
        <p:graphicFrame>
          <p:nvGraphicFramePr>
            <p:cNvPr id="17" name="Object 8">
              <a:extLst>
                <a:ext uri="{FF2B5EF4-FFF2-40B4-BE49-F238E27FC236}">
                  <a16:creationId xmlns:a16="http://schemas.microsoft.com/office/drawing/2014/main" id="{C0C4DF73-DCE4-2B45-87A1-8FEED74571C5}"/>
                </a:ext>
              </a:extLst>
            </p:cNvPr>
            <p:cNvGraphicFramePr>
              <a:graphicFrameLocks noChangeAspect="1"/>
            </p:cNvGraphicFramePr>
            <p:nvPr/>
          </p:nvGraphicFramePr>
          <p:xfrm>
            <a:off x="699" y="2647"/>
            <a:ext cx="813" cy="692"/>
          </p:xfrm>
          <a:graphic>
            <a:graphicData uri="http://schemas.openxmlformats.org/presentationml/2006/ole">
              <mc:AlternateContent xmlns:mc="http://schemas.openxmlformats.org/markup-compatibility/2006">
                <mc:Choice xmlns:v="urn:schemas-microsoft-com:vml" Requires="v">
                  <p:oleObj spid="_x0000_s13055" name="Photo Editor Photo" r:id="rId9" imgW="1270000" imgH="927100" progId="MSPhotoEd.3">
                    <p:embed/>
                  </p:oleObj>
                </mc:Choice>
                <mc:Fallback>
                  <p:oleObj name="Photo Editor Photo" r:id="rId9" imgW="1270000" imgH="927100" progId="MSPhotoEd.3">
                    <p:embed/>
                    <p:pic>
                      <p:nvPicPr>
                        <p:cNvPr id="17" name="Object 8">
                          <a:extLst>
                            <a:ext uri="{FF2B5EF4-FFF2-40B4-BE49-F238E27FC236}">
                              <a16:creationId xmlns:a16="http://schemas.microsoft.com/office/drawing/2014/main" id="{C0C4DF73-DCE4-2B45-87A1-8FEED74571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 y="2647"/>
                          <a:ext cx="813" cy="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8" name="Object 9">
              <a:extLst>
                <a:ext uri="{FF2B5EF4-FFF2-40B4-BE49-F238E27FC236}">
                  <a16:creationId xmlns:a16="http://schemas.microsoft.com/office/drawing/2014/main" id="{8C512DB5-9D3B-F740-BF6C-A9211F81DF73}"/>
                </a:ext>
              </a:extLst>
            </p:cNvPr>
            <p:cNvGraphicFramePr>
              <a:graphicFrameLocks noChangeAspect="1"/>
            </p:cNvGraphicFramePr>
            <p:nvPr/>
          </p:nvGraphicFramePr>
          <p:xfrm>
            <a:off x="516" y="3501"/>
            <a:ext cx="525" cy="447"/>
          </p:xfrm>
          <a:graphic>
            <a:graphicData uri="http://schemas.openxmlformats.org/presentationml/2006/ole">
              <mc:AlternateContent xmlns:mc="http://schemas.openxmlformats.org/markup-compatibility/2006">
                <mc:Choice xmlns:v="urn:schemas-microsoft-com:vml" Requires="v">
                  <p:oleObj spid="_x0000_s13056" name="Photo Editor Photo" r:id="rId10" imgW="1270000" imgH="927100" progId="MSPhotoEd.3">
                    <p:embed/>
                  </p:oleObj>
                </mc:Choice>
                <mc:Fallback>
                  <p:oleObj name="Photo Editor Photo" r:id="rId10" imgW="1270000" imgH="927100" progId="MSPhotoEd.3">
                    <p:embed/>
                    <p:pic>
                      <p:nvPicPr>
                        <p:cNvPr id="18" name="Object 9">
                          <a:extLst>
                            <a:ext uri="{FF2B5EF4-FFF2-40B4-BE49-F238E27FC236}">
                              <a16:creationId xmlns:a16="http://schemas.microsoft.com/office/drawing/2014/main" id="{8C512DB5-9D3B-F740-BF6C-A9211F81DF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 y="3501"/>
                          <a:ext cx="525" cy="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9" name="Object 10">
              <a:extLst>
                <a:ext uri="{FF2B5EF4-FFF2-40B4-BE49-F238E27FC236}">
                  <a16:creationId xmlns:a16="http://schemas.microsoft.com/office/drawing/2014/main" id="{AF42F737-2810-2746-9A93-75A10C452062}"/>
                </a:ext>
              </a:extLst>
            </p:cNvPr>
            <p:cNvGraphicFramePr>
              <a:graphicFrameLocks noChangeAspect="1"/>
            </p:cNvGraphicFramePr>
            <p:nvPr/>
          </p:nvGraphicFramePr>
          <p:xfrm>
            <a:off x="4404" y="2086"/>
            <a:ext cx="813" cy="692"/>
          </p:xfrm>
          <a:graphic>
            <a:graphicData uri="http://schemas.openxmlformats.org/presentationml/2006/ole">
              <mc:AlternateContent xmlns:mc="http://schemas.openxmlformats.org/markup-compatibility/2006">
                <mc:Choice xmlns:v="urn:schemas-microsoft-com:vml" Requires="v">
                  <p:oleObj spid="_x0000_s13057" name="Photo Editor Photo" r:id="rId11" imgW="1270000" imgH="927100" progId="MSPhotoEd.3">
                    <p:embed/>
                  </p:oleObj>
                </mc:Choice>
                <mc:Fallback>
                  <p:oleObj name="Photo Editor Photo" r:id="rId11" imgW="1270000" imgH="927100" progId="MSPhotoEd.3">
                    <p:embed/>
                    <p:pic>
                      <p:nvPicPr>
                        <p:cNvPr id="19" name="Object 10">
                          <a:extLst>
                            <a:ext uri="{FF2B5EF4-FFF2-40B4-BE49-F238E27FC236}">
                              <a16:creationId xmlns:a16="http://schemas.microsoft.com/office/drawing/2014/main" id="{AF42F737-2810-2746-9A93-75A10C4520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4" y="2086"/>
                          <a:ext cx="813" cy="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0" name="Object 11">
              <a:extLst>
                <a:ext uri="{FF2B5EF4-FFF2-40B4-BE49-F238E27FC236}">
                  <a16:creationId xmlns:a16="http://schemas.microsoft.com/office/drawing/2014/main" id="{26B60A0C-002D-8949-A89E-AA4D226D8827}"/>
                </a:ext>
              </a:extLst>
            </p:cNvPr>
            <p:cNvGraphicFramePr>
              <a:graphicFrameLocks noChangeAspect="1"/>
            </p:cNvGraphicFramePr>
            <p:nvPr/>
          </p:nvGraphicFramePr>
          <p:xfrm>
            <a:off x="4995" y="2922"/>
            <a:ext cx="525" cy="447"/>
          </p:xfrm>
          <a:graphic>
            <a:graphicData uri="http://schemas.openxmlformats.org/presentationml/2006/ole">
              <mc:AlternateContent xmlns:mc="http://schemas.openxmlformats.org/markup-compatibility/2006">
                <mc:Choice xmlns:v="urn:schemas-microsoft-com:vml" Requires="v">
                  <p:oleObj spid="_x0000_s13058" name="Photo Editor Photo" r:id="rId12" imgW="1270000" imgH="927100" progId="MSPhotoEd.3">
                    <p:embed/>
                  </p:oleObj>
                </mc:Choice>
                <mc:Fallback>
                  <p:oleObj name="Photo Editor Photo" r:id="rId12" imgW="1270000" imgH="927100" progId="MSPhotoEd.3">
                    <p:embed/>
                    <p:pic>
                      <p:nvPicPr>
                        <p:cNvPr id="20" name="Object 11">
                          <a:extLst>
                            <a:ext uri="{FF2B5EF4-FFF2-40B4-BE49-F238E27FC236}">
                              <a16:creationId xmlns:a16="http://schemas.microsoft.com/office/drawing/2014/main" id="{26B60A0C-002D-8949-A89E-AA4D226D88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5" y="2922"/>
                          <a:ext cx="525" cy="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1" name="Line 12">
              <a:extLst>
                <a:ext uri="{FF2B5EF4-FFF2-40B4-BE49-F238E27FC236}">
                  <a16:creationId xmlns:a16="http://schemas.microsoft.com/office/drawing/2014/main" id="{28C27B2F-6020-6940-A78F-5097E894296F}"/>
                </a:ext>
              </a:extLst>
            </p:cNvPr>
            <p:cNvSpPr>
              <a:spLocks noChangeShapeType="1"/>
            </p:cNvSpPr>
            <p:nvPr/>
          </p:nvSpPr>
          <p:spPr bwMode="auto">
            <a:xfrm flipV="1">
              <a:off x="837" y="3240"/>
              <a:ext cx="118" cy="29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3">
              <a:extLst>
                <a:ext uri="{FF2B5EF4-FFF2-40B4-BE49-F238E27FC236}">
                  <a16:creationId xmlns:a16="http://schemas.microsoft.com/office/drawing/2014/main" id="{135C987A-782D-1245-B687-97B2A5EA9A7F}"/>
                </a:ext>
              </a:extLst>
            </p:cNvPr>
            <p:cNvSpPr>
              <a:spLocks noChangeShapeType="1"/>
            </p:cNvSpPr>
            <p:nvPr/>
          </p:nvSpPr>
          <p:spPr bwMode="auto">
            <a:xfrm flipV="1">
              <a:off x="1035" y="2439"/>
              <a:ext cx="81" cy="27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4">
              <a:extLst>
                <a:ext uri="{FF2B5EF4-FFF2-40B4-BE49-F238E27FC236}">
                  <a16:creationId xmlns:a16="http://schemas.microsoft.com/office/drawing/2014/main" id="{5C72BC4A-ACDA-7343-A340-B634476A77EF}"/>
                </a:ext>
              </a:extLst>
            </p:cNvPr>
            <p:cNvSpPr>
              <a:spLocks noChangeShapeType="1"/>
            </p:cNvSpPr>
            <p:nvPr/>
          </p:nvSpPr>
          <p:spPr bwMode="auto">
            <a:xfrm flipV="1">
              <a:off x="2187" y="1566"/>
              <a:ext cx="837" cy="13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15">
              <a:extLst>
                <a:ext uri="{FF2B5EF4-FFF2-40B4-BE49-F238E27FC236}">
                  <a16:creationId xmlns:a16="http://schemas.microsoft.com/office/drawing/2014/main" id="{AA541F5E-B720-6045-AA20-7386EBCA6382}"/>
                </a:ext>
              </a:extLst>
            </p:cNvPr>
            <p:cNvSpPr>
              <a:spLocks noChangeShapeType="1"/>
            </p:cNvSpPr>
            <p:nvPr/>
          </p:nvSpPr>
          <p:spPr bwMode="auto">
            <a:xfrm>
              <a:off x="1953" y="2368"/>
              <a:ext cx="891" cy="46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16">
              <a:extLst>
                <a:ext uri="{FF2B5EF4-FFF2-40B4-BE49-F238E27FC236}">
                  <a16:creationId xmlns:a16="http://schemas.microsoft.com/office/drawing/2014/main" id="{966EF1EA-D1A8-5542-91C2-C604BE3F5A8E}"/>
                </a:ext>
              </a:extLst>
            </p:cNvPr>
            <p:cNvSpPr>
              <a:spLocks noChangeShapeType="1"/>
            </p:cNvSpPr>
            <p:nvPr/>
          </p:nvSpPr>
          <p:spPr bwMode="auto">
            <a:xfrm>
              <a:off x="4473" y="1736"/>
              <a:ext cx="396" cy="40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17">
              <a:extLst>
                <a:ext uri="{FF2B5EF4-FFF2-40B4-BE49-F238E27FC236}">
                  <a16:creationId xmlns:a16="http://schemas.microsoft.com/office/drawing/2014/main" id="{7CD60219-6097-D842-93C3-7EC1AFCCCC28}"/>
                </a:ext>
              </a:extLst>
            </p:cNvPr>
            <p:cNvSpPr>
              <a:spLocks noChangeShapeType="1"/>
            </p:cNvSpPr>
            <p:nvPr/>
          </p:nvSpPr>
          <p:spPr bwMode="auto">
            <a:xfrm flipH="1">
              <a:off x="4086" y="2691"/>
              <a:ext cx="540" cy="32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8">
              <a:extLst>
                <a:ext uri="{FF2B5EF4-FFF2-40B4-BE49-F238E27FC236}">
                  <a16:creationId xmlns:a16="http://schemas.microsoft.com/office/drawing/2014/main" id="{3C9D7292-9362-7E44-997C-BD27FE89CEC5}"/>
                </a:ext>
              </a:extLst>
            </p:cNvPr>
            <p:cNvSpPr>
              <a:spLocks noChangeShapeType="1"/>
            </p:cNvSpPr>
            <p:nvPr/>
          </p:nvSpPr>
          <p:spPr bwMode="auto">
            <a:xfrm>
              <a:off x="4869" y="2717"/>
              <a:ext cx="225" cy="28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19">
              <a:extLst>
                <a:ext uri="{FF2B5EF4-FFF2-40B4-BE49-F238E27FC236}">
                  <a16:creationId xmlns:a16="http://schemas.microsoft.com/office/drawing/2014/main" id="{CF5DB19C-68CB-2241-A96D-CF37161D5C85}"/>
                </a:ext>
              </a:extLst>
            </p:cNvPr>
            <p:cNvSpPr>
              <a:spLocks noChangeShapeType="1"/>
            </p:cNvSpPr>
            <p:nvPr/>
          </p:nvSpPr>
          <p:spPr bwMode="auto">
            <a:xfrm>
              <a:off x="5256" y="3329"/>
              <a:ext cx="0" cy="22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20">
              <a:extLst>
                <a:ext uri="{FF2B5EF4-FFF2-40B4-BE49-F238E27FC236}">
                  <a16:creationId xmlns:a16="http://schemas.microsoft.com/office/drawing/2014/main" id="{7781ED07-5BF4-3141-96DC-1E0F4AD80F57}"/>
                </a:ext>
              </a:extLst>
            </p:cNvPr>
            <p:cNvSpPr>
              <a:spLocks noChangeShapeType="1"/>
            </p:cNvSpPr>
            <p:nvPr/>
          </p:nvSpPr>
          <p:spPr bwMode="auto">
            <a:xfrm>
              <a:off x="774" y="3924"/>
              <a:ext cx="0" cy="21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21">
              <a:extLst>
                <a:ext uri="{FF2B5EF4-FFF2-40B4-BE49-F238E27FC236}">
                  <a16:creationId xmlns:a16="http://schemas.microsoft.com/office/drawing/2014/main" id="{596E9E95-68DC-9C45-8E6A-F4F8962CE919}"/>
                </a:ext>
              </a:extLst>
            </p:cNvPr>
            <p:cNvSpPr>
              <a:spLocks noChangeShapeType="1"/>
            </p:cNvSpPr>
            <p:nvPr/>
          </p:nvSpPr>
          <p:spPr bwMode="auto">
            <a:xfrm flipH="1">
              <a:off x="3348" y="2142"/>
              <a:ext cx="22" cy="5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Text Box 22">
              <a:extLst>
                <a:ext uri="{FF2B5EF4-FFF2-40B4-BE49-F238E27FC236}">
                  <a16:creationId xmlns:a16="http://schemas.microsoft.com/office/drawing/2014/main" id="{130D67C3-B9E6-3E4B-9B3D-8F9347114947}"/>
                </a:ext>
              </a:extLst>
            </p:cNvPr>
            <p:cNvSpPr txBox="1">
              <a:spLocks noChangeArrowheads="1"/>
            </p:cNvSpPr>
            <p:nvPr/>
          </p:nvSpPr>
          <p:spPr bwMode="auto">
            <a:xfrm>
              <a:off x="716" y="3562"/>
              <a:ext cx="18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1</a:t>
              </a:r>
              <a:endParaRPr lang="en-US" altLang="en-US" sz="1600" b="0">
                <a:latin typeface="Times New Roman" panose="02020603050405020304" pitchFamily="18" charset="0"/>
              </a:endParaRPr>
            </a:p>
          </p:txBody>
        </p:sp>
        <p:sp>
          <p:nvSpPr>
            <p:cNvPr id="32" name="Text Box 23">
              <a:extLst>
                <a:ext uri="{FF2B5EF4-FFF2-40B4-BE49-F238E27FC236}">
                  <a16:creationId xmlns:a16="http://schemas.microsoft.com/office/drawing/2014/main" id="{D6D9AC18-83CA-D942-AC11-E88BAAADDC42}"/>
                </a:ext>
              </a:extLst>
            </p:cNvPr>
            <p:cNvSpPr txBox="1">
              <a:spLocks noChangeArrowheads="1"/>
            </p:cNvSpPr>
            <p:nvPr/>
          </p:nvSpPr>
          <p:spPr bwMode="auto">
            <a:xfrm>
              <a:off x="950" y="2823"/>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2</a:t>
              </a:r>
              <a:endParaRPr lang="en-US" altLang="en-US" sz="1600" b="0">
                <a:latin typeface="Times New Roman" panose="02020603050405020304" pitchFamily="18" charset="0"/>
              </a:endParaRPr>
            </a:p>
          </p:txBody>
        </p:sp>
        <p:sp>
          <p:nvSpPr>
            <p:cNvPr id="33" name="Text Box 24">
              <a:extLst>
                <a:ext uri="{FF2B5EF4-FFF2-40B4-BE49-F238E27FC236}">
                  <a16:creationId xmlns:a16="http://schemas.microsoft.com/office/drawing/2014/main" id="{B852F952-4271-5848-9703-CD53F26EF633}"/>
                </a:ext>
              </a:extLst>
            </p:cNvPr>
            <p:cNvSpPr txBox="1">
              <a:spLocks noChangeArrowheads="1"/>
            </p:cNvSpPr>
            <p:nvPr/>
          </p:nvSpPr>
          <p:spPr bwMode="auto">
            <a:xfrm>
              <a:off x="1337" y="1798"/>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3</a:t>
              </a:r>
              <a:endParaRPr lang="en-US" altLang="en-US" sz="1600" b="0">
                <a:latin typeface="Times New Roman" panose="02020603050405020304" pitchFamily="18" charset="0"/>
              </a:endParaRPr>
            </a:p>
          </p:txBody>
        </p:sp>
        <p:sp>
          <p:nvSpPr>
            <p:cNvPr id="34" name="Text Box 25">
              <a:extLst>
                <a:ext uri="{FF2B5EF4-FFF2-40B4-BE49-F238E27FC236}">
                  <a16:creationId xmlns:a16="http://schemas.microsoft.com/office/drawing/2014/main" id="{23D7A6F5-157C-D14C-BEF4-DBA628E3A891}"/>
                </a:ext>
              </a:extLst>
            </p:cNvPr>
            <p:cNvSpPr txBox="1">
              <a:spLocks noChangeArrowheads="1"/>
            </p:cNvSpPr>
            <p:nvPr/>
          </p:nvSpPr>
          <p:spPr bwMode="auto">
            <a:xfrm>
              <a:off x="3623" y="1455"/>
              <a:ext cx="18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4</a:t>
              </a:r>
              <a:endParaRPr lang="en-US" altLang="en-US" sz="1600" b="0">
                <a:latin typeface="Times New Roman" panose="02020603050405020304" pitchFamily="18" charset="0"/>
              </a:endParaRPr>
            </a:p>
          </p:txBody>
        </p:sp>
        <p:sp>
          <p:nvSpPr>
            <p:cNvPr id="35" name="Text Box 26">
              <a:extLst>
                <a:ext uri="{FF2B5EF4-FFF2-40B4-BE49-F238E27FC236}">
                  <a16:creationId xmlns:a16="http://schemas.microsoft.com/office/drawing/2014/main" id="{EE131C6F-20D0-4249-BCCC-70DF9C9FBAA9}"/>
                </a:ext>
              </a:extLst>
            </p:cNvPr>
            <p:cNvSpPr txBox="1">
              <a:spLocks noChangeArrowheads="1"/>
            </p:cNvSpPr>
            <p:nvPr/>
          </p:nvSpPr>
          <p:spPr bwMode="auto">
            <a:xfrm>
              <a:off x="4703" y="2275"/>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5</a:t>
              </a:r>
              <a:endParaRPr lang="en-US" altLang="en-US" sz="1600" b="0">
                <a:latin typeface="Times New Roman" panose="02020603050405020304" pitchFamily="18" charset="0"/>
              </a:endParaRPr>
            </a:p>
          </p:txBody>
        </p:sp>
        <p:sp>
          <p:nvSpPr>
            <p:cNvPr id="36" name="Text Box 27">
              <a:extLst>
                <a:ext uri="{FF2B5EF4-FFF2-40B4-BE49-F238E27FC236}">
                  <a16:creationId xmlns:a16="http://schemas.microsoft.com/office/drawing/2014/main" id="{A148DF53-F05E-484C-B81E-6F7ADFDAA0FF}"/>
                </a:ext>
              </a:extLst>
            </p:cNvPr>
            <p:cNvSpPr txBox="1">
              <a:spLocks noChangeArrowheads="1"/>
            </p:cNvSpPr>
            <p:nvPr/>
          </p:nvSpPr>
          <p:spPr bwMode="auto">
            <a:xfrm>
              <a:off x="5144" y="2985"/>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6</a:t>
              </a:r>
              <a:endParaRPr lang="en-US" altLang="en-US" sz="1600" b="0">
                <a:latin typeface="Times New Roman" panose="02020603050405020304" pitchFamily="18" charset="0"/>
              </a:endParaRPr>
            </a:p>
          </p:txBody>
        </p:sp>
        <p:sp>
          <p:nvSpPr>
            <p:cNvPr id="37" name="Text Box 28">
              <a:extLst>
                <a:ext uri="{FF2B5EF4-FFF2-40B4-BE49-F238E27FC236}">
                  <a16:creationId xmlns:a16="http://schemas.microsoft.com/office/drawing/2014/main" id="{9EBD8D33-03A0-CF47-A1A9-A8E567D49CE4}"/>
                </a:ext>
              </a:extLst>
            </p:cNvPr>
            <p:cNvSpPr txBox="1">
              <a:spLocks noChangeArrowheads="1"/>
            </p:cNvSpPr>
            <p:nvPr/>
          </p:nvSpPr>
          <p:spPr bwMode="auto">
            <a:xfrm>
              <a:off x="3254" y="2994"/>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7</a:t>
              </a:r>
              <a:endParaRPr lang="en-US" altLang="en-US" sz="1600" b="0">
                <a:latin typeface="Times New Roman" panose="02020603050405020304" pitchFamily="18" charset="0"/>
              </a:endParaRPr>
            </a:p>
          </p:txBody>
        </p:sp>
      </p:grpSp>
      <p:sp>
        <p:nvSpPr>
          <p:cNvPr id="38" name="Text Box 29">
            <a:extLst>
              <a:ext uri="{FF2B5EF4-FFF2-40B4-BE49-F238E27FC236}">
                <a16:creationId xmlns:a16="http://schemas.microsoft.com/office/drawing/2014/main" id="{BA13B54D-4CA1-0D44-BEE6-1EF410E073C2}"/>
              </a:ext>
            </a:extLst>
          </p:cNvPr>
          <p:cNvSpPr txBox="1">
            <a:spLocks noChangeArrowheads="1"/>
          </p:cNvSpPr>
          <p:nvPr/>
        </p:nvSpPr>
        <p:spPr bwMode="auto">
          <a:xfrm>
            <a:off x="9323383" y="5435077"/>
            <a:ext cx="2433188" cy="60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pPr algn="ctr"/>
            <a:r>
              <a:rPr lang="en-US" altLang="en-US" sz="2800" b="0">
                <a:solidFill>
                  <a:srgbClr val="008000"/>
                </a:solidFill>
                <a:latin typeface="Times New Roman" panose="02020603050405020304" pitchFamily="18" charset="0"/>
              </a:rPr>
              <a:t>12.34.0.0/16</a:t>
            </a:r>
          </a:p>
        </p:txBody>
      </p:sp>
      <p:sp>
        <p:nvSpPr>
          <p:cNvPr id="39" name="Freeform 30">
            <a:extLst>
              <a:ext uri="{FF2B5EF4-FFF2-40B4-BE49-F238E27FC236}">
                <a16:creationId xmlns:a16="http://schemas.microsoft.com/office/drawing/2014/main" id="{1EE23FE6-FD59-2249-85DD-9F184DC6CF8A}"/>
              </a:ext>
            </a:extLst>
          </p:cNvPr>
          <p:cNvSpPr>
            <a:spLocks/>
          </p:cNvSpPr>
          <p:nvPr/>
        </p:nvSpPr>
        <p:spPr bwMode="auto">
          <a:xfrm>
            <a:off x="470263" y="1291044"/>
            <a:ext cx="10953263" cy="4625897"/>
          </a:xfrm>
          <a:custGeom>
            <a:avLst/>
            <a:gdLst>
              <a:gd name="T0" fmla="*/ 2147483646 w 5591"/>
              <a:gd name="T1" fmla="*/ 2147483646 h 2496"/>
              <a:gd name="T2" fmla="*/ 2147483646 w 5591"/>
              <a:gd name="T3" fmla="*/ 2147483646 h 2496"/>
              <a:gd name="T4" fmla="*/ 2147483646 w 5591"/>
              <a:gd name="T5" fmla="*/ 2147483646 h 2496"/>
              <a:gd name="T6" fmla="*/ 2147483646 w 5591"/>
              <a:gd name="T7" fmla="*/ 2147483646 h 2496"/>
              <a:gd name="T8" fmla="*/ 2147483646 w 5591"/>
              <a:gd name="T9" fmla="*/ 2147483646 h 2496"/>
              <a:gd name="T10" fmla="*/ 2147483646 w 5591"/>
              <a:gd name="T11" fmla="*/ 2147483646 h 24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91" h="2496">
                <a:moveTo>
                  <a:pt x="244" y="2320"/>
                </a:moveTo>
                <a:cubicBezTo>
                  <a:pt x="214" y="2408"/>
                  <a:pt x="184" y="2496"/>
                  <a:pt x="225" y="2227"/>
                </a:cubicBezTo>
                <a:cubicBezTo>
                  <a:pt x="266" y="1958"/>
                  <a:pt x="0" y="1046"/>
                  <a:pt x="488" y="705"/>
                </a:cubicBezTo>
                <a:cubicBezTo>
                  <a:pt x="976" y="364"/>
                  <a:pt x="2438" y="255"/>
                  <a:pt x="3155" y="179"/>
                </a:cubicBezTo>
                <a:cubicBezTo>
                  <a:pt x="3872" y="103"/>
                  <a:pt x="4383" y="0"/>
                  <a:pt x="4789" y="248"/>
                </a:cubicBezTo>
                <a:cubicBezTo>
                  <a:pt x="5195" y="496"/>
                  <a:pt x="5457" y="1431"/>
                  <a:pt x="5591" y="1669"/>
                </a:cubicBezTo>
              </a:path>
            </a:pathLst>
          </a:custGeom>
          <a:noFill/>
          <a:ln w="50800" cap="flat" cmpd="sng">
            <a:solidFill>
              <a:srgbClr val="008000"/>
            </a:solidFill>
            <a:prstDash val="solid"/>
            <a:round/>
            <a:headEnd/>
            <a:tailEnd type="triangle" w="lg" len="lg"/>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0" name="Freeform 31">
            <a:extLst>
              <a:ext uri="{FF2B5EF4-FFF2-40B4-BE49-F238E27FC236}">
                <a16:creationId xmlns:a16="http://schemas.microsoft.com/office/drawing/2014/main" id="{9800A2F4-54AC-844C-B4B0-DBE8B5CB7B34}"/>
              </a:ext>
            </a:extLst>
          </p:cNvPr>
          <p:cNvSpPr>
            <a:spLocks/>
          </p:cNvSpPr>
          <p:nvPr/>
        </p:nvSpPr>
        <p:spPr bwMode="auto">
          <a:xfrm>
            <a:off x="7221282" y="4747493"/>
            <a:ext cx="3471505" cy="1354781"/>
          </a:xfrm>
          <a:custGeom>
            <a:avLst/>
            <a:gdLst>
              <a:gd name="T0" fmla="*/ 0 w 1772"/>
              <a:gd name="T1" fmla="*/ 2147483646 h 731"/>
              <a:gd name="T2" fmla="*/ 2147483646 w 1772"/>
              <a:gd name="T3" fmla="*/ 2147483646 h 731"/>
              <a:gd name="T4" fmla="*/ 2147483646 w 1772"/>
              <a:gd name="T5" fmla="*/ 2147483646 h 731"/>
              <a:gd name="T6" fmla="*/ 0 60000 65536"/>
              <a:gd name="T7" fmla="*/ 0 60000 65536"/>
              <a:gd name="T8" fmla="*/ 0 60000 65536"/>
            </a:gdLst>
            <a:ahLst/>
            <a:cxnLst>
              <a:cxn ang="T6">
                <a:pos x="T0" y="T1"/>
              </a:cxn>
              <a:cxn ang="T7">
                <a:pos x="T2" y="T3"/>
              </a:cxn>
              <a:cxn ang="T8">
                <a:pos x="T4" y="T5"/>
              </a:cxn>
            </a:cxnLst>
            <a:rect l="0" t="0" r="r" b="b"/>
            <a:pathLst>
              <a:path w="1772" h="731">
                <a:moveTo>
                  <a:pt x="0" y="731"/>
                </a:moveTo>
                <a:cubicBezTo>
                  <a:pt x="397" y="439"/>
                  <a:pt x="794" y="148"/>
                  <a:pt x="1089" y="74"/>
                </a:cubicBezTo>
                <a:cubicBezTo>
                  <a:pt x="1384" y="0"/>
                  <a:pt x="1578" y="143"/>
                  <a:pt x="1772" y="287"/>
                </a:cubicBezTo>
              </a:path>
            </a:pathLst>
          </a:custGeom>
          <a:noFill/>
          <a:ln w="50800" cap="flat" cmpd="sng">
            <a:solidFill>
              <a:srgbClr val="008000"/>
            </a:solidFill>
            <a:prstDash val="solid"/>
            <a:round/>
            <a:headEnd/>
            <a:tailEnd type="triangle" w="lg" len="lg"/>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1" name="Text Box 32">
            <a:extLst>
              <a:ext uri="{FF2B5EF4-FFF2-40B4-BE49-F238E27FC236}">
                <a16:creationId xmlns:a16="http://schemas.microsoft.com/office/drawing/2014/main" id="{47A6991F-DCF7-5A44-A484-861EF170BA34}"/>
              </a:ext>
            </a:extLst>
          </p:cNvPr>
          <p:cNvSpPr txBox="1">
            <a:spLocks noChangeArrowheads="1"/>
          </p:cNvSpPr>
          <p:nvPr/>
        </p:nvSpPr>
        <p:spPr bwMode="auto">
          <a:xfrm>
            <a:off x="1975471" y="5871835"/>
            <a:ext cx="29578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pPr algn="ctr"/>
            <a:r>
              <a:rPr lang="en-US" altLang="en-US" sz="2800" b="0" dirty="0">
                <a:solidFill>
                  <a:srgbClr val="CC3300"/>
                </a:solidFill>
                <a:latin typeface="Times New Roman" panose="02020603050405020304" pitchFamily="18" charset="0"/>
              </a:rPr>
              <a:t>12.34.</a:t>
            </a:r>
            <a:r>
              <a:rPr lang="en-US" altLang="en-US" sz="2800" dirty="0">
                <a:solidFill>
                  <a:srgbClr val="CC3300"/>
                </a:solidFill>
                <a:latin typeface="Times New Roman" panose="02020603050405020304" pitchFamily="18" charset="0"/>
              </a:rPr>
              <a:t>158.0/24</a:t>
            </a:r>
            <a:r>
              <a:rPr lang="en-US" altLang="en-US" sz="2800" b="0" dirty="0">
                <a:solidFill>
                  <a:srgbClr val="CC3300"/>
                </a:solidFill>
                <a:latin typeface="Times New Roman" panose="02020603050405020304" pitchFamily="18" charset="0"/>
              </a:rPr>
              <a:t>: (1)</a:t>
            </a:r>
          </a:p>
        </p:txBody>
      </p:sp>
      <p:pic>
        <p:nvPicPr>
          <p:cNvPr id="48" name="Picture 47">
            <a:extLst>
              <a:ext uri="{FF2B5EF4-FFF2-40B4-BE49-F238E27FC236}">
                <a16:creationId xmlns:a16="http://schemas.microsoft.com/office/drawing/2014/main" id="{F9A6886C-BDD8-D74A-8872-B1C4A8E1064A}"/>
              </a:ext>
            </a:extLst>
          </p:cNvPr>
          <p:cNvPicPr>
            <a:picLocks noChangeAspect="1"/>
          </p:cNvPicPr>
          <p:nvPr/>
        </p:nvPicPr>
        <p:blipFill>
          <a:blip r:embed="rId13"/>
          <a:stretch>
            <a:fillRect/>
          </a:stretch>
        </p:blipFill>
        <p:spPr>
          <a:xfrm>
            <a:off x="152709" y="5871835"/>
            <a:ext cx="1030895" cy="803611"/>
          </a:xfrm>
          <a:prstGeom prst="rect">
            <a:avLst/>
          </a:prstGeom>
        </p:spPr>
      </p:pic>
      <p:sp>
        <p:nvSpPr>
          <p:cNvPr id="44" name="Freeform 34">
            <a:extLst>
              <a:ext uri="{FF2B5EF4-FFF2-40B4-BE49-F238E27FC236}">
                <a16:creationId xmlns:a16="http://schemas.microsoft.com/office/drawing/2014/main" id="{CD6AE103-F414-3341-BF7D-294D92D8C903}"/>
              </a:ext>
            </a:extLst>
          </p:cNvPr>
          <p:cNvSpPr>
            <a:spLocks/>
          </p:cNvSpPr>
          <p:nvPr/>
        </p:nvSpPr>
        <p:spPr bwMode="auto">
          <a:xfrm>
            <a:off x="2699060" y="4118754"/>
            <a:ext cx="2587625" cy="1558925"/>
          </a:xfrm>
          <a:custGeom>
            <a:avLst/>
            <a:gdLst>
              <a:gd name="T0" fmla="*/ 2147483646 w 1630"/>
              <a:gd name="T1" fmla="*/ 2147483646 h 982"/>
              <a:gd name="T2" fmla="*/ 2147483646 w 1630"/>
              <a:gd name="T3" fmla="*/ 2147483646 h 982"/>
              <a:gd name="T4" fmla="*/ 2147483646 w 1630"/>
              <a:gd name="T5" fmla="*/ 2147483646 h 982"/>
              <a:gd name="T6" fmla="*/ 0 w 1630"/>
              <a:gd name="T7" fmla="*/ 2147483646 h 9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30" h="982">
                <a:moveTo>
                  <a:pt x="1534" y="350"/>
                </a:moveTo>
                <a:cubicBezTo>
                  <a:pt x="1582" y="351"/>
                  <a:pt x="1630" y="353"/>
                  <a:pt x="1471" y="313"/>
                </a:cubicBezTo>
                <a:cubicBezTo>
                  <a:pt x="1312" y="273"/>
                  <a:pt x="827" y="0"/>
                  <a:pt x="582" y="112"/>
                </a:cubicBezTo>
                <a:cubicBezTo>
                  <a:pt x="337" y="224"/>
                  <a:pt x="97" y="836"/>
                  <a:pt x="0" y="982"/>
                </a:cubicBezTo>
              </a:path>
            </a:pathLst>
          </a:custGeom>
          <a:noFill/>
          <a:ln w="50800" cap="flat" cmpd="sng">
            <a:solidFill>
              <a:srgbClr val="CC3300"/>
            </a:solidFill>
            <a:prstDash val="solid"/>
            <a:round/>
            <a:headEnd/>
            <a:tailEnd type="triangle" w="lg" len="lg"/>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 name="Freeform 2">
            <a:extLst>
              <a:ext uri="{FF2B5EF4-FFF2-40B4-BE49-F238E27FC236}">
                <a16:creationId xmlns:a16="http://schemas.microsoft.com/office/drawing/2014/main" id="{349A80A0-60F4-E445-89D9-294B2946B395}"/>
              </a:ext>
            </a:extLst>
          </p:cNvPr>
          <p:cNvSpPr/>
          <p:nvPr/>
        </p:nvSpPr>
        <p:spPr>
          <a:xfrm>
            <a:off x="982140" y="1613109"/>
            <a:ext cx="10086465" cy="3588710"/>
          </a:xfrm>
          <a:custGeom>
            <a:avLst/>
            <a:gdLst>
              <a:gd name="connsiteX0" fmla="*/ 9936480 w 9936480"/>
              <a:gd name="connsiteY0" fmla="*/ 2613350 h 3588710"/>
              <a:gd name="connsiteX1" fmla="*/ 8229600 w 9936480"/>
              <a:gd name="connsiteY1" fmla="*/ 138374 h 3588710"/>
              <a:gd name="connsiteX2" fmla="*/ 3401568 w 9936480"/>
              <a:gd name="connsiteY2" fmla="*/ 394406 h 3588710"/>
              <a:gd name="connsiteX3" fmla="*/ 694944 w 9936480"/>
              <a:gd name="connsiteY3" fmla="*/ 1064966 h 3588710"/>
              <a:gd name="connsiteX4" fmla="*/ 0 w 9936480"/>
              <a:gd name="connsiteY4" fmla="*/ 3588710 h 3588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6480" h="3588710">
                <a:moveTo>
                  <a:pt x="9936480" y="2613350"/>
                </a:moveTo>
                <a:cubicBezTo>
                  <a:pt x="9627616" y="1560774"/>
                  <a:pt x="9318752" y="508198"/>
                  <a:pt x="8229600" y="138374"/>
                </a:cubicBezTo>
                <a:cubicBezTo>
                  <a:pt x="7140448" y="-231450"/>
                  <a:pt x="4657344" y="239974"/>
                  <a:pt x="3401568" y="394406"/>
                </a:cubicBezTo>
                <a:cubicBezTo>
                  <a:pt x="2145792" y="548838"/>
                  <a:pt x="1261872" y="532582"/>
                  <a:pt x="694944" y="1064966"/>
                </a:cubicBezTo>
                <a:cubicBezTo>
                  <a:pt x="128016" y="1597350"/>
                  <a:pt x="64008" y="2593030"/>
                  <a:pt x="0" y="3588710"/>
                </a:cubicBezTo>
              </a:path>
            </a:pathLst>
          </a:custGeom>
          <a:noFill/>
          <a:ln w="50800">
            <a:solidFill>
              <a:srgbClr val="C00000"/>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6724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p:bldP spid="44"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39F0B-EA6A-2947-8DA6-B44B005CC684}"/>
              </a:ext>
            </a:extLst>
          </p:cNvPr>
          <p:cNvSpPr>
            <a:spLocks noGrp="1"/>
          </p:cNvSpPr>
          <p:nvPr>
            <p:ph type="title"/>
          </p:nvPr>
        </p:nvSpPr>
        <p:spPr/>
        <p:txBody>
          <a:bodyPr/>
          <a:lstStyle/>
          <a:p>
            <a:r>
              <a:rPr lang="en-US" dirty="0"/>
              <a:t>Forged Origin AS</a:t>
            </a:r>
          </a:p>
        </p:txBody>
      </p:sp>
      <p:sp>
        <p:nvSpPr>
          <p:cNvPr id="4" name="Slide Number Placeholder 3">
            <a:extLst>
              <a:ext uri="{FF2B5EF4-FFF2-40B4-BE49-F238E27FC236}">
                <a16:creationId xmlns:a16="http://schemas.microsoft.com/office/drawing/2014/main" id="{DE5DD460-5C4D-D043-8874-A02619292324}"/>
              </a:ext>
            </a:extLst>
          </p:cNvPr>
          <p:cNvSpPr>
            <a:spLocks noGrp="1"/>
          </p:cNvSpPr>
          <p:nvPr>
            <p:ph type="sldNum" sz="quarter" idx="12"/>
          </p:nvPr>
        </p:nvSpPr>
        <p:spPr/>
        <p:txBody>
          <a:bodyPr/>
          <a:lstStyle/>
          <a:p>
            <a:fld id="{1718992C-B9AF-2F49-8B31-EC7F489F3004}" type="slidenum">
              <a:rPr lang="en-US" smtClean="0"/>
              <a:t>6</a:t>
            </a:fld>
            <a:endParaRPr lang="en-US"/>
          </a:p>
        </p:txBody>
      </p:sp>
      <p:grpSp>
        <p:nvGrpSpPr>
          <p:cNvPr id="12" name="Group 3">
            <a:extLst>
              <a:ext uri="{FF2B5EF4-FFF2-40B4-BE49-F238E27FC236}">
                <a16:creationId xmlns:a16="http://schemas.microsoft.com/office/drawing/2014/main" id="{D9948E08-545F-6D47-817B-162FA3DDE6F5}"/>
              </a:ext>
            </a:extLst>
          </p:cNvPr>
          <p:cNvGrpSpPr>
            <a:grpSpLocks/>
          </p:cNvGrpSpPr>
          <p:nvPr/>
        </p:nvGrpSpPr>
        <p:grpSpPr bwMode="auto">
          <a:xfrm>
            <a:off x="1044275" y="1596842"/>
            <a:ext cx="10424310" cy="4653698"/>
            <a:chOff x="516" y="945"/>
            <a:chExt cx="5004" cy="3195"/>
          </a:xfrm>
        </p:grpSpPr>
        <p:graphicFrame>
          <p:nvGraphicFramePr>
            <p:cNvPr id="13" name="Object 4">
              <a:extLst>
                <a:ext uri="{FF2B5EF4-FFF2-40B4-BE49-F238E27FC236}">
                  <a16:creationId xmlns:a16="http://schemas.microsoft.com/office/drawing/2014/main" id="{5F0289B0-7823-C347-AB9B-43581EB290A7}"/>
                </a:ext>
              </a:extLst>
            </p:cNvPr>
            <p:cNvGraphicFramePr>
              <a:graphicFrameLocks noChangeAspect="1"/>
            </p:cNvGraphicFramePr>
            <p:nvPr/>
          </p:nvGraphicFramePr>
          <p:xfrm>
            <a:off x="657" y="1338"/>
            <a:ext cx="1668" cy="1276"/>
          </p:xfrm>
          <a:graphic>
            <a:graphicData uri="http://schemas.openxmlformats.org/presentationml/2006/ole">
              <mc:AlternateContent xmlns:mc="http://schemas.openxmlformats.org/markup-compatibility/2006">
                <mc:Choice xmlns:v="urn:schemas-microsoft-com:vml" Requires="v">
                  <p:oleObj spid="_x0000_s15562" name="Photo Editor Photo" r:id="rId4" imgW="1270000" imgH="927100" progId="MSPhotoEd.3">
                    <p:embed/>
                  </p:oleObj>
                </mc:Choice>
                <mc:Fallback>
                  <p:oleObj name="Photo Editor Photo" r:id="rId4" imgW="1270000" imgH="927100" progId="MSPhotoEd.3">
                    <p:embed/>
                    <p:pic>
                      <p:nvPicPr>
                        <p:cNvPr id="13" name="Object 4">
                          <a:extLst>
                            <a:ext uri="{FF2B5EF4-FFF2-40B4-BE49-F238E27FC236}">
                              <a16:creationId xmlns:a16="http://schemas.microsoft.com/office/drawing/2014/main" id="{5F0289B0-7823-C347-AB9B-43581EB290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 y="1338"/>
                          <a:ext cx="1668" cy="1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4" name="Object 5">
              <a:extLst>
                <a:ext uri="{FF2B5EF4-FFF2-40B4-BE49-F238E27FC236}">
                  <a16:creationId xmlns:a16="http://schemas.microsoft.com/office/drawing/2014/main" id="{38428952-9A58-AC45-8563-F6E4D046587B}"/>
                </a:ext>
              </a:extLst>
            </p:cNvPr>
            <p:cNvGraphicFramePr>
              <a:graphicFrameLocks noChangeAspect="1"/>
            </p:cNvGraphicFramePr>
            <p:nvPr/>
          </p:nvGraphicFramePr>
          <p:xfrm>
            <a:off x="2907" y="945"/>
            <a:ext cx="1671" cy="1365"/>
          </p:xfrm>
          <a:graphic>
            <a:graphicData uri="http://schemas.openxmlformats.org/presentationml/2006/ole">
              <mc:AlternateContent xmlns:mc="http://schemas.openxmlformats.org/markup-compatibility/2006">
                <mc:Choice xmlns:v="urn:schemas-microsoft-com:vml" Requires="v">
                  <p:oleObj spid="_x0000_s15563" name="Photo Editor Photo" r:id="rId6" imgW="1270000" imgH="927100" progId="MSPhotoEd.3">
                    <p:embed/>
                  </p:oleObj>
                </mc:Choice>
                <mc:Fallback>
                  <p:oleObj name="Photo Editor Photo" r:id="rId6" imgW="1270000" imgH="927100" progId="MSPhotoEd.3">
                    <p:embed/>
                    <p:pic>
                      <p:nvPicPr>
                        <p:cNvPr id="14" name="Object 5">
                          <a:extLst>
                            <a:ext uri="{FF2B5EF4-FFF2-40B4-BE49-F238E27FC236}">
                              <a16:creationId xmlns:a16="http://schemas.microsoft.com/office/drawing/2014/main" id="{38428952-9A58-AC45-8563-F6E4D04658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7" y="945"/>
                          <a:ext cx="1671" cy="1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5" name="Object 6">
              <a:extLst>
                <a:ext uri="{FF2B5EF4-FFF2-40B4-BE49-F238E27FC236}">
                  <a16:creationId xmlns:a16="http://schemas.microsoft.com/office/drawing/2014/main" id="{B7EDCD46-5BF8-E649-B05E-3F23A17CA774}"/>
                </a:ext>
              </a:extLst>
            </p:cNvPr>
            <p:cNvGraphicFramePr>
              <a:graphicFrameLocks noChangeAspect="1"/>
            </p:cNvGraphicFramePr>
            <p:nvPr/>
          </p:nvGraphicFramePr>
          <p:xfrm>
            <a:off x="2553" y="2517"/>
            <a:ext cx="1671" cy="1365"/>
          </p:xfrm>
          <a:graphic>
            <a:graphicData uri="http://schemas.openxmlformats.org/presentationml/2006/ole">
              <mc:AlternateContent xmlns:mc="http://schemas.openxmlformats.org/markup-compatibility/2006">
                <mc:Choice xmlns:v="urn:schemas-microsoft-com:vml" Requires="v">
                  <p:oleObj spid="_x0000_s15564" name="Photo Editor Photo" r:id="rId7" imgW="1270000" imgH="927100" progId="MSPhotoEd.3">
                    <p:embed/>
                  </p:oleObj>
                </mc:Choice>
                <mc:Fallback>
                  <p:oleObj name="Photo Editor Photo" r:id="rId7" imgW="1270000" imgH="927100" progId="MSPhotoEd.3">
                    <p:embed/>
                    <p:pic>
                      <p:nvPicPr>
                        <p:cNvPr id="15" name="Object 6">
                          <a:extLst>
                            <a:ext uri="{FF2B5EF4-FFF2-40B4-BE49-F238E27FC236}">
                              <a16:creationId xmlns:a16="http://schemas.microsoft.com/office/drawing/2014/main" id="{B7EDCD46-5BF8-E649-B05E-3F23A17CA7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3" y="2517"/>
                          <a:ext cx="1671" cy="1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6" name="Text Box 7">
              <a:extLst>
                <a:ext uri="{FF2B5EF4-FFF2-40B4-BE49-F238E27FC236}">
                  <a16:creationId xmlns:a16="http://schemas.microsoft.com/office/drawing/2014/main" id="{2023F7F0-B249-0047-B236-5FD863BDB4CB}"/>
                </a:ext>
              </a:extLst>
            </p:cNvPr>
            <p:cNvSpPr txBox="1">
              <a:spLocks noChangeArrowheads="1"/>
            </p:cNvSpPr>
            <p:nvPr/>
          </p:nvSpPr>
          <p:spPr bwMode="auto">
            <a:xfrm>
              <a:off x="2854" y="3048"/>
              <a:ext cx="109"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endParaRPr lang="fr-FR" altLang="en-US" sz="1600" b="0">
                <a:latin typeface="Times New Roman" panose="02020603050405020304" pitchFamily="18" charset="0"/>
              </a:endParaRPr>
            </a:p>
          </p:txBody>
        </p:sp>
        <p:graphicFrame>
          <p:nvGraphicFramePr>
            <p:cNvPr id="17" name="Object 8">
              <a:extLst>
                <a:ext uri="{FF2B5EF4-FFF2-40B4-BE49-F238E27FC236}">
                  <a16:creationId xmlns:a16="http://schemas.microsoft.com/office/drawing/2014/main" id="{C0C4DF73-DCE4-2B45-87A1-8FEED74571C5}"/>
                </a:ext>
              </a:extLst>
            </p:cNvPr>
            <p:cNvGraphicFramePr>
              <a:graphicFrameLocks noChangeAspect="1"/>
            </p:cNvGraphicFramePr>
            <p:nvPr/>
          </p:nvGraphicFramePr>
          <p:xfrm>
            <a:off x="699" y="2647"/>
            <a:ext cx="813" cy="692"/>
          </p:xfrm>
          <a:graphic>
            <a:graphicData uri="http://schemas.openxmlformats.org/presentationml/2006/ole">
              <mc:AlternateContent xmlns:mc="http://schemas.openxmlformats.org/markup-compatibility/2006">
                <mc:Choice xmlns:v="urn:schemas-microsoft-com:vml" Requires="v">
                  <p:oleObj spid="_x0000_s15565" name="Photo Editor Photo" r:id="rId9" imgW="1270000" imgH="927100" progId="MSPhotoEd.3">
                    <p:embed/>
                  </p:oleObj>
                </mc:Choice>
                <mc:Fallback>
                  <p:oleObj name="Photo Editor Photo" r:id="rId9" imgW="1270000" imgH="927100" progId="MSPhotoEd.3">
                    <p:embed/>
                    <p:pic>
                      <p:nvPicPr>
                        <p:cNvPr id="17" name="Object 8">
                          <a:extLst>
                            <a:ext uri="{FF2B5EF4-FFF2-40B4-BE49-F238E27FC236}">
                              <a16:creationId xmlns:a16="http://schemas.microsoft.com/office/drawing/2014/main" id="{C0C4DF73-DCE4-2B45-87A1-8FEED74571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 y="2647"/>
                          <a:ext cx="813" cy="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8" name="Object 9">
              <a:extLst>
                <a:ext uri="{FF2B5EF4-FFF2-40B4-BE49-F238E27FC236}">
                  <a16:creationId xmlns:a16="http://schemas.microsoft.com/office/drawing/2014/main" id="{8C512DB5-9D3B-F740-BF6C-A9211F81DF73}"/>
                </a:ext>
              </a:extLst>
            </p:cNvPr>
            <p:cNvGraphicFramePr>
              <a:graphicFrameLocks noChangeAspect="1"/>
            </p:cNvGraphicFramePr>
            <p:nvPr/>
          </p:nvGraphicFramePr>
          <p:xfrm>
            <a:off x="516" y="3501"/>
            <a:ext cx="525" cy="447"/>
          </p:xfrm>
          <a:graphic>
            <a:graphicData uri="http://schemas.openxmlformats.org/presentationml/2006/ole">
              <mc:AlternateContent xmlns:mc="http://schemas.openxmlformats.org/markup-compatibility/2006">
                <mc:Choice xmlns:v="urn:schemas-microsoft-com:vml" Requires="v">
                  <p:oleObj spid="_x0000_s15566" name="Photo Editor Photo" r:id="rId10" imgW="1270000" imgH="927100" progId="MSPhotoEd.3">
                    <p:embed/>
                  </p:oleObj>
                </mc:Choice>
                <mc:Fallback>
                  <p:oleObj name="Photo Editor Photo" r:id="rId10" imgW="1270000" imgH="927100" progId="MSPhotoEd.3">
                    <p:embed/>
                    <p:pic>
                      <p:nvPicPr>
                        <p:cNvPr id="18" name="Object 9">
                          <a:extLst>
                            <a:ext uri="{FF2B5EF4-FFF2-40B4-BE49-F238E27FC236}">
                              <a16:creationId xmlns:a16="http://schemas.microsoft.com/office/drawing/2014/main" id="{8C512DB5-9D3B-F740-BF6C-A9211F81DF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 y="3501"/>
                          <a:ext cx="525" cy="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9" name="Object 10">
              <a:extLst>
                <a:ext uri="{FF2B5EF4-FFF2-40B4-BE49-F238E27FC236}">
                  <a16:creationId xmlns:a16="http://schemas.microsoft.com/office/drawing/2014/main" id="{AF42F737-2810-2746-9A93-75A10C452062}"/>
                </a:ext>
              </a:extLst>
            </p:cNvPr>
            <p:cNvGraphicFramePr>
              <a:graphicFrameLocks noChangeAspect="1"/>
            </p:cNvGraphicFramePr>
            <p:nvPr/>
          </p:nvGraphicFramePr>
          <p:xfrm>
            <a:off x="4404" y="2086"/>
            <a:ext cx="813" cy="692"/>
          </p:xfrm>
          <a:graphic>
            <a:graphicData uri="http://schemas.openxmlformats.org/presentationml/2006/ole">
              <mc:AlternateContent xmlns:mc="http://schemas.openxmlformats.org/markup-compatibility/2006">
                <mc:Choice xmlns:v="urn:schemas-microsoft-com:vml" Requires="v">
                  <p:oleObj spid="_x0000_s15567" name="Photo Editor Photo" r:id="rId11" imgW="1270000" imgH="927100" progId="MSPhotoEd.3">
                    <p:embed/>
                  </p:oleObj>
                </mc:Choice>
                <mc:Fallback>
                  <p:oleObj name="Photo Editor Photo" r:id="rId11" imgW="1270000" imgH="927100" progId="MSPhotoEd.3">
                    <p:embed/>
                    <p:pic>
                      <p:nvPicPr>
                        <p:cNvPr id="19" name="Object 10">
                          <a:extLst>
                            <a:ext uri="{FF2B5EF4-FFF2-40B4-BE49-F238E27FC236}">
                              <a16:creationId xmlns:a16="http://schemas.microsoft.com/office/drawing/2014/main" id="{AF42F737-2810-2746-9A93-75A10C4520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4" y="2086"/>
                          <a:ext cx="813" cy="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0" name="Object 11">
              <a:extLst>
                <a:ext uri="{FF2B5EF4-FFF2-40B4-BE49-F238E27FC236}">
                  <a16:creationId xmlns:a16="http://schemas.microsoft.com/office/drawing/2014/main" id="{26B60A0C-002D-8949-A89E-AA4D226D8827}"/>
                </a:ext>
              </a:extLst>
            </p:cNvPr>
            <p:cNvGraphicFramePr>
              <a:graphicFrameLocks noChangeAspect="1"/>
            </p:cNvGraphicFramePr>
            <p:nvPr/>
          </p:nvGraphicFramePr>
          <p:xfrm>
            <a:off x="4995" y="2922"/>
            <a:ext cx="525" cy="447"/>
          </p:xfrm>
          <a:graphic>
            <a:graphicData uri="http://schemas.openxmlformats.org/presentationml/2006/ole">
              <mc:AlternateContent xmlns:mc="http://schemas.openxmlformats.org/markup-compatibility/2006">
                <mc:Choice xmlns:v="urn:schemas-microsoft-com:vml" Requires="v">
                  <p:oleObj spid="_x0000_s15568" name="Photo Editor Photo" r:id="rId12" imgW="1270000" imgH="927100" progId="MSPhotoEd.3">
                    <p:embed/>
                  </p:oleObj>
                </mc:Choice>
                <mc:Fallback>
                  <p:oleObj name="Photo Editor Photo" r:id="rId12" imgW="1270000" imgH="927100" progId="MSPhotoEd.3">
                    <p:embed/>
                    <p:pic>
                      <p:nvPicPr>
                        <p:cNvPr id="20" name="Object 11">
                          <a:extLst>
                            <a:ext uri="{FF2B5EF4-FFF2-40B4-BE49-F238E27FC236}">
                              <a16:creationId xmlns:a16="http://schemas.microsoft.com/office/drawing/2014/main" id="{26B60A0C-002D-8949-A89E-AA4D226D88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5" y="2922"/>
                          <a:ext cx="525" cy="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1" name="Line 12">
              <a:extLst>
                <a:ext uri="{FF2B5EF4-FFF2-40B4-BE49-F238E27FC236}">
                  <a16:creationId xmlns:a16="http://schemas.microsoft.com/office/drawing/2014/main" id="{28C27B2F-6020-6940-A78F-5097E894296F}"/>
                </a:ext>
              </a:extLst>
            </p:cNvPr>
            <p:cNvSpPr>
              <a:spLocks noChangeShapeType="1"/>
            </p:cNvSpPr>
            <p:nvPr/>
          </p:nvSpPr>
          <p:spPr bwMode="auto">
            <a:xfrm flipV="1">
              <a:off x="837" y="3240"/>
              <a:ext cx="118" cy="29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3">
              <a:extLst>
                <a:ext uri="{FF2B5EF4-FFF2-40B4-BE49-F238E27FC236}">
                  <a16:creationId xmlns:a16="http://schemas.microsoft.com/office/drawing/2014/main" id="{135C987A-782D-1245-B687-97B2A5EA9A7F}"/>
                </a:ext>
              </a:extLst>
            </p:cNvPr>
            <p:cNvSpPr>
              <a:spLocks noChangeShapeType="1"/>
            </p:cNvSpPr>
            <p:nvPr/>
          </p:nvSpPr>
          <p:spPr bwMode="auto">
            <a:xfrm flipV="1">
              <a:off x="1035" y="2439"/>
              <a:ext cx="81" cy="27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4">
              <a:extLst>
                <a:ext uri="{FF2B5EF4-FFF2-40B4-BE49-F238E27FC236}">
                  <a16:creationId xmlns:a16="http://schemas.microsoft.com/office/drawing/2014/main" id="{5C72BC4A-ACDA-7343-A340-B634476A77EF}"/>
                </a:ext>
              </a:extLst>
            </p:cNvPr>
            <p:cNvSpPr>
              <a:spLocks noChangeShapeType="1"/>
            </p:cNvSpPr>
            <p:nvPr/>
          </p:nvSpPr>
          <p:spPr bwMode="auto">
            <a:xfrm flipV="1">
              <a:off x="2187" y="1566"/>
              <a:ext cx="837" cy="13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15">
              <a:extLst>
                <a:ext uri="{FF2B5EF4-FFF2-40B4-BE49-F238E27FC236}">
                  <a16:creationId xmlns:a16="http://schemas.microsoft.com/office/drawing/2014/main" id="{AA541F5E-B720-6045-AA20-7386EBCA6382}"/>
                </a:ext>
              </a:extLst>
            </p:cNvPr>
            <p:cNvSpPr>
              <a:spLocks noChangeShapeType="1"/>
            </p:cNvSpPr>
            <p:nvPr/>
          </p:nvSpPr>
          <p:spPr bwMode="auto">
            <a:xfrm>
              <a:off x="1953" y="2368"/>
              <a:ext cx="891" cy="46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16">
              <a:extLst>
                <a:ext uri="{FF2B5EF4-FFF2-40B4-BE49-F238E27FC236}">
                  <a16:creationId xmlns:a16="http://schemas.microsoft.com/office/drawing/2014/main" id="{966EF1EA-D1A8-5542-91C2-C604BE3F5A8E}"/>
                </a:ext>
              </a:extLst>
            </p:cNvPr>
            <p:cNvSpPr>
              <a:spLocks noChangeShapeType="1"/>
            </p:cNvSpPr>
            <p:nvPr/>
          </p:nvSpPr>
          <p:spPr bwMode="auto">
            <a:xfrm>
              <a:off x="4473" y="1736"/>
              <a:ext cx="396" cy="40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8">
              <a:extLst>
                <a:ext uri="{FF2B5EF4-FFF2-40B4-BE49-F238E27FC236}">
                  <a16:creationId xmlns:a16="http://schemas.microsoft.com/office/drawing/2014/main" id="{3C9D7292-9362-7E44-997C-BD27FE89CEC5}"/>
                </a:ext>
              </a:extLst>
            </p:cNvPr>
            <p:cNvSpPr>
              <a:spLocks noChangeShapeType="1"/>
            </p:cNvSpPr>
            <p:nvPr/>
          </p:nvSpPr>
          <p:spPr bwMode="auto">
            <a:xfrm>
              <a:off x="4869" y="2717"/>
              <a:ext cx="225" cy="28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19">
              <a:extLst>
                <a:ext uri="{FF2B5EF4-FFF2-40B4-BE49-F238E27FC236}">
                  <a16:creationId xmlns:a16="http://schemas.microsoft.com/office/drawing/2014/main" id="{CF5DB19C-68CB-2241-A96D-CF37161D5C85}"/>
                </a:ext>
              </a:extLst>
            </p:cNvPr>
            <p:cNvSpPr>
              <a:spLocks noChangeShapeType="1"/>
            </p:cNvSpPr>
            <p:nvPr/>
          </p:nvSpPr>
          <p:spPr bwMode="auto">
            <a:xfrm>
              <a:off x="5256" y="3329"/>
              <a:ext cx="0" cy="22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20">
              <a:extLst>
                <a:ext uri="{FF2B5EF4-FFF2-40B4-BE49-F238E27FC236}">
                  <a16:creationId xmlns:a16="http://schemas.microsoft.com/office/drawing/2014/main" id="{7781ED07-5BF4-3141-96DC-1E0F4AD80F57}"/>
                </a:ext>
              </a:extLst>
            </p:cNvPr>
            <p:cNvSpPr>
              <a:spLocks noChangeShapeType="1"/>
            </p:cNvSpPr>
            <p:nvPr/>
          </p:nvSpPr>
          <p:spPr bwMode="auto">
            <a:xfrm>
              <a:off x="774" y="3924"/>
              <a:ext cx="0" cy="21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21">
              <a:extLst>
                <a:ext uri="{FF2B5EF4-FFF2-40B4-BE49-F238E27FC236}">
                  <a16:creationId xmlns:a16="http://schemas.microsoft.com/office/drawing/2014/main" id="{596E9E95-68DC-9C45-8E6A-F4F8962CE919}"/>
                </a:ext>
              </a:extLst>
            </p:cNvPr>
            <p:cNvSpPr>
              <a:spLocks noChangeShapeType="1"/>
            </p:cNvSpPr>
            <p:nvPr/>
          </p:nvSpPr>
          <p:spPr bwMode="auto">
            <a:xfrm flipH="1">
              <a:off x="3348" y="2142"/>
              <a:ext cx="22" cy="5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Text Box 22">
              <a:extLst>
                <a:ext uri="{FF2B5EF4-FFF2-40B4-BE49-F238E27FC236}">
                  <a16:creationId xmlns:a16="http://schemas.microsoft.com/office/drawing/2014/main" id="{130D67C3-B9E6-3E4B-9B3D-8F9347114947}"/>
                </a:ext>
              </a:extLst>
            </p:cNvPr>
            <p:cNvSpPr txBox="1">
              <a:spLocks noChangeArrowheads="1"/>
            </p:cNvSpPr>
            <p:nvPr/>
          </p:nvSpPr>
          <p:spPr bwMode="auto">
            <a:xfrm>
              <a:off x="716" y="3562"/>
              <a:ext cx="18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1</a:t>
              </a:r>
              <a:endParaRPr lang="en-US" altLang="en-US" sz="1600" b="0">
                <a:latin typeface="Times New Roman" panose="02020603050405020304" pitchFamily="18" charset="0"/>
              </a:endParaRPr>
            </a:p>
          </p:txBody>
        </p:sp>
        <p:sp>
          <p:nvSpPr>
            <p:cNvPr id="32" name="Text Box 23">
              <a:extLst>
                <a:ext uri="{FF2B5EF4-FFF2-40B4-BE49-F238E27FC236}">
                  <a16:creationId xmlns:a16="http://schemas.microsoft.com/office/drawing/2014/main" id="{D6D9AC18-83CA-D942-AC11-E88BAAADDC42}"/>
                </a:ext>
              </a:extLst>
            </p:cNvPr>
            <p:cNvSpPr txBox="1">
              <a:spLocks noChangeArrowheads="1"/>
            </p:cNvSpPr>
            <p:nvPr/>
          </p:nvSpPr>
          <p:spPr bwMode="auto">
            <a:xfrm>
              <a:off x="950" y="2823"/>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2</a:t>
              </a:r>
              <a:endParaRPr lang="en-US" altLang="en-US" sz="1600" b="0">
                <a:latin typeface="Times New Roman" panose="02020603050405020304" pitchFamily="18" charset="0"/>
              </a:endParaRPr>
            </a:p>
          </p:txBody>
        </p:sp>
        <p:sp>
          <p:nvSpPr>
            <p:cNvPr id="33" name="Text Box 24">
              <a:extLst>
                <a:ext uri="{FF2B5EF4-FFF2-40B4-BE49-F238E27FC236}">
                  <a16:creationId xmlns:a16="http://schemas.microsoft.com/office/drawing/2014/main" id="{B852F952-4271-5848-9703-CD53F26EF633}"/>
                </a:ext>
              </a:extLst>
            </p:cNvPr>
            <p:cNvSpPr txBox="1">
              <a:spLocks noChangeArrowheads="1"/>
            </p:cNvSpPr>
            <p:nvPr/>
          </p:nvSpPr>
          <p:spPr bwMode="auto">
            <a:xfrm>
              <a:off x="1331" y="1784"/>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dirty="0">
                  <a:latin typeface="Times New Roman" panose="02020603050405020304" pitchFamily="18" charset="0"/>
                </a:rPr>
                <a:t>3</a:t>
              </a:r>
              <a:endParaRPr lang="en-US" altLang="en-US" sz="1600" b="0" dirty="0">
                <a:latin typeface="Times New Roman" panose="02020603050405020304" pitchFamily="18" charset="0"/>
              </a:endParaRPr>
            </a:p>
          </p:txBody>
        </p:sp>
        <p:sp>
          <p:nvSpPr>
            <p:cNvPr id="34" name="Text Box 25">
              <a:extLst>
                <a:ext uri="{FF2B5EF4-FFF2-40B4-BE49-F238E27FC236}">
                  <a16:creationId xmlns:a16="http://schemas.microsoft.com/office/drawing/2014/main" id="{23D7A6F5-157C-D14C-BEF4-DBA628E3A891}"/>
                </a:ext>
              </a:extLst>
            </p:cNvPr>
            <p:cNvSpPr txBox="1">
              <a:spLocks noChangeArrowheads="1"/>
            </p:cNvSpPr>
            <p:nvPr/>
          </p:nvSpPr>
          <p:spPr bwMode="auto">
            <a:xfrm>
              <a:off x="3623" y="1455"/>
              <a:ext cx="18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4</a:t>
              </a:r>
              <a:endParaRPr lang="en-US" altLang="en-US" sz="1600" b="0">
                <a:latin typeface="Times New Roman" panose="02020603050405020304" pitchFamily="18" charset="0"/>
              </a:endParaRPr>
            </a:p>
          </p:txBody>
        </p:sp>
        <p:sp>
          <p:nvSpPr>
            <p:cNvPr id="35" name="Text Box 26">
              <a:extLst>
                <a:ext uri="{FF2B5EF4-FFF2-40B4-BE49-F238E27FC236}">
                  <a16:creationId xmlns:a16="http://schemas.microsoft.com/office/drawing/2014/main" id="{EE131C6F-20D0-4249-BCCC-70DF9C9FBAA9}"/>
                </a:ext>
              </a:extLst>
            </p:cNvPr>
            <p:cNvSpPr txBox="1">
              <a:spLocks noChangeArrowheads="1"/>
            </p:cNvSpPr>
            <p:nvPr/>
          </p:nvSpPr>
          <p:spPr bwMode="auto">
            <a:xfrm>
              <a:off x="4703" y="2275"/>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5</a:t>
              </a:r>
              <a:endParaRPr lang="en-US" altLang="en-US" sz="1600" b="0">
                <a:latin typeface="Times New Roman" panose="02020603050405020304" pitchFamily="18" charset="0"/>
              </a:endParaRPr>
            </a:p>
          </p:txBody>
        </p:sp>
        <p:sp>
          <p:nvSpPr>
            <p:cNvPr id="36" name="Text Box 27">
              <a:extLst>
                <a:ext uri="{FF2B5EF4-FFF2-40B4-BE49-F238E27FC236}">
                  <a16:creationId xmlns:a16="http://schemas.microsoft.com/office/drawing/2014/main" id="{A148DF53-F05E-484C-B81E-6F7ADFDAA0FF}"/>
                </a:ext>
              </a:extLst>
            </p:cNvPr>
            <p:cNvSpPr txBox="1">
              <a:spLocks noChangeArrowheads="1"/>
            </p:cNvSpPr>
            <p:nvPr/>
          </p:nvSpPr>
          <p:spPr bwMode="auto">
            <a:xfrm>
              <a:off x="5144" y="2985"/>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6</a:t>
              </a:r>
              <a:endParaRPr lang="en-US" altLang="en-US" sz="1600" b="0">
                <a:latin typeface="Times New Roman" panose="02020603050405020304" pitchFamily="18" charset="0"/>
              </a:endParaRPr>
            </a:p>
          </p:txBody>
        </p:sp>
        <p:sp>
          <p:nvSpPr>
            <p:cNvPr id="37" name="Text Box 28">
              <a:extLst>
                <a:ext uri="{FF2B5EF4-FFF2-40B4-BE49-F238E27FC236}">
                  <a16:creationId xmlns:a16="http://schemas.microsoft.com/office/drawing/2014/main" id="{9EBD8D33-03A0-CF47-A1A9-A8E567D49CE4}"/>
                </a:ext>
              </a:extLst>
            </p:cNvPr>
            <p:cNvSpPr txBox="1">
              <a:spLocks noChangeArrowheads="1"/>
            </p:cNvSpPr>
            <p:nvPr/>
          </p:nvSpPr>
          <p:spPr bwMode="auto">
            <a:xfrm>
              <a:off x="3254" y="2994"/>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7</a:t>
              </a:r>
              <a:endParaRPr lang="en-US" altLang="en-US" sz="1600" b="0">
                <a:latin typeface="Times New Roman" panose="02020603050405020304" pitchFamily="18" charset="0"/>
              </a:endParaRPr>
            </a:p>
          </p:txBody>
        </p:sp>
      </p:grpSp>
      <p:sp>
        <p:nvSpPr>
          <p:cNvPr id="38" name="Text Box 29">
            <a:extLst>
              <a:ext uri="{FF2B5EF4-FFF2-40B4-BE49-F238E27FC236}">
                <a16:creationId xmlns:a16="http://schemas.microsoft.com/office/drawing/2014/main" id="{BA13B54D-4CA1-0D44-BEE6-1EF410E073C2}"/>
              </a:ext>
            </a:extLst>
          </p:cNvPr>
          <p:cNvSpPr txBox="1">
            <a:spLocks noChangeArrowheads="1"/>
          </p:cNvSpPr>
          <p:nvPr/>
        </p:nvSpPr>
        <p:spPr bwMode="auto">
          <a:xfrm>
            <a:off x="9323383" y="5435077"/>
            <a:ext cx="2433188" cy="60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pPr algn="ctr"/>
            <a:r>
              <a:rPr lang="en-US" altLang="en-US" sz="2800" b="0">
                <a:solidFill>
                  <a:srgbClr val="008000"/>
                </a:solidFill>
                <a:latin typeface="Times New Roman" panose="02020603050405020304" pitchFamily="18" charset="0"/>
              </a:rPr>
              <a:t>12.34.0.0/16</a:t>
            </a:r>
          </a:p>
        </p:txBody>
      </p:sp>
      <p:sp>
        <p:nvSpPr>
          <p:cNvPr id="41" name="Text Box 32">
            <a:extLst>
              <a:ext uri="{FF2B5EF4-FFF2-40B4-BE49-F238E27FC236}">
                <a16:creationId xmlns:a16="http://schemas.microsoft.com/office/drawing/2014/main" id="{47A6991F-DCF7-5A44-A484-861EF170BA34}"/>
              </a:ext>
            </a:extLst>
          </p:cNvPr>
          <p:cNvSpPr txBox="1">
            <a:spLocks noChangeArrowheads="1"/>
          </p:cNvSpPr>
          <p:nvPr/>
        </p:nvSpPr>
        <p:spPr bwMode="auto">
          <a:xfrm>
            <a:off x="2075170" y="5610225"/>
            <a:ext cx="28680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pPr algn="ctr"/>
            <a:r>
              <a:rPr lang="en-US" altLang="en-US" sz="2800" b="0" dirty="0">
                <a:solidFill>
                  <a:srgbClr val="CC3300"/>
                </a:solidFill>
                <a:latin typeface="Times New Roman" panose="02020603050405020304" pitchFamily="18" charset="0"/>
              </a:rPr>
              <a:t>12.34.0.0/16: (1 </a:t>
            </a:r>
            <a:r>
              <a:rPr lang="en-US" altLang="en-US" sz="2800" dirty="0">
                <a:solidFill>
                  <a:srgbClr val="CC3300"/>
                </a:solidFill>
                <a:latin typeface="Times New Roman" panose="02020603050405020304" pitchFamily="18" charset="0"/>
              </a:rPr>
              <a:t>6</a:t>
            </a:r>
            <a:r>
              <a:rPr lang="en-US" altLang="en-US" sz="2800" b="0" dirty="0">
                <a:solidFill>
                  <a:srgbClr val="CC3300"/>
                </a:solidFill>
                <a:latin typeface="Times New Roman" panose="02020603050405020304" pitchFamily="18" charset="0"/>
              </a:rPr>
              <a:t>)</a:t>
            </a:r>
          </a:p>
        </p:txBody>
      </p:sp>
      <p:sp>
        <p:nvSpPr>
          <p:cNvPr id="42" name="Freeform 33">
            <a:extLst>
              <a:ext uri="{FF2B5EF4-FFF2-40B4-BE49-F238E27FC236}">
                <a16:creationId xmlns:a16="http://schemas.microsoft.com/office/drawing/2014/main" id="{8D19725A-AAE2-3547-8EFA-31555A7CFE4B}"/>
              </a:ext>
            </a:extLst>
          </p:cNvPr>
          <p:cNvSpPr>
            <a:spLocks/>
          </p:cNvSpPr>
          <p:nvPr/>
        </p:nvSpPr>
        <p:spPr bwMode="auto">
          <a:xfrm>
            <a:off x="2742079" y="3885698"/>
            <a:ext cx="1168344" cy="1664238"/>
          </a:xfrm>
          <a:custGeom>
            <a:avLst/>
            <a:gdLst>
              <a:gd name="T0" fmla="*/ 2147483646 w 645"/>
              <a:gd name="T1" fmla="*/ 0 h 1015"/>
              <a:gd name="T2" fmla="*/ 2147483646 w 645"/>
              <a:gd name="T3" fmla="*/ 2147483646 h 1015"/>
              <a:gd name="T4" fmla="*/ 0 w 645"/>
              <a:gd name="T5" fmla="*/ 2147483646 h 1015"/>
              <a:gd name="T6" fmla="*/ 0 60000 65536"/>
              <a:gd name="T7" fmla="*/ 0 60000 65536"/>
              <a:gd name="T8" fmla="*/ 0 60000 65536"/>
            </a:gdLst>
            <a:ahLst/>
            <a:cxnLst>
              <a:cxn ang="T6">
                <a:pos x="T0" y="T1"/>
              </a:cxn>
              <a:cxn ang="T7">
                <a:pos x="T2" y="T3"/>
              </a:cxn>
              <a:cxn ang="T8">
                <a:pos x="T4" y="T5"/>
              </a:cxn>
            </a:cxnLst>
            <a:rect l="0" t="0" r="r" b="b"/>
            <a:pathLst>
              <a:path w="645" h="1015">
                <a:moveTo>
                  <a:pt x="645" y="0"/>
                </a:moveTo>
                <a:cubicBezTo>
                  <a:pt x="513" y="113"/>
                  <a:pt x="382" y="226"/>
                  <a:pt x="275" y="395"/>
                </a:cubicBezTo>
                <a:cubicBezTo>
                  <a:pt x="168" y="564"/>
                  <a:pt x="84" y="789"/>
                  <a:pt x="0" y="1015"/>
                </a:cubicBezTo>
              </a:path>
            </a:pathLst>
          </a:custGeom>
          <a:noFill/>
          <a:ln w="50800" cap="flat" cmpd="sng">
            <a:solidFill>
              <a:srgbClr val="CC3300"/>
            </a:solidFill>
            <a:prstDash val="solid"/>
            <a:round/>
            <a:headEnd/>
            <a:tailEnd type="triangle" w="lg" len="lg"/>
          </a:ln>
          <a:extLst>
            <a:ext uri="{909E8E84-426E-40DD-AFC4-6F175D3DCCD1}">
              <a14:hiddenFill xmlns:a14="http://schemas.microsoft.com/office/drawing/2010/main">
                <a:solidFill>
                  <a:srgbClr val="FFFFFF"/>
                </a:solidFill>
              </a14:hiddenFill>
            </a:ext>
          </a:extLst>
        </p:spPr>
        <p:txBody>
          <a:bodyPr wrap="none"/>
          <a:lstStyle/>
          <a:p>
            <a:endParaRPr lang="en-US"/>
          </a:p>
        </p:txBody>
      </p:sp>
      <p:pic>
        <p:nvPicPr>
          <p:cNvPr id="47" name="Picture 46">
            <a:extLst>
              <a:ext uri="{FF2B5EF4-FFF2-40B4-BE49-F238E27FC236}">
                <a16:creationId xmlns:a16="http://schemas.microsoft.com/office/drawing/2014/main" id="{A7C3921B-F710-ED4E-973A-7279DA8A3757}"/>
              </a:ext>
            </a:extLst>
          </p:cNvPr>
          <p:cNvPicPr>
            <a:picLocks noChangeAspect="1"/>
          </p:cNvPicPr>
          <p:nvPr/>
        </p:nvPicPr>
        <p:blipFill>
          <a:blip r:embed="rId13"/>
          <a:stretch>
            <a:fillRect/>
          </a:stretch>
        </p:blipFill>
        <p:spPr>
          <a:xfrm>
            <a:off x="152709" y="5871835"/>
            <a:ext cx="1030895" cy="803611"/>
          </a:xfrm>
          <a:prstGeom prst="rect">
            <a:avLst/>
          </a:prstGeom>
        </p:spPr>
      </p:pic>
      <p:sp>
        <p:nvSpPr>
          <p:cNvPr id="48" name="Freeform 34">
            <a:extLst>
              <a:ext uri="{FF2B5EF4-FFF2-40B4-BE49-F238E27FC236}">
                <a16:creationId xmlns:a16="http://schemas.microsoft.com/office/drawing/2014/main" id="{145D1092-2F8E-E046-91F7-98A1AC7BC60B}"/>
              </a:ext>
            </a:extLst>
          </p:cNvPr>
          <p:cNvSpPr>
            <a:spLocks/>
          </p:cNvSpPr>
          <p:nvPr/>
        </p:nvSpPr>
        <p:spPr bwMode="auto">
          <a:xfrm>
            <a:off x="7814622" y="1473814"/>
            <a:ext cx="3583173" cy="2865239"/>
          </a:xfrm>
          <a:custGeom>
            <a:avLst/>
            <a:gdLst>
              <a:gd name="T0" fmla="*/ 0 w 1785"/>
              <a:gd name="T1" fmla="*/ 2147483646 h 1428"/>
              <a:gd name="T2" fmla="*/ 2147483646 w 1785"/>
              <a:gd name="T3" fmla="*/ 2147483646 h 1428"/>
              <a:gd name="T4" fmla="*/ 2147483646 w 1785"/>
              <a:gd name="T5" fmla="*/ 2147483646 h 1428"/>
              <a:gd name="T6" fmla="*/ 2147483646 w 1785"/>
              <a:gd name="T7" fmla="*/ 2147483646 h 14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85" h="1428">
                <a:moveTo>
                  <a:pt x="0" y="32"/>
                </a:moveTo>
                <a:cubicBezTo>
                  <a:pt x="304" y="16"/>
                  <a:pt x="609" y="0"/>
                  <a:pt x="827" y="63"/>
                </a:cubicBezTo>
                <a:cubicBezTo>
                  <a:pt x="1045" y="126"/>
                  <a:pt x="1149" y="180"/>
                  <a:pt x="1309" y="408"/>
                </a:cubicBezTo>
                <a:cubicBezTo>
                  <a:pt x="1469" y="636"/>
                  <a:pt x="1627" y="1032"/>
                  <a:pt x="1785" y="1428"/>
                </a:cubicBezTo>
              </a:path>
            </a:pathLst>
          </a:custGeom>
          <a:noFill/>
          <a:ln w="50800" cap="flat" cmpd="sng">
            <a:solidFill>
              <a:srgbClr val="008000"/>
            </a:solidFill>
            <a:prstDash val="solid"/>
            <a:round/>
            <a:headEnd/>
            <a:tailEnd type="triangle" w="lg" len="lg"/>
          </a:ln>
          <a:extLst>
            <a:ext uri="{909E8E84-426E-40DD-AFC4-6F175D3DCCD1}">
              <a14:hiddenFill xmlns:a14="http://schemas.microsoft.com/office/drawing/2010/main">
                <a:solidFill>
                  <a:srgbClr val="FFFFFF"/>
                </a:solidFill>
              </a14:hiddenFill>
            </a:ext>
          </a:extLst>
        </p:spPr>
        <p:txBody>
          <a:bodyPr wrap="none"/>
          <a:lstStyle/>
          <a:p>
            <a:endParaRPr lang="en-US" dirty="0"/>
          </a:p>
        </p:txBody>
      </p:sp>
      <p:sp>
        <p:nvSpPr>
          <p:cNvPr id="49" name="TextBox 48">
            <a:extLst>
              <a:ext uri="{FF2B5EF4-FFF2-40B4-BE49-F238E27FC236}">
                <a16:creationId xmlns:a16="http://schemas.microsoft.com/office/drawing/2014/main" id="{EEDEC481-EE74-6A4C-94FB-BFD4A56C3A52}"/>
              </a:ext>
            </a:extLst>
          </p:cNvPr>
          <p:cNvSpPr txBox="1"/>
          <p:nvPr/>
        </p:nvSpPr>
        <p:spPr>
          <a:xfrm>
            <a:off x="1712981" y="6124497"/>
            <a:ext cx="3744359" cy="707886"/>
          </a:xfrm>
          <a:prstGeom prst="rect">
            <a:avLst/>
          </a:prstGeom>
          <a:solidFill>
            <a:srgbClr val="FFF9C4"/>
          </a:solidFill>
        </p:spPr>
        <p:txBody>
          <a:bodyPr wrap="none" rtlCol="0">
            <a:spAutoFit/>
          </a:bodyPr>
          <a:lstStyle/>
          <a:p>
            <a:pPr algn="ctr"/>
            <a:r>
              <a:rPr lang="en-US" sz="4000" dirty="0"/>
              <a:t>Forged origin AS!</a:t>
            </a:r>
          </a:p>
        </p:txBody>
      </p:sp>
      <p:sp>
        <p:nvSpPr>
          <p:cNvPr id="50" name="Line 17">
            <a:extLst>
              <a:ext uri="{FF2B5EF4-FFF2-40B4-BE49-F238E27FC236}">
                <a16:creationId xmlns:a16="http://schemas.microsoft.com/office/drawing/2014/main" id="{EE8D83FD-B080-0743-8F13-47D0B5D5735D}"/>
              </a:ext>
            </a:extLst>
          </p:cNvPr>
          <p:cNvSpPr>
            <a:spLocks noChangeShapeType="1"/>
          </p:cNvSpPr>
          <p:nvPr/>
        </p:nvSpPr>
        <p:spPr bwMode="auto">
          <a:xfrm flipH="1">
            <a:off x="8481283" y="4139990"/>
            <a:ext cx="1124926" cy="47192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Freeform 31">
            <a:extLst>
              <a:ext uri="{FF2B5EF4-FFF2-40B4-BE49-F238E27FC236}">
                <a16:creationId xmlns:a16="http://schemas.microsoft.com/office/drawing/2014/main" id="{B8E123F6-3B3A-2C45-AAD8-67ED46D73295}"/>
              </a:ext>
            </a:extLst>
          </p:cNvPr>
          <p:cNvSpPr>
            <a:spLocks/>
          </p:cNvSpPr>
          <p:nvPr/>
        </p:nvSpPr>
        <p:spPr bwMode="auto">
          <a:xfrm>
            <a:off x="7221282" y="4747493"/>
            <a:ext cx="3471505" cy="1354781"/>
          </a:xfrm>
          <a:custGeom>
            <a:avLst/>
            <a:gdLst>
              <a:gd name="T0" fmla="*/ 0 w 1772"/>
              <a:gd name="T1" fmla="*/ 2147483646 h 731"/>
              <a:gd name="T2" fmla="*/ 2147483646 w 1772"/>
              <a:gd name="T3" fmla="*/ 2147483646 h 731"/>
              <a:gd name="T4" fmla="*/ 2147483646 w 1772"/>
              <a:gd name="T5" fmla="*/ 2147483646 h 731"/>
              <a:gd name="T6" fmla="*/ 0 60000 65536"/>
              <a:gd name="T7" fmla="*/ 0 60000 65536"/>
              <a:gd name="T8" fmla="*/ 0 60000 65536"/>
            </a:gdLst>
            <a:ahLst/>
            <a:cxnLst>
              <a:cxn ang="T6">
                <a:pos x="T0" y="T1"/>
              </a:cxn>
              <a:cxn ang="T7">
                <a:pos x="T2" y="T3"/>
              </a:cxn>
              <a:cxn ang="T8">
                <a:pos x="T4" y="T5"/>
              </a:cxn>
            </a:cxnLst>
            <a:rect l="0" t="0" r="r" b="b"/>
            <a:pathLst>
              <a:path w="1772" h="731">
                <a:moveTo>
                  <a:pt x="0" y="731"/>
                </a:moveTo>
                <a:cubicBezTo>
                  <a:pt x="397" y="439"/>
                  <a:pt x="794" y="148"/>
                  <a:pt x="1089" y="74"/>
                </a:cubicBezTo>
                <a:cubicBezTo>
                  <a:pt x="1384" y="0"/>
                  <a:pt x="1578" y="143"/>
                  <a:pt x="1772" y="287"/>
                </a:cubicBezTo>
              </a:path>
            </a:pathLst>
          </a:custGeom>
          <a:noFill/>
          <a:ln w="50800" cap="flat" cmpd="sng">
            <a:solidFill>
              <a:srgbClr val="008000"/>
            </a:solidFill>
            <a:prstDash val="solid"/>
            <a:round/>
            <a:headEnd/>
            <a:tailEnd type="triangle" w="lg" len="lg"/>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53" name="Freeform 30">
            <a:extLst>
              <a:ext uri="{FF2B5EF4-FFF2-40B4-BE49-F238E27FC236}">
                <a16:creationId xmlns:a16="http://schemas.microsoft.com/office/drawing/2014/main" id="{C234B95E-CDD9-D643-AB0B-EDC661785BC5}"/>
              </a:ext>
            </a:extLst>
          </p:cNvPr>
          <p:cNvSpPr>
            <a:spLocks/>
          </p:cNvSpPr>
          <p:nvPr/>
        </p:nvSpPr>
        <p:spPr bwMode="auto">
          <a:xfrm>
            <a:off x="470263" y="1291044"/>
            <a:ext cx="10953263" cy="4625897"/>
          </a:xfrm>
          <a:custGeom>
            <a:avLst/>
            <a:gdLst>
              <a:gd name="T0" fmla="*/ 2147483646 w 5591"/>
              <a:gd name="T1" fmla="*/ 2147483646 h 2496"/>
              <a:gd name="T2" fmla="*/ 2147483646 w 5591"/>
              <a:gd name="T3" fmla="*/ 2147483646 h 2496"/>
              <a:gd name="T4" fmla="*/ 2147483646 w 5591"/>
              <a:gd name="T5" fmla="*/ 2147483646 h 2496"/>
              <a:gd name="T6" fmla="*/ 2147483646 w 5591"/>
              <a:gd name="T7" fmla="*/ 2147483646 h 2496"/>
              <a:gd name="T8" fmla="*/ 2147483646 w 5591"/>
              <a:gd name="T9" fmla="*/ 2147483646 h 2496"/>
              <a:gd name="T10" fmla="*/ 2147483646 w 5591"/>
              <a:gd name="T11" fmla="*/ 2147483646 h 24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91" h="2496">
                <a:moveTo>
                  <a:pt x="244" y="2320"/>
                </a:moveTo>
                <a:cubicBezTo>
                  <a:pt x="214" y="2408"/>
                  <a:pt x="184" y="2496"/>
                  <a:pt x="225" y="2227"/>
                </a:cubicBezTo>
                <a:cubicBezTo>
                  <a:pt x="266" y="1958"/>
                  <a:pt x="0" y="1046"/>
                  <a:pt x="488" y="705"/>
                </a:cubicBezTo>
                <a:cubicBezTo>
                  <a:pt x="976" y="364"/>
                  <a:pt x="2438" y="255"/>
                  <a:pt x="3155" y="179"/>
                </a:cubicBezTo>
                <a:cubicBezTo>
                  <a:pt x="3872" y="103"/>
                  <a:pt x="4383" y="0"/>
                  <a:pt x="4789" y="248"/>
                </a:cubicBezTo>
                <a:cubicBezTo>
                  <a:pt x="5195" y="496"/>
                  <a:pt x="5457" y="1431"/>
                  <a:pt x="5591" y="1669"/>
                </a:cubicBezTo>
              </a:path>
            </a:pathLst>
          </a:custGeom>
          <a:noFill/>
          <a:ln w="50800" cap="flat" cmpd="sng">
            <a:solidFill>
              <a:srgbClr val="008000"/>
            </a:solidFill>
            <a:prstDash val="solid"/>
            <a:round/>
            <a:headEnd/>
            <a:tailEnd type="triangle" w="lg" len="lg"/>
          </a:ln>
          <a:extLst>
            <a:ext uri="{909E8E84-426E-40DD-AFC4-6F175D3DCCD1}">
              <a14:hiddenFill xmlns:a14="http://schemas.microsoft.com/office/drawing/2010/main">
                <a:solidFill>
                  <a:srgbClr val="FFFFFF"/>
                </a:solidFill>
              </a14:hiddenFill>
            </a:ext>
          </a:extLst>
        </p:spPr>
        <p:txBody>
          <a:bodyPr wrap="none"/>
          <a:lstStyle/>
          <a:p>
            <a:endParaRPr lang="en-US"/>
          </a:p>
        </p:txBody>
      </p:sp>
    </p:spTree>
    <p:extLst>
      <p:ext uri="{BB962C8B-B14F-4D97-AF65-F5344CB8AC3E}">
        <p14:creationId xmlns:p14="http://schemas.microsoft.com/office/powerpoint/2010/main" val="227624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animBg="1"/>
      <p:bldP spid="48" grpId="0" animBg="1"/>
      <p:bldP spid="49"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39F0B-EA6A-2947-8DA6-B44B005CC684}"/>
              </a:ext>
            </a:extLst>
          </p:cNvPr>
          <p:cNvSpPr>
            <a:spLocks noGrp="1"/>
          </p:cNvSpPr>
          <p:nvPr>
            <p:ph type="title"/>
          </p:nvPr>
        </p:nvSpPr>
        <p:spPr/>
        <p:txBody>
          <a:bodyPr/>
          <a:lstStyle/>
          <a:p>
            <a:r>
              <a:rPr lang="en-US" dirty="0"/>
              <a:t>Path Poisoning</a:t>
            </a:r>
          </a:p>
        </p:txBody>
      </p:sp>
      <p:sp>
        <p:nvSpPr>
          <p:cNvPr id="4" name="Slide Number Placeholder 3">
            <a:extLst>
              <a:ext uri="{FF2B5EF4-FFF2-40B4-BE49-F238E27FC236}">
                <a16:creationId xmlns:a16="http://schemas.microsoft.com/office/drawing/2014/main" id="{DE5DD460-5C4D-D043-8874-A02619292324}"/>
              </a:ext>
            </a:extLst>
          </p:cNvPr>
          <p:cNvSpPr>
            <a:spLocks noGrp="1"/>
          </p:cNvSpPr>
          <p:nvPr>
            <p:ph type="sldNum" sz="quarter" idx="12"/>
          </p:nvPr>
        </p:nvSpPr>
        <p:spPr/>
        <p:txBody>
          <a:bodyPr/>
          <a:lstStyle/>
          <a:p>
            <a:fld id="{1718992C-B9AF-2F49-8B31-EC7F489F3004}" type="slidenum">
              <a:rPr lang="en-US" smtClean="0"/>
              <a:t>7</a:t>
            </a:fld>
            <a:endParaRPr lang="en-US"/>
          </a:p>
        </p:txBody>
      </p:sp>
      <p:grpSp>
        <p:nvGrpSpPr>
          <p:cNvPr id="12" name="Group 3">
            <a:extLst>
              <a:ext uri="{FF2B5EF4-FFF2-40B4-BE49-F238E27FC236}">
                <a16:creationId xmlns:a16="http://schemas.microsoft.com/office/drawing/2014/main" id="{D9948E08-545F-6D47-817B-162FA3DDE6F5}"/>
              </a:ext>
            </a:extLst>
          </p:cNvPr>
          <p:cNvGrpSpPr>
            <a:grpSpLocks/>
          </p:cNvGrpSpPr>
          <p:nvPr/>
        </p:nvGrpSpPr>
        <p:grpSpPr bwMode="auto">
          <a:xfrm>
            <a:off x="1044275" y="1596842"/>
            <a:ext cx="10424310" cy="4653698"/>
            <a:chOff x="516" y="945"/>
            <a:chExt cx="5004" cy="3195"/>
          </a:xfrm>
        </p:grpSpPr>
        <p:graphicFrame>
          <p:nvGraphicFramePr>
            <p:cNvPr id="13" name="Object 4">
              <a:extLst>
                <a:ext uri="{FF2B5EF4-FFF2-40B4-BE49-F238E27FC236}">
                  <a16:creationId xmlns:a16="http://schemas.microsoft.com/office/drawing/2014/main" id="{5F0289B0-7823-C347-AB9B-43581EB290A7}"/>
                </a:ext>
              </a:extLst>
            </p:cNvPr>
            <p:cNvGraphicFramePr>
              <a:graphicFrameLocks noChangeAspect="1"/>
            </p:cNvGraphicFramePr>
            <p:nvPr/>
          </p:nvGraphicFramePr>
          <p:xfrm>
            <a:off x="657" y="1338"/>
            <a:ext cx="1668" cy="1276"/>
          </p:xfrm>
          <a:graphic>
            <a:graphicData uri="http://schemas.openxmlformats.org/presentationml/2006/ole">
              <mc:AlternateContent xmlns:mc="http://schemas.openxmlformats.org/markup-compatibility/2006">
                <mc:Choice xmlns:v="urn:schemas-microsoft-com:vml" Requires="v">
                  <p:oleObj spid="_x0000_s17456" name="Photo Editor Photo" r:id="rId4" imgW="1270000" imgH="927100" progId="MSPhotoEd.3">
                    <p:embed/>
                  </p:oleObj>
                </mc:Choice>
                <mc:Fallback>
                  <p:oleObj name="Photo Editor Photo" r:id="rId4" imgW="1270000" imgH="927100" progId="MSPhotoEd.3">
                    <p:embed/>
                    <p:pic>
                      <p:nvPicPr>
                        <p:cNvPr id="13" name="Object 4">
                          <a:extLst>
                            <a:ext uri="{FF2B5EF4-FFF2-40B4-BE49-F238E27FC236}">
                              <a16:creationId xmlns:a16="http://schemas.microsoft.com/office/drawing/2014/main" id="{5F0289B0-7823-C347-AB9B-43581EB290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 y="1338"/>
                          <a:ext cx="1668" cy="1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4" name="Object 5">
              <a:extLst>
                <a:ext uri="{FF2B5EF4-FFF2-40B4-BE49-F238E27FC236}">
                  <a16:creationId xmlns:a16="http://schemas.microsoft.com/office/drawing/2014/main" id="{38428952-9A58-AC45-8563-F6E4D046587B}"/>
                </a:ext>
              </a:extLst>
            </p:cNvPr>
            <p:cNvGraphicFramePr>
              <a:graphicFrameLocks noChangeAspect="1"/>
            </p:cNvGraphicFramePr>
            <p:nvPr/>
          </p:nvGraphicFramePr>
          <p:xfrm>
            <a:off x="2907" y="945"/>
            <a:ext cx="1671" cy="1365"/>
          </p:xfrm>
          <a:graphic>
            <a:graphicData uri="http://schemas.openxmlformats.org/presentationml/2006/ole">
              <mc:AlternateContent xmlns:mc="http://schemas.openxmlformats.org/markup-compatibility/2006">
                <mc:Choice xmlns:v="urn:schemas-microsoft-com:vml" Requires="v">
                  <p:oleObj spid="_x0000_s17457" name="Photo Editor Photo" r:id="rId6" imgW="1270000" imgH="927100" progId="MSPhotoEd.3">
                    <p:embed/>
                  </p:oleObj>
                </mc:Choice>
                <mc:Fallback>
                  <p:oleObj name="Photo Editor Photo" r:id="rId6" imgW="1270000" imgH="927100" progId="MSPhotoEd.3">
                    <p:embed/>
                    <p:pic>
                      <p:nvPicPr>
                        <p:cNvPr id="14" name="Object 5">
                          <a:extLst>
                            <a:ext uri="{FF2B5EF4-FFF2-40B4-BE49-F238E27FC236}">
                              <a16:creationId xmlns:a16="http://schemas.microsoft.com/office/drawing/2014/main" id="{38428952-9A58-AC45-8563-F6E4D04658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7" y="945"/>
                          <a:ext cx="1671" cy="1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5" name="Object 6">
              <a:extLst>
                <a:ext uri="{FF2B5EF4-FFF2-40B4-BE49-F238E27FC236}">
                  <a16:creationId xmlns:a16="http://schemas.microsoft.com/office/drawing/2014/main" id="{B7EDCD46-5BF8-E649-B05E-3F23A17CA774}"/>
                </a:ext>
              </a:extLst>
            </p:cNvPr>
            <p:cNvGraphicFramePr>
              <a:graphicFrameLocks noChangeAspect="1"/>
            </p:cNvGraphicFramePr>
            <p:nvPr/>
          </p:nvGraphicFramePr>
          <p:xfrm>
            <a:off x="2553" y="2517"/>
            <a:ext cx="1671" cy="1365"/>
          </p:xfrm>
          <a:graphic>
            <a:graphicData uri="http://schemas.openxmlformats.org/presentationml/2006/ole">
              <mc:AlternateContent xmlns:mc="http://schemas.openxmlformats.org/markup-compatibility/2006">
                <mc:Choice xmlns:v="urn:schemas-microsoft-com:vml" Requires="v">
                  <p:oleObj spid="_x0000_s17458" name="Photo Editor Photo" r:id="rId7" imgW="1270000" imgH="927100" progId="MSPhotoEd.3">
                    <p:embed/>
                  </p:oleObj>
                </mc:Choice>
                <mc:Fallback>
                  <p:oleObj name="Photo Editor Photo" r:id="rId7" imgW="1270000" imgH="927100" progId="MSPhotoEd.3">
                    <p:embed/>
                    <p:pic>
                      <p:nvPicPr>
                        <p:cNvPr id="15" name="Object 6">
                          <a:extLst>
                            <a:ext uri="{FF2B5EF4-FFF2-40B4-BE49-F238E27FC236}">
                              <a16:creationId xmlns:a16="http://schemas.microsoft.com/office/drawing/2014/main" id="{B7EDCD46-5BF8-E649-B05E-3F23A17CA7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3" y="2517"/>
                          <a:ext cx="1671" cy="1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6" name="Text Box 7">
              <a:extLst>
                <a:ext uri="{FF2B5EF4-FFF2-40B4-BE49-F238E27FC236}">
                  <a16:creationId xmlns:a16="http://schemas.microsoft.com/office/drawing/2014/main" id="{2023F7F0-B249-0047-B236-5FD863BDB4CB}"/>
                </a:ext>
              </a:extLst>
            </p:cNvPr>
            <p:cNvSpPr txBox="1">
              <a:spLocks noChangeArrowheads="1"/>
            </p:cNvSpPr>
            <p:nvPr/>
          </p:nvSpPr>
          <p:spPr bwMode="auto">
            <a:xfrm>
              <a:off x="2854" y="3048"/>
              <a:ext cx="109"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endParaRPr lang="fr-FR" altLang="en-US" sz="1600" b="0">
                <a:latin typeface="Times New Roman" panose="02020603050405020304" pitchFamily="18" charset="0"/>
              </a:endParaRPr>
            </a:p>
          </p:txBody>
        </p:sp>
        <p:graphicFrame>
          <p:nvGraphicFramePr>
            <p:cNvPr id="17" name="Object 8">
              <a:extLst>
                <a:ext uri="{FF2B5EF4-FFF2-40B4-BE49-F238E27FC236}">
                  <a16:creationId xmlns:a16="http://schemas.microsoft.com/office/drawing/2014/main" id="{C0C4DF73-DCE4-2B45-87A1-8FEED74571C5}"/>
                </a:ext>
              </a:extLst>
            </p:cNvPr>
            <p:cNvGraphicFramePr>
              <a:graphicFrameLocks noChangeAspect="1"/>
            </p:cNvGraphicFramePr>
            <p:nvPr/>
          </p:nvGraphicFramePr>
          <p:xfrm>
            <a:off x="699" y="2647"/>
            <a:ext cx="813" cy="692"/>
          </p:xfrm>
          <a:graphic>
            <a:graphicData uri="http://schemas.openxmlformats.org/presentationml/2006/ole">
              <mc:AlternateContent xmlns:mc="http://schemas.openxmlformats.org/markup-compatibility/2006">
                <mc:Choice xmlns:v="urn:schemas-microsoft-com:vml" Requires="v">
                  <p:oleObj spid="_x0000_s17459" name="Photo Editor Photo" r:id="rId9" imgW="1270000" imgH="927100" progId="MSPhotoEd.3">
                    <p:embed/>
                  </p:oleObj>
                </mc:Choice>
                <mc:Fallback>
                  <p:oleObj name="Photo Editor Photo" r:id="rId9" imgW="1270000" imgH="927100" progId="MSPhotoEd.3">
                    <p:embed/>
                    <p:pic>
                      <p:nvPicPr>
                        <p:cNvPr id="17" name="Object 8">
                          <a:extLst>
                            <a:ext uri="{FF2B5EF4-FFF2-40B4-BE49-F238E27FC236}">
                              <a16:creationId xmlns:a16="http://schemas.microsoft.com/office/drawing/2014/main" id="{C0C4DF73-DCE4-2B45-87A1-8FEED74571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 y="2647"/>
                          <a:ext cx="813" cy="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8" name="Object 9">
              <a:extLst>
                <a:ext uri="{FF2B5EF4-FFF2-40B4-BE49-F238E27FC236}">
                  <a16:creationId xmlns:a16="http://schemas.microsoft.com/office/drawing/2014/main" id="{8C512DB5-9D3B-F740-BF6C-A9211F81DF73}"/>
                </a:ext>
              </a:extLst>
            </p:cNvPr>
            <p:cNvGraphicFramePr>
              <a:graphicFrameLocks noChangeAspect="1"/>
            </p:cNvGraphicFramePr>
            <p:nvPr/>
          </p:nvGraphicFramePr>
          <p:xfrm>
            <a:off x="516" y="3501"/>
            <a:ext cx="525" cy="447"/>
          </p:xfrm>
          <a:graphic>
            <a:graphicData uri="http://schemas.openxmlformats.org/presentationml/2006/ole">
              <mc:AlternateContent xmlns:mc="http://schemas.openxmlformats.org/markup-compatibility/2006">
                <mc:Choice xmlns:v="urn:schemas-microsoft-com:vml" Requires="v">
                  <p:oleObj spid="_x0000_s17460" name="Photo Editor Photo" r:id="rId10" imgW="1270000" imgH="927100" progId="MSPhotoEd.3">
                    <p:embed/>
                  </p:oleObj>
                </mc:Choice>
                <mc:Fallback>
                  <p:oleObj name="Photo Editor Photo" r:id="rId10" imgW="1270000" imgH="927100" progId="MSPhotoEd.3">
                    <p:embed/>
                    <p:pic>
                      <p:nvPicPr>
                        <p:cNvPr id="18" name="Object 9">
                          <a:extLst>
                            <a:ext uri="{FF2B5EF4-FFF2-40B4-BE49-F238E27FC236}">
                              <a16:creationId xmlns:a16="http://schemas.microsoft.com/office/drawing/2014/main" id="{8C512DB5-9D3B-F740-BF6C-A9211F81DF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 y="3501"/>
                          <a:ext cx="525" cy="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9" name="Object 10">
              <a:extLst>
                <a:ext uri="{FF2B5EF4-FFF2-40B4-BE49-F238E27FC236}">
                  <a16:creationId xmlns:a16="http://schemas.microsoft.com/office/drawing/2014/main" id="{AF42F737-2810-2746-9A93-75A10C452062}"/>
                </a:ext>
              </a:extLst>
            </p:cNvPr>
            <p:cNvGraphicFramePr>
              <a:graphicFrameLocks noChangeAspect="1"/>
            </p:cNvGraphicFramePr>
            <p:nvPr/>
          </p:nvGraphicFramePr>
          <p:xfrm>
            <a:off x="4404" y="2086"/>
            <a:ext cx="813" cy="692"/>
          </p:xfrm>
          <a:graphic>
            <a:graphicData uri="http://schemas.openxmlformats.org/presentationml/2006/ole">
              <mc:AlternateContent xmlns:mc="http://schemas.openxmlformats.org/markup-compatibility/2006">
                <mc:Choice xmlns:v="urn:schemas-microsoft-com:vml" Requires="v">
                  <p:oleObj spid="_x0000_s17461" name="Photo Editor Photo" r:id="rId11" imgW="1270000" imgH="927100" progId="MSPhotoEd.3">
                    <p:embed/>
                  </p:oleObj>
                </mc:Choice>
                <mc:Fallback>
                  <p:oleObj name="Photo Editor Photo" r:id="rId11" imgW="1270000" imgH="927100" progId="MSPhotoEd.3">
                    <p:embed/>
                    <p:pic>
                      <p:nvPicPr>
                        <p:cNvPr id="19" name="Object 10">
                          <a:extLst>
                            <a:ext uri="{FF2B5EF4-FFF2-40B4-BE49-F238E27FC236}">
                              <a16:creationId xmlns:a16="http://schemas.microsoft.com/office/drawing/2014/main" id="{AF42F737-2810-2746-9A93-75A10C4520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4" y="2086"/>
                          <a:ext cx="813" cy="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0" name="Object 11">
              <a:extLst>
                <a:ext uri="{FF2B5EF4-FFF2-40B4-BE49-F238E27FC236}">
                  <a16:creationId xmlns:a16="http://schemas.microsoft.com/office/drawing/2014/main" id="{26B60A0C-002D-8949-A89E-AA4D226D8827}"/>
                </a:ext>
              </a:extLst>
            </p:cNvPr>
            <p:cNvGraphicFramePr>
              <a:graphicFrameLocks noChangeAspect="1"/>
            </p:cNvGraphicFramePr>
            <p:nvPr/>
          </p:nvGraphicFramePr>
          <p:xfrm>
            <a:off x="4995" y="2922"/>
            <a:ext cx="525" cy="447"/>
          </p:xfrm>
          <a:graphic>
            <a:graphicData uri="http://schemas.openxmlformats.org/presentationml/2006/ole">
              <mc:AlternateContent xmlns:mc="http://schemas.openxmlformats.org/markup-compatibility/2006">
                <mc:Choice xmlns:v="urn:schemas-microsoft-com:vml" Requires="v">
                  <p:oleObj spid="_x0000_s17462" name="Photo Editor Photo" r:id="rId12" imgW="1270000" imgH="927100" progId="MSPhotoEd.3">
                    <p:embed/>
                  </p:oleObj>
                </mc:Choice>
                <mc:Fallback>
                  <p:oleObj name="Photo Editor Photo" r:id="rId12" imgW="1270000" imgH="927100" progId="MSPhotoEd.3">
                    <p:embed/>
                    <p:pic>
                      <p:nvPicPr>
                        <p:cNvPr id="20" name="Object 11">
                          <a:extLst>
                            <a:ext uri="{FF2B5EF4-FFF2-40B4-BE49-F238E27FC236}">
                              <a16:creationId xmlns:a16="http://schemas.microsoft.com/office/drawing/2014/main" id="{26B60A0C-002D-8949-A89E-AA4D226D88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5" y="2922"/>
                          <a:ext cx="525" cy="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1" name="Line 12">
              <a:extLst>
                <a:ext uri="{FF2B5EF4-FFF2-40B4-BE49-F238E27FC236}">
                  <a16:creationId xmlns:a16="http://schemas.microsoft.com/office/drawing/2014/main" id="{28C27B2F-6020-6940-A78F-5097E894296F}"/>
                </a:ext>
              </a:extLst>
            </p:cNvPr>
            <p:cNvSpPr>
              <a:spLocks noChangeShapeType="1"/>
            </p:cNvSpPr>
            <p:nvPr/>
          </p:nvSpPr>
          <p:spPr bwMode="auto">
            <a:xfrm flipV="1">
              <a:off x="837" y="3240"/>
              <a:ext cx="118" cy="29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3">
              <a:extLst>
                <a:ext uri="{FF2B5EF4-FFF2-40B4-BE49-F238E27FC236}">
                  <a16:creationId xmlns:a16="http://schemas.microsoft.com/office/drawing/2014/main" id="{135C987A-782D-1245-B687-97B2A5EA9A7F}"/>
                </a:ext>
              </a:extLst>
            </p:cNvPr>
            <p:cNvSpPr>
              <a:spLocks noChangeShapeType="1"/>
            </p:cNvSpPr>
            <p:nvPr/>
          </p:nvSpPr>
          <p:spPr bwMode="auto">
            <a:xfrm flipV="1">
              <a:off x="1035" y="2439"/>
              <a:ext cx="81" cy="27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4">
              <a:extLst>
                <a:ext uri="{FF2B5EF4-FFF2-40B4-BE49-F238E27FC236}">
                  <a16:creationId xmlns:a16="http://schemas.microsoft.com/office/drawing/2014/main" id="{5C72BC4A-ACDA-7343-A340-B634476A77EF}"/>
                </a:ext>
              </a:extLst>
            </p:cNvPr>
            <p:cNvSpPr>
              <a:spLocks noChangeShapeType="1"/>
            </p:cNvSpPr>
            <p:nvPr/>
          </p:nvSpPr>
          <p:spPr bwMode="auto">
            <a:xfrm flipV="1">
              <a:off x="2187" y="1566"/>
              <a:ext cx="837" cy="13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15">
              <a:extLst>
                <a:ext uri="{FF2B5EF4-FFF2-40B4-BE49-F238E27FC236}">
                  <a16:creationId xmlns:a16="http://schemas.microsoft.com/office/drawing/2014/main" id="{AA541F5E-B720-6045-AA20-7386EBCA6382}"/>
                </a:ext>
              </a:extLst>
            </p:cNvPr>
            <p:cNvSpPr>
              <a:spLocks noChangeShapeType="1"/>
            </p:cNvSpPr>
            <p:nvPr/>
          </p:nvSpPr>
          <p:spPr bwMode="auto">
            <a:xfrm>
              <a:off x="1953" y="2368"/>
              <a:ext cx="891" cy="46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16">
              <a:extLst>
                <a:ext uri="{FF2B5EF4-FFF2-40B4-BE49-F238E27FC236}">
                  <a16:creationId xmlns:a16="http://schemas.microsoft.com/office/drawing/2014/main" id="{966EF1EA-D1A8-5542-91C2-C604BE3F5A8E}"/>
                </a:ext>
              </a:extLst>
            </p:cNvPr>
            <p:cNvSpPr>
              <a:spLocks noChangeShapeType="1"/>
            </p:cNvSpPr>
            <p:nvPr/>
          </p:nvSpPr>
          <p:spPr bwMode="auto">
            <a:xfrm>
              <a:off x="4473" y="1736"/>
              <a:ext cx="396" cy="40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8">
              <a:extLst>
                <a:ext uri="{FF2B5EF4-FFF2-40B4-BE49-F238E27FC236}">
                  <a16:creationId xmlns:a16="http://schemas.microsoft.com/office/drawing/2014/main" id="{3C9D7292-9362-7E44-997C-BD27FE89CEC5}"/>
                </a:ext>
              </a:extLst>
            </p:cNvPr>
            <p:cNvSpPr>
              <a:spLocks noChangeShapeType="1"/>
            </p:cNvSpPr>
            <p:nvPr/>
          </p:nvSpPr>
          <p:spPr bwMode="auto">
            <a:xfrm>
              <a:off x="4869" y="2717"/>
              <a:ext cx="225" cy="28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19">
              <a:extLst>
                <a:ext uri="{FF2B5EF4-FFF2-40B4-BE49-F238E27FC236}">
                  <a16:creationId xmlns:a16="http://schemas.microsoft.com/office/drawing/2014/main" id="{CF5DB19C-68CB-2241-A96D-CF37161D5C85}"/>
                </a:ext>
              </a:extLst>
            </p:cNvPr>
            <p:cNvSpPr>
              <a:spLocks noChangeShapeType="1"/>
            </p:cNvSpPr>
            <p:nvPr/>
          </p:nvSpPr>
          <p:spPr bwMode="auto">
            <a:xfrm>
              <a:off x="5256" y="3329"/>
              <a:ext cx="0" cy="22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20">
              <a:extLst>
                <a:ext uri="{FF2B5EF4-FFF2-40B4-BE49-F238E27FC236}">
                  <a16:creationId xmlns:a16="http://schemas.microsoft.com/office/drawing/2014/main" id="{7781ED07-5BF4-3141-96DC-1E0F4AD80F57}"/>
                </a:ext>
              </a:extLst>
            </p:cNvPr>
            <p:cNvSpPr>
              <a:spLocks noChangeShapeType="1"/>
            </p:cNvSpPr>
            <p:nvPr/>
          </p:nvSpPr>
          <p:spPr bwMode="auto">
            <a:xfrm>
              <a:off x="774" y="3924"/>
              <a:ext cx="0" cy="21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21">
              <a:extLst>
                <a:ext uri="{FF2B5EF4-FFF2-40B4-BE49-F238E27FC236}">
                  <a16:creationId xmlns:a16="http://schemas.microsoft.com/office/drawing/2014/main" id="{596E9E95-68DC-9C45-8E6A-F4F8962CE919}"/>
                </a:ext>
              </a:extLst>
            </p:cNvPr>
            <p:cNvSpPr>
              <a:spLocks noChangeShapeType="1"/>
            </p:cNvSpPr>
            <p:nvPr/>
          </p:nvSpPr>
          <p:spPr bwMode="auto">
            <a:xfrm flipH="1">
              <a:off x="3348" y="2142"/>
              <a:ext cx="22" cy="5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Text Box 22">
              <a:extLst>
                <a:ext uri="{FF2B5EF4-FFF2-40B4-BE49-F238E27FC236}">
                  <a16:creationId xmlns:a16="http://schemas.microsoft.com/office/drawing/2014/main" id="{130D67C3-B9E6-3E4B-9B3D-8F9347114947}"/>
                </a:ext>
              </a:extLst>
            </p:cNvPr>
            <p:cNvSpPr txBox="1">
              <a:spLocks noChangeArrowheads="1"/>
            </p:cNvSpPr>
            <p:nvPr/>
          </p:nvSpPr>
          <p:spPr bwMode="auto">
            <a:xfrm>
              <a:off x="716" y="3562"/>
              <a:ext cx="18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1</a:t>
              </a:r>
              <a:endParaRPr lang="en-US" altLang="en-US" sz="1600" b="0">
                <a:latin typeface="Times New Roman" panose="02020603050405020304" pitchFamily="18" charset="0"/>
              </a:endParaRPr>
            </a:p>
          </p:txBody>
        </p:sp>
        <p:sp>
          <p:nvSpPr>
            <p:cNvPr id="32" name="Text Box 23">
              <a:extLst>
                <a:ext uri="{FF2B5EF4-FFF2-40B4-BE49-F238E27FC236}">
                  <a16:creationId xmlns:a16="http://schemas.microsoft.com/office/drawing/2014/main" id="{D6D9AC18-83CA-D942-AC11-E88BAAADDC42}"/>
                </a:ext>
              </a:extLst>
            </p:cNvPr>
            <p:cNvSpPr txBox="1">
              <a:spLocks noChangeArrowheads="1"/>
            </p:cNvSpPr>
            <p:nvPr/>
          </p:nvSpPr>
          <p:spPr bwMode="auto">
            <a:xfrm>
              <a:off x="950" y="2823"/>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2</a:t>
              </a:r>
              <a:endParaRPr lang="en-US" altLang="en-US" sz="1600" b="0">
                <a:latin typeface="Times New Roman" panose="02020603050405020304" pitchFamily="18" charset="0"/>
              </a:endParaRPr>
            </a:p>
          </p:txBody>
        </p:sp>
        <p:sp>
          <p:nvSpPr>
            <p:cNvPr id="33" name="Text Box 24">
              <a:extLst>
                <a:ext uri="{FF2B5EF4-FFF2-40B4-BE49-F238E27FC236}">
                  <a16:creationId xmlns:a16="http://schemas.microsoft.com/office/drawing/2014/main" id="{B852F952-4271-5848-9703-CD53F26EF633}"/>
                </a:ext>
              </a:extLst>
            </p:cNvPr>
            <p:cNvSpPr txBox="1">
              <a:spLocks noChangeArrowheads="1"/>
            </p:cNvSpPr>
            <p:nvPr/>
          </p:nvSpPr>
          <p:spPr bwMode="auto">
            <a:xfrm>
              <a:off x="1331" y="1784"/>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dirty="0">
                  <a:latin typeface="Times New Roman" panose="02020603050405020304" pitchFamily="18" charset="0"/>
                </a:rPr>
                <a:t>3</a:t>
              </a:r>
              <a:endParaRPr lang="en-US" altLang="en-US" sz="1600" b="0" dirty="0">
                <a:latin typeface="Times New Roman" panose="02020603050405020304" pitchFamily="18" charset="0"/>
              </a:endParaRPr>
            </a:p>
          </p:txBody>
        </p:sp>
        <p:sp>
          <p:nvSpPr>
            <p:cNvPr id="34" name="Text Box 25">
              <a:extLst>
                <a:ext uri="{FF2B5EF4-FFF2-40B4-BE49-F238E27FC236}">
                  <a16:creationId xmlns:a16="http://schemas.microsoft.com/office/drawing/2014/main" id="{23D7A6F5-157C-D14C-BEF4-DBA628E3A891}"/>
                </a:ext>
              </a:extLst>
            </p:cNvPr>
            <p:cNvSpPr txBox="1">
              <a:spLocks noChangeArrowheads="1"/>
            </p:cNvSpPr>
            <p:nvPr/>
          </p:nvSpPr>
          <p:spPr bwMode="auto">
            <a:xfrm>
              <a:off x="3623" y="1455"/>
              <a:ext cx="18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4</a:t>
              </a:r>
              <a:endParaRPr lang="en-US" altLang="en-US" sz="1600" b="0">
                <a:latin typeface="Times New Roman" panose="02020603050405020304" pitchFamily="18" charset="0"/>
              </a:endParaRPr>
            </a:p>
          </p:txBody>
        </p:sp>
        <p:sp>
          <p:nvSpPr>
            <p:cNvPr id="35" name="Text Box 26">
              <a:extLst>
                <a:ext uri="{FF2B5EF4-FFF2-40B4-BE49-F238E27FC236}">
                  <a16:creationId xmlns:a16="http://schemas.microsoft.com/office/drawing/2014/main" id="{EE131C6F-20D0-4249-BCCC-70DF9C9FBAA9}"/>
                </a:ext>
              </a:extLst>
            </p:cNvPr>
            <p:cNvSpPr txBox="1">
              <a:spLocks noChangeArrowheads="1"/>
            </p:cNvSpPr>
            <p:nvPr/>
          </p:nvSpPr>
          <p:spPr bwMode="auto">
            <a:xfrm>
              <a:off x="4703" y="2275"/>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5</a:t>
              </a:r>
              <a:endParaRPr lang="en-US" altLang="en-US" sz="1600" b="0">
                <a:latin typeface="Times New Roman" panose="02020603050405020304" pitchFamily="18" charset="0"/>
              </a:endParaRPr>
            </a:p>
          </p:txBody>
        </p:sp>
        <p:sp>
          <p:nvSpPr>
            <p:cNvPr id="36" name="Text Box 27">
              <a:extLst>
                <a:ext uri="{FF2B5EF4-FFF2-40B4-BE49-F238E27FC236}">
                  <a16:creationId xmlns:a16="http://schemas.microsoft.com/office/drawing/2014/main" id="{A148DF53-F05E-484C-B81E-6F7ADFDAA0FF}"/>
                </a:ext>
              </a:extLst>
            </p:cNvPr>
            <p:cNvSpPr txBox="1">
              <a:spLocks noChangeArrowheads="1"/>
            </p:cNvSpPr>
            <p:nvPr/>
          </p:nvSpPr>
          <p:spPr bwMode="auto">
            <a:xfrm>
              <a:off x="5144" y="2985"/>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6</a:t>
              </a:r>
              <a:endParaRPr lang="en-US" altLang="en-US" sz="1600" b="0">
                <a:latin typeface="Times New Roman" panose="02020603050405020304" pitchFamily="18" charset="0"/>
              </a:endParaRPr>
            </a:p>
          </p:txBody>
        </p:sp>
        <p:sp>
          <p:nvSpPr>
            <p:cNvPr id="37" name="Text Box 28">
              <a:extLst>
                <a:ext uri="{FF2B5EF4-FFF2-40B4-BE49-F238E27FC236}">
                  <a16:creationId xmlns:a16="http://schemas.microsoft.com/office/drawing/2014/main" id="{9EBD8D33-03A0-CF47-A1A9-A8E567D49CE4}"/>
                </a:ext>
              </a:extLst>
            </p:cNvPr>
            <p:cNvSpPr txBox="1">
              <a:spLocks noChangeArrowheads="1"/>
            </p:cNvSpPr>
            <p:nvPr/>
          </p:nvSpPr>
          <p:spPr bwMode="auto">
            <a:xfrm>
              <a:off x="3254" y="2994"/>
              <a:ext cx="18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US">
                  <a:latin typeface="Times New Roman" panose="02020603050405020304" pitchFamily="18" charset="0"/>
                </a:rPr>
                <a:t>7</a:t>
              </a:r>
              <a:endParaRPr lang="en-US" altLang="en-US" sz="1600" b="0">
                <a:latin typeface="Times New Roman" panose="02020603050405020304" pitchFamily="18" charset="0"/>
              </a:endParaRPr>
            </a:p>
          </p:txBody>
        </p:sp>
      </p:grpSp>
      <p:sp>
        <p:nvSpPr>
          <p:cNvPr id="38" name="Text Box 29">
            <a:extLst>
              <a:ext uri="{FF2B5EF4-FFF2-40B4-BE49-F238E27FC236}">
                <a16:creationId xmlns:a16="http://schemas.microsoft.com/office/drawing/2014/main" id="{BA13B54D-4CA1-0D44-BEE6-1EF410E073C2}"/>
              </a:ext>
            </a:extLst>
          </p:cNvPr>
          <p:cNvSpPr txBox="1">
            <a:spLocks noChangeArrowheads="1"/>
          </p:cNvSpPr>
          <p:nvPr/>
        </p:nvSpPr>
        <p:spPr bwMode="auto">
          <a:xfrm>
            <a:off x="9323383" y="5435077"/>
            <a:ext cx="2433188" cy="60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pPr algn="ctr"/>
            <a:r>
              <a:rPr lang="en-US" altLang="en-US" sz="2800" b="0" dirty="0">
                <a:solidFill>
                  <a:srgbClr val="008000"/>
                </a:solidFill>
                <a:latin typeface="Times New Roman" panose="02020603050405020304" pitchFamily="18" charset="0"/>
              </a:rPr>
              <a:t>12.34.0.0/16</a:t>
            </a:r>
          </a:p>
        </p:txBody>
      </p:sp>
      <p:sp>
        <p:nvSpPr>
          <p:cNvPr id="42" name="Freeform 33">
            <a:extLst>
              <a:ext uri="{FF2B5EF4-FFF2-40B4-BE49-F238E27FC236}">
                <a16:creationId xmlns:a16="http://schemas.microsoft.com/office/drawing/2014/main" id="{8D19725A-AAE2-3547-8EFA-31555A7CFE4B}"/>
              </a:ext>
            </a:extLst>
          </p:cNvPr>
          <p:cNvSpPr>
            <a:spLocks/>
          </p:cNvSpPr>
          <p:nvPr/>
        </p:nvSpPr>
        <p:spPr bwMode="auto">
          <a:xfrm>
            <a:off x="2770073" y="4476454"/>
            <a:ext cx="573496" cy="1168017"/>
          </a:xfrm>
          <a:custGeom>
            <a:avLst/>
            <a:gdLst>
              <a:gd name="T0" fmla="*/ 2147483646 w 645"/>
              <a:gd name="T1" fmla="*/ 0 h 1015"/>
              <a:gd name="T2" fmla="*/ 2147483646 w 645"/>
              <a:gd name="T3" fmla="*/ 2147483646 h 1015"/>
              <a:gd name="T4" fmla="*/ 0 w 645"/>
              <a:gd name="T5" fmla="*/ 2147483646 h 1015"/>
              <a:gd name="T6" fmla="*/ 0 60000 65536"/>
              <a:gd name="T7" fmla="*/ 0 60000 65536"/>
              <a:gd name="T8" fmla="*/ 0 60000 65536"/>
            </a:gdLst>
            <a:ahLst/>
            <a:cxnLst>
              <a:cxn ang="T6">
                <a:pos x="T0" y="T1"/>
              </a:cxn>
              <a:cxn ang="T7">
                <a:pos x="T2" y="T3"/>
              </a:cxn>
              <a:cxn ang="T8">
                <a:pos x="T4" y="T5"/>
              </a:cxn>
            </a:cxnLst>
            <a:rect l="0" t="0" r="r" b="b"/>
            <a:pathLst>
              <a:path w="645" h="1015">
                <a:moveTo>
                  <a:pt x="645" y="0"/>
                </a:moveTo>
                <a:cubicBezTo>
                  <a:pt x="513" y="113"/>
                  <a:pt x="382" y="226"/>
                  <a:pt x="275" y="395"/>
                </a:cubicBezTo>
                <a:cubicBezTo>
                  <a:pt x="168" y="564"/>
                  <a:pt x="84" y="789"/>
                  <a:pt x="0" y="1015"/>
                </a:cubicBezTo>
              </a:path>
            </a:pathLst>
          </a:custGeom>
          <a:noFill/>
          <a:ln w="50800" cap="flat" cmpd="sng">
            <a:solidFill>
              <a:srgbClr val="CC3300"/>
            </a:solidFill>
            <a:prstDash val="solid"/>
            <a:round/>
            <a:headEnd/>
            <a:tailEnd type="triangle" w="lg" len="lg"/>
          </a:ln>
          <a:extLst>
            <a:ext uri="{909E8E84-426E-40DD-AFC4-6F175D3DCCD1}">
              <a14:hiddenFill xmlns:a14="http://schemas.microsoft.com/office/drawing/2010/main">
                <a:solidFill>
                  <a:srgbClr val="FFFFFF"/>
                </a:solidFill>
              </a14:hiddenFill>
            </a:ext>
          </a:extLst>
        </p:spPr>
        <p:txBody>
          <a:bodyPr wrap="none"/>
          <a:lstStyle/>
          <a:p>
            <a:endParaRPr lang="en-US"/>
          </a:p>
        </p:txBody>
      </p:sp>
      <p:pic>
        <p:nvPicPr>
          <p:cNvPr id="47" name="Picture 46">
            <a:extLst>
              <a:ext uri="{FF2B5EF4-FFF2-40B4-BE49-F238E27FC236}">
                <a16:creationId xmlns:a16="http://schemas.microsoft.com/office/drawing/2014/main" id="{A7C3921B-F710-ED4E-973A-7279DA8A3757}"/>
              </a:ext>
            </a:extLst>
          </p:cNvPr>
          <p:cNvPicPr>
            <a:picLocks noChangeAspect="1"/>
          </p:cNvPicPr>
          <p:nvPr/>
        </p:nvPicPr>
        <p:blipFill>
          <a:blip r:embed="rId13"/>
          <a:stretch>
            <a:fillRect/>
          </a:stretch>
        </p:blipFill>
        <p:spPr>
          <a:xfrm>
            <a:off x="152709" y="5871835"/>
            <a:ext cx="1030895" cy="803611"/>
          </a:xfrm>
          <a:prstGeom prst="rect">
            <a:avLst/>
          </a:prstGeom>
        </p:spPr>
      </p:pic>
      <p:sp>
        <p:nvSpPr>
          <p:cNvPr id="5" name="Freeform 4">
            <a:extLst>
              <a:ext uri="{FF2B5EF4-FFF2-40B4-BE49-F238E27FC236}">
                <a16:creationId xmlns:a16="http://schemas.microsoft.com/office/drawing/2014/main" id="{FBAAE061-C2AB-DF4B-954C-CED4897C5277}"/>
              </a:ext>
            </a:extLst>
          </p:cNvPr>
          <p:cNvSpPr/>
          <p:nvPr/>
        </p:nvSpPr>
        <p:spPr>
          <a:xfrm>
            <a:off x="4485736" y="1562725"/>
            <a:ext cx="6573328" cy="2819494"/>
          </a:xfrm>
          <a:custGeom>
            <a:avLst/>
            <a:gdLst>
              <a:gd name="connsiteX0" fmla="*/ 0 w 6573328"/>
              <a:gd name="connsiteY0" fmla="*/ 680143 h 2819494"/>
              <a:gd name="connsiteX1" fmla="*/ 4537494 w 6573328"/>
              <a:gd name="connsiteY1" fmla="*/ 128052 h 2819494"/>
              <a:gd name="connsiteX2" fmla="*/ 6573328 w 6573328"/>
              <a:gd name="connsiteY2" fmla="*/ 2819494 h 2819494"/>
            </a:gdLst>
            <a:ahLst/>
            <a:cxnLst>
              <a:cxn ang="0">
                <a:pos x="connsiteX0" y="connsiteY0"/>
              </a:cxn>
              <a:cxn ang="0">
                <a:pos x="connsiteX1" y="connsiteY1"/>
              </a:cxn>
              <a:cxn ang="0">
                <a:pos x="connsiteX2" y="connsiteY2"/>
              </a:cxn>
            </a:cxnLst>
            <a:rect l="l" t="t" r="r" b="b"/>
            <a:pathLst>
              <a:path w="6573328" h="2819494">
                <a:moveTo>
                  <a:pt x="0" y="680143"/>
                </a:moveTo>
                <a:cubicBezTo>
                  <a:pt x="1720969" y="225818"/>
                  <a:pt x="3441939" y="-228507"/>
                  <a:pt x="4537494" y="128052"/>
                </a:cubicBezTo>
                <a:cubicBezTo>
                  <a:pt x="5633049" y="484610"/>
                  <a:pt x="6103188" y="1652052"/>
                  <a:pt x="6573328" y="2819494"/>
                </a:cubicBezTo>
              </a:path>
            </a:pathLst>
          </a:custGeom>
          <a:noFill/>
          <a:ln w="50800">
            <a:solidFill>
              <a:srgbClr val="008000"/>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550E1431-F5EF-094B-B952-FCD6DE671144}"/>
              </a:ext>
            </a:extLst>
          </p:cNvPr>
          <p:cNvSpPr txBox="1"/>
          <p:nvPr/>
        </p:nvSpPr>
        <p:spPr>
          <a:xfrm>
            <a:off x="1732604" y="6091211"/>
            <a:ext cx="7169856" cy="707886"/>
          </a:xfrm>
          <a:prstGeom prst="rect">
            <a:avLst/>
          </a:prstGeom>
          <a:solidFill>
            <a:srgbClr val="FFF9C4"/>
          </a:solidFill>
        </p:spPr>
        <p:txBody>
          <a:bodyPr wrap="square" rtlCol="0">
            <a:spAutoFit/>
          </a:bodyPr>
          <a:lstStyle/>
          <a:p>
            <a:pPr algn="ctr"/>
            <a:r>
              <a:rPr lang="en-US" sz="4000" dirty="0"/>
              <a:t>Trigger AS loop detection at AS 3!</a:t>
            </a:r>
          </a:p>
        </p:txBody>
      </p:sp>
      <p:sp>
        <p:nvSpPr>
          <p:cNvPr id="40" name="Text Box 32">
            <a:extLst>
              <a:ext uri="{FF2B5EF4-FFF2-40B4-BE49-F238E27FC236}">
                <a16:creationId xmlns:a16="http://schemas.microsoft.com/office/drawing/2014/main" id="{F33BCE2F-59B6-2444-A90F-07EDA966D593}"/>
              </a:ext>
            </a:extLst>
          </p:cNvPr>
          <p:cNvSpPr txBox="1">
            <a:spLocks noChangeArrowheads="1"/>
          </p:cNvSpPr>
          <p:nvPr/>
        </p:nvSpPr>
        <p:spPr bwMode="auto">
          <a:xfrm>
            <a:off x="2075170" y="5610225"/>
            <a:ext cx="28680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pPr algn="ctr"/>
            <a:r>
              <a:rPr lang="en-US" altLang="en-US" sz="2800" b="0" dirty="0">
                <a:solidFill>
                  <a:srgbClr val="CC3300"/>
                </a:solidFill>
                <a:latin typeface="Times New Roman" panose="02020603050405020304" pitchFamily="18" charset="0"/>
              </a:rPr>
              <a:t>12.34.0.0/16: (1 </a:t>
            </a:r>
            <a:r>
              <a:rPr lang="en-US" altLang="en-US" sz="2800" dirty="0">
                <a:solidFill>
                  <a:srgbClr val="CC3300"/>
                </a:solidFill>
                <a:latin typeface="Times New Roman" panose="02020603050405020304" pitchFamily="18" charset="0"/>
              </a:rPr>
              <a:t>3</a:t>
            </a:r>
            <a:r>
              <a:rPr lang="en-US" altLang="en-US" sz="2800" b="0" dirty="0">
                <a:solidFill>
                  <a:srgbClr val="CC3300"/>
                </a:solidFill>
                <a:latin typeface="Times New Roman" panose="02020603050405020304" pitchFamily="18" charset="0"/>
              </a:rPr>
              <a:t>)</a:t>
            </a:r>
          </a:p>
        </p:txBody>
      </p:sp>
      <p:sp>
        <p:nvSpPr>
          <p:cNvPr id="43" name="Line 17">
            <a:extLst>
              <a:ext uri="{FF2B5EF4-FFF2-40B4-BE49-F238E27FC236}">
                <a16:creationId xmlns:a16="http://schemas.microsoft.com/office/drawing/2014/main" id="{F80058E6-EA8D-1544-8D66-8121F989DCA0}"/>
              </a:ext>
            </a:extLst>
          </p:cNvPr>
          <p:cNvSpPr>
            <a:spLocks noChangeShapeType="1"/>
          </p:cNvSpPr>
          <p:nvPr/>
        </p:nvSpPr>
        <p:spPr bwMode="auto">
          <a:xfrm flipH="1">
            <a:off x="8481283" y="4139990"/>
            <a:ext cx="1124926" cy="47192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Freeform 31">
            <a:extLst>
              <a:ext uri="{FF2B5EF4-FFF2-40B4-BE49-F238E27FC236}">
                <a16:creationId xmlns:a16="http://schemas.microsoft.com/office/drawing/2014/main" id="{B72EAD2A-A051-124E-BE1E-5D213E1AC32E}"/>
              </a:ext>
            </a:extLst>
          </p:cNvPr>
          <p:cNvSpPr>
            <a:spLocks/>
          </p:cNvSpPr>
          <p:nvPr/>
        </p:nvSpPr>
        <p:spPr bwMode="auto">
          <a:xfrm>
            <a:off x="7221282" y="4747493"/>
            <a:ext cx="3471505" cy="1354781"/>
          </a:xfrm>
          <a:custGeom>
            <a:avLst/>
            <a:gdLst>
              <a:gd name="T0" fmla="*/ 0 w 1772"/>
              <a:gd name="T1" fmla="*/ 2147483646 h 731"/>
              <a:gd name="T2" fmla="*/ 2147483646 w 1772"/>
              <a:gd name="T3" fmla="*/ 2147483646 h 731"/>
              <a:gd name="T4" fmla="*/ 2147483646 w 1772"/>
              <a:gd name="T5" fmla="*/ 2147483646 h 731"/>
              <a:gd name="T6" fmla="*/ 0 60000 65536"/>
              <a:gd name="T7" fmla="*/ 0 60000 65536"/>
              <a:gd name="T8" fmla="*/ 0 60000 65536"/>
            </a:gdLst>
            <a:ahLst/>
            <a:cxnLst>
              <a:cxn ang="T6">
                <a:pos x="T0" y="T1"/>
              </a:cxn>
              <a:cxn ang="T7">
                <a:pos x="T2" y="T3"/>
              </a:cxn>
              <a:cxn ang="T8">
                <a:pos x="T4" y="T5"/>
              </a:cxn>
            </a:cxnLst>
            <a:rect l="0" t="0" r="r" b="b"/>
            <a:pathLst>
              <a:path w="1772" h="731">
                <a:moveTo>
                  <a:pt x="0" y="731"/>
                </a:moveTo>
                <a:cubicBezTo>
                  <a:pt x="397" y="439"/>
                  <a:pt x="794" y="148"/>
                  <a:pt x="1089" y="74"/>
                </a:cubicBezTo>
                <a:cubicBezTo>
                  <a:pt x="1384" y="0"/>
                  <a:pt x="1578" y="143"/>
                  <a:pt x="1772" y="287"/>
                </a:cubicBezTo>
              </a:path>
            </a:pathLst>
          </a:custGeom>
          <a:noFill/>
          <a:ln w="50800" cap="flat" cmpd="sng">
            <a:solidFill>
              <a:srgbClr val="008000"/>
            </a:solidFill>
            <a:prstDash val="solid"/>
            <a:round/>
            <a:headEnd/>
            <a:tailEnd type="triangle" w="lg" len="lg"/>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5" name="Freeform 30">
            <a:extLst>
              <a:ext uri="{FF2B5EF4-FFF2-40B4-BE49-F238E27FC236}">
                <a16:creationId xmlns:a16="http://schemas.microsoft.com/office/drawing/2014/main" id="{6417863A-ECBA-7E47-B6F5-4C8474BC9B54}"/>
              </a:ext>
            </a:extLst>
          </p:cNvPr>
          <p:cNvSpPr>
            <a:spLocks/>
          </p:cNvSpPr>
          <p:nvPr/>
        </p:nvSpPr>
        <p:spPr bwMode="auto">
          <a:xfrm>
            <a:off x="470263" y="1291044"/>
            <a:ext cx="10953263" cy="4625897"/>
          </a:xfrm>
          <a:custGeom>
            <a:avLst/>
            <a:gdLst>
              <a:gd name="T0" fmla="*/ 2147483646 w 5591"/>
              <a:gd name="T1" fmla="*/ 2147483646 h 2496"/>
              <a:gd name="T2" fmla="*/ 2147483646 w 5591"/>
              <a:gd name="T3" fmla="*/ 2147483646 h 2496"/>
              <a:gd name="T4" fmla="*/ 2147483646 w 5591"/>
              <a:gd name="T5" fmla="*/ 2147483646 h 2496"/>
              <a:gd name="T6" fmla="*/ 2147483646 w 5591"/>
              <a:gd name="T7" fmla="*/ 2147483646 h 2496"/>
              <a:gd name="T8" fmla="*/ 2147483646 w 5591"/>
              <a:gd name="T9" fmla="*/ 2147483646 h 2496"/>
              <a:gd name="T10" fmla="*/ 2147483646 w 5591"/>
              <a:gd name="T11" fmla="*/ 2147483646 h 24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91" h="2496">
                <a:moveTo>
                  <a:pt x="244" y="2320"/>
                </a:moveTo>
                <a:cubicBezTo>
                  <a:pt x="214" y="2408"/>
                  <a:pt x="184" y="2496"/>
                  <a:pt x="225" y="2227"/>
                </a:cubicBezTo>
                <a:cubicBezTo>
                  <a:pt x="266" y="1958"/>
                  <a:pt x="0" y="1046"/>
                  <a:pt x="488" y="705"/>
                </a:cubicBezTo>
                <a:cubicBezTo>
                  <a:pt x="976" y="364"/>
                  <a:pt x="2438" y="255"/>
                  <a:pt x="3155" y="179"/>
                </a:cubicBezTo>
                <a:cubicBezTo>
                  <a:pt x="3872" y="103"/>
                  <a:pt x="4383" y="0"/>
                  <a:pt x="4789" y="248"/>
                </a:cubicBezTo>
                <a:cubicBezTo>
                  <a:pt x="5195" y="496"/>
                  <a:pt x="5457" y="1431"/>
                  <a:pt x="5591" y="1669"/>
                </a:cubicBezTo>
              </a:path>
            </a:pathLst>
          </a:custGeom>
          <a:noFill/>
          <a:ln w="50800" cap="flat" cmpd="sng">
            <a:solidFill>
              <a:srgbClr val="008000"/>
            </a:solidFill>
            <a:prstDash val="solid"/>
            <a:round/>
            <a:headEnd/>
            <a:tailEnd type="triangle" w="lg" len="lg"/>
          </a:ln>
          <a:extLst>
            <a:ext uri="{909E8E84-426E-40DD-AFC4-6F175D3DCCD1}">
              <a14:hiddenFill xmlns:a14="http://schemas.microsoft.com/office/drawing/2010/main">
                <a:solidFill>
                  <a:srgbClr val="FFFFFF"/>
                </a:solidFill>
              </a14:hiddenFill>
            </a:ext>
          </a:extLst>
        </p:spPr>
        <p:txBody>
          <a:bodyPr wrap="none"/>
          <a:lstStyle/>
          <a:p>
            <a:endParaRPr lang="en-US"/>
          </a:p>
        </p:txBody>
      </p:sp>
    </p:spTree>
    <p:extLst>
      <p:ext uri="{BB962C8B-B14F-4D97-AF65-F5344CB8AC3E}">
        <p14:creationId xmlns:p14="http://schemas.microsoft.com/office/powerpoint/2010/main" val="198357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 grpId="0" animBg="1"/>
      <p:bldP spid="6" grpId="0" animBg="1"/>
      <p:bldP spid="40" grpId="0"/>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65EC-89CF-8C4E-940B-39292636A769}"/>
              </a:ext>
            </a:extLst>
          </p:cNvPr>
          <p:cNvSpPr>
            <a:spLocks noGrp="1"/>
          </p:cNvSpPr>
          <p:nvPr>
            <p:ph type="title"/>
          </p:nvPr>
        </p:nvSpPr>
        <p:spPr/>
        <p:txBody>
          <a:bodyPr/>
          <a:lstStyle/>
          <a:p>
            <a:r>
              <a:rPr lang="en-US" dirty="0"/>
              <a:t>Stealthy, Targeted Attacks</a:t>
            </a:r>
          </a:p>
        </p:txBody>
      </p:sp>
      <p:sp>
        <p:nvSpPr>
          <p:cNvPr id="3" name="Content Placeholder 2">
            <a:extLst>
              <a:ext uri="{FF2B5EF4-FFF2-40B4-BE49-F238E27FC236}">
                <a16:creationId xmlns:a16="http://schemas.microsoft.com/office/drawing/2014/main" id="{08CF9259-D362-C849-82F6-077B38D24EA6}"/>
              </a:ext>
            </a:extLst>
          </p:cNvPr>
          <p:cNvSpPr>
            <a:spLocks noGrp="1"/>
          </p:cNvSpPr>
          <p:nvPr>
            <p:ph idx="1"/>
          </p:nvPr>
        </p:nvSpPr>
        <p:spPr>
          <a:xfrm>
            <a:off x="609600" y="1600202"/>
            <a:ext cx="10972800" cy="4756151"/>
          </a:xfrm>
        </p:spPr>
        <p:txBody>
          <a:bodyPr>
            <a:normAutofit lnSpcReduction="10000"/>
          </a:bodyPr>
          <a:lstStyle/>
          <a:p>
            <a:r>
              <a:rPr lang="en-US" dirty="0"/>
              <a:t>Targeted senders</a:t>
            </a:r>
          </a:p>
          <a:p>
            <a:pPr lvl="1"/>
            <a:r>
              <a:rPr lang="en-US" dirty="0"/>
              <a:t>Specific sender</a:t>
            </a:r>
          </a:p>
          <a:p>
            <a:pPr lvl="1"/>
            <a:r>
              <a:rPr lang="en-US" dirty="0"/>
              <a:t>Easiest sender to attack of a group </a:t>
            </a:r>
          </a:p>
          <a:p>
            <a:r>
              <a:rPr lang="en-US" dirty="0"/>
              <a:t>Limited scope</a:t>
            </a:r>
          </a:p>
          <a:p>
            <a:pPr lvl="1"/>
            <a:r>
              <a:rPr lang="en-US" dirty="0"/>
              <a:t>Limit the other </a:t>
            </a:r>
            <a:r>
              <a:rPr lang="en-US" dirty="0" err="1"/>
              <a:t>ASes</a:t>
            </a:r>
            <a:r>
              <a:rPr lang="en-US" dirty="0"/>
              <a:t> that see the hijack</a:t>
            </a:r>
          </a:p>
          <a:p>
            <a:pPr lvl="1"/>
            <a:r>
              <a:rPr lang="en-US" dirty="0"/>
              <a:t>Limit the data traffic that follows the hijack path</a:t>
            </a:r>
          </a:p>
          <a:p>
            <a:r>
              <a:rPr lang="en-US" dirty="0"/>
              <a:t>Limited time</a:t>
            </a:r>
          </a:p>
          <a:p>
            <a:pPr lvl="1"/>
            <a:r>
              <a:rPr lang="en-US" dirty="0"/>
              <a:t>Short interval of time</a:t>
            </a:r>
          </a:p>
          <a:p>
            <a:pPr lvl="1"/>
            <a:r>
              <a:rPr lang="en-US" dirty="0"/>
              <a:t>During a sensitive event</a:t>
            </a:r>
          </a:p>
        </p:txBody>
      </p:sp>
      <p:sp>
        <p:nvSpPr>
          <p:cNvPr id="4" name="Slide Number Placeholder 3">
            <a:extLst>
              <a:ext uri="{FF2B5EF4-FFF2-40B4-BE49-F238E27FC236}">
                <a16:creationId xmlns:a16="http://schemas.microsoft.com/office/drawing/2014/main" id="{15EDBEE2-EA55-794A-8006-55816B49A664}"/>
              </a:ext>
            </a:extLst>
          </p:cNvPr>
          <p:cNvSpPr>
            <a:spLocks noGrp="1"/>
          </p:cNvSpPr>
          <p:nvPr>
            <p:ph type="sldNum" sz="quarter" idx="12"/>
          </p:nvPr>
        </p:nvSpPr>
        <p:spPr/>
        <p:txBody>
          <a:bodyPr/>
          <a:lstStyle/>
          <a:p>
            <a:fld id="{1718992C-B9AF-2F49-8B31-EC7F489F3004}" type="slidenum">
              <a:rPr lang="en-US" smtClean="0"/>
              <a:t>8</a:t>
            </a:fld>
            <a:endParaRPr lang="en-US"/>
          </a:p>
        </p:txBody>
      </p:sp>
    </p:spTree>
    <p:extLst>
      <p:ext uri="{BB962C8B-B14F-4D97-AF65-F5344CB8AC3E}">
        <p14:creationId xmlns:p14="http://schemas.microsoft.com/office/powerpoint/2010/main" val="396980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16171</TotalTime>
  <Words>1661</Words>
  <Application>Microsoft Macintosh PowerPoint</Application>
  <PresentationFormat>Widescreen</PresentationFormat>
  <Paragraphs>228</Paragraphs>
  <Slides>22</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7" baseType="lpstr">
      <vt:lpstr>Arial</vt:lpstr>
      <vt:lpstr>Calibri</vt:lpstr>
      <vt:lpstr>Times New Roman</vt:lpstr>
      <vt:lpstr>Office Theme</vt:lpstr>
      <vt:lpstr>Microsoft Photo Editor 3.0 Photo</vt:lpstr>
      <vt:lpstr>Securing Internet Applications from Routing Attacks</vt:lpstr>
      <vt:lpstr>Interdomain Routing Security</vt:lpstr>
      <vt:lpstr>Application Security</vt:lpstr>
      <vt:lpstr>Cross-Layer Routing Attacks</vt:lpstr>
      <vt:lpstr>Simple BGP Prefix Hijack</vt:lpstr>
      <vt:lpstr>Sub-Prefix Hijack</vt:lpstr>
      <vt:lpstr>Forged Origin AS</vt:lpstr>
      <vt:lpstr>Path Poisoning</vt:lpstr>
      <vt:lpstr>Stealthy, Targeted Attacks</vt:lpstr>
      <vt:lpstr>Surgical Hijack</vt:lpstr>
      <vt:lpstr>Stealthy, Targeted Attacks</vt:lpstr>
      <vt:lpstr>CA Domain Control Verification</vt:lpstr>
      <vt:lpstr>Launching Ethical Attacks</vt:lpstr>
      <vt:lpstr>Application-Level Defense</vt:lpstr>
      <vt:lpstr>BGP Interception Attack</vt:lpstr>
      <vt:lpstr>Tor Anonymity</vt:lpstr>
      <vt:lpstr>Timing Analysis Attacks</vt:lpstr>
      <vt:lpstr>Targeted Attack</vt:lpstr>
      <vt:lpstr>Launching Ethical Attacks</vt:lpstr>
      <vt:lpstr>Application-Level Defenses</vt:lpstr>
      <vt:lpstr>More Applications</vt:lpstr>
      <vt:lpstr>Conclusion</vt:lpstr>
    </vt:vector>
  </TitlesOfParts>
  <Company>Princeton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SoftCell: Taking Control of Cellular Core networks</dc:title>
  <dc:creator>Xin Jin</dc:creator>
  <cp:lastModifiedBy>Jennifer L. Rexford</cp:lastModifiedBy>
  <cp:revision>2542</cp:revision>
  <cp:lastPrinted>2016-04-16T23:03:31Z</cp:lastPrinted>
  <dcterms:created xsi:type="dcterms:W3CDTF">2013-03-27T18:30:57Z</dcterms:created>
  <dcterms:modified xsi:type="dcterms:W3CDTF">2020-07-29T01:45:00Z</dcterms:modified>
</cp:coreProperties>
</file>