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0"/>
  </p:notesMasterIdLst>
  <p:sldIdLst>
    <p:sldId id="256" r:id="rId2"/>
    <p:sldId id="271" r:id="rId3"/>
    <p:sldId id="270" r:id="rId4"/>
    <p:sldId id="290" r:id="rId5"/>
    <p:sldId id="259" r:id="rId6"/>
    <p:sldId id="274" r:id="rId7"/>
    <p:sldId id="291" r:id="rId8"/>
    <p:sldId id="275" r:id="rId9"/>
    <p:sldId id="273" r:id="rId10"/>
    <p:sldId id="262" r:id="rId11"/>
    <p:sldId id="276" r:id="rId12"/>
    <p:sldId id="300" r:id="rId13"/>
    <p:sldId id="299" r:id="rId14"/>
    <p:sldId id="298" r:id="rId15"/>
    <p:sldId id="301" r:id="rId16"/>
    <p:sldId id="302" r:id="rId17"/>
    <p:sldId id="279" r:id="rId18"/>
    <p:sldId id="280" r:id="rId19"/>
    <p:sldId id="281" r:id="rId20"/>
    <p:sldId id="283" r:id="rId21"/>
    <p:sldId id="282" r:id="rId22"/>
    <p:sldId id="284" r:id="rId23"/>
    <p:sldId id="285" r:id="rId24"/>
    <p:sldId id="286" r:id="rId25"/>
    <p:sldId id="287" r:id="rId26"/>
    <p:sldId id="288" r:id="rId27"/>
    <p:sldId id="293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53" autoAdjust="0"/>
  </p:normalViewPr>
  <p:slideViewPr>
    <p:cSldViewPr>
      <p:cViewPr varScale="1">
        <p:scale>
          <a:sx n="100" d="100"/>
          <a:sy n="100" d="100"/>
        </p:scale>
        <p:origin x="-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A3EF4-A1A0-4361-B6E5-7350D018E182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2C663-B06B-4EC8-AFC9-CE53A392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1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7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466B-8E62-46CF-8506-8869FB986E5B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DBBB-1D1C-452E-9D62-6BA981759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9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rg.usc.edu/~amitabhg/papers/JSAC-CloudComputing-2013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1"/>
            <a:ext cx="87630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Scalable Multi-Class Traffic Management in Data Center Backbone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Amitabha Ghosh (UtopiaCompression)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Sangtae Ha (</a:t>
            </a:r>
            <a:r>
              <a:rPr lang="en-US" sz="2400" dirty="0" smtClean="0">
                <a:solidFill>
                  <a:srgbClr val="0000FF"/>
                </a:solidFill>
              </a:rPr>
              <a:t>Princeton)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Edward Crabbe (Google)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Jennifer Rexford (</a:t>
            </a:r>
            <a:r>
              <a:rPr lang="en-US" sz="2400" dirty="0" smtClean="0">
                <a:solidFill>
                  <a:srgbClr val="0000FF"/>
                </a:solidFill>
              </a:rPr>
              <a:t>Princeton)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8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133600"/>
            <a:ext cx="2432050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1984" y="259080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etwork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" y="4038600"/>
            <a:ext cx="2286000" cy="914400"/>
            <a:chOff x="304800" y="3505200"/>
            <a:chExt cx="2286000" cy="914400"/>
          </a:xfrm>
        </p:grpSpPr>
        <p:sp>
          <p:nvSpPr>
            <p:cNvPr id="16" name="Oval 15"/>
            <p:cNvSpPr/>
            <p:nvPr/>
          </p:nvSpPr>
          <p:spPr>
            <a:xfrm>
              <a:off x="304800" y="3505200"/>
              <a:ext cx="2286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8288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0661" y="3962400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Classes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3635168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</p:grpSp>
      <p:cxnSp>
        <p:nvCxnSpPr>
          <p:cNvPr id="36" name="Straight Connector 35"/>
          <p:cNvCxnSpPr>
            <a:stCxn id="28" idx="0"/>
            <a:endCxn id="16" idx="4"/>
          </p:cNvCxnSpPr>
          <p:nvPr/>
        </p:nvCxnSpPr>
        <p:spPr>
          <a:xfrm flipV="1">
            <a:off x="457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0"/>
            <a:endCxn id="16" idx="4"/>
          </p:cNvCxnSpPr>
          <p:nvPr/>
        </p:nvCxnSpPr>
        <p:spPr>
          <a:xfrm flipV="1">
            <a:off x="1600200" y="4953000"/>
            <a:ext cx="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0"/>
            <a:endCxn id="16" idx="4"/>
          </p:cNvCxnSpPr>
          <p:nvPr/>
        </p:nvCxnSpPr>
        <p:spPr>
          <a:xfrm flipV="1">
            <a:off x="1219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0"/>
            <a:endCxn id="16" idx="4"/>
          </p:cNvCxnSpPr>
          <p:nvPr/>
        </p:nvCxnSpPr>
        <p:spPr>
          <a:xfrm flipV="1">
            <a:off x="838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0"/>
            <a:endCxn id="16" idx="4"/>
          </p:cNvCxnSpPr>
          <p:nvPr/>
        </p:nvCxnSpPr>
        <p:spPr>
          <a:xfrm flipH="1" flipV="1">
            <a:off x="1600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0"/>
            <a:endCxn id="16" idx="4"/>
          </p:cNvCxnSpPr>
          <p:nvPr/>
        </p:nvCxnSpPr>
        <p:spPr>
          <a:xfrm flipH="1" flipV="1">
            <a:off x="1600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0"/>
            <a:endCxn id="16" idx="4"/>
          </p:cNvCxnSpPr>
          <p:nvPr/>
        </p:nvCxnSpPr>
        <p:spPr>
          <a:xfrm flipH="1" flipV="1">
            <a:off x="1600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0"/>
            <a:endCxn id="15" idx="2"/>
          </p:cNvCxnSpPr>
          <p:nvPr/>
        </p:nvCxnSpPr>
        <p:spPr>
          <a:xfrm flipV="1">
            <a:off x="952500" y="3429000"/>
            <a:ext cx="65087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0"/>
            <a:endCxn id="15" idx="2"/>
          </p:cNvCxnSpPr>
          <p:nvPr/>
        </p:nvCxnSpPr>
        <p:spPr>
          <a:xfrm flipH="1" flipV="1">
            <a:off x="1603375" y="3429000"/>
            <a:ext cx="64452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04800" y="5772090"/>
            <a:ext cx="2590800" cy="674132"/>
            <a:chOff x="304800" y="5086290"/>
            <a:chExt cx="2590800" cy="674132"/>
          </a:xfrm>
        </p:grpSpPr>
        <p:grpSp>
          <p:nvGrpSpPr>
            <p:cNvPr id="60" name="Group 59"/>
            <p:cNvGrpSpPr/>
            <p:nvPr/>
          </p:nvGrpSpPr>
          <p:grpSpPr>
            <a:xfrm>
              <a:off x="304800" y="5086290"/>
              <a:ext cx="2590800" cy="304800"/>
              <a:chOff x="304800" y="5086290"/>
              <a:chExt cx="25908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04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85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66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47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28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09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90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247703" y="53910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Flows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657601" y="2362200"/>
            <a:ext cx="228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Coordinator (LC)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Optimizes aggregate link bandwidth across classes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7601" y="4209871"/>
            <a:ext cx="220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Allocator (CA)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Optimizes sending rates across flows in its own 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Left Arrow 55"/>
          <p:cNvSpPr/>
          <p:nvPr/>
        </p:nvSpPr>
        <p:spPr>
          <a:xfrm>
            <a:off x="2895600" y="2514600"/>
            <a:ext cx="6858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Arrow 56"/>
          <p:cNvSpPr/>
          <p:nvPr/>
        </p:nvSpPr>
        <p:spPr>
          <a:xfrm>
            <a:off x="2895600" y="4343400"/>
            <a:ext cx="6858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72200" y="233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centralized entity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network </a:t>
            </a:r>
            <a:r>
              <a:rPr lang="en-US" dirty="0" smtClean="0"/>
              <a:t>topology</a:t>
            </a:r>
            <a:endParaRPr lang="en-US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6172200" y="4212272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for each class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Knows the utility function, weights, and paths of individual </a:t>
            </a:r>
            <a:r>
              <a:rPr lang="en-US" dirty="0" smtClean="0"/>
              <a:t>flows in </a:t>
            </a:r>
            <a:r>
              <a:rPr lang="en-US" dirty="0" smtClean="0"/>
              <a:t>its own class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" y="1563469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Each </a:t>
            </a:r>
            <a:r>
              <a:rPr lang="en-US" sz="2000" dirty="0" smtClean="0">
                <a:solidFill>
                  <a:srgbClr val="0000FF"/>
                </a:solidFill>
              </a:rPr>
              <a:t>controller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has a limited view about the network and inter-DC traffic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95600"/>
            <a:ext cx="292100" cy="317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775200"/>
            <a:ext cx="254000" cy="25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505200"/>
            <a:ext cx="140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133600"/>
            <a:ext cx="2432050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1984" y="259080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etwork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" y="4038600"/>
            <a:ext cx="2286000" cy="914400"/>
            <a:chOff x="304800" y="3505200"/>
            <a:chExt cx="2286000" cy="914400"/>
          </a:xfrm>
        </p:grpSpPr>
        <p:sp>
          <p:nvSpPr>
            <p:cNvPr id="16" name="Oval 15"/>
            <p:cNvSpPr/>
            <p:nvPr/>
          </p:nvSpPr>
          <p:spPr>
            <a:xfrm>
              <a:off x="304800" y="3505200"/>
              <a:ext cx="2286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8288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0661" y="3962400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Classes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3635168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</p:grpSp>
      <p:cxnSp>
        <p:nvCxnSpPr>
          <p:cNvPr id="36" name="Straight Connector 35"/>
          <p:cNvCxnSpPr>
            <a:stCxn id="28" idx="0"/>
            <a:endCxn id="16" idx="4"/>
          </p:cNvCxnSpPr>
          <p:nvPr/>
        </p:nvCxnSpPr>
        <p:spPr>
          <a:xfrm flipV="1">
            <a:off x="457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0"/>
            <a:endCxn id="16" idx="4"/>
          </p:cNvCxnSpPr>
          <p:nvPr/>
        </p:nvCxnSpPr>
        <p:spPr>
          <a:xfrm flipV="1">
            <a:off x="1600200" y="4953000"/>
            <a:ext cx="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0"/>
            <a:endCxn id="16" idx="4"/>
          </p:cNvCxnSpPr>
          <p:nvPr/>
        </p:nvCxnSpPr>
        <p:spPr>
          <a:xfrm flipV="1">
            <a:off x="1219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0"/>
            <a:endCxn id="16" idx="4"/>
          </p:cNvCxnSpPr>
          <p:nvPr/>
        </p:nvCxnSpPr>
        <p:spPr>
          <a:xfrm flipV="1">
            <a:off x="838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0"/>
            <a:endCxn id="16" idx="4"/>
          </p:cNvCxnSpPr>
          <p:nvPr/>
        </p:nvCxnSpPr>
        <p:spPr>
          <a:xfrm flipH="1" flipV="1">
            <a:off x="1600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0"/>
            <a:endCxn id="16" idx="4"/>
          </p:cNvCxnSpPr>
          <p:nvPr/>
        </p:nvCxnSpPr>
        <p:spPr>
          <a:xfrm flipH="1" flipV="1">
            <a:off x="1600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0"/>
            <a:endCxn id="16" idx="4"/>
          </p:cNvCxnSpPr>
          <p:nvPr/>
        </p:nvCxnSpPr>
        <p:spPr>
          <a:xfrm flipH="1" flipV="1">
            <a:off x="1600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0"/>
            <a:endCxn id="15" idx="2"/>
          </p:cNvCxnSpPr>
          <p:nvPr/>
        </p:nvCxnSpPr>
        <p:spPr>
          <a:xfrm flipV="1">
            <a:off x="952500" y="3429000"/>
            <a:ext cx="65087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0"/>
            <a:endCxn id="15" idx="2"/>
          </p:cNvCxnSpPr>
          <p:nvPr/>
        </p:nvCxnSpPr>
        <p:spPr>
          <a:xfrm flipH="1" flipV="1">
            <a:off x="1603375" y="3429000"/>
            <a:ext cx="64452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04800" y="5772090"/>
            <a:ext cx="2590800" cy="674132"/>
            <a:chOff x="304800" y="5086290"/>
            <a:chExt cx="2590800" cy="674132"/>
          </a:xfrm>
        </p:grpSpPr>
        <p:grpSp>
          <p:nvGrpSpPr>
            <p:cNvPr id="60" name="Group 59"/>
            <p:cNvGrpSpPr/>
            <p:nvPr/>
          </p:nvGrpSpPr>
          <p:grpSpPr>
            <a:xfrm>
              <a:off x="304800" y="5086290"/>
              <a:ext cx="2590800" cy="304800"/>
              <a:chOff x="304800" y="5086290"/>
              <a:chExt cx="25908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04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85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66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47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28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09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90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247703" y="53910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Flows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61700" y="2983468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Message-passing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5200" y="4267200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Message-passing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2tier_network_architectu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59" y="2362200"/>
            <a:ext cx="5221941" cy="304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4400" y="3505200"/>
            <a:ext cx="140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Decomposition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2716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Primal Decomposition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0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Coordinates all the subproblems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343400" y="2305903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1" y="3201432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Allocator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Solves independently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638800" y="3297535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tier_primal_decomposi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7" y="2210833"/>
            <a:ext cx="4342843" cy="1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Decomposition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2716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Primal Decomposition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0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Coordinates all the subproblems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343400" y="2305903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1" y="3201432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Allocator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Solves independently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638800" y="3297535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tier_primal_decomposi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7" y="2210833"/>
            <a:ext cx="4342843" cy="1701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4800600"/>
            <a:ext cx="42672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4431268"/>
            <a:ext cx="233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Subproblem for </a:t>
            </a:r>
            <a:r>
              <a:rPr lang="en-US" dirty="0" smtClean="0">
                <a:solidFill>
                  <a:srgbClr val="FF0000"/>
                </a:solidFill>
              </a:rPr>
              <a:t>Class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6286500"/>
            <a:ext cx="2044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27700"/>
            <a:ext cx="33909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4978400"/>
            <a:ext cx="2908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Decomposition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2716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Primal Decomposition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0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Coordinates all the subproblems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343400" y="2305903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1" y="3201432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Allocator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Solves independently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638800" y="3297535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tier_primal_decomposi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7" y="2210833"/>
            <a:ext cx="4342843" cy="1701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4800600"/>
            <a:ext cx="42672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4431268"/>
            <a:ext cx="233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Subproblem for </a:t>
            </a:r>
            <a:r>
              <a:rPr lang="en-US" dirty="0" smtClean="0">
                <a:solidFill>
                  <a:srgbClr val="FF0000"/>
                </a:solidFill>
              </a:rPr>
              <a:t>Class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6286500"/>
            <a:ext cx="20447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27700"/>
            <a:ext cx="33909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4978400"/>
            <a:ext cx="2908300" cy="584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24400" y="4800600"/>
            <a:ext cx="42672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24400" y="4431268"/>
            <a:ext cx="150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Master Primal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900" y="4927600"/>
            <a:ext cx="3213100" cy="55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800" y="5613400"/>
            <a:ext cx="3111500" cy="55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6324600"/>
            <a:ext cx="2070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Decomposition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2716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Primal Decomposition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09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Coordinates all the subproblems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343400" y="2305903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1" y="3201432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Allocator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Solves independently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638800" y="3297535"/>
            <a:ext cx="457200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tier_primal_decomposi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7" y="2210833"/>
            <a:ext cx="4342843" cy="17017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1000" y="4419600"/>
            <a:ext cx="2128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Message-Passing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26" name="Picture 25" descr="2tier_message_pass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7465"/>
            <a:ext cx="3187700" cy="1362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5300365"/>
            <a:ext cx="4508500" cy="266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732165"/>
            <a:ext cx="3949700" cy="292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6392565"/>
            <a:ext cx="12827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1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133600"/>
            <a:ext cx="2432050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1984" y="259080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etwork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" y="4038600"/>
            <a:ext cx="2286000" cy="914400"/>
            <a:chOff x="304800" y="3505200"/>
            <a:chExt cx="2286000" cy="914400"/>
          </a:xfrm>
        </p:grpSpPr>
        <p:sp>
          <p:nvSpPr>
            <p:cNvPr id="16" name="Oval 15"/>
            <p:cNvSpPr/>
            <p:nvPr/>
          </p:nvSpPr>
          <p:spPr>
            <a:xfrm>
              <a:off x="304800" y="3505200"/>
              <a:ext cx="2286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8288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0661" y="3962400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Classes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3635168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</p:grpSp>
      <p:cxnSp>
        <p:nvCxnSpPr>
          <p:cNvPr id="36" name="Straight Connector 35"/>
          <p:cNvCxnSpPr>
            <a:stCxn id="28" idx="0"/>
            <a:endCxn id="16" idx="4"/>
          </p:cNvCxnSpPr>
          <p:nvPr/>
        </p:nvCxnSpPr>
        <p:spPr>
          <a:xfrm flipV="1">
            <a:off x="457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0"/>
            <a:endCxn id="16" idx="4"/>
          </p:cNvCxnSpPr>
          <p:nvPr/>
        </p:nvCxnSpPr>
        <p:spPr>
          <a:xfrm flipV="1">
            <a:off x="1600200" y="4953000"/>
            <a:ext cx="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0"/>
            <a:endCxn id="16" idx="4"/>
          </p:cNvCxnSpPr>
          <p:nvPr/>
        </p:nvCxnSpPr>
        <p:spPr>
          <a:xfrm flipV="1">
            <a:off x="1219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0"/>
            <a:endCxn id="16" idx="4"/>
          </p:cNvCxnSpPr>
          <p:nvPr/>
        </p:nvCxnSpPr>
        <p:spPr>
          <a:xfrm flipV="1">
            <a:off x="838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0"/>
            <a:endCxn id="16" idx="4"/>
          </p:cNvCxnSpPr>
          <p:nvPr/>
        </p:nvCxnSpPr>
        <p:spPr>
          <a:xfrm flipH="1" flipV="1">
            <a:off x="1600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0"/>
            <a:endCxn id="16" idx="4"/>
          </p:cNvCxnSpPr>
          <p:nvPr/>
        </p:nvCxnSpPr>
        <p:spPr>
          <a:xfrm flipH="1" flipV="1">
            <a:off x="1600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0"/>
            <a:endCxn id="16" idx="4"/>
          </p:cNvCxnSpPr>
          <p:nvPr/>
        </p:nvCxnSpPr>
        <p:spPr>
          <a:xfrm flipH="1" flipV="1">
            <a:off x="1600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0"/>
            <a:endCxn id="15" idx="2"/>
          </p:cNvCxnSpPr>
          <p:nvPr/>
        </p:nvCxnSpPr>
        <p:spPr>
          <a:xfrm flipV="1">
            <a:off x="952500" y="3429000"/>
            <a:ext cx="65087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0"/>
            <a:endCxn id="15" idx="2"/>
          </p:cNvCxnSpPr>
          <p:nvPr/>
        </p:nvCxnSpPr>
        <p:spPr>
          <a:xfrm flipH="1" flipV="1">
            <a:off x="1603375" y="3429000"/>
            <a:ext cx="64452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04800" y="5772090"/>
            <a:ext cx="2590800" cy="674132"/>
            <a:chOff x="304800" y="5086290"/>
            <a:chExt cx="2590800" cy="674132"/>
          </a:xfrm>
        </p:grpSpPr>
        <p:grpSp>
          <p:nvGrpSpPr>
            <p:cNvPr id="60" name="Group 59"/>
            <p:cNvGrpSpPr/>
            <p:nvPr/>
          </p:nvGrpSpPr>
          <p:grpSpPr>
            <a:xfrm>
              <a:off x="304800" y="5086290"/>
              <a:ext cx="2590800" cy="304800"/>
              <a:chOff x="304800" y="5086290"/>
              <a:chExt cx="25908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04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85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66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47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28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09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90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219200" y="53910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Flows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895600" y="1524000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Why another tier</a:t>
            </a:r>
            <a:r>
              <a:rPr lang="en-US" sz="2200" dirty="0" smtClean="0">
                <a:solidFill>
                  <a:srgbClr val="0000FF"/>
                </a:solidFill>
              </a:rPr>
              <a:t>? </a:t>
            </a:r>
            <a:r>
              <a:rPr lang="en-US" sz="2200" dirty="0" smtClean="0">
                <a:solidFill>
                  <a:srgbClr val="FF0000"/>
                </a:solidFill>
              </a:rPr>
              <a:t>(High control overhead)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Flow of a given class may originate from </a:t>
            </a:r>
            <a:r>
              <a:rPr lang="en-US" sz="2000" dirty="0" smtClean="0">
                <a:solidFill>
                  <a:srgbClr val="000000"/>
                </a:solidFill>
              </a:rPr>
              <a:t>any DC</a:t>
            </a:r>
          </a:p>
          <a:p>
            <a:pPr marL="800100" lvl="1" indent="-342900">
              <a:buFont typeface="Wingdings" charset="2"/>
              <a:buChar char="q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Each class allocator potentially communicates with </a:t>
            </a:r>
            <a:r>
              <a:rPr lang="en-US" sz="2000" dirty="0" smtClean="0">
                <a:solidFill>
                  <a:srgbClr val="000000"/>
                </a:solidFill>
              </a:rPr>
              <a:t>all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DCs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133600"/>
            <a:ext cx="2432050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1984" y="259080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etwork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" y="4038600"/>
            <a:ext cx="2286000" cy="914400"/>
            <a:chOff x="304800" y="3505200"/>
            <a:chExt cx="2286000" cy="914400"/>
          </a:xfrm>
        </p:grpSpPr>
        <p:sp>
          <p:nvSpPr>
            <p:cNvPr id="16" name="Oval 15"/>
            <p:cNvSpPr/>
            <p:nvPr/>
          </p:nvSpPr>
          <p:spPr>
            <a:xfrm>
              <a:off x="304800" y="3505200"/>
              <a:ext cx="2286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8288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0661" y="3962400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Classes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3635168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</p:grpSp>
      <p:cxnSp>
        <p:nvCxnSpPr>
          <p:cNvPr id="36" name="Straight Connector 35"/>
          <p:cNvCxnSpPr>
            <a:stCxn id="28" idx="0"/>
            <a:endCxn id="16" idx="4"/>
          </p:cNvCxnSpPr>
          <p:nvPr/>
        </p:nvCxnSpPr>
        <p:spPr>
          <a:xfrm flipV="1">
            <a:off x="457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0"/>
            <a:endCxn id="16" idx="4"/>
          </p:cNvCxnSpPr>
          <p:nvPr/>
        </p:nvCxnSpPr>
        <p:spPr>
          <a:xfrm flipV="1">
            <a:off x="1600200" y="4953000"/>
            <a:ext cx="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0"/>
            <a:endCxn id="16" idx="4"/>
          </p:cNvCxnSpPr>
          <p:nvPr/>
        </p:nvCxnSpPr>
        <p:spPr>
          <a:xfrm flipV="1">
            <a:off x="1219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0"/>
            <a:endCxn id="16" idx="4"/>
          </p:cNvCxnSpPr>
          <p:nvPr/>
        </p:nvCxnSpPr>
        <p:spPr>
          <a:xfrm flipV="1">
            <a:off x="838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0"/>
            <a:endCxn id="16" idx="4"/>
          </p:cNvCxnSpPr>
          <p:nvPr/>
        </p:nvCxnSpPr>
        <p:spPr>
          <a:xfrm flipH="1" flipV="1">
            <a:off x="1600200" y="4953000"/>
            <a:ext cx="381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0"/>
            <a:endCxn id="16" idx="4"/>
          </p:cNvCxnSpPr>
          <p:nvPr/>
        </p:nvCxnSpPr>
        <p:spPr>
          <a:xfrm flipH="1" flipV="1">
            <a:off x="1600200" y="4953000"/>
            <a:ext cx="762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0"/>
            <a:endCxn id="16" idx="4"/>
          </p:cNvCxnSpPr>
          <p:nvPr/>
        </p:nvCxnSpPr>
        <p:spPr>
          <a:xfrm flipH="1" flipV="1">
            <a:off x="1600200" y="4953000"/>
            <a:ext cx="1143000" cy="81909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0"/>
            <a:endCxn id="15" idx="2"/>
          </p:cNvCxnSpPr>
          <p:nvPr/>
        </p:nvCxnSpPr>
        <p:spPr>
          <a:xfrm flipV="1">
            <a:off x="952500" y="3429000"/>
            <a:ext cx="65087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0"/>
            <a:endCxn id="15" idx="2"/>
          </p:cNvCxnSpPr>
          <p:nvPr/>
        </p:nvCxnSpPr>
        <p:spPr>
          <a:xfrm flipH="1" flipV="1">
            <a:off x="1603375" y="3429000"/>
            <a:ext cx="64452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304800" y="5772090"/>
            <a:ext cx="2590800" cy="674132"/>
            <a:chOff x="304800" y="5086290"/>
            <a:chExt cx="2590800" cy="674132"/>
          </a:xfrm>
        </p:grpSpPr>
        <p:grpSp>
          <p:nvGrpSpPr>
            <p:cNvPr id="60" name="Group 59"/>
            <p:cNvGrpSpPr/>
            <p:nvPr/>
          </p:nvGrpSpPr>
          <p:grpSpPr>
            <a:xfrm>
              <a:off x="304800" y="5086290"/>
              <a:ext cx="2590800" cy="304800"/>
              <a:chOff x="304800" y="5086290"/>
              <a:chExt cx="25908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04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85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66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47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28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09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590800" y="508629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219200" y="53910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Flows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895600" y="1524000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Why another tier</a:t>
            </a:r>
            <a:r>
              <a:rPr lang="en-US" sz="2200" dirty="0" smtClean="0">
                <a:solidFill>
                  <a:srgbClr val="0000FF"/>
                </a:solidFill>
              </a:rPr>
              <a:t>? </a:t>
            </a:r>
            <a:r>
              <a:rPr lang="en-US" sz="2200" dirty="0" smtClean="0">
                <a:solidFill>
                  <a:srgbClr val="FF0000"/>
                </a:solidFill>
              </a:rPr>
              <a:t>(High control overhead)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Flow of a given class may originate from </a:t>
            </a:r>
            <a:r>
              <a:rPr lang="en-US" sz="2000" dirty="0" smtClean="0">
                <a:solidFill>
                  <a:srgbClr val="000000"/>
                </a:solidFill>
              </a:rPr>
              <a:t>any DC</a:t>
            </a:r>
          </a:p>
          <a:p>
            <a:pPr marL="800100" lvl="1" indent="-342900">
              <a:buFont typeface="Wingdings" charset="2"/>
              <a:buChar char="q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Each class allocator potentially communicates with </a:t>
            </a:r>
            <a:r>
              <a:rPr lang="en-US" sz="2000" dirty="0" smtClean="0">
                <a:solidFill>
                  <a:srgbClr val="000000"/>
                </a:solidFill>
              </a:rPr>
              <a:t>all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DCs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876800" y="3581400"/>
            <a:ext cx="2286000" cy="914400"/>
            <a:chOff x="304800" y="3505200"/>
            <a:chExt cx="2286000" cy="914400"/>
          </a:xfrm>
        </p:grpSpPr>
        <p:sp>
          <p:nvSpPr>
            <p:cNvPr id="43" name="Oval 42"/>
            <p:cNvSpPr/>
            <p:nvPr/>
          </p:nvSpPr>
          <p:spPr>
            <a:xfrm>
              <a:off x="304800" y="3505200"/>
              <a:ext cx="2286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34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8288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4110" y="3962400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Classes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0" y="3635168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</p:grpSp>
      <p:sp>
        <p:nvSpPr>
          <p:cNvPr id="4" name="Can 3"/>
          <p:cNvSpPr/>
          <p:nvPr/>
        </p:nvSpPr>
        <p:spPr>
          <a:xfrm>
            <a:off x="4648200" y="4953000"/>
            <a:ext cx="533400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Can 68"/>
          <p:cNvSpPr/>
          <p:nvPr/>
        </p:nvSpPr>
        <p:spPr>
          <a:xfrm>
            <a:off x="5753100" y="4953000"/>
            <a:ext cx="533400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Can 69"/>
          <p:cNvSpPr/>
          <p:nvPr/>
        </p:nvSpPr>
        <p:spPr>
          <a:xfrm>
            <a:off x="6934200" y="4953000"/>
            <a:ext cx="533400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4958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0038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737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8674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2738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7945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279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67303" y="60768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Flows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>
            <a:stCxn id="74" idx="0"/>
            <a:endCxn id="4" idx="3"/>
          </p:cNvCxnSpPr>
          <p:nvPr/>
        </p:nvCxnSpPr>
        <p:spPr>
          <a:xfrm flipV="1">
            <a:off x="4648200" y="5410200"/>
            <a:ext cx="2667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5" idx="0"/>
            <a:endCxn id="4" idx="3"/>
          </p:cNvCxnSpPr>
          <p:nvPr/>
        </p:nvCxnSpPr>
        <p:spPr>
          <a:xfrm flipH="1" flipV="1">
            <a:off x="4914900" y="5410200"/>
            <a:ext cx="2413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6" idx="0"/>
            <a:endCxn id="69" idx="3"/>
          </p:cNvCxnSpPr>
          <p:nvPr/>
        </p:nvCxnSpPr>
        <p:spPr>
          <a:xfrm flipV="1">
            <a:off x="5626100" y="5410200"/>
            <a:ext cx="3937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7" idx="0"/>
            <a:endCxn id="69" idx="3"/>
          </p:cNvCxnSpPr>
          <p:nvPr/>
        </p:nvCxnSpPr>
        <p:spPr>
          <a:xfrm flipV="1">
            <a:off x="6019800" y="5410200"/>
            <a:ext cx="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8" idx="0"/>
            <a:endCxn id="69" idx="3"/>
          </p:cNvCxnSpPr>
          <p:nvPr/>
        </p:nvCxnSpPr>
        <p:spPr>
          <a:xfrm flipH="1" flipV="1">
            <a:off x="6019800" y="5410200"/>
            <a:ext cx="4064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9" idx="0"/>
            <a:endCxn id="70" idx="3"/>
          </p:cNvCxnSpPr>
          <p:nvPr/>
        </p:nvCxnSpPr>
        <p:spPr>
          <a:xfrm flipV="1">
            <a:off x="6946900" y="5410200"/>
            <a:ext cx="2540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0" idx="0"/>
            <a:endCxn id="70" idx="3"/>
          </p:cNvCxnSpPr>
          <p:nvPr/>
        </p:nvCxnSpPr>
        <p:spPr>
          <a:xfrm flipH="1" flipV="1">
            <a:off x="7200900" y="5410200"/>
            <a:ext cx="2794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51149" y="4978400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94149" y="4964668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</a:t>
            </a:r>
            <a:endParaRPr lang="en-US" dirty="0"/>
          </a:p>
        </p:txBody>
      </p:sp>
      <p:cxnSp>
        <p:nvCxnSpPr>
          <p:cNvPr id="35" name="Straight Connector 34"/>
          <p:cNvCxnSpPr>
            <a:stCxn id="4" idx="1"/>
            <a:endCxn id="43" idx="4"/>
          </p:cNvCxnSpPr>
          <p:nvPr/>
        </p:nvCxnSpPr>
        <p:spPr>
          <a:xfrm flipV="1">
            <a:off x="4914900" y="4495800"/>
            <a:ext cx="1104900" cy="4572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9" idx="1"/>
            <a:endCxn id="43" idx="4"/>
          </p:cNvCxnSpPr>
          <p:nvPr/>
        </p:nvCxnSpPr>
        <p:spPr>
          <a:xfrm flipV="1">
            <a:off x="6019800" y="4495800"/>
            <a:ext cx="0" cy="4572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0" idx="1"/>
            <a:endCxn id="43" idx="4"/>
          </p:cNvCxnSpPr>
          <p:nvPr/>
        </p:nvCxnSpPr>
        <p:spPr>
          <a:xfrm flipH="1" flipV="1">
            <a:off x="6019800" y="4495800"/>
            <a:ext cx="1181100" cy="4572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848100" y="4800600"/>
            <a:ext cx="4343400" cy="76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136111" y="4840069"/>
            <a:ext cx="93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Data centers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2895600" y="4953000"/>
            <a:ext cx="6858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1676400"/>
            <a:ext cx="2432050" cy="129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31584" y="213360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etwork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0" name="Straight Connector 49"/>
          <p:cNvCxnSpPr>
            <a:endCxn id="15" idx="2"/>
          </p:cNvCxnSpPr>
          <p:nvPr/>
        </p:nvCxnSpPr>
        <p:spPr>
          <a:xfrm flipV="1">
            <a:off x="5372100" y="2971800"/>
            <a:ext cx="65087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5" idx="2"/>
          </p:cNvCxnSpPr>
          <p:nvPr/>
        </p:nvCxnSpPr>
        <p:spPr>
          <a:xfrm flipH="1" flipV="1">
            <a:off x="6022975" y="2971800"/>
            <a:ext cx="644525" cy="8382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876800" y="3581400"/>
            <a:ext cx="2286000" cy="914400"/>
            <a:chOff x="304800" y="3505200"/>
            <a:chExt cx="2286000" cy="914400"/>
          </a:xfrm>
        </p:grpSpPr>
        <p:sp>
          <p:nvSpPr>
            <p:cNvPr id="43" name="Oval 42"/>
            <p:cNvSpPr/>
            <p:nvPr/>
          </p:nvSpPr>
          <p:spPr>
            <a:xfrm>
              <a:off x="304800" y="3505200"/>
              <a:ext cx="2286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34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828800" y="3733800"/>
              <a:ext cx="5334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4110" y="3962400"/>
              <a:ext cx="85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Classes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0" y="3635168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</p:grpSp>
      <p:sp>
        <p:nvSpPr>
          <p:cNvPr id="4" name="Can 3"/>
          <p:cNvSpPr/>
          <p:nvPr/>
        </p:nvSpPr>
        <p:spPr>
          <a:xfrm>
            <a:off x="4648200" y="4953000"/>
            <a:ext cx="533400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Can 68"/>
          <p:cNvSpPr/>
          <p:nvPr/>
        </p:nvSpPr>
        <p:spPr>
          <a:xfrm>
            <a:off x="5753100" y="4953000"/>
            <a:ext cx="533400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Can 69"/>
          <p:cNvSpPr/>
          <p:nvPr/>
        </p:nvSpPr>
        <p:spPr>
          <a:xfrm>
            <a:off x="6934200" y="4953000"/>
            <a:ext cx="533400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4958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0038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737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8674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2738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7945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27900" y="5772090"/>
            <a:ext cx="3048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67303" y="60768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Flows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>
            <a:stCxn id="74" idx="0"/>
            <a:endCxn id="4" idx="3"/>
          </p:cNvCxnSpPr>
          <p:nvPr/>
        </p:nvCxnSpPr>
        <p:spPr>
          <a:xfrm flipV="1">
            <a:off x="4648200" y="5410200"/>
            <a:ext cx="2667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5" idx="0"/>
            <a:endCxn id="4" idx="3"/>
          </p:cNvCxnSpPr>
          <p:nvPr/>
        </p:nvCxnSpPr>
        <p:spPr>
          <a:xfrm flipH="1" flipV="1">
            <a:off x="4914900" y="5410200"/>
            <a:ext cx="2413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6" idx="0"/>
            <a:endCxn id="69" idx="3"/>
          </p:cNvCxnSpPr>
          <p:nvPr/>
        </p:nvCxnSpPr>
        <p:spPr>
          <a:xfrm flipV="1">
            <a:off x="5626100" y="5410200"/>
            <a:ext cx="3937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7" idx="0"/>
            <a:endCxn id="69" idx="3"/>
          </p:cNvCxnSpPr>
          <p:nvPr/>
        </p:nvCxnSpPr>
        <p:spPr>
          <a:xfrm flipV="1">
            <a:off x="6019800" y="5410200"/>
            <a:ext cx="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8" idx="0"/>
            <a:endCxn id="69" idx="3"/>
          </p:cNvCxnSpPr>
          <p:nvPr/>
        </p:nvCxnSpPr>
        <p:spPr>
          <a:xfrm flipH="1" flipV="1">
            <a:off x="6019800" y="5410200"/>
            <a:ext cx="4064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9" idx="0"/>
            <a:endCxn id="70" idx="3"/>
          </p:cNvCxnSpPr>
          <p:nvPr/>
        </p:nvCxnSpPr>
        <p:spPr>
          <a:xfrm flipV="1">
            <a:off x="6946900" y="5410200"/>
            <a:ext cx="2540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0" idx="0"/>
            <a:endCxn id="70" idx="3"/>
          </p:cNvCxnSpPr>
          <p:nvPr/>
        </p:nvCxnSpPr>
        <p:spPr>
          <a:xfrm flipH="1" flipV="1">
            <a:off x="7200900" y="5410200"/>
            <a:ext cx="279400" cy="36189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51149" y="4978400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94149" y="4964668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</a:t>
            </a:r>
            <a:endParaRPr lang="en-US" dirty="0"/>
          </a:p>
        </p:txBody>
      </p:sp>
      <p:cxnSp>
        <p:nvCxnSpPr>
          <p:cNvPr id="35" name="Straight Connector 34"/>
          <p:cNvCxnSpPr>
            <a:stCxn id="4" idx="1"/>
            <a:endCxn id="43" idx="4"/>
          </p:cNvCxnSpPr>
          <p:nvPr/>
        </p:nvCxnSpPr>
        <p:spPr>
          <a:xfrm flipV="1">
            <a:off x="4914900" y="4495800"/>
            <a:ext cx="1104900" cy="4572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9" idx="1"/>
            <a:endCxn id="43" idx="4"/>
          </p:cNvCxnSpPr>
          <p:nvPr/>
        </p:nvCxnSpPr>
        <p:spPr>
          <a:xfrm flipV="1">
            <a:off x="6019800" y="4495800"/>
            <a:ext cx="0" cy="4572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0" idx="1"/>
            <a:endCxn id="43" idx="4"/>
          </p:cNvCxnSpPr>
          <p:nvPr/>
        </p:nvCxnSpPr>
        <p:spPr>
          <a:xfrm flipH="1" flipV="1">
            <a:off x="6019800" y="4495800"/>
            <a:ext cx="1181100" cy="4572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848100" y="4800600"/>
            <a:ext cx="4343400" cy="76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136111" y="4840069"/>
            <a:ext cx="93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Data centers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4000" y="174367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Link Coordinator (LC) 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Optimizes aggregate link bandwidth across classes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43000" y="3200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Class Allocator (CA) 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Optimizes aggregate link bandwidth across </a:t>
            </a:r>
            <a:r>
              <a:rPr lang="en-US" dirty="0" smtClean="0">
                <a:solidFill>
                  <a:srgbClr val="FF0000"/>
                </a:solidFill>
              </a:rPr>
              <a:t>DCs </a:t>
            </a:r>
            <a:r>
              <a:rPr lang="en-US" dirty="0" smtClean="0">
                <a:solidFill>
                  <a:srgbClr val="FF0000"/>
                </a:solidFill>
              </a:rPr>
              <a:t>sending traffic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smtClean="0">
                <a:solidFill>
                  <a:srgbClr val="FF0000"/>
                </a:solidFill>
              </a:rPr>
              <a:t>its own 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" y="48194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Data Center Allocator (DCA) 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Optimizes sending rates across flows in its own class originating from its own </a:t>
            </a:r>
            <a:r>
              <a:rPr lang="en-US" dirty="0" smtClean="0">
                <a:solidFill>
                  <a:srgbClr val="FF0000"/>
                </a:solidFill>
              </a:rPr>
              <a:t>DC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67200" y="2057400"/>
            <a:ext cx="457200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4267200" y="3962400"/>
            <a:ext cx="457200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3810000" y="5486400"/>
            <a:ext cx="457200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362200"/>
            <a:ext cx="292100" cy="3175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791200"/>
            <a:ext cx="254000" cy="25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800" y="4254500"/>
            <a:ext cx="393700" cy="3175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52400" y="1752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centralized entity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400" y="3316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per class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2400" y="6031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per class, per </a:t>
            </a:r>
            <a:r>
              <a:rPr lang="en-US" dirty="0" smtClean="0"/>
              <a:t>DC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76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105400" y="2362200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Message-passing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05600" y="3669268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Message-passing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3000" y="5105400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Message-passing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3tier_network_architectu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95" y="1821447"/>
            <a:ext cx="5344305" cy="41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Model and Formulation</a:t>
            </a:r>
          </a:p>
          <a:p>
            <a:r>
              <a:rPr lang="en-US" dirty="0" smtClean="0"/>
              <a:t>Scalable </a:t>
            </a:r>
            <a:r>
              <a:rPr lang="en-US" dirty="0" smtClean="0"/>
              <a:t>Designs</a:t>
            </a:r>
            <a:endParaRPr lang="en-US" dirty="0" smtClean="0"/>
          </a:p>
          <a:p>
            <a:r>
              <a:rPr lang="en-US" dirty="0" smtClean="0"/>
              <a:t>Performance </a:t>
            </a:r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Decomposition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3600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2-Level Primal Decomposition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2554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Coordinator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Coordinates the secondary primals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419600" y="2812871"/>
            <a:ext cx="634365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10401" y="3600271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Allocator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Coordinates the subproblems of its own 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6376035" y="3707705"/>
            <a:ext cx="634365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77966" y="5297269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Center Allocator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Solves independently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5943600" y="5404703"/>
            <a:ext cx="634365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5" descr="3tier_primal_decomposition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0" b="-2980"/>
          <a:stretch>
            <a:fillRect/>
          </a:stretch>
        </p:blipFill>
        <p:spPr>
          <a:xfrm>
            <a:off x="366728" y="2590800"/>
            <a:ext cx="5957872" cy="3276600"/>
          </a:xfrm>
        </p:spPr>
      </p:pic>
    </p:spTree>
    <p:extLst>
      <p:ext uri="{BB962C8B-B14F-4D97-AF65-F5344CB8AC3E}">
        <p14:creationId xmlns:p14="http://schemas.microsoft.com/office/powerpoint/2010/main" val="218409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Decomposition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600200"/>
            <a:ext cx="2128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Message-Passing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5" name="Picture 4" descr="3tier_message_pass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945217"/>
            <a:ext cx="5854700" cy="170298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24126" y="3503441"/>
            <a:ext cx="1043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Inner loop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faster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7841" y="3503441"/>
            <a:ext cx="1088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Outer loop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slower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943600"/>
            <a:ext cx="7658100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410200"/>
            <a:ext cx="5003800" cy="29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0" y="2209800"/>
            <a:ext cx="5041900" cy="29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500" y="1905000"/>
            <a:ext cx="3898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pic>
        <p:nvPicPr>
          <p:cNvPr id="4" name="Content Placeholder 3" descr="abilene_topology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>
            <a:fillRect/>
          </a:stretch>
        </p:blipFill>
        <p:spPr>
          <a:xfrm>
            <a:off x="4281152" y="2522449"/>
            <a:ext cx="4558048" cy="2506751"/>
          </a:xfrm>
        </p:spPr>
      </p:pic>
      <p:sp>
        <p:nvSpPr>
          <p:cNvPr id="5" name="TextBox 4"/>
          <p:cNvSpPr txBox="1"/>
          <p:nvPr/>
        </p:nvSpPr>
        <p:spPr>
          <a:xfrm>
            <a:off x="4326383" y="5257800"/>
            <a:ext cx="466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/>
              <a:t>DCs</a:t>
            </a:r>
            <a:endParaRPr lang="en-US" dirty="0" smtClean="0"/>
          </a:p>
          <a:p>
            <a:r>
              <a:rPr lang="en-US" dirty="0" smtClean="0"/>
              <a:t>1 Gbps link capacity in each direction</a:t>
            </a:r>
          </a:p>
          <a:p>
            <a:r>
              <a:rPr lang="en-US" dirty="0" smtClean="0"/>
              <a:t>First 3 shortest possible paths between every pair of </a:t>
            </a:r>
            <a:r>
              <a:rPr lang="en-US" dirty="0" smtClean="0"/>
              <a:t>DCs</a:t>
            </a:r>
            <a:r>
              <a:rPr lang="en-US" dirty="0" smtClean="0"/>
              <a:t> </a:t>
            </a:r>
            <a:r>
              <a:rPr lang="en-US" dirty="0" smtClean="0"/>
              <a:t>(36 </a:t>
            </a:r>
            <a:r>
              <a:rPr lang="en-US" dirty="0" smtClean="0"/>
              <a:t>total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 classes with log utility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4876800"/>
            <a:ext cx="177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Abilene topology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19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Performance Metrics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sz="2000" dirty="0" smtClean="0"/>
              <a:t>Rate of convergence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sz="2000" dirty="0" smtClean="0"/>
              <a:t>Message-passing overhead</a:t>
            </a:r>
            <a:endParaRPr lang="en-US" sz="2000" dirty="0"/>
          </a:p>
        </p:txBody>
      </p:sp>
      <p:pic>
        <p:nvPicPr>
          <p:cNvPr id="3" name="Picture 2" descr="simple_topolog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1865636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876800"/>
            <a:ext cx="169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topology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DC1 &amp; DC2 send traffic to DC3</a:t>
            </a:r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/>
              <a:t>M</a:t>
            </a:r>
            <a:r>
              <a:rPr lang="en-US" dirty="0" smtClean="0"/>
              <a:t>bps </a:t>
            </a:r>
            <a:r>
              <a:rPr lang="en-US" dirty="0" smtClean="0"/>
              <a:t>link </a:t>
            </a:r>
            <a:r>
              <a:rPr lang="en-US" dirty="0" smtClean="0"/>
              <a:t>capacity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smtClean="0"/>
              <a:t>classes with log </a:t>
            </a:r>
            <a:r>
              <a:rPr lang="en-US" dirty="0" smtClean="0"/>
              <a:t>utility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19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Convergence</a:t>
            </a:r>
            <a:endParaRPr lang="en-US" dirty="0"/>
          </a:p>
        </p:txBody>
      </p:sp>
      <p:pic>
        <p:nvPicPr>
          <p:cNvPr id="4" name="Content Placeholder 3" descr="convergence_2tie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7" r="-10917"/>
          <a:stretch>
            <a:fillRect/>
          </a:stretch>
        </p:blipFill>
        <p:spPr>
          <a:xfrm>
            <a:off x="-457200" y="1676400"/>
            <a:ext cx="5403651" cy="2971800"/>
          </a:xfrm>
        </p:spPr>
      </p:pic>
      <p:pic>
        <p:nvPicPr>
          <p:cNvPr id="5" name="Picture 4" descr="convergence_3ti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495800" cy="30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11" y="5291316"/>
            <a:ext cx="84302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Each iteration is in the order of a few seconds: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742950" lvl="1" indent="-285750">
              <a:buFont typeface="Wingdings" charset="2"/>
              <a:buChar char="q"/>
            </a:pPr>
            <a:r>
              <a:rPr lang="en-US" dirty="0"/>
              <a:t>T</a:t>
            </a:r>
            <a:r>
              <a:rPr lang="en-US" dirty="0" smtClean="0"/>
              <a:t>here can be only so many different types of performance requirements (~10)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/>
              <a:t>Only so many inter-connected DCs (a few 10s)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245" y="4583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Two-tier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2273300" cy="215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35245" y="4572000"/>
            <a:ext cx="112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Three-tier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209800"/>
            <a:ext cx="2514600" cy="215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905000"/>
            <a:ext cx="2273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4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Convergence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Three-tier: </a:t>
            </a:r>
            <a:r>
              <a:rPr lang="en-US" dirty="0" smtClean="0"/>
              <a:t>Number of iterations to </a:t>
            </a:r>
            <a:r>
              <a:rPr lang="en-US" dirty="0" smtClean="0"/>
              <a:t>converge </a:t>
            </a:r>
            <a:r>
              <a:rPr lang="en-US" dirty="0" smtClean="0"/>
              <a:t>for different combinations of class-level and </a:t>
            </a:r>
            <a:r>
              <a:rPr lang="en-US" dirty="0" smtClean="0"/>
              <a:t>DC</a:t>
            </a:r>
            <a:r>
              <a:rPr lang="en-US" dirty="0" smtClean="0"/>
              <a:t>-</a:t>
            </a:r>
            <a:r>
              <a:rPr lang="en-US" dirty="0" smtClean="0"/>
              <a:t>level step sizes.</a:t>
            </a:r>
            <a:endParaRPr lang="en-US" dirty="0"/>
          </a:p>
        </p:txBody>
      </p:sp>
      <p:pic>
        <p:nvPicPr>
          <p:cNvPr id="7" name="Content Placeholder 6" descr="convergence_3tier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7" r="-10917"/>
          <a:stretch>
            <a:fillRect/>
          </a:stretch>
        </p:blipFill>
        <p:spPr>
          <a:xfrm>
            <a:off x="1066800" y="1600200"/>
            <a:ext cx="6781800" cy="3729729"/>
          </a:xfrm>
        </p:spPr>
      </p:pic>
    </p:spTree>
    <p:extLst>
      <p:ext uri="{BB962C8B-B14F-4D97-AF65-F5344CB8AC3E}">
        <p14:creationId xmlns:p14="http://schemas.microsoft.com/office/powerpoint/2010/main" val="189398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Convergence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0436" b="-10436"/>
          <a:stretch>
            <a:fillRect/>
          </a:stretch>
        </p:blipFill>
        <p:spPr>
          <a:xfrm>
            <a:off x="914400" y="1851936"/>
            <a:ext cx="7162800" cy="3939264"/>
          </a:xfrm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422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Summary of the convergence behavior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715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In practice, choose step sizes that converge quickly.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Dynamic traffic demand: </a:t>
            </a:r>
            <a:r>
              <a:rPr lang="en-US" dirty="0" smtClean="0"/>
              <a:t>For private OSP backbone, the demand variability can be controlled to some extent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3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Overhead</a:t>
            </a:r>
            <a:endParaRPr lang="en-US" dirty="0"/>
          </a:p>
        </p:txBody>
      </p:sp>
      <p:pic>
        <p:nvPicPr>
          <p:cNvPr id="4" name="Content Placeholder 3" descr="message-passing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3" r="-18143"/>
          <a:stretch>
            <a:fillRect/>
          </a:stretch>
        </p:blipFill>
        <p:spPr>
          <a:xfrm>
            <a:off x="-477912" y="1371600"/>
            <a:ext cx="6373537" cy="3505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6172200"/>
            <a:ext cx="2095500" cy="25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059269"/>
            <a:ext cx="143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Two-tier: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# of </a:t>
            </a:r>
            <a:r>
              <a:rPr lang="en-US" dirty="0" smtClean="0">
                <a:solidFill>
                  <a:srgbClr val="FF0000"/>
                </a:solidFill>
              </a:rPr>
              <a:t>variables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7213" y="6059269"/>
            <a:ext cx="143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Three-tier: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# of </a:t>
            </a:r>
            <a:r>
              <a:rPr lang="en-US" dirty="0" smtClean="0">
                <a:solidFill>
                  <a:srgbClr val="FF0000"/>
                </a:solidFill>
              </a:rPr>
              <a:t>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5956300"/>
            <a:ext cx="3365500" cy="82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692400"/>
            <a:ext cx="215900" cy="17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638300"/>
            <a:ext cx="228600" cy="17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019300"/>
            <a:ext cx="165100" cy="17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2667000"/>
            <a:ext cx="279400" cy="215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2362200"/>
            <a:ext cx="1524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3576598"/>
            <a:ext cx="266700" cy="177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72200" y="1524000"/>
            <a:ext cx="145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No. of classes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1903968"/>
            <a:ext cx="219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No. of backbone links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2259568"/>
            <a:ext cx="116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No. of DCs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722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No. of class-level allocations to converge in two-tier and three-tier designs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468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No. of DC-level allocations to converge in three-tier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664888" y="2646089"/>
            <a:ext cx="1820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(Until convergence)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1" y="4724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Messages are sent over the wide area network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Number of messages depends on the number of flows in the two-tier design, but not in the three-tier design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Small compared to the total traffic volume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5600" y="281940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68940" y="37073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3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Software defined traffic management for wide area data center backbone networks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Two scalable and practical semi-centralized designs using a small number of controllers that can be implemented in real-world data center backbones (Google)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Joint rate control, routing, and link scheduling using optimization in a modular, tiered design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Results provably </a:t>
            </a:r>
            <a:r>
              <a:rPr lang="en-US" sz="2000" dirty="0"/>
              <a:t>optimal using principles of optimization </a:t>
            </a:r>
            <a:r>
              <a:rPr lang="en-US" sz="2000" dirty="0" smtClean="0"/>
              <a:t>decomposition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Tradeoff between rate of convergence and message-passing – choose the design that suits the OSP best</a:t>
            </a:r>
          </a:p>
          <a:p>
            <a:pPr>
              <a:buFont typeface="Wingdings" charset="2"/>
              <a:buChar char="q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1451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828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Amitabha Ghosh, Sangtae Ha, Edward Crabbe, and Jennifer Rexford, “</a:t>
            </a:r>
            <a:r>
              <a:rPr lang="en-US" sz="2000" i="1" dirty="0" smtClean="0"/>
              <a:t>Scalable Multi-Class Traffic Management in Data Center Backbone Networks</a:t>
            </a:r>
            <a:r>
              <a:rPr lang="en-US" sz="2000" dirty="0" smtClean="0"/>
              <a:t>,” </a:t>
            </a:r>
            <a:r>
              <a:rPr lang="en-US" sz="2000" dirty="0" smtClean="0">
                <a:solidFill>
                  <a:srgbClr val="0000FF"/>
                </a:solidFill>
              </a:rPr>
              <a:t>IEEE JSAC: Networking Challenges in Cloud Computing Systems and Applications</a:t>
            </a:r>
            <a:r>
              <a:rPr lang="en-US" sz="2000" dirty="0" smtClean="0"/>
              <a:t>, vol. 13, no. 12, 2013 (in press)</a:t>
            </a:r>
            <a:r>
              <a:rPr lang="en-US" sz="2000" dirty="0" smtClean="0"/>
              <a:t>.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 marL="0" indent="0">
              <a:buNone/>
            </a:pPr>
            <a:r>
              <a:rPr lang="de-DE" sz="2000" dirty="0" smtClean="0"/>
              <a:t>     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://anrg.usc.edu/~amitabhg/papers/JSAC-CloudComputing-2013.pdf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388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3518271"/>
            <a:ext cx="673100" cy="673100"/>
          </a:xfr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60" y="6032500"/>
            <a:ext cx="673100" cy="6731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4737471"/>
            <a:ext cx="673100" cy="67310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3213471"/>
            <a:ext cx="673100" cy="6731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5039810"/>
            <a:ext cx="673100" cy="673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6764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Multiple interconnected data centers </a:t>
            </a:r>
            <a:r>
              <a:rPr lang="en-US" sz="2000" dirty="0" smtClean="0"/>
              <a:t>(DCs) with </a:t>
            </a:r>
            <a:r>
              <a:rPr lang="en-US" sz="2000" dirty="0" smtClean="0"/>
              <a:t>multiple paths between them</a:t>
            </a:r>
          </a:p>
          <a:p>
            <a:pPr marL="285750" indent="-285750">
              <a:buFont typeface="Wingdings" charset="2"/>
              <a:buChar char="q"/>
            </a:pPr>
            <a:endParaRPr lang="en-US" sz="20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DCs, traffic sources, and backbone owned by the same OSP, e.g., Google, Yahoo, Microsoft</a:t>
            </a:r>
          </a:p>
        </p:txBody>
      </p:sp>
      <p:cxnSp>
        <p:nvCxnSpPr>
          <p:cNvPr id="46" name="Straight Arrow Connector 45"/>
          <p:cNvCxnSpPr>
            <a:stCxn id="11" idx="0"/>
          </p:cNvCxnSpPr>
          <p:nvPr/>
        </p:nvCxnSpPr>
        <p:spPr>
          <a:xfrm flipV="1">
            <a:off x="6622310" y="3975100"/>
            <a:ext cx="349250" cy="20574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1"/>
          </p:cNvCxnSpPr>
          <p:nvPr/>
        </p:nvCxnSpPr>
        <p:spPr>
          <a:xfrm flipH="1" flipV="1">
            <a:off x="4965700" y="4115171"/>
            <a:ext cx="3200400" cy="9588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041900" y="3734171"/>
            <a:ext cx="1600200" cy="2286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870700" y="5410571"/>
            <a:ext cx="1371600" cy="7620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75500" y="3886571"/>
            <a:ext cx="1066800" cy="9906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737100" y="4267571"/>
            <a:ext cx="0" cy="7620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877170" y="4228359"/>
            <a:ext cx="1536330" cy="1868012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99100" y="47247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Backbone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4889500" y="3810371"/>
            <a:ext cx="1905000" cy="1447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4889500" y="5562971"/>
            <a:ext cx="1447800" cy="685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4" idx="3"/>
          </p:cNvCxnSpPr>
          <p:nvPr/>
        </p:nvCxnSpPr>
        <p:spPr>
          <a:xfrm flipH="1">
            <a:off x="4959349" y="5258171"/>
            <a:ext cx="3206751" cy="118189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04800" y="34771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Traffic with different performance </a:t>
            </a:r>
            <a:r>
              <a:rPr lang="en-US" sz="2000" dirty="0" smtClean="0"/>
              <a:t>requirements</a:t>
            </a:r>
            <a:endParaRPr lang="en-US" sz="2000" dirty="0" smtClean="0"/>
          </a:p>
          <a:p>
            <a:pPr marL="285750" indent="-285750">
              <a:buFont typeface="Wingdings" charset="2"/>
              <a:buChar char="q"/>
            </a:pPr>
            <a:endParaRPr lang="en-US" sz="2000" dirty="0"/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Different b</a:t>
            </a:r>
            <a:r>
              <a:rPr lang="en-US" sz="2000" dirty="0" smtClean="0"/>
              <a:t>usiness importance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76600" y="5802868"/>
            <a:ext cx="195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center &amp; host</a:t>
            </a:r>
            <a:endParaRPr lang="en-US" dirty="0"/>
          </a:p>
        </p:txBody>
      </p:sp>
      <p:pic>
        <p:nvPicPr>
          <p:cNvPr id="22" name="Picture 21" descr="compu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5029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9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800600"/>
            <a:ext cx="673100" cy="673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6764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Controlling the three “knobs”</a:t>
            </a:r>
          </a:p>
          <a:p>
            <a:pPr marL="285750" indent="-285750">
              <a:buFont typeface="Wingdings" charset="2"/>
              <a:buChar char="q"/>
            </a:pPr>
            <a:endParaRPr lang="en-US" sz="2000" dirty="0" smtClean="0"/>
          </a:p>
          <a:p>
            <a:pPr marL="742950" lvl="1" indent="-285750">
              <a:buFont typeface="Wingdings" charset="2"/>
              <a:buChar char="q"/>
            </a:pPr>
            <a:r>
              <a:rPr lang="en-US" sz="2000" dirty="0" smtClean="0"/>
              <a:t>Sending rates of hosts</a:t>
            </a:r>
          </a:p>
          <a:p>
            <a:pPr marL="742950" lvl="1" indent="-285750">
              <a:buFont typeface="Wingdings" charset="2"/>
              <a:buChar char="q"/>
            </a:pPr>
            <a:endParaRPr lang="en-US" sz="2000" dirty="0"/>
          </a:p>
          <a:p>
            <a:pPr marL="742950" lvl="1" indent="-285750">
              <a:buFont typeface="Wingdings" charset="2"/>
              <a:buChar char="q"/>
            </a:pPr>
            <a:r>
              <a:rPr lang="en-US" sz="2000" dirty="0" smtClean="0"/>
              <a:t>Weights on link schedulers</a:t>
            </a:r>
          </a:p>
          <a:p>
            <a:pPr marL="742950" lvl="1" indent="-285750">
              <a:buFont typeface="Wingdings" charset="2"/>
              <a:buChar char="q"/>
            </a:pPr>
            <a:endParaRPr lang="en-US" sz="2000" dirty="0"/>
          </a:p>
          <a:p>
            <a:pPr marL="742950" lvl="1" indent="-285750">
              <a:buFont typeface="Wingdings" charset="2"/>
              <a:buChar char="q"/>
            </a:pPr>
            <a:r>
              <a:rPr lang="en-US" sz="2000" dirty="0" smtClean="0"/>
              <a:t>Splitting of traffic across paths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53000" y="2286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Joint optimization of rate control, routing, and link scheduling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00600"/>
            <a:ext cx="838200" cy="838200"/>
          </a:xfrm>
          <a:prstGeom prst="rect">
            <a:avLst/>
          </a:prstGeom>
        </p:spPr>
      </p:pic>
      <p:pic>
        <p:nvPicPr>
          <p:cNvPr id="8" name="Picture 7" descr="rou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89500"/>
            <a:ext cx="673100" cy="6731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7" idx="3"/>
            <a:endCxn id="8" idx="1"/>
          </p:cNvCxnSpPr>
          <p:nvPr/>
        </p:nvCxnSpPr>
        <p:spPr>
          <a:xfrm>
            <a:off x="1981200" y="5219700"/>
            <a:ext cx="457200" cy="635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lou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99092"/>
            <a:ext cx="2882900" cy="2173108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3111500" y="4572000"/>
            <a:ext cx="1219200" cy="6540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 flipV="1">
            <a:off x="3111500" y="5085646"/>
            <a:ext cx="850900" cy="14040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</p:cNvCxnSpPr>
          <p:nvPr/>
        </p:nvCxnSpPr>
        <p:spPr>
          <a:xfrm>
            <a:off x="3111500" y="5226050"/>
            <a:ext cx="914400" cy="1841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</p:cNvCxnSpPr>
          <p:nvPr/>
        </p:nvCxnSpPr>
        <p:spPr>
          <a:xfrm>
            <a:off x="3111500" y="5226050"/>
            <a:ext cx="1143000" cy="64135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24600" y="4419600"/>
            <a:ext cx="1143000" cy="6858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19900" y="5085646"/>
            <a:ext cx="635000" cy="140404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53200" y="5334000"/>
            <a:ext cx="914400" cy="1524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400800" y="5486400"/>
            <a:ext cx="1066800" cy="381000"/>
          </a:xfrm>
          <a:prstGeom prst="straightConnector1">
            <a:avLst/>
          </a:prstGeom>
          <a:ln w="127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48200" y="480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center </a:t>
            </a:r>
            <a:r>
              <a:rPr lang="en-US" dirty="0"/>
              <a:t>b</a:t>
            </a:r>
            <a:r>
              <a:rPr lang="en-US" dirty="0" smtClean="0"/>
              <a:t>ackbone</a:t>
            </a:r>
            <a:endParaRPr lang="en-US" dirty="0"/>
          </a:p>
        </p:txBody>
      </p:sp>
      <p:pic>
        <p:nvPicPr>
          <p:cNvPr id="6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673100" cy="673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6200" y="5574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DC &amp; host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91400" y="5602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Destination host &amp; DC </a:t>
            </a:r>
            <a:endParaRPr lang="en-US" dirty="0"/>
          </a:p>
        </p:txBody>
      </p:sp>
      <p:pic>
        <p:nvPicPr>
          <p:cNvPr id="72" name="Picture 71" descr="compu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600"/>
            <a:ext cx="838200" cy="8382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286000" y="5486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 router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7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534400" cy="24384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Computation is distributed across multiple </a:t>
            </a:r>
            <a:r>
              <a:rPr lang="en-US" sz="2000" dirty="0" smtClean="0"/>
              <a:t>tiers using a few </a:t>
            </a:r>
            <a:r>
              <a:rPr lang="en-US" sz="2000" dirty="0" smtClean="0">
                <a:solidFill>
                  <a:srgbClr val="FF0000"/>
                </a:solidFill>
              </a:rPr>
              <a:t>controllers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Result is provably </a:t>
            </a:r>
            <a:r>
              <a:rPr lang="en-US" sz="2000" dirty="0" smtClean="0">
                <a:solidFill>
                  <a:srgbClr val="FF0000"/>
                </a:solidFill>
              </a:rPr>
              <a:t>optimal</a:t>
            </a:r>
            <a:r>
              <a:rPr lang="en-US" sz="2000" dirty="0" smtClean="0"/>
              <a:t> using optimization decomposition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Semi-centralized solutions viable and, in fact, </a:t>
            </a:r>
            <a:r>
              <a:rPr lang="en-US" sz="2000" dirty="0" smtClean="0">
                <a:solidFill>
                  <a:srgbClr val="FF0000"/>
                </a:solidFill>
              </a:rPr>
              <a:t>preferred in practice</a:t>
            </a:r>
            <a:r>
              <a:rPr lang="en-US" sz="2000" dirty="0" smtClean="0"/>
              <a:t>, e.g., Google’s B4 globally-deployed software defined private WAN (SIGCOMM ‘13)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122438"/>
            <a:ext cx="7010400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033538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2033538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647" y="2274838"/>
            <a:ext cx="1717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Fully-centralized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Not scalable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28650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Fully-distributed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Scaling issues due to message passing, slow convergence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660" y="2886670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Semi-centralized: Our </a:t>
            </a:r>
            <a:r>
              <a:rPr lang="en-US" dirty="0" smtClean="0"/>
              <a:t>work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Modular, scalable </a:t>
            </a:r>
            <a:r>
              <a:rPr lang="en-US" dirty="0" smtClean="0">
                <a:solidFill>
                  <a:srgbClr val="FF0000"/>
                </a:solidFill>
              </a:rPr>
              <a:t>with low message-passing and fast convergence </a:t>
            </a:r>
          </a:p>
        </p:txBody>
      </p:sp>
      <p:cxnSp>
        <p:nvCxnSpPr>
          <p:cNvPr id="13" name="Straight Arrow Connector 12"/>
          <p:cNvCxnSpPr>
            <a:stCxn id="10" idx="0"/>
            <a:endCxn id="14" idx="2"/>
          </p:cNvCxnSpPr>
          <p:nvPr/>
        </p:nvCxnSpPr>
        <p:spPr>
          <a:xfrm flipV="1">
            <a:off x="3796560" y="2262138"/>
            <a:ext cx="740" cy="624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83000" y="2033538"/>
            <a:ext cx="228600" cy="228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10400" y="1360438"/>
            <a:ext cx="216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TRUMP (CoNEXT ‘07)</a:t>
            </a:r>
          </a:p>
          <a:p>
            <a:r>
              <a:rPr lang="en-US" dirty="0" smtClean="0"/>
              <a:t>DaVinci (CoNEXT ‘08)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7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Traffic </a:t>
            </a:r>
            <a:r>
              <a:rPr lang="en-US" sz="2200" dirty="0" smtClean="0">
                <a:solidFill>
                  <a:srgbClr val="0000FF"/>
                </a:solidFill>
              </a:rPr>
              <a:t>Model</a:t>
            </a:r>
            <a:endParaRPr lang="en-US" sz="2200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Performance </a:t>
            </a:r>
            <a:r>
              <a:rPr lang="en-US" sz="2000" dirty="0" smtClean="0">
                <a:sym typeface="Wingdings"/>
              </a:rPr>
              <a:t>requirements 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</a:t>
            </a:r>
            <a:r>
              <a:rPr lang="en-US" sz="2000" dirty="0" smtClean="0">
                <a:sym typeface="Wingdings"/>
              </a:rPr>
              <a:t>  Set of traffic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classes</a:t>
            </a:r>
          </a:p>
          <a:p>
            <a:pPr lvl="1">
              <a:buFont typeface="Wingdings" charset="2"/>
              <a:buChar char="q"/>
            </a:pPr>
            <a:endParaRPr lang="en-US" sz="2000" dirty="0" smtClean="0">
              <a:sym typeface="Wingdings"/>
            </a:endParaRPr>
          </a:p>
          <a:p>
            <a:pPr lvl="1">
              <a:buFont typeface="Wingdings" charset="2"/>
              <a:buChar char="q"/>
            </a:pPr>
            <a:r>
              <a:rPr lang="en-US" sz="2000" dirty="0">
                <a:sym typeface="Wingdings"/>
              </a:rPr>
              <a:t>M</a:t>
            </a:r>
            <a:r>
              <a:rPr lang="en-US" sz="2000" dirty="0" smtClean="0">
                <a:sym typeface="Wingdings"/>
              </a:rPr>
              <a:t>ultiple flows per </a:t>
            </a:r>
            <a:r>
              <a:rPr lang="en-US" sz="2000" dirty="0" smtClean="0">
                <a:sym typeface="Wingdings"/>
              </a:rPr>
              <a:t>class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Flow</a:t>
            </a:r>
            <a:r>
              <a:rPr lang="en-US" sz="2000" dirty="0" smtClean="0">
                <a:sym typeface="Wingdings"/>
              </a:rPr>
              <a:t>: traffic between a source-destination </a:t>
            </a:r>
            <a:r>
              <a:rPr lang="en-US" sz="2000" dirty="0" smtClean="0">
                <a:sym typeface="Wingdings"/>
              </a:rPr>
              <a:t>pair</a:t>
            </a:r>
          </a:p>
          <a:p>
            <a:pPr lvl="2">
              <a:buFont typeface="Wingdings" charset="2"/>
              <a:buChar char="q"/>
            </a:pPr>
            <a:endParaRPr lang="en-US" sz="1600" dirty="0" smtClean="0">
              <a:sym typeface="Wingdings"/>
            </a:endParaRPr>
          </a:p>
          <a:p>
            <a:pPr lvl="1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Business </a:t>
            </a:r>
            <a:r>
              <a:rPr lang="en-US" sz="2000" dirty="0" smtClean="0">
                <a:sym typeface="Wingdings"/>
              </a:rPr>
              <a:t>importance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</a:t>
            </a:r>
            <a:r>
              <a:rPr lang="en-US" sz="2000" dirty="0" smtClean="0">
                <a:sym typeface="Wingdings"/>
              </a:rPr>
              <a:t>   flow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weight</a:t>
            </a:r>
          </a:p>
          <a:p>
            <a:pPr marL="457200" lvl="1" indent="0">
              <a:buNone/>
            </a:pPr>
            <a:endParaRPr lang="en-US" sz="1600" dirty="0">
              <a:sym typeface="Wingdings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Utility </a:t>
            </a: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Function of a Class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lvl="1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All flows in the same class have the same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utility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function</a:t>
            </a:r>
          </a:p>
          <a:p>
            <a:pPr lvl="1">
              <a:buFont typeface="Wingdings" charset="2"/>
              <a:buChar char="q"/>
            </a:pPr>
            <a:endParaRPr lang="en-US" sz="2000" dirty="0">
              <a:sym typeface="Wingdings"/>
            </a:endParaRPr>
          </a:p>
          <a:p>
            <a:pPr lvl="1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For simplicity, assume only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throughput</a:t>
            </a:r>
            <a:r>
              <a:rPr lang="en-US" sz="2000" dirty="0" smtClean="0">
                <a:sym typeface="Wingdings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delay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sensitive traffic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019800"/>
            <a:ext cx="571500" cy="330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019800"/>
            <a:ext cx="558800" cy="33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876800"/>
            <a:ext cx="5588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771900"/>
            <a:ext cx="3175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2108200"/>
            <a:ext cx="914400" cy="26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3149600"/>
            <a:ext cx="736600" cy="2413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114800" y="2120900"/>
            <a:ext cx="304800" cy="228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67100" y="3860800"/>
            <a:ext cx="304800" cy="228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867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Network Model</a:t>
            </a:r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Set of unidirectional links</a:t>
            </a:r>
          </a:p>
          <a:p>
            <a:pPr lvl="2"/>
            <a:r>
              <a:rPr lang="en-US" sz="2000" dirty="0" smtClean="0"/>
              <a:t>Capacity</a:t>
            </a:r>
          </a:p>
          <a:p>
            <a:pPr lvl="2"/>
            <a:r>
              <a:rPr lang="en-US" sz="2000" dirty="0" smtClean="0"/>
              <a:t>Propagation delay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Set of paths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Routing matrix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One queue per class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Multi-path routing</a:t>
            </a:r>
          </a:p>
          <a:p>
            <a:pPr lvl="2"/>
            <a:r>
              <a:rPr lang="en-US" sz="2000" dirty="0" smtClean="0"/>
              <a:t>Path rate of flow s of class k over path p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82800"/>
            <a:ext cx="8382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40000"/>
            <a:ext cx="152400" cy="16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2921000"/>
            <a:ext cx="203200" cy="16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4267200"/>
            <a:ext cx="10414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0" y="4191000"/>
            <a:ext cx="1117600" cy="33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0" y="450746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Topology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4958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 routing matrix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6083300"/>
            <a:ext cx="304800" cy="33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581400"/>
            <a:ext cx="901700" cy="26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4500" y="4748768"/>
            <a:ext cx="8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4724400"/>
            <a:ext cx="73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6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Formulation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04800" y="1651000"/>
            <a:ext cx="8077200" cy="4264799"/>
            <a:chOff x="-152400" y="2336800"/>
            <a:chExt cx="8077200" cy="4264799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540127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Throughput sensitivity of class </a:t>
              </a:r>
              <a:r>
                <a:rPr lang="en-US" dirty="0" smtClean="0"/>
                <a:t>k, e.g., log(.)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540127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Delay sensitivity of class k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540127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Weight of flow s of class k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2971800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oefficients to model different degrees of sensitivity to throughput and delay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0"/>
            </p:cNvCxnSpPr>
            <p:nvPr/>
          </p:nvCxnSpPr>
          <p:spPr>
            <a:xfrm flipV="1">
              <a:off x="1562100" y="4419600"/>
              <a:ext cx="1333500" cy="98167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0"/>
            </p:cNvCxnSpPr>
            <p:nvPr/>
          </p:nvCxnSpPr>
          <p:spPr>
            <a:xfrm flipV="1">
              <a:off x="2933700" y="4419600"/>
              <a:ext cx="800100" cy="98167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0"/>
            </p:cNvCxnSpPr>
            <p:nvPr/>
          </p:nvCxnSpPr>
          <p:spPr>
            <a:xfrm flipH="1" flipV="1">
              <a:off x="5486400" y="4419600"/>
              <a:ext cx="457200" cy="98167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81400" y="3618131"/>
              <a:ext cx="838200" cy="34426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419600" y="3618131"/>
              <a:ext cx="762000" cy="34426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657600" y="540127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Total sending rate of flow s of class k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05600" y="540127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Utilization of class k over link l</a:t>
              </a:r>
              <a:endParaRPr lang="en-US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3810000"/>
              <a:ext cx="4457700" cy="797983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stCxn id="50" idx="0"/>
            </p:cNvCxnSpPr>
            <p:nvPr/>
          </p:nvCxnSpPr>
          <p:spPr>
            <a:xfrm flipH="1" flipV="1">
              <a:off x="4343400" y="4419600"/>
              <a:ext cx="114300" cy="98167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1" idx="0"/>
            </p:cNvCxnSpPr>
            <p:nvPr/>
          </p:nvCxnSpPr>
          <p:spPr>
            <a:xfrm flipH="1" flipV="1">
              <a:off x="6019800" y="4419600"/>
              <a:ext cx="1295400" cy="98167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-152400" y="2336800"/>
              <a:ext cx="3124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00FF"/>
                  </a:solidFill>
                </a:rPr>
                <a:t>Utility of </a:t>
              </a:r>
              <a:r>
                <a:rPr lang="en-US" sz="2200" dirty="0" smtClean="0">
                  <a:solidFill>
                    <a:srgbClr val="0000FF"/>
                  </a:solidFill>
                </a:rPr>
                <a:t>Flow </a:t>
              </a:r>
              <a:r>
                <a:rPr lang="en-US" sz="2200" dirty="0" smtClean="0">
                  <a:solidFill>
                    <a:srgbClr val="0000FF"/>
                  </a:solidFill>
                </a:rPr>
                <a:t>s of </a:t>
              </a:r>
              <a:r>
                <a:rPr lang="en-US" sz="2200" dirty="0" smtClean="0">
                  <a:solidFill>
                    <a:srgbClr val="0000FF"/>
                  </a:solidFill>
                </a:rPr>
                <a:t>Class </a:t>
              </a:r>
              <a:r>
                <a:rPr lang="en-US" sz="2200" dirty="0" smtClean="0">
                  <a:solidFill>
                    <a:srgbClr val="0000FF"/>
                  </a:solidFill>
                </a:rPr>
                <a:t>k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4200" y="59830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Sum of the products of path rates and average end-to-end delays on those paths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324600" y="5638800"/>
            <a:ext cx="2286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057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Objective </a:t>
            </a:r>
            <a:r>
              <a:rPr lang="en-US" sz="2200" dirty="0" smtClean="0">
                <a:solidFill>
                  <a:srgbClr val="0000FF"/>
                </a:solidFill>
              </a:rPr>
              <a:t>Function</a:t>
            </a:r>
            <a:endParaRPr lang="en-US" sz="2200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Data centers, backbone </a:t>
            </a:r>
            <a:r>
              <a:rPr lang="en-US" sz="2000" dirty="0" smtClean="0"/>
              <a:t>and traffic sources under the same OSP </a:t>
            </a:r>
            <a:r>
              <a:rPr lang="en-US" sz="2000" dirty="0" smtClean="0"/>
              <a:t>ownership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Maximize the sum of utilities of all flows across all traffic classes (global “social welfare”)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6800" y="4724400"/>
            <a:ext cx="22769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Global Problem G: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4953000"/>
            <a:ext cx="3492500" cy="29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5537200"/>
            <a:ext cx="1727200" cy="55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0" y="6273800"/>
            <a:ext cx="2654300" cy="27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0" y="4114800"/>
            <a:ext cx="3200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12139</TotalTime>
  <Words>1329</Words>
  <Application>Microsoft Macintosh PowerPoint</Application>
  <PresentationFormat>On-screen Show (4:3)</PresentationFormat>
  <Paragraphs>320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Scalable Multi-Class Traffic Management in Data Center Backbone Networks</vt:lpstr>
      <vt:lpstr>Outline</vt:lpstr>
      <vt:lpstr>Motivations</vt:lpstr>
      <vt:lpstr>Contributions</vt:lpstr>
      <vt:lpstr>Contributions</vt:lpstr>
      <vt:lpstr>Model and Formulation</vt:lpstr>
      <vt:lpstr>Model and Formulation</vt:lpstr>
      <vt:lpstr>Model and Formulation</vt:lpstr>
      <vt:lpstr>Model and Formulation</vt:lpstr>
      <vt:lpstr>Two-Tier Design</vt:lpstr>
      <vt:lpstr>Two-Tier Design</vt:lpstr>
      <vt:lpstr>Two-Tier Decomposition</vt:lpstr>
      <vt:lpstr>Two-Tier Decomposition</vt:lpstr>
      <vt:lpstr>Two-Tier Decomposition</vt:lpstr>
      <vt:lpstr>Two-Tier Decomposition</vt:lpstr>
      <vt:lpstr>Three-Tier Design</vt:lpstr>
      <vt:lpstr>Three-Tier Design</vt:lpstr>
      <vt:lpstr>Three-Tier Design</vt:lpstr>
      <vt:lpstr>Three-Tier Design</vt:lpstr>
      <vt:lpstr>Three-Tier Decomposition</vt:lpstr>
      <vt:lpstr>Three-Tier Decomposition</vt:lpstr>
      <vt:lpstr>Performance Evaluation</vt:lpstr>
      <vt:lpstr>Rate of Convergence</vt:lpstr>
      <vt:lpstr>Rate of Convergence</vt:lpstr>
      <vt:lpstr>Rate of Convergence</vt:lpstr>
      <vt:lpstr>Message-Passing Overhead</vt:lpstr>
      <vt:lpstr>Conclusions</vt:lpstr>
      <vt:lpstr>Thank You</vt:lpstr>
    </vt:vector>
  </TitlesOfParts>
  <Company>Utopia Compression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Multi-Class Traffic Management in Data Center Backbone Networks</dc:title>
  <dc:creator>amitabhg</dc:creator>
  <cp:lastModifiedBy>X</cp:lastModifiedBy>
  <cp:revision>384</cp:revision>
  <dcterms:created xsi:type="dcterms:W3CDTF">2013-10-03T03:18:27Z</dcterms:created>
  <dcterms:modified xsi:type="dcterms:W3CDTF">2013-10-17T17:16:54Z</dcterms:modified>
</cp:coreProperties>
</file>