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56" r:id="rId2"/>
    <p:sldId id="291" r:id="rId3"/>
    <p:sldId id="310" r:id="rId4"/>
    <p:sldId id="343" r:id="rId5"/>
    <p:sldId id="346" r:id="rId6"/>
    <p:sldId id="352" r:id="rId7"/>
    <p:sldId id="350" r:id="rId8"/>
    <p:sldId id="347" r:id="rId9"/>
    <p:sldId id="356" r:id="rId10"/>
    <p:sldId id="357" r:id="rId11"/>
    <p:sldId id="358" r:id="rId12"/>
    <p:sldId id="359" r:id="rId13"/>
    <p:sldId id="295" r:id="rId14"/>
    <p:sldId id="296" r:id="rId15"/>
    <p:sldId id="297" r:id="rId16"/>
    <p:sldId id="298" r:id="rId17"/>
    <p:sldId id="319" r:id="rId18"/>
    <p:sldId id="320" r:id="rId19"/>
    <p:sldId id="300" r:id="rId20"/>
    <p:sldId id="318" r:id="rId21"/>
    <p:sldId id="303" r:id="rId22"/>
    <p:sldId id="323" r:id="rId23"/>
    <p:sldId id="324" r:id="rId24"/>
    <p:sldId id="344" r:id="rId25"/>
    <p:sldId id="304" r:id="rId26"/>
    <p:sldId id="301" r:id="rId27"/>
    <p:sldId id="342" r:id="rId28"/>
    <p:sldId id="328" r:id="rId29"/>
    <p:sldId id="329" r:id="rId30"/>
    <p:sldId id="330" r:id="rId31"/>
    <p:sldId id="331" r:id="rId32"/>
    <p:sldId id="302" r:id="rId33"/>
    <p:sldId id="334" r:id="rId34"/>
    <p:sldId id="332" r:id="rId35"/>
    <p:sldId id="335" r:id="rId36"/>
    <p:sldId id="338" r:id="rId37"/>
    <p:sldId id="353" r:id="rId38"/>
    <p:sldId id="355" r:id="rId39"/>
    <p:sldId id="305" r:id="rId40"/>
    <p:sldId id="337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99FF99"/>
    <a:srgbClr val="FFFF00"/>
    <a:srgbClr val="00B0F0"/>
    <a:srgbClr val="FFB66D"/>
    <a:srgbClr val="918E00"/>
    <a:srgbClr val="CC9900"/>
    <a:srgbClr val="66FF66"/>
    <a:srgbClr val="FFFFCC"/>
    <a:srgbClr val="FF9933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072" autoAdjust="0"/>
    <p:restoredTop sz="60394" autoAdjust="0"/>
  </p:normalViewPr>
  <p:slideViewPr>
    <p:cSldViewPr>
      <p:cViewPr>
        <p:scale>
          <a:sx n="50" d="100"/>
          <a:sy n="50" d="100"/>
        </p:scale>
        <p:origin x="-10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perspective val="30"/>
    </c:view3D>
    <c:plotArea>
      <c:layout/>
      <c:area3D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VM/app 1 (max 400)</c:v>
                </c:pt>
              </c:strCache>
            </c:strRef>
          </c:tx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400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VM/app 2 (max 300)</c:v>
                </c:pt>
              </c:strCache>
            </c:strRef>
          </c:tx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200</c:v>
                </c:pt>
                <c:pt idx="3">
                  <c:v>100</c:v>
                </c:pt>
                <c:pt idx="4">
                  <c:v>300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VM/app 3 (max 400)</c:v>
                </c:pt>
              </c:strCache>
            </c:strRef>
          </c:tx>
          <c:spPr>
            <a:solidFill>
              <a:srgbClr val="00B050"/>
            </a:solidFill>
            <a:ln w="25400">
              <a:noFill/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300</c:v>
                </c:pt>
                <c:pt idx="1">
                  <c:v>400</c:v>
                </c:pt>
                <c:pt idx="2">
                  <c:v>200</c:v>
                </c:pt>
                <c:pt idx="3">
                  <c:v>100</c:v>
                </c:pt>
                <c:pt idx="4">
                  <c:v>200</c:v>
                </c:pt>
              </c:numCache>
            </c:numRef>
          </c:val>
        </c:ser>
        <c:axId val="46031232"/>
        <c:axId val="46032768"/>
        <c:axId val="0"/>
      </c:area3DChart>
      <c:dateAx>
        <c:axId val="46031232"/>
        <c:scaling>
          <c:orientation val="minMax"/>
        </c:scaling>
        <c:delete val="1"/>
        <c:axPos val="b"/>
        <c:numFmt formatCode="m/d/yyyy" sourceLinked="1"/>
        <c:tickLblPos val="none"/>
        <c:crossAx val="46032768"/>
        <c:crosses val="autoZero"/>
        <c:auto val="1"/>
        <c:lblOffset val="100"/>
      </c:dateAx>
      <c:valAx>
        <c:axId val="46032768"/>
        <c:scaling>
          <c:orientation val="minMax"/>
        </c:scaling>
        <c:axPos val="l"/>
        <c:majorGridlines/>
        <c:numFmt formatCode="General" sourceLinked="1"/>
        <c:tickLblPos val="nextTo"/>
        <c:crossAx val="46031232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23E21-8104-42E0-826A-9C844DBF3E70}" type="datetimeFigureOut">
              <a:rPr lang="en-US" smtClean="0"/>
              <a:pPr/>
              <a:t>6/19/2010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F5D02-866D-4EC5-A69E-49F21DAB3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5D02-866D-4EC5-A69E-49F21DAB3A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57412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741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7414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57415" name="Picture 7" descr="p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</p:spPr>
      </p:pic>
      <p:sp>
        <p:nvSpPr>
          <p:cNvPr id="65741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069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pitchFamily="18" charset="0"/>
              </a:defRPr>
            </a:lvl1pPr>
          </a:lstStyle>
          <a:p>
            <a:fld id="{FAFAE12B-AF5E-4676-AE1F-60AB827D6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3495" name="Picture 7" descr="pu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</p:spPr>
      </p:pic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9pPr>
    </p:titleStyle>
    <p:bodyStyle>
      <a:lvl1pPr marL="223838" indent="-223838" algn="l" rtl="0" eaLnBrk="1" fontAlgn="base" hangingPunct="1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1" fontAlgn="base" hangingPunct="1">
        <a:spcBef>
          <a:spcPct val="1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accent2"/>
          </a:solidFill>
          <a:latin typeface="+mn-lt"/>
          <a:cs typeface="+mn-cs"/>
        </a:defRPr>
      </a:lvl2pPr>
      <a:lvl3pPr marL="911225" indent="-233363" algn="l" rtl="0" eaLnBrk="1" fontAlgn="base" hangingPunct="1">
        <a:spcBef>
          <a:spcPct val="10000"/>
        </a:spcBef>
        <a:spcAft>
          <a:spcPct val="0"/>
        </a:spcAft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3pPr>
      <a:lvl4pPr marL="1258888" indent="-233363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accent2"/>
          </a:solidFill>
          <a:latin typeface="+mj-lt"/>
          <a:cs typeface="+mn-cs"/>
        </a:defRPr>
      </a:lvl4pPr>
      <a:lvl5pPr marL="15970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5pPr>
      <a:lvl6pPr marL="20542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6pPr>
      <a:lvl7pPr marL="25114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7pPr>
      <a:lvl8pPr marL="29686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8pPr>
      <a:lvl9pPr marL="34258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ekeller@princeton.edu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inceton.edu/~szefer" TargetMode="External"/><Relationship Id="rId4" Type="http://schemas.openxmlformats.org/officeDocument/2006/relationships/hyperlink" Target="http://www.princeton.edu/~ekelle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Virtualized Cloud Infrastructure without the Virtualization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7924800" cy="685800"/>
          </a:xfrm>
        </p:spPr>
        <p:txBody>
          <a:bodyPr/>
          <a:lstStyle/>
          <a:p>
            <a:r>
              <a:rPr lang="en-US" sz="2400" b="1" dirty="0" smtClean="0"/>
              <a:t>Eric Keller</a:t>
            </a:r>
            <a:r>
              <a:rPr lang="en-US" sz="2400" dirty="0" smtClean="0"/>
              <a:t>, </a:t>
            </a:r>
            <a:r>
              <a:rPr lang="en-US" sz="2400" dirty="0" err="1" smtClean="0"/>
              <a:t>Jakub</a:t>
            </a:r>
            <a:r>
              <a:rPr lang="en-US" sz="2400" dirty="0" smtClean="0"/>
              <a:t> </a:t>
            </a:r>
            <a:r>
              <a:rPr lang="en-US" sz="2400" dirty="0" err="1" smtClean="0"/>
              <a:t>Szefer</a:t>
            </a:r>
            <a:r>
              <a:rPr lang="en-US" sz="2400" dirty="0" smtClean="0"/>
              <a:t>, Jennifer Rexford, Ruby Lee</a:t>
            </a:r>
          </a:p>
          <a:p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429000" y="6019800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ISCA 2010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029200"/>
            <a:ext cx="4143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200400" y="4419600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Princeton University</a:t>
            </a:r>
            <a:endParaRPr lang="en-US" sz="2400" dirty="0"/>
          </a:p>
        </p:txBody>
      </p:sp>
    </p:spTree>
  </p:cSld>
  <p:clrMapOvr>
    <a:masterClrMapping/>
  </p:clrMapOvr>
  <p:transition advTm="1109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</p:spTree>
  </p:cSld>
  <p:clrMapOvr>
    <a:masterClrMapping/>
  </p:clrMapOvr>
  <p:transition advTm="221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5715000" y="3733800"/>
            <a:ext cx="9906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60159" y="3805535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side</a:t>
            </a:r>
            <a:endParaRPr lang="en-US" sz="2400" dirty="0"/>
          </a:p>
        </p:txBody>
      </p:sp>
    </p:spTree>
  </p:cSld>
  <p:clrMapOvr>
    <a:masterClrMapping/>
  </p:clrMapOvr>
  <p:transition advTm="327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715000" y="3048000"/>
            <a:ext cx="10668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5715000" y="3733800"/>
            <a:ext cx="990600" cy="4572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66603" y="2967335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60159" y="3805535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side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762000" y="4953000"/>
            <a:ext cx="7924800" cy="990600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NoHype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 has a double meaning… “no hype”</a:t>
            </a:r>
          </a:p>
        </p:txBody>
      </p:sp>
    </p:spTree>
  </p:cSld>
  <p:clrMapOvr>
    <a:masterClrMapping/>
  </p:clrMapOvr>
  <p:transition advTm="5001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Scheduler called each time hypervisor runs</a:t>
            </a:r>
            <a:br>
              <a:rPr lang="en-US" dirty="0" smtClean="0"/>
            </a:br>
            <a:r>
              <a:rPr lang="en-US" dirty="0" smtClean="0"/>
              <a:t>(periodically, I/O events, etc.)</a:t>
            </a:r>
          </a:p>
          <a:p>
            <a:pPr lvl="1"/>
            <a:r>
              <a:rPr lang="en-US" dirty="0" smtClean="0"/>
              <a:t>Chooses what to run next on given core</a:t>
            </a:r>
          </a:p>
          <a:p>
            <a:pPr lvl="1"/>
            <a:r>
              <a:rPr lang="en-US" dirty="0" smtClean="0"/>
              <a:t>Balances load across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990600" y="5955268"/>
            <a:ext cx="7772400" cy="6453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2820194" y="5117068"/>
            <a:ext cx="609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5029200"/>
            <a:ext cx="2023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hypervisor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429794" y="3669268"/>
            <a:ext cx="1600200" cy="457200"/>
          </a:xfrm>
          <a:prstGeom prst="rect">
            <a:avLst/>
          </a:prstGeom>
          <a:solidFill>
            <a:srgbClr val="0070C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172994" y="3669268"/>
            <a:ext cx="990600" cy="457200"/>
          </a:xfrm>
          <a:prstGeom prst="rect">
            <a:avLst/>
          </a:prstGeom>
          <a:solidFill>
            <a:srgbClr val="00B05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6941" y="4130774"/>
            <a:ext cx="461665" cy="6052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timer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>
            <a:off x="2438400" y="4659868"/>
            <a:ext cx="762794" cy="794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1753394" y="3669268"/>
            <a:ext cx="1066800" cy="3810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30487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505994" y="4126468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794" y="4202668"/>
            <a:ext cx="461665" cy="4001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I/O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46489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106194" y="5117068"/>
            <a:ext cx="990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>
            <a:off x="5715000" y="4659074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558929" y="4231134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06394" y="4206974"/>
            <a:ext cx="461665" cy="6052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timer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>
            <a:off x="6782594" y="4659868"/>
            <a:ext cx="762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7772400" y="3668474"/>
            <a:ext cx="1066800" cy="3810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63594" y="5117068"/>
            <a:ext cx="6096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>
            <a:off x="7430294" y="4621768"/>
            <a:ext cx="8382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849394" y="4154934"/>
            <a:ext cx="461665" cy="7335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" y="3657600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VMs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848600" y="61076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0795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839200" cy="685800"/>
          </a:xfrm>
        </p:spPr>
        <p:txBody>
          <a:bodyPr/>
          <a:lstStyle/>
          <a:p>
            <a:r>
              <a:rPr lang="en-US" dirty="0" smtClean="0"/>
              <a:t>Dedicate a core to a single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 smtClean="0"/>
              <a:t>Ride the multi-core trend</a:t>
            </a:r>
          </a:p>
          <a:p>
            <a:pPr lvl="1"/>
            <a:r>
              <a:rPr lang="en-US" dirty="0" smtClean="0"/>
              <a:t>1 core on 128-core device is ~0.8% of the processor</a:t>
            </a:r>
          </a:p>
          <a:p>
            <a:r>
              <a:rPr lang="en-US" dirty="0" smtClean="0"/>
              <a:t>Cloud computing is pay-per-use</a:t>
            </a:r>
          </a:p>
          <a:p>
            <a:pPr lvl="1"/>
            <a:r>
              <a:rPr lang="en-US" dirty="0" smtClean="0"/>
              <a:t>During high demand, spawn more VMs</a:t>
            </a:r>
          </a:p>
          <a:p>
            <a:pPr lvl="1"/>
            <a:r>
              <a:rPr lang="en-US" dirty="0" smtClean="0"/>
              <a:t>During low demand, kill some VMs</a:t>
            </a:r>
          </a:p>
          <a:p>
            <a:pPr lvl="1"/>
            <a:r>
              <a:rPr lang="en-US" dirty="0" smtClean="0"/>
              <a:t>Customer maximizing each VMs work, </a:t>
            </a:r>
            <a:br>
              <a:rPr lang="en-US" dirty="0" smtClean="0"/>
            </a:br>
            <a:r>
              <a:rPr lang="en-US" dirty="0" smtClean="0"/>
              <a:t>which minimizes opportunity for over-subscription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648200"/>
            <a:ext cx="254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61543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system-wide optimal usage</a:t>
            </a:r>
          </a:p>
          <a:p>
            <a:pPr lvl="1"/>
            <a:r>
              <a:rPr lang="en-US" dirty="0" smtClean="0"/>
              <a:t>i.e., maximize server consolidation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Hypervisor controls allocation of physical memory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524000" y="1828800"/>
          <a:ext cx="7010400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6439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Pre-allocate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cloud computing: charged per unit	</a:t>
            </a:r>
          </a:p>
          <a:p>
            <a:pPr lvl="1"/>
            <a:r>
              <a:rPr lang="en-US" dirty="0" smtClean="0"/>
              <a:t>e.g., VM with 2GB memory</a:t>
            </a:r>
          </a:p>
          <a:p>
            <a:r>
              <a:rPr lang="en-US" dirty="0" smtClean="0"/>
              <a:t>Pre-allocate a fixed amount of memory</a:t>
            </a:r>
          </a:p>
          <a:p>
            <a:pPr lvl="1"/>
            <a:r>
              <a:rPr lang="en-US" dirty="0" smtClean="0"/>
              <a:t>Memory is fixed and guaranteed</a:t>
            </a:r>
          </a:p>
          <a:p>
            <a:pPr lvl="1"/>
            <a:r>
              <a:rPr lang="en-US" dirty="0" smtClean="0"/>
              <a:t>Guest VM manages its own physical memory</a:t>
            </a:r>
            <a:br>
              <a:rPr lang="en-US" dirty="0" smtClean="0"/>
            </a:br>
            <a:r>
              <a:rPr lang="en-US" dirty="0" smtClean="0"/>
              <a:t>(deciding what pages to swap to disk)</a:t>
            </a:r>
          </a:p>
          <a:p>
            <a:r>
              <a:rPr lang="en-US" dirty="0" smtClean="0"/>
              <a:t>Processor support for enforcing:</a:t>
            </a:r>
          </a:p>
          <a:p>
            <a:pPr lvl="1"/>
            <a:r>
              <a:rPr lang="en-US" dirty="0" smtClean="0"/>
              <a:t>allocation and bus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731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905000" y="34290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Emulate I/O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sees virtual devices</a:t>
            </a:r>
          </a:p>
          <a:p>
            <a:pPr lvl="1"/>
            <a:r>
              <a:rPr lang="en-US" dirty="0" smtClean="0"/>
              <a:t>Access to a device’s memory range traps to hypervisor</a:t>
            </a:r>
          </a:p>
          <a:p>
            <a:pPr lvl="1"/>
            <a:r>
              <a:rPr lang="en-US" dirty="0" smtClean="0"/>
              <a:t>Hypervisor handles interrupts</a:t>
            </a:r>
          </a:p>
          <a:p>
            <a:pPr lvl="1"/>
            <a:r>
              <a:rPr lang="en-US" dirty="0" smtClean="0"/>
              <a:t>Privileged VM emulates devices and performs I/O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3718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44" name="Rounded Rectangle 43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2" name="Rounded Rectangle 51"/>
          <p:cNvSpPr/>
          <p:nvPr/>
        </p:nvSpPr>
        <p:spPr bwMode="auto">
          <a:xfrm>
            <a:off x="1981200" y="4191000"/>
            <a:ext cx="1235439" cy="610409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Real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Drivers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8919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948685" y="30179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5666429" y="4619622"/>
            <a:ext cx="279150" cy="353593"/>
            <a:chOff x="2286000" y="5638800"/>
            <a:chExt cx="457200" cy="60960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2" name="Group 79"/>
          <p:cNvGrpSpPr/>
          <p:nvPr/>
        </p:nvGrpSpPr>
        <p:grpSpPr>
          <a:xfrm rot="19598494">
            <a:off x="3913829" y="4619622"/>
            <a:ext cx="279150" cy="353593"/>
            <a:chOff x="2286000" y="5638800"/>
            <a:chExt cx="457200" cy="60960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1983698" y="3429001"/>
            <a:ext cx="1235439" cy="7620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Device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Emulation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5" name="Straight Connector 74"/>
          <p:cNvCxnSpPr>
            <a:stCxn id="11" idx="2"/>
          </p:cNvCxnSpPr>
          <p:nvPr/>
        </p:nvCxnSpPr>
        <p:spPr bwMode="auto">
          <a:xfrm rot="5400000">
            <a:off x="5820983" y="5053360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4068383" y="50756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091443" y="487233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338843" y="487680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cxnSp>
        <p:nvCxnSpPr>
          <p:cNvPr id="79" name="Straight Connector 78"/>
          <p:cNvCxnSpPr>
            <a:stCxn id="52" idx="2"/>
          </p:cNvCxnSpPr>
          <p:nvPr/>
        </p:nvCxnSpPr>
        <p:spPr bwMode="auto">
          <a:xfrm rot="5400000">
            <a:off x="2329813" y="50648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066800" y="4876801"/>
            <a:ext cx="1371600" cy="380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err="1" smtClean="0"/>
              <a:t>hypercall</a:t>
            </a:r>
            <a:endParaRPr lang="en-US" sz="1600" b="1" dirty="0"/>
          </a:p>
        </p:txBody>
      </p:sp>
      <p:sp>
        <p:nvSpPr>
          <p:cNvPr id="82" name="Oval 81"/>
          <p:cNvSpPr/>
          <p:nvPr/>
        </p:nvSpPr>
        <p:spPr bwMode="auto">
          <a:xfrm>
            <a:off x="2667000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4" name="Straight Connector 83"/>
          <p:cNvCxnSpPr>
            <a:stCxn id="88" idx="2"/>
            <a:endCxn id="82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2667000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6" name="Straight Connector 85"/>
          <p:cNvCxnSpPr>
            <a:stCxn id="88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86"/>
          <p:cNvSpPr/>
          <p:nvPr/>
        </p:nvSpPr>
        <p:spPr bwMode="auto">
          <a:xfrm>
            <a:off x="2667000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667000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pSp>
        <p:nvGrpSpPr>
          <p:cNvPr id="89" name="Group 79"/>
          <p:cNvGrpSpPr/>
          <p:nvPr/>
        </p:nvGrpSpPr>
        <p:grpSpPr>
          <a:xfrm rot="19598494">
            <a:off x="5103421" y="6456785"/>
            <a:ext cx="279150" cy="353593"/>
            <a:chOff x="2286000" y="5638800"/>
            <a:chExt cx="457200" cy="609600"/>
          </a:xfrm>
        </p:grpSpPr>
        <p:sp>
          <p:nvSpPr>
            <p:cNvPr id="90" name="Rectangle 8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pic>
        <p:nvPicPr>
          <p:cNvPr id="96" name="Picture 3" descr="C:\Users\Eric\AppData\Local\Microsoft\Windows\Temporary Internet Files\Content.IE5\AX5VW4RH\MC9004315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204070"/>
            <a:ext cx="649599" cy="653930"/>
          </a:xfrm>
          <a:prstGeom prst="rect">
            <a:avLst/>
          </a:prstGeom>
          <a:noFill/>
        </p:spPr>
      </p:pic>
      <p:pic>
        <p:nvPicPr>
          <p:cNvPr id="97" name="Picture 4" descr="C:\Users\Eric\AppData\Local\Microsoft\Windows\Temporary Internet Files\Content.IE5\S3C8IRI7\MC9003605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486144"/>
            <a:ext cx="761925" cy="371856"/>
          </a:xfrm>
          <a:prstGeom prst="rect">
            <a:avLst/>
          </a:prstGeom>
          <a:noFill/>
        </p:spPr>
      </p:pic>
      <p:pic>
        <p:nvPicPr>
          <p:cNvPr id="98" name="Picture 7" descr="C:\Users\Eric\AppData\Local\Microsoft\Windows\Temporary Internet Files\Content.IE5\RGK68R1W\MC9003531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6324600"/>
            <a:ext cx="685070" cy="533400"/>
          </a:xfrm>
          <a:prstGeom prst="rect">
            <a:avLst/>
          </a:prstGeom>
          <a:noFill/>
        </p:spPr>
      </p:pic>
      <p:sp>
        <p:nvSpPr>
          <p:cNvPr id="81" name="Rectangle 8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832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sees virtual devices</a:t>
            </a:r>
          </a:p>
          <a:p>
            <a:pPr lvl="1"/>
            <a:r>
              <a:rPr lang="en-US" dirty="0" smtClean="0"/>
              <a:t>Access to a device’s memory range traps to hypervisor</a:t>
            </a:r>
          </a:p>
          <a:p>
            <a:pPr lvl="1"/>
            <a:r>
              <a:rPr lang="en-US" dirty="0" smtClean="0"/>
              <a:t>Hypervisor handles interrupts</a:t>
            </a:r>
          </a:p>
          <a:p>
            <a:pPr lvl="1"/>
            <a:r>
              <a:rPr lang="en-US" dirty="0" smtClean="0"/>
              <a:t>Privileged VM emulates devices and performs I/O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905000" y="34290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Emulate I/O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3718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2667000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7" name="Straight Connector 16"/>
          <p:cNvCxnSpPr>
            <a:stCxn id="21" idx="2"/>
            <a:endCxn id="16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667000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9" name="Straight Connector 18"/>
          <p:cNvCxnSpPr>
            <a:stCxn id="21" idx="2"/>
          </p:cNvCxnSpPr>
          <p:nvPr/>
        </p:nvCxnSpPr>
        <p:spPr bwMode="auto">
          <a:xfrm rot="10800000" flipV="1">
            <a:off x="2667000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2667000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667000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pSp>
        <p:nvGrpSpPr>
          <p:cNvPr id="30" name="Group 79"/>
          <p:cNvGrpSpPr/>
          <p:nvPr/>
        </p:nvGrpSpPr>
        <p:grpSpPr>
          <a:xfrm rot="19598494">
            <a:off x="5103421" y="6456785"/>
            <a:ext cx="279150" cy="353593"/>
            <a:chOff x="2286000" y="5638800"/>
            <a:chExt cx="457200" cy="6096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2" name="Rounded Rectangle 51"/>
          <p:cNvSpPr/>
          <p:nvPr/>
        </p:nvSpPr>
        <p:spPr bwMode="auto">
          <a:xfrm>
            <a:off x="1981200" y="4191000"/>
            <a:ext cx="1235439" cy="610409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Real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Drivers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8919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948685" y="30179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5666429" y="4619622"/>
            <a:ext cx="279150" cy="353593"/>
            <a:chOff x="2286000" y="5638800"/>
            <a:chExt cx="457200" cy="60960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2" name="Group 79"/>
          <p:cNvGrpSpPr/>
          <p:nvPr/>
        </p:nvGrpSpPr>
        <p:grpSpPr>
          <a:xfrm rot="19598494">
            <a:off x="3913829" y="4619622"/>
            <a:ext cx="279150" cy="353593"/>
            <a:chOff x="2286000" y="5638800"/>
            <a:chExt cx="457200" cy="60960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1983698" y="3429001"/>
            <a:ext cx="1235439" cy="7620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Device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Emulation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5" name="Straight Connector 74"/>
          <p:cNvCxnSpPr>
            <a:stCxn id="11" idx="2"/>
          </p:cNvCxnSpPr>
          <p:nvPr/>
        </p:nvCxnSpPr>
        <p:spPr bwMode="auto">
          <a:xfrm rot="5400000">
            <a:off x="5820983" y="5053360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4068383" y="50756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52" idx="2"/>
          </p:cNvCxnSpPr>
          <p:nvPr/>
        </p:nvCxnSpPr>
        <p:spPr bwMode="auto">
          <a:xfrm rot="16200000" flipH="1">
            <a:off x="2337932" y="5062396"/>
            <a:ext cx="532593" cy="1061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Freeform 82"/>
          <p:cNvSpPr/>
          <p:nvPr/>
        </p:nvSpPr>
        <p:spPr bwMode="auto">
          <a:xfrm>
            <a:off x="2286000" y="3724270"/>
            <a:ext cx="1962150" cy="2590800"/>
          </a:xfrm>
          <a:custGeom>
            <a:avLst/>
            <a:gdLst>
              <a:gd name="connsiteX0" fmla="*/ 1962150 w 1962150"/>
              <a:gd name="connsiteY0" fmla="*/ 1028700 h 2590800"/>
              <a:gd name="connsiteX1" fmla="*/ 1524000 w 1962150"/>
              <a:gd name="connsiteY1" fmla="*/ 1847850 h 2590800"/>
              <a:gd name="connsiteX2" fmla="*/ 533400 w 1962150"/>
              <a:gd name="connsiteY2" fmla="*/ 1809750 h 2590800"/>
              <a:gd name="connsiteX3" fmla="*/ 361950 w 1962150"/>
              <a:gd name="connsiteY3" fmla="*/ 304800 h 2590800"/>
              <a:gd name="connsiteX4" fmla="*/ 114300 w 1962150"/>
              <a:gd name="connsiteY4" fmla="*/ 381000 h 2590800"/>
              <a:gd name="connsiteX5" fmla="*/ 0 w 1962150"/>
              <a:gd name="connsiteY5" fmla="*/ 2590800 h 2590800"/>
              <a:gd name="connsiteX6" fmla="*/ 0 w 1962150"/>
              <a:gd name="connsiteY6" fmla="*/ 259080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2150" h="2590800">
                <a:moveTo>
                  <a:pt x="1962150" y="1028700"/>
                </a:moveTo>
                <a:cubicBezTo>
                  <a:pt x="1862137" y="1373187"/>
                  <a:pt x="1762125" y="1717675"/>
                  <a:pt x="1524000" y="1847850"/>
                </a:cubicBezTo>
                <a:cubicBezTo>
                  <a:pt x="1285875" y="1978025"/>
                  <a:pt x="727075" y="2066925"/>
                  <a:pt x="533400" y="1809750"/>
                </a:cubicBezTo>
                <a:cubicBezTo>
                  <a:pt x="339725" y="1552575"/>
                  <a:pt x="431800" y="542925"/>
                  <a:pt x="361950" y="304800"/>
                </a:cubicBezTo>
                <a:cubicBezTo>
                  <a:pt x="292100" y="66675"/>
                  <a:pt x="174625" y="0"/>
                  <a:pt x="114300" y="381000"/>
                </a:cubicBezTo>
                <a:cubicBezTo>
                  <a:pt x="53975" y="762000"/>
                  <a:pt x="0" y="2590800"/>
                  <a:pt x="0" y="2590800"/>
                </a:cubicBezTo>
                <a:lnTo>
                  <a:pt x="0" y="259080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1027" name="Picture 3" descr="C:\Users\Eric\AppData\Local\Microsoft\Windows\Temporary Internet Files\Content.IE5\AX5VW4RH\MC9004315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204070"/>
            <a:ext cx="649599" cy="653930"/>
          </a:xfrm>
          <a:prstGeom prst="rect">
            <a:avLst/>
          </a:prstGeom>
          <a:noFill/>
        </p:spPr>
      </p:pic>
      <p:pic>
        <p:nvPicPr>
          <p:cNvPr id="1028" name="Picture 4" descr="C:\Users\Eric\AppData\Local\Microsoft\Windows\Temporary Internet Files\Content.IE5\S3C8IRI7\MC9003605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486144"/>
            <a:ext cx="761925" cy="371856"/>
          </a:xfrm>
          <a:prstGeom prst="rect">
            <a:avLst/>
          </a:prstGeom>
          <a:noFill/>
        </p:spPr>
      </p:pic>
      <p:pic>
        <p:nvPicPr>
          <p:cNvPr id="1031" name="Picture 7" descr="C:\Users\Eric\AppData\Local\Microsoft\Windows\Temporary Internet Files\Content.IE5\RGK68R1W\MC9003531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6324600"/>
            <a:ext cx="685070" cy="533400"/>
          </a:xfrm>
          <a:prstGeom prst="rect">
            <a:avLst/>
          </a:prstGeom>
          <a:noFill/>
        </p:spPr>
      </p:pic>
      <p:sp>
        <p:nvSpPr>
          <p:cNvPr id="82" name="TextBox 81"/>
          <p:cNvSpPr txBox="1"/>
          <p:nvPr/>
        </p:nvSpPr>
        <p:spPr>
          <a:xfrm>
            <a:off x="6091443" y="487233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338843" y="487680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trap</a:t>
            </a:r>
            <a:endParaRPr lang="en-US" sz="16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066800" y="4876801"/>
            <a:ext cx="1371600" cy="380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err="1" smtClean="0"/>
              <a:t>hypercall</a:t>
            </a:r>
            <a:endParaRPr lang="en-US" sz="1600" b="1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83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 Devices to a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cloud computing, only networking and storage</a:t>
            </a:r>
          </a:p>
          <a:p>
            <a:r>
              <a:rPr lang="en-US" dirty="0" smtClean="0"/>
              <a:t>Static memory partitioning for enforcing access</a:t>
            </a:r>
          </a:p>
          <a:p>
            <a:pPr lvl="1"/>
            <a:r>
              <a:rPr lang="en-US" dirty="0" smtClean="0"/>
              <a:t>Processor (for to device), IOMMU (for from device)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9" name="Rounded Rectangle 68"/>
          <p:cNvSpPr/>
          <p:nvPr/>
        </p:nvSpPr>
        <p:spPr bwMode="auto">
          <a:xfrm>
            <a:off x="914400" y="30480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1905000" y="60380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3751289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73" name="Rounded Rectangle 72"/>
          <p:cNvSpPr/>
          <p:nvPr/>
        </p:nvSpPr>
        <p:spPr bwMode="auto">
          <a:xfrm>
            <a:off x="3751289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4610725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5483902" y="4300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76" name="Rounded Rectangle 75"/>
          <p:cNvSpPr/>
          <p:nvPr/>
        </p:nvSpPr>
        <p:spPr bwMode="auto">
          <a:xfrm>
            <a:off x="5483902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6343338" y="3396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84270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370598" y="2971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80" name="Oval 79"/>
          <p:cNvSpPr/>
          <p:nvPr/>
        </p:nvSpPr>
        <p:spPr bwMode="auto">
          <a:xfrm>
            <a:off x="5697511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>
            <a:stCxn id="85" idx="2"/>
            <a:endCxn id="80" idx="2"/>
          </p:cNvCxnSpPr>
          <p:nvPr/>
        </p:nvCxnSpPr>
        <p:spPr bwMode="auto">
          <a:xfrm rot="10800000" flipV="1">
            <a:off x="56975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5697511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3" name="Straight Connector 82"/>
          <p:cNvCxnSpPr>
            <a:stCxn id="85" idx="2"/>
          </p:cNvCxnSpPr>
          <p:nvPr/>
        </p:nvCxnSpPr>
        <p:spPr bwMode="auto">
          <a:xfrm rot="10800000" flipV="1">
            <a:off x="56975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Oval 83"/>
          <p:cNvSpPr/>
          <p:nvPr/>
        </p:nvSpPr>
        <p:spPr bwMode="auto">
          <a:xfrm>
            <a:off x="5697511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5697511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944911" y="65693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7" name="Straight Connector 86"/>
          <p:cNvCxnSpPr>
            <a:stCxn id="91" idx="2"/>
            <a:endCxn id="86" idx="2"/>
          </p:cNvCxnSpPr>
          <p:nvPr/>
        </p:nvCxnSpPr>
        <p:spPr bwMode="auto">
          <a:xfrm rot="10800000" flipV="1">
            <a:off x="39449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944911" y="646313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9" name="Straight Connector 88"/>
          <p:cNvCxnSpPr>
            <a:stCxn id="91" idx="2"/>
          </p:cNvCxnSpPr>
          <p:nvPr/>
        </p:nvCxnSpPr>
        <p:spPr bwMode="auto">
          <a:xfrm rot="10800000" flipV="1">
            <a:off x="3944911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>
            <a:off x="3944911" y="646313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3944911" y="640999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6019798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4267199" y="646313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ounded Rectangle 100"/>
          <p:cNvSpPr/>
          <p:nvPr/>
        </p:nvSpPr>
        <p:spPr bwMode="auto">
          <a:xfrm>
            <a:off x="4181007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5913620" y="3396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886200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675293" y="3604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581400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5349254" y="2994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117" name="Group 79"/>
          <p:cNvGrpSpPr/>
          <p:nvPr/>
        </p:nvGrpSpPr>
        <p:grpSpPr>
          <a:xfrm rot="19598494">
            <a:off x="4447229" y="6380585"/>
            <a:ext cx="279150" cy="353593"/>
            <a:chOff x="2286000" y="5638800"/>
            <a:chExt cx="457200" cy="609600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125" name="Straight Connector 124"/>
          <p:cNvCxnSpPr>
            <a:stCxn id="75" idx="2"/>
          </p:cNvCxnSpPr>
          <p:nvPr/>
        </p:nvCxnSpPr>
        <p:spPr bwMode="auto">
          <a:xfrm rot="5400000">
            <a:off x="5287582" y="5586761"/>
            <a:ext cx="1622459" cy="56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3546111" y="5597890"/>
            <a:ext cx="1600202" cy="56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0" name="Group 79"/>
          <p:cNvGrpSpPr/>
          <p:nvPr/>
        </p:nvGrpSpPr>
        <p:grpSpPr>
          <a:xfrm rot="19598494">
            <a:off x="6170221" y="6380585"/>
            <a:ext cx="279150" cy="353593"/>
            <a:chOff x="2286000" y="5638800"/>
            <a:chExt cx="457200" cy="609600"/>
          </a:xfrm>
        </p:grpSpPr>
        <p:sp>
          <p:nvSpPr>
            <p:cNvPr id="111" name="Rectangle 110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52" name="Rectangle 5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54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Virtualized Cloud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virtual machines on a hosted infrastructure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Benefits…</a:t>
            </a:r>
          </a:p>
          <a:p>
            <a:pPr lvl="1"/>
            <a:r>
              <a:rPr lang="en-US" dirty="0" smtClean="0"/>
              <a:t>Economies of scale</a:t>
            </a:r>
          </a:p>
          <a:p>
            <a:pPr lvl="1"/>
            <a:r>
              <a:rPr lang="en-US" dirty="0" smtClean="0"/>
              <a:t>Dynamically scale (pay for what you use)</a:t>
            </a:r>
            <a:endParaRPr lang="en-US" dirty="0"/>
          </a:p>
        </p:txBody>
      </p:sp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171700"/>
            <a:ext cx="1562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1" y="2962275"/>
            <a:ext cx="1235334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733675"/>
            <a:ext cx="1066800" cy="47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1895475"/>
            <a:ext cx="2319337" cy="51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1895475"/>
            <a:ext cx="16459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2581275"/>
            <a:ext cx="2514599" cy="462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81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Virtualize</a:t>
            </a:r>
            <a:r>
              <a:rPr lang="en-US" dirty="0" smtClean="0"/>
              <a:t> the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Per-VM physical device doesn’t scale</a:t>
            </a:r>
          </a:p>
          <a:p>
            <a:r>
              <a:rPr lang="en-US" dirty="0" smtClean="0"/>
              <a:t>Multiple queues on device</a:t>
            </a:r>
          </a:p>
          <a:p>
            <a:pPr lvl="1"/>
            <a:r>
              <a:rPr lang="en-US" dirty="0" smtClean="0"/>
              <a:t>Multiple memory ranges mapping to different queues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648200" y="3733800"/>
            <a:ext cx="3429000" cy="2590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81000" y="4648200"/>
            <a:ext cx="1371600" cy="762000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Processor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2133600" y="4648200"/>
            <a:ext cx="990600" cy="762000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Chipset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81200" y="6096000"/>
            <a:ext cx="12954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Memory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rot="5400000">
            <a:off x="46863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48387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49911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>
            <a:off x="5143500" y="40767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876800" y="4419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876800" y="3886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8387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49911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51435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5295900" y="4610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876800" y="4800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876800" y="4267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46863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5400000">
            <a:off x="48387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49911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143500" y="53721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876800" y="57150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876800" y="5181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5400000">
            <a:off x="48387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rot="5400000">
            <a:off x="49911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51435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295900" y="59055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876800" y="60960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6324600" y="3810000"/>
            <a:ext cx="533400" cy="1066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Classify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324600" y="5029200"/>
            <a:ext cx="533400" cy="1066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MUX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 rot="10800000">
            <a:off x="5486400" y="4114800"/>
            <a:ext cx="8382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10800000">
            <a:off x="5486400" y="5334000"/>
            <a:ext cx="3048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 flipH="1" flipV="1">
            <a:off x="5486400" y="5029200"/>
            <a:ext cx="6096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>
            <a:off x="5791200" y="4724400"/>
            <a:ext cx="5334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0800000">
            <a:off x="5486401" y="5867399"/>
            <a:ext cx="8382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0800000">
            <a:off x="5486400" y="4572000"/>
            <a:ext cx="45720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5600700" y="4914900"/>
            <a:ext cx="6858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>
            <a:off x="5943600" y="5257800"/>
            <a:ext cx="3810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rot="10800000" flipV="1">
            <a:off x="7772400" y="4571998"/>
            <a:ext cx="685800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7239000" y="4267200"/>
            <a:ext cx="533400" cy="1295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MAC/PHY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 rot="10800000" flipV="1">
            <a:off x="7772401" y="5181598"/>
            <a:ext cx="685801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10800000">
            <a:off x="6858000" y="4495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rot="10800000">
            <a:off x="6858002" y="5257800"/>
            <a:ext cx="380999" cy="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83" name="Elbow Connector 82"/>
          <p:cNvCxnSpPr>
            <a:stCxn id="14" idx="3"/>
            <a:endCxn id="12" idx="1"/>
          </p:cNvCxnSpPr>
          <p:nvPr/>
        </p:nvCxnSpPr>
        <p:spPr bwMode="auto">
          <a:xfrm>
            <a:off x="3124200" y="5029200"/>
            <a:ext cx="1524000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Elbow Connector 84"/>
          <p:cNvCxnSpPr>
            <a:stCxn id="14" idx="2"/>
            <a:endCxn id="16" idx="0"/>
          </p:cNvCxnSpPr>
          <p:nvPr/>
        </p:nvCxnSpPr>
        <p:spPr bwMode="auto">
          <a:xfrm rot="5400000">
            <a:off x="2286000" y="5753100"/>
            <a:ext cx="685800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13" idx="3"/>
            <a:endCxn id="14" idx="1"/>
          </p:cNvCxnSpPr>
          <p:nvPr/>
        </p:nvCxnSpPr>
        <p:spPr bwMode="auto">
          <a:xfrm>
            <a:off x="1752600" y="5029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5257800" y="3200400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Network Card</a:t>
            </a:r>
            <a:endParaRPr lang="en-US" sz="2800" dirty="0"/>
          </a:p>
        </p:txBody>
      </p:sp>
      <p:sp>
        <p:nvSpPr>
          <p:cNvPr id="91" name="TextBox 90"/>
          <p:cNvSpPr txBox="1"/>
          <p:nvPr/>
        </p:nvSpPr>
        <p:spPr>
          <a:xfrm>
            <a:off x="3276600" y="468766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Peripheral</a:t>
            </a:r>
          </a:p>
          <a:p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2575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Ethernet switches connect servers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pic>
        <p:nvPicPr>
          <p:cNvPr id="64" name="Picture 63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1250" y="2432256"/>
            <a:ext cx="1611702" cy="1377744"/>
          </a:xfrm>
          <a:prstGeom prst="rect">
            <a:avLst/>
          </a:prstGeom>
        </p:spPr>
      </p:pic>
      <p:pic>
        <p:nvPicPr>
          <p:cNvPr id="65" name="Picture 64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7650" y="2438400"/>
            <a:ext cx="1611702" cy="1377744"/>
          </a:xfrm>
          <a:prstGeom prst="rect">
            <a:avLst/>
          </a:prstGeom>
        </p:spPr>
      </p:pic>
      <p:cxnSp>
        <p:nvCxnSpPr>
          <p:cNvPr id="72" name="Straight Connector 71"/>
          <p:cNvCxnSpPr>
            <a:stCxn id="65" idx="2"/>
          </p:cNvCxnSpPr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4" idx="2"/>
          </p:cNvCxnSpPr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438650" y="21452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572250" y="21336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6" name="Straight Connector 95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589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3429000" y="1981200"/>
            <a:ext cx="4876800" cy="37338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pic>
        <p:nvPicPr>
          <p:cNvPr id="64" name="Picture 63" descr="server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91250" y="2432256"/>
            <a:ext cx="1611702" cy="1377744"/>
          </a:xfrm>
          <a:prstGeom prst="rect">
            <a:avLst/>
          </a:prstGeom>
        </p:spPr>
      </p:pic>
      <p:pic>
        <p:nvPicPr>
          <p:cNvPr id="65" name="Picture 64" descr="server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57650" y="2438400"/>
            <a:ext cx="1611702" cy="1377744"/>
          </a:xfrm>
          <a:prstGeom prst="rect">
            <a:avLst/>
          </a:prstGeom>
        </p:spPr>
      </p:pic>
      <p:cxnSp>
        <p:nvCxnSpPr>
          <p:cNvPr id="72" name="Straight Connector 71"/>
          <p:cNvCxnSpPr>
            <a:stCxn id="65" idx="2"/>
          </p:cNvCxnSpPr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4" idx="2"/>
          </p:cNvCxnSpPr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114800" y="2145268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server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248400" y="2133600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server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219200" y="403860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Software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3"/>
            <a:endCxn id="21" idx="1"/>
          </p:cNvCxnSpPr>
          <p:nvPr/>
        </p:nvCxnSpPr>
        <p:spPr bwMode="auto">
          <a:xfrm>
            <a:off x="2618942" y="4269433"/>
            <a:ext cx="1286308" cy="593213"/>
          </a:xfrm>
          <a:prstGeom prst="straightConnector1">
            <a:avLst/>
          </a:prstGeom>
          <a:noFill/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013355" y="4191000"/>
            <a:ext cx="15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847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3429000" y="1981200"/>
            <a:ext cx="4876800" cy="38862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cxnSp>
        <p:nvCxnSpPr>
          <p:cNvPr id="72" name="Straight Connector 71"/>
          <p:cNvCxnSpPr/>
          <p:nvPr/>
        </p:nvCxnSpPr>
        <p:spPr bwMode="auto">
          <a:xfrm rot="16200000" flipH="1">
            <a:off x="4501746" y="4177898"/>
            <a:ext cx="755858" cy="3234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5400000">
            <a:off x="6403676" y="3978575"/>
            <a:ext cx="762000" cy="42485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ounded Rectangle 30"/>
          <p:cNvSpPr/>
          <p:nvPr/>
        </p:nvSpPr>
        <p:spPr bwMode="auto">
          <a:xfrm>
            <a:off x="4299943" y="3394103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4299943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59379" y="2490832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32924" y="2065763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35" name="Rounded Rectangle 34"/>
          <p:cNvSpPr/>
          <p:nvPr/>
        </p:nvSpPr>
        <p:spPr bwMode="auto">
          <a:xfrm>
            <a:off x="4729661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854" y="2698429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1989563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3810000" y="4419600"/>
            <a:ext cx="4267200" cy="10668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grpSp>
        <p:nvGrpSpPr>
          <p:cNvPr id="39" name="Group 79"/>
          <p:cNvGrpSpPr/>
          <p:nvPr/>
        </p:nvGrpSpPr>
        <p:grpSpPr>
          <a:xfrm rot="19598494">
            <a:off x="4462483" y="3713585"/>
            <a:ext cx="279150" cy="353593"/>
            <a:chOff x="2286000" y="5638800"/>
            <a:chExt cx="457200" cy="6096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7" name="Rounded Rectangle 46"/>
          <p:cNvSpPr/>
          <p:nvPr/>
        </p:nvSpPr>
        <p:spPr bwMode="auto">
          <a:xfrm>
            <a:off x="6372597" y="33857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6372597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7232033" y="24824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05578" y="20574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6802315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07508" y="26900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263654" y="19812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54" name="Group 79"/>
          <p:cNvGrpSpPr/>
          <p:nvPr/>
        </p:nvGrpSpPr>
        <p:grpSpPr>
          <a:xfrm rot="19598494">
            <a:off x="6535137" y="3705222"/>
            <a:ext cx="279150" cy="353593"/>
            <a:chOff x="2286000" y="5638800"/>
            <a:chExt cx="457200" cy="609600"/>
          </a:xfrm>
        </p:grpSpPr>
        <p:sp>
          <p:nvSpPr>
            <p:cNvPr id="55" name="Rectangle 5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324600" y="5100935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hypervisor</a:t>
            </a:r>
            <a:endParaRPr lang="en-US" sz="2400" b="1" dirty="0"/>
          </a:p>
        </p:txBody>
      </p:sp>
      <p:sp>
        <p:nvSpPr>
          <p:cNvPr id="66" name="Rounded Rectangle 65"/>
          <p:cNvSpPr/>
          <p:nvPr/>
        </p:nvSpPr>
        <p:spPr bwMode="auto">
          <a:xfrm>
            <a:off x="3886200" y="5562600"/>
            <a:ext cx="4191000" cy="152400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0800000" flipV="1">
            <a:off x="3886200" y="5181600"/>
            <a:ext cx="123825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8" name="Group 79"/>
          <p:cNvGrpSpPr/>
          <p:nvPr/>
        </p:nvGrpSpPr>
        <p:grpSpPr>
          <a:xfrm rot="19598494">
            <a:off x="4112821" y="5618585"/>
            <a:ext cx="279150" cy="353593"/>
            <a:chOff x="2286000" y="5638800"/>
            <a:chExt cx="457200" cy="6096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5250" y="4572000"/>
            <a:ext cx="3943350" cy="5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Rectangle 6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0654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2362200" y="1981200"/>
            <a:ext cx="5943600" cy="38862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2667000" y="25146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Ethernet switches connect VMs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(in virtualized server)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41648" y="2994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1543050" y="5257800"/>
            <a:ext cx="81915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06548"/>
            <a:ext cx="3962400" cy="77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ounded Rectangle 30"/>
          <p:cNvSpPr/>
          <p:nvPr/>
        </p:nvSpPr>
        <p:spPr bwMode="auto">
          <a:xfrm>
            <a:off x="4299943" y="3394103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4299943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59379" y="2490832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32924" y="2065763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35" name="Rounded Rectangle 34"/>
          <p:cNvSpPr/>
          <p:nvPr/>
        </p:nvSpPr>
        <p:spPr bwMode="auto">
          <a:xfrm>
            <a:off x="4729661" y="2490832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854" y="2698429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1989563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2667000" y="4419600"/>
            <a:ext cx="5410200" cy="10668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grpSp>
        <p:nvGrpSpPr>
          <p:cNvPr id="5" name="Group 79"/>
          <p:cNvGrpSpPr/>
          <p:nvPr/>
        </p:nvGrpSpPr>
        <p:grpSpPr>
          <a:xfrm rot="19598494">
            <a:off x="4462483" y="3713585"/>
            <a:ext cx="279150" cy="353593"/>
            <a:chOff x="2286000" y="5638800"/>
            <a:chExt cx="457200" cy="6096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7" name="Rounded Rectangle 46"/>
          <p:cNvSpPr/>
          <p:nvPr/>
        </p:nvSpPr>
        <p:spPr bwMode="auto">
          <a:xfrm>
            <a:off x="6372597" y="33857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6372597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7232033" y="24824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05578" y="20574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6802315" y="24824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07508" y="26900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263654" y="19812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6" name="Group 79"/>
          <p:cNvGrpSpPr/>
          <p:nvPr/>
        </p:nvGrpSpPr>
        <p:grpSpPr>
          <a:xfrm rot="19598494">
            <a:off x="6535137" y="3705222"/>
            <a:ext cx="279150" cy="353593"/>
            <a:chOff x="2286000" y="5638800"/>
            <a:chExt cx="457200" cy="609600"/>
          </a:xfrm>
        </p:grpSpPr>
        <p:sp>
          <p:nvSpPr>
            <p:cNvPr id="55" name="Rectangle 5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2743200" y="5562601"/>
            <a:ext cx="5334000" cy="152399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2514600" y="4648200"/>
            <a:ext cx="1905000" cy="8382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79"/>
          <p:cNvGrpSpPr/>
          <p:nvPr/>
        </p:nvGrpSpPr>
        <p:grpSpPr>
          <a:xfrm rot="19598494">
            <a:off x="3808021" y="5618585"/>
            <a:ext cx="279150" cy="353593"/>
            <a:chOff x="2286000" y="5638800"/>
            <a:chExt cx="457200" cy="6096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63" name="Rounded Rectangle 62"/>
          <p:cNvSpPr/>
          <p:nvPr/>
        </p:nvSpPr>
        <p:spPr bwMode="auto">
          <a:xfrm>
            <a:off x="2743200" y="2819400"/>
            <a:ext cx="1235439" cy="12954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Software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Switch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733800" y="3867150"/>
            <a:ext cx="1196975" cy="1025525"/>
          </a:xfrm>
          <a:custGeom>
            <a:avLst/>
            <a:gdLst>
              <a:gd name="connsiteX0" fmla="*/ 1143000 w 1196975"/>
              <a:gd name="connsiteY0" fmla="*/ 0 h 1025525"/>
              <a:gd name="connsiteX1" fmla="*/ 1143000 w 1196975"/>
              <a:gd name="connsiteY1" fmla="*/ 171450 h 1025525"/>
              <a:gd name="connsiteX2" fmla="*/ 819150 w 1196975"/>
              <a:gd name="connsiteY2" fmla="*/ 914400 h 1025525"/>
              <a:gd name="connsiteX3" fmla="*/ 228600 w 1196975"/>
              <a:gd name="connsiteY3" fmla="*/ 838200 h 1025525"/>
              <a:gd name="connsiteX4" fmla="*/ 0 w 1196975"/>
              <a:gd name="connsiteY4" fmla="*/ 228600 h 102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75" h="1025525">
                <a:moveTo>
                  <a:pt x="1143000" y="0"/>
                </a:moveTo>
                <a:cubicBezTo>
                  <a:pt x="1169987" y="9525"/>
                  <a:pt x="1196975" y="19050"/>
                  <a:pt x="1143000" y="171450"/>
                </a:cubicBezTo>
                <a:cubicBezTo>
                  <a:pt x="1089025" y="323850"/>
                  <a:pt x="971550" y="803275"/>
                  <a:pt x="819150" y="914400"/>
                </a:cubicBezTo>
                <a:cubicBezTo>
                  <a:pt x="666750" y="1025525"/>
                  <a:pt x="365125" y="952500"/>
                  <a:pt x="228600" y="838200"/>
                </a:cubicBezTo>
                <a:cubicBezTo>
                  <a:pt x="92075" y="723900"/>
                  <a:pt x="46037" y="476250"/>
                  <a:pt x="0" y="22860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3409950" y="3886200"/>
            <a:ext cx="3543300" cy="1311275"/>
          </a:xfrm>
          <a:custGeom>
            <a:avLst/>
            <a:gdLst>
              <a:gd name="connsiteX0" fmla="*/ 3543300 w 3543300"/>
              <a:gd name="connsiteY0" fmla="*/ 0 h 1431925"/>
              <a:gd name="connsiteX1" fmla="*/ 3352800 w 3543300"/>
              <a:gd name="connsiteY1" fmla="*/ 895350 h 1431925"/>
              <a:gd name="connsiteX2" fmla="*/ 2609850 w 3543300"/>
              <a:gd name="connsiteY2" fmla="*/ 1257300 h 1431925"/>
              <a:gd name="connsiteX3" fmla="*/ 457200 w 3543300"/>
              <a:gd name="connsiteY3" fmla="*/ 1257300 h 1431925"/>
              <a:gd name="connsiteX4" fmla="*/ 0 w 3543300"/>
              <a:gd name="connsiteY4" fmla="*/ 209550 h 1431925"/>
              <a:gd name="connsiteX0" fmla="*/ 3543300 w 3543300"/>
              <a:gd name="connsiteY0" fmla="*/ 0 h 1317625"/>
              <a:gd name="connsiteX1" fmla="*/ 3352800 w 3543300"/>
              <a:gd name="connsiteY1" fmla="*/ 895350 h 1317625"/>
              <a:gd name="connsiteX2" fmla="*/ 2609850 w 3543300"/>
              <a:gd name="connsiteY2" fmla="*/ 1257300 h 1317625"/>
              <a:gd name="connsiteX3" fmla="*/ 457200 w 3543300"/>
              <a:gd name="connsiteY3" fmla="*/ 1257300 h 1317625"/>
              <a:gd name="connsiteX4" fmla="*/ 171450 w 3543300"/>
              <a:gd name="connsiteY4" fmla="*/ 990600 h 1317625"/>
              <a:gd name="connsiteX5" fmla="*/ 0 w 3543300"/>
              <a:gd name="connsiteY5" fmla="*/ 209550 h 1317625"/>
              <a:gd name="connsiteX0" fmla="*/ 3543300 w 3543300"/>
              <a:gd name="connsiteY0" fmla="*/ 0 h 1311275"/>
              <a:gd name="connsiteX1" fmla="*/ 3352800 w 3543300"/>
              <a:gd name="connsiteY1" fmla="*/ 895350 h 1311275"/>
              <a:gd name="connsiteX2" fmla="*/ 2609850 w 3543300"/>
              <a:gd name="connsiteY2" fmla="*/ 1257300 h 1311275"/>
              <a:gd name="connsiteX3" fmla="*/ 628650 w 3543300"/>
              <a:gd name="connsiteY3" fmla="*/ 1219200 h 1311275"/>
              <a:gd name="connsiteX4" fmla="*/ 171450 w 3543300"/>
              <a:gd name="connsiteY4" fmla="*/ 990600 h 1311275"/>
              <a:gd name="connsiteX5" fmla="*/ 0 w 3543300"/>
              <a:gd name="connsiteY5" fmla="*/ 209550 h 1311275"/>
              <a:gd name="connsiteX0" fmla="*/ 3543300 w 3543300"/>
              <a:gd name="connsiteY0" fmla="*/ 0 h 1311275"/>
              <a:gd name="connsiteX1" fmla="*/ 3352800 w 3543300"/>
              <a:gd name="connsiteY1" fmla="*/ 895350 h 1311275"/>
              <a:gd name="connsiteX2" fmla="*/ 2609850 w 3543300"/>
              <a:gd name="connsiteY2" fmla="*/ 1257300 h 1311275"/>
              <a:gd name="connsiteX3" fmla="*/ 628650 w 3543300"/>
              <a:gd name="connsiteY3" fmla="*/ 1219200 h 1311275"/>
              <a:gd name="connsiteX4" fmla="*/ 171450 w 3543300"/>
              <a:gd name="connsiteY4" fmla="*/ 762000 h 1311275"/>
              <a:gd name="connsiteX5" fmla="*/ 0 w 3543300"/>
              <a:gd name="connsiteY5" fmla="*/ 209550 h 131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43300" h="1311275">
                <a:moveTo>
                  <a:pt x="3543300" y="0"/>
                </a:moveTo>
                <a:cubicBezTo>
                  <a:pt x="3525837" y="342900"/>
                  <a:pt x="3508375" y="685800"/>
                  <a:pt x="3352800" y="895350"/>
                </a:cubicBezTo>
                <a:cubicBezTo>
                  <a:pt x="3197225" y="1104900"/>
                  <a:pt x="3063875" y="1203325"/>
                  <a:pt x="2609850" y="1257300"/>
                </a:cubicBezTo>
                <a:cubicBezTo>
                  <a:pt x="2155825" y="1311275"/>
                  <a:pt x="1035050" y="1301750"/>
                  <a:pt x="628650" y="1219200"/>
                </a:cubicBezTo>
                <a:cubicBezTo>
                  <a:pt x="222250" y="1136650"/>
                  <a:pt x="276225" y="930275"/>
                  <a:pt x="171450" y="762000"/>
                </a:cubicBezTo>
                <a:cubicBezTo>
                  <a:pt x="66675" y="593725"/>
                  <a:pt x="22225" y="333375"/>
                  <a:pt x="0" y="20955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2269" y="3776302"/>
            <a:ext cx="1130131" cy="16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2786885" y="2038290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514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Networking in the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Co-located VMs communicate through software</a:t>
            </a:r>
          </a:p>
          <a:p>
            <a:pPr lvl="1"/>
            <a:r>
              <a:rPr lang="en-US" dirty="0" smtClean="0"/>
              <a:t>Performance penalty for not co-located VMs</a:t>
            </a:r>
          </a:p>
          <a:p>
            <a:pPr lvl="1"/>
            <a:r>
              <a:rPr lang="en-US" dirty="0" smtClean="0"/>
              <a:t>Special case in cloud computing</a:t>
            </a:r>
          </a:p>
          <a:p>
            <a:pPr lvl="1"/>
            <a:r>
              <a:rPr lang="en-US" dirty="0" smtClean="0"/>
              <a:t>Artifact of going through hypervisor anyway</a:t>
            </a:r>
          </a:p>
          <a:p>
            <a:r>
              <a:rPr lang="en-US" dirty="0" smtClean="0"/>
              <a:t>Instead: utilize hardware switches in the network</a:t>
            </a:r>
          </a:p>
          <a:p>
            <a:pPr lvl="1"/>
            <a:r>
              <a:rPr lang="en-US" dirty="0" smtClean="0"/>
              <a:t>Modification to support hairpin turnaround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271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a customer to start and stop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Arc 5"/>
          <p:cNvSpPr/>
          <p:nvPr/>
        </p:nvSpPr>
        <p:spPr>
          <a:xfrm>
            <a:off x="1219200" y="2514600"/>
            <a:ext cx="1143000" cy="29718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flipH="1">
            <a:off x="5486400" y="2362200"/>
            <a:ext cx="1143000" cy="30480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819400" y="2133600"/>
            <a:ext cx="2552700" cy="2514600"/>
          </a:xfrm>
          <a:prstGeom prst="clou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4724400"/>
            <a:ext cx="203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Area Network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260870"/>
            <a:ext cx="128112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562600"/>
            <a:ext cx="18630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 </a:t>
            </a:r>
          </a:p>
          <a:p>
            <a:r>
              <a:rPr lang="en-US" sz="2800" b="1" dirty="0" smtClean="0"/>
              <a:t>Customer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48400" y="5562600"/>
            <a:ext cx="16417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</a:t>
            </a:r>
          </a:p>
          <a:p>
            <a:r>
              <a:rPr lang="en-US" sz="2800" b="1" dirty="0" smtClean="0"/>
              <a:t>Provider</a:t>
            </a:r>
            <a:endParaRPr lang="en-US" sz="2800" b="1" dirty="0"/>
          </a:p>
        </p:txBody>
      </p:sp>
      <p:pic>
        <p:nvPicPr>
          <p:cNvPr id="20" name="Picture 1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050" y="2667000"/>
            <a:ext cx="895350" cy="765380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1752601" y="2971912"/>
            <a:ext cx="4419599" cy="765268"/>
          </a:xfrm>
          <a:custGeom>
            <a:avLst/>
            <a:gdLst>
              <a:gd name="connsiteX0" fmla="*/ 0 w 3835153"/>
              <a:gd name="connsiteY0" fmla="*/ 115410 h 1127465"/>
              <a:gd name="connsiteX1" fmla="*/ 3133818 w 3835153"/>
              <a:gd name="connsiteY1" fmla="*/ 168676 h 1127465"/>
              <a:gd name="connsiteX2" fmla="*/ 3835153 w 3835153"/>
              <a:gd name="connsiteY2" fmla="*/ 1127465 h 1127465"/>
              <a:gd name="connsiteX0" fmla="*/ 0 w 3835153"/>
              <a:gd name="connsiteY0" fmla="*/ 267810 h 1279865"/>
              <a:gd name="connsiteX1" fmla="*/ 2790918 w 3835153"/>
              <a:gd name="connsiteY1" fmla="*/ 168676 h 1279865"/>
              <a:gd name="connsiteX2" fmla="*/ 3835153 w 38351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30417 h 1018115"/>
              <a:gd name="connsiteX1" fmla="*/ 2790918 w 3644653"/>
              <a:gd name="connsiteY1" fmla="*/ 131283 h 1018115"/>
              <a:gd name="connsiteX2" fmla="*/ 3644653 w 3644653"/>
              <a:gd name="connsiteY2" fmla="*/ 1018115 h 1018115"/>
              <a:gd name="connsiteX0" fmla="*/ 0 w 3644653"/>
              <a:gd name="connsiteY0" fmla="*/ 187617 h 718516"/>
              <a:gd name="connsiteX1" fmla="*/ 2790918 w 3644653"/>
              <a:gd name="connsiteY1" fmla="*/ 88483 h 718516"/>
              <a:gd name="connsiteX2" fmla="*/ 3644653 w 3644653"/>
              <a:gd name="connsiteY2" fmla="*/ 718516 h 71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44653" h="718516">
                <a:moveTo>
                  <a:pt x="0" y="187617"/>
                </a:moveTo>
                <a:cubicBezTo>
                  <a:pt x="1247313" y="129912"/>
                  <a:pt x="2183476" y="0"/>
                  <a:pt x="2790918" y="88483"/>
                </a:cubicBezTo>
                <a:cubicBezTo>
                  <a:pt x="3398360" y="176966"/>
                  <a:pt x="3492623" y="489176"/>
                  <a:pt x="3644653" y="71851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24757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a customer to start and stop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Arc 5"/>
          <p:cNvSpPr/>
          <p:nvPr/>
        </p:nvSpPr>
        <p:spPr>
          <a:xfrm>
            <a:off x="1219200" y="2514600"/>
            <a:ext cx="1143000" cy="29718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flipH="1">
            <a:off x="5486400" y="2362200"/>
            <a:ext cx="1143000" cy="3048000"/>
          </a:xfrm>
          <a:prstGeom prst="arc">
            <a:avLst>
              <a:gd name="adj1" fmla="val 16234491"/>
              <a:gd name="adj2" fmla="val 549373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819400" y="2133600"/>
            <a:ext cx="2552700" cy="2514600"/>
          </a:xfrm>
          <a:prstGeom prst="clou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63440" y="2362199"/>
            <a:ext cx="1485160" cy="1232147"/>
          </a:xfrm>
          <a:custGeom>
            <a:avLst/>
            <a:gdLst>
              <a:gd name="connsiteX0" fmla="*/ 630314 w 1846555"/>
              <a:gd name="connsiteY0" fmla="*/ 2638148 h 2638148"/>
              <a:gd name="connsiteX1" fmla="*/ 53266 w 1846555"/>
              <a:gd name="connsiteY1" fmla="*/ 1599460 h 2638148"/>
              <a:gd name="connsiteX2" fmla="*/ 949911 w 1846555"/>
              <a:gd name="connsiteY2" fmla="*/ 179033 h 2638148"/>
              <a:gd name="connsiteX3" fmla="*/ 1846555 w 1846555"/>
              <a:gd name="connsiteY3" fmla="*/ 525262 h 2638148"/>
              <a:gd name="connsiteX0" fmla="*/ 516014 w 1732255"/>
              <a:gd name="connsiteY0" fmla="*/ 2638148 h 2638148"/>
              <a:gd name="connsiteX1" fmla="*/ 53266 w 1732255"/>
              <a:gd name="connsiteY1" fmla="*/ 1599460 h 2638148"/>
              <a:gd name="connsiteX2" fmla="*/ 835611 w 1732255"/>
              <a:gd name="connsiteY2" fmla="*/ 179033 h 2638148"/>
              <a:gd name="connsiteX3" fmla="*/ 1732255 w 1732255"/>
              <a:gd name="connsiteY3" fmla="*/ 525262 h 2638148"/>
              <a:gd name="connsiteX0" fmla="*/ 630314 w 1846555"/>
              <a:gd name="connsiteY0" fmla="*/ 2638148 h 2638148"/>
              <a:gd name="connsiteX1" fmla="*/ 53266 w 1846555"/>
              <a:gd name="connsiteY1" fmla="*/ 1599460 h 2638148"/>
              <a:gd name="connsiteX2" fmla="*/ 949911 w 1846555"/>
              <a:gd name="connsiteY2" fmla="*/ 179033 h 2638148"/>
              <a:gd name="connsiteX3" fmla="*/ 1846555 w 1846555"/>
              <a:gd name="connsiteY3" fmla="*/ 525262 h 2638148"/>
              <a:gd name="connsiteX0" fmla="*/ 0 w 1216241"/>
              <a:gd name="connsiteY0" fmla="*/ 2638148 h 2638148"/>
              <a:gd name="connsiteX1" fmla="*/ 319597 w 1216241"/>
              <a:gd name="connsiteY1" fmla="*/ 179033 h 2638148"/>
              <a:gd name="connsiteX2" fmla="*/ 1216241 w 1216241"/>
              <a:gd name="connsiteY2" fmla="*/ 525262 h 2638148"/>
              <a:gd name="connsiteX0" fmla="*/ 187910 w 1404151"/>
              <a:gd name="connsiteY0" fmla="*/ 2112886 h 2112886"/>
              <a:gd name="connsiteX1" fmla="*/ 202707 w 1404151"/>
              <a:gd name="connsiteY1" fmla="*/ 606271 h 2112886"/>
              <a:gd name="connsiteX2" fmla="*/ 1404151 w 1404151"/>
              <a:gd name="connsiteY2" fmla="*/ 0 h 2112886"/>
              <a:gd name="connsiteX0" fmla="*/ 187910 w 1404151"/>
              <a:gd name="connsiteY0" fmla="*/ 2112886 h 2112886"/>
              <a:gd name="connsiteX1" fmla="*/ 202707 w 1404151"/>
              <a:gd name="connsiteY1" fmla="*/ 606271 h 2112886"/>
              <a:gd name="connsiteX2" fmla="*/ 1404151 w 1404151"/>
              <a:gd name="connsiteY2" fmla="*/ 0 h 2112886"/>
              <a:gd name="connsiteX0" fmla="*/ 187910 w 1289851"/>
              <a:gd name="connsiteY0" fmla="*/ 2112886 h 2112886"/>
              <a:gd name="connsiteX1" fmla="*/ 202707 w 1289851"/>
              <a:gd name="connsiteY1" fmla="*/ 606271 h 2112886"/>
              <a:gd name="connsiteX2" fmla="*/ 1289851 w 1289851"/>
              <a:gd name="connsiteY2" fmla="*/ 0 h 21128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  <a:gd name="connsiteX0" fmla="*/ 187910 w 1289851"/>
              <a:gd name="connsiteY0" fmla="*/ 1617586 h 1617586"/>
              <a:gd name="connsiteX1" fmla="*/ 202707 w 1289851"/>
              <a:gd name="connsiteY1" fmla="*/ 606271 h 1617586"/>
              <a:gd name="connsiteX2" fmla="*/ 1289851 w 1289851"/>
              <a:gd name="connsiteY2" fmla="*/ 0 h 161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9851" h="1617586">
                <a:moveTo>
                  <a:pt x="187910" y="1617586"/>
                </a:moveTo>
                <a:cubicBezTo>
                  <a:pt x="84414" y="1138173"/>
                  <a:pt x="0" y="958419"/>
                  <a:pt x="202707" y="606271"/>
                </a:cubicBezTo>
                <a:cubicBezTo>
                  <a:pt x="401715" y="275208"/>
                  <a:pt x="1289851" y="0"/>
                  <a:pt x="1289851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4724400"/>
            <a:ext cx="203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Area Network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967743" y="1789546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260870"/>
            <a:ext cx="128112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562600"/>
            <a:ext cx="18630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 </a:t>
            </a:r>
          </a:p>
          <a:p>
            <a:r>
              <a:rPr lang="en-US" sz="2800" b="1" dirty="0" smtClean="0"/>
              <a:t>Customer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48400" y="5562600"/>
            <a:ext cx="16417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Cloud</a:t>
            </a:r>
          </a:p>
          <a:p>
            <a:r>
              <a:rPr lang="en-US" sz="2800" b="1" dirty="0" smtClean="0"/>
              <a:t>Provider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53400" y="2577978"/>
            <a:ext cx="503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18" name="Picture 17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2070533"/>
            <a:ext cx="727324" cy="621745"/>
          </a:xfrm>
          <a:prstGeom prst="rect">
            <a:avLst/>
          </a:prstGeom>
        </p:spPr>
      </p:pic>
      <p:pic>
        <p:nvPicPr>
          <p:cNvPr id="19" name="Picture 18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3606678"/>
            <a:ext cx="772686" cy="660522"/>
          </a:xfrm>
          <a:prstGeom prst="rect">
            <a:avLst/>
          </a:prstGeom>
        </p:spPr>
      </p:pic>
      <p:pic>
        <p:nvPicPr>
          <p:cNvPr id="20" name="Picture 1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050" y="2667000"/>
            <a:ext cx="895350" cy="765380"/>
          </a:xfrm>
          <a:prstGeom prst="rect">
            <a:avLst/>
          </a:prstGeom>
        </p:spPr>
      </p:pic>
      <p:pic>
        <p:nvPicPr>
          <p:cNvPr id="30" name="Picture 29" descr="serv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8850" y="3578020"/>
            <a:ext cx="895350" cy="76538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999356" y="4828401"/>
            <a:ext cx="879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VM images</a:t>
            </a:r>
            <a:endParaRPr lang="en-US" sz="1200" dirty="0"/>
          </a:p>
        </p:txBody>
      </p:sp>
      <p:pic>
        <p:nvPicPr>
          <p:cNvPr id="23" name="Picture 22" descr="rai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4518" y="4632156"/>
            <a:ext cx="923925" cy="24765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rot="16200000" flipH="1">
            <a:off x="6147903" y="4416618"/>
            <a:ext cx="431076" cy="1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4038600"/>
            <a:ext cx="119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Cloud </a:t>
            </a:r>
          </a:p>
          <a:p>
            <a:r>
              <a:rPr lang="en-US" sz="2000" dirty="0" smtClean="0"/>
              <a:t>Manager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1752601" y="2971912"/>
            <a:ext cx="4419599" cy="765268"/>
          </a:xfrm>
          <a:custGeom>
            <a:avLst/>
            <a:gdLst>
              <a:gd name="connsiteX0" fmla="*/ 0 w 3835153"/>
              <a:gd name="connsiteY0" fmla="*/ 115410 h 1127465"/>
              <a:gd name="connsiteX1" fmla="*/ 3133818 w 3835153"/>
              <a:gd name="connsiteY1" fmla="*/ 168676 h 1127465"/>
              <a:gd name="connsiteX2" fmla="*/ 3835153 w 3835153"/>
              <a:gd name="connsiteY2" fmla="*/ 1127465 h 1127465"/>
              <a:gd name="connsiteX0" fmla="*/ 0 w 3835153"/>
              <a:gd name="connsiteY0" fmla="*/ 267810 h 1279865"/>
              <a:gd name="connsiteX1" fmla="*/ 2790918 w 3835153"/>
              <a:gd name="connsiteY1" fmla="*/ 168676 h 1279865"/>
              <a:gd name="connsiteX2" fmla="*/ 3835153 w 38351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67810 h 1279865"/>
              <a:gd name="connsiteX1" fmla="*/ 2790918 w 3644653"/>
              <a:gd name="connsiteY1" fmla="*/ 168676 h 1279865"/>
              <a:gd name="connsiteX2" fmla="*/ 3644653 w 3644653"/>
              <a:gd name="connsiteY2" fmla="*/ 1279865 h 127986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48760 h 1146515"/>
              <a:gd name="connsiteX1" fmla="*/ 2790918 w 3644653"/>
              <a:gd name="connsiteY1" fmla="*/ 149626 h 1146515"/>
              <a:gd name="connsiteX2" fmla="*/ 3644653 w 3644653"/>
              <a:gd name="connsiteY2" fmla="*/ 1146515 h 1146515"/>
              <a:gd name="connsiteX0" fmla="*/ 0 w 3644653"/>
              <a:gd name="connsiteY0" fmla="*/ 230417 h 1018115"/>
              <a:gd name="connsiteX1" fmla="*/ 2790918 w 3644653"/>
              <a:gd name="connsiteY1" fmla="*/ 131283 h 1018115"/>
              <a:gd name="connsiteX2" fmla="*/ 3644653 w 3644653"/>
              <a:gd name="connsiteY2" fmla="*/ 1018115 h 1018115"/>
              <a:gd name="connsiteX0" fmla="*/ 0 w 3644653"/>
              <a:gd name="connsiteY0" fmla="*/ 187617 h 718516"/>
              <a:gd name="connsiteX1" fmla="*/ 2790918 w 3644653"/>
              <a:gd name="connsiteY1" fmla="*/ 88483 h 718516"/>
              <a:gd name="connsiteX2" fmla="*/ 3644653 w 3644653"/>
              <a:gd name="connsiteY2" fmla="*/ 718516 h 71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44653" h="718516">
                <a:moveTo>
                  <a:pt x="0" y="187617"/>
                </a:moveTo>
                <a:cubicBezTo>
                  <a:pt x="1247313" y="129912"/>
                  <a:pt x="2183476" y="0"/>
                  <a:pt x="2790918" y="88483"/>
                </a:cubicBezTo>
                <a:cubicBezTo>
                  <a:pt x="3398360" y="176966"/>
                  <a:pt x="3492623" y="489176"/>
                  <a:pt x="3644653" y="71851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43680" y="2743200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Request: </a:t>
            </a:r>
          </a:p>
          <a:p>
            <a:r>
              <a:rPr lang="en-US" sz="2000" dirty="0" smtClean="0"/>
              <a:t>Start VM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663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as application in privileged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6364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 request from cloud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104900" y="5143500"/>
            <a:ext cx="2590800" cy="762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413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the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used to share servers</a:t>
            </a:r>
          </a:p>
          <a:p>
            <a:pPr lvl="1"/>
            <a:r>
              <a:rPr lang="en-US" dirty="0" smtClean="0"/>
              <a:t>Software layer running under each virtual machine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8" name="Rounded Rectangle 47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5503889" y="5219478"/>
            <a:ext cx="2739452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5" name="Rounded Rectangle 54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9" name="Oval 58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0" name="Straight Connector 59"/>
          <p:cNvCxnSpPr>
            <a:stCxn id="64" idx="2"/>
            <a:endCxn id="59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2" name="Straight Connector 61"/>
          <p:cNvCxnSpPr>
            <a:stCxn id="64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6" name="Straight Connector 65"/>
          <p:cNvCxnSpPr>
            <a:stCxn id="70" idx="2"/>
            <a:endCxn id="65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8" name="Straight Connector 67"/>
          <p:cNvCxnSpPr>
            <a:stCxn id="70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6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5" name="Rounded Rectangle 74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pic>
        <p:nvPicPr>
          <p:cNvPr id="93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657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5" name="Straight Connector 94"/>
          <p:cNvCxnSpPr/>
          <p:nvPr/>
        </p:nvCxnSpPr>
        <p:spPr bwMode="auto">
          <a:xfrm rot="5400000" flipH="1" flipV="1">
            <a:off x="4305300" y="3543300"/>
            <a:ext cx="11430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rot="16200000" flipH="1">
            <a:off x="3848100" y="5219700"/>
            <a:ext cx="20574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8" name="Picture 97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267200"/>
            <a:ext cx="457200" cy="390832"/>
          </a:xfrm>
          <a:prstGeom prst="rect">
            <a:avLst/>
          </a:prstGeom>
        </p:spPr>
      </p:pic>
      <p:pic>
        <p:nvPicPr>
          <p:cNvPr id="101" name="Picture 100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267200"/>
            <a:ext cx="457200" cy="390832"/>
          </a:xfrm>
          <a:prstGeom prst="rect">
            <a:avLst/>
          </a:prstGeom>
        </p:spPr>
      </p:pic>
      <p:pic>
        <p:nvPicPr>
          <p:cNvPr id="100" name="Picture 99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876800"/>
            <a:ext cx="457200" cy="390832"/>
          </a:xfrm>
          <a:prstGeom prst="rect">
            <a:avLst/>
          </a:prstGeom>
        </p:spPr>
      </p:pic>
      <p:pic>
        <p:nvPicPr>
          <p:cNvPr id="103" name="Picture 102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876800"/>
            <a:ext cx="457200" cy="390832"/>
          </a:xfrm>
          <a:prstGeom prst="rect">
            <a:avLst/>
          </a:prstGeom>
        </p:spPr>
      </p:pic>
      <p:pic>
        <p:nvPicPr>
          <p:cNvPr id="104" name="Picture 103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257368"/>
            <a:ext cx="457200" cy="390832"/>
          </a:xfrm>
          <a:prstGeom prst="rect">
            <a:avLst/>
          </a:prstGeom>
        </p:spPr>
      </p:pic>
      <p:pic>
        <p:nvPicPr>
          <p:cNvPr id="105" name="Picture 104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866968"/>
            <a:ext cx="457200" cy="390832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2895600" y="549658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servers</a:t>
            </a:r>
            <a:endParaRPr lang="en-US" sz="2800" dirty="0"/>
          </a:p>
        </p:txBody>
      </p:sp>
    </p:spTree>
  </p:cSld>
  <p:clrMapOvr>
    <a:masterClrMapping/>
  </p:clrMapOvr>
  <p:transition advTm="25553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request to hypervisor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>
            <a:off x="2705100" y="4229100"/>
            <a:ext cx="5334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3635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Hypervisor’s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Launch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209800"/>
            <a:ext cx="6781800" cy="3581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2590800"/>
            <a:ext cx="1371600" cy="2362200"/>
          </a:xfrm>
          <a:prstGeom prst="roundRect">
            <a:avLst>
              <a:gd name="adj" fmla="val 9167"/>
            </a:avLst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905000" y="5199861"/>
            <a:ext cx="4800600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05000" y="4533678"/>
            <a:ext cx="4800600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9198" y="21566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48685" y="2179732"/>
            <a:ext cx="117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Priv. VM</a:t>
            </a:r>
            <a:endParaRPr lang="en-US" sz="2000" b="1" dirty="0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983698" y="25908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VM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Mgmt.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2329813" y="4226694"/>
            <a:ext cx="532593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79"/>
          <p:cNvGrpSpPr/>
          <p:nvPr/>
        </p:nvGrpSpPr>
        <p:grpSpPr>
          <a:xfrm rot="19598494">
            <a:off x="3913829" y="5542385"/>
            <a:ext cx="279150" cy="353593"/>
            <a:chOff x="2286000" y="5638800"/>
            <a:chExt cx="457200" cy="6096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>
            <a:off x="4380706" y="4229100"/>
            <a:ext cx="5334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Rounded Rectangle 20"/>
          <p:cNvSpPr/>
          <p:nvPr/>
        </p:nvSpPr>
        <p:spPr bwMode="auto">
          <a:xfrm>
            <a:off x="3751289" y="34619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751289" y="25586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610725" y="25586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4270" y="21336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4181007" y="25586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86200" y="27662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1566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grpSp>
        <p:nvGrpSpPr>
          <p:cNvPr id="31" name="Group 79"/>
          <p:cNvGrpSpPr/>
          <p:nvPr/>
        </p:nvGrpSpPr>
        <p:grpSpPr>
          <a:xfrm rot="19598494">
            <a:off x="3913829" y="3781422"/>
            <a:ext cx="279150" cy="353593"/>
            <a:chOff x="2286000" y="5638800"/>
            <a:chExt cx="457200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rot="5400000">
            <a:off x="4068383" y="4237418"/>
            <a:ext cx="555657" cy="56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  <a:latin typeface="Helvetica" pitchFamily="34" charset="0"/>
              </a:rPr>
              <a:t>Today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854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advTm="12995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  <a:p>
            <a:r>
              <a:rPr lang="en-US" dirty="0" smtClean="0"/>
              <a:t>Sends an IPI to start/stop a 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810000" y="5867400"/>
            <a:ext cx="1143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038600" y="5410200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IPI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1866900" y="6209506"/>
            <a:ext cx="9906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12418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85800"/>
          </a:xfrm>
        </p:spPr>
        <p:txBody>
          <a:bodyPr/>
          <a:lstStyle/>
          <a:p>
            <a:r>
              <a:rPr lang="en-US" sz="3200" dirty="0" smtClean="0"/>
              <a:t>Decouple Management And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manager runs on its own core</a:t>
            </a:r>
          </a:p>
          <a:p>
            <a:r>
              <a:rPr lang="en-US" dirty="0" smtClean="0"/>
              <a:t>Sends an IPI to start/stop a VM</a:t>
            </a:r>
          </a:p>
          <a:p>
            <a:r>
              <a:rPr lang="en-US" dirty="0" smtClean="0"/>
              <a:t>Core manager sets up core, launches VM</a:t>
            </a:r>
          </a:p>
          <a:p>
            <a:pPr lvl="1"/>
            <a:r>
              <a:rPr lang="en-US" dirty="0" smtClean="0"/>
              <a:t>Not run again until VM is killed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38200" y="3733800"/>
            <a:ext cx="7239000" cy="2819400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2998" y="4137866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812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0</a:t>
            </a:r>
            <a:endParaRPr lang="en-US" sz="2000" b="1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1907498" y="4572000"/>
            <a:ext cx="1235439" cy="1371600"/>
          </a:xfrm>
          <a:prstGeom prst="roundRect">
            <a:avLst/>
          </a:prstGeom>
          <a:solidFill>
            <a:srgbClr val="99FF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System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Manager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67400" y="37338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Core 1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9530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105400" y="5334000"/>
            <a:ext cx="1066800" cy="609600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Core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34" charset="0"/>
              </a:rPr>
              <a:t>Manager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6398302" y="5443140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8" name="Rounded Rectangle 57"/>
          <p:cNvSpPr/>
          <p:nvPr/>
        </p:nvSpPr>
        <p:spPr bwMode="auto">
          <a:xfrm>
            <a:off x="6398302" y="4539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7257738" y="4539869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84998" y="4114800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61" name="Rounded Rectangle 60"/>
          <p:cNvSpPr/>
          <p:nvPr/>
        </p:nvSpPr>
        <p:spPr bwMode="auto">
          <a:xfrm>
            <a:off x="6828020" y="4539869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89693" y="4747466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63654" y="4137866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grpSp>
        <p:nvGrpSpPr>
          <p:cNvPr id="6" name="Group 79"/>
          <p:cNvGrpSpPr/>
          <p:nvPr/>
        </p:nvGrpSpPr>
        <p:grpSpPr>
          <a:xfrm rot="19598494">
            <a:off x="6580829" y="5762622"/>
            <a:ext cx="279150" cy="353593"/>
            <a:chOff x="2286000" y="5638800"/>
            <a:chExt cx="457200" cy="60960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3" name="Rectangle 72"/>
          <p:cNvSpPr/>
          <p:nvPr/>
        </p:nvSpPr>
        <p:spPr bwMode="auto">
          <a:xfrm>
            <a:off x="990600" y="4191000"/>
            <a:ext cx="2819400" cy="2057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810000" y="5867400"/>
            <a:ext cx="1143000" cy="1588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038600" y="5410200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IPI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C00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34" charset="0"/>
              </a:rPr>
              <a:t>NoHype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rot="5400000" flipH="1" flipV="1">
            <a:off x="1866900" y="6209506"/>
            <a:ext cx="990600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37799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the Hypervisor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One VM per core</a:t>
            </a:r>
          </a:p>
          <a:p>
            <a:r>
              <a:rPr lang="en-US" dirty="0" smtClean="0"/>
              <a:t>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Pre-allocate memory with processor support</a:t>
            </a:r>
          </a:p>
          <a:p>
            <a:r>
              <a:rPr lang="en-US" dirty="0" smtClean="0"/>
              <a:t>Emulating I/O devices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Direct access to virtualized devices</a:t>
            </a:r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Utilize hardware Ethernet switches</a:t>
            </a:r>
          </a:p>
          <a:p>
            <a:r>
              <a:rPr lang="en-US" dirty="0" smtClean="0"/>
              <a:t>Managing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Decouple the management from operation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advTm="31216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</a:p>
          <a:p>
            <a:r>
              <a:rPr lang="en-US" dirty="0" smtClean="0"/>
              <a:t>Availability</a:t>
            </a:r>
          </a:p>
          <a:p>
            <a:r>
              <a:rPr lang="en-US" dirty="0" smtClean="0"/>
              <a:t>Side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advTm="11279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Availability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Side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advTm="15522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Confidentiality/Integrity of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38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Requires access to the data</a:t>
            </a: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800" kern="0" dirty="0" smtClean="0">
              <a:solidFill>
                <a:srgbClr val="0000FF"/>
              </a:solidFill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manager can alter memory access rules</a:t>
            </a:r>
          </a:p>
          <a:p>
            <a:pPr marL="563563" marR="0" lvl="1" indent="-223838" algn="l" defTabSz="91440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Helvetica" pitchFamily="34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cs typeface="+mn-cs"/>
              </a:rPr>
              <a:t>But, guest VMs do not interact with the system manager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4582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</a:t>
                      </a:r>
                      <a:r>
                        <a:rPr lang="en-US" sz="2400" baseline="0" dirty="0" smtClean="0"/>
                        <a:t> hypervisor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NoHype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Registers upon</a:t>
                      </a:r>
                      <a:r>
                        <a:rPr lang="en-US" sz="2400" baseline="0" dirty="0" smtClean="0"/>
                        <a:t>  VM exit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scheduling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Packets sent</a:t>
                      </a:r>
                      <a:r>
                        <a:rPr lang="en-US" sz="2400" baseline="0" dirty="0" smtClean="0"/>
                        <a:t> through software switch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software switch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</a:t>
                      </a:r>
                      <a:r>
                        <a:rPr lang="en-US" sz="2400" baseline="0" dirty="0" smtClean="0"/>
                        <a:t> accessible by hypervisor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hypervisor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00964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 Double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Means </a:t>
            </a:r>
            <a:r>
              <a:rPr lang="en-US" dirty="0" smtClean="0">
                <a:solidFill>
                  <a:srgbClr val="FF0000"/>
                </a:solidFill>
              </a:rPr>
              <a:t>no hypervisor</a:t>
            </a:r>
            <a:r>
              <a:rPr lang="en-US" dirty="0" smtClean="0"/>
              <a:t>, also means “</a:t>
            </a:r>
            <a:r>
              <a:rPr lang="en-US" dirty="0" smtClean="0">
                <a:solidFill>
                  <a:srgbClr val="FF0000"/>
                </a:solidFill>
              </a:rPr>
              <a:t>no hype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Multi-core processors</a:t>
            </a:r>
          </a:p>
          <a:p>
            <a:pPr lvl="1"/>
            <a:r>
              <a:rPr lang="en-US" dirty="0" smtClean="0"/>
              <a:t>Available now</a:t>
            </a:r>
          </a:p>
          <a:p>
            <a:r>
              <a:rPr lang="en-US" dirty="0" smtClean="0"/>
              <a:t>Extended (Nested) Page Tables</a:t>
            </a:r>
          </a:p>
          <a:p>
            <a:pPr lvl="1"/>
            <a:r>
              <a:rPr lang="en-US" dirty="0" smtClean="0"/>
              <a:t>Available now</a:t>
            </a:r>
          </a:p>
          <a:p>
            <a:r>
              <a:rPr lang="en-US" dirty="0" smtClean="0"/>
              <a:t>SR-IOV and Directed I/O (VT-d)</a:t>
            </a:r>
          </a:p>
          <a:p>
            <a:pPr lvl="1"/>
            <a:r>
              <a:rPr lang="en-US" dirty="0" smtClean="0"/>
              <a:t>Network cards now, Storage devices near future</a:t>
            </a:r>
            <a:endParaRPr lang="en-US" dirty="0"/>
          </a:p>
          <a:p>
            <a:r>
              <a:rPr lang="en-US" dirty="0" smtClean="0"/>
              <a:t>Virtual Ethernet Port Aggregator (VEPA)</a:t>
            </a:r>
          </a:p>
          <a:p>
            <a:pPr lvl="1"/>
            <a:r>
              <a:rPr lang="en-US" dirty="0" smtClean="0"/>
              <a:t>Next-generation switches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advTm="9381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the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used to share servers</a:t>
            </a:r>
          </a:p>
          <a:p>
            <a:pPr lvl="1"/>
            <a:r>
              <a:rPr lang="en-US" dirty="0" smtClean="0"/>
              <a:t>Software layer running under each virtual machine</a:t>
            </a:r>
          </a:p>
          <a:p>
            <a:r>
              <a:rPr lang="en-US" dirty="0" smtClean="0"/>
              <a:t>Malicious software can run on the same server</a:t>
            </a:r>
          </a:p>
          <a:p>
            <a:pPr lvl="1"/>
            <a:r>
              <a:rPr lang="en-US" dirty="0" smtClean="0"/>
              <a:t>Attack hypervisor</a:t>
            </a:r>
          </a:p>
          <a:p>
            <a:pPr lvl="1"/>
            <a:r>
              <a:rPr lang="en-US" dirty="0" smtClean="0"/>
              <a:t>Access/Obstruct other VMs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8" name="Rounded Rectangle 47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5503889" y="5219478"/>
            <a:ext cx="2739452" cy="478203"/>
          </a:xfrm>
          <a:prstGeom prst="roundRect">
            <a:avLst/>
          </a:prstGeom>
          <a:solidFill>
            <a:srgbClr val="00B0F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Hypervisor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55" name="Rounded Rectangle 54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59" name="Oval 58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0" name="Straight Connector 59"/>
          <p:cNvCxnSpPr>
            <a:stCxn id="64" idx="2"/>
            <a:endCxn id="59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2" name="Straight Connector 61"/>
          <p:cNvCxnSpPr>
            <a:stCxn id="64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6" name="Straight Connector 65"/>
          <p:cNvCxnSpPr>
            <a:stCxn id="70" idx="2"/>
            <a:endCxn id="65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68" name="Straight Connector 67"/>
          <p:cNvCxnSpPr>
            <a:stCxn id="70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6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75" name="Rounded Rectangle 74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pic>
        <p:nvPicPr>
          <p:cNvPr id="93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657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5" name="Straight Connector 94"/>
          <p:cNvCxnSpPr/>
          <p:nvPr/>
        </p:nvCxnSpPr>
        <p:spPr bwMode="auto">
          <a:xfrm rot="5400000" flipH="1" flipV="1">
            <a:off x="4305300" y="3543300"/>
            <a:ext cx="11430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rot="16200000" flipH="1">
            <a:off x="3848100" y="5219700"/>
            <a:ext cx="2057400" cy="6096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8" name="Picture 97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267200"/>
            <a:ext cx="457200" cy="390832"/>
          </a:xfrm>
          <a:prstGeom prst="rect">
            <a:avLst/>
          </a:prstGeom>
        </p:spPr>
      </p:pic>
      <p:pic>
        <p:nvPicPr>
          <p:cNvPr id="101" name="Picture 100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267200"/>
            <a:ext cx="457200" cy="390832"/>
          </a:xfrm>
          <a:prstGeom prst="rect">
            <a:avLst/>
          </a:prstGeom>
        </p:spPr>
      </p:pic>
      <p:pic>
        <p:nvPicPr>
          <p:cNvPr id="100" name="Picture 99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876800"/>
            <a:ext cx="457200" cy="390832"/>
          </a:xfrm>
          <a:prstGeom prst="rect">
            <a:avLst/>
          </a:prstGeom>
        </p:spPr>
      </p:pic>
      <p:pic>
        <p:nvPicPr>
          <p:cNvPr id="103" name="Picture 102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4876800"/>
            <a:ext cx="457200" cy="390832"/>
          </a:xfrm>
          <a:prstGeom prst="rect">
            <a:avLst/>
          </a:prstGeom>
        </p:spPr>
      </p:pic>
      <p:pic>
        <p:nvPicPr>
          <p:cNvPr id="104" name="Picture 103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257368"/>
            <a:ext cx="457200" cy="390832"/>
          </a:xfrm>
          <a:prstGeom prst="rect">
            <a:avLst/>
          </a:prstGeom>
        </p:spPr>
      </p:pic>
      <p:pic>
        <p:nvPicPr>
          <p:cNvPr id="105" name="Picture 104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4866968"/>
            <a:ext cx="457200" cy="390832"/>
          </a:xfrm>
          <a:prstGeom prst="rect">
            <a:avLst/>
          </a:prstGeom>
        </p:spPr>
      </p:pic>
      <p:pic>
        <p:nvPicPr>
          <p:cNvPr id="4098" name="Picture 2" descr="C:\Users\Eric\AppData\Local\Microsoft\Windows\Temporary Internet Files\Content.IE5\CYD2U0ZP\MC9004359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3781420"/>
            <a:ext cx="1524000" cy="1205513"/>
          </a:xfrm>
          <a:prstGeom prst="rect">
            <a:avLst/>
          </a:prstGeom>
          <a:noFill/>
        </p:spPr>
      </p:pic>
      <p:cxnSp>
        <p:nvCxnSpPr>
          <p:cNvPr id="74" name="Straight Arrow Connector 73"/>
          <p:cNvCxnSpPr/>
          <p:nvPr/>
        </p:nvCxnSpPr>
        <p:spPr bwMode="auto">
          <a:xfrm rot="5400000">
            <a:off x="6896100" y="4991100"/>
            <a:ext cx="533400" cy="4572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rot="10800000">
            <a:off x="6172200" y="4876800"/>
            <a:ext cx="685800" cy="53340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2895600" y="549658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servers</a:t>
            </a:r>
            <a:endParaRPr lang="en-US" sz="2800" dirty="0"/>
          </a:p>
        </p:txBody>
      </p:sp>
    </p:spTree>
  </p:cSld>
  <p:clrMapOvr>
    <a:masterClrMapping/>
  </p:clrMapOvr>
  <p:transition advTm="42433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Trend towards hosted and shared infrastructures</a:t>
            </a:r>
          </a:p>
          <a:p>
            <a:r>
              <a:rPr lang="en-US" dirty="0" smtClean="0"/>
              <a:t>Significant security issue threatens adoption</a:t>
            </a:r>
          </a:p>
          <a:p>
            <a:r>
              <a:rPr lang="en-US" dirty="0" err="1" smtClean="0"/>
              <a:t>NoHype</a:t>
            </a:r>
            <a:r>
              <a:rPr lang="en-US" dirty="0" smtClean="0"/>
              <a:t> solves this by removing the hypervisor</a:t>
            </a:r>
          </a:p>
          <a:p>
            <a:r>
              <a:rPr lang="en-US" dirty="0" smtClean="0"/>
              <a:t>Performance improvement is a side benefit</a:t>
            </a:r>
          </a:p>
          <a:p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dirty="0" smtClean="0"/>
              <a:t>Implement on current hardware</a:t>
            </a:r>
          </a:p>
          <a:p>
            <a:pPr lvl="1"/>
            <a:r>
              <a:rPr lang="en-US" dirty="0" smtClean="0"/>
              <a:t>Assess needs for future processors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advTm="41918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hlinkClick r:id="rId3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Contact info:</a:t>
            </a:r>
            <a:endParaRPr lang="en-US" dirty="0" smtClean="0">
              <a:solidFill>
                <a:schemeClr val="tx1"/>
              </a:solidFill>
              <a:hlinkClick r:id="rId3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/>
              <a:t>ekeller@princeton.edu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>
                <a:hlinkClick r:id="rId4"/>
              </a:rPr>
              <a:t>http://www.princeton.edu/~ekeller</a:t>
            </a:r>
            <a:endParaRPr lang="en-US" sz="2800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/>
              <a:t>szefer@princeton.edu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800" dirty="0" smtClean="0">
                <a:hlinkClick r:id="rId5"/>
              </a:rPr>
              <a:t>http://www.princeton.edu/~szefer</a:t>
            </a:r>
            <a:endParaRPr lang="en-US" sz="2800" dirty="0" smtClean="0"/>
          </a:p>
          <a:p>
            <a:pPr lvl="1">
              <a:lnSpc>
                <a:spcPct val="150000"/>
              </a:lnSpc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45D62-CC08-48FA-985A-62E7EF5E9DE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advTm="85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vulnerabilities imagined?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headlines… doesn’t mean it’s not real</a:t>
            </a:r>
          </a:p>
          <a:p>
            <a:pPr lvl="1"/>
            <a:r>
              <a:rPr lang="en-US" dirty="0" smtClean="0"/>
              <a:t>Not enticing enough to hackers yet?</a:t>
            </a:r>
            <a:br>
              <a:rPr lang="en-US" dirty="0" smtClean="0"/>
            </a:br>
            <a:r>
              <a:rPr lang="en-US" dirty="0" smtClean="0"/>
              <a:t>(small market size, lack of confidential data)</a:t>
            </a:r>
          </a:p>
          <a:p>
            <a:r>
              <a:rPr lang="en-US" dirty="0" smtClean="0"/>
              <a:t>Virtualization layer huge and growing</a:t>
            </a:r>
          </a:p>
          <a:p>
            <a:pPr lvl="1"/>
            <a:r>
              <a:rPr lang="en-US" dirty="0" smtClean="0"/>
              <a:t>100 Thousand lines of code in hypervisor</a:t>
            </a:r>
          </a:p>
          <a:p>
            <a:pPr lvl="1"/>
            <a:r>
              <a:rPr lang="en-US" dirty="0" smtClean="0"/>
              <a:t>1 Million lines in privileged virtual machine</a:t>
            </a:r>
          </a:p>
          <a:p>
            <a:r>
              <a:rPr lang="en-US" dirty="0" smtClean="0"/>
              <a:t>Derived from existing operating systems </a:t>
            </a:r>
          </a:p>
          <a:p>
            <a:pPr lvl="1"/>
            <a:r>
              <a:rPr lang="en-US" dirty="0" smtClean="0"/>
              <a:t>Which have security holes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5594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NoHype</a:t>
            </a:r>
            <a:r>
              <a:rPr lang="en-US" dirty="0" smtClean="0"/>
              <a:t> removes the hypervisor</a:t>
            </a:r>
          </a:p>
          <a:p>
            <a:pPr lvl="1"/>
            <a:r>
              <a:rPr lang="en-US" dirty="0" smtClean="0"/>
              <a:t>There’s nothing to attack</a:t>
            </a:r>
          </a:p>
          <a:p>
            <a:pPr lvl="1"/>
            <a:r>
              <a:rPr lang="en-US" dirty="0" smtClean="0"/>
              <a:t>Complete systems solution</a:t>
            </a:r>
          </a:p>
          <a:p>
            <a:pPr lvl="1"/>
            <a:r>
              <a:rPr lang="en-US" dirty="0" smtClean="0"/>
              <a:t>Still retains the needs of a virtualized cloud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181600" y="3200400"/>
            <a:ext cx="3276600" cy="3347418"/>
          </a:xfrm>
          <a:prstGeom prst="roundRect">
            <a:avLst>
              <a:gd name="adj" fmla="val 8334"/>
            </a:avLst>
          </a:prstGeom>
          <a:solidFill>
            <a:schemeClr val="accent3">
              <a:lumMod val="9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503889" y="5857081"/>
            <a:ext cx="2739452" cy="478203"/>
          </a:xfrm>
          <a:prstGeom prst="roundRect">
            <a:avLst/>
          </a:prstGeom>
          <a:solidFill>
            <a:schemeClr val="accent6">
              <a:lumMod val="25000"/>
              <a:lumOff val="75000"/>
            </a:schemeClr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Physical Hardware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5503889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503889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363325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007902" y="4581874"/>
            <a:ext cx="1235439" cy="478203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007902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867338" y="3678603"/>
            <a:ext cx="376003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6870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94598" y="3253534"/>
            <a:ext cx="139359" cy="405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16" name="Oval 15"/>
          <p:cNvSpPr/>
          <p:nvPr/>
        </p:nvSpPr>
        <p:spPr bwMode="auto">
          <a:xfrm>
            <a:off x="7598765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7" name="Straight Connector 16"/>
          <p:cNvCxnSpPr>
            <a:stCxn id="21" idx="2"/>
            <a:endCxn id="16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7598765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19" name="Straight Connector 18"/>
          <p:cNvCxnSpPr>
            <a:stCxn id="21" idx="2"/>
          </p:cNvCxnSpPr>
          <p:nvPr/>
        </p:nvCxnSpPr>
        <p:spPr bwMode="auto">
          <a:xfrm rot="10800000" flipV="1">
            <a:off x="7598765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7598765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598765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974768" y="63884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3" name="Straight Connector 22"/>
          <p:cNvCxnSpPr>
            <a:stCxn id="27" idx="2"/>
            <a:endCxn id="22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974768" y="6282150"/>
            <a:ext cx="322289" cy="159401"/>
          </a:xfrm>
          <a:prstGeom prst="rect">
            <a:avLst/>
          </a:prstGeom>
          <a:solidFill>
            <a:srgbClr val="918E0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5" name="Straight Connector 24"/>
          <p:cNvCxnSpPr>
            <a:stCxn id="27" idx="2"/>
          </p:cNvCxnSpPr>
          <p:nvPr/>
        </p:nvCxnSpPr>
        <p:spPr bwMode="auto">
          <a:xfrm rot="10800000" flipV="1">
            <a:off x="7974768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7974768" y="6282150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974768" y="6229017"/>
            <a:ext cx="322289" cy="106267"/>
          </a:xfrm>
          <a:prstGeom prst="ellipse">
            <a:avLst/>
          </a:prstGeom>
          <a:solidFill>
            <a:srgbClr val="918E00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7921052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8297056" y="6282150"/>
            <a:ext cx="0" cy="15940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72"/>
          <p:cNvGrpSpPr/>
          <p:nvPr/>
        </p:nvGrpSpPr>
        <p:grpSpPr>
          <a:xfrm rot="19598494">
            <a:off x="5901464" y="6246135"/>
            <a:ext cx="279150" cy="353593"/>
            <a:chOff x="2286000" y="5638800"/>
            <a:chExt cx="457200" cy="609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grpSp>
        <p:nvGrpSpPr>
          <p:cNvPr id="30" name="Group 79"/>
          <p:cNvGrpSpPr/>
          <p:nvPr/>
        </p:nvGrpSpPr>
        <p:grpSpPr>
          <a:xfrm rot="19598494">
            <a:off x="5525460" y="6275805"/>
            <a:ext cx="279150" cy="353593"/>
            <a:chOff x="2286000" y="5638800"/>
            <a:chExt cx="457200" cy="6096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362200" y="5638800"/>
              <a:ext cx="381000" cy="609600"/>
            </a:xfrm>
            <a:prstGeom prst="rect">
              <a:avLst/>
            </a:prstGeom>
            <a:solidFill>
              <a:srgbClr val="66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5638800"/>
              <a:ext cx="76200" cy="304800"/>
            </a:xfrm>
            <a:prstGeom prst="rect">
              <a:avLst/>
            </a:prstGeom>
            <a:solidFill>
              <a:srgbClr val="918E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590800" y="5715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90800" y="60198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5867400"/>
              <a:ext cx="1524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38400" y="6096000"/>
              <a:ext cx="76200" cy="76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5933607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7437620" y="3678603"/>
            <a:ext cx="429718" cy="850138"/>
          </a:xfrm>
          <a:prstGeom prst="roundRect">
            <a:avLst/>
          </a:prstGeom>
          <a:solidFill>
            <a:srgbClr val="FFB66D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199293" y="3886200"/>
            <a:ext cx="954107" cy="461665"/>
          </a:xfrm>
          <a:prstGeom prst="rect">
            <a:avLst/>
          </a:prstGeom>
          <a:solidFill>
            <a:srgbClr val="FFB66D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</a:rPr>
              <a:t>Apps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334000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73254" y="32766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Guest VM2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371600" y="5181600"/>
            <a:ext cx="2712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 hypervisor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4038600" y="5486400"/>
            <a:ext cx="990600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3992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in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a cloud infrastructure use virtualization?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To support dynamically starting/stopping VMs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To allow servers to be shared (multi-tenancy)</a:t>
            </a:r>
          </a:p>
          <a:p>
            <a:r>
              <a:rPr lang="en-US" dirty="0" smtClean="0"/>
              <a:t>Do not need full power of modern hypervisors</a:t>
            </a:r>
          </a:p>
          <a:p>
            <a:pPr lvl="1"/>
            <a:r>
              <a:rPr lang="en-US" dirty="0" smtClean="0"/>
              <a:t>Emulating diverse (potentially older) hardware</a:t>
            </a:r>
          </a:p>
          <a:p>
            <a:pPr lvl="1"/>
            <a:r>
              <a:rPr lang="en-US" dirty="0" smtClean="0"/>
              <a:t>Maximizing server consolidation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4049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advTm="4912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Isolating/Emulating resources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CPU:</a:t>
            </a:r>
            <a:r>
              <a:rPr lang="en-US" dirty="0" smtClean="0"/>
              <a:t> Scheduling virtual machines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Memory:</a:t>
            </a:r>
            <a:r>
              <a:rPr lang="en-US" dirty="0" smtClean="0"/>
              <a:t> Managing memory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I/O:</a:t>
            </a:r>
            <a:r>
              <a:rPr lang="en-US" dirty="0" smtClean="0"/>
              <a:t> Emulating I/O devices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Managing virtual machines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AE12B-AF5E-4676-AE1F-60AB827D625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ight Brace 4"/>
          <p:cNvSpPr/>
          <p:nvPr/>
        </p:nvSpPr>
        <p:spPr bwMode="auto">
          <a:xfrm>
            <a:off x="5715000" y="1219200"/>
            <a:ext cx="990600" cy="1524000"/>
          </a:xfrm>
          <a:prstGeom prst="rightBrac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0403" y="1748135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 to HW /</a:t>
            </a:r>
          </a:p>
          <a:p>
            <a:r>
              <a:rPr lang="en-US" sz="2400" dirty="0" smtClean="0"/>
              <a:t>Pre-allocation</a:t>
            </a:r>
            <a:endParaRPr lang="en-US" sz="2400" dirty="0"/>
          </a:p>
        </p:txBody>
      </p:sp>
    </p:spTree>
  </p:cSld>
  <p:clrMapOvr>
    <a:masterClrMapping/>
  </p:clrMapOvr>
  <p:transition advTm="307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rex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Helvetica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jrex</Template>
  <TotalTime>24480</TotalTime>
  <Words>1261</Words>
  <Application>Microsoft Office PowerPoint</Application>
  <PresentationFormat>On-screen Show (4:3)</PresentationFormat>
  <Paragraphs>517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jrex</vt:lpstr>
      <vt:lpstr>NoHype:  Virtualized Cloud Infrastructure without the Virtualization</vt:lpstr>
      <vt:lpstr>Virtualized Cloud Infrastructure</vt:lpstr>
      <vt:lpstr>Without the Virtualization</vt:lpstr>
      <vt:lpstr>Without the Virtualization</vt:lpstr>
      <vt:lpstr>Are these vulnerabilities imagined?</vt:lpstr>
      <vt:lpstr>NoHype</vt:lpstr>
      <vt:lpstr>Virtualization in the Cloud</vt:lpstr>
      <vt:lpstr>Roles of the Hypervisor</vt:lpstr>
      <vt:lpstr>Roles of the Hypervisor</vt:lpstr>
      <vt:lpstr>Roles of the Hypervisor</vt:lpstr>
      <vt:lpstr>Roles of the Hypervisor</vt:lpstr>
      <vt:lpstr>Roles of the Hypervisor</vt:lpstr>
      <vt:lpstr>Scheduling Virtual Machines</vt:lpstr>
      <vt:lpstr>Dedicate a core to a single VM</vt:lpstr>
      <vt:lpstr>Managing Memory</vt:lpstr>
      <vt:lpstr>Pre-allocate Memory</vt:lpstr>
      <vt:lpstr>Emulate I/O Devices</vt:lpstr>
      <vt:lpstr>Emulate I/O Devices</vt:lpstr>
      <vt:lpstr>Dedicate Devices to a VM</vt:lpstr>
      <vt:lpstr>Virtualize the Devices</vt:lpstr>
      <vt:lpstr>Networking</vt:lpstr>
      <vt:lpstr>Networking (in virtualized server)</vt:lpstr>
      <vt:lpstr>Networking (in virtualized server)</vt:lpstr>
      <vt:lpstr>Networking (in virtualized server)</vt:lpstr>
      <vt:lpstr>Do Networking in the Network</vt:lpstr>
      <vt:lpstr>Managing Virtual Machines</vt:lpstr>
      <vt:lpstr>Managing Virtual Machines</vt:lpstr>
      <vt:lpstr>Hypervisor’s Role in Management</vt:lpstr>
      <vt:lpstr>Hypervisor’s Role in Management</vt:lpstr>
      <vt:lpstr>Hypervisor’s Role in Management</vt:lpstr>
      <vt:lpstr>Hypervisor’s Role in Management</vt:lpstr>
      <vt:lpstr>Decouple Management And Operation</vt:lpstr>
      <vt:lpstr>Decouple Management And Operation</vt:lpstr>
      <vt:lpstr>Decouple Management And Operation</vt:lpstr>
      <vt:lpstr>Removing the Hypervisor Summary</vt:lpstr>
      <vt:lpstr>Security Benefits</vt:lpstr>
      <vt:lpstr>Security Benefits</vt:lpstr>
      <vt:lpstr>Confidentiality/Integrity of Data</vt:lpstr>
      <vt:lpstr>NoHype Double Meaning</vt:lpstr>
      <vt:lpstr>Conclusions and Future Work</vt:lpstr>
      <vt:lpstr>Questions?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Keller</dc:creator>
  <cp:lastModifiedBy>Eric Keller</cp:lastModifiedBy>
  <cp:revision>578</cp:revision>
  <dcterms:created xsi:type="dcterms:W3CDTF">2010-03-30T20:01:39Z</dcterms:created>
  <dcterms:modified xsi:type="dcterms:W3CDTF">2010-06-19T18:56:28Z</dcterms:modified>
</cp:coreProperties>
</file>