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77" r:id="rId6"/>
    <p:sldId id="278" r:id="rId7"/>
    <p:sldId id="260" r:id="rId8"/>
    <p:sldId id="279" r:id="rId9"/>
    <p:sldId id="280" r:id="rId10"/>
    <p:sldId id="281" r:id="rId11"/>
    <p:sldId id="282" r:id="rId12"/>
  </p:sldIdLst>
  <p:sldSz cx="12192000" cy="6858000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3"/>
    <p:restoredTop sz="80963"/>
  </p:normalViewPr>
  <p:slideViewPr>
    <p:cSldViewPr snapToGrid="0" snapToObjects="1">
      <p:cViewPr varScale="1">
        <p:scale>
          <a:sx n="106" d="100"/>
          <a:sy n="106" d="100"/>
        </p:scale>
        <p:origin x="216" y="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712EB-5B7B-544F-87A0-F755CDD716E2}" type="datetimeFigureOut">
              <a:rPr lang="en-US" smtClean="0"/>
              <a:t>5/11/21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53A3F-F76D-6C47-856D-849C3E104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finally put the functionality we want, where we want it! But, to make this vision a reality, we need 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53A3F-F76D-6C47-856D-849C3E1046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71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53A3F-F76D-6C47-856D-849C3E1046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74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586902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Collaboration with the theoretical computer science community (streaming algorithms, compact data structures)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53A3F-F76D-6C47-856D-849C3E1046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70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53A3F-F76D-6C47-856D-849C3E1046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23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53A3F-F76D-6C47-856D-849C3E1046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33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53A3F-F76D-6C47-856D-849C3E1046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05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uFillTx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>
                <a:uFillTx/>
              </a:rP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FF11994-05AC-A74E-9C1E-77ACAC5E4FDA}"/>
              </a:ext>
            </a:extLst>
          </p:cNvPr>
          <p:cNvSpPr/>
          <p:nvPr userDrawn="1"/>
        </p:nvSpPr>
        <p:spPr>
          <a:xfrm>
            <a:off x="0" y="0"/>
            <a:ext cx="12192000" cy="7837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741892" y="0"/>
            <a:ext cx="10708216" cy="783707"/>
          </a:xfrm>
          <a:prstGeom prst="rect">
            <a:avLst/>
          </a:prstGeom>
        </p:spPr>
        <p:txBody>
          <a:bodyPr vert="horz" lIns="0" tIns="45720" rIns="0" bIns="0" rtlCol="0" anchor="b" anchorCtr="0">
            <a:normAutofit/>
          </a:bodyPr>
          <a:lstStyle>
            <a:lvl1pPr>
              <a:defRPr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741892" y="1178081"/>
            <a:ext cx="10708216" cy="4580495"/>
          </a:xfrm>
          <a:prstGeom prst="rect">
            <a:avLst/>
          </a:prstGeom>
        </p:spPr>
        <p:txBody>
          <a:bodyPr vert="horz" lIns="0" tIns="4572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9699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uFillTx/>
              </a:defRPr>
            </a:lvl1pPr>
            <a:lvl2pPr marL="457200" indent="0">
              <a:buNone/>
              <a:defRPr sz="1400">
                <a:uFillTx/>
              </a:defRPr>
            </a:lvl2pPr>
            <a:lvl3pPr marL="914400" indent="0">
              <a:buNone/>
              <a:defRPr sz="1200">
                <a:uFillTx/>
              </a:defRPr>
            </a:lvl3pPr>
            <a:lvl4pPr marL="1371600" indent="0">
              <a:buNone/>
              <a:defRPr sz="1000">
                <a:uFillTx/>
              </a:defRPr>
            </a:lvl4pPr>
            <a:lvl5pPr marL="1828800" indent="0">
              <a:buNone/>
              <a:defRPr sz="1000">
                <a:uFillTx/>
              </a:defRPr>
            </a:lvl5pPr>
            <a:lvl6pPr marL="2286000" indent="0">
              <a:buNone/>
              <a:defRPr sz="1000">
                <a:uFillTx/>
              </a:defRPr>
            </a:lvl6pPr>
            <a:lvl7pPr marL="2743200" indent="0">
              <a:buNone/>
              <a:defRPr sz="1000">
                <a:uFillTx/>
              </a:defRPr>
            </a:lvl7pPr>
            <a:lvl8pPr marL="3200400" indent="0">
              <a:buNone/>
              <a:defRPr sz="1000">
                <a:uFillTx/>
              </a:defRPr>
            </a:lvl8pPr>
            <a:lvl9pPr marL="3657600" indent="0">
              <a:buNone/>
              <a:defRPr sz="10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uFillTx/>
              </a:defRPr>
            </a:lvl1pPr>
            <a:lvl2pPr marL="457200" indent="0">
              <a:buNone/>
              <a:defRPr sz="2800">
                <a:uFillTx/>
              </a:defRPr>
            </a:lvl2pPr>
            <a:lvl3pPr marL="914400" indent="0">
              <a:buNone/>
              <a:defRPr sz="2400">
                <a:uFillTx/>
              </a:defRPr>
            </a:lvl3pPr>
            <a:lvl4pPr marL="1371600" indent="0">
              <a:buNone/>
              <a:defRPr sz="2000">
                <a:uFillTx/>
              </a:defRPr>
            </a:lvl4pPr>
            <a:lvl5pPr marL="1828800" indent="0">
              <a:buNone/>
              <a:defRPr sz="2000">
                <a:uFillTx/>
              </a:defRPr>
            </a:lvl5pPr>
            <a:lvl6pPr marL="2286000" indent="0">
              <a:buNone/>
              <a:defRPr sz="2000">
                <a:uFillTx/>
              </a:defRPr>
            </a:lvl6pPr>
            <a:lvl7pPr marL="2743200" indent="0">
              <a:buNone/>
              <a:defRPr sz="2000">
                <a:uFillTx/>
              </a:defRPr>
            </a:lvl7pPr>
            <a:lvl8pPr marL="3200400" indent="0">
              <a:buNone/>
              <a:defRPr sz="2000">
                <a:uFillTx/>
              </a:defRPr>
            </a:lvl8pPr>
            <a:lvl9pPr marL="3657600" indent="0">
              <a:buNone/>
              <a:defRPr sz="2000">
                <a:uFillTx/>
              </a:defRPr>
            </a:lvl9pPr>
          </a:lstStyle>
          <a:p>
            <a:endParaRPr lang="en-US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uFillTx/>
              </a:defRPr>
            </a:lvl1pPr>
            <a:lvl2pPr marL="457200" indent="0">
              <a:buNone/>
              <a:defRPr sz="1400">
                <a:uFillTx/>
              </a:defRPr>
            </a:lvl2pPr>
            <a:lvl3pPr marL="914400" indent="0">
              <a:buNone/>
              <a:defRPr sz="1200">
                <a:uFillTx/>
              </a:defRPr>
            </a:lvl3pPr>
            <a:lvl4pPr marL="1371600" indent="0">
              <a:buNone/>
              <a:defRPr sz="1000">
                <a:uFillTx/>
              </a:defRPr>
            </a:lvl4pPr>
            <a:lvl5pPr marL="1828800" indent="0">
              <a:buNone/>
              <a:defRPr sz="1000">
                <a:uFillTx/>
              </a:defRPr>
            </a:lvl5pPr>
            <a:lvl6pPr marL="2286000" indent="0">
              <a:buNone/>
              <a:defRPr sz="1000">
                <a:uFillTx/>
              </a:defRPr>
            </a:lvl6pPr>
            <a:lvl7pPr marL="2743200" indent="0">
              <a:buNone/>
              <a:defRPr sz="1000">
                <a:uFillTx/>
              </a:defRPr>
            </a:lvl7pPr>
            <a:lvl8pPr marL="3200400" indent="0">
              <a:buNone/>
              <a:defRPr sz="1000">
                <a:uFillTx/>
              </a:defRPr>
            </a:lvl8pPr>
            <a:lvl9pPr marL="3657600" indent="0">
              <a:buNone/>
              <a:defRPr sz="1000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4A71FA94-E767-5847-BE36-3BECEE58B446}" type="datetimeFigureOut">
              <a:rPr lang="en-US" smtClean="0">
                <a:uFillTx/>
              </a:rPr>
              <a:t>5/11/21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BD2FBC3B-8E60-0B40-A1FC-BF8023AF8598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s.princeton.edu/~jrex/papers/pathquery16.pdf" TargetMode="External"/><Relationship Id="rId3" Type="http://schemas.openxmlformats.org/officeDocument/2006/relationships/hyperlink" Target="https://www.cs.princeton.edu/~xiaoqic/documents/paper-PRECISION-ToN.pdf" TargetMode="External"/><Relationship Id="rId7" Type="http://schemas.openxmlformats.org/officeDocument/2006/relationships/hyperlink" Target="https://www.cs.princeton.edu/~jrex/papers/sonata.pdf" TargetMode="External"/><Relationship Id="rId2" Type="http://schemas.openxmlformats.org/officeDocument/2006/relationships/hyperlink" Target="https://www.cs.princeton.edu/~jrex/papers/conquest19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s.princeton.edu/~jrex/papers/apocs20.pdf" TargetMode="External"/><Relationship Id="rId5" Type="http://schemas.openxmlformats.org/officeDocument/2006/relationships/hyperlink" Target="https://www.cs.princeton.edu/~xiaoqic/documents/paper-BeauCoup-SIGCOMM20.pdf" TargetMode="External"/><Relationship Id="rId4" Type="http://schemas.openxmlformats.org/officeDocument/2006/relationships/hyperlink" Target="https://www.cs.princeton.edu/~jrex/papers/carpe20.pdf" TargetMode="External"/><Relationship Id="rId9" Type="http://schemas.openxmlformats.org/officeDocument/2006/relationships/hyperlink" Target="https://www.cs.princeton.edu/~jrex/papers/contra20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291" y="785483"/>
            <a:ext cx="10880436" cy="2387600"/>
          </a:xfrm>
        </p:spPr>
        <p:txBody>
          <a:bodyPr>
            <a:normAutofit/>
          </a:bodyPr>
          <a:lstStyle/>
          <a:p>
            <a:r>
              <a:rPr lang="en-US" sz="4800" b="1"/>
              <a:t>Role of Theoretical Research in Networking Systems Development and Beyond</a:t>
            </a:r>
            <a:endParaRPr lang="en-US" sz="4800" dirty="0"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8509" y="3286085"/>
            <a:ext cx="9144000" cy="1655762"/>
          </a:xfrm>
        </p:spPr>
        <p:txBody>
          <a:bodyPr/>
          <a:lstStyle/>
          <a:p>
            <a:r>
              <a:rPr lang="en-US" dirty="0">
                <a:uFillTx/>
              </a:rPr>
              <a:t>Jennifer Rexford</a:t>
            </a:r>
          </a:p>
          <a:p>
            <a:r>
              <a:rPr lang="en-US" dirty="0"/>
              <a:t>Princeton University</a:t>
            </a:r>
            <a:endParaRPr lang="en-US" dirty="0">
              <a:uFillTx/>
            </a:endParaRPr>
          </a:p>
        </p:txBody>
      </p:sp>
      <p:pic>
        <p:nvPicPr>
          <p:cNvPr id="1026" name="Picture 2" descr="Princeton University : Rankings, Fees &amp; Courses Details | Top Universities">
            <a:extLst>
              <a:ext uri="{FF2B5EF4-FFF2-40B4-BE49-F238E27FC236}">
                <a16:creationId xmlns:a16="http://schemas.microsoft.com/office/drawing/2014/main" id="{ADA142E6-BF5B-DD42-8E9B-F4DCA3F44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248" y="4133522"/>
            <a:ext cx="921327" cy="92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heory Practice Arrows Concept Stock Photo, Picture And Royalty Free Image.  Image 73861925.">
            <a:extLst>
              <a:ext uri="{FF2B5EF4-FFF2-40B4-BE49-F238E27FC236}">
                <a16:creationId xmlns:a16="http://schemas.microsoft.com/office/drawing/2014/main" id="{972D2417-0AC1-EB4C-9040-7E67F132E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8" y="4450846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icture Theory Practice - Intercultural Trainer Academy">
            <a:extLst>
              <a:ext uri="{FF2B5EF4-FFF2-40B4-BE49-F238E27FC236}">
                <a16:creationId xmlns:a16="http://schemas.microsoft.com/office/drawing/2014/main" id="{02672D15-8FD6-8148-818A-23104393A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6259" y="4239363"/>
            <a:ext cx="3492500" cy="274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214A1-64B4-9341-B8B8-F0F8608F8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5E680-2564-A849-BE28-8CFCA32D1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systems need theoretical foundations</a:t>
            </a:r>
          </a:p>
          <a:p>
            <a:pPr lvl="1"/>
            <a:r>
              <a:rPr lang="en-US" dirty="0"/>
              <a:t>So we can design networks worthy of society’s trust</a:t>
            </a:r>
          </a:p>
          <a:p>
            <a:r>
              <a:rPr lang="en-US" dirty="0"/>
              <a:t>Theory needs to meet practice</a:t>
            </a:r>
          </a:p>
          <a:p>
            <a:pPr lvl="1"/>
            <a:r>
              <a:rPr lang="en-US" dirty="0"/>
              <a:t>So good ideas can see the light of day</a:t>
            </a:r>
          </a:p>
          <a:p>
            <a:r>
              <a:rPr lang="en-US" dirty="0"/>
              <a:t>Deep programmability enables theory to meet practice</a:t>
            </a:r>
          </a:p>
          <a:p>
            <a:pPr lvl="1"/>
            <a:r>
              <a:rPr lang="en-US" dirty="0"/>
              <a:t>Putting the functionality we want, where we want it</a:t>
            </a:r>
          </a:p>
          <a:p>
            <a:r>
              <a:rPr lang="en-US" dirty="0"/>
              <a:t>Programmable networks also need a strong foundation</a:t>
            </a:r>
          </a:p>
          <a:p>
            <a:pPr lvl="1"/>
            <a:r>
              <a:rPr lang="en-US" dirty="0"/>
              <a:t>Efficient data structures that run in the data plane</a:t>
            </a:r>
          </a:p>
          <a:p>
            <a:pPr lvl="1"/>
            <a:r>
              <a:rPr lang="en-US" dirty="0"/>
              <a:t>Expressive programming abstractions and effective compilers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295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70972-E9A3-954A-B7FB-1CAD1812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A056-5E12-EA41-B4AC-9355D94B0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611" y="1576137"/>
            <a:ext cx="11249525" cy="5029200"/>
          </a:xfrm>
        </p:spPr>
        <p:txBody>
          <a:bodyPr>
            <a:normAutofit/>
          </a:bodyPr>
          <a:lstStyle/>
          <a:p>
            <a:r>
              <a:rPr lang="en-US" dirty="0"/>
              <a:t>Data-plane data structures</a:t>
            </a:r>
          </a:p>
          <a:p>
            <a:pPr lvl="1"/>
            <a:r>
              <a:rPr lang="en-US" dirty="0"/>
              <a:t>Microbursts: </a:t>
            </a:r>
            <a:r>
              <a:rPr lang="en-US" dirty="0">
                <a:hlinkClick r:id="rId2"/>
              </a:rPr>
              <a:t>https://www.cs.princeton.edu/~jrex/papers/conquest19.pdf</a:t>
            </a:r>
            <a:endParaRPr lang="en-US" dirty="0"/>
          </a:p>
          <a:p>
            <a:pPr lvl="1"/>
            <a:r>
              <a:rPr lang="en-US" dirty="0"/>
              <a:t>Heavy hitters: </a:t>
            </a:r>
            <a:r>
              <a:rPr lang="en-US" dirty="0">
                <a:hlinkClick r:id="rId3"/>
              </a:rPr>
              <a:t>https://www.cs.princeton.edu/~xiaoqic/documents/paper-PRECISION-ToN.pdf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https://www.cs.princeton.edu/~jrex/papers/carpe20.pdf</a:t>
            </a:r>
            <a:endParaRPr lang="en-US" dirty="0"/>
          </a:p>
          <a:p>
            <a:pPr lvl="1"/>
            <a:r>
              <a:rPr lang="en-US" dirty="0"/>
              <a:t>Count distinct: </a:t>
            </a:r>
            <a:r>
              <a:rPr lang="en-US" dirty="0">
                <a:hlinkClick r:id="rId5"/>
              </a:rPr>
              <a:t>https://www.cs.princeton.edu/~xiaoqic/documents/paper-BeauCoup-SIGCOMM20.pdf</a:t>
            </a:r>
            <a:endParaRPr lang="en-US" dirty="0"/>
          </a:p>
          <a:p>
            <a:pPr lvl="1"/>
            <a:r>
              <a:rPr lang="en-US" dirty="0"/>
              <a:t>Performance: </a:t>
            </a:r>
            <a:r>
              <a:rPr lang="en-US" dirty="0">
                <a:hlinkClick r:id="rId6"/>
              </a:rPr>
              <a:t>https://www.cs.princeton.edu/~jrex/papers/apocs20.pdf</a:t>
            </a:r>
            <a:endParaRPr lang="en-US" dirty="0"/>
          </a:p>
          <a:p>
            <a:r>
              <a:rPr lang="en-US" dirty="0"/>
              <a:t>Language abstractions</a:t>
            </a:r>
          </a:p>
          <a:p>
            <a:pPr lvl="1"/>
            <a:r>
              <a:rPr lang="en-US" dirty="0"/>
              <a:t>Traffic queries: </a:t>
            </a:r>
            <a:r>
              <a:rPr lang="en-US" dirty="0">
                <a:hlinkClick r:id="rId7"/>
              </a:rPr>
              <a:t>https://www.cs.princeton.edu/~jrex/papers/sonata.pdf</a:t>
            </a:r>
            <a:endParaRPr lang="en-US" dirty="0"/>
          </a:p>
          <a:p>
            <a:pPr lvl="1"/>
            <a:r>
              <a:rPr lang="en-US" dirty="0"/>
              <a:t>Path queries: </a:t>
            </a:r>
            <a:r>
              <a:rPr lang="en-US" dirty="0">
                <a:hlinkClick r:id="rId8"/>
              </a:rPr>
              <a:t>https://www.cs.princeton.edu/~jrex/papers/pathquery16.pdf</a:t>
            </a:r>
            <a:endParaRPr lang="en-US" dirty="0"/>
          </a:p>
          <a:p>
            <a:pPr lvl="1"/>
            <a:r>
              <a:rPr lang="en-US" dirty="0"/>
              <a:t>Performance-aware routing: </a:t>
            </a:r>
            <a:r>
              <a:rPr lang="en-US" dirty="0">
                <a:hlinkClick r:id="rId9"/>
              </a:rPr>
              <a:t>https://www.cs.princeton.edu/~jrex/papers/contra20.pdf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85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4C243-B8C4-014E-8F97-1DBEB241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 Networks Worthy of Society’s Trust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D903E-8F1F-0848-98C1-932930574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952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Networks are critical infrastructure</a:t>
            </a:r>
          </a:p>
          <a:p>
            <a:pPr lvl="1"/>
            <a:r>
              <a:rPr lang="en-US" dirty="0"/>
              <a:t>But, they really were not designed for this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Networks are multi-faceted</a:t>
            </a:r>
          </a:p>
          <a:p>
            <a:pPr lvl="1"/>
            <a:r>
              <a:rPr lang="en-US" dirty="0"/>
              <a:t>Many interacting protocols and layers</a:t>
            </a:r>
          </a:p>
          <a:p>
            <a:pPr lvl="1"/>
            <a:r>
              <a:rPr lang="en-US" dirty="0"/>
              <a:t>Complex applications and user behavior</a:t>
            </a:r>
          </a:p>
          <a:p>
            <a:pPr lvl="1"/>
            <a:r>
              <a:rPr lang="en-US" dirty="0"/>
              <a:t>Competing institutions and malicious actors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Networks are resource constrained</a:t>
            </a:r>
          </a:p>
          <a:p>
            <a:pPr lvl="1"/>
            <a:r>
              <a:rPr lang="en-US" dirty="0"/>
              <a:t>Bandwidth, computation, memory, spectrum, …</a:t>
            </a:r>
          </a:p>
        </p:txBody>
      </p:sp>
      <p:pic>
        <p:nvPicPr>
          <p:cNvPr id="2056" name="Picture 8" descr="Internet Globe Png - Transparent Background Globe Icon, Png Download ,  Transparent Png Image - PNGitem">
            <a:extLst>
              <a:ext uri="{FF2B5EF4-FFF2-40B4-BE49-F238E27FC236}">
                <a16:creationId xmlns:a16="http://schemas.microsoft.com/office/drawing/2014/main" id="{D7B6F775-BBA3-A645-98F3-369453917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154" y="2249904"/>
            <a:ext cx="2408601" cy="26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C18788-0CDF-DB42-B727-D01C9A84A4B9}"/>
              </a:ext>
            </a:extLst>
          </p:cNvPr>
          <p:cNvSpPr txBox="1"/>
          <p:nvPr/>
        </p:nvSpPr>
        <p:spPr>
          <a:xfrm>
            <a:off x="838200" y="6286434"/>
            <a:ext cx="1051560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Networks are too important (and too hard) to design </a:t>
            </a:r>
            <a:r>
              <a:rPr lang="en-US" sz="2800" b="1" i="1" dirty="0">
                <a:solidFill>
                  <a:srgbClr val="0070C0"/>
                </a:solidFill>
              </a:rPr>
              <a:t>without</a:t>
            </a:r>
            <a:r>
              <a:rPr lang="en-US" sz="2800" b="1" dirty="0">
                <a:solidFill>
                  <a:srgbClr val="0070C0"/>
                </a:solidFill>
              </a:rPr>
              <a:t> theory! </a:t>
            </a:r>
          </a:p>
        </p:txBody>
      </p:sp>
    </p:spTree>
    <p:extLst>
      <p:ext uri="{BB962C8B-B14F-4D97-AF65-F5344CB8AC3E}">
        <p14:creationId xmlns:p14="http://schemas.microsoft.com/office/powerpoint/2010/main" val="417336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4746B-050E-194B-A4D3-B381484A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Theory Meet Practice</a:t>
            </a:r>
          </a:p>
        </p:txBody>
      </p:sp>
      <p:pic>
        <p:nvPicPr>
          <p:cNvPr id="3076" name="Picture 4" descr="easy medium hard – Teachlr Blog">
            <a:extLst>
              <a:ext uri="{FF2B5EF4-FFF2-40B4-BE49-F238E27FC236}">
                <a16:creationId xmlns:a16="http://schemas.microsoft.com/office/drawing/2014/main" id="{425E9F6D-E321-E048-A719-914F44042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00" y="1736724"/>
            <a:ext cx="11676043" cy="298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53B27AA-060F-6844-A868-748D44F61655}"/>
              </a:ext>
            </a:extLst>
          </p:cNvPr>
          <p:cNvSpPr txBox="1"/>
          <p:nvPr/>
        </p:nvSpPr>
        <p:spPr>
          <a:xfrm>
            <a:off x="295563" y="4956280"/>
            <a:ext cx="4254405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Modeling existing systems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4A6066-66C7-2C48-889A-A410952CE4DE}"/>
              </a:ext>
            </a:extLst>
          </p:cNvPr>
          <p:cNvSpPr txBox="1"/>
          <p:nvPr/>
        </p:nvSpPr>
        <p:spPr>
          <a:xfrm>
            <a:off x="4316420" y="4962722"/>
            <a:ext cx="4066113" cy="4616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Optimizing system parameters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682BAB-496A-9E4D-AA2F-99A694033FBA}"/>
              </a:ext>
            </a:extLst>
          </p:cNvPr>
          <p:cNvSpPr txBox="1"/>
          <p:nvPr/>
        </p:nvSpPr>
        <p:spPr>
          <a:xfrm>
            <a:off x="8850947" y="4962723"/>
            <a:ext cx="3131691" cy="4616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Designing new systems</a:t>
            </a:r>
          </a:p>
        </p:txBody>
      </p:sp>
    </p:spTree>
    <p:extLst>
      <p:ext uri="{BB962C8B-B14F-4D97-AF65-F5344CB8AC3E}">
        <p14:creationId xmlns:p14="http://schemas.microsoft.com/office/powerpoint/2010/main" val="374357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9C7E4-1D93-7F4D-902D-63EE7E13E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Programmability Helps Theory Meet Practice!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1F59D8F-732A-6D4E-9A65-F1DCB43DB812}"/>
              </a:ext>
            </a:extLst>
          </p:cNvPr>
          <p:cNvCxnSpPr>
            <a:cxnSpLocks/>
            <a:stCxn id="40" idx="1"/>
          </p:cNvCxnSpPr>
          <p:nvPr/>
        </p:nvCxnSpPr>
        <p:spPr>
          <a:xfrm flipV="1">
            <a:off x="2881394" y="5029495"/>
            <a:ext cx="6981218" cy="6333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42">
            <a:extLst>
              <a:ext uri="{FF2B5EF4-FFF2-40B4-BE49-F238E27FC236}">
                <a16:creationId xmlns:a16="http://schemas.microsoft.com/office/drawing/2014/main" id="{1002BB10-9F70-BF48-964D-9A6F753BAB8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802" y="4339091"/>
            <a:ext cx="1775048" cy="1190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C9727BE5-87C9-534C-A15F-E7172A361D48}"/>
              </a:ext>
            </a:extLst>
          </p:cNvPr>
          <p:cNvSpPr/>
          <p:nvPr/>
        </p:nvSpPr>
        <p:spPr>
          <a:xfrm>
            <a:off x="4798291" y="3824204"/>
            <a:ext cx="1494639" cy="61396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en-US" sz="2400" dirty="0">
                <a:solidFill>
                  <a:prstClr val="white"/>
                </a:solidFill>
                <a:latin typeface="Intel Clear"/>
              </a:rPr>
              <a:t>Switch OS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786AA7FE-4CCF-9848-8717-EEA4CCBE6970}"/>
              </a:ext>
            </a:extLst>
          </p:cNvPr>
          <p:cNvSpPr/>
          <p:nvPr/>
        </p:nvSpPr>
        <p:spPr>
          <a:xfrm>
            <a:off x="4680512" y="5248725"/>
            <a:ext cx="1775048" cy="61396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en-US" sz="2400" dirty="0">
                <a:solidFill>
                  <a:prstClr val="white"/>
                </a:solidFill>
                <a:latin typeface="Intel Clear"/>
              </a:rPr>
              <a:t>      switch</a:t>
            </a:r>
          </a:p>
        </p:txBody>
      </p:sp>
      <p:pic>
        <p:nvPicPr>
          <p:cNvPr id="29" name="Picture 28" descr="A close up of a logo&#10;&#10;Description automatically generated">
            <a:extLst>
              <a:ext uri="{FF2B5EF4-FFF2-40B4-BE49-F238E27FC236}">
                <a16:creationId xmlns:a16="http://schemas.microsoft.com/office/drawing/2014/main" id="{219C9790-E774-ED43-83B4-777DB76CCEA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807" b="20342"/>
          <a:stretch/>
        </p:blipFill>
        <p:spPr>
          <a:xfrm>
            <a:off x="4882654" y="5333629"/>
            <a:ext cx="444829" cy="447263"/>
          </a:xfrm>
          <a:prstGeom prst="rect">
            <a:avLst/>
          </a:prstGeom>
          <a:effectLst/>
        </p:spPr>
      </p:pic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479312C6-00E7-DC46-AD80-5A8CA9431E72}"/>
              </a:ext>
            </a:extLst>
          </p:cNvPr>
          <p:cNvSpPr/>
          <p:nvPr/>
        </p:nvSpPr>
        <p:spPr>
          <a:xfrm>
            <a:off x="5614736" y="1690688"/>
            <a:ext cx="1775048" cy="61396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en-US" sz="2800" dirty="0">
                <a:solidFill>
                  <a:prstClr val="white"/>
                </a:solidFill>
                <a:latin typeface="Intel Clear"/>
              </a:rPr>
              <a:t>Controller</a:t>
            </a:r>
          </a:p>
        </p:txBody>
      </p:sp>
      <p:pic>
        <p:nvPicPr>
          <p:cNvPr id="31" name="Picture 42">
            <a:extLst>
              <a:ext uri="{FF2B5EF4-FFF2-40B4-BE49-F238E27FC236}">
                <a16:creationId xmlns:a16="http://schemas.microsoft.com/office/drawing/2014/main" id="{2498CB1C-A2ED-F847-95EA-750703B7945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520" y="4331736"/>
            <a:ext cx="1775048" cy="1190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98EDD3FA-D29A-B843-B2F9-7F9894C1F67B}"/>
              </a:ext>
            </a:extLst>
          </p:cNvPr>
          <p:cNvSpPr/>
          <p:nvPr/>
        </p:nvSpPr>
        <p:spPr>
          <a:xfrm>
            <a:off x="7083007" y="3816851"/>
            <a:ext cx="1494639" cy="61396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en-US" sz="2400" dirty="0">
                <a:solidFill>
                  <a:prstClr val="white"/>
                </a:solidFill>
                <a:latin typeface="Intel Clear"/>
              </a:rPr>
              <a:t>Switch OS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F3873ADC-A751-AB41-B066-09D152471AFD}"/>
              </a:ext>
            </a:extLst>
          </p:cNvPr>
          <p:cNvSpPr/>
          <p:nvPr/>
        </p:nvSpPr>
        <p:spPr>
          <a:xfrm>
            <a:off x="6965230" y="5241370"/>
            <a:ext cx="1775048" cy="61396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en-US" sz="1200" dirty="0">
                <a:solidFill>
                  <a:prstClr val="white"/>
                </a:solidFill>
                <a:latin typeface="Intel Clear"/>
              </a:rPr>
              <a:t>      </a:t>
            </a:r>
            <a:r>
              <a:rPr lang="en-US" sz="2400" dirty="0">
                <a:solidFill>
                  <a:prstClr val="white"/>
                </a:solidFill>
                <a:latin typeface="Intel Clear"/>
              </a:rPr>
              <a:t>switch</a:t>
            </a:r>
            <a:endParaRPr lang="en-US" sz="1200" dirty="0">
              <a:solidFill>
                <a:prstClr val="white"/>
              </a:solidFill>
              <a:latin typeface="Intel Clear"/>
            </a:endParaRPr>
          </a:p>
        </p:txBody>
      </p:sp>
      <p:pic>
        <p:nvPicPr>
          <p:cNvPr id="34" name="Picture 33" descr="A close up of a logo&#10;&#10;Description automatically generated">
            <a:extLst>
              <a:ext uri="{FF2B5EF4-FFF2-40B4-BE49-F238E27FC236}">
                <a16:creationId xmlns:a16="http://schemas.microsoft.com/office/drawing/2014/main" id="{7C6C05FE-F8AF-2D4E-9DEA-751EC08B77D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807" b="20342"/>
          <a:stretch/>
        </p:blipFill>
        <p:spPr>
          <a:xfrm>
            <a:off x="7167372" y="5326275"/>
            <a:ext cx="444829" cy="447263"/>
          </a:xfrm>
          <a:prstGeom prst="rect">
            <a:avLst/>
          </a:prstGeom>
          <a:effectLst/>
        </p:spPr>
      </p:pic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7984B065-F774-B64F-8250-80C2F7687315}"/>
              </a:ext>
            </a:extLst>
          </p:cNvPr>
          <p:cNvSpPr/>
          <p:nvPr/>
        </p:nvSpPr>
        <p:spPr>
          <a:xfrm>
            <a:off x="9533161" y="4797142"/>
            <a:ext cx="857325" cy="636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en-US" sz="2000" dirty="0">
                <a:solidFill>
                  <a:prstClr val="white"/>
                </a:solidFill>
                <a:latin typeface="Intel Clear"/>
              </a:rPr>
              <a:t>NIC</a:t>
            </a:r>
            <a:endParaRPr lang="en-US" sz="1200" dirty="0">
              <a:solidFill>
                <a:prstClr val="white"/>
              </a:solidFill>
              <a:latin typeface="Intel Clear"/>
            </a:endParaRPr>
          </a:p>
        </p:txBody>
      </p:sp>
      <p:pic>
        <p:nvPicPr>
          <p:cNvPr id="36" name="Picture 42">
            <a:extLst>
              <a:ext uri="{FF2B5EF4-FFF2-40B4-BE49-F238E27FC236}">
                <a16:creationId xmlns:a16="http://schemas.microsoft.com/office/drawing/2014/main" id="{3C7B84AF-232F-0646-B92A-EB35A54C620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161" y="4183177"/>
            <a:ext cx="857325" cy="63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9EFB6ABC-963E-2546-8901-A809B69E3640}"/>
              </a:ext>
            </a:extLst>
          </p:cNvPr>
          <p:cNvSpPr/>
          <p:nvPr/>
        </p:nvSpPr>
        <p:spPr>
          <a:xfrm>
            <a:off x="9349896" y="5408092"/>
            <a:ext cx="1223846" cy="61396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en-US" sz="1200" dirty="0">
                <a:solidFill>
                  <a:prstClr val="white"/>
                </a:solidFill>
                <a:latin typeface="Intel Clear"/>
              </a:rPr>
              <a:t>      </a:t>
            </a:r>
            <a:r>
              <a:rPr lang="en-US" sz="2000" dirty="0">
                <a:solidFill>
                  <a:prstClr val="white"/>
                </a:solidFill>
                <a:latin typeface="Intel Clear"/>
              </a:rPr>
              <a:t>NIC</a:t>
            </a:r>
            <a:endParaRPr lang="en-US" sz="1200" dirty="0">
              <a:solidFill>
                <a:prstClr val="white"/>
              </a:solidFill>
              <a:latin typeface="Intel Clear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9F2F4BAA-DC00-4044-B9EA-1FBA5F28B14E}"/>
              </a:ext>
            </a:extLst>
          </p:cNvPr>
          <p:cNvSpPr/>
          <p:nvPr/>
        </p:nvSpPr>
        <p:spPr>
          <a:xfrm>
            <a:off x="9307907" y="3717055"/>
            <a:ext cx="1223846" cy="61396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457189">
              <a:defRPr/>
            </a:pPr>
            <a:r>
              <a:rPr lang="en-US" sz="2400" dirty="0" err="1">
                <a:solidFill>
                  <a:prstClr val="white"/>
                </a:solidFill>
                <a:latin typeface="Intel Clear"/>
              </a:rPr>
              <a:t>vSwitch</a:t>
            </a:r>
            <a:endParaRPr lang="en-US" sz="2400" dirty="0">
              <a:solidFill>
                <a:prstClr val="white"/>
              </a:solidFill>
              <a:latin typeface="Intel Clear"/>
            </a:endParaRPr>
          </a:p>
        </p:txBody>
      </p:sp>
      <p:pic>
        <p:nvPicPr>
          <p:cNvPr id="39" name="Picture 38" descr="A close up of a logo&#10;&#10;Description automatically generated">
            <a:extLst>
              <a:ext uri="{FF2B5EF4-FFF2-40B4-BE49-F238E27FC236}">
                <a16:creationId xmlns:a16="http://schemas.microsoft.com/office/drawing/2014/main" id="{60986C92-AD6A-D04F-8638-E648FC37B2E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807" b="20342"/>
          <a:stretch/>
        </p:blipFill>
        <p:spPr>
          <a:xfrm>
            <a:off x="9475000" y="5505752"/>
            <a:ext cx="444829" cy="447263"/>
          </a:xfrm>
          <a:prstGeom prst="rect">
            <a:avLst/>
          </a:prstGeom>
          <a:effectLst/>
        </p:spPr>
      </p:pic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B17AEA56-C762-2343-9615-99347F099399}"/>
              </a:ext>
            </a:extLst>
          </p:cNvPr>
          <p:cNvSpPr/>
          <p:nvPr/>
        </p:nvSpPr>
        <p:spPr>
          <a:xfrm>
            <a:off x="2881394" y="4774552"/>
            <a:ext cx="857325" cy="636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en-US" sz="2000" dirty="0">
                <a:solidFill>
                  <a:prstClr val="white"/>
                </a:solidFill>
                <a:latin typeface="Intel Clear"/>
              </a:rPr>
              <a:t>NIC</a:t>
            </a:r>
            <a:endParaRPr lang="en-US" sz="1200" dirty="0">
              <a:solidFill>
                <a:prstClr val="white"/>
              </a:solidFill>
              <a:latin typeface="Intel Clear"/>
            </a:endParaRPr>
          </a:p>
        </p:txBody>
      </p:sp>
      <p:pic>
        <p:nvPicPr>
          <p:cNvPr id="41" name="Picture 42">
            <a:extLst>
              <a:ext uri="{FF2B5EF4-FFF2-40B4-BE49-F238E27FC236}">
                <a16:creationId xmlns:a16="http://schemas.microsoft.com/office/drawing/2014/main" id="{9B0B3C75-CA35-054D-88D9-6D97C0A322E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394" y="4160586"/>
            <a:ext cx="857325" cy="63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7B882E04-0B06-2D46-B942-93F803EC02B0}"/>
              </a:ext>
            </a:extLst>
          </p:cNvPr>
          <p:cNvSpPr/>
          <p:nvPr/>
        </p:nvSpPr>
        <p:spPr>
          <a:xfrm>
            <a:off x="2737149" y="5388467"/>
            <a:ext cx="1223846" cy="61396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>
              <a:defRPr/>
            </a:pPr>
            <a:r>
              <a:rPr lang="en-US" sz="2000" dirty="0">
                <a:solidFill>
                  <a:prstClr val="white"/>
                </a:solidFill>
                <a:latin typeface="Intel Clear"/>
              </a:rPr>
              <a:t>      NIC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E25EA684-1504-2A4C-935A-C8254C261529}"/>
              </a:ext>
            </a:extLst>
          </p:cNvPr>
          <p:cNvSpPr/>
          <p:nvPr/>
        </p:nvSpPr>
        <p:spPr>
          <a:xfrm>
            <a:off x="2717121" y="3643945"/>
            <a:ext cx="1223846" cy="61396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457189">
              <a:defRPr/>
            </a:pPr>
            <a:r>
              <a:rPr lang="en-US" sz="2400" dirty="0">
                <a:solidFill>
                  <a:prstClr val="white"/>
                </a:solidFill>
                <a:latin typeface="Intel Clear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Intel Clear"/>
              </a:rPr>
              <a:t>vSwitch</a:t>
            </a:r>
            <a:endParaRPr lang="en-US" sz="2400" dirty="0">
              <a:solidFill>
                <a:prstClr val="white"/>
              </a:solidFill>
              <a:latin typeface="Intel Clear"/>
            </a:endParaRPr>
          </a:p>
        </p:txBody>
      </p:sp>
      <p:pic>
        <p:nvPicPr>
          <p:cNvPr id="44" name="Picture 43" descr="A close up of a logo&#10;&#10;Description automatically generated">
            <a:extLst>
              <a:ext uri="{FF2B5EF4-FFF2-40B4-BE49-F238E27FC236}">
                <a16:creationId xmlns:a16="http://schemas.microsoft.com/office/drawing/2014/main" id="{36E4CACB-8631-7E4B-9491-76FD2F6F505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807" b="20342"/>
          <a:stretch/>
        </p:blipFill>
        <p:spPr>
          <a:xfrm>
            <a:off x="2846319" y="5459897"/>
            <a:ext cx="444829" cy="447263"/>
          </a:xfrm>
          <a:prstGeom prst="rect">
            <a:avLst/>
          </a:prstGeom>
          <a:effectLst/>
        </p:spPr>
      </p:pic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FB18F3D-3FA4-1844-B662-80A9AAA5FFB8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3214927" y="1997670"/>
            <a:ext cx="2399811" cy="1617331"/>
          </a:xfrm>
          <a:prstGeom prst="straightConnector1">
            <a:avLst/>
          </a:prstGeom>
          <a:ln w="1270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1AF7171-2908-5B4B-AEC7-C0B5635D6DDA}"/>
              </a:ext>
            </a:extLst>
          </p:cNvPr>
          <p:cNvCxnSpPr>
            <a:cxnSpLocks/>
          </p:cNvCxnSpPr>
          <p:nvPr/>
        </p:nvCxnSpPr>
        <p:spPr>
          <a:xfrm flipH="1">
            <a:off x="3738719" y="2304653"/>
            <a:ext cx="1904056" cy="3129045"/>
          </a:xfrm>
          <a:prstGeom prst="straightConnector1">
            <a:avLst/>
          </a:prstGeom>
          <a:ln w="1270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A57E36E-5C6D-9E44-B2BF-467BD2F1F1FA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545611" y="2304653"/>
            <a:ext cx="636286" cy="1519552"/>
          </a:xfrm>
          <a:prstGeom prst="straightConnector1">
            <a:avLst/>
          </a:prstGeom>
          <a:ln w="1270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67322D4-E5F7-B04A-B9B6-B3818C28A4F3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6857357" y="2226707"/>
            <a:ext cx="972970" cy="1590144"/>
          </a:xfrm>
          <a:prstGeom prst="straightConnector1">
            <a:avLst/>
          </a:prstGeom>
          <a:ln w="1270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E4013FC-978A-D648-8847-CB1807EB81C9}"/>
              </a:ext>
            </a:extLst>
          </p:cNvPr>
          <p:cNvCxnSpPr>
            <a:cxnSpLocks/>
            <a:endCxn id="38" idx="0"/>
          </p:cNvCxnSpPr>
          <p:nvPr/>
        </p:nvCxnSpPr>
        <p:spPr>
          <a:xfrm>
            <a:off x="7389785" y="1958699"/>
            <a:ext cx="2530044" cy="1758356"/>
          </a:xfrm>
          <a:prstGeom prst="straightConnector1">
            <a:avLst/>
          </a:prstGeom>
          <a:ln w="1270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01C68EC-F7D6-6B44-941D-80C4F630AAA2}"/>
              </a:ext>
            </a:extLst>
          </p:cNvPr>
          <p:cNvCxnSpPr>
            <a:cxnSpLocks/>
          </p:cNvCxnSpPr>
          <p:nvPr/>
        </p:nvCxnSpPr>
        <p:spPr>
          <a:xfrm>
            <a:off x="7320185" y="2059987"/>
            <a:ext cx="2124444" cy="3399912"/>
          </a:xfrm>
          <a:prstGeom prst="straightConnector1">
            <a:avLst/>
          </a:prstGeom>
          <a:ln w="1270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74A29EC7-33B9-364B-8F4C-C4895977FEBB}"/>
              </a:ext>
            </a:extLst>
          </p:cNvPr>
          <p:cNvSpPr txBox="1"/>
          <p:nvPr/>
        </p:nvSpPr>
        <p:spPr>
          <a:xfrm>
            <a:off x="379341" y="3622173"/>
            <a:ext cx="1321472" cy="95410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800" dirty="0"/>
              <a:t>top to bottom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B2CC010-87F2-A24B-A3B0-5840634941B3}"/>
              </a:ext>
            </a:extLst>
          </p:cNvPr>
          <p:cNvCxnSpPr/>
          <p:nvPr/>
        </p:nvCxnSpPr>
        <p:spPr>
          <a:xfrm>
            <a:off x="1973178" y="2105675"/>
            <a:ext cx="0" cy="4030579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E46C1DF9-AECC-FB4C-9A64-75DDAD13A867}"/>
              </a:ext>
            </a:extLst>
          </p:cNvPr>
          <p:cNvCxnSpPr>
            <a:cxnSpLocks/>
          </p:cNvCxnSpPr>
          <p:nvPr/>
        </p:nvCxnSpPr>
        <p:spPr>
          <a:xfrm flipH="1">
            <a:off x="2523462" y="6270709"/>
            <a:ext cx="8353927" cy="0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D9484B83-66A7-DE4D-9368-B1A22EEC2C25}"/>
              </a:ext>
            </a:extLst>
          </p:cNvPr>
          <p:cNvSpPr txBox="1"/>
          <p:nvPr/>
        </p:nvSpPr>
        <p:spPr>
          <a:xfrm>
            <a:off x="6050653" y="6357068"/>
            <a:ext cx="1779673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800" dirty="0"/>
              <a:t>end to end</a:t>
            </a:r>
          </a:p>
        </p:txBody>
      </p:sp>
    </p:spTree>
    <p:extLst>
      <p:ext uri="{BB962C8B-B14F-4D97-AF65-F5344CB8AC3E}">
        <p14:creationId xmlns:p14="http://schemas.microsoft.com/office/powerpoint/2010/main" val="132223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DF4A-F10D-E24C-91AB-5E911BA29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Enabler: Programmable Data Planes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5BF999-7C25-9344-BE13-04BBFF16B6B0}"/>
              </a:ext>
            </a:extLst>
          </p:cNvPr>
          <p:cNvSpPr txBox="1"/>
          <p:nvPr/>
        </p:nvSpPr>
        <p:spPr>
          <a:xfrm>
            <a:off x="5607584" y="5938752"/>
            <a:ext cx="1127552" cy="46166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400" b="1" dirty="0">
                <a:latin typeface="Myriad Pro" charset="0"/>
                <a:ea typeface="Myriad Pro" charset="0"/>
                <a:cs typeface="Myriad Pro" charset="0"/>
              </a:rPr>
              <a:t>Stages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061295F-E763-7247-AA60-F3879BE8AC24}"/>
              </a:ext>
            </a:extLst>
          </p:cNvPr>
          <p:cNvSpPr/>
          <p:nvPr/>
        </p:nvSpPr>
        <p:spPr>
          <a:xfrm>
            <a:off x="9614029" y="2259106"/>
            <a:ext cx="1951591" cy="3699260"/>
          </a:xfrm>
          <a:prstGeom prst="roundRect">
            <a:avLst>
              <a:gd name="adj" fmla="val 6295"/>
            </a:avLst>
          </a:pr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r>
              <a:rPr lang="en-US" sz="2667" b="1" dirty="0" err="1">
                <a:latin typeface="Myriad Pro" charset="0"/>
                <a:ea typeface="Myriad Pro" charset="0"/>
                <a:cs typeface="Myriad Pro" charset="0"/>
              </a:rPr>
              <a:t>Deparser</a:t>
            </a:r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endParaRPr lang="en-US" sz="2667" dirty="0"/>
          </a:p>
          <a:p>
            <a:pPr algn="ctr"/>
            <a:endParaRPr lang="en-US" sz="2667" dirty="0"/>
          </a:p>
          <a:p>
            <a:pPr algn="ctr"/>
            <a:endParaRPr lang="en-US" sz="2667" dirty="0"/>
          </a:p>
          <a:p>
            <a:pPr algn="ctr"/>
            <a:endParaRPr lang="en-US" sz="2667" dirty="0"/>
          </a:p>
          <a:p>
            <a:pPr algn="ctr"/>
            <a:endParaRPr lang="en-US" sz="2667" dirty="0"/>
          </a:p>
          <a:p>
            <a:pPr algn="ctr"/>
            <a:endParaRPr lang="en-US" sz="2667" dirty="0"/>
          </a:p>
          <a:p>
            <a:pPr algn="ctr"/>
            <a:endParaRPr lang="en-US" sz="2667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BB730BA-A1B7-3C43-A037-12A45B0C6B02}"/>
              </a:ext>
            </a:extLst>
          </p:cNvPr>
          <p:cNvGrpSpPr/>
          <p:nvPr/>
        </p:nvGrpSpPr>
        <p:grpSpPr>
          <a:xfrm>
            <a:off x="10078544" y="3143520"/>
            <a:ext cx="1041021" cy="570359"/>
            <a:chOff x="6858000" y="3200400"/>
            <a:chExt cx="685800" cy="375739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68829CF-E41C-D340-9FFC-AD71D1DEEA2D}"/>
                </a:ext>
              </a:extLst>
            </p:cNvPr>
            <p:cNvSpPr/>
            <p:nvPr/>
          </p:nvSpPr>
          <p:spPr>
            <a:xfrm>
              <a:off x="7129519" y="3200400"/>
              <a:ext cx="109482" cy="356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70BF3AB3-892F-994C-86A6-A1BA28E2B95F}"/>
                </a:ext>
              </a:extLst>
            </p:cNvPr>
            <p:cNvSpPr/>
            <p:nvPr/>
          </p:nvSpPr>
          <p:spPr>
            <a:xfrm>
              <a:off x="7267408" y="3200400"/>
              <a:ext cx="109482" cy="356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0BF0EF0F-9156-1844-B48C-EDC46E3C4C73}"/>
                </a:ext>
              </a:extLst>
            </p:cNvPr>
            <p:cNvSpPr/>
            <p:nvPr/>
          </p:nvSpPr>
          <p:spPr>
            <a:xfrm>
              <a:off x="7409516" y="3200400"/>
              <a:ext cx="109482" cy="356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75792189-E9A4-EB4F-95C4-B1189BE7AF89}"/>
                </a:ext>
              </a:extLst>
            </p:cNvPr>
            <p:cNvCxnSpPr/>
            <p:nvPr/>
          </p:nvCxnSpPr>
          <p:spPr>
            <a:xfrm flipH="1" flipV="1">
              <a:off x="6858000" y="3200400"/>
              <a:ext cx="685800" cy="77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1A4239A-1CD2-DA4C-B4A9-D5A6C049A61C}"/>
                </a:ext>
              </a:extLst>
            </p:cNvPr>
            <p:cNvCxnSpPr/>
            <p:nvPr/>
          </p:nvCxnSpPr>
          <p:spPr>
            <a:xfrm flipH="1" flipV="1">
              <a:off x="6858000" y="3566160"/>
              <a:ext cx="685800" cy="13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B9E30BBC-DACE-FB4A-BE11-7CAD48207747}"/>
                </a:ext>
              </a:extLst>
            </p:cNvPr>
            <p:cNvCxnSpPr/>
            <p:nvPr/>
          </p:nvCxnSpPr>
          <p:spPr>
            <a:xfrm flipH="1" flipV="1">
              <a:off x="7531100" y="3200400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2CD315E6-41EA-724F-9AC9-3B77FE6B1618}"/>
                </a:ext>
              </a:extLst>
            </p:cNvPr>
            <p:cNvCxnSpPr/>
            <p:nvPr/>
          </p:nvCxnSpPr>
          <p:spPr>
            <a:xfrm flipH="1" flipV="1">
              <a:off x="7391400" y="3200400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8CF0295A-E950-AF48-A46E-660370DAAC1D}"/>
                </a:ext>
              </a:extLst>
            </p:cNvPr>
            <p:cNvCxnSpPr/>
            <p:nvPr/>
          </p:nvCxnSpPr>
          <p:spPr>
            <a:xfrm flipH="1" flipV="1">
              <a:off x="7251700" y="3210379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0277F530-5EBE-EA4C-841F-E45A78658246}"/>
                </a:ext>
              </a:extLst>
            </p:cNvPr>
            <p:cNvCxnSpPr/>
            <p:nvPr/>
          </p:nvCxnSpPr>
          <p:spPr>
            <a:xfrm flipH="1" flipV="1">
              <a:off x="7112000" y="3200400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D9C7FA6-F91F-EA41-BC62-1D4CBA9BE727}"/>
              </a:ext>
            </a:extLst>
          </p:cNvPr>
          <p:cNvGrpSpPr/>
          <p:nvPr/>
        </p:nvGrpSpPr>
        <p:grpSpPr>
          <a:xfrm>
            <a:off x="10073799" y="4143650"/>
            <a:ext cx="1041021" cy="570359"/>
            <a:chOff x="6858000" y="3200400"/>
            <a:chExt cx="685800" cy="375739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922E9E6B-82CF-CD4F-B9D3-6A9B545ECA4D}"/>
                </a:ext>
              </a:extLst>
            </p:cNvPr>
            <p:cNvSpPr/>
            <p:nvPr/>
          </p:nvSpPr>
          <p:spPr>
            <a:xfrm>
              <a:off x="7129519" y="3200400"/>
              <a:ext cx="109482" cy="356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BBFB8C2C-F078-EA49-9023-D944F57519F6}"/>
                </a:ext>
              </a:extLst>
            </p:cNvPr>
            <p:cNvSpPr/>
            <p:nvPr/>
          </p:nvSpPr>
          <p:spPr>
            <a:xfrm>
              <a:off x="7267408" y="3200400"/>
              <a:ext cx="109482" cy="356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6DC9EF85-A966-7F47-8444-0E3C93D10CF0}"/>
                </a:ext>
              </a:extLst>
            </p:cNvPr>
            <p:cNvSpPr/>
            <p:nvPr/>
          </p:nvSpPr>
          <p:spPr>
            <a:xfrm>
              <a:off x="7409516" y="3200400"/>
              <a:ext cx="109482" cy="356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0A791A33-B2B2-2A49-A0F3-A3C26CEB367B}"/>
                </a:ext>
              </a:extLst>
            </p:cNvPr>
            <p:cNvCxnSpPr/>
            <p:nvPr/>
          </p:nvCxnSpPr>
          <p:spPr>
            <a:xfrm flipH="1" flipV="1">
              <a:off x="6858000" y="3200400"/>
              <a:ext cx="685800" cy="77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2642DEB6-87D7-2B44-AD98-FC25E58F9F16}"/>
                </a:ext>
              </a:extLst>
            </p:cNvPr>
            <p:cNvCxnSpPr/>
            <p:nvPr/>
          </p:nvCxnSpPr>
          <p:spPr>
            <a:xfrm flipH="1" flipV="1">
              <a:off x="6858000" y="3566160"/>
              <a:ext cx="685800" cy="13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A91A6BED-36A1-E341-A96D-6636340B2086}"/>
                </a:ext>
              </a:extLst>
            </p:cNvPr>
            <p:cNvCxnSpPr/>
            <p:nvPr/>
          </p:nvCxnSpPr>
          <p:spPr>
            <a:xfrm flipH="1" flipV="1">
              <a:off x="7531100" y="3200400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E787D408-FA17-9541-8D8E-388185B111D6}"/>
                </a:ext>
              </a:extLst>
            </p:cNvPr>
            <p:cNvCxnSpPr/>
            <p:nvPr/>
          </p:nvCxnSpPr>
          <p:spPr>
            <a:xfrm flipH="1" flipV="1">
              <a:off x="7391400" y="3200400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3A5BB75F-C43E-CD4A-B918-7A6A07298A49}"/>
                </a:ext>
              </a:extLst>
            </p:cNvPr>
            <p:cNvCxnSpPr/>
            <p:nvPr/>
          </p:nvCxnSpPr>
          <p:spPr>
            <a:xfrm flipH="1" flipV="1">
              <a:off x="7251700" y="3210379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12D90E03-4925-074C-88A9-0F5440FBB361}"/>
                </a:ext>
              </a:extLst>
            </p:cNvPr>
            <p:cNvCxnSpPr/>
            <p:nvPr/>
          </p:nvCxnSpPr>
          <p:spPr>
            <a:xfrm flipH="1" flipV="1">
              <a:off x="7112000" y="3200400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ACFFA2D-698C-4447-8A21-E55B9359FDEE}"/>
              </a:ext>
            </a:extLst>
          </p:cNvPr>
          <p:cNvGrpSpPr/>
          <p:nvPr/>
        </p:nvGrpSpPr>
        <p:grpSpPr>
          <a:xfrm>
            <a:off x="10073799" y="5143781"/>
            <a:ext cx="1041021" cy="570359"/>
            <a:chOff x="6858000" y="3200400"/>
            <a:chExt cx="685800" cy="375739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E0198CEE-E6F5-A441-BF13-0076BE36FB46}"/>
                </a:ext>
              </a:extLst>
            </p:cNvPr>
            <p:cNvSpPr/>
            <p:nvPr/>
          </p:nvSpPr>
          <p:spPr>
            <a:xfrm>
              <a:off x="7129519" y="3200400"/>
              <a:ext cx="109482" cy="356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A7D3653A-1CDE-F94F-97FD-D76660BEE982}"/>
                </a:ext>
              </a:extLst>
            </p:cNvPr>
            <p:cNvSpPr/>
            <p:nvPr/>
          </p:nvSpPr>
          <p:spPr>
            <a:xfrm>
              <a:off x="7267408" y="3200400"/>
              <a:ext cx="109482" cy="356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E22EEAF7-350E-1542-9404-D91AA89E1762}"/>
                </a:ext>
              </a:extLst>
            </p:cNvPr>
            <p:cNvSpPr/>
            <p:nvPr/>
          </p:nvSpPr>
          <p:spPr>
            <a:xfrm>
              <a:off x="7409516" y="3200400"/>
              <a:ext cx="109482" cy="356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BDC81BEF-2974-B04F-9658-E0011420F694}"/>
                </a:ext>
              </a:extLst>
            </p:cNvPr>
            <p:cNvCxnSpPr/>
            <p:nvPr/>
          </p:nvCxnSpPr>
          <p:spPr>
            <a:xfrm flipH="1" flipV="1">
              <a:off x="6858000" y="3200400"/>
              <a:ext cx="685800" cy="77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115D36CC-3406-D142-87BC-6ACF906DB874}"/>
                </a:ext>
              </a:extLst>
            </p:cNvPr>
            <p:cNvCxnSpPr/>
            <p:nvPr/>
          </p:nvCxnSpPr>
          <p:spPr>
            <a:xfrm flipH="1" flipV="1">
              <a:off x="6858000" y="3566160"/>
              <a:ext cx="685800" cy="13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3680FB86-A852-5845-B000-2B35F43FEDED}"/>
                </a:ext>
              </a:extLst>
            </p:cNvPr>
            <p:cNvCxnSpPr/>
            <p:nvPr/>
          </p:nvCxnSpPr>
          <p:spPr>
            <a:xfrm flipH="1" flipV="1">
              <a:off x="7531100" y="3200400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CE0A2DF4-959A-D245-8BC1-2D7504B37E1C}"/>
                </a:ext>
              </a:extLst>
            </p:cNvPr>
            <p:cNvCxnSpPr/>
            <p:nvPr/>
          </p:nvCxnSpPr>
          <p:spPr>
            <a:xfrm flipH="1" flipV="1">
              <a:off x="7391400" y="3200400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6B8B6A5D-EF47-3842-AF5B-FCF1FC0EC246}"/>
                </a:ext>
              </a:extLst>
            </p:cNvPr>
            <p:cNvCxnSpPr/>
            <p:nvPr/>
          </p:nvCxnSpPr>
          <p:spPr>
            <a:xfrm flipH="1" flipV="1">
              <a:off x="7251700" y="3210379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F56A3963-9DF1-174B-9498-31AF1981F187}"/>
                </a:ext>
              </a:extLst>
            </p:cNvPr>
            <p:cNvCxnSpPr/>
            <p:nvPr/>
          </p:nvCxnSpPr>
          <p:spPr>
            <a:xfrm flipH="1" flipV="1">
              <a:off x="7112000" y="3200400"/>
              <a:ext cx="0" cy="36576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ight Arrow 9">
            <a:extLst>
              <a:ext uri="{FF2B5EF4-FFF2-40B4-BE49-F238E27FC236}">
                <a16:creationId xmlns:a16="http://schemas.microsoft.com/office/drawing/2014/main" id="{8CF43C21-01A3-2E4C-9426-A1556B969EDE}"/>
              </a:ext>
            </a:extLst>
          </p:cNvPr>
          <p:cNvSpPr/>
          <p:nvPr/>
        </p:nvSpPr>
        <p:spPr>
          <a:xfrm>
            <a:off x="308270" y="3046639"/>
            <a:ext cx="443717" cy="573525"/>
          </a:xfrm>
          <a:prstGeom prst="rightArrow">
            <a:avLst>
              <a:gd name="adj1" fmla="val 40810"/>
              <a:gd name="adj2" fmla="val 754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46FE2424-560D-D149-9585-67D1FCE22183}"/>
              </a:ext>
            </a:extLst>
          </p:cNvPr>
          <p:cNvSpPr/>
          <p:nvPr/>
        </p:nvSpPr>
        <p:spPr>
          <a:xfrm>
            <a:off x="308270" y="3650371"/>
            <a:ext cx="443717" cy="573525"/>
          </a:xfrm>
          <a:prstGeom prst="rightArrow">
            <a:avLst>
              <a:gd name="adj1" fmla="val 40810"/>
              <a:gd name="adj2" fmla="val 754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566A4E6B-DF8F-B44A-9AEE-58D608CB4417}"/>
              </a:ext>
            </a:extLst>
          </p:cNvPr>
          <p:cNvSpPr/>
          <p:nvPr/>
        </p:nvSpPr>
        <p:spPr>
          <a:xfrm>
            <a:off x="308270" y="4258697"/>
            <a:ext cx="443717" cy="573525"/>
          </a:xfrm>
          <a:prstGeom prst="rightArrow">
            <a:avLst>
              <a:gd name="adj1" fmla="val 40810"/>
              <a:gd name="adj2" fmla="val 754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BC4DB8DF-6323-DE48-BD92-35EA9D19118C}"/>
              </a:ext>
            </a:extLst>
          </p:cNvPr>
          <p:cNvSpPr/>
          <p:nvPr/>
        </p:nvSpPr>
        <p:spPr>
          <a:xfrm>
            <a:off x="308270" y="4862429"/>
            <a:ext cx="443717" cy="573525"/>
          </a:xfrm>
          <a:prstGeom prst="rightArrow">
            <a:avLst>
              <a:gd name="adj1" fmla="val 40810"/>
              <a:gd name="adj2" fmla="val 754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50B25B4C-0930-8344-8C38-BA6B840677AE}"/>
              </a:ext>
            </a:extLst>
          </p:cNvPr>
          <p:cNvSpPr/>
          <p:nvPr/>
        </p:nvSpPr>
        <p:spPr>
          <a:xfrm>
            <a:off x="11590732" y="3046639"/>
            <a:ext cx="443717" cy="573525"/>
          </a:xfrm>
          <a:prstGeom prst="rightArrow">
            <a:avLst>
              <a:gd name="adj1" fmla="val 40810"/>
              <a:gd name="adj2" fmla="val 754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BFA31E6F-74B4-684D-8923-D52C730F2FBD}"/>
              </a:ext>
            </a:extLst>
          </p:cNvPr>
          <p:cNvSpPr/>
          <p:nvPr/>
        </p:nvSpPr>
        <p:spPr>
          <a:xfrm>
            <a:off x="11590732" y="3650371"/>
            <a:ext cx="443717" cy="573525"/>
          </a:xfrm>
          <a:prstGeom prst="rightArrow">
            <a:avLst>
              <a:gd name="adj1" fmla="val 40810"/>
              <a:gd name="adj2" fmla="val 754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740EE4DC-E57D-814B-85EC-78DA8ED9266F}"/>
              </a:ext>
            </a:extLst>
          </p:cNvPr>
          <p:cNvSpPr/>
          <p:nvPr/>
        </p:nvSpPr>
        <p:spPr>
          <a:xfrm>
            <a:off x="11590732" y="4258697"/>
            <a:ext cx="443717" cy="573525"/>
          </a:xfrm>
          <a:prstGeom prst="rightArrow">
            <a:avLst>
              <a:gd name="adj1" fmla="val 40810"/>
              <a:gd name="adj2" fmla="val 754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228A7E98-0C88-184D-B703-05CFB22B4A58}"/>
              </a:ext>
            </a:extLst>
          </p:cNvPr>
          <p:cNvSpPr/>
          <p:nvPr/>
        </p:nvSpPr>
        <p:spPr>
          <a:xfrm>
            <a:off x="11590732" y="4862429"/>
            <a:ext cx="443717" cy="573525"/>
          </a:xfrm>
          <a:prstGeom prst="rightArrow">
            <a:avLst>
              <a:gd name="adj1" fmla="val 40810"/>
              <a:gd name="adj2" fmla="val 754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CCE6C1B1-1C27-1945-AE47-87955603DC3A}"/>
              </a:ext>
            </a:extLst>
          </p:cNvPr>
          <p:cNvSpPr/>
          <p:nvPr/>
        </p:nvSpPr>
        <p:spPr>
          <a:xfrm>
            <a:off x="783585" y="2246789"/>
            <a:ext cx="1951591" cy="3699260"/>
          </a:xfrm>
          <a:prstGeom prst="roundRect">
            <a:avLst>
              <a:gd name="adj" fmla="val 6295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r>
              <a:rPr lang="en-US" sz="2667" b="1" dirty="0">
                <a:latin typeface="Myriad Pro" charset="0"/>
                <a:ea typeface="Myriad Pro" charset="0"/>
                <a:cs typeface="Myriad Pro" charset="0"/>
              </a:rPr>
              <a:t>Parser</a:t>
            </a:r>
          </a:p>
          <a:p>
            <a:pPr algn="ctr"/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endParaRPr lang="en-US" sz="2667" b="1" dirty="0">
              <a:latin typeface="Myriad Pro" charset="0"/>
              <a:ea typeface="Myriad Pro" charset="0"/>
              <a:cs typeface="Myriad Pro" charset="0"/>
            </a:endParaRPr>
          </a:p>
          <a:p>
            <a:pPr algn="ctr"/>
            <a:endParaRPr lang="en-US" sz="2667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099E6F-C3D8-7C4C-8EE8-E69D2B8C9EB7}"/>
              </a:ext>
            </a:extLst>
          </p:cNvPr>
          <p:cNvSpPr/>
          <p:nvPr/>
        </p:nvSpPr>
        <p:spPr>
          <a:xfrm>
            <a:off x="2995128" y="3052178"/>
            <a:ext cx="1389185" cy="2893871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Trapezoid 19">
            <a:extLst>
              <a:ext uri="{FF2B5EF4-FFF2-40B4-BE49-F238E27FC236}">
                <a16:creationId xmlns:a16="http://schemas.microsoft.com/office/drawing/2014/main" id="{3412AD26-412D-B245-AD31-D993AC207415}"/>
              </a:ext>
            </a:extLst>
          </p:cNvPr>
          <p:cNvSpPr/>
          <p:nvPr/>
        </p:nvSpPr>
        <p:spPr>
          <a:xfrm rot="5400000">
            <a:off x="3780418" y="3299756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/>
          </a:p>
        </p:txBody>
      </p:sp>
      <p:sp>
        <p:nvSpPr>
          <p:cNvPr id="21" name="Trapezoid 20">
            <a:extLst>
              <a:ext uri="{FF2B5EF4-FFF2-40B4-BE49-F238E27FC236}">
                <a16:creationId xmlns:a16="http://schemas.microsoft.com/office/drawing/2014/main" id="{354D8D6C-6D05-8445-B4A0-EFBA176D18EC}"/>
              </a:ext>
            </a:extLst>
          </p:cNvPr>
          <p:cNvSpPr/>
          <p:nvPr/>
        </p:nvSpPr>
        <p:spPr>
          <a:xfrm rot="5400000">
            <a:off x="3775791" y="4310506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6E6208D4-74E8-0744-8917-4FFC0484EB18}"/>
              </a:ext>
            </a:extLst>
          </p:cNvPr>
          <p:cNvSpPr/>
          <p:nvPr/>
        </p:nvSpPr>
        <p:spPr>
          <a:xfrm rot="5400000">
            <a:off x="3757823" y="5321254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02472B-4222-CA40-9F99-7AE6CB8EEF15}"/>
              </a:ext>
            </a:extLst>
          </p:cNvPr>
          <p:cNvSpPr/>
          <p:nvPr/>
        </p:nvSpPr>
        <p:spPr>
          <a:xfrm>
            <a:off x="3144594" y="3222504"/>
            <a:ext cx="566823" cy="25924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b="1" dirty="0">
                <a:latin typeface="Myriad Pro" charset="0"/>
                <a:ea typeface="Myriad Pro" charset="0"/>
                <a:cs typeface="Myriad Pro" charset="0"/>
              </a:rPr>
              <a:t>Memory</a:t>
            </a:r>
            <a:endParaRPr lang="en-US" sz="1867" b="1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B9C9B9DF-B9D6-8C44-BB7E-DC019C2340F3}"/>
              </a:ext>
            </a:extLst>
          </p:cNvPr>
          <p:cNvSpPr/>
          <p:nvPr/>
        </p:nvSpPr>
        <p:spPr>
          <a:xfrm>
            <a:off x="2995128" y="2246792"/>
            <a:ext cx="1389185" cy="732569"/>
          </a:xfrm>
          <a:prstGeom prst="roundRect">
            <a:avLst>
              <a:gd name="adj" fmla="val 4825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b="1" dirty="0">
                <a:latin typeface="Myriad Pro" charset="0"/>
                <a:ea typeface="Myriad Pro" charset="0"/>
                <a:cs typeface="Myriad Pro" charset="0"/>
              </a:rPr>
              <a:t>Registers</a:t>
            </a:r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CABD414A-8CFF-0E49-910C-039A149274F6}"/>
              </a:ext>
            </a:extLst>
          </p:cNvPr>
          <p:cNvSpPr/>
          <p:nvPr/>
        </p:nvSpPr>
        <p:spPr>
          <a:xfrm>
            <a:off x="2755228" y="3978741"/>
            <a:ext cx="344920" cy="57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4AFC2E-4373-E645-9E8E-0361B4DDE9E8}"/>
              </a:ext>
            </a:extLst>
          </p:cNvPr>
          <p:cNvSpPr/>
          <p:nvPr/>
        </p:nvSpPr>
        <p:spPr>
          <a:xfrm>
            <a:off x="4653050" y="3052178"/>
            <a:ext cx="1389185" cy="2893871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302B69-B30B-9041-A466-C566DFACA2E4}"/>
              </a:ext>
            </a:extLst>
          </p:cNvPr>
          <p:cNvSpPr/>
          <p:nvPr/>
        </p:nvSpPr>
        <p:spPr>
          <a:xfrm>
            <a:off x="4802517" y="3222504"/>
            <a:ext cx="566823" cy="25924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01124FB-441F-6C41-BAE9-93AAE8370722}"/>
              </a:ext>
            </a:extLst>
          </p:cNvPr>
          <p:cNvSpPr/>
          <p:nvPr/>
        </p:nvSpPr>
        <p:spPr>
          <a:xfrm>
            <a:off x="4653050" y="2246792"/>
            <a:ext cx="1389185" cy="732569"/>
          </a:xfrm>
          <a:prstGeom prst="roundRect">
            <a:avLst>
              <a:gd name="adj" fmla="val 4825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67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1C0A460-ED87-A34D-829E-E0E9F419894D}"/>
              </a:ext>
            </a:extLst>
          </p:cNvPr>
          <p:cNvGrpSpPr/>
          <p:nvPr/>
        </p:nvGrpSpPr>
        <p:grpSpPr>
          <a:xfrm>
            <a:off x="4705057" y="2303898"/>
            <a:ext cx="1287552" cy="618356"/>
            <a:chOff x="3472273" y="1770636"/>
            <a:chExt cx="965664" cy="463767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C009FA2-F069-7045-AD5E-40303CCE8403}"/>
                </a:ext>
              </a:extLst>
            </p:cNvPr>
            <p:cNvSpPr/>
            <p:nvPr/>
          </p:nvSpPr>
          <p:spPr>
            <a:xfrm>
              <a:off x="3472273" y="1770636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38294018-2EB9-3D48-9A66-C8380CEEE008}"/>
                </a:ext>
              </a:extLst>
            </p:cNvPr>
            <p:cNvSpPr/>
            <p:nvPr/>
          </p:nvSpPr>
          <p:spPr>
            <a:xfrm>
              <a:off x="3633723" y="1770636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D807052-1ACD-E747-B154-96DADCD5D8A0}"/>
                </a:ext>
              </a:extLst>
            </p:cNvPr>
            <p:cNvSpPr/>
            <p:nvPr/>
          </p:nvSpPr>
          <p:spPr>
            <a:xfrm>
              <a:off x="3795174" y="1770636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6023F4E-EEB3-164B-A2B7-1A90F4E5655A}"/>
                </a:ext>
              </a:extLst>
            </p:cNvPr>
            <p:cNvSpPr/>
            <p:nvPr/>
          </p:nvSpPr>
          <p:spPr>
            <a:xfrm>
              <a:off x="3956624" y="1770636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F8C2DF7-F474-374F-8B24-74480259B80F}"/>
                </a:ext>
              </a:extLst>
            </p:cNvPr>
            <p:cNvSpPr/>
            <p:nvPr/>
          </p:nvSpPr>
          <p:spPr>
            <a:xfrm>
              <a:off x="4118075" y="1770636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09E8DFC-A490-4445-933C-BABE54E17763}"/>
                </a:ext>
              </a:extLst>
            </p:cNvPr>
            <p:cNvSpPr/>
            <p:nvPr/>
          </p:nvSpPr>
          <p:spPr>
            <a:xfrm>
              <a:off x="4279525" y="1770636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16108EF1-A975-9840-9C99-BF6B80EE357B}"/>
              </a:ext>
            </a:extLst>
          </p:cNvPr>
          <p:cNvSpPr/>
          <p:nvPr/>
        </p:nvSpPr>
        <p:spPr>
          <a:xfrm>
            <a:off x="6310974" y="3052178"/>
            <a:ext cx="1389185" cy="2893871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20D646-C647-8542-8B02-121D94431496}"/>
              </a:ext>
            </a:extLst>
          </p:cNvPr>
          <p:cNvSpPr/>
          <p:nvPr/>
        </p:nvSpPr>
        <p:spPr>
          <a:xfrm>
            <a:off x="6460441" y="3222504"/>
            <a:ext cx="566823" cy="25924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72446805-2882-5740-BD8B-88E30592C7DC}"/>
              </a:ext>
            </a:extLst>
          </p:cNvPr>
          <p:cNvSpPr/>
          <p:nvPr/>
        </p:nvSpPr>
        <p:spPr>
          <a:xfrm>
            <a:off x="6310974" y="2246792"/>
            <a:ext cx="1389185" cy="732569"/>
          </a:xfrm>
          <a:prstGeom prst="roundRect">
            <a:avLst>
              <a:gd name="adj" fmla="val 482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67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26DD9C8B-F2D7-8944-BE84-EDE96E90384D}"/>
              </a:ext>
            </a:extLst>
          </p:cNvPr>
          <p:cNvSpPr/>
          <p:nvPr/>
        </p:nvSpPr>
        <p:spPr>
          <a:xfrm>
            <a:off x="6329453" y="2240169"/>
            <a:ext cx="1389185" cy="732569"/>
          </a:xfrm>
          <a:prstGeom prst="roundRect">
            <a:avLst>
              <a:gd name="adj" fmla="val 4825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67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7DF5360-67A9-AD4B-9320-25C7686D0363}"/>
              </a:ext>
            </a:extLst>
          </p:cNvPr>
          <p:cNvGrpSpPr/>
          <p:nvPr/>
        </p:nvGrpSpPr>
        <p:grpSpPr>
          <a:xfrm>
            <a:off x="6381460" y="2297274"/>
            <a:ext cx="1287552" cy="618356"/>
            <a:chOff x="4729575" y="1765668"/>
            <a:chExt cx="965664" cy="463767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0A8E814-D32F-2E4C-8E74-F1E25E87C049}"/>
                </a:ext>
              </a:extLst>
            </p:cNvPr>
            <p:cNvSpPr/>
            <p:nvPr/>
          </p:nvSpPr>
          <p:spPr>
            <a:xfrm>
              <a:off x="4729575" y="1765668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1F43C5F-D011-6141-8538-8A79B4BF0E64}"/>
                </a:ext>
              </a:extLst>
            </p:cNvPr>
            <p:cNvSpPr/>
            <p:nvPr/>
          </p:nvSpPr>
          <p:spPr>
            <a:xfrm>
              <a:off x="4891025" y="1765668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D4C3637-3E6C-2B49-9AEA-3C636FD10EB5}"/>
                </a:ext>
              </a:extLst>
            </p:cNvPr>
            <p:cNvSpPr/>
            <p:nvPr/>
          </p:nvSpPr>
          <p:spPr>
            <a:xfrm>
              <a:off x="5052476" y="1765668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6B3E90E-7B2A-2F44-9819-8177AD9BFE88}"/>
                </a:ext>
              </a:extLst>
            </p:cNvPr>
            <p:cNvSpPr/>
            <p:nvPr/>
          </p:nvSpPr>
          <p:spPr>
            <a:xfrm>
              <a:off x="5213926" y="1765668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A7EB155-0350-EF4D-A9ED-3C715A20A9F3}"/>
                </a:ext>
              </a:extLst>
            </p:cNvPr>
            <p:cNvSpPr/>
            <p:nvPr/>
          </p:nvSpPr>
          <p:spPr>
            <a:xfrm>
              <a:off x="5375377" y="1765668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F9A1DC8-FE7F-D845-859F-00071F328CBE}"/>
                </a:ext>
              </a:extLst>
            </p:cNvPr>
            <p:cNvSpPr/>
            <p:nvPr/>
          </p:nvSpPr>
          <p:spPr>
            <a:xfrm>
              <a:off x="5536827" y="1765668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8F6DE186-3BE4-A646-9B11-4799AEB1CB7E}"/>
              </a:ext>
            </a:extLst>
          </p:cNvPr>
          <p:cNvSpPr/>
          <p:nvPr/>
        </p:nvSpPr>
        <p:spPr>
          <a:xfrm>
            <a:off x="7968897" y="3052178"/>
            <a:ext cx="1389185" cy="2893871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07C071F-FAD3-324B-A1CF-FE6475BE9B51}"/>
              </a:ext>
            </a:extLst>
          </p:cNvPr>
          <p:cNvSpPr/>
          <p:nvPr/>
        </p:nvSpPr>
        <p:spPr>
          <a:xfrm>
            <a:off x="8118363" y="3222504"/>
            <a:ext cx="566823" cy="259242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4BCDC98D-F0C0-B14E-B872-880836D16556}"/>
              </a:ext>
            </a:extLst>
          </p:cNvPr>
          <p:cNvSpPr/>
          <p:nvPr/>
        </p:nvSpPr>
        <p:spPr>
          <a:xfrm>
            <a:off x="7968897" y="2246792"/>
            <a:ext cx="1389185" cy="732569"/>
          </a:xfrm>
          <a:prstGeom prst="roundRect">
            <a:avLst>
              <a:gd name="adj" fmla="val 482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67" dirty="0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99D0C53F-05AF-6E4F-8751-39B7345102B9}"/>
              </a:ext>
            </a:extLst>
          </p:cNvPr>
          <p:cNvSpPr/>
          <p:nvPr/>
        </p:nvSpPr>
        <p:spPr>
          <a:xfrm>
            <a:off x="7964892" y="2248483"/>
            <a:ext cx="1389185" cy="732569"/>
          </a:xfrm>
          <a:prstGeom prst="roundRect">
            <a:avLst>
              <a:gd name="adj" fmla="val 4825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67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E52155E-78A9-6645-9421-150DADCE04C5}"/>
              </a:ext>
            </a:extLst>
          </p:cNvPr>
          <p:cNvGrpSpPr/>
          <p:nvPr/>
        </p:nvGrpSpPr>
        <p:grpSpPr>
          <a:xfrm>
            <a:off x="8016898" y="2305589"/>
            <a:ext cx="1287553" cy="618356"/>
            <a:chOff x="5956153" y="1771904"/>
            <a:chExt cx="965665" cy="463767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DA0F2007-0F9D-1E41-A570-9DEAF8A49258}"/>
                </a:ext>
              </a:extLst>
            </p:cNvPr>
            <p:cNvSpPr/>
            <p:nvPr/>
          </p:nvSpPr>
          <p:spPr>
            <a:xfrm>
              <a:off x="5956153" y="1771904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35647C5-3A61-C749-82AF-12B2F8479564}"/>
                </a:ext>
              </a:extLst>
            </p:cNvPr>
            <p:cNvSpPr/>
            <p:nvPr/>
          </p:nvSpPr>
          <p:spPr>
            <a:xfrm>
              <a:off x="6117603" y="1771904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B360567-B7B8-734A-9A62-7A2A2C37175E}"/>
                </a:ext>
              </a:extLst>
            </p:cNvPr>
            <p:cNvSpPr/>
            <p:nvPr/>
          </p:nvSpPr>
          <p:spPr>
            <a:xfrm>
              <a:off x="6279054" y="1771904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7242393-67EA-6744-82C2-073BEB36F192}"/>
                </a:ext>
              </a:extLst>
            </p:cNvPr>
            <p:cNvSpPr/>
            <p:nvPr/>
          </p:nvSpPr>
          <p:spPr>
            <a:xfrm>
              <a:off x="6440504" y="1771904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F8B4073-48C7-2045-9DDD-A0520E84F1A5}"/>
                </a:ext>
              </a:extLst>
            </p:cNvPr>
            <p:cNvSpPr/>
            <p:nvPr/>
          </p:nvSpPr>
          <p:spPr>
            <a:xfrm>
              <a:off x="6601955" y="1771904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33C0091-D8C8-FC42-B818-D76C9EE0012E}"/>
                </a:ext>
              </a:extLst>
            </p:cNvPr>
            <p:cNvSpPr/>
            <p:nvPr/>
          </p:nvSpPr>
          <p:spPr>
            <a:xfrm>
              <a:off x="6763406" y="1771904"/>
              <a:ext cx="158412" cy="46376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B2FEAE41-F5D9-AD4D-B7D3-62777B0194C2}"/>
              </a:ext>
            </a:extLst>
          </p:cNvPr>
          <p:cNvSpPr txBox="1"/>
          <p:nvPr/>
        </p:nvSpPr>
        <p:spPr>
          <a:xfrm>
            <a:off x="3791979" y="3336858"/>
            <a:ext cx="57810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Myriad Pro" charset="0"/>
                <a:ea typeface="Myriad Pro" charset="0"/>
                <a:cs typeface="Myriad Pro" charset="0"/>
              </a:rPr>
              <a:t>ALU</a:t>
            </a:r>
          </a:p>
        </p:txBody>
      </p:sp>
      <p:sp>
        <p:nvSpPr>
          <p:cNvPr id="42" name="Right Arrow 41">
            <a:extLst>
              <a:ext uri="{FF2B5EF4-FFF2-40B4-BE49-F238E27FC236}">
                <a16:creationId xmlns:a16="http://schemas.microsoft.com/office/drawing/2014/main" id="{2F5338B4-886F-234C-82F6-ACD7C1829D7F}"/>
              </a:ext>
            </a:extLst>
          </p:cNvPr>
          <p:cNvSpPr/>
          <p:nvPr/>
        </p:nvSpPr>
        <p:spPr>
          <a:xfrm>
            <a:off x="4413152" y="3978741"/>
            <a:ext cx="344920" cy="57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3" name="Right Arrow 42">
            <a:extLst>
              <a:ext uri="{FF2B5EF4-FFF2-40B4-BE49-F238E27FC236}">
                <a16:creationId xmlns:a16="http://schemas.microsoft.com/office/drawing/2014/main" id="{2542BA58-2CCC-1245-8D3D-330B78D4136B}"/>
              </a:ext>
            </a:extLst>
          </p:cNvPr>
          <p:cNvSpPr/>
          <p:nvPr/>
        </p:nvSpPr>
        <p:spPr>
          <a:xfrm>
            <a:off x="6071075" y="3978741"/>
            <a:ext cx="344920" cy="57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8E8FCA5C-FD6A-3349-ABD0-2C8F3EC292CB}"/>
              </a:ext>
            </a:extLst>
          </p:cNvPr>
          <p:cNvSpPr/>
          <p:nvPr/>
        </p:nvSpPr>
        <p:spPr>
          <a:xfrm>
            <a:off x="7728999" y="3978741"/>
            <a:ext cx="344920" cy="57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97B0BEAD-F764-1848-8AF5-5492DAFC84CA}"/>
              </a:ext>
            </a:extLst>
          </p:cNvPr>
          <p:cNvSpPr/>
          <p:nvPr/>
        </p:nvSpPr>
        <p:spPr>
          <a:xfrm>
            <a:off x="9367548" y="3978741"/>
            <a:ext cx="344920" cy="573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6" name="Trapezoid 45">
            <a:extLst>
              <a:ext uri="{FF2B5EF4-FFF2-40B4-BE49-F238E27FC236}">
                <a16:creationId xmlns:a16="http://schemas.microsoft.com/office/drawing/2014/main" id="{278761C6-EA9B-3D47-B286-025FEA6D73B8}"/>
              </a:ext>
            </a:extLst>
          </p:cNvPr>
          <p:cNvSpPr/>
          <p:nvPr/>
        </p:nvSpPr>
        <p:spPr>
          <a:xfrm rot="5400000">
            <a:off x="5453174" y="3299756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/>
          </a:p>
        </p:txBody>
      </p:sp>
      <p:sp>
        <p:nvSpPr>
          <p:cNvPr id="47" name="Trapezoid 46">
            <a:extLst>
              <a:ext uri="{FF2B5EF4-FFF2-40B4-BE49-F238E27FC236}">
                <a16:creationId xmlns:a16="http://schemas.microsoft.com/office/drawing/2014/main" id="{7C9598C3-8FBF-BF4A-8EDB-4F49A8E27E0F}"/>
              </a:ext>
            </a:extLst>
          </p:cNvPr>
          <p:cNvSpPr/>
          <p:nvPr/>
        </p:nvSpPr>
        <p:spPr>
          <a:xfrm rot="5400000">
            <a:off x="5448547" y="4310506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8" name="Trapezoid 47">
            <a:extLst>
              <a:ext uri="{FF2B5EF4-FFF2-40B4-BE49-F238E27FC236}">
                <a16:creationId xmlns:a16="http://schemas.microsoft.com/office/drawing/2014/main" id="{D8AFDF6C-6157-1F40-9CF9-8332BDC49412}"/>
              </a:ext>
            </a:extLst>
          </p:cNvPr>
          <p:cNvSpPr/>
          <p:nvPr/>
        </p:nvSpPr>
        <p:spPr>
          <a:xfrm rot="5400000">
            <a:off x="5430579" y="5321254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" name="Trapezoid 48">
            <a:extLst>
              <a:ext uri="{FF2B5EF4-FFF2-40B4-BE49-F238E27FC236}">
                <a16:creationId xmlns:a16="http://schemas.microsoft.com/office/drawing/2014/main" id="{BFAE6141-5080-4C43-8E62-904D1A4A111B}"/>
              </a:ext>
            </a:extLst>
          </p:cNvPr>
          <p:cNvSpPr/>
          <p:nvPr/>
        </p:nvSpPr>
        <p:spPr>
          <a:xfrm rot="5400000">
            <a:off x="7120946" y="3299756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/>
          </a:p>
        </p:txBody>
      </p:sp>
      <p:sp>
        <p:nvSpPr>
          <p:cNvPr id="50" name="Trapezoid 49">
            <a:extLst>
              <a:ext uri="{FF2B5EF4-FFF2-40B4-BE49-F238E27FC236}">
                <a16:creationId xmlns:a16="http://schemas.microsoft.com/office/drawing/2014/main" id="{2CAADC41-53D7-D84E-849A-E6481B986E13}"/>
              </a:ext>
            </a:extLst>
          </p:cNvPr>
          <p:cNvSpPr/>
          <p:nvPr/>
        </p:nvSpPr>
        <p:spPr>
          <a:xfrm rot="5400000">
            <a:off x="7116319" y="4310506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1" name="Trapezoid 50">
            <a:extLst>
              <a:ext uri="{FF2B5EF4-FFF2-40B4-BE49-F238E27FC236}">
                <a16:creationId xmlns:a16="http://schemas.microsoft.com/office/drawing/2014/main" id="{A3424E18-6489-4F43-A648-869E91EAF17C}"/>
              </a:ext>
            </a:extLst>
          </p:cNvPr>
          <p:cNvSpPr/>
          <p:nvPr/>
        </p:nvSpPr>
        <p:spPr>
          <a:xfrm rot="5400000">
            <a:off x="7098351" y="5321254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2" name="Trapezoid 51">
            <a:extLst>
              <a:ext uri="{FF2B5EF4-FFF2-40B4-BE49-F238E27FC236}">
                <a16:creationId xmlns:a16="http://schemas.microsoft.com/office/drawing/2014/main" id="{707AF689-8BA6-644F-A91A-845040F87AA6}"/>
              </a:ext>
            </a:extLst>
          </p:cNvPr>
          <p:cNvSpPr/>
          <p:nvPr/>
        </p:nvSpPr>
        <p:spPr>
          <a:xfrm rot="5400000">
            <a:off x="8772178" y="3299756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/>
          </a:p>
        </p:txBody>
      </p:sp>
      <p:sp>
        <p:nvSpPr>
          <p:cNvPr id="53" name="Trapezoid 52">
            <a:extLst>
              <a:ext uri="{FF2B5EF4-FFF2-40B4-BE49-F238E27FC236}">
                <a16:creationId xmlns:a16="http://schemas.microsoft.com/office/drawing/2014/main" id="{E16FD6CF-4A21-2A4F-B91E-C5DFA48DB225}"/>
              </a:ext>
            </a:extLst>
          </p:cNvPr>
          <p:cNvSpPr/>
          <p:nvPr/>
        </p:nvSpPr>
        <p:spPr>
          <a:xfrm rot="5400000">
            <a:off x="8767551" y="4310506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4" name="Trapezoid 53">
            <a:extLst>
              <a:ext uri="{FF2B5EF4-FFF2-40B4-BE49-F238E27FC236}">
                <a16:creationId xmlns:a16="http://schemas.microsoft.com/office/drawing/2014/main" id="{33F18546-6390-A646-9029-4CDB6CB6395B}"/>
              </a:ext>
            </a:extLst>
          </p:cNvPr>
          <p:cNvSpPr/>
          <p:nvPr/>
        </p:nvSpPr>
        <p:spPr>
          <a:xfrm rot="5400000">
            <a:off x="8749583" y="5321254"/>
            <a:ext cx="570933" cy="412755"/>
          </a:xfrm>
          <a:prstGeom prst="trapezoid">
            <a:avLst>
              <a:gd name="adj" fmla="val 2163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D1A0A9F1-F0FB-FA46-9300-833240708BB4}"/>
              </a:ext>
            </a:extLst>
          </p:cNvPr>
          <p:cNvSpPr/>
          <p:nvPr/>
        </p:nvSpPr>
        <p:spPr>
          <a:xfrm>
            <a:off x="4700536" y="3149141"/>
            <a:ext cx="1316721" cy="1420172"/>
          </a:xfrm>
          <a:prstGeom prst="roundRect">
            <a:avLst>
              <a:gd name="adj" fmla="val 3376"/>
            </a:avLst>
          </a:prstGeom>
          <a:solidFill>
            <a:srgbClr val="C00000">
              <a:alpha val="60000"/>
            </a:srgbClr>
          </a:solidFill>
          <a:ln>
            <a:solidFill>
              <a:srgbClr val="C000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33" b="1" dirty="0">
                <a:latin typeface="Myriad Pro" charset="0"/>
                <a:ea typeface="Myriad Pro" charset="0"/>
                <a:cs typeface="Myriad Pro" charset="0"/>
              </a:rPr>
              <a:t>Match-</a:t>
            </a:r>
          </a:p>
          <a:p>
            <a:pPr algn="ctr"/>
            <a:r>
              <a:rPr lang="en-US" sz="2133" b="1" dirty="0">
                <a:latin typeface="Myriad Pro" charset="0"/>
                <a:ea typeface="Myriad Pro" charset="0"/>
                <a:cs typeface="Myriad Pro" charset="0"/>
              </a:rPr>
              <a:t>Action </a:t>
            </a:r>
          </a:p>
          <a:p>
            <a:pPr algn="ctr"/>
            <a:r>
              <a:rPr lang="en-US" sz="2133" b="1" dirty="0">
                <a:latin typeface="Myriad Pro" charset="0"/>
                <a:ea typeface="Myriad Pro" charset="0"/>
                <a:cs typeface="Myriad Pro" charset="0"/>
              </a:rPr>
              <a:t>Table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94E57BD9-76B0-8140-B821-5DE243211404}"/>
              </a:ext>
            </a:extLst>
          </p:cNvPr>
          <p:cNvGrpSpPr/>
          <p:nvPr/>
        </p:nvGrpSpPr>
        <p:grpSpPr>
          <a:xfrm>
            <a:off x="10459364" y="180003"/>
            <a:ext cx="1575085" cy="1588572"/>
            <a:chOff x="7844523" y="135002"/>
            <a:chExt cx="1181314" cy="1191429"/>
          </a:xfrm>
        </p:grpSpPr>
        <p:pic>
          <p:nvPicPr>
            <p:cNvPr id="4098" name="Picture 2" descr="Getting Started with P4 – Hiking and Coding">
              <a:extLst>
                <a:ext uri="{FF2B5EF4-FFF2-40B4-BE49-F238E27FC236}">
                  <a16:creationId xmlns:a16="http://schemas.microsoft.com/office/drawing/2014/main" id="{AB46B0F4-5D4E-9545-BC02-3FB51BBCDA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4523" y="135002"/>
              <a:ext cx="1181314" cy="1181314"/>
            </a:xfrm>
            <a:prstGeom prst="rect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2E3204B1-194E-204D-951C-23A2E5BE3B41}"/>
                </a:ext>
              </a:extLst>
            </p:cNvPr>
            <p:cNvSpPr txBox="1"/>
            <p:nvPr/>
          </p:nvSpPr>
          <p:spPr>
            <a:xfrm>
              <a:off x="7965229" y="1011008"/>
              <a:ext cx="874278" cy="3154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33" dirty="0">
                  <a:latin typeface="Courier" pitchFamily="2" charset="0"/>
                </a:rPr>
                <a:t>p4.org</a:t>
              </a: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7543FF02-13E2-2946-8B10-27E785B52C47}"/>
              </a:ext>
            </a:extLst>
          </p:cNvPr>
          <p:cNvGrpSpPr/>
          <p:nvPr/>
        </p:nvGrpSpPr>
        <p:grpSpPr>
          <a:xfrm>
            <a:off x="969879" y="3010671"/>
            <a:ext cx="1619367" cy="2641411"/>
            <a:chOff x="944698" y="2284250"/>
            <a:chExt cx="1066800" cy="1740095"/>
          </a:xfrm>
        </p:grpSpPr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5924740A-21E8-BC4D-9646-719570319DD4}"/>
                </a:ext>
              </a:extLst>
            </p:cNvPr>
            <p:cNvSpPr/>
            <p:nvPr/>
          </p:nvSpPr>
          <p:spPr>
            <a:xfrm>
              <a:off x="1189173" y="2284250"/>
              <a:ext cx="412750" cy="4127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BDC64919-A13C-6249-A530-3218296D375E}"/>
                </a:ext>
              </a:extLst>
            </p:cNvPr>
            <p:cNvSpPr/>
            <p:nvPr/>
          </p:nvSpPr>
          <p:spPr>
            <a:xfrm>
              <a:off x="1598748" y="2740370"/>
              <a:ext cx="412750" cy="4127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6B6D533A-0762-BB4D-9EAB-B258E35246F0}"/>
                </a:ext>
              </a:extLst>
            </p:cNvPr>
            <p:cNvSpPr/>
            <p:nvPr/>
          </p:nvSpPr>
          <p:spPr>
            <a:xfrm>
              <a:off x="944698" y="2757941"/>
              <a:ext cx="412750" cy="4127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CE1E5BE7-9370-4846-B912-337C6DC3D7E5}"/>
                </a:ext>
              </a:extLst>
            </p:cNvPr>
            <p:cNvSpPr/>
            <p:nvPr/>
          </p:nvSpPr>
          <p:spPr>
            <a:xfrm>
              <a:off x="1343197" y="3210876"/>
              <a:ext cx="412750" cy="4127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47C71863-4AD9-7E4E-96AA-5F852DDDB915}"/>
                </a:ext>
              </a:extLst>
            </p:cNvPr>
            <p:cNvSpPr/>
            <p:nvPr/>
          </p:nvSpPr>
          <p:spPr>
            <a:xfrm>
              <a:off x="1065348" y="3611595"/>
              <a:ext cx="412750" cy="4127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125" name="Curved Connector 124">
              <a:extLst>
                <a:ext uri="{FF2B5EF4-FFF2-40B4-BE49-F238E27FC236}">
                  <a16:creationId xmlns:a16="http://schemas.microsoft.com/office/drawing/2014/main" id="{64785519-8BF4-2343-9744-C93C5C2D789C}"/>
                </a:ext>
              </a:extLst>
            </p:cNvPr>
            <p:cNvCxnSpPr>
              <a:cxnSpLocks/>
            </p:cNvCxnSpPr>
            <p:nvPr/>
          </p:nvCxnSpPr>
          <p:spPr>
            <a:xfrm>
              <a:off x="1307439" y="2921990"/>
              <a:ext cx="338053" cy="307006"/>
            </a:xfrm>
            <a:prstGeom prst="curvedConnector2">
              <a:avLst/>
            </a:prstGeom>
            <a:ln w="19050">
              <a:solidFill>
                <a:schemeClr val="bg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urved Connector 125">
              <a:extLst>
                <a:ext uri="{FF2B5EF4-FFF2-40B4-BE49-F238E27FC236}">
                  <a16:creationId xmlns:a16="http://schemas.microsoft.com/office/drawing/2014/main" id="{83C10A1B-F20B-BD4B-82C5-E9F7600DEC9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281066" y="2604828"/>
              <a:ext cx="338053" cy="307006"/>
            </a:xfrm>
            <a:prstGeom prst="curvedConnector2">
              <a:avLst/>
            </a:prstGeom>
            <a:ln w="19050">
              <a:solidFill>
                <a:schemeClr val="bg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urved Connector 126">
              <a:extLst>
                <a:ext uri="{FF2B5EF4-FFF2-40B4-BE49-F238E27FC236}">
                  <a16:creationId xmlns:a16="http://schemas.microsoft.com/office/drawing/2014/main" id="{8B7E982C-626E-E944-8DB7-EA626379EEDD}"/>
                </a:ext>
              </a:extLst>
            </p:cNvPr>
            <p:cNvCxnSpPr/>
            <p:nvPr/>
          </p:nvCxnSpPr>
          <p:spPr>
            <a:xfrm>
              <a:off x="1601923" y="2490625"/>
              <a:ext cx="203200" cy="249745"/>
            </a:xfrm>
            <a:prstGeom prst="curvedConnector2">
              <a:avLst/>
            </a:prstGeom>
            <a:ln w="19050">
              <a:solidFill>
                <a:schemeClr val="bg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urved Connector 127">
              <a:extLst>
                <a:ext uri="{FF2B5EF4-FFF2-40B4-BE49-F238E27FC236}">
                  <a16:creationId xmlns:a16="http://schemas.microsoft.com/office/drawing/2014/main" id="{38455FC7-8E32-7F48-9DC9-B8DBFAEA4223}"/>
                </a:ext>
              </a:extLst>
            </p:cNvPr>
            <p:cNvCxnSpPr/>
            <p:nvPr/>
          </p:nvCxnSpPr>
          <p:spPr>
            <a:xfrm flipH="1">
              <a:off x="1417653" y="2946745"/>
              <a:ext cx="593845" cy="1017155"/>
            </a:xfrm>
            <a:prstGeom prst="curvedConnector4">
              <a:avLst>
                <a:gd name="adj1" fmla="val -4973"/>
                <a:gd name="adj2" fmla="val 98975"/>
              </a:avLst>
            </a:prstGeom>
            <a:ln w="19050">
              <a:solidFill>
                <a:schemeClr val="bg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urved Connector 128">
              <a:extLst>
                <a:ext uri="{FF2B5EF4-FFF2-40B4-BE49-F238E27FC236}">
                  <a16:creationId xmlns:a16="http://schemas.microsoft.com/office/drawing/2014/main" id="{7106A6A4-974B-AA4F-B567-872E4F0EDD72}"/>
                </a:ext>
              </a:extLst>
            </p:cNvPr>
            <p:cNvCxnSpPr/>
            <p:nvPr/>
          </p:nvCxnSpPr>
          <p:spPr>
            <a:xfrm rot="10800000" flipV="1">
              <a:off x="1125794" y="3417250"/>
              <a:ext cx="217403" cy="254790"/>
            </a:xfrm>
            <a:prstGeom prst="curvedConnector2">
              <a:avLst/>
            </a:prstGeom>
            <a:ln w="19050">
              <a:solidFill>
                <a:schemeClr val="bg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urved Connector 129">
              <a:extLst>
                <a:ext uri="{FF2B5EF4-FFF2-40B4-BE49-F238E27FC236}">
                  <a16:creationId xmlns:a16="http://schemas.microsoft.com/office/drawing/2014/main" id="{9522764B-7726-8B43-9D68-B7F5BF168462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1036830" y="2476656"/>
              <a:ext cx="184030" cy="327761"/>
            </a:xfrm>
            <a:prstGeom prst="curvedConnector2">
              <a:avLst/>
            </a:prstGeom>
            <a:ln w="19050">
              <a:solidFill>
                <a:schemeClr val="bg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449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DF4A-F10D-E24C-91AB-5E911BA29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Challenges: Resource Limitations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9EBD567-844E-D64A-8B41-7DA9AA545E6E}"/>
              </a:ext>
            </a:extLst>
          </p:cNvPr>
          <p:cNvCxnSpPr/>
          <p:nvPr/>
        </p:nvCxnSpPr>
        <p:spPr>
          <a:xfrm>
            <a:off x="1585424" y="2195969"/>
            <a:ext cx="0" cy="53359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CA49B88C-4618-D343-9938-182DEB9D1ED2}"/>
              </a:ext>
            </a:extLst>
          </p:cNvPr>
          <p:cNvCxnSpPr/>
          <p:nvPr/>
        </p:nvCxnSpPr>
        <p:spPr>
          <a:xfrm>
            <a:off x="6427659" y="2195969"/>
            <a:ext cx="0" cy="53359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A1DBE303-CFD8-E446-A09C-826F678CDDC0}"/>
              </a:ext>
            </a:extLst>
          </p:cNvPr>
          <p:cNvCxnSpPr>
            <a:cxnSpLocks/>
          </p:cNvCxnSpPr>
          <p:nvPr/>
        </p:nvCxnSpPr>
        <p:spPr>
          <a:xfrm flipH="1">
            <a:off x="2790329" y="2255900"/>
            <a:ext cx="22408" cy="2138384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FBAD2DEE-A365-824B-BA26-8474B924819D}"/>
              </a:ext>
            </a:extLst>
          </p:cNvPr>
          <p:cNvSpPr txBox="1"/>
          <p:nvPr/>
        </p:nvSpPr>
        <p:spPr>
          <a:xfrm>
            <a:off x="1007872" y="1386441"/>
            <a:ext cx="1184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Limited </a:t>
            </a:r>
          </a:p>
          <a:p>
            <a:pPr algn="ctr"/>
            <a:r>
              <a:rPr lang="en-US" sz="2400" dirty="0"/>
              <a:t>depth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194AE662-7803-F249-B735-1822CE618CD2}"/>
              </a:ext>
            </a:extLst>
          </p:cNvPr>
          <p:cNvSpPr txBox="1"/>
          <p:nvPr/>
        </p:nvSpPr>
        <p:spPr>
          <a:xfrm>
            <a:off x="2252843" y="1386441"/>
            <a:ext cx="1184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Limited </a:t>
            </a:r>
          </a:p>
          <a:p>
            <a:pPr algn="ctr"/>
            <a:r>
              <a:rPr lang="en-US" sz="2400" dirty="0"/>
              <a:t># bits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2F230333-87B0-5F4E-8E1A-896D1E0A1AB2}"/>
              </a:ext>
            </a:extLst>
          </p:cNvPr>
          <p:cNvSpPr txBox="1"/>
          <p:nvPr/>
        </p:nvSpPr>
        <p:spPr>
          <a:xfrm>
            <a:off x="3709518" y="1386441"/>
            <a:ext cx="1184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Limited </a:t>
            </a:r>
          </a:p>
          <a:p>
            <a:pPr algn="ctr"/>
            <a:r>
              <a:rPr lang="en-US" sz="2400" dirty="0"/>
              <a:t># rules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E25CECBD-3E8D-C74D-BBD2-1B7DEF612995}"/>
              </a:ext>
            </a:extLst>
          </p:cNvPr>
          <p:cNvSpPr txBox="1"/>
          <p:nvPr/>
        </p:nvSpPr>
        <p:spPr>
          <a:xfrm>
            <a:off x="5220127" y="1386441"/>
            <a:ext cx="2540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Limited # registers </a:t>
            </a:r>
          </a:p>
          <a:p>
            <a:pPr algn="ctr"/>
            <a:r>
              <a:rPr lang="en-US" sz="2400" dirty="0"/>
              <a:t>and # of accesses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43E19D1-D79A-7447-B653-67346C3B1155}"/>
              </a:ext>
            </a:extLst>
          </p:cNvPr>
          <p:cNvSpPr txBox="1"/>
          <p:nvPr/>
        </p:nvSpPr>
        <p:spPr>
          <a:xfrm>
            <a:off x="8104701" y="1386441"/>
            <a:ext cx="16831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Limited ALU</a:t>
            </a:r>
          </a:p>
          <a:p>
            <a:pPr algn="ctr"/>
            <a:r>
              <a:rPr lang="en-US" sz="2400" dirty="0"/>
              <a:t>operations</a:t>
            </a:r>
          </a:p>
        </p:txBody>
      </p:sp>
      <p:grpSp>
        <p:nvGrpSpPr>
          <p:cNvPr id="4108" name="Group 4107">
            <a:extLst>
              <a:ext uri="{FF2B5EF4-FFF2-40B4-BE49-F238E27FC236}">
                <a16:creationId xmlns:a16="http://schemas.microsoft.com/office/drawing/2014/main" id="{884FB180-4A2C-CD41-AB78-E8BABF8DFE1F}"/>
              </a:ext>
            </a:extLst>
          </p:cNvPr>
          <p:cNvGrpSpPr/>
          <p:nvPr/>
        </p:nvGrpSpPr>
        <p:grpSpPr>
          <a:xfrm>
            <a:off x="232910" y="2745817"/>
            <a:ext cx="11726180" cy="4160248"/>
            <a:chOff x="174682" y="1680355"/>
            <a:chExt cx="8794635" cy="312018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55BF999-7C25-9344-BE13-04BBFF16B6B0}"/>
                </a:ext>
              </a:extLst>
            </p:cNvPr>
            <p:cNvSpPr txBox="1"/>
            <p:nvPr/>
          </p:nvSpPr>
          <p:spPr>
            <a:xfrm>
              <a:off x="4149168" y="4454292"/>
              <a:ext cx="845664" cy="34624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ctr"/>
              <a:r>
                <a:rPr lang="en-US" sz="2400" b="1" dirty="0">
                  <a:latin typeface="Myriad Pro" charset="0"/>
                  <a:ea typeface="Myriad Pro" charset="0"/>
                  <a:cs typeface="Myriad Pro" charset="0"/>
                </a:rPr>
                <a:t>Stages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B061295F-E763-7247-AA60-F3879BE8AC24}"/>
                </a:ext>
              </a:extLst>
            </p:cNvPr>
            <p:cNvSpPr/>
            <p:nvPr/>
          </p:nvSpPr>
          <p:spPr>
            <a:xfrm>
              <a:off x="7154001" y="1694558"/>
              <a:ext cx="1463693" cy="2774445"/>
            </a:xfrm>
            <a:prstGeom prst="roundRect">
              <a:avLst>
                <a:gd name="adj" fmla="val 6295"/>
              </a:avLst>
            </a:prstGeom>
            <a:solidFill>
              <a:schemeClr val="bg1">
                <a:lumMod val="50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r>
                <a:rPr lang="en-US" sz="2667" b="1" dirty="0" err="1">
                  <a:latin typeface="Myriad Pro" charset="0"/>
                  <a:ea typeface="Myriad Pro" charset="0"/>
                  <a:cs typeface="Myriad Pro" charset="0"/>
                </a:rPr>
                <a:t>Deparser</a:t>
              </a:r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667" dirty="0"/>
            </a:p>
            <a:p>
              <a:pPr algn="ctr"/>
              <a:endParaRPr lang="en-US" sz="2667" dirty="0"/>
            </a:p>
            <a:p>
              <a:pPr algn="ctr"/>
              <a:endParaRPr lang="en-US" sz="2667" dirty="0"/>
            </a:p>
            <a:p>
              <a:pPr algn="ctr"/>
              <a:endParaRPr lang="en-US" sz="2667" dirty="0"/>
            </a:p>
            <a:p>
              <a:pPr algn="ctr"/>
              <a:endParaRPr lang="en-US" sz="2667" dirty="0"/>
            </a:p>
            <a:p>
              <a:pPr algn="ctr"/>
              <a:endParaRPr lang="en-US" sz="2667" dirty="0"/>
            </a:p>
            <a:p>
              <a:pPr algn="ctr"/>
              <a:endParaRPr lang="en-US" sz="2667" dirty="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BB730BA-A1B7-3C43-A037-12A45B0C6B02}"/>
                </a:ext>
              </a:extLst>
            </p:cNvPr>
            <p:cNvGrpSpPr/>
            <p:nvPr/>
          </p:nvGrpSpPr>
          <p:grpSpPr>
            <a:xfrm>
              <a:off x="7502388" y="2357868"/>
              <a:ext cx="780766" cy="427769"/>
              <a:chOff x="6858000" y="3200400"/>
              <a:chExt cx="685800" cy="375739"/>
            </a:xfrm>
          </p:grpSpPr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568829CF-E41C-D340-9FFC-AD71D1DEEA2D}"/>
                  </a:ext>
                </a:extLst>
              </p:cNvPr>
              <p:cNvSpPr/>
              <p:nvPr/>
            </p:nvSpPr>
            <p:spPr>
              <a:xfrm>
                <a:off x="7129519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0BF3AB3-892F-994C-86A6-A1BA28E2B95F}"/>
                  </a:ext>
                </a:extLst>
              </p:cNvPr>
              <p:cNvSpPr/>
              <p:nvPr/>
            </p:nvSpPr>
            <p:spPr>
              <a:xfrm>
                <a:off x="7267408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0BF0EF0F-9156-1844-B48C-EDC46E3C4C73}"/>
                  </a:ext>
                </a:extLst>
              </p:cNvPr>
              <p:cNvSpPr/>
              <p:nvPr/>
            </p:nvSpPr>
            <p:spPr>
              <a:xfrm>
                <a:off x="7409516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75792189-E9A4-EB4F-95C4-B1189BE7AF89}"/>
                  </a:ext>
                </a:extLst>
              </p:cNvPr>
              <p:cNvCxnSpPr/>
              <p:nvPr/>
            </p:nvCxnSpPr>
            <p:spPr>
              <a:xfrm flipH="1" flipV="1">
                <a:off x="6858000" y="3200400"/>
                <a:ext cx="685800" cy="77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D1A4239A-1CD2-DA4C-B4A9-D5A6C049A61C}"/>
                  </a:ext>
                </a:extLst>
              </p:cNvPr>
              <p:cNvCxnSpPr/>
              <p:nvPr/>
            </p:nvCxnSpPr>
            <p:spPr>
              <a:xfrm flipH="1" flipV="1">
                <a:off x="6858000" y="3566160"/>
                <a:ext cx="685800" cy="1391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B9E30BBC-DACE-FB4A-BE11-7CAD48207747}"/>
                  </a:ext>
                </a:extLst>
              </p:cNvPr>
              <p:cNvCxnSpPr/>
              <p:nvPr/>
            </p:nvCxnSpPr>
            <p:spPr>
              <a:xfrm flipH="1" flipV="1">
                <a:off x="75311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2CD315E6-41EA-724F-9AC9-3B77FE6B1618}"/>
                  </a:ext>
                </a:extLst>
              </p:cNvPr>
              <p:cNvCxnSpPr/>
              <p:nvPr/>
            </p:nvCxnSpPr>
            <p:spPr>
              <a:xfrm flipH="1" flipV="1">
                <a:off x="73914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8CF0295A-E950-AF48-A46E-660370DAAC1D}"/>
                  </a:ext>
                </a:extLst>
              </p:cNvPr>
              <p:cNvCxnSpPr/>
              <p:nvPr/>
            </p:nvCxnSpPr>
            <p:spPr>
              <a:xfrm flipH="1" flipV="1">
                <a:off x="7251700" y="3210379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0277F530-5EBE-EA4C-841F-E45A78658246}"/>
                  </a:ext>
                </a:extLst>
              </p:cNvPr>
              <p:cNvCxnSpPr/>
              <p:nvPr/>
            </p:nvCxnSpPr>
            <p:spPr>
              <a:xfrm flipH="1" flipV="1">
                <a:off x="71120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D9C7FA6-F91F-EA41-BC62-1D4CBA9BE727}"/>
                </a:ext>
              </a:extLst>
            </p:cNvPr>
            <p:cNvGrpSpPr/>
            <p:nvPr/>
          </p:nvGrpSpPr>
          <p:grpSpPr>
            <a:xfrm>
              <a:off x="7498829" y="3107966"/>
              <a:ext cx="780766" cy="427769"/>
              <a:chOff x="6858000" y="3200400"/>
              <a:chExt cx="685800" cy="375739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922E9E6B-82CF-CD4F-B9D3-6A9B545ECA4D}"/>
                  </a:ext>
                </a:extLst>
              </p:cNvPr>
              <p:cNvSpPr/>
              <p:nvPr/>
            </p:nvSpPr>
            <p:spPr>
              <a:xfrm>
                <a:off x="7129519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BBFB8C2C-F078-EA49-9023-D944F57519F6}"/>
                  </a:ext>
                </a:extLst>
              </p:cNvPr>
              <p:cNvSpPr/>
              <p:nvPr/>
            </p:nvSpPr>
            <p:spPr>
              <a:xfrm>
                <a:off x="7267408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6DC9EF85-A966-7F47-8444-0E3C93D10CF0}"/>
                  </a:ext>
                </a:extLst>
              </p:cNvPr>
              <p:cNvSpPr/>
              <p:nvPr/>
            </p:nvSpPr>
            <p:spPr>
              <a:xfrm>
                <a:off x="7409516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0A791A33-B2B2-2A49-A0F3-A3C26CEB367B}"/>
                  </a:ext>
                </a:extLst>
              </p:cNvPr>
              <p:cNvCxnSpPr/>
              <p:nvPr/>
            </p:nvCxnSpPr>
            <p:spPr>
              <a:xfrm flipH="1" flipV="1">
                <a:off x="6858000" y="3200400"/>
                <a:ext cx="685800" cy="77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2642DEB6-87D7-2B44-AD98-FC25E58F9F16}"/>
                  </a:ext>
                </a:extLst>
              </p:cNvPr>
              <p:cNvCxnSpPr/>
              <p:nvPr/>
            </p:nvCxnSpPr>
            <p:spPr>
              <a:xfrm flipH="1" flipV="1">
                <a:off x="6858000" y="3566160"/>
                <a:ext cx="685800" cy="1391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91A6BED-36A1-E341-A96D-6636340B2086}"/>
                  </a:ext>
                </a:extLst>
              </p:cNvPr>
              <p:cNvCxnSpPr/>
              <p:nvPr/>
            </p:nvCxnSpPr>
            <p:spPr>
              <a:xfrm flipH="1" flipV="1">
                <a:off x="75311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E787D408-FA17-9541-8D8E-388185B111D6}"/>
                  </a:ext>
                </a:extLst>
              </p:cNvPr>
              <p:cNvCxnSpPr/>
              <p:nvPr/>
            </p:nvCxnSpPr>
            <p:spPr>
              <a:xfrm flipH="1" flipV="1">
                <a:off x="73914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3A5BB75F-C43E-CD4A-B918-7A6A07298A49}"/>
                  </a:ext>
                </a:extLst>
              </p:cNvPr>
              <p:cNvCxnSpPr/>
              <p:nvPr/>
            </p:nvCxnSpPr>
            <p:spPr>
              <a:xfrm flipH="1" flipV="1">
                <a:off x="7251700" y="3210379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12D90E03-4925-074C-88A9-0F5440FBB361}"/>
                  </a:ext>
                </a:extLst>
              </p:cNvPr>
              <p:cNvCxnSpPr/>
              <p:nvPr/>
            </p:nvCxnSpPr>
            <p:spPr>
              <a:xfrm flipH="1" flipV="1">
                <a:off x="71120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ACFFA2D-698C-4447-8A21-E55B9359FDEE}"/>
                </a:ext>
              </a:extLst>
            </p:cNvPr>
            <p:cNvGrpSpPr/>
            <p:nvPr/>
          </p:nvGrpSpPr>
          <p:grpSpPr>
            <a:xfrm>
              <a:off x="7498829" y="3858064"/>
              <a:ext cx="780766" cy="427769"/>
              <a:chOff x="6858000" y="3200400"/>
              <a:chExt cx="685800" cy="375739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0198CEE-E6F5-A441-BF13-0076BE36FB46}"/>
                  </a:ext>
                </a:extLst>
              </p:cNvPr>
              <p:cNvSpPr/>
              <p:nvPr/>
            </p:nvSpPr>
            <p:spPr>
              <a:xfrm>
                <a:off x="7129519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A7D3653A-1CDE-F94F-97FD-D76660BEE982}"/>
                  </a:ext>
                </a:extLst>
              </p:cNvPr>
              <p:cNvSpPr/>
              <p:nvPr/>
            </p:nvSpPr>
            <p:spPr>
              <a:xfrm>
                <a:off x="7267408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E22EEAF7-350E-1542-9404-D91AA89E1762}"/>
                  </a:ext>
                </a:extLst>
              </p:cNvPr>
              <p:cNvSpPr/>
              <p:nvPr/>
            </p:nvSpPr>
            <p:spPr>
              <a:xfrm>
                <a:off x="7409516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BDC81BEF-2974-B04F-9658-E0011420F694}"/>
                  </a:ext>
                </a:extLst>
              </p:cNvPr>
              <p:cNvCxnSpPr/>
              <p:nvPr/>
            </p:nvCxnSpPr>
            <p:spPr>
              <a:xfrm flipH="1" flipV="1">
                <a:off x="6858000" y="3200400"/>
                <a:ext cx="685800" cy="77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115D36CC-3406-D142-87BC-6ACF906DB874}"/>
                  </a:ext>
                </a:extLst>
              </p:cNvPr>
              <p:cNvCxnSpPr/>
              <p:nvPr/>
            </p:nvCxnSpPr>
            <p:spPr>
              <a:xfrm flipH="1" flipV="1">
                <a:off x="6858000" y="3566160"/>
                <a:ext cx="685800" cy="1391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680FB86-A852-5845-B000-2B35F43FEDED}"/>
                  </a:ext>
                </a:extLst>
              </p:cNvPr>
              <p:cNvCxnSpPr/>
              <p:nvPr/>
            </p:nvCxnSpPr>
            <p:spPr>
              <a:xfrm flipH="1" flipV="1">
                <a:off x="75311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CE0A2DF4-959A-D245-8BC1-2D7504B37E1C}"/>
                  </a:ext>
                </a:extLst>
              </p:cNvPr>
              <p:cNvCxnSpPr/>
              <p:nvPr/>
            </p:nvCxnSpPr>
            <p:spPr>
              <a:xfrm flipH="1" flipV="1">
                <a:off x="73914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6B8B6A5D-EF47-3842-AF5B-FCF1FC0EC246}"/>
                  </a:ext>
                </a:extLst>
              </p:cNvPr>
              <p:cNvCxnSpPr/>
              <p:nvPr/>
            </p:nvCxnSpPr>
            <p:spPr>
              <a:xfrm flipH="1" flipV="1">
                <a:off x="7251700" y="3210379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F56A3963-9DF1-174B-9498-31AF1981F187}"/>
                  </a:ext>
                </a:extLst>
              </p:cNvPr>
              <p:cNvCxnSpPr/>
              <p:nvPr/>
            </p:nvCxnSpPr>
            <p:spPr>
              <a:xfrm flipH="1" flipV="1">
                <a:off x="71120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8CF43C21-01A3-2E4C-9426-A1556B969EDE}"/>
                </a:ext>
              </a:extLst>
            </p:cNvPr>
            <p:cNvSpPr/>
            <p:nvPr/>
          </p:nvSpPr>
          <p:spPr>
            <a:xfrm>
              <a:off x="174682" y="2285208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" name="Right Arrow 10">
              <a:extLst>
                <a:ext uri="{FF2B5EF4-FFF2-40B4-BE49-F238E27FC236}">
                  <a16:creationId xmlns:a16="http://schemas.microsoft.com/office/drawing/2014/main" id="{46FE2424-560D-D149-9585-67D1FCE22183}"/>
                </a:ext>
              </a:extLst>
            </p:cNvPr>
            <p:cNvSpPr/>
            <p:nvPr/>
          </p:nvSpPr>
          <p:spPr>
            <a:xfrm>
              <a:off x="174682" y="2738007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" name="Right Arrow 11">
              <a:extLst>
                <a:ext uri="{FF2B5EF4-FFF2-40B4-BE49-F238E27FC236}">
                  <a16:creationId xmlns:a16="http://schemas.microsoft.com/office/drawing/2014/main" id="{566A4E6B-DF8F-B44A-9AEE-58D608CB4417}"/>
                </a:ext>
              </a:extLst>
            </p:cNvPr>
            <p:cNvSpPr/>
            <p:nvPr/>
          </p:nvSpPr>
          <p:spPr>
            <a:xfrm>
              <a:off x="174682" y="3194251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" name="Right Arrow 12">
              <a:extLst>
                <a:ext uri="{FF2B5EF4-FFF2-40B4-BE49-F238E27FC236}">
                  <a16:creationId xmlns:a16="http://schemas.microsoft.com/office/drawing/2014/main" id="{BC4DB8DF-6323-DE48-BD92-35EA9D19118C}"/>
                </a:ext>
              </a:extLst>
            </p:cNvPr>
            <p:cNvSpPr/>
            <p:nvPr/>
          </p:nvSpPr>
          <p:spPr>
            <a:xfrm>
              <a:off x="174682" y="3647050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4" name="Right Arrow 13">
              <a:extLst>
                <a:ext uri="{FF2B5EF4-FFF2-40B4-BE49-F238E27FC236}">
                  <a16:creationId xmlns:a16="http://schemas.microsoft.com/office/drawing/2014/main" id="{50B25B4C-0930-8344-8C38-BA6B840677AE}"/>
                </a:ext>
              </a:extLst>
            </p:cNvPr>
            <p:cNvSpPr/>
            <p:nvPr/>
          </p:nvSpPr>
          <p:spPr>
            <a:xfrm>
              <a:off x="8636529" y="2285208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5" name="Right Arrow 14">
              <a:extLst>
                <a:ext uri="{FF2B5EF4-FFF2-40B4-BE49-F238E27FC236}">
                  <a16:creationId xmlns:a16="http://schemas.microsoft.com/office/drawing/2014/main" id="{BFA31E6F-74B4-684D-8923-D52C730F2FBD}"/>
                </a:ext>
              </a:extLst>
            </p:cNvPr>
            <p:cNvSpPr/>
            <p:nvPr/>
          </p:nvSpPr>
          <p:spPr>
            <a:xfrm>
              <a:off x="8636529" y="2738007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6" name="Right Arrow 15">
              <a:extLst>
                <a:ext uri="{FF2B5EF4-FFF2-40B4-BE49-F238E27FC236}">
                  <a16:creationId xmlns:a16="http://schemas.microsoft.com/office/drawing/2014/main" id="{740EE4DC-E57D-814B-85EC-78DA8ED9266F}"/>
                </a:ext>
              </a:extLst>
            </p:cNvPr>
            <p:cNvSpPr/>
            <p:nvPr/>
          </p:nvSpPr>
          <p:spPr>
            <a:xfrm>
              <a:off x="8636529" y="3194251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Right Arrow 16">
              <a:extLst>
                <a:ext uri="{FF2B5EF4-FFF2-40B4-BE49-F238E27FC236}">
                  <a16:creationId xmlns:a16="http://schemas.microsoft.com/office/drawing/2014/main" id="{228A7E98-0C88-184D-B703-05CFB22B4A58}"/>
                </a:ext>
              </a:extLst>
            </p:cNvPr>
            <p:cNvSpPr/>
            <p:nvPr/>
          </p:nvSpPr>
          <p:spPr>
            <a:xfrm>
              <a:off x="8636529" y="3647050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CCE6C1B1-1C27-1945-AE47-87955603DC3A}"/>
                </a:ext>
              </a:extLst>
            </p:cNvPr>
            <p:cNvSpPr/>
            <p:nvPr/>
          </p:nvSpPr>
          <p:spPr>
            <a:xfrm>
              <a:off x="531168" y="1685320"/>
              <a:ext cx="1463693" cy="2774445"/>
            </a:xfrm>
            <a:prstGeom prst="roundRect">
              <a:avLst>
                <a:gd name="adj" fmla="val 6295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r>
                <a:rPr lang="en-US" sz="2667" b="1" dirty="0">
                  <a:latin typeface="Myriad Pro" charset="0"/>
                  <a:ea typeface="Myriad Pro" charset="0"/>
                  <a:cs typeface="Myriad Pro" charset="0"/>
                </a:rPr>
                <a:t>Parser</a:t>
              </a:r>
            </a:p>
            <a:p>
              <a:pPr algn="ctr"/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667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667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3099E6F-C3D8-7C4C-8EE8-E69D2B8C9EB7}"/>
                </a:ext>
              </a:extLst>
            </p:cNvPr>
            <p:cNvSpPr/>
            <p:nvPr/>
          </p:nvSpPr>
          <p:spPr>
            <a:xfrm>
              <a:off x="2189825" y="2289362"/>
              <a:ext cx="1041889" cy="2170403"/>
            </a:xfrm>
            <a:prstGeom prst="rect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3412AD26-412D-B245-AD31-D993AC207415}"/>
                </a:ext>
              </a:extLst>
            </p:cNvPr>
            <p:cNvSpPr/>
            <p:nvPr/>
          </p:nvSpPr>
          <p:spPr>
            <a:xfrm rot="5400000">
              <a:off x="2778793" y="2475046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354D8D6C-6D05-8445-B4A0-EFBA176D18EC}"/>
                </a:ext>
              </a:extLst>
            </p:cNvPr>
            <p:cNvSpPr/>
            <p:nvPr/>
          </p:nvSpPr>
          <p:spPr>
            <a:xfrm rot="5400000">
              <a:off x="2775323" y="3233108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6E6208D4-74E8-0744-8917-4FFC0484EB18}"/>
                </a:ext>
              </a:extLst>
            </p:cNvPr>
            <p:cNvSpPr/>
            <p:nvPr/>
          </p:nvSpPr>
          <p:spPr>
            <a:xfrm rot="5400000">
              <a:off x="2761847" y="3991169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502472B-4222-CA40-9F99-7AE6CB8EEF15}"/>
                </a:ext>
              </a:extLst>
            </p:cNvPr>
            <p:cNvSpPr/>
            <p:nvPr/>
          </p:nvSpPr>
          <p:spPr>
            <a:xfrm>
              <a:off x="2301925" y="2417106"/>
              <a:ext cx="425117" cy="194432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400" b="1" dirty="0">
                  <a:latin typeface="Myriad Pro" charset="0"/>
                  <a:ea typeface="Myriad Pro" charset="0"/>
                  <a:cs typeface="Myriad Pro" charset="0"/>
                </a:rPr>
                <a:t>Memory</a:t>
              </a:r>
              <a:endParaRPr lang="en-US" sz="1867" b="1" dirty="0">
                <a:latin typeface="Myriad Pro" charset="0"/>
                <a:ea typeface="Myriad Pro" charset="0"/>
                <a:cs typeface="Myriad Pro" charset="0"/>
              </a:endParaRP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B9C9B9DF-B9D6-8C44-BB7E-DC019C2340F3}"/>
                </a:ext>
              </a:extLst>
            </p:cNvPr>
            <p:cNvSpPr/>
            <p:nvPr/>
          </p:nvSpPr>
          <p:spPr>
            <a:xfrm>
              <a:off x="2189825" y="1685322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b="1" dirty="0">
                  <a:latin typeface="Myriad Pro" charset="0"/>
                  <a:ea typeface="Myriad Pro" charset="0"/>
                  <a:cs typeface="Myriad Pro" charset="0"/>
                </a:rPr>
                <a:t>Registers</a:t>
              </a:r>
            </a:p>
          </p:txBody>
        </p:sp>
        <p:sp>
          <p:nvSpPr>
            <p:cNvPr id="26" name="Right Arrow 25">
              <a:extLst>
                <a:ext uri="{FF2B5EF4-FFF2-40B4-BE49-F238E27FC236}">
                  <a16:creationId xmlns:a16="http://schemas.microsoft.com/office/drawing/2014/main" id="{CABD414A-8CFF-0E49-910C-039A149274F6}"/>
                </a:ext>
              </a:extLst>
            </p:cNvPr>
            <p:cNvSpPr/>
            <p:nvPr/>
          </p:nvSpPr>
          <p:spPr>
            <a:xfrm>
              <a:off x="2009901" y="2984284"/>
              <a:ext cx="258690" cy="4301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24AFC2E-4373-E645-9E8E-0361B4DDE9E8}"/>
                </a:ext>
              </a:extLst>
            </p:cNvPr>
            <p:cNvSpPr/>
            <p:nvPr/>
          </p:nvSpPr>
          <p:spPr>
            <a:xfrm>
              <a:off x="3433267" y="2289362"/>
              <a:ext cx="1041889" cy="2170403"/>
            </a:xfrm>
            <a:prstGeom prst="rect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0302B69-B30B-9041-A466-C566DFACA2E4}"/>
                </a:ext>
              </a:extLst>
            </p:cNvPr>
            <p:cNvSpPr/>
            <p:nvPr/>
          </p:nvSpPr>
          <p:spPr>
            <a:xfrm>
              <a:off x="3545367" y="2417106"/>
              <a:ext cx="425117" cy="194432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A01124FB-441F-6C41-BAE9-93AAE8370722}"/>
                </a:ext>
              </a:extLst>
            </p:cNvPr>
            <p:cNvSpPr/>
            <p:nvPr/>
          </p:nvSpPr>
          <p:spPr>
            <a:xfrm>
              <a:off x="3433267" y="1685322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1C0A460-ED87-A34D-829E-E0E9F419894D}"/>
                </a:ext>
              </a:extLst>
            </p:cNvPr>
            <p:cNvGrpSpPr/>
            <p:nvPr/>
          </p:nvGrpSpPr>
          <p:grpSpPr>
            <a:xfrm>
              <a:off x="3472273" y="1728152"/>
              <a:ext cx="965664" cy="463767"/>
              <a:chOff x="3472273" y="1770636"/>
              <a:chExt cx="965664" cy="463767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C009FA2-F069-7045-AD5E-40303CCE8403}"/>
                  </a:ext>
                </a:extLst>
              </p:cNvPr>
              <p:cNvSpPr/>
              <p:nvPr/>
            </p:nvSpPr>
            <p:spPr>
              <a:xfrm>
                <a:off x="3472273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38294018-2EB9-3D48-9A66-C8380CEEE008}"/>
                  </a:ext>
                </a:extLst>
              </p:cNvPr>
              <p:cNvSpPr/>
              <p:nvPr/>
            </p:nvSpPr>
            <p:spPr>
              <a:xfrm>
                <a:off x="3633723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AD807052-1ACD-E747-B154-96DADCD5D8A0}"/>
                  </a:ext>
                </a:extLst>
              </p:cNvPr>
              <p:cNvSpPr/>
              <p:nvPr/>
            </p:nvSpPr>
            <p:spPr>
              <a:xfrm>
                <a:off x="3795174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D6023F4E-EEB3-164B-A2B7-1A90F4E5655A}"/>
                  </a:ext>
                </a:extLst>
              </p:cNvPr>
              <p:cNvSpPr/>
              <p:nvPr/>
            </p:nvSpPr>
            <p:spPr>
              <a:xfrm>
                <a:off x="3956624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4F8C2DF7-F474-374F-8B24-74480259B80F}"/>
                  </a:ext>
                </a:extLst>
              </p:cNvPr>
              <p:cNvSpPr/>
              <p:nvPr/>
            </p:nvSpPr>
            <p:spPr>
              <a:xfrm>
                <a:off x="4118075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909E8DFC-A490-4445-933C-BABE54E17763}"/>
                  </a:ext>
                </a:extLst>
              </p:cNvPr>
              <p:cNvSpPr/>
              <p:nvPr/>
            </p:nvSpPr>
            <p:spPr>
              <a:xfrm>
                <a:off x="4279525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6108EF1-A975-9840-9C99-BF6B80EE357B}"/>
                </a:ext>
              </a:extLst>
            </p:cNvPr>
            <p:cNvSpPr/>
            <p:nvPr/>
          </p:nvSpPr>
          <p:spPr>
            <a:xfrm>
              <a:off x="4676710" y="2289362"/>
              <a:ext cx="1041889" cy="2170403"/>
            </a:xfrm>
            <a:prstGeom prst="rect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A20D646-C647-8542-8B02-121D94431496}"/>
                </a:ext>
              </a:extLst>
            </p:cNvPr>
            <p:cNvSpPr/>
            <p:nvPr/>
          </p:nvSpPr>
          <p:spPr>
            <a:xfrm>
              <a:off x="4788810" y="2417106"/>
              <a:ext cx="425117" cy="194432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72446805-2882-5740-BD8B-88E30592C7DC}"/>
                </a:ext>
              </a:extLst>
            </p:cNvPr>
            <p:cNvSpPr/>
            <p:nvPr/>
          </p:nvSpPr>
          <p:spPr>
            <a:xfrm>
              <a:off x="4676710" y="1685322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26DD9C8B-F2D7-8944-BE84-EDE96E90384D}"/>
                </a:ext>
              </a:extLst>
            </p:cNvPr>
            <p:cNvSpPr/>
            <p:nvPr/>
          </p:nvSpPr>
          <p:spPr>
            <a:xfrm>
              <a:off x="4690569" y="1680355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67DF5360-67A9-AD4B-9320-25C7686D0363}"/>
                </a:ext>
              </a:extLst>
            </p:cNvPr>
            <p:cNvGrpSpPr/>
            <p:nvPr/>
          </p:nvGrpSpPr>
          <p:grpSpPr>
            <a:xfrm>
              <a:off x="4729575" y="1723184"/>
              <a:ext cx="965664" cy="463767"/>
              <a:chOff x="4729575" y="1765668"/>
              <a:chExt cx="965664" cy="463767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90A8E814-D32F-2E4C-8E74-F1E25E87C049}"/>
                  </a:ext>
                </a:extLst>
              </p:cNvPr>
              <p:cNvSpPr/>
              <p:nvPr/>
            </p:nvSpPr>
            <p:spPr>
              <a:xfrm>
                <a:off x="4729575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31F43C5F-D011-6141-8538-8A79B4BF0E64}"/>
                  </a:ext>
                </a:extLst>
              </p:cNvPr>
              <p:cNvSpPr/>
              <p:nvPr/>
            </p:nvSpPr>
            <p:spPr>
              <a:xfrm>
                <a:off x="4891025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4D4C3637-3E6C-2B49-9AEA-3C636FD10EB5}"/>
                  </a:ext>
                </a:extLst>
              </p:cNvPr>
              <p:cNvSpPr/>
              <p:nvPr/>
            </p:nvSpPr>
            <p:spPr>
              <a:xfrm>
                <a:off x="5052476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E6B3E90E-7B2A-2F44-9819-8177AD9BFE88}"/>
                  </a:ext>
                </a:extLst>
              </p:cNvPr>
              <p:cNvSpPr/>
              <p:nvPr/>
            </p:nvSpPr>
            <p:spPr>
              <a:xfrm>
                <a:off x="5213926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5A7EB155-0350-EF4D-A9ED-3C715A20A9F3}"/>
                  </a:ext>
                </a:extLst>
              </p:cNvPr>
              <p:cNvSpPr/>
              <p:nvPr/>
            </p:nvSpPr>
            <p:spPr>
              <a:xfrm>
                <a:off x="5375377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AF9A1DC8-FE7F-D845-859F-00071F328CBE}"/>
                  </a:ext>
                </a:extLst>
              </p:cNvPr>
              <p:cNvSpPr/>
              <p:nvPr/>
            </p:nvSpPr>
            <p:spPr>
              <a:xfrm>
                <a:off x="5536827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F6DE186-3BE4-A646-9B11-4799AEB1CB7E}"/>
                </a:ext>
              </a:extLst>
            </p:cNvPr>
            <p:cNvSpPr/>
            <p:nvPr/>
          </p:nvSpPr>
          <p:spPr>
            <a:xfrm>
              <a:off x="5920152" y="2289362"/>
              <a:ext cx="1041889" cy="2170403"/>
            </a:xfrm>
            <a:prstGeom prst="rect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07C071F-FAD3-324B-A1CF-FE6475BE9B51}"/>
                </a:ext>
              </a:extLst>
            </p:cNvPr>
            <p:cNvSpPr/>
            <p:nvPr/>
          </p:nvSpPr>
          <p:spPr>
            <a:xfrm>
              <a:off x="6032252" y="2417106"/>
              <a:ext cx="425117" cy="194432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4BCDC98D-F0C0-B14E-B872-880836D16556}"/>
                </a:ext>
              </a:extLst>
            </p:cNvPr>
            <p:cNvSpPr/>
            <p:nvPr/>
          </p:nvSpPr>
          <p:spPr>
            <a:xfrm>
              <a:off x="5920152" y="1685322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99D0C53F-05AF-6E4F-8751-39B7345102B9}"/>
                </a:ext>
              </a:extLst>
            </p:cNvPr>
            <p:cNvSpPr/>
            <p:nvPr/>
          </p:nvSpPr>
          <p:spPr>
            <a:xfrm>
              <a:off x="5917148" y="1686590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EE52155E-78A9-6645-9421-150DADCE04C5}"/>
                </a:ext>
              </a:extLst>
            </p:cNvPr>
            <p:cNvGrpSpPr/>
            <p:nvPr/>
          </p:nvGrpSpPr>
          <p:grpSpPr>
            <a:xfrm>
              <a:off x="5956153" y="1729420"/>
              <a:ext cx="965665" cy="463767"/>
              <a:chOff x="5956153" y="1771904"/>
              <a:chExt cx="965665" cy="463767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A0F2007-0F9D-1E41-A570-9DEAF8A49258}"/>
                  </a:ext>
                </a:extLst>
              </p:cNvPr>
              <p:cNvSpPr/>
              <p:nvPr/>
            </p:nvSpPr>
            <p:spPr>
              <a:xfrm>
                <a:off x="5956153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035647C5-3A61-C749-82AF-12B2F8479564}"/>
                  </a:ext>
                </a:extLst>
              </p:cNvPr>
              <p:cNvSpPr/>
              <p:nvPr/>
            </p:nvSpPr>
            <p:spPr>
              <a:xfrm>
                <a:off x="6117603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DB360567-B7B8-734A-9A62-7A2A2C37175E}"/>
                  </a:ext>
                </a:extLst>
              </p:cNvPr>
              <p:cNvSpPr/>
              <p:nvPr/>
            </p:nvSpPr>
            <p:spPr>
              <a:xfrm>
                <a:off x="6279054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87242393-67EA-6744-82C2-073BEB36F192}"/>
                  </a:ext>
                </a:extLst>
              </p:cNvPr>
              <p:cNvSpPr/>
              <p:nvPr/>
            </p:nvSpPr>
            <p:spPr>
              <a:xfrm>
                <a:off x="6440504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CF8B4073-48C7-2045-9DDD-A0520E84F1A5}"/>
                  </a:ext>
                </a:extLst>
              </p:cNvPr>
              <p:cNvSpPr/>
              <p:nvPr/>
            </p:nvSpPr>
            <p:spPr>
              <a:xfrm>
                <a:off x="6601955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33C0091-D8C8-FC42-B818-D76C9EE0012E}"/>
                  </a:ext>
                </a:extLst>
              </p:cNvPr>
              <p:cNvSpPr/>
              <p:nvPr/>
            </p:nvSpPr>
            <p:spPr>
              <a:xfrm>
                <a:off x="6763406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2FEAE41-F5D9-AD4D-B7D3-62777B0194C2}"/>
                </a:ext>
              </a:extLst>
            </p:cNvPr>
            <p:cNvSpPr txBox="1"/>
            <p:nvPr/>
          </p:nvSpPr>
          <p:spPr>
            <a:xfrm>
              <a:off x="2787463" y="2502872"/>
              <a:ext cx="433580" cy="25391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Myriad Pro" charset="0"/>
                  <a:ea typeface="Myriad Pro" charset="0"/>
                  <a:cs typeface="Myriad Pro" charset="0"/>
                </a:rPr>
                <a:t>ALU</a:t>
              </a:r>
            </a:p>
          </p:txBody>
        </p:sp>
        <p:sp>
          <p:nvSpPr>
            <p:cNvPr id="42" name="Right Arrow 41">
              <a:extLst>
                <a:ext uri="{FF2B5EF4-FFF2-40B4-BE49-F238E27FC236}">
                  <a16:creationId xmlns:a16="http://schemas.microsoft.com/office/drawing/2014/main" id="{2F5338B4-886F-234C-82F6-ACD7C1829D7F}"/>
                </a:ext>
              </a:extLst>
            </p:cNvPr>
            <p:cNvSpPr/>
            <p:nvPr/>
          </p:nvSpPr>
          <p:spPr>
            <a:xfrm>
              <a:off x="3253344" y="2984284"/>
              <a:ext cx="258690" cy="4301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3" name="Right Arrow 42">
              <a:extLst>
                <a:ext uri="{FF2B5EF4-FFF2-40B4-BE49-F238E27FC236}">
                  <a16:creationId xmlns:a16="http://schemas.microsoft.com/office/drawing/2014/main" id="{2542BA58-2CCC-1245-8D3D-330B78D4136B}"/>
                </a:ext>
              </a:extLst>
            </p:cNvPr>
            <p:cNvSpPr/>
            <p:nvPr/>
          </p:nvSpPr>
          <p:spPr>
            <a:xfrm>
              <a:off x="4496786" y="2984284"/>
              <a:ext cx="258690" cy="4301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4" name="Right Arrow 43">
              <a:extLst>
                <a:ext uri="{FF2B5EF4-FFF2-40B4-BE49-F238E27FC236}">
                  <a16:creationId xmlns:a16="http://schemas.microsoft.com/office/drawing/2014/main" id="{8E8FCA5C-FD6A-3349-ABD0-2C8F3EC292CB}"/>
                </a:ext>
              </a:extLst>
            </p:cNvPr>
            <p:cNvSpPr/>
            <p:nvPr/>
          </p:nvSpPr>
          <p:spPr>
            <a:xfrm>
              <a:off x="5740229" y="2984284"/>
              <a:ext cx="258690" cy="4301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5" name="Right Arrow 44">
              <a:extLst>
                <a:ext uri="{FF2B5EF4-FFF2-40B4-BE49-F238E27FC236}">
                  <a16:creationId xmlns:a16="http://schemas.microsoft.com/office/drawing/2014/main" id="{97B0BEAD-F764-1848-8AF5-5492DAFC84CA}"/>
                </a:ext>
              </a:extLst>
            </p:cNvPr>
            <p:cNvSpPr/>
            <p:nvPr/>
          </p:nvSpPr>
          <p:spPr>
            <a:xfrm>
              <a:off x="6969141" y="2984284"/>
              <a:ext cx="258690" cy="4301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278761C6-EA9B-3D47-B286-025FEA6D73B8}"/>
                </a:ext>
              </a:extLst>
            </p:cNvPr>
            <p:cNvSpPr/>
            <p:nvPr/>
          </p:nvSpPr>
          <p:spPr>
            <a:xfrm rot="5400000">
              <a:off x="4033360" y="2475046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7C9598C3-8FBF-BF4A-8EDB-4F49A8E27E0F}"/>
                </a:ext>
              </a:extLst>
            </p:cNvPr>
            <p:cNvSpPr/>
            <p:nvPr/>
          </p:nvSpPr>
          <p:spPr>
            <a:xfrm rot="5400000">
              <a:off x="4029890" y="3233108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D8AFDF6C-6157-1F40-9CF9-8332BDC49412}"/>
                </a:ext>
              </a:extLst>
            </p:cNvPr>
            <p:cNvSpPr/>
            <p:nvPr/>
          </p:nvSpPr>
          <p:spPr>
            <a:xfrm rot="5400000">
              <a:off x="4016414" y="3991169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BFAE6141-5080-4C43-8E62-904D1A4A111B}"/>
                </a:ext>
              </a:extLst>
            </p:cNvPr>
            <p:cNvSpPr/>
            <p:nvPr/>
          </p:nvSpPr>
          <p:spPr>
            <a:xfrm rot="5400000">
              <a:off x="5284189" y="2475046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2CAADC41-53D7-D84E-849A-E6481B986E13}"/>
                </a:ext>
              </a:extLst>
            </p:cNvPr>
            <p:cNvSpPr/>
            <p:nvPr/>
          </p:nvSpPr>
          <p:spPr>
            <a:xfrm rot="5400000">
              <a:off x="5280719" y="3233108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A3424E18-6489-4F43-A648-869E91EAF17C}"/>
                </a:ext>
              </a:extLst>
            </p:cNvPr>
            <p:cNvSpPr/>
            <p:nvPr/>
          </p:nvSpPr>
          <p:spPr>
            <a:xfrm rot="5400000">
              <a:off x="5267243" y="3991169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2" name="Trapezoid 51">
              <a:extLst>
                <a:ext uri="{FF2B5EF4-FFF2-40B4-BE49-F238E27FC236}">
                  <a16:creationId xmlns:a16="http://schemas.microsoft.com/office/drawing/2014/main" id="{707AF689-8BA6-644F-A91A-845040F87AA6}"/>
                </a:ext>
              </a:extLst>
            </p:cNvPr>
            <p:cNvSpPr/>
            <p:nvPr/>
          </p:nvSpPr>
          <p:spPr>
            <a:xfrm rot="5400000">
              <a:off x="6522613" y="2475046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53" name="Trapezoid 52">
              <a:extLst>
                <a:ext uri="{FF2B5EF4-FFF2-40B4-BE49-F238E27FC236}">
                  <a16:creationId xmlns:a16="http://schemas.microsoft.com/office/drawing/2014/main" id="{E16FD6CF-4A21-2A4F-B91E-C5DFA48DB225}"/>
                </a:ext>
              </a:extLst>
            </p:cNvPr>
            <p:cNvSpPr/>
            <p:nvPr/>
          </p:nvSpPr>
          <p:spPr>
            <a:xfrm rot="5400000">
              <a:off x="6519143" y="3233108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" name="Trapezoid 53">
              <a:extLst>
                <a:ext uri="{FF2B5EF4-FFF2-40B4-BE49-F238E27FC236}">
                  <a16:creationId xmlns:a16="http://schemas.microsoft.com/office/drawing/2014/main" id="{33F18546-6390-A646-9029-4CDB6CB6395B}"/>
                </a:ext>
              </a:extLst>
            </p:cNvPr>
            <p:cNvSpPr/>
            <p:nvPr/>
          </p:nvSpPr>
          <p:spPr>
            <a:xfrm rot="5400000">
              <a:off x="6505667" y="3991169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D1A0A9F1-F0FB-FA46-9300-833240708BB4}"/>
                </a:ext>
              </a:extLst>
            </p:cNvPr>
            <p:cNvSpPr/>
            <p:nvPr/>
          </p:nvSpPr>
          <p:spPr>
            <a:xfrm>
              <a:off x="3468881" y="2362084"/>
              <a:ext cx="987541" cy="1065129"/>
            </a:xfrm>
            <a:prstGeom prst="roundRect">
              <a:avLst>
                <a:gd name="adj" fmla="val 3376"/>
              </a:avLst>
            </a:prstGeom>
            <a:solidFill>
              <a:srgbClr val="C00000">
                <a:alpha val="60000"/>
              </a:srgbClr>
            </a:solidFill>
            <a:ln>
              <a:solidFill>
                <a:srgbClr val="C0000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33" b="1" dirty="0">
                  <a:latin typeface="Myriad Pro" charset="0"/>
                  <a:ea typeface="Myriad Pro" charset="0"/>
                  <a:cs typeface="Myriad Pro" charset="0"/>
                </a:rPr>
                <a:t>Match-</a:t>
              </a:r>
            </a:p>
            <a:p>
              <a:pPr algn="ctr"/>
              <a:r>
                <a:rPr lang="en-US" sz="2133" b="1" dirty="0">
                  <a:latin typeface="Myriad Pro" charset="0"/>
                  <a:ea typeface="Myriad Pro" charset="0"/>
                  <a:cs typeface="Myriad Pro" charset="0"/>
                </a:rPr>
                <a:t>Action </a:t>
              </a:r>
            </a:p>
            <a:p>
              <a:pPr algn="ctr"/>
              <a:r>
                <a:rPr lang="en-US" sz="2133" b="1" dirty="0">
                  <a:latin typeface="Myriad Pro" charset="0"/>
                  <a:ea typeface="Myriad Pro" charset="0"/>
                  <a:cs typeface="Myriad Pro" charset="0"/>
                </a:rPr>
                <a:t>Table</a:t>
              </a:r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3FDEA53D-64D7-7F4F-86EE-76077178226E}"/>
                </a:ext>
              </a:extLst>
            </p:cNvPr>
            <p:cNvGrpSpPr/>
            <p:nvPr/>
          </p:nvGrpSpPr>
          <p:grpSpPr>
            <a:xfrm>
              <a:off x="670889" y="2246040"/>
              <a:ext cx="1214525" cy="1981058"/>
              <a:chOff x="944698" y="2284250"/>
              <a:chExt cx="1066800" cy="1740095"/>
            </a:xfrm>
          </p:grpSpPr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9850E978-A8D0-2842-97E9-25A53CB23717}"/>
                  </a:ext>
                </a:extLst>
              </p:cNvPr>
              <p:cNvSpPr/>
              <p:nvPr/>
            </p:nvSpPr>
            <p:spPr>
              <a:xfrm>
                <a:off x="1189173" y="2284250"/>
                <a:ext cx="412750" cy="41275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0855A5B6-5088-D440-8B8D-554CBDADFBDB}"/>
                  </a:ext>
                </a:extLst>
              </p:cNvPr>
              <p:cNvSpPr/>
              <p:nvPr/>
            </p:nvSpPr>
            <p:spPr>
              <a:xfrm>
                <a:off x="1598748" y="2740370"/>
                <a:ext cx="412750" cy="41275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6E505F62-ABEE-E945-BD7C-BEE2AF0E7C49}"/>
                  </a:ext>
                </a:extLst>
              </p:cNvPr>
              <p:cNvSpPr/>
              <p:nvPr/>
            </p:nvSpPr>
            <p:spPr>
              <a:xfrm>
                <a:off x="944698" y="2757941"/>
                <a:ext cx="412750" cy="41275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9533EB6A-1603-F94C-B653-137AF62AE48B}"/>
                  </a:ext>
                </a:extLst>
              </p:cNvPr>
              <p:cNvSpPr/>
              <p:nvPr/>
            </p:nvSpPr>
            <p:spPr>
              <a:xfrm>
                <a:off x="1343197" y="3210876"/>
                <a:ext cx="412750" cy="41275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099852F9-94DF-A14F-BB67-31D24F424925}"/>
                  </a:ext>
                </a:extLst>
              </p:cNvPr>
              <p:cNvSpPr/>
              <p:nvPr/>
            </p:nvSpPr>
            <p:spPr>
              <a:xfrm>
                <a:off x="1065348" y="3611595"/>
                <a:ext cx="412750" cy="41275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cxnSp>
            <p:nvCxnSpPr>
              <p:cNvPr id="150" name="Curved Connector 149">
                <a:extLst>
                  <a:ext uri="{FF2B5EF4-FFF2-40B4-BE49-F238E27FC236}">
                    <a16:creationId xmlns:a16="http://schemas.microsoft.com/office/drawing/2014/main" id="{B7B8F78C-4F41-284B-B64E-A859E232C0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07439" y="2921990"/>
                <a:ext cx="338053" cy="307006"/>
              </a:xfrm>
              <a:prstGeom prst="curvedConnector2">
                <a:avLst/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Curved Connector 150">
                <a:extLst>
                  <a:ext uri="{FF2B5EF4-FFF2-40B4-BE49-F238E27FC236}">
                    <a16:creationId xmlns:a16="http://schemas.microsoft.com/office/drawing/2014/main" id="{45BF5797-FD76-D54B-B9D9-9477D686DF7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1281066" y="2604828"/>
                <a:ext cx="338053" cy="307006"/>
              </a:xfrm>
              <a:prstGeom prst="curvedConnector2">
                <a:avLst/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Curved Connector 151">
                <a:extLst>
                  <a:ext uri="{FF2B5EF4-FFF2-40B4-BE49-F238E27FC236}">
                    <a16:creationId xmlns:a16="http://schemas.microsoft.com/office/drawing/2014/main" id="{56D4BEF8-0778-204A-89A6-C7BAED343AFD}"/>
                  </a:ext>
                </a:extLst>
              </p:cNvPr>
              <p:cNvCxnSpPr/>
              <p:nvPr/>
            </p:nvCxnSpPr>
            <p:spPr>
              <a:xfrm>
                <a:off x="1601923" y="2490625"/>
                <a:ext cx="203200" cy="249745"/>
              </a:xfrm>
              <a:prstGeom prst="curvedConnector2">
                <a:avLst/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Curved Connector 152">
                <a:extLst>
                  <a:ext uri="{FF2B5EF4-FFF2-40B4-BE49-F238E27FC236}">
                    <a16:creationId xmlns:a16="http://schemas.microsoft.com/office/drawing/2014/main" id="{869AD6C9-8162-B847-AE55-186D02B02B8B}"/>
                  </a:ext>
                </a:extLst>
              </p:cNvPr>
              <p:cNvCxnSpPr/>
              <p:nvPr/>
            </p:nvCxnSpPr>
            <p:spPr>
              <a:xfrm flipH="1">
                <a:off x="1417653" y="2946745"/>
                <a:ext cx="593845" cy="1017155"/>
              </a:xfrm>
              <a:prstGeom prst="curvedConnector4">
                <a:avLst>
                  <a:gd name="adj1" fmla="val -4973"/>
                  <a:gd name="adj2" fmla="val 98975"/>
                </a:avLst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urved Connector 153">
                <a:extLst>
                  <a:ext uri="{FF2B5EF4-FFF2-40B4-BE49-F238E27FC236}">
                    <a16:creationId xmlns:a16="http://schemas.microsoft.com/office/drawing/2014/main" id="{24E9D1F0-3BA2-544F-BDA5-4E8CF173FC8F}"/>
                  </a:ext>
                </a:extLst>
              </p:cNvPr>
              <p:cNvCxnSpPr/>
              <p:nvPr/>
            </p:nvCxnSpPr>
            <p:spPr>
              <a:xfrm rot="10800000" flipV="1">
                <a:off x="1125794" y="3417250"/>
                <a:ext cx="217403" cy="254790"/>
              </a:xfrm>
              <a:prstGeom prst="curvedConnector2">
                <a:avLst/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Curved Connector 154">
                <a:extLst>
                  <a:ext uri="{FF2B5EF4-FFF2-40B4-BE49-F238E27FC236}">
                    <a16:creationId xmlns:a16="http://schemas.microsoft.com/office/drawing/2014/main" id="{23EF69BC-A543-F048-8BDF-D8DACC15198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036830" y="2476656"/>
                <a:ext cx="184030" cy="327761"/>
              </a:xfrm>
              <a:prstGeom prst="curvedConnector2">
                <a:avLst/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29CD0192-310D-CC4E-8492-E2B0CA18C91E}"/>
              </a:ext>
            </a:extLst>
          </p:cNvPr>
          <p:cNvCxnSpPr>
            <a:cxnSpLocks/>
          </p:cNvCxnSpPr>
          <p:nvPr/>
        </p:nvCxnSpPr>
        <p:spPr>
          <a:xfrm>
            <a:off x="4301924" y="2313239"/>
            <a:ext cx="302755" cy="131192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0A71A85F-A973-954D-9BE7-1713DCEDD5D0}"/>
              </a:ext>
            </a:extLst>
          </p:cNvPr>
          <p:cNvCxnSpPr>
            <a:cxnSpLocks/>
          </p:cNvCxnSpPr>
          <p:nvPr/>
        </p:nvCxnSpPr>
        <p:spPr>
          <a:xfrm>
            <a:off x="8851235" y="2188217"/>
            <a:ext cx="190087" cy="152184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840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F46AF-6406-104D-A5C7-9B3128881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Data-Plane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29202-468A-1848-8ABA-9089F9E17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</a:rPr>
              <a:t>Approximate analysis is fine</a:t>
            </a:r>
          </a:p>
          <a:p>
            <a:pPr lvl="1"/>
            <a:r>
              <a:rPr lang="en-US" sz="3200" dirty="0"/>
              <a:t>Microbursts: size estimate for just the large flows</a:t>
            </a:r>
          </a:p>
          <a:p>
            <a:pPr lvl="1"/>
            <a:r>
              <a:rPr lang="en-US" sz="3200" dirty="0"/>
              <a:t>DDoS: rough count for large #s of distinct sources</a:t>
            </a:r>
          </a:p>
          <a:p>
            <a:pPr lvl="1"/>
            <a:r>
              <a:rPr lang="en-US" sz="3200" dirty="0"/>
              <a:t>Path performance: rough estimates for best paths</a:t>
            </a:r>
          </a:p>
          <a:p>
            <a:pPr marL="567056" lvl="1" indent="0">
              <a:buNone/>
            </a:pPr>
            <a:endParaRPr lang="en-US" sz="3200" dirty="0"/>
          </a:p>
          <a:p>
            <a:r>
              <a:rPr lang="en-US" sz="3600" b="1" dirty="0">
                <a:solidFill>
                  <a:srgbClr val="0070C0"/>
                </a:solidFill>
              </a:rPr>
              <a:t>Data structures can fit in data-plane registers</a:t>
            </a:r>
          </a:p>
          <a:p>
            <a:pPr lvl="1"/>
            <a:r>
              <a:rPr lang="en-US" sz="3200" dirty="0"/>
              <a:t>Sketch (e.g., Bloom filter, count-min sketch, etc.)</a:t>
            </a:r>
          </a:p>
          <a:p>
            <a:pPr lvl="1"/>
            <a:r>
              <a:rPr lang="en-US" sz="3200" dirty="0"/>
              <a:t>Small hash table (e.g., cache of the popular keys)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 descr="Equals Clip Art at Clker.com - vector clip art online, royalty free &amp;  public domain">
            <a:extLst>
              <a:ext uri="{FF2B5EF4-FFF2-40B4-BE49-F238E27FC236}">
                <a16:creationId xmlns:a16="http://schemas.microsoft.com/office/drawing/2014/main" id="{31B1A804-C3AA-7B40-B2DB-9E89AF90D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1993" y="2415327"/>
            <a:ext cx="1261423" cy="889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Function, funnel, hash, hashing, hash function icon - Download on Iconfinder">
            <a:extLst>
              <a:ext uri="{FF2B5EF4-FFF2-40B4-BE49-F238E27FC236}">
                <a16:creationId xmlns:a16="http://schemas.microsoft.com/office/drawing/2014/main" id="{826B3DAF-F931-B344-B9FD-635E74096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8930" y="4035552"/>
            <a:ext cx="1574292" cy="157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39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904DD-17DA-2A4B-BC70-53B6A102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Data-Plane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AF5A-6A8E-A849-8186-D2CE8B94D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0028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Programmable devices</a:t>
            </a:r>
          </a:p>
          <a:p>
            <a:pPr lvl="1"/>
            <a:r>
              <a:rPr lang="en-US" sz="2800" dirty="0"/>
              <a:t>Barefoot Tofino switches</a:t>
            </a:r>
          </a:p>
          <a:p>
            <a:pPr lvl="1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FPGA-based network interface cards</a:t>
            </a:r>
          </a:p>
          <a:p>
            <a:r>
              <a:rPr lang="en-US" sz="3200" b="1" dirty="0">
                <a:solidFill>
                  <a:srgbClr val="0070C0"/>
                </a:solidFill>
              </a:rPr>
              <a:t>Practical deployments</a:t>
            </a:r>
          </a:p>
          <a:p>
            <a:pPr lvl="1"/>
            <a:r>
              <a:rPr lang="en-US" sz="2800" dirty="0"/>
              <a:t>Princeton University campus </a:t>
            </a:r>
          </a:p>
          <a:p>
            <a:pPr lvl="1"/>
            <a:r>
              <a:rPr lang="en-US" sz="2800" dirty="0"/>
              <a:t>AT&amp;T backbone trial deployment</a:t>
            </a:r>
          </a:p>
          <a:p>
            <a:pPr lvl="1"/>
            <a:r>
              <a:rPr lang="en-US" sz="2800" dirty="0"/>
              <a:t>ONF </a:t>
            </a:r>
            <a:r>
              <a:rPr lang="en-US" sz="2800" dirty="0" err="1"/>
              <a:t>Aether</a:t>
            </a:r>
            <a:r>
              <a:rPr lang="en-US" sz="2800" dirty="0"/>
              <a:t> 5G platform (</a:t>
            </a:r>
            <a:r>
              <a:rPr lang="en-US" sz="2800" dirty="0" err="1"/>
              <a:t>prontoproject.org</a:t>
            </a:r>
            <a:r>
              <a:rPr lang="en-US" sz="2800" dirty="0"/>
              <a:t>)</a:t>
            </a:r>
          </a:p>
          <a:p>
            <a:r>
              <a:rPr lang="en-US" sz="3200" b="1" dirty="0">
                <a:solidFill>
                  <a:srgbClr val="0070C0"/>
                </a:solidFill>
              </a:rPr>
              <a:t>Example use cases</a:t>
            </a:r>
          </a:p>
          <a:p>
            <a:pPr lvl="1"/>
            <a:r>
              <a:rPr lang="en-US" sz="2800" dirty="0"/>
              <a:t>Microburst analytics</a:t>
            </a:r>
          </a:p>
          <a:p>
            <a:pPr lvl="1"/>
            <a:r>
              <a:rPr lang="en-US" sz="2800" dirty="0"/>
              <a:t>Heavy hitter detection</a:t>
            </a:r>
          </a:p>
          <a:p>
            <a:pPr lvl="1"/>
            <a:r>
              <a:rPr lang="en-US" sz="2800" dirty="0"/>
              <a:t>Round-trip time monitoring</a:t>
            </a:r>
          </a:p>
          <a:p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EEA98422-0201-E849-99A4-161165EB7562}"/>
              </a:ext>
            </a:extLst>
          </p:cNvPr>
          <p:cNvSpPr/>
          <p:nvPr/>
        </p:nvSpPr>
        <p:spPr>
          <a:xfrm>
            <a:off x="7761000" y="2669920"/>
            <a:ext cx="3748019" cy="3310153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0EE4A98-C5EE-544B-8670-06829FF78366}"/>
              </a:ext>
            </a:extLst>
          </p:cNvPr>
          <p:cNvCxnSpPr/>
          <p:nvPr/>
        </p:nvCxnSpPr>
        <p:spPr>
          <a:xfrm>
            <a:off x="8374726" y="2003872"/>
            <a:ext cx="836619" cy="6721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2D73AF1-AB72-B142-AA20-DD5D050AA1DF}"/>
              </a:ext>
            </a:extLst>
          </p:cNvPr>
          <p:cNvSpPr txBox="1"/>
          <p:nvPr/>
        </p:nvSpPr>
        <p:spPr>
          <a:xfrm>
            <a:off x="6977997" y="1522243"/>
            <a:ext cx="2793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Internet2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403165-F029-0B4F-B26D-F6F37333A6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563" y="4744155"/>
            <a:ext cx="2103126" cy="5670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A08E1E7-47C4-9D4F-8980-789A79994322}"/>
              </a:ext>
            </a:extLst>
          </p:cNvPr>
          <p:cNvSpPr txBox="1"/>
          <p:nvPr/>
        </p:nvSpPr>
        <p:spPr>
          <a:xfrm>
            <a:off x="8757690" y="5325826"/>
            <a:ext cx="1530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Tofino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F19A06F-4820-7C47-8CDD-E0C63148A5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690" y="2447974"/>
            <a:ext cx="1214332" cy="7194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23666-B71F-1748-8313-27BFE119FDE2}"/>
              </a:ext>
            </a:extLst>
          </p:cNvPr>
          <p:cNvCxnSpPr>
            <a:cxnSpLocks/>
          </p:cNvCxnSpPr>
          <p:nvPr/>
        </p:nvCxnSpPr>
        <p:spPr>
          <a:xfrm>
            <a:off x="9729179" y="3136767"/>
            <a:ext cx="848433" cy="6001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C7B46DE-A702-4140-A79F-238C19E3BA70}"/>
              </a:ext>
            </a:extLst>
          </p:cNvPr>
          <p:cNvSpPr/>
          <p:nvPr/>
        </p:nvSpPr>
        <p:spPr>
          <a:xfrm>
            <a:off x="9961893" y="3295111"/>
            <a:ext cx="195796" cy="16581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A67B74-133B-8E4E-A274-68E14D9617ED}"/>
              </a:ext>
            </a:extLst>
          </p:cNvPr>
          <p:cNvSpPr/>
          <p:nvPr/>
        </p:nvSpPr>
        <p:spPr>
          <a:xfrm>
            <a:off x="8581735" y="2139390"/>
            <a:ext cx="195796" cy="16581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1EE21A16-FBF6-1947-944C-FE4C01F0B55F}"/>
              </a:ext>
            </a:extLst>
          </p:cNvPr>
          <p:cNvSpPr/>
          <p:nvPr/>
        </p:nvSpPr>
        <p:spPr>
          <a:xfrm>
            <a:off x="7938517" y="2410181"/>
            <a:ext cx="655615" cy="2257149"/>
          </a:xfrm>
          <a:custGeom>
            <a:avLst/>
            <a:gdLst>
              <a:gd name="connsiteX0" fmla="*/ 647315 w 647315"/>
              <a:gd name="connsiteY0" fmla="*/ 0 h 2854712"/>
              <a:gd name="connsiteX1" fmla="*/ 544 w 647315"/>
              <a:gd name="connsiteY1" fmla="*/ 1460810 h 2854712"/>
              <a:gd name="connsiteX2" fmla="*/ 535802 w 647315"/>
              <a:gd name="connsiteY2" fmla="*/ 2854712 h 2854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7315" h="2854712">
                <a:moveTo>
                  <a:pt x="647315" y="0"/>
                </a:moveTo>
                <a:cubicBezTo>
                  <a:pt x="333222" y="492512"/>
                  <a:pt x="19130" y="985025"/>
                  <a:pt x="544" y="1460810"/>
                </a:cubicBezTo>
                <a:cubicBezTo>
                  <a:pt x="-18042" y="1936595"/>
                  <a:pt x="444734" y="2622395"/>
                  <a:pt x="535802" y="2854712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D0CCE103-A49A-254A-8FB4-F003BC4F694F}"/>
              </a:ext>
            </a:extLst>
          </p:cNvPr>
          <p:cNvSpPr/>
          <p:nvPr/>
        </p:nvSpPr>
        <p:spPr>
          <a:xfrm>
            <a:off x="9435834" y="3502754"/>
            <a:ext cx="521600" cy="1164577"/>
          </a:xfrm>
          <a:custGeom>
            <a:avLst/>
            <a:gdLst>
              <a:gd name="connsiteX0" fmla="*/ 494589 w 494589"/>
              <a:gd name="connsiteY0" fmla="*/ 0 h 1505414"/>
              <a:gd name="connsiteX1" fmla="*/ 59691 w 494589"/>
              <a:gd name="connsiteY1" fmla="*/ 981307 h 1505414"/>
              <a:gd name="connsiteX2" fmla="*/ 3935 w 494589"/>
              <a:gd name="connsiteY2" fmla="*/ 1505414 h 150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589" h="1505414">
                <a:moveTo>
                  <a:pt x="494589" y="0"/>
                </a:moveTo>
                <a:cubicBezTo>
                  <a:pt x="318028" y="365202"/>
                  <a:pt x="141467" y="730405"/>
                  <a:pt x="59691" y="981307"/>
                </a:cubicBezTo>
                <a:cubicBezTo>
                  <a:pt x="-22085" y="1232209"/>
                  <a:pt x="3935" y="1505414"/>
                  <a:pt x="3935" y="1505414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B119BC-AD2D-EB40-AE73-CE15ED02A704}"/>
              </a:ext>
            </a:extLst>
          </p:cNvPr>
          <p:cNvSpPr txBox="1"/>
          <p:nvPr/>
        </p:nvSpPr>
        <p:spPr>
          <a:xfrm>
            <a:off x="9729315" y="3749093"/>
            <a:ext cx="161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Neuroscience</a:t>
            </a:r>
          </a:p>
          <a:p>
            <a:pPr algn="ctr"/>
            <a:r>
              <a:rPr lang="en-US" dirty="0"/>
              <a:t>Institute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2C71EB6-ED23-F745-BD82-1BC7A48027F3}"/>
              </a:ext>
            </a:extLst>
          </p:cNvPr>
          <p:cNvSpPr txBox="1"/>
          <p:nvPr/>
        </p:nvSpPr>
        <p:spPr>
          <a:xfrm>
            <a:off x="7746328" y="6243135"/>
            <a:ext cx="3965701" cy="4001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2000" dirty="0"/>
              <a:t>https://p4campus.cs.princeton.edu/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66B5B8-275A-1846-88AF-5ADF6F3D3EEA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A0FD8D7-724F-2D4C-812D-89495144B137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57341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loud 43">
            <a:extLst>
              <a:ext uri="{FF2B5EF4-FFF2-40B4-BE49-F238E27FC236}">
                <a16:creationId xmlns:a16="http://schemas.microsoft.com/office/drawing/2014/main" id="{435DC915-E94B-E848-92FB-46B4875CFBC1}"/>
              </a:ext>
            </a:extLst>
          </p:cNvPr>
          <p:cNvSpPr/>
          <p:nvPr/>
        </p:nvSpPr>
        <p:spPr>
          <a:xfrm>
            <a:off x="3957175" y="974558"/>
            <a:ext cx="8234817" cy="7086599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9809E-813E-A74C-BE5F-332F161F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 Abstractions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77A47EB-65E0-5C48-8C76-39FB220911E3}"/>
              </a:ext>
            </a:extLst>
          </p:cNvPr>
          <p:cNvGrpSpPr/>
          <p:nvPr/>
        </p:nvGrpSpPr>
        <p:grpSpPr>
          <a:xfrm>
            <a:off x="4920916" y="1690688"/>
            <a:ext cx="6759732" cy="4000249"/>
            <a:chOff x="2717121" y="1690688"/>
            <a:chExt cx="7856621" cy="433136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0B0EC92-9C7C-CD4D-8935-46EC5D327FCF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V="1">
              <a:off x="2881394" y="5029495"/>
              <a:ext cx="6981218" cy="63335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42">
              <a:extLst>
                <a:ext uri="{FF2B5EF4-FFF2-40B4-BE49-F238E27FC236}">
                  <a16:creationId xmlns:a16="http://schemas.microsoft.com/office/drawing/2014/main" id="{0F4053CE-2AB0-F549-8902-C62CD14F4764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0802" y="4339091"/>
              <a:ext cx="1775048" cy="1190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00CA778B-824D-9A43-AFC4-C5BA3DDAF36A}"/>
                </a:ext>
              </a:extLst>
            </p:cNvPr>
            <p:cNvSpPr/>
            <p:nvPr/>
          </p:nvSpPr>
          <p:spPr>
            <a:xfrm>
              <a:off x="4798291" y="3824204"/>
              <a:ext cx="1494639" cy="61396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US" sz="2000" dirty="0">
                  <a:solidFill>
                    <a:prstClr val="white"/>
                  </a:solidFill>
                  <a:latin typeface="Intel Clear"/>
                </a:rPr>
                <a:t>Switch OS</a:t>
              </a:r>
            </a:p>
          </p:txBody>
        </p:sp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85BEA4E-EA68-034F-B6FD-AE1348E65FB0}"/>
                </a:ext>
              </a:extLst>
            </p:cNvPr>
            <p:cNvSpPr/>
            <p:nvPr/>
          </p:nvSpPr>
          <p:spPr>
            <a:xfrm>
              <a:off x="4680512" y="5248725"/>
              <a:ext cx="1775048" cy="61396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US" sz="2400" dirty="0">
                  <a:solidFill>
                    <a:prstClr val="white"/>
                  </a:solidFill>
                  <a:latin typeface="Intel Clear"/>
                </a:rPr>
                <a:t>      switch</a:t>
              </a:r>
            </a:p>
          </p:txBody>
        </p:sp>
        <p:pic>
          <p:nvPicPr>
            <p:cNvPr id="8" name="Picture 7" descr="A close up of a logo&#10;&#10;Description automatically generated">
              <a:extLst>
                <a:ext uri="{FF2B5EF4-FFF2-40B4-BE49-F238E27FC236}">
                  <a16:creationId xmlns:a16="http://schemas.microsoft.com/office/drawing/2014/main" id="{39A60621-A93A-D440-9361-04CE176334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6807" b="20342"/>
            <a:stretch/>
          </p:blipFill>
          <p:spPr>
            <a:xfrm>
              <a:off x="4882654" y="5333629"/>
              <a:ext cx="444829" cy="447263"/>
            </a:xfrm>
            <a:prstGeom prst="rect">
              <a:avLst/>
            </a:prstGeom>
            <a:effectLst/>
          </p:spPr>
        </p:pic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7C206033-5F76-C64D-AF98-036327F85CD4}"/>
                </a:ext>
              </a:extLst>
            </p:cNvPr>
            <p:cNvSpPr/>
            <p:nvPr/>
          </p:nvSpPr>
          <p:spPr>
            <a:xfrm>
              <a:off x="5614736" y="1690688"/>
              <a:ext cx="1775048" cy="61396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US" sz="2400" dirty="0">
                  <a:solidFill>
                    <a:prstClr val="white"/>
                  </a:solidFill>
                  <a:latin typeface="Intel Clear"/>
                </a:rPr>
                <a:t>Controller</a:t>
              </a:r>
            </a:p>
          </p:txBody>
        </p:sp>
        <p:pic>
          <p:nvPicPr>
            <p:cNvPr id="10" name="Picture 42">
              <a:extLst>
                <a:ext uri="{FF2B5EF4-FFF2-40B4-BE49-F238E27FC236}">
                  <a16:creationId xmlns:a16="http://schemas.microsoft.com/office/drawing/2014/main" id="{6212A805-9395-714E-A67E-47A65362BCDD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5520" y="4331736"/>
              <a:ext cx="1775048" cy="1190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0CFFD7F2-C649-674F-90A0-4FBED7497681}"/>
                </a:ext>
              </a:extLst>
            </p:cNvPr>
            <p:cNvSpPr/>
            <p:nvPr/>
          </p:nvSpPr>
          <p:spPr>
            <a:xfrm>
              <a:off x="7083007" y="3816851"/>
              <a:ext cx="1494639" cy="61396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US" sz="2000" dirty="0">
                  <a:solidFill>
                    <a:prstClr val="white"/>
                  </a:solidFill>
                  <a:latin typeface="Intel Clear"/>
                </a:rPr>
                <a:t>Switch OS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BB1E888D-187F-BB4A-8B75-8D7FC265E21C}"/>
                </a:ext>
              </a:extLst>
            </p:cNvPr>
            <p:cNvSpPr/>
            <p:nvPr/>
          </p:nvSpPr>
          <p:spPr>
            <a:xfrm>
              <a:off x="6965230" y="5241370"/>
              <a:ext cx="1775048" cy="61396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US" sz="1200" dirty="0">
                  <a:solidFill>
                    <a:prstClr val="white"/>
                  </a:solidFill>
                  <a:latin typeface="Intel Clear"/>
                </a:rPr>
                <a:t>      </a:t>
              </a:r>
              <a:r>
                <a:rPr lang="en-US" sz="2400" dirty="0">
                  <a:solidFill>
                    <a:prstClr val="white"/>
                  </a:solidFill>
                  <a:latin typeface="Intel Clear"/>
                </a:rPr>
                <a:t>switch</a:t>
              </a:r>
              <a:endParaRPr lang="en-US" sz="1200" dirty="0">
                <a:solidFill>
                  <a:prstClr val="white"/>
                </a:solidFill>
                <a:latin typeface="Intel Clear"/>
              </a:endParaRPr>
            </a:p>
          </p:txBody>
        </p:sp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2FC88645-7280-2C4B-BBAD-8B6F3A0544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6807" b="20342"/>
            <a:stretch/>
          </p:blipFill>
          <p:spPr>
            <a:xfrm>
              <a:off x="7167372" y="5326275"/>
              <a:ext cx="444829" cy="447263"/>
            </a:xfrm>
            <a:prstGeom prst="rect">
              <a:avLst/>
            </a:prstGeom>
            <a:effectLst/>
          </p:spPr>
        </p:pic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59491581-7DB5-8D48-A619-C44E938C08DA}"/>
                </a:ext>
              </a:extLst>
            </p:cNvPr>
            <p:cNvSpPr/>
            <p:nvPr/>
          </p:nvSpPr>
          <p:spPr>
            <a:xfrm>
              <a:off x="9533161" y="4797142"/>
              <a:ext cx="857325" cy="636556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US" sz="2000" dirty="0">
                  <a:solidFill>
                    <a:prstClr val="white"/>
                  </a:solidFill>
                  <a:latin typeface="Intel Clear"/>
                </a:rPr>
                <a:t>NIC</a:t>
              </a:r>
              <a:endParaRPr lang="en-US" sz="1200" dirty="0">
                <a:solidFill>
                  <a:prstClr val="white"/>
                </a:solidFill>
                <a:latin typeface="Intel Clear"/>
              </a:endParaRPr>
            </a:p>
          </p:txBody>
        </p:sp>
        <p:pic>
          <p:nvPicPr>
            <p:cNvPr id="15" name="Picture 42">
              <a:extLst>
                <a:ext uri="{FF2B5EF4-FFF2-40B4-BE49-F238E27FC236}">
                  <a16:creationId xmlns:a16="http://schemas.microsoft.com/office/drawing/2014/main" id="{6579B117-6182-9848-9FA5-FC249125F8EF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33161" y="4183177"/>
              <a:ext cx="857325" cy="636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B9387ED-1624-6648-96E2-51444CD98A3A}"/>
                </a:ext>
              </a:extLst>
            </p:cNvPr>
            <p:cNvSpPr/>
            <p:nvPr/>
          </p:nvSpPr>
          <p:spPr>
            <a:xfrm>
              <a:off x="9349896" y="5408092"/>
              <a:ext cx="1223846" cy="61396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US" sz="1200" dirty="0">
                  <a:solidFill>
                    <a:prstClr val="white"/>
                  </a:solidFill>
                  <a:latin typeface="Intel Clear"/>
                </a:rPr>
                <a:t>      </a:t>
              </a:r>
              <a:r>
                <a:rPr lang="en-US" sz="2000" dirty="0">
                  <a:solidFill>
                    <a:prstClr val="white"/>
                  </a:solidFill>
                  <a:latin typeface="Intel Clear"/>
                </a:rPr>
                <a:t>NIC</a:t>
              </a:r>
              <a:endParaRPr lang="en-US" sz="1200" dirty="0">
                <a:solidFill>
                  <a:prstClr val="white"/>
                </a:solidFill>
                <a:latin typeface="Intel Clear"/>
              </a:endParaRP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AFDBC990-65E4-4F42-B463-FB542E81A7C7}"/>
                </a:ext>
              </a:extLst>
            </p:cNvPr>
            <p:cNvSpPr/>
            <p:nvPr/>
          </p:nvSpPr>
          <p:spPr>
            <a:xfrm>
              <a:off x="9307907" y="3717055"/>
              <a:ext cx="1223846" cy="61396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457189">
                <a:defRPr/>
              </a:pPr>
              <a:r>
                <a:rPr lang="en-US" sz="2000" dirty="0" err="1">
                  <a:solidFill>
                    <a:prstClr val="white"/>
                  </a:solidFill>
                  <a:latin typeface="Intel Clear"/>
                </a:rPr>
                <a:t>vSwitch</a:t>
              </a:r>
              <a:endParaRPr lang="en-US" sz="2000" dirty="0">
                <a:solidFill>
                  <a:prstClr val="white"/>
                </a:solidFill>
                <a:latin typeface="Intel Clear"/>
              </a:endParaRPr>
            </a:p>
          </p:txBody>
        </p:sp>
        <p:pic>
          <p:nvPicPr>
            <p:cNvPr id="18" name="Picture 17" descr="A close up of a logo&#10;&#10;Description automatically generated">
              <a:extLst>
                <a:ext uri="{FF2B5EF4-FFF2-40B4-BE49-F238E27FC236}">
                  <a16:creationId xmlns:a16="http://schemas.microsoft.com/office/drawing/2014/main" id="{F9290BE5-DE68-3F4B-AAF6-572BA832FE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6807" b="20342"/>
            <a:stretch/>
          </p:blipFill>
          <p:spPr>
            <a:xfrm>
              <a:off x="9475000" y="5505752"/>
              <a:ext cx="444829" cy="447263"/>
            </a:xfrm>
            <a:prstGeom prst="rect">
              <a:avLst/>
            </a:prstGeom>
            <a:effectLst/>
          </p:spPr>
        </p:pic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8617E876-12E9-AF48-8156-9CC9A5BE73C3}"/>
                </a:ext>
              </a:extLst>
            </p:cNvPr>
            <p:cNvSpPr/>
            <p:nvPr/>
          </p:nvSpPr>
          <p:spPr>
            <a:xfrm>
              <a:off x="2881394" y="4774552"/>
              <a:ext cx="857325" cy="636556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US" sz="2000" dirty="0">
                  <a:solidFill>
                    <a:prstClr val="white"/>
                  </a:solidFill>
                  <a:latin typeface="Intel Clear"/>
                </a:rPr>
                <a:t>NIC</a:t>
              </a:r>
              <a:endParaRPr lang="en-US" sz="1200" dirty="0">
                <a:solidFill>
                  <a:prstClr val="white"/>
                </a:solidFill>
                <a:latin typeface="Intel Clear"/>
              </a:endParaRPr>
            </a:p>
          </p:txBody>
        </p:sp>
        <p:pic>
          <p:nvPicPr>
            <p:cNvPr id="20" name="Picture 42">
              <a:extLst>
                <a:ext uri="{FF2B5EF4-FFF2-40B4-BE49-F238E27FC236}">
                  <a16:creationId xmlns:a16="http://schemas.microsoft.com/office/drawing/2014/main" id="{5510C206-455A-624D-A1F7-39F8B96D202B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1394" y="4160586"/>
              <a:ext cx="857325" cy="636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62A634B9-94C3-5044-B509-2055A0959C7B}"/>
                </a:ext>
              </a:extLst>
            </p:cNvPr>
            <p:cNvSpPr/>
            <p:nvPr/>
          </p:nvSpPr>
          <p:spPr>
            <a:xfrm>
              <a:off x="2737149" y="5388467"/>
              <a:ext cx="1223846" cy="61396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US" sz="2000" dirty="0">
                  <a:solidFill>
                    <a:prstClr val="white"/>
                  </a:solidFill>
                  <a:latin typeface="Intel Clear"/>
                </a:rPr>
                <a:t>      NIC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D12E21D-288E-1B46-B06C-8E022E76082A}"/>
                </a:ext>
              </a:extLst>
            </p:cNvPr>
            <p:cNvSpPr/>
            <p:nvPr/>
          </p:nvSpPr>
          <p:spPr>
            <a:xfrm>
              <a:off x="2717121" y="3643945"/>
              <a:ext cx="1223846" cy="61396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457189">
                <a:defRPr/>
              </a:pPr>
              <a:r>
                <a:rPr lang="en-US" sz="2400" dirty="0">
                  <a:solidFill>
                    <a:prstClr val="white"/>
                  </a:solidFill>
                  <a:latin typeface="Intel Clear"/>
                </a:rPr>
                <a:t> </a:t>
              </a:r>
              <a:r>
                <a:rPr lang="en-US" sz="2000" dirty="0" err="1">
                  <a:solidFill>
                    <a:prstClr val="white"/>
                  </a:solidFill>
                  <a:latin typeface="Intel Clear"/>
                </a:rPr>
                <a:t>vSwitch</a:t>
              </a:r>
              <a:endParaRPr lang="en-US" sz="2400" dirty="0">
                <a:solidFill>
                  <a:prstClr val="white"/>
                </a:solidFill>
                <a:latin typeface="Intel Clear"/>
              </a:endParaRPr>
            </a:p>
          </p:txBody>
        </p:sp>
        <p:pic>
          <p:nvPicPr>
            <p:cNvPr id="23" name="Picture 22" descr="A close up of a logo&#10;&#10;Description automatically generated">
              <a:extLst>
                <a:ext uri="{FF2B5EF4-FFF2-40B4-BE49-F238E27FC236}">
                  <a16:creationId xmlns:a16="http://schemas.microsoft.com/office/drawing/2014/main" id="{2E6B7750-A030-1344-8B33-F39BDB591F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6807" b="20342"/>
            <a:stretch/>
          </p:blipFill>
          <p:spPr>
            <a:xfrm>
              <a:off x="2846319" y="5459897"/>
              <a:ext cx="444829" cy="447263"/>
            </a:xfrm>
            <a:prstGeom prst="rect">
              <a:avLst/>
            </a:prstGeom>
            <a:effectLst/>
          </p:spPr>
        </p:pic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AFABA096-B2F7-7446-8204-1CCD1A014B8B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 flipH="1">
              <a:off x="3214927" y="1997670"/>
              <a:ext cx="2399811" cy="1617331"/>
            </a:xfrm>
            <a:prstGeom prst="straightConnector1">
              <a:avLst/>
            </a:prstGeom>
            <a:ln w="12700">
              <a:solidFill>
                <a:schemeClr val="accent2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0913153E-B928-5D40-82F0-C59637CDEF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38719" y="2304653"/>
              <a:ext cx="1904056" cy="3129045"/>
            </a:xfrm>
            <a:prstGeom prst="straightConnector1">
              <a:avLst/>
            </a:prstGeom>
            <a:ln w="12700">
              <a:solidFill>
                <a:schemeClr val="accent2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C9C7E1B-12E4-C447-9490-5CA7D85C88C7}"/>
                </a:ext>
              </a:extLst>
            </p:cNvPr>
            <p:cNvCxnSpPr>
              <a:cxnSpLocks/>
              <a:endCxn id="6" idx="0"/>
            </p:cNvCxnSpPr>
            <p:nvPr/>
          </p:nvCxnSpPr>
          <p:spPr>
            <a:xfrm flipH="1">
              <a:off x="5545611" y="2304653"/>
              <a:ext cx="636286" cy="1519552"/>
            </a:xfrm>
            <a:prstGeom prst="straightConnector1">
              <a:avLst/>
            </a:prstGeom>
            <a:ln w="12700">
              <a:solidFill>
                <a:schemeClr val="accent2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3EE36EA-95D7-FD4F-A70E-20BCD69F160B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6857357" y="2226707"/>
              <a:ext cx="972970" cy="1590144"/>
            </a:xfrm>
            <a:prstGeom prst="straightConnector1">
              <a:avLst/>
            </a:prstGeom>
            <a:ln w="12700">
              <a:solidFill>
                <a:schemeClr val="accent2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6630658-CDF3-9A47-833B-25C5EC475151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>
              <a:off x="7389785" y="1958699"/>
              <a:ext cx="2530044" cy="1758356"/>
            </a:xfrm>
            <a:prstGeom prst="straightConnector1">
              <a:avLst/>
            </a:prstGeom>
            <a:ln w="12700">
              <a:solidFill>
                <a:schemeClr val="accent2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50AFD46-8406-E84F-AE0D-CED96C1426F3}"/>
                </a:ext>
              </a:extLst>
            </p:cNvPr>
            <p:cNvCxnSpPr>
              <a:cxnSpLocks/>
            </p:cNvCxnSpPr>
            <p:nvPr/>
          </p:nvCxnSpPr>
          <p:spPr>
            <a:xfrm>
              <a:off x="7320185" y="2059987"/>
              <a:ext cx="2124444" cy="3399912"/>
            </a:xfrm>
            <a:prstGeom prst="straightConnector1">
              <a:avLst/>
            </a:prstGeom>
            <a:ln w="12700">
              <a:solidFill>
                <a:schemeClr val="accent2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E2694ED-3B79-6F4F-BA66-552BA73D8277}"/>
              </a:ext>
            </a:extLst>
          </p:cNvPr>
          <p:cNvSpPr/>
          <p:nvPr/>
        </p:nvSpPr>
        <p:spPr>
          <a:xfrm>
            <a:off x="1329944" y="3800042"/>
            <a:ext cx="1629580" cy="5232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388D6BA-9586-FE4B-A6D7-9A4319DF2F40}"/>
              </a:ext>
            </a:extLst>
          </p:cNvPr>
          <p:cNvSpPr txBox="1"/>
          <p:nvPr/>
        </p:nvSpPr>
        <p:spPr>
          <a:xfrm flipH="1">
            <a:off x="1471571" y="3800042"/>
            <a:ext cx="1629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Compiler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C3D3564-0E64-794A-B3C6-14C1AC7B9B42}"/>
              </a:ext>
            </a:extLst>
          </p:cNvPr>
          <p:cNvCxnSpPr>
            <a:cxnSpLocks/>
          </p:cNvCxnSpPr>
          <p:nvPr/>
        </p:nvCxnSpPr>
        <p:spPr>
          <a:xfrm>
            <a:off x="1619817" y="4336127"/>
            <a:ext cx="0" cy="283089"/>
          </a:xfrm>
          <a:prstGeom prst="straightConnector1">
            <a:avLst/>
          </a:prstGeom>
          <a:ln w="508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1D358A1-5CAE-9A48-91C5-89FE7243B496}"/>
              </a:ext>
            </a:extLst>
          </p:cNvPr>
          <p:cNvCxnSpPr>
            <a:cxnSpLocks/>
          </p:cNvCxnSpPr>
          <p:nvPr/>
        </p:nvCxnSpPr>
        <p:spPr>
          <a:xfrm>
            <a:off x="2198762" y="4336127"/>
            <a:ext cx="0" cy="283089"/>
          </a:xfrm>
          <a:prstGeom prst="straightConnector1">
            <a:avLst/>
          </a:prstGeom>
          <a:ln w="508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E96D207-D66F-924D-B912-74A27D7608C4}"/>
              </a:ext>
            </a:extLst>
          </p:cNvPr>
          <p:cNvCxnSpPr>
            <a:cxnSpLocks/>
          </p:cNvCxnSpPr>
          <p:nvPr/>
        </p:nvCxnSpPr>
        <p:spPr>
          <a:xfrm>
            <a:off x="2716396" y="4336127"/>
            <a:ext cx="0" cy="283089"/>
          </a:xfrm>
          <a:prstGeom prst="straightConnector1">
            <a:avLst/>
          </a:prstGeom>
          <a:ln w="508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25626ED-9C8C-624E-88AE-8BA5E7BA373B}"/>
              </a:ext>
            </a:extLst>
          </p:cNvPr>
          <p:cNvCxnSpPr>
            <a:cxnSpLocks/>
          </p:cNvCxnSpPr>
          <p:nvPr/>
        </p:nvCxnSpPr>
        <p:spPr>
          <a:xfrm>
            <a:off x="2116808" y="3506724"/>
            <a:ext cx="0" cy="283089"/>
          </a:xfrm>
          <a:prstGeom prst="straightConnector1">
            <a:avLst/>
          </a:prstGeom>
          <a:ln w="508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72E8EE3-AD7B-6746-AF97-68A189451769}"/>
              </a:ext>
            </a:extLst>
          </p:cNvPr>
          <p:cNvSpPr txBox="1"/>
          <p:nvPr/>
        </p:nvSpPr>
        <p:spPr>
          <a:xfrm>
            <a:off x="226608" y="2481763"/>
            <a:ext cx="3671692" cy="8925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Network-wide goals</a:t>
            </a:r>
            <a:br>
              <a:rPr lang="en-US" sz="2800" dirty="0"/>
            </a:br>
            <a:r>
              <a:rPr lang="en-US" sz="2400" dirty="0"/>
              <a:t>(objectives and constraints)</a:t>
            </a:r>
            <a:endParaRPr lang="en-US" sz="28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38060F5-9703-9E40-B193-F5106C0E62AC}"/>
              </a:ext>
            </a:extLst>
          </p:cNvPr>
          <p:cNvSpPr txBox="1"/>
          <p:nvPr/>
        </p:nvSpPr>
        <p:spPr>
          <a:xfrm>
            <a:off x="114432" y="4734621"/>
            <a:ext cx="4107343" cy="89255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Per-device programs</a:t>
            </a:r>
            <a:br>
              <a:rPr lang="en-US" sz="2000" dirty="0"/>
            </a:br>
            <a:r>
              <a:rPr lang="en-US" sz="2400" dirty="0"/>
              <a:t>(measure, analyze, and control)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6100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4287</TotalTime>
  <Words>621</Words>
  <Application>Microsoft Macintosh PowerPoint</Application>
  <PresentationFormat>Widescreen</PresentationFormat>
  <Paragraphs>162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Corbel</vt:lpstr>
      <vt:lpstr>Courier</vt:lpstr>
      <vt:lpstr>Intel Clear</vt:lpstr>
      <vt:lpstr>Myriad Pro</vt:lpstr>
      <vt:lpstr>Office Theme</vt:lpstr>
      <vt:lpstr>Role of Theoretical Research in Networking Systems Development and Beyond</vt:lpstr>
      <vt:lpstr>Toward Networks Worthy of Society’s Trust</vt:lpstr>
      <vt:lpstr>Making Theory Meet Practice</vt:lpstr>
      <vt:lpstr>Programmability Helps Theory Meet Practice!</vt:lpstr>
      <vt:lpstr>Enabler: Programmable Data Planes</vt:lpstr>
      <vt:lpstr>Challenges: Resource Limitations</vt:lpstr>
      <vt:lpstr>Efficient Data-Plane Data Structures</vt:lpstr>
      <vt:lpstr>Deploying Data-Plane Data Structures</vt:lpstr>
      <vt:lpstr>Programming Language Abstractions</vt:lpstr>
      <vt:lpstr>Conclusion</vt:lpstr>
      <vt:lpstr>Example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L. Rexford</dc:creator>
  <cp:lastModifiedBy>Jennifer L. Rexford</cp:lastModifiedBy>
  <cp:revision>666</cp:revision>
  <dcterms:created xsi:type="dcterms:W3CDTF">2019-05-22T15:38:22Z</dcterms:created>
  <dcterms:modified xsi:type="dcterms:W3CDTF">2021-05-12T03:06:26Z</dcterms:modified>
</cp:coreProperties>
</file>