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56" r:id="rId2"/>
    <p:sldId id="357" r:id="rId3"/>
    <p:sldId id="338" r:id="rId4"/>
    <p:sldId id="343" r:id="rId5"/>
    <p:sldId id="374" r:id="rId6"/>
    <p:sldId id="342" r:id="rId7"/>
    <p:sldId id="341" r:id="rId8"/>
    <p:sldId id="376" r:id="rId9"/>
    <p:sldId id="344" r:id="rId10"/>
    <p:sldId id="345" r:id="rId11"/>
    <p:sldId id="375" r:id="rId12"/>
    <p:sldId id="377" r:id="rId13"/>
    <p:sldId id="315" r:id="rId14"/>
  </p:sldIdLst>
  <p:sldSz cx="9144000" cy="6858000" type="screen4x3"/>
  <p:notesSz cx="6858000" cy="9144000"/>
  <p:defaultTextStyle>
    <a:defPPr>
      <a:defRPr lang="en-CA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4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4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4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4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85F"/>
    <a:srgbClr val="E0101D"/>
    <a:srgbClr val="B50F1A"/>
    <a:srgbClr val="4D4D4D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1" autoAdjust="0"/>
    <p:restoredTop sz="69663" autoAdjust="0"/>
  </p:normalViewPr>
  <p:slideViewPr>
    <p:cSldViewPr>
      <p:cViewPr>
        <p:scale>
          <a:sx n="116" d="100"/>
          <a:sy n="116" d="100"/>
        </p:scale>
        <p:origin x="-792" y="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5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13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cs typeface="Arial" charset="0"/>
              </a:defRPr>
            </a:lvl1pPr>
          </a:lstStyle>
          <a:p>
            <a:pPr>
              <a:defRPr/>
            </a:pPr>
            <a:fld id="{06E7F738-CB76-4D6A-AAB1-E741B71D4D2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77314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5538" y="684213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2150" y="43561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CA" smtClean="0"/>
              <a:t>单击此处编辑母版文本样式</a:t>
            </a:r>
          </a:p>
          <a:p>
            <a:pPr lvl="1"/>
            <a:r>
              <a:rPr lang="zh-CN" altLang="en-CA" smtClean="0"/>
              <a:t>第二级</a:t>
            </a:r>
          </a:p>
          <a:p>
            <a:pPr lvl="2"/>
            <a:r>
              <a:rPr lang="zh-CN" altLang="en-CA" smtClean="0"/>
              <a:t>第三级</a:t>
            </a:r>
          </a:p>
          <a:p>
            <a:pPr lvl="3"/>
            <a:r>
              <a:rPr lang="zh-CN" altLang="en-CA" smtClean="0"/>
              <a:t>第四级</a:t>
            </a:r>
          </a:p>
          <a:p>
            <a:pPr lvl="4"/>
            <a:r>
              <a:rPr lang="zh-CN" altLang="en-CA" smtClean="0"/>
              <a:t>第五级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13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cs typeface="Arial" charset="0"/>
              </a:defRPr>
            </a:lvl1pPr>
          </a:lstStyle>
          <a:p>
            <a:pPr>
              <a:defRPr/>
            </a:pPr>
            <a:fld id="{53E3090D-4448-483C-B88E-B4B0666A5CA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1024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15365" name="灯片编号占位符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5B9D94-FF6B-48CC-9D25-C3706B0C9967}" type="slidenum">
              <a:rPr lang="en-CA" altLang="zh-CN" smtClean="0"/>
              <a:pPr/>
              <a:t>1</a:t>
            </a:fld>
            <a:endParaRPr lang="en-CA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3090D-4448-483C-B88E-B4B0666A5CA1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9788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3090D-4448-483C-B88E-B4B0666A5CA1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1625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3090D-4448-483C-B88E-B4B0666A5CA1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4637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3090D-4448-483C-B88E-B4B0666A5CA1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649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3090D-4448-483C-B88E-B4B0666A5CA1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109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3090D-4448-483C-B88E-B4B0666A5CA1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2622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3090D-4448-483C-B88E-B4B0666A5CA1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5746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3090D-4448-483C-B88E-B4B0666A5CA1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6905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3090D-4448-483C-B88E-B4B0666A5CA1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6674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3090D-4448-483C-B88E-B4B0666A5CA1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7134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3090D-4448-483C-B88E-B4B0666A5CA1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0582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3090D-4448-483C-B88E-B4B0666A5CA1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921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>
              <a:defRPr sz="4400">
                <a:solidFill>
                  <a:srgbClr val="B50F1A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altLang="zh-CN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8608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2800" b="1">
                <a:solidFill>
                  <a:srgbClr val="B50F1A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altLang="zh-CN" smtClean="0"/>
              <a:t>Click to edit Master subtitle style</a:t>
            </a:r>
            <a:endParaRPr lang="en-US" altLang="zh-CN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544"/>
            <a:ext cx="9144000" cy="857256"/>
          </a:xfrm>
          <a:solidFill>
            <a:srgbClr val="B50F1A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08912" y="6453188"/>
            <a:ext cx="971600" cy="4048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703F2-3C14-45FF-8412-D61C992C0046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649288"/>
          </a:xfrm>
          <a:prstGeom prst="rect">
            <a:avLst/>
          </a:prstGeom>
          <a:solidFill>
            <a:srgbClr val="B50F1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zh-CN" dirty="0" smtClean="0"/>
          </a:p>
        </p:txBody>
      </p:sp>
      <p:sp>
        <p:nvSpPr>
          <p:cNvPr id="4099" name="Rectangle 3"/>
          <p:cNvSpPr>
            <a:spLocks noChangeArrowheads="1"/>
          </p:cNvSpPr>
          <p:nvPr userDrawn="1"/>
        </p:nvSpPr>
        <p:spPr bwMode="auto">
          <a:xfrm>
            <a:off x="0" y="6453188"/>
            <a:ext cx="8172450" cy="404812"/>
          </a:xfrm>
          <a:prstGeom prst="rect">
            <a:avLst/>
          </a:prstGeom>
          <a:solidFill>
            <a:srgbClr val="B50F1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altLang="zh-CN" sz="1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     INFOCOM 2014                            Optimal Collaborative Access Point Association in Wireless Networks</a:t>
            </a:r>
            <a:endParaRPr lang="en-US" altLang="zh-CN" sz="1200" b="1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rial" charset="0"/>
            </a:endParaRP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43000"/>
            <a:ext cx="8642350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</a:t>
            </a:r>
            <a:r>
              <a:rPr lang="en-US" altLang="zh-CN" dirty="0" err="1" smtClean="0"/>
              <a:t>Leve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8962" y="6453188"/>
            <a:ext cx="971550" cy="404812"/>
          </a:xfrm>
          <a:prstGeom prst="rect">
            <a:avLst/>
          </a:prstGeom>
          <a:solidFill>
            <a:srgbClr val="B50F1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2935338B-E53B-4231-B4F5-87D64E897DDE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Impac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Tx/>
        <a:buSzPct val="150000"/>
        <a:buFont typeface="Wingdings" charset="2"/>
        <a:buChar char="§"/>
        <a:defRPr sz="2400" baseline="0">
          <a:solidFill>
            <a:schemeClr val="tx1"/>
          </a:solidFill>
          <a:latin typeface="Century Gothic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50F1A"/>
        </a:buClr>
        <a:buSzPct val="150000"/>
        <a:buFont typeface="Wingdings" charset="2"/>
        <a:buChar char="§"/>
        <a:defRPr sz="2400" baseline="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SzPct val="15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15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50000"/>
        <a:buBlip>
          <a:blip r:embed="rId4"/>
        </a:buBlip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50000"/>
        <a:buBlip>
          <a:blip r:embed="rId4"/>
        </a:buBlip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50000"/>
        <a:buBlip>
          <a:blip r:embed="rId4"/>
        </a:buBlip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50000"/>
        <a:buBlip>
          <a:blip r:embed="rId4"/>
        </a:buBlip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50000"/>
        <a:buBlip>
          <a:blip r:embed="rId4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67544" y="1772816"/>
            <a:ext cx="81918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50F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sz="5400" dirty="0" smtClean="0">
                <a:latin typeface="Impact"/>
                <a:cs typeface="Impact"/>
              </a:rPr>
              <a:t>Optimal Collaborative </a:t>
            </a:r>
          </a:p>
          <a:p>
            <a:r>
              <a:rPr lang="en-US" sz="5400" dirty="0" smtClean="0">
                <a:latin typeface="Impact"/>
                <a:cs typeface="Impact"/>
              </a:rPr>
              <a:t>Access Point Association</a:t>
            </a:r>
          </a:p>
          <a:p>
            <a:r>
              <a:rPr lang="en-US" dirty="0" smtClean="0">
                <a:latin typeface="Impact"/>
                <a:cs typeface="Impact"/>
              </a:rPr>
              <a:t>In</a:t>
            </a:r>
            <a:r>
              <a:rPr lang="en-US" dirty="0">
                <a:latin typeface="Impact"/>
                <a:cs typeface="Impact"/>
              </a:rPr>
              <a:t> </a:t>
            </a:r>
            <a:r>
              <a:rPr lang="en-US" sz="4800" dirty="0" smtClean="0">
                <a:latin typeface="Impact"/>
                <a:cs typeface="Impact"/>
              </a:rPr>
              <a:t>Wireless Networks</a:t>
            </a:r>
            <a:endParaRPr lang="en-US" sz="4800" dirty="0">
              <a:latin typeface="Impact"/>
              <a:cs typeface="Impact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755576" y="4797152"/>
            <a:ext cx="26642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50000"/>
              <a:buFont typeface="Arial" charset="0"/>
              <a:buNone/>
              <a:defRPr sz="2800" b="1">
                <a:solidFill>
                  <a:srgbClr val="B50F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600" dirty="0">
                <a:solidFill>
                  <a:srgbClr val="06385F"/>
                </a:solidFill>
                <a:latin typeface="Century Gothic"/>
                <a:cs typeface="Century Gothic"/>
              </a:rPr>
              <a:t>Ouldooz Baghban Karimi</a:t>
            </a:r>
            <a:br>
              <a:rPr lang="en-US" sz="1600" dirty="0">
                <a:solidFill>
                  <a:srgbClr val="06385F"/>
                </a:solidFill>
                <a:latin typeface="Century Gothic"/>
                <a:cs typeface="Century Gothic"/>
              </a:rPr>
            </a:br>
            <a:r>
              <a:rPr lang="en-US" sz="1200" b="0" dirty="0" smtClean="0">
                <a:solidFill>
                  <a:srgbClr val="06385F"/>
                </a:solidFill>
                <a:latin typeface="Century Gothic"/>
                <a:cs typeface="Century Gothic"/>
              </a:rPr>
              <a:t>School of Computing Science</a:t>
            </a:r>
            <a:br>
              <a:rPr lang="en-US" sz="1200" b="0" dirty="0" smtClean="0">
                <a:solidFill>
                  <a:srgbClr val="06385F"/>
                </a:solidFill>
                <a:latin typeface="Century Gothic"/>
                <a:cs typeface="Century Gothic"/>
              </a:rPr>
            </a:br>
            <a:r>
              <a:rPr lang="en-US" sz="1400" b="0" dirty="0" smtClean="0">
                <a:solidFill>
                  <a:srgbClr val="06385F"/>
                </a:solidFill>
                <a:latin typeface="Century Gothic"/>
                <a:cs typeface="Century Gothic"/>
              </a:rPr>
              <a:t>Simon Fraser University</a:t>
            </a:r>
            <a:endParaRPr lang="en-US" sz="1400" b="0" dirty="0">
              <a:latin typeface="Century Gothic"/>
              <a:cs typeface="Century Gothic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3275856" y="4797152"/>
            <a:ext cx="26642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50000"/>
              <a:buFont typeface="Arial" charset="0"/>
              <a:buNone/>
              <a:defRPr sz="2800" b="1">
                <a:solidFill>
                  <a:srgbClr val="B50F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600" dirty="0" err="1" smtClean="0">
                <a:solidFill>
                  <a:srgbClr val="06385F"/>
                </a:solidFill>
                <a:latin typeface="Century Gothic"/>
                <a:cs typeface="Century Gothic"/>
              </a:rPr>
              <a:t>Jiangchuan</a:t>
            </a:r>
            <a:r>
              <a:rPr lang="en-US" sz="1600" dirty="0" smtClean="0">
                <a:solidFill>
                  <a:srgbClr val="06385F"/>
                </a:solidFill>
                <a:latin typeface="Century Gothic"/>
                <a:cs typeface="Century Gothic"/>
              </a:rPr>
              <a:t> Liu</a:t>
            </a:r>
            <a:r>
              <a:rPr lang="en-US" sz="1600" dirty="0">
                <a:solidFill>
                  <a:srgbClr val="06385F"/>
                </a:solidFill>
                <a:latin typeface="Century Gothic"/>
                <a:cs typeface="Century Gothic"/>
              </a:rPr>
              <a:t/>
            </a:r>
            <a:br>
              <a:rPr lang="en-US" sz="1600" dirty="0">
                <a:solidFill>
                  <a:srgbClr val="06385F"/>
                </a:solidFill>
                <a:latin typeface="Century Gothic"/>
                <a:cs typeface="Century Gothic"/>
              </a:rPr>
            </a:br>
            <a:r>
              <a:rPr lang="en-US" sz="1200" b="0" dirty="0">
                <a:solidFill>
                  <a:srgbClr val="06385F"/>
                </a:solidFill>
                <a:latin typeface="Century Gothic"/>
                <a:cs typeface="Century Gothic"/>
              </a:rPr>
              <a:t>School of Computing Science</a:t>
            </a:r>
            <a:br>
              <a:rPr lang="en-US" sz="1200" b="0" dirty="0">
                <a:solidFill>
                  <a:srgbClr val="06385F"/>
                </a:solidFill>
                <a:latin typeface="Century Gothic"/>
                <a:cs typeface="Century Gothic"/>
              </a:rPr>
            </a:br>
            <a:r>
              <a:rPr lang="en-US" sz="1400" b="0" dirty="0">
                <a:solidFill>
                  <a:srgbClr val="06385F"/>
                </a:solidFill>
                <a:latin typeface="Century Gothic"/>
                <a:cs typeface="Century Gothic"/>
              </a:rPr>
              <a:t>Simon Fraser University</a:t>
            </a:r>
            <a:endParaRPr lang="en-US" sz="1400" b="0" dirty="0">
              <a:latin typeface="Century Gothic"/>
              <a:cs typeface="Century Gothic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5652120" y="4797152"/>
            <a:ext cx="30963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50000"/>
              <a:buFont typeface="Arial" charset="0"/>
              <a:buNone/>
              <a:defRPr sz="2800" b="1">
                <a:solidFill>
                  <a:srgbClr val="B50F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600" dirty="0" smtClean="0">
                <a:solidFill>
                  <a:srgbClr val="06385F"/>
                </a:solidFill>
                <a:latin typeface="Century Gothic"/>
                <a:cs typeface="Century Gothic"/>
              </a:rPr>
              <a:t>Jennifer Rexford</a:t>
            </a:r>
            <a:br>
              <a:rPr lang="en-US" sz="1600" dirty="0" smtClean="0">
                <a:solidFill>
                  <a:srgbClr val="06385F"/>
                </a:solidFill>
                <a:latin typeface="Century Gothic"/>
                <a:cs typeface="Century Gothic"/>
              </a:rPr>
            </a:br>
            <a:r>
              <a:rPr lang="en-US" sz="1200" b="0" dirty="0" smtClean="0">
                <a:solidFill>
                  <a:srgbClr val="06385F"/>
                </a:solidFill>
                <a:latin typeface="Century Gothic"/>
                <a:cs typeface="Century Gothic"/>
              </a:rPr>
              <a:t>Department of </a:t>
            </a:r>
            <a:r>
              <a:rPr lang="en-US" sz="1200" b="0" dirty="0">
                <a:solidFill>
                  <a:srgbClr val="06385F"/>
                </a:solidFill>
                <a:latin typeface="Century Gothic"/>
                <a:cs typeface="Century Gothic"/>
              </a:rPr>
              <a:t>Computer </a:t>
            </a:r>
            <a:r>
              <a:rPr lang="en-US" sz="1200" b="0" dirty="0" smtClean="0">
                <a:solidFill>
                  <a:srgbClr val="06385F"/>
                </a:solidFill>
                <a:latin typeface="Century Gothic"/>
                <a:cs typeface="Century Gothic"/>
              </a:rPr>
              <a:t>Science</a:t>
            </a:r>
            <a:r>
              <a:rPr lang="en-US" sz="1400" b="0" dirty="0" smtClean="0">
                <a:solidFill>
                  <a:srgbClr val="06385F"/>
                </a:solidFill>
                <a:latin typeface="Century Gothic"/>
                <a:cs typeface="Century Gothic"/>
              </a:rPr>
              <a:t/>
            </a:r>
            <a:br>
              <a:rPr lang="en-US" sz="1400" b="0" dirty="0" smtClean="0">
                <a:solidFill>
                  <a:srgbClr val="06385F"/>
                </a:solidFill>
                <a:latin typeface="Century Gothic"/>
                <a:cs typeface="Century Gothic"/>
              </a:rPr>
            </a:br>
            <a:r>
              <a:rPr lang="en-US" sz="1400" b="0" dirty="0" smtClean="0">
                <a:solidFill>
                  <a:srgbClr val="06385F"/>
                </a:solidFill>
                <a:latin typeface="Century Gothic"/>
                <a:cs typeface="Century Gothic"/>
              </a:rPr>
              <a:t>Princeton University</a:t>
            </a:r>
            <a:endParaRPr lang="en-US" sz="1400" b="0" dirty="0" smtClean="0">
              <a:latin typeface="Century Gothic"/>
              <a:cs typeface="Century Gothic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3347864" y="6021288"/>
            <a:ext cx="26642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50000"/>
              <a:buFont typeface="Arial" charset="0"/>
              <a:buNone/>
              <a:defRPr sz="2800" b="1">
                <a:solidFill>
                  <a:srgbClr val="B50F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INFOCOM 2014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xmlns:p14="http://schemas.microsoft.com/office/powerpoint/2010/main" advTm="6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 with Sharing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703F2-3C14-45FF-8412-D61C992C004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pic>
        <p:nvPicPr>
          <p:cNvPr id="7" name="Picture 6" descr="tput-use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4032448" cy="2376264"/>
          </a:xfrm>
          <a:prstGeom prst="rect">
            <a:avLst/>
          </a:prstGeom>
        </p:spPr>
      </p:pic>
      <p:pic>
        <p:nvPicPr>
          <p:cNvPr id="8" name="Picture 7" descr="tput-ap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0768"/>
            <a:ext cx="4104456" cy="237626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3735288"/>
            <a:ext cx="7920880" cy="2502024"/>
          </a:xfrm>
        </p:spPr>
        <p:txBody>
          <a:bodyPr/>
          <a:lstStyle/>
          <a:p>
            <a:pPr>
              <a:buClr>
                <a:schemeClr val="tx1"/>
              </a:buClr>
            </a:pPr>
            <a:endParaRPr lang="en-US" sz="2000" dirty="0" smtClean="0">
              <a:solidFill>
                <a:srgbClr val="083763"/>
              </a:solidFill>
              <a:cs typeface="Century Gothic"/>
            </a:endParaRPr>
          </a:p>
          <a:p>
            <a:pPr>
              <a:buClr>
                <a:schemeClr val="tx1"/>
              </a:buClr>
            </a:pPr>
            <a:r>
              <a:rPr lang="en-US" sz="1600" dirty="0" smtClean="0">
                <a:solidFill>
                  <a:srgbClr val="083763"/>
                </a:solidFill>
                <a:cs typeface="Century Gothic"/>
              </a:rPr>
              <a:t>Increased throughput with increase in the number of access points</a:t>
            </a:r>
          </a:p>
          <a:p>
            <a:pPr lvl="1">
              <a:buClr>
                <a:schemeClr val="tx1"/>
              </a:buClr>
            </a:pPr>
            <a:r>
              <a:rPr lang="en-US" sz="1200" dirty="0" smtClean="0">
                <a:solidFill>
                  <a:srgbClr val="083763"/>
                </a:solidFill>
                <a:latin typeface="Century Gothic"/>
                <a:cs typeface="Century Gothic"/>
              </a:rPr>
              <a:t>Maintain collision</a:t>
            </a:r>
          </a:p>
          <a:p>
            <a:pPr lvl="1">
              <a:buClr>
                <a:schemeClr val="tx1"/>
              </a:buClr>
            </a:pPr>
            <a:r>
              <a:rPr lang="en-US" sz="1200" dirty="0" smtClean="0">
                <a:solidFill>
                  <a:srgbClr val="083763"/>
                </a:solidFill>
                <a:latin typeface="Century Gothic"/>
                <a:cs typeface="Century Gothic"/>
              </a:rPr>
              <a:t>Concurrent connections</a:t>
            </a:r>
          </a:p>
          <a:p>
            <a:pPr>
              <a:buClr>
                <a:schemeClr val="tx1"/>
              </a:buClr>
            </a:pPr>
            <a:endParaRPr lang="en-US" sz="1600" dirty="0">
              <a:solidFill>
                <a:srgbClr val="083763"/>
              </a:solidFill>
              <a:cs typeface="Century Gothic"/>
            </a:endParaRPr>
          </a:p>
          <a:p>
            <a:pPr>
              <a:buClr>
                <a:schemeClr val="tx1"/>
              </a:buClr>
            </a:pPr>
            <a:r>
              <a:rPr lang="en-US" sz="1600" dirty="0" smtClean="0">
                <a:solidFill>
                  <a:srgbClr val="083763"/>
                </a:solidFill>
                <a:cs typeface="Century Gothic"/>
              </a:rPr>
              <a:t>Maintain throughput with increased users per access point</a:t>
            </a:r>
          </a:p>
          <a:p>
            <a:pPr lvl="1">
              <a:buClr>
                <a:schemeClr val="tx1"/>
              </a:buClr>
            </a:pPr>
            <a:r>
              <a:rPr lang="en-US" sz="1200" dirty="0" smtClean="0">
                <a:solidFill>
                  <a:srgbClr val="083763"/>
                </a:solidFill>
                <a:latin typeface="Century Gothic"/>
                <a:cs typeface="Century Gothic"/>
              </a:rPr>
              <a:t>Unused extra access points</a:t>
            </a:r>
            <a:endParaRPr lang="en-US" sz="1200" dirty="0">
              <a:solidFill>
                <a:srgbClr val="083763"/>
              </a:solidFill>
              <a:latin typeface="Century Gothic"/>
              <a:cs typeface="Century Gothic"/>
            </a:endParaRPr>
          </a:p>
          <a:p>
            <a:pPr marL="914400" lvl="2" indent="0">
              <a:lnSpc>
                <a:spcPct val="80000"/>
              </a:lnSpc>
              <a:buClr>
                <a:schemeClr val="tx1"/>
              </a:buClr>
              <a:buNone/>
            </a:pPr>
            <a:endParaRPr lang="en-US" sz="1200" dirty="0">
              <a:solidFill>
                <a:srgbClr val="083763"/>
              </a:solidFill>
              <a:latin typeface="Century Gothic"/>
              <a:cs typeface="Century Gothic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2400" dirty="0" smtClean="0">
              <a:solidFill>
                <a:srgbClr val="083763"/>
              </a:solidFill>
              <a:cs typeface="Century Gothic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2400" dirty="0" smtClean="0">
              <a:solidFill>
                <a:srgbClr val="083763"/>
              </a:solidFill>
              <a:cs typeface="Century Gothic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2400" dirty="0" smtClean="0">
              <a:solidFill>
                <a:srgbClr val="083763"/>
              </a:solidFill>
              <a:cs typeface="Century Gothic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2400" dirty="0" smtClean="0">
              <a:solidFill>
                <a:srgbClr val="083763"/>
              </a:solidFill>
              <a:cs typeface="Century Gothic"/>
            </a:endParaRP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endParaRPr lang="en-US" sz="2400" dirty="0" smtClean="0">
              <a:solidFill>
                <a:srgbClr val="083763"/>
              </a:solidFill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516276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 with Sharing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703F2-3C14-45FF-8412-D61C992C004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pic>
        <p:nvPicPr>
          <p:cNvPr id="9" name="Picture 8" descr="CostCDF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64804"/>
            <a:ext cx="3960440" cy="2304256"/>
          </a:xfrm>
          <a:prstGeom prst="rect">
            <a:avLst/>
          </a:prstGeom>
        </p:spPr>
      </p:pic>
      <p:pic>
        <p:nvPicPr>
          <p:cNvPr id="10" name="Picture 9" descr="CostTput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0768"/>
            <a:ext cx="3960440" cy="232829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3735288"/>
            <a:ext cx="7920880" cy="2502024"/>
          </a:xfrm>
        </p:spPr>
        <p:txBody>
          <a:bodyPr/>
          <a:lstStyle/>
          <a:p>
            <a:pPr>
              <a:buClr>
                <a:schemeClr val="tx1"/>
              </a:buClr>
            </a:pPr>
            <a:endParaRPr lang="en-US" sz="2000" dirty="0" smtClean="0">
              <a:solidFill>
                <a:srgbClr val="083763"/>
              </a:solidFill>
              <a:cs typeface="Century Gothic"/>
            </a:endParaRPr>
          </a:p>
          <a:p>
            <a:pPr>
              <a:buClr>
                <a:schemeClr val="tx1"/>
              </a:buClr>
            </a:pPr>
            <a:endParaRPr lang="en-US" sz="1600" dirty="0" smtClean="0">
              <a:solidFill>
                <a:srgbClr val="083763"/>
              </a:solidFill>
              <a:cs typeface="Century Gothic"/>
            </a:endParaRPr>
          </a:p>
          <a:p>
            <a:pPr>
              <a:buClr>
                <a:schemeClr val="tx1"/>
              </a:buClr>
            </a:pPr>
            <a:r>
              <a:rPr lang="en-US" sz="1600" dirty="0" smtClean="0">
                <a:solidFill>
                  <a:srgbClr val="083763"/>
                </a:solidFill>
                <a:cs typeface="Century Gothic"/>
              </a:rPr>
              <a:t>Define cost of association</a:t>
            </a:r>
          </a:p>
          <a:p>
            <a:pPr>
              <a:buClr>
                <a:schemeClr val="tx1"/>
              </a:buClr>
            </a:pPr>
            <a:endParaRPr lang="en-US" sz="1600" dirty="0">
              <a:solidFill>
                <a:srgbClr val="083763"/>
              </a:solidFill>
              <a:cs typeface="Century Gothic"/>
            </a:endParaRPr>
          </a:p>
          <a:p>
            <a:pPr>
              <a:buClr>
                <a:schemeClr val="tx1"/>
              </a:buClr>
            </a:pPr>
            <a:r>
              <a:rPr lang="en-US" sz="1600" dirty="0" smtClean="0">
                <a:solidFill>
                  <a:srgbClr val="083763"/>
                </a:solidFill>
                <a:cs typeface="Century Gothic"/>
              </a:rPr>
              <a:t>Higher external cost of association solves the dropped rate problem</a:t>
            </a:r>
          </a:p>
          <a:p>
            <a:pPr marL="0" indent="0">
              <a:buClr>
                <a:schemeClr val="tx1"/>
              </a:buClr>
              <a:buNone/>
            </a:pPr>
            <a:endParaRPr lang="en-US" sz="1600" dirty="0">
              <a:solidFill>
                <a:srgbClr val="083763"/>
              </a:solidFill>
              <a:cs typeface="Century Gothic"/>
            </a:endParaRPr>
          </a:p>
          <a:p>
            <a:pPr marL="914400" lvl="2" indent="0">
              <a:lnSpc>
                <a:spcPct val="80000"/>
              </a:lnSpc>
              <a:buClr>
                <a:schemeClr val="tx1"/>
              </a:buClr>
              <a:buNone/>
            </a:pPr>
            <a:endParaRPr lang="en-US" sz="1200" dirty="0">
              <a:solidFill>
                <a:srgbClr val="083763"/>
              </a:solidFill>
              <a:latin typeface="Century Gothic"/>
              <a:cs typeface="Century Gothic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2400" dirty="0" smtClean="0">
              <a:solidFill>
                <a:srgbClr val="083763"/>
              </a:solidFill>
              <a:cs typeface="Century Gothic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2400" dirty="0" smtClean="0">
              <a:solidFill>
                <a:srgbClr val="083763"/>
              </a:solidFill>
              <a:cs typeface="Century Gothic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2400" dirty="0" smtClean="0">
              <a:solidFill>
                <a:srgbClr val="083763"/>
              </a:solidFill>
              <a:cs typeface="Century Gothic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2400" dirty="0" smtClean="0">
              <a:solidFill>
                <a:srgbClr val="083763"/>
              </a:solidFill>
              <a:cs typeface="Century Gothic"/>
            </a:endParaRP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endParaRPr lang="en-US" sz="2400" dirty="0" smtClean="0">
              <a:solidFill>
                <a:srgbClr val="083763"/>
              </a:solidFill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947616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703F2-3C14-45FF-8412-D61C992C004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7920880" cy="5112568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endParaRPr lang="en-US" sz="1800" dirty="0" smtClean="0">
              <a:solidFill>
                <a:srgbClr val="083763"/>
              </a:solidFill>
              <a:cs typeface="Century Gothic"/>
            </a:endParaRPr>
          </a:p>
          <a:p>
            <a:pPr>
              <a:buClr>
                <a:schemeClr val="tx1"/>
              </a:buClr>
            </a:pPr>
            <a:r>
              <a:rPr lang="en-US" sz="1800" dirty="0" smtClean="0">
                <a:solidFill>
                  <a:srgbClr val="083763"/>
                </a:solidFill>
                <a:cs typeface="Century Gothic"/>
              </a:rPr>
              <a:t>Higher mobile data usage requires higher wireless resources</a:t>
            </a:r>
            <a:endParaRPr lang="en-US" sz="500" dirty="0" smtClean="0">
              <a:solidFill>
                <a:srgbClr val="083763"/>
              </a:solidFill>
              <a:cs typeface="Century Gothic"/>
            </a:endParaRPr>
          </a:p>
          <a:p>
            <a:pPr>
              <a:buClr>
                <a:schemeClr val="tx1"/>
              </a:buClr>
            </a:pPr>
            <a:endParaRPr lang="en-US" sz="1400" dirty="0" smtClean="0">
              <a:solidFill>
                <a:srgbClr val="083763"/>
              </a:solidFill>
              <a:cs typeface="Century Gothic"/>
            </a:endParaRPr>
          </a:p>
          <a:p>
            <a:pPr>
              <a:buClr>
                <a:schemeClr val="tx1"/>
              </a:buClr>
            </a:pPr>
            <a:endParaRPr lang="en-US" sz="1400" dirty="0" smtClean="0">
              <a:solidFill>
                <a:srgbClr val="083763"/>
              </a:solidFill>
              <a:cs typeface="Century Gothic"/>
            </a:endParaRPr>
          </a:p>
          <a:p>
            <a:pPr>
              <a:buClr>
                <a:schemeClr val="tx1"/>
              </a:buClr>
            </a:pPr>
            <a:r>
              <a:rPr lang="en-US" sz="1800" dirty="0" smtClean="0">
                <a:solidFill>
                  <a:srgbClr val="083763"/>
                </a:solidFill>
                <a:cs typeface="Century Gothic"/>
              </a:rPr>
              <a:t>Dense, accessible, and inexpensive WLAN resources</a:t>
            </a:r>
          </a:p>
          <a:p>
            <a:pPr lvl="1">
              <a:buClr>
                <a:schemeClr val="tx1"/>
              </a:buClr>
            </a:pPr>
            <a:r>
              <a:rPr lang="en-US" sz="1400" dirty="0" smtClean="0">
                <a:solidFill>
                  <a:srgbClr val="083763"/>
                </a:solidFill>
                <a:latin typeface="Century Gothic"/>
                <a:cs typeface="Century Gothic"/>
              </a:rPr>
              <a:t>Measurements to confirm</a:t>
            </a:r>
          </a:p>
          <a:p>
            <a:pPr>
              <a:buClr>
                <a:schemeClr val="tx1"/>
              </a:buClr>
            </a:pPr>
            <a:endParaRPr lang="en-US" sz="1800" dirty="0" smtClean="0">
              <a:solidFill>
                <a:srgbClr val="083763"/>
              </a:solidFill>
              <a:cs typeface="Century Gothic"/>
            </a:endParaRPr>
          </a:p>
          <a:p>
            <a:pPr>
              <a:buClr>
                <a:schemeClr val="tx1"/>
              </a:buClr>
            </a:pPr>
            <a:r>
              <a:rPr lang="en-US" sz="1800" dirty="0" smtClean="0">
                <a:solidFill>
                  <a:srgbClr val="083763"/>
                </a:solidFill>
                <a:cs typeface="Century Gothic"/>
              </a:rPr>
              <a:t>Offload from cellular networks to dense WLAN networks</a:t>
            </a:r>
          </a:p>
          <a:p>
            <a:pPr>
              <a:buClr>
                <a:schemeClr val="tx1"/>
              </a:buClr>
            </a:pPr>
            <a:endParaRPr lang="en-US" sz="1800" dirty="0">
              <a:solidFill>
                <a:srgbClr val="083763"/>
              </a:solidFill>
              <a:cs typeface="Century Gothic"/>
            </a:endParaRPr>
          </a:p>
          <a:p>
            <a:pPr>
              <a:buClr>
                <a:schemeClr val="tx1"/>
              </a:buClr>
            </a:pPr>
            <a:r>
              <a:rPr lang="en-US" sz="1800" dirty="0" smtClean="0">
                <a:solidFill>
                  <a:srgbClr val="083763"/>
                </a:solidFill>
                <a:cs typeface="Century Gothic"/>
              </a:rPr>
              <a:t>Challenges &amp; Solutions in WLANS</a:t>
            </a:r>
            <a:endParaRPr lang="en-US" sz="1400" dirty="0" smtClean="0">
              <a:solidFill>
                <a:srgbClr val="083763"/>
              </a:solidFill>
              <a:latin typeface="Century Gothic"/>
              <a:cs typeface="Century Gothic"/>
            </a:endParaRPr>
          </a:p>
          <a:p>
            <a:pPr marL="742950" lvl="2" indent="-342900">
              <a:buClr>
                <a:schemeClr val="tx1"/>
              </a:buClr>
            </a:pPr>
            <a:r>
              <a:rPr lang="en-US" sz="1400" dirty="0" smtClean="0">
                <a:solidFill>
                  <a:srgbClr val="083763"/>
                </a:solidFill>
                <a:latin typeface="Century Gothic"/>
                <a:cs typeface="Century Gothic"/>
              </a:rPr>
              <a:t>Collaborative access </a:t>
            </a:r>
          </a:p>
          <a:p>
            <a:pPr marL="742950" lvl="2" indent="-342900">
              <a:buClr>
                <a:schemeClr val="tx1"/>
              </a:buClr>
            </a:pPr>
            <a:r>
              <a:rPr lang="en-US" sz="1400" dirty="0" smtClean="0">
                <a:solidFill>
                  <a:srgbClr val="083763"/>
                </a:solidFill>
                <a:latin typeface="Century Gothic"/>
                <a:cs typeface="Century Gothic"/>
              </a:rPr>
              <a:t>Centralized association optimization in upstream provider</a:t>
            </a:r>
          </a:p>
          <a:p>
            <a:pPr marL="742950" lvl="2" indent="-342900">
              <a:buClr>
                <a:schemeClr val="tx1"/>
              </a:buClr>
            </a:pPr>
            <a:r>
              <a:rPr lang="en-US" sz="1400" dirty="0" smtClean="0">
                <a:solidFill>
                  <a:srgbClr val="083763"/>
                </a:solidFill>
                <a:latin typeface="Century Gothic"/>
                <a:cs typeface="Century Gothic"/>
              </a:rPr>
              <a:t>Used measurements for simulations</a:t>
            </a:r>
          </a:p>
          <a:p>
            <a:pPr marL="742950" lvl="2" indent="-342900">
              <a:buClr>
                <a:schemeClr val="tx1"/>
              </a:buClr>
            </a:pPr>
            <a:r>
              <a:rPr lang="en-US" sz="1400" dirty="0" smtClean="0">
                <a:solidFill>
                  <a:srgbClr val="083763"/>
                </a:solidFill>
                <a:latin typeface="Century Gothic"/>
                <a:cs typeface="Century Gothic"/>
              </a:rPr>
              <a:t>Up to 140% throughput increase </a:t>
            </a:r>
            <a:endParaRPr lang="en-US" sz="1400" dirty="0">
              <a:solidFill>
                <a:srgbClr val="083763"/>
              </a:solidFill>
              <a:latin typeface="Century Gothic"/>
              <a:cs typeface="Century Gothic"/>
            </a:endParaRPr>
          </a:p>
          <a:p>
            <a:pPr marL="400050" lvl="2" indent="0">
              <a:buClr>
                <a:schemeClr val="tx1"/>
              </a:buClr>
              <a:buNone/>
            </a:pPr>
            <a:endParaRPr lang="en-US" sz="1400" dirty="0">
              <a:solidFill>
                <a:srgbClr val="083763"/>
              </a:solidFill>
              <a:latin typeface="Century Gothic"/>
              <a:cs typeface="Century Gothic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1800" dirty="0">
              <a:solidFill>
                <a:srgbClr val="083763"/>
              </a:solidFill>
              <a:cs typeface="Century Gothic"/>
            </a:endParaRPr>
          </a:p>
          <a:p>
            <a:pPr marL="914400" lvl="2" indent="0">
              <a:lnSpc>
                <a:spcPct val="80000"/>
              </a:lnSpc>
              <a:buClr>
                <a:schemeClr val="tx1"/>
              </a:buClr>
              <a:buNone/>
            </a:pPr>
            <a:endParaRPr lang="en-US" sz="1400" dirty="0">
              <a:solidFill>
                <a:srgbClr val="083763"/>
              </a:solidFill>
              <a:latin typeface="Century Gothic"/>
              <a:cs typeface="Century Gothic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dirty="0" smtClean="0">
              <a:solidFill>
                <a:srgbClr val="083763"/>
              </a:solidFill>
              <a:cs typeface="Century Gothic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dirty="0" smtClean="0">
              <a:solidFill>
                <a:srgbClr val="083763"/>
              </a:solidFill>
              <a:cs typeface="Century Gothic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dirty="0" smtClean="0">
              <a:solidFill>
                <a:srgbClr val="083763"/>
              </a:solidFill>
              <a:cs typeface="Century Gothic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dirty="0" smtClean="0">
              <a:solidFill>
                <a:srgbClr val="083763"/>
              </a:solidFill>
              <a:cs typeface="Century Gothic"/>
            </a:endParaRP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endParaRPr lang="en-US" dirty="0" smtClean="0">
              <a:solidFill>
                <a:srgbClr val="083763"/>
              </a:solidFill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489961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0315598.jpg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908719"/>
            <a:ext cx="9433048" cy="5472609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703F2-3C14-45FF-8412-D61C992C004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547523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Increase in Mobile Data Usage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2367136"/>
            <a:ext cx="5689327" cy="2574032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>
                <a:solidFill>
                  <a:srgbClr val="083763"/>
                </a:solidFill>
                <a:cs typeface="Century Gothic"/>
              </a:rPr>
              <a:t>Not Enough Wireless Resources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2000" dirty="0" smtClean="0">
              <a:solidFill>
                <a:srgbClr val="083763"/>
              </a:solidFill>
              <a:cs typeface="Century Gothic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2000" dirty="0" smtClean="0">
              <a:solidFill>
                <a:srgbClr val="083763"/>
              </a:solidFill>
              <a:cs typeface="Century Gothic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>
                <a:solidFill>
                  <a:srgbClr val="083763"/>
                </a:solidFill>
                <a:cs typeface="Century Gothic"/>
              </a:rPr>
              <a:t>Increase in Mobile Traffic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1400" dirty="0" smtClean="0">
                <a:solidFill>
                  <a:srgbClr val="083763"/>
                </a:solidFill>
                <a:latin typeface="Century Gothic"/>
                <a:cs typeface="Century Gothic"/>
              </a:rPr>
              <a:t>52% Increase over a period of a year</a:t>
            </a:r>
          </a:p>
          <a:p>
            <a:pPr marL="457200" lvl="1" indent="0">
              <a:lnSpc>
                <a:spcPct val="80000"/>
              </a:lnSpc>
              <a:buClr>
                <a:schemeClr val="tx1"/>
              </a:buClr>
              <a:buNone/>
            </a:pPr>
            <a:endParaRPr lang="en-US" sz="1400" dirty="0" smtClean="0">
              <a:solidFill>
                <a:srgbClr val="083763"/>
              </a:solidFill>
              <a:latin typeface="Century Gothic"/>
              <a:cs typeface="Century Gothic"/>
            </a:endParaRPr>
          </a:p>
          <a:p>
            <a:pPr marL="457200" lvl="1" indent="0">
              <a:lnSpc>
                <a:spcPct val="80000"/>
              </a:lnSpc>
              <a:buClr>
                <a:schemeClr val="tx1"/>
              </a:buClr>
              <a:buNone/>
            </a:pPr>
            <a:endParaRPr lang="en-US" sz="1400" dirty="0" smtClean="0">
              <a:solidFill>
                <a:srgbClr val="083763"/>
              </a:solidFill>
              <a:latin typeface="Century Gothic"/>
              <a:cs typeface="Century Gothic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>
                <a:solidFill>
                  <a:srgbClr val="083763"/>
                </a:solidFill>
                <a:cs typeface="Century Gothic"/>
              </a:rPr>
              <a:t>More offloading from cellular</a:t>
            </a:r>
            <a:endParaRPr lang="en-US" sz="2000" dirty="0">
              <a:solidFill>
                <a:srgbClr val="083763"/>
              </a:solidFill>
              <a:cs typeface="Century Gothic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2400" dirty="0" smtClean="0">
              <a:solidFill>
                <a:srgbClr val="083763"/>
              </a:solidFill>
              <a:cs typeface="Century Gothic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2400" dirty="0" smtClean="0">
              <a:solidFill>
                <a:srgbClr val="083763"/>
              </a:solidFill>
              <a:cs typeface="Century Gothic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2400" dirty="0" smtClean="0">
              <a:solidFill>
                <a:srgbClr val="083763"/>
              </a:solidFill>
              <a:cs typeface="Century Gothic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2400" dirty="0" smtClean="0">
              <a:solidFill>
                <a:srgbClr val="083763"/>
              </a:solidFill>
              <a:cs typeface="Century Gothic"/>
            </a:endParaRP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endParaRPr lang="en-US" sz="2400" dirty="0" smtClean="0">
              <a:solidFill>
                <a:srgbClr val="083763"/>
              </a:solidFill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703F2-3C14-45FF-8412-D61C992C004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pic>
        <p:nvPicPr>
          <p:cNvPr id="5" name="Picture 4" descr="white_paper_c11-520862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648" y="1980587"/>
            <a:ext cx="3295832" cy="32486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8976" y="-295615"/>
            <a:ext cx="1846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521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Popularity of Wireless Local Area Networks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sz="1600" dirty="0" smtClean="0">
              <a:latin typeface="Century Gothic"/>
              <a:cs typeface="Century Gothic"/>
            </a:endParaRPr>
          </a:p>
          <a:p>
            <a:pPr lvl="1"/>
            <a:r>
              <a:rPr lang="en-US" sz="1800" dirty="0" smtClean="0">
                <a:latin typeface="Century Gothic"/>
                <a:cs typeface="Century Gothic"/>
              </a:rPr>
              <a:t>Dense availability of </a:t>
            </a:r>
            <a:r>
              <a:rPr lang="en-US" sz="1800" dirty="0" err="1" smtClean="0">
                <a:latin typeface="Century Gothic"/>
                <a:cs typeface="Century Gothic"/>
              </a:rPr>
              <a:t>WiFi</a:t>
            </a:r>
            <a:r>
              <a:rPr lang="en-US" sz="1800" dirty="0" smtClean="0">
                <a:latin typeface="Century Gothic"/>
                <a:cs typeface="Century Gothic"/>
              </a:rPr>
              <a:t> resources</a:t>
            </a:r>
            <a:endParaRPr lang="en-US" sz="1800" dirty="0">
              <a:latin typeface="Century Gothic"/>
              <a:cs typeface="Century Gothic"/>
            </a:endParaRPr>
          </a:p>
          <a:p>
            <a:pPr lvl="2"/>
            <a:r>
              <a:rPr lang="en-US" sz="1400" dirty="0">
                <a:latin typeface="Century Gothic"/>
                <a:cs typeface="Century Gothic"/>
              </a:rPr>
              <a:t>Data </a:t>
            </a:r>
            <a:r>
              <a:rPr lang="en-US" sz="1400" dirty="0" smtClean="0">
                <a:latin typeface="Century Gothic"/>
                <a:cs typeface="Century Gothic"/>
              </a:rPr>
              <a:t>collected </a:t>
            </a:r>
            <a:r>
              <a:rPr lang="en-US" sz="1400" dirty="0">
                <a:latin typeface="Century Gothic"/>
                <a:cs typeface="Century Gothic"/>
              </a:rPr>
              <a:t>in G</a:t>
            </a:r>
            <a:r>
              <a:rPr lang="en-US" sz="1400" dirty="0" smtClean="0">
                <a:latin typeface="Century Gothic"/>
                <a:cs typeface="Century Gothic"/>
              </a:rPr>
              <a:t>reater Vancouver urban residential area</a:t>
            </a:r>
            <a:endParaRPr lang="en-US" sz="1400" dirty="0">
              <a:latin typeface="Century Gothic"/>
              <a:cs typeface="Century Gothic"/>
            </a:endParaRPr>
          </a:p>
          <a:p>
            <a:pPr lvl="2"/>
            <a:r>
              <a:rPr lang="en-US" sz="1400" dirty="0">
                <a:latin typeface="Century Gothic"/>
                <a:cs typeface="Century Gothic"/>
              </a:rPr>
              <a:t>High </a:t>
            </a:r>
            <a:r>
              <a:rPr lang="en-US" sz="1400" dirty="0" smtClean="0">
                <a:latin typeface="Century Gothic"/>
                <a:cs typeface="Century Gothic"/>
              </a:rPr>
              <a:t>availability of resources</a:t>
            </a:r>
            <a:endParaRPr lang="en-US" sz="1400" dirty="0">
              <a:latin typeface="Century Gothic"/>
              <a:cs typeface="Century Gothic"/>
            </a:endParaRPr>
          </a:p>
          <a:p>
            <a:pPr lvl="2"/>
            <a:r>
              <a:rPr lang="en-US" sz="1400" dirty="0" smtClean="0">
                <a:latin typeface="Century Gothic"/>
                <a:cs typeface="Century Gothic"/>
              </a:rPr>
              <a:t>Low availability </a:t>
            </a:r>
            <a:r>
              <a:rPr lang="en-US" sz="1400" dirty="0">
                <a:latin typeface="Century Gothic"/>
                <a:cs typeface="Century Gothic"/>
              </a:rPr>
              <a:t>of </a:t>
            </a:r>
            <a:r>
              <a:rPr lang="en-US" sz="1400" dirty="0" smtClean="0">
                <a:latin typeface="Century Gothic"/>
                <a:cs typeface="Century Gothic"/>
              </a:rPr>
              <a:t>owned resources</a:t>
            </a:r>
          </a:p>
          <a:p>
            <a:pPr lvl="3"/>
            <a:r>
              <a:rPr lang="en-US" sz="1200" dirty="0">
                <a:latin typeface="Century Gothic"/>
                <a:cs typeface="Century Gothic"/>
              </a:rPr>
              <a:t>Wasting excess/unused resources</a:t>
            </a:r>
          </a:p>
          <a:p>
            <a:pPr marL="1371600" lvl="3" indent="0">
              <a:buNone/>
            </a:pPr>
            <a:endParaRPr lang="en-US" sz="1200" dirty="0" smtClean="0">
              <a:latin typeface="Century Gothic"/>
              <a:cs typeface="Century Gothic"/>
            </a:endParaRPr>
          </a:p>
          <a:p>
            <a:pPr marL="914400" lvl="2" indent="0">
              <a:buNone/>
            </a:pPr>
            <a:endParaRPr lang="en-US" sz="1400" dirty="0" smtClean="0">
              <a:latin typeface="Century Gothic"/>
              <a:cs typeface="Century Gothic"/>
            </a:endParaRPr>
          </a:p>
          <a:p>
            <a:pPr marL="457200" lvl="1" indent="0">
              <a:buNone/>
            </a:pPr>
            <a:endParaRPr lang="en-US" sz="1400" dirty="0" smtClean="0">
              <a:latin typeface="Century Gothic"/>
              <a:cs typeface="Century Gothic"/>
            </a:endParaRPr>
          </a:p>
          <a:p>
            <a:endParaRPr lang="en-US" sz="1800" dirty="0">
              <a:cs typeface="Century Gothic"/>
            </a:endParaRPr>
          </a:p>
          <a:p>
            <a:pPr lvl="2"/>
            <a:endParaRPr lang="en-US" sz="1800" dirty="0" smtClean="0">
              <a:latin typeface="Century Gothic"/>
              <a:cs typeface="Century Gothic"/>
            </a:endParaRPr>
          </a:p>
          <a:p>
            <a:pPr marL="1371600" lvl="3" indent="0">
              <a:buNone/>
            </a:pPr>
            <a:endParaRPr lang="en-US" sz="1600" dirty="0" smtClean="0">
              <a:latin typeface="Century Gothic"/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703F2-3C14-45FF-8412-D61C992C004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pic>
        <p:nvPicPr>
          <p:cNvPr id="6" name="Picture 5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92" y="3645024"/>
            <a:ext cx="720470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31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WiFi</a:t>
            </a:r>
            <a:r>
              <a:rPr lang="en-US" sz="3600" dirty="0" smtClean="0"/>
              <a:t> Popularity: Real-World Example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703F2-3C14-45FF-8412-D61C992C004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pic>
        <p:nvPicPr>
          <p:cNvPr id="5" name="Picture 4" descr="MaxRa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4" y="1054348"/>
            <a:ext cx="3212765" cy="2374652"/>
          </a:xfrm>
          <a:prstGeom prst="rect">
            <a:avLst/>
          </a:prstGeom>
        </p:spPr>
      </p:pic>
      <p:pic>
        <p:nvPicPr>
          <p:cNvPr id="8" name="Picture 7" descr="Channel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395" y="1052736"/>
            <a:ext cx="3029171" cy="2376264"/>
          </a:xfrm>
          <a:prstGeom prst="rect">
            <a:avLst/>
          </a:prstGeom>
        </p:spPr>
      </p:pic>
      <p:pic>
        <p:nvPicPr>
          <p:cNvPr id="6" name="Picture 5" descr="CDF-RSSI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715" y="1052736"/>
            <a:ext cx="2975781" cy="2376264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78817" y="3429000"/>
            <a:ext cx="4321175" cy="2663701"/>
          </a:xfrm>
        </p:spPr>
        <p:txBody>
          <a:bodyPr/>
          <a:lstStyle/>
          <a:p>
            <a:endParaRPr lang="en-US" sz="1800" dirty="0" smtClean="0">
              <a:latin typeface="Century Gothic"/>
              <a:cs typeface="Century Gothic"/>
            </a:endParaRPr>
          </a:p>
          <a:p>
            <a:endParaRPr lang="en-US" sz="1800" dirty="0">
              <a:cs typeface="Century Gothic"/>
            </a:endParaRPr>
          </a:p>
          <a:p>
            <a:r>
              <a:rPr lang="en-US" sz="1600" dirty="0" smtClean="0">
                <a:latin typeface="Century Gothic"/>
                <a:cs typeface="Century Gothic"/>
              </a:rPr>
              <a:t>Insights on Collected Data</a:t>
            </a:r>
          </a:p>
          <a:p>
            <a:pPr lvl="1"/>
            <a:endParaRPr lang="en-US" sz="1200" dirty="0" smtClean="0">
              <a:latin typeface="Century Gothic"/>
              <a:cs typeface="Century Gothic"/>
            </a:endParaRPr>
          </a:p>
          <a:p>
            <a:pPr lvl="1"/>
            <a:r>
              <a:rPr lang="en-US" sz="1200" dirty="0" smtClean="0">
                <a:latin typeface="Century Gothic"/>
                <a:cs typeface="Century Gothic"/>
              </a:rPr>
              <a:t>Number of access points</a:t>
            </a:r>
          </a:p>
          <a:p>
            <a:pPr lvl="1"/>
            <a:r>
              <a:rPr lang="en-US" sz="1200" dirty="0" smtClean="0">
                <a:latin typeface="Century Gothic"/>
                <a:cs typeface="Century Gothic"/>
              </a:rPr>
              <a:t>Co-channel access points</a:t>
            </a:r>
          </a:p>
          <a:p>
            <a:pPr lvl="1"/>
            <a:r>
              <a:rPr lang="en-US" sz="1200" dirty="0" smtClean="0">
                <a:latin typeface="Century Gothic"/>
                <a:cs typeface="Century Gothic"/>
              </a:rPr>
              <a:t>Ineffective association based on highest signal quality</a:t>
            </a:r>
          </a:p>
          <a:p>
            <a:pPr lvl="1"/>
            <a:r>
              <a:rPr lang="en-US" sz="1200" dirty="0" smtClean="0">
                <a:latin typeface="Century Gothic"/>
                <a:cs typeface="Century Gothic"/>
              </a:rPr>
              <a:t>Interference and collision</a:t>
            </a:r>
            <a:br>
              <a:rPr lang="en-US" sz="1200" dirty="0" smtClean="0">
                <a:latin typeface="Century Gothic"/>
                <a:cs typeface="Century Gothic"/>
              </a:rPr>
            </a:br>
            <a:endParaRPr lang="en-US" sz="1400" dirty="0" smtClean="0">
              <a:latin typeface="Century Gothic"/>
              <a:cs typeface="Century Gothic"/>
            </a:endParaRPr>
          </a:p>
          <a:p>
            <a:endParaRPr lang="en-US" sz="1800" dirty="0">
              <a:cs typeface="Century Gothic"/>
            </a:endParaRPr>
          </a:p>
          <a:p>
            <a:pPr lvl="2"/>
            <a:endParaRPr lang="en-US" sz="1800" dirty="0" smtClean="0">
              <a:latin typeface="Century Gothic"/>
              <a:cs typeface="Century Gothic"/>
            </a:endParaRPr>
          </a:p>
          <a:p>
            <a:pPr marL="1371600" lvl="3" indent="0">
              <a:buNone/>
            </a:pPr>
            <a:endParaRPr lang="en-US" sz="1600" dirty="0" smtClean="0">
              <a:latin typeface="Century Gothic"/>
              <a:cs typeface="Century Gothic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067944" y="4149675"/>
            <a:ext cx="5076056" cy="266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Wingdings" charset="2"/>
              <a:buChar char="§"/>
              <a:defRPr sz="2800" baseline="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0F1A"/>
              </a:buClr>
              <a:buSzPct val="150000"/>
              <a:buFont typeface="Wingdings" charset="2"/>
              <a:buChar char="§"/>
              <a:defRPr sz="2400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15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5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6"/>
              </a:buBlip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600" dirty="0">
                <a:effectLst/>
                <a:latin typeface="Century Gothic"/>
                <a:cs typeface="Century Gothic"/>
              </a:rPr>
              <a:t>Same Upstream Internet Service Provider</a:t>
            </a:r>
          </a:p>
          <a:p>
            <a:pPr lvl="1"/>
            <a:endParaRPr lang="en-US" sz="1200" dirty="0" smtClean="0">
              <a:effectLst/>
              <a:latin typeface="Century Gothic"/>
              <a:cs typeface="Century Gothic"/>
            </a:endParaRPr>
          </a:p>
          <a:p>
            <a:pPr lvl="1"/>
            <a:r>
              <a:rPr lang="en-US" sz="1200" dirty="0" smtClean="0">
                <a:effectLst/>
                <a:latin typeface="Century Gothic"/>
                <a:cs typeface="Century Gothic"/>
              </a:rPr>
              <a:t>Collaboration: sharing excess </a:t>
            </a:r>
            <a:r>
              <a:rPr lang="en-US" sz="1200" dirty="0" err="1" smtClean="0">
                <a:effectLst/>
                <a:latin typeface="Century Gothic"/>
                <a:cs typeface="Century Gothic"/>
              </a:rPr>
              <a:t>WiFi</a:t>
            </a:r>
            <a:r>
              <a:rPr lang="en-US" sz="1200" dirty="0" smtClean="0">
                <a:effectLst/>
                <a:latin typeface="Century Gothic"/>
                <a:cs typeface="Century Gothic"/>
              </a:rPr>
              <a:t> Capacity</a:t>
            </a:r>
          </a:p>
          <a:p>
            <a:pPr lvl="2"/>
            <a:r>
              <a:rPr lang="en-US" sz="1100" dirty="0" smtClean="0">
                <a:effectLst/>
                <a:latin typeface="Century Gothic"/>
                <a:cs typeface="Century Gothic"/>
              </a:rPr>
              <a:t>Private Access Point + Hot Spot</a:t>
            </a:r>
            <a:endParaRPr lang="en-US" sz="1600" dirty="0" smtClean="0">
              <a:effectLst/>
              <a:latin typeface="Century Gothic"/>
              <a:cs typeface="Century Gothic"/>
            </a:endParaRPr>
          </a:p>
          <a:p>
            <a:pPr lvl="1"/>
            <a:r>
              <a:rPr lang="en-US" sz="1200" dirty="0" smtClean="0">
                <a:effectLst/>
                <a:latin typeface="Century Gothic"/>
                <a:cs typeface="Century Gothic"/>
              </a:rPr>
              <a:t>Optimal collaborative access point association</a:t>
            </a:r>
            <a:endParaRPr lang="en-US" sz="1000" dirty="0" smtClean="0">
              <a:solidFill>
                <a:srgbClr val="FF0000"/>
              </a:solidFill>
              <a:effectLst/>
              <a:latin typeface="Century Gothic"/>
              <a:cs typeface="Century Gothic"/>
            </a:endParaRPr>
          </a:p>
          <a:p>
            <a:pPr lvl="2"/>
            <a:r>
              <a:rPr lang="en-US" sz="1000" dirty="0" smtClean="0">
                <a:effectLst/>
                <a:latin typeface="Century Gothic"/>
                <a:cs typeface="Century Gothic"/>
              </a:rPr>
              <a:t>Centralized</a:t>
            </a:r>
          </a:p>
          <a:p>
            <a:pPr marL="457200" lvl="1" indent="0">
              <a:buFont typeface="Wingdings" charset="2"/>
              <a:buNone/>
            </a:pPr>
            <a:endParaRPr lang="en-US" sz="1400" dirty="0" smtClean="0">
              <a:effectLst/>
              <a:latin typeface="Century Gothic"/>
              <a:cs typeface="Century Gothic"/>
            </a:endParaRPr>
          </a:p>
          <a:p>
            <a:endParaRPr lang="en-US" sz="1800" dirty="0" smtClean="0">
              <a:effectLst/>
              <a:cs typeface="Century Gothic"/>
            </a:endParaRPr>
          </a:p>
          <a:p>
            <a:pPr lvl="2"/>
            <a:endParaRPr lang="en-US" sz="1800" dirty="0" smtClean="0">
              <a:effectLst/>
              <a:latin typeface="Century Gothic"/>
              <a:cs typeface="Century Gothic"/>
            </a:endParaRPr>
          </a:p>
          <a:p>
            <a:pPr marL="1371600" lvl="3" indent="0">
              <a:buFont typeface="Wingdings" charset="2"/>
              <a:buNone/>
            </a:pPr>
            <a:endParaRPr lang="en-US" sz="1600" dirty="0" smtClean="0">
              <a:effectLst/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567156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 Access Optimization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703F2-3C14-45FF-8412-D61C992C004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pic>
        <p:nvPicPr>
          <p:cNvPr id="7" name="Picture 6" descr="Sy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32275"/>
            <a:ext cx="6110064" cy="524905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2699792" y="5157192"/>
            <a:ext cx="2088232" cy="792088"/>
          </a:xfrm>
          <a:prstGeom prst="ellipse">
            <a:avLst/>
          </a:prstGeom>
          <a:noFill/>
          <a:ln w="57150" cap="flat" cmpd="sng" algn="ctr">
            <a:solidFill>
              <a:srgbClr val="E0101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02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703F2-3C14-45FF-8412-D61C992C004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pic>
        <p:nvPicPr>
          <p:cNvPr id="6" name="Picture 5" descr="Formul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21088"/>
            <a:ext cx="3830664" cy="158417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0825" y="1124744"/>
            <a:ext cx="8642350" cy="5040560"/>
          </a:xfrm>
        </p:spPr>
        <p:txBody>
          <a:bodyPr/>
          <a:lstStyle/>
          <a:p>
            <a:r>
              <a:rPr lang="en-US" sz="2000" dirty="0" smtClean="0">
                <a:solidFill>
                  <a:srgbClr val="06385F"/>
                </a:solidFill>
                <a:cs typeface="Century Gothic"/>
              </a:rPr>
              <a:t>System Components</a:t>
            </a:r>
          </a:p>
          <a:p>
            <a:pPr lvl="1"/>
            <a:r>
              <a:rPr lang="en-US" sz="1600" dirty="0" smtClean="0">
                <a:solidFill>
                  <a:srgbClr val="06385F"/>
                </a:solidFill>
                <a:latin typeface="Century Gothic"/>
                <a:cs typeface="Century Gothic"/>
              </a:rPr>
              <a:t>Users</a:t>
            </a:r>
          </a:p>
          <a:p>
            <a:pPr lvl="1"/>
            <a:endParaRPr lang="en-US" sz="1600" dirty="0" smtClean="0">
              <a:solidFill>
                <a:srgbClr val="06385F"/>
              </a:solidFill>
              <a:latin typeface="Century Gothic"/>
              <a:cs typeface="Century Gothic"/>
            </a:endParaRPr>
          </a:p>
          <a:p>
            <a:pPr lvl="1"/>
            <a:r>
              <a:rPr lang="en-US" sz="1600" dirty="0" smtClean="0">
                <a:solidFill>
                  <a:srgbClr val="06385F"/>
                </a:solidFill>
                <a:latin typeface="Century Gothic"/>
                <a:cs typeface="Century Gothic"/>
              </a:rPr>
              <a:t>Access Points</a:t>
            </a:r>
          </a:p>
          <a:p>
            <a:pPr lvl="2"/>
            <a:r>
              <a:rPr lang="en-US" sz="1200" dirty="0" smtClean="0">
                <a:solidFill>
                  <a:srgbClr val="06385F"/>
                </a:solidFill>
                <a:latin typeface="Century Gothic"/>
                <a:cs typeface="Century Gothic"/>
              </a:rPr>
              <a:t>Local access point</a:t>
            </a:r>
          </a:p>
          <a:p>
            <a:pPr lvl="3"/>
            <a:r>
              <a:rPr lang="en-US" sz="1200" dirty="0" smtClean="0">
                <a:solidFill>
                  <a:srgbClr val="06385F"/>
                </a:solidFill>
                <a:latin typeface="Century Gothic"/>
                <a:cs typeface="Century Gothic"/>
              </a:rPr>
              <a:t>Provides access to its registered devices</a:t>
            </a:r>
          </a:p>
          <a:p>
            <a:pPr lvl="3"/>
            <a:endParaRPr lang="en-US" sz="1200" dirty="0" smtClean="0">
              <a:solidFill>
                <a:srgbClr val="06385F"/>
              </a:solidFill>
              <a:latin typeface="Century Gothic"/>
              <a:cs typeface="Century Gothic"/>
            </a:endParaRPr>
          </a:p>
          <a:p>
            <a:pPr lvl="2"/>
            <a:r>
              <a:rPr lang="en-US" sz="1200" dirty="0" smtClean="0">
                <a:solidFill>
                  <a:srgbClr val="06385F"/>
                </a:solidFill>
                <a:latin typeface="Century Gothic"/>
                <a:cs typeface="Century Gothic"/>
              </a:rPr>
              <a:t>Host access </a:t>
            </a:r>
            <a:r>
              <a:rPr lang="en-US" sz="1200" dirty="0">
                <a:solidFill>
                  <a:srgbClr val="06385F"/>
                </a:solidFill>
                <a:latin typeface="Century Gothic"/>
                <a:cs typeface="Century Gothic"/>
              </a:rPr>
              <a:t>p</a:t>
            </a:r>
            <a:r>
              <a:rPr lang="en-US" sz="1200" dirty="0" smtClean="0">
                <a:solidFill>
                  <a:srgbClr val="06385F"/>
                </a:solidFill>
                <a:latin typeface="Century Gothic"/>
                <a:cs typeface="Century Gothic"/>
              </a:rPr>
              <a:t>oint</a:t>
            </a:r>
          </a:p>
          <a:p>
            <a:pPr lvl="3"/>
            <a:r>
              <a:rPr lang="en-US" sz="1200" dirty="0" smtClean="0">
                <a:solidFill>
                  <a:srgbClr val="06385F"/>
                </a:solidFill>
                <a:latin typeface="Century Gothic"/>
                <a:cs typeface="Century Gothic"/>
              </a:rPr>
              <a:t>Provides access to external nodes</a:t>
            </a:r>
          </a:p>
          <a:p>
            <a:pPr lvl="3"/>
            <a:r>
              <a:rPr lang="en-US" sz="1200" dirty="0" smtClean="0">
                <a:solidFill>
                  <a:srgbClr val="06385F"/>
                </a:solidFill>
                <a:latin typeface="Century Gothic"/>
                <a:cs typeface="Century Gothic"/>
              </a:rPr>
              <a:t>Services quality for local users</a:t>
            </a:r>
          </a:p>
          <a:p>
            <a:pPr marL="1371600" lvl="3" indent="0">
              <a:buNone/>
            </a:pPr>
            <a:endParaRPr lang="en-US" sz="1400" dirty="0">
              <a:solidFill>
                <a:srgbClr val="06385F"/>
              </a:solidFill>
              <a:latin typeface="Century Gothic"/>
              <a:cs typeface="Century Gothic"/>
            </a:endParaRPr>
          </a:p>
          <a:p>
            <a:pPr lvl="1"/>
            <a:r>
              <a:rPr lang="en-US" sz="1600" dirty="0" smtClean="0">
                <a:solidFill>
                  <a:srgbClr val="06385F"/>
                </a:solidFill>
                <a:latin typeface="Century Gothic"/>
                <a:cs typeface="Century Gothic"/>
              </a:rPr>
              <a:t>Shared upstream provider</a:t>
            </a:r>
          </a:p>
          <a:p>
            <a:pPr lvl="2"/>
            <a:r>
              <a:rPr lang="en-US" sz="1400" dirty="0" smtClean="0">
                <a:solidFill>
                  <a:srgbClr val="06385F"/>
                </a:solidFill>
                <a:latin typeface="Century Gothic"/>
                <a:cs typeface="Century Gothic"/>
              </a:rPr>
              <a:t>Opportunity</a:t>
            </a:r>
          </a:p>
          <a:p>
            <a:pPr lvl="3"/>
            <a:r>
              <a:rPr lang="en-US" sz="1200" dirty="0" smtClean="0">
                <a:solidFill>
                  <a:srgbClr val="000000"/>
                </a:solidFill>
                <a:latin typeface="Century Gothic"/>
                <a:cs typeface="Century Gothic"/>
              </a:rPr>
              <a:t>Centralized access optimization</a:t>
            </a:r>
          </a:p>
          <a:p>
            <a:pPr lvl="3"/>
            <a:r>
              <a:rPr lang="en-US" sz="1200" dirty="0" smtClean="0">
                <a:solidFill>
                  <a:srgbClr val="000000"/>
                </a:solidFill>
                <a:latin typeface="Century Gothic"/>
                <a:cs typeface="Century Gothic"/>
              </a:rPr>
              <a:t>Clustering</a:t>
            </a:r>
          </a:p>
          <a:p>
            <a:pPr lvl="3"/>
            <a:r>
              <a:rPr lang="en-US" sz="1200" dirty="0" smtClean="0">
                <a:solidFill>
                  <a:srgbClr val="000000"/>
                </a:solidFill>
                <a:latin typeface="Century Gothic"/>
                <a:cs typeface="Century Gothic"/>
              </a:rPr>
              <a:t>Reduced billing complexity</a:t>
            </a:r>
          </a:p>
          <a:p>
            <a:pPr lvl="2"/>
            <a:r>
              <a:rPr lang="en-US" sz="1400" dirty="0" smtClean="0">
                <a:solidFill>
                  <a:srgbClr val="06385F"/>
                </a:solidFill>
                <a:latin typeface="Century Gothic"/>
                <a:cs typeface="Century Gothic"/>
              </a:rPr>
              <a:t>Limitations</a:t>
            </a:r>
          </a:p>
          <a:p>
            <a:pPr lvl="3"/>
            <a:r>
              <a:rPr lang="en-US" sz="1200" dirty="0" smtClean="0">
                <a:solidFill>
                  <a:srgbClr val="06385F"/>
                </a:solidFill>
                <a:latin typeface="Century Gothic"/>
                <a:cs typeface="Century Gothic"/>
              </a:rPr>
              <a:t>No central control over</a:t>
            </a:r>
          </a:p>
          <a:p>
            <a:pPr lvl="4">
              <a:buFont typeface="Wingdings" charset="2"/>
              <a:buChar char="§"/>
            </a:pPr>
            <a:r>
              <a:rPr lang="en-US" sz="1050" dirty="0" smtClean="0">
                <a:solidFill>
                  <a:srgbClr val="06385F"/>
                </a:solidFill>
                <a:latin typeface="Century Gothic"/>
                <a:cs typeface="Century Gothic"/>
              </a:rPr>
              <a:t>Deployment</a:t>
            </a:r>
          </a:p>
          <a:p>
            <a:pPr lvl="4">
              <a:buFont typeface="Wingdings" charset="2"/>
              <a:buChar char="§"/>
            </a:pPr>
            <a:r>
              <a:rPr lang="en-US" sz="1050" dirty="0" smtClean="0">
                <a:solidFill>
                  <a:srgbClr val="06385F"/>
                </a:solidFill>
                <a:latin typeface="Century Gothic"/>
                <a:cs typeface="Century Gothic"/>
              </a:rPr>
              <a:t>Sharing limits</a:t>
            </a:r>
          </a:p>
          <a:p>
            <a:pPr lvl="1"/>
            <a:endParaRPr lang="en-US" sz="1600" dirty="0" smtClean="0">
              <a:solidFill>
                <a:srgbClr val="06385F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1400" dirty="0">
              <a:cs typeface="Century Gothic"/>
            </a:endParaRPr>
          </a:p>
          <a:p>
            <a:pPr lvl="2"/>
            <a:endParaRPr lang="en-US" sz="1400" dirty="0" smtClean="0">
              <a:latin typeface="Century Gothic"/>
              <a:cs typeface="Century Gothic"/>
            </a:endParaRPr>
          </a:p>
          <a:p>
            <a:pPr marL="1371600" lvl="3" indent="0">
              <a:buNone/>
            </a:pPr>
            <a:endParaRPr lang="en-US" sz="12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8676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703F2-3C14-45FF-8412-D61C992C004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TextBox 2"/>
          <p:cNvSpPr txBox="1"/>
          <p:nvPr/>
        </p:nvSpPr>
        <p:spPr>
          <a:xfrm>
            <a:off x="1351660" y="2924944"/>
            <a:ext cx="2270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50F1A"/>
                </a:solidFill>
                <a:effectLst/>
                <a:latin typeface="Century Gothic"/>
                <a:cs typeface="Century Gothic"/>
              </a:rPr>
              <a:t>(a) Link Capacities</a:t>
            </a:r>
            <a:endParaRPr lang="en-US" sz="1800" dirty="0">
              <a:solidFill>
                <a:srgbClr val="B50F1A"/>
              </a:solidFill>
              <a:effectLst/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3051" y="2924944"/>
            <a:ext cx="2604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50F1A"/>
                </a:solidFill>
                <a:effectLst/>
                <a:latin typeface="Century Gothic"/>
                <a:cs typeface="Century Gothic"/>
              </a:rPr>
              <a:t>(b) Non-collaborative</a:t>
            </a:r>
            <a:endParaRPr lang="en-US" sz="1800" dirty="0">
              <a:solidFill>
                <a:srgbClr val="B50F1A"/>
              </a:solidFill>
              <a:effectLst/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0428" y="5590981"/>
            <a:ext cx="439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50F1A"/>
                </a:solidFill>
                <a:effectLst/>
                <a:latin typeface="Century Gothic"/>
                <a:cs typeface="Century Gothic"/>
              </a:rPr>
              <a:t>(c) Optimal Collaborative Association</a:t>
            </a:r>
            <a:endParaRPr lang="en-US" sz="1800" dirty="0">
              <a:solidFill>
                <a:srgbClr val="B50F1A"/>
              </a:solidFill>
              <a:effectLst/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36877" y="5518973"/>
            <a:ext cx="3406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50F1A"/>
                </a:solidFill>
                <a:effectLst/>
                <a:latin typeface="Century Gothic"/>
                <a:cs typeface="Century Gothic"/>
              </a:rPr>
              <a:t>(d) Optimal Collaborative </a:t>
            </a:r>
          </a:p>
          <a:p>
            <a:r>
              <a:rPr lang="en-US" sz="1800" dirty="0" smtClean="0">
                <a:solidFill>
                  <a:srgbClr val="B50F1A"/>
                </a:solidFill>
                <a:effectLst/>
                <a:latin typeface="Century Gothic"/>
                <a:cs typeface="Century Gothic"/>
              </a:rPr>
              <a:t>with Concurrent Associations</a:t>
            </a:r>
            <a:endParaRPr lang="en-US" sz="1800" dirty="0">
              <a:solidFill>
                <a:srgbClr val="B50F1A"/>
              </a:solidFill>
              <a:effectLst/>
              <a:latin typeface="Century Gothic"/>
              <a:cs typeface="Century Gothic"/>
            </a:endParaRPr>
          </a:p>
        </p:txBody>
      </p:sp>
      <p:pic>
        <p:nvPicPr>
          <p:cNvPr id="17" name="Picture 16" descr="APSel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28178"/>
            <a:ext cx="2808312" cy="1524758"/>
          </a:xfrm>
          <a:prstGeom prst="rect">
            <a:avLst/>
          </a:prstGeom>
        </p:spPr>
      </p:pic>
      <p:pic>
        <p:nvPicPr>
          <p:cNvPr id="18" name="Picture 17" descr="APSel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2576"/>
            <a:ext cx="2782146" cy="1510552"/>
          </a:xfrm>
          <a:prstGeom prst="rect">
            <a:avLst/>
          </a:prstGeom>
        </p:spPr>
      </p:pic>
      <p:pic>
        <p:nvPicPr>
          <p:cNvPr id="19" name="Picture 18" descr="APSel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91" y="3862789"/>
            <a:ext cx="2865545" cy="1555833"/>
          </a:xfrm>
          <a:prstGeom prst="rect">
            <a:avLst/>
          </a:prstGeom>
        </p:spPr>
      </p:pic>
      <p:pic>
        <p:nvPicPr>
          <p:cNvPr id="20" name="Picture 19" descr="APSel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587" y="3790781"/>
            <a:ext cx="2922805" cy="15869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421" y="-294105"/>
            <a:ext cx="1846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7975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Proportional Fair Access Point Association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703F2-3C14-45FF-8412-D61C992C004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pic>
        <p:nvPicPr>
          <p:cNvPr id="5" name="Picture 4" descr="AP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08720"/>
            <a:ext cx="5112568" cy="259228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3519264"/>
            <a:ext cx="7920880" cy="2862064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000" dirty="0" smtClean="0">
                <a:solidFill>
                  <a:srgbClr val="083763"/>
                </a:solidFill>
                <a:cs typeface="Century Gothic"/>
              </a:rPr>
              <a:t>Network Utility Maximization (NUM) Framework </a:t>
            </a:r>
          </a:p>
          <a:p>
            <a:pPr lvl="1">
              <a:buClr>
                <a:schemeClr val="tx1"/>
              </a:buClr>
            </a:pPr>
            <a:r>
              <a:rPr lang="en-US" sz="1600" dirty="0" smtClean="0">
                <a:solidFill>
                  <a:srgbClr val="083763"/>
                </a:solidFill>
                <a:latin typeface="Century Gothic"/>
                <a:cs typeface="Century Gothic"/>
              </a:rPr>
              <a:t>Proportional Fairness [</a:t>
            </a:r>
            <a:r>
              <a:rPr lang="en-US" sz="1600" dirty="0">
                <a:solidFill>
                  <a:srgbClr val="083763"/>
                </a:solidFill>
                <a:latin typeface="Century Gothic"/>
                <a:cs typeface="Century Gothic"/>
              </a:rPr>
              <a:t>Li et al., 2008</a:t>
            </a:r>
            <a:r>
              <a:rPr lang="en-US" sz="1600" dirty="0" smtClean="0">
                <a:solidFill>
                  <a:srgbClr val="083763"/>
                </a:solidFill>
                <a:latin typeface="Century Gothic"/>
                <a:cs typeface="Century Gothic"/>
              </a:rPr>
              <a:t>]</a:t>
            </a:r>
          </a:p>
          <a:p>
            <a:pPr marL="0" indent="0">
              <a:buClr>
                <a:schemeClr val="tx1"/>
              </a:buClr>
              <a:buNone/>
            </a:pPr>
            <a:endParaRPr lang="en-US" sz="2000" dirty="0" smtClean="0">
              <a:solidFill>
                <a:srgbClr val="083763"/>
              </a:solidFill>
              <a:cs typeface="Century Gothic"/>
            </a:endParaRPr>
          </a:p>
          <a:p>
            <a:pPr>
              <a:buClr>
                <a:schemeClr val="tx1"/>
              </a:buClr>
            </a:pPr>
            <a:r>
              <a:rPr lang="en-US" sz="2000" dirty="0" smtClean="0">
                <a:solidFill>
                  <a:srgbClr val="083763"/>
                </a:solidFill>
                <a:cs typeface="Century Gothic"/>
              </a:rPr>
              <a:t>Maximize throughput: </a:t>
            </a:r>
            <a:r>
              <a:rPr lang="en-US" sz="1600" dirty="0" smtClean="0">
                <a:solidFill>
                  <a:srgbClr val="083763"/>
                </a:solidFill>
                <a:cs typeface="Century Gothic"/>
              </a:rPr>
              <a:t>Proportional fair</a:t>
            </a:r>
            <a:endParaRPr lang="en-US" sz="1600" dirty="0" smtClean="0">
              <a:solidFill>
                <a:srgbClr val="083763"/>
              </a:solidFill>
              <a:latin typeface="Century Gothic"/>
              <a:cs typeface="Century Gothic"/>
            </a:endParaRPr>
          </a:p>
          <a:p>
            <a:pPr lvl="1">
              <a:buClr>
                <a:schemeClr val="tx1"/>
              </a:buClr>
            </a:pPr>
            <a:r>
              <a:rPr lang="en-US" sz="1600" dirty="0" smtClean="0">
                <a:solidFill>
                  <a:srgbClr val="083763"/>
                </a:solidFill>
                <a:latin typeface="Century Gothic"/>
                <a:cs typeface="Century Gothic"/>
              </a:rPr>
              <a:t>Subject to</a:t>
            </a:r>
            <a:endParaRPr lang="en-US" sz="1200" dirty="0">
              <a:solidFill>
                <a:srgbClr val="083763"/>
              </a:solidFill>
              <a:latin typeface="Century Gothic"/>
              <a:cs typeface="Century Gothic"/>
            </a:endParaRPr>
          </a:p>
          <a:p>
            <a:pPr lvl="2">
              <a:buClr>
                <a:schemeClr val="tx1"/>
              </a:buClr>
            </a:pPr>
            <a:r>
              <a:rPr lang="en-US" sz="1200" dirty="0" smtClean="0">
                <a:solidFill>
                  <a:srgbClr val="083763"/>
                </a:solidFill>
                <a:latin typeface="Century Gothic"/>
                <a:cs typeface="Century Gothic"/>
              </a:rPr>
              <a:t>Time/medium sharing among co-channel access points</a:t>
            </a:r>
          </a:p>
          <a:p>
            <a:pPr lvl="2">
              <a:buClr>
                <a:schemeClr val="tx1"/>
              </a:buClr>
            </a:pPr>
            <a:r>
              <a:rPr lang="en-US" sz="1200" dirty="0" smtClean="0">
                <a:solidFill>
                  <a:srgbClr val="083763"/>
                </a:solidFill>
                <a:latin typeface="Century Gothic"/>
                <a:cs typeface="Century Gothic"/>
              </a:rPr>
              <a:t>Time/medium sharing among users on the same access point</a:t>
            </a:r>
          </a:p>
          <a:p>
            <a:pPr lvl="2">
              <a:buClr>
                <a:schemeClr val="tx1"/>
              </a:buClr>
            </a:pPr>
            <a:r>
              <a:rPr lang="en-US" sz="1200" dirty="0" smtClean="0">
                <a:solidFill>
                  <a:srgbClr val="083763"/>
                </a:solidFill>
                <a:latin typeface="Century Gothic"/>
                <a:cs typeface="Century Gothic"/>
              </a:rPr>
              <a:t>Limit for external users</a:t>
            </a:r>
          </a:p>
          <a:p>
            <a:pPr lvl="2">
              <a:lnSpc>
                <a:spcPct val="80000"/>
              </a:lnSpc>
              <a:buClr>
                <a:schemeClr val="tx1"/>
              </a:buClr>
            </a:pPr>
            <a:endParaRPr lang="en-US" sz="1200" dirty="0">
              <a:solidFill>
                <a:srgbClr val="083763"/>
              </a:solidFill>
              <a:latin typeface="Century Gothic"/>
              <a:cs typeface="Century Gothic"/>
            </a:endParaRPr>
          </a:p>
          <a:p>
            <a:pPr lvl="2">
              <a:lnSpc>
                <a:spcPct val="80000"/>
              </a:lnSpc>
              <a:buClr>
                <a:schemeClr val="tx1"/>
              </a:buClr>
            </a:pPr>
            <a:endParaRPr lang="en-US" sz="1200" dirty="0">
              <a:solidFill>
                <a:srgbClr val="083763"/>
              </a:solidFill>
              <a:latin typeface="Century Gothic"/>
              <a:cs typeface="Century Gothic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2400" dirty="0" smtClean="0">
              <a:solidFill>
                <a:srgbClr val="083763"/>
              </a:solidFill>
              <a:cs typeface="Century Gothic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2400" dirty="0" smtClean="0">
              <a:solidFill>
                <a:srgbClr val="083763"/>
              </a:solidFill>
              <a:cs typeface="Century Gothic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2400" dirty="0" smtClean="0">
              <a:solidFill>
                <a:srgbClr val="083763"/>
              </a:solidFill>
              <a:cs typeface="Century Gothic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2400" dirty="0" smtClean="0">
              <a:solidFill>
                <a:srgbClr val="083763"/>
              </a:solidFill>
              <a:cs typeface="Century Gothic"/>
            </a:endParaRP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endParaRPr lang="en-US" sz="2400" dirty="0" smtClean="0">
              <a:solidFill>
                <a:srgbClr val="083763"/>
              </a:solidFill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857849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 with Sharing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703F2-3C14-45FF-8412-D61C992C004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pic>
        <p:nvPicPr>
          <p:cNvPr id="6" name="Picture 5" descr="APSelXY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2880320" cy="2278935"/>
          </a:xfrm>
          <a:prstGeom prst="rect">
            <a:avLst/>
          </a:prstGeom>
        </p:spPr>
      </p:pic>
      <p:pic>
        <p:nvPicPr>
          <p:cNvPr id="8" name="Picture 7" descr="tput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052737"/>
            <a:ext cx="2880320" cy="2278934"/>
          </a:xfrm>
          <a:prstGeom prst="rect">
            <a:avLst/>
          </a:prstGeom>
        </p:spPr>
      </p:pic>
      <p:pic>
        <p:nvPicPr>
          <p:cNvPr id="9" name="Picture 8" descr="CDF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52736"/>
            <a:ext cx="2927325" cy="231612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43608" y="3789040"/>
            <a:ext cx="7920880" cy="2862064"/>
          </a:xfrm>
        </p:spPr>
        <p:txBody>
          <a:bodyPr/>
          <a:lstStyle/>
          <a:p>
            <a:pPr>
              <a:buClr>
                <a:schemeClr val="tx1"/>
              </a:buClr>
            </a:pPr>
            <a:endParaRPr lang="en-US" sz="1800" dirty="0" smtClean="0">
              <a:solidFill>
                <a:srgbClr val="083763"/>
              </a:solidFill>
              <a:cs typeface="Century Gothic"/>
            </a:endParaRPr>
          </a:p>
          <a:p>
            <a:pPr>
              <a:buClr>
                <a:schemeClr val="tx1"/>
              </a:buClr>
            </a:pPr>
            <a:r>
              <a:rPr lang="en-US" sz="1800" dirty="0" smtClean="0">
                <a:solidFill>
                  <a:srgbClr val="083763"/>
                </a:solidFill>
                <a:cs typeface="Century Gothic"/>
              </a:rPr>
              <a:t>Placement of access points based on measurement data</a:t>
            </a:r>
          </a:p>
          <a:p>
            <a:pPr marL="0" indent="0">
              <a:buClr>
                <a:schemeClr val="tx1"/>
              </a:buClr>
              <a:buNone/>
            </a:pPr>
            <a:endParaRPr lang="en-US" sz="1800" dirty="0" smtClean="0">
              <a:solidFill>
                <a:srgbClr val="083763"/>
              </a:solidFill>
              <a:cs typeface="Century Gothic"/>
            </a:endParaRPr>
          </a:p>
          <a:p>
            <a:pPr>
              <a:buClr>
                <a:schemeClr val="tx1"/>
              </a:buClr>
            </a:pPr>
            <a:r>
              <a:rPr lang="en-US" sz="1800" dirty="0" smtClean="0">
                <a:solidFill>
                  <a:srgbClr val="083763"/>
                </a:solidFill>
                <a:cs typeface="Century Gothic"/>
              </a:rPr>
              <a:t>Increased Overall throughput</a:t>
            </a:r>
          </a:p>
          <a:p>
            <a:pPr>
              <a:buClr>
                <a:schemeClr val="tx1"/>
              </a:buClr>
            </a:pPr>
            <a:endParaRPr lang="en-US" sz="1800" dirty="0">
              <a:solidFill>
                <a:srgbClr val="083763"/>
              </a:solidFill>
              <a:cs typeface="Century Gothic"/>
            </a:endParaRPr>
          </a:p>
          <a:p>
            <a:pPr>
              <a:buClr>
                <a:schemeClr val="tx1"/>
              </a:buClr>
            </a:pPr>
            <a:r>
              <a:rPr lang="en-US" sz="1800" dirty="0" smtClean="0">
                <a:solidFill>
                  <a:srgbClr val="083763"/>
                </a:solidFill>
                <a:cs typeface="Century Gothic"/>
              </a:rPr>
              <a:t>Dropped rate experienced only at a few high-rate users</a:t>
            </a:r>
            <a:endParaRPr lang="en-US" sz="1400" dirty="0" smtClean="0">
              <a:solidFill>
                <a:srgbClr val="083763"/>
              </a:solidFill>
              <a:latin typeface="Century Gothic"/>
              <a:cs typeface="Century Gothic"/>
            </a:endParaRPr>
          </a:p>
          <a:p>
            <a:pPr marL="914400" lvl="2" indent="0">
              <a:lnSpc>
                <a:spcPct val="80000"/>
              </a:lnSpc>
              <a:buClr>
                <a:schemeClr val="tx1"/>
              </a:buClr>
              <a:buNone/>
            </a:pPr>
            <a:endParaRPr lang="en-US" sz="1100" dirty="0">
              <a:solidFill>
                <a:srgbClr val="083763"/>
              </a:solidFill>
              <a:latin typeface="Century Gothic"/>
              <a:cs typeface="Century Gothic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2000" dirty="0" smtClean="0">
              <a:solidFill>
                <a:srgbClr val="083763"/>
              </a:solidFill>
              <a:cs typeface="Century Gothic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2000" dirty="0" smtClean="0">
              <a:solidFill>
                <a:srgbClr val="083763"/>
              </a:solidFill>
              <a:cs typeface="Century Gothic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2000" dirty="0" smtClean="0">
              <a:solidFill>
                <a:srgbClr val="083763"/>
              </a:solidFill>
              <a:cs typeface="Century Gothic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2000" dirty="0" smtClean="0">
              <a:solidFill>
                <a:srgbClr val="083763"/>
              </a:solidFill>
              <a:cs typeface="Century Gothic"/>
            </a:endParaRP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endParaRPr lang="en-US" sz="2000" dirty="0" smtClean="0">
              <a:solidFill>
                <a:srgbClr val="083763"/>
              </a:solidFill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56726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w Microsoft PowerPoint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 Microsoft PowerPoint Presentation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50F1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宋体" pitchFamily="2" charset="-122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50F1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宋体" pitchFamily="2" charset="-122"/>
            <a:cs typeface="Arial" charset="0"/>
          </a:defRPr>
        </a:defPPr>
      </a:lstStyle>
    </a:lnDef>
  </a:objectDefaults>
  <a:extraClrSchemeLst>
    <a:extraClrScheme>
      <a:clrScheme name="New Microsoft PowerPoint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icrosoft PowerPoint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icrosoft PowerPoint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icrosoft PowerPoint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icrosoft PowerPoint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icrosoft PowerPoint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Microsoft PowerPoint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Microsoft PowerPoint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Microsoft PowerPoint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Microsoft PowerPoint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Microsoft PowerPoint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Microsoft PowerPoint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SFU</Template>
  <TotalTime>30229</TotalTime>
  <Words>413</Words>
  <Application>Microsoft Macintosh PowerPoint</Application>
  <PresentationFormat>On-screen Show (4:3)</PresentationFormat>
  <Paragraphs>173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New Microsoft PowerPoint Presentation</vt:lpstr>
      <vt:lpstr>PowerPoint Presentation</vt:lpstr>
      <vt:lpstr>Increase in Mobile Data Usage</vt:lpstr>
      <vt:lpstr>Popularity of Wireless Local Area Networks</vt:lpstr>
      <vt:lpstr>WiFi Popularity: Real-World Example</vt:lpstr>
      <vt:lpstr>Centralized Access Optimization</vt:lpstr>
      <vt:lpstr>Association Problem</vt:lpstr>
      <vt:lpstr>Example</vt:lpstr>
      <vt:lpstr>Proportional Fair Access Point Association</vt:lpstr>
      <vt:lpstr>PF with Sharing Results</vt:lpstr>
      <vt:lpstr>PF with Sharing Results</vt:lpstr>
      <vt:lpstr>PF with Sharing Results</vt:lpstr>
      <vt:lpstr>Conclusion</vt:lpstr>
      <vt:lpstr>Thank you!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Collaborative Access Point Association in Wireless Networks</dc:title>
  <dc:subject>INFOCOM 2014 presentation</dc:subject>
  <dc:creator>Ouldooz Baghban Karmi, Jiangchuan Liu, Jennifer Rexford</dc:creator>
  <cp:keywords/>
  <dc:description/>
  <cp:lastModifiedBy>Ouldooz Baghban Karimi</cp:lastModifiedBy>
  <cp:revision>1370</cp:revision>
  <dcterms:created xsi:type="dcterms:W3CDTF">2009-01-13T17:18:27Z</dcterms:created>
  <dcterms:modified xsi:type="dcterms:W3CDTF">2014-05-05T02:29:46Z</dcterms:modified>
  <cp:category/>
</cp:coreProperties>
</file>