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5143500" type="screen16x9"/>
  <p:notesSz cx="6858000" cy="9144000"/>
  <p:embeddedFontLst>
    <p:embeddedFont>
      <p:font typeface="Roboto" panose="02000000000000000000" pitchFamily="2" charset="0"/>
      <p:regular r:id="rId35"/>
      <p:bold r:id="rId36"/>
      <p:italic r:id="rId37"/>
      <p:boldItalic r:id="rId3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3EC851C-0845-49DF-98E9-5C97EA402E2D}">
  <a:tblStyle styleId="{33EC851C-0845-49DF-98E9-5C97EA402E2D}"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61" d="100"/>
          <a:sy n="161" d="100"/>
        </p:scale>
        <p:origin x="78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notesMaster" Target="notesMasters/notesMaster1.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3.fntdata"/><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1.fntdata"/><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23e5974a24_0_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23e5974a24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23e5974a24_0_4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23e5974a24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Can push the overview slide a bit below after giving the main punchline of the talk (digital certs + our work shows vulnerabilities), so it is better understood?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1e9da2c8bd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1e9da2c8b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Consider moving CA to AS 2 from beginning.</a:t>
            </a:r>
            <a:endParaRPr/>
          </a:p>
          <a:p>
            <a:pPr marL="0" lvl="0" indent="0" algn="l" rtl="0">
              <a:spcBef>
                <a:spcPts val="0"/>
              </a:spcBef>
              <a:spcAft>
                <a:spcPts val="0"/>
              </a:spcAft>
              <a:buNone/>
            </a:pPr>
            <a:r>
              <a:rPr lang="en"/>
              <a:t>(Can change the phrase route to be more descriptive → BGP route?)</a:t>
            </a:r>
            <a:endParaRPr/>
          </a:p>
          <a:p>
            <a:pPr marL="0" lvl="0" indent="0" algn="l" rtl="0">
              <a:spcBef>
                <a:spcPts val="0"/>
              </a:spcBef>
              <a:spcAft>
                <a:spcPts val="0"/>
              </a:spcAft>
              <a:buNone/>
            </a:pPr>
            <a:endParaRPr/>
          </a:p>
          <a:p>
            <a:pPr marL="0" lvl="0" indent="0" algn="l" rtl="0">
              <a:spcBef>
                <a:spcPts val="0"/>
              </a:spcBef>
              <a:spcAft>
                <a:spcPts val="0"/>
              </a:spcAft>
              <a:buNone/>
            </a:pPr>
            <a:r>
              <a:rPr lang="en"/>
              <a:t>Remove arrows, add AS to text box for victim</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g1e9da2c8bd_0_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5" name="Google Shape;255;g1e9da2c8bd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g1e9da2c8bd_0_8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9" name="Google Shape;289;g1e9da2c8bd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Add animation showing how annoucement affects route. Add x over previous green route.</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23e5974a24_1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0" name="Google Shape;330;g23e5974a24_1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Add animation showing how annoucement affects route. Add x over previous green route.</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23e5974a24_1_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23e5974a24_1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Add animation showing how annoucement affects route. Add x over previous green route.</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7"/>
        <p:cNvGrpSpPr/>
        <p:nvPr/>
      </p:nvGrpSpPr>
      <p:grpSpPr>
        <a:xfrm>
          <a:off x="0" y="0"/>
          <a:ext cx="0" cy="0"/>
          <a:chOff x="0" y="0"/>
          <a:chExt cx="0" cy="0"/>
        </a:xfrm>
      </p:grpSpPr>
      <p:sp>
        <p:nvSpPr>
          <p:cNvPr id="418" name="Google Shape;418;g1e9da2c8bd_0_2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9" name="Google Shape;419;g1e9da2c8bd_0_2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Consider circling two components of the internet that are developed.</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6"/>
        <p:cNvGrpSpPr/>
        <p:nvPr/>
      </p:nvGrpSpPr>
      <p:grpSpPr>
        <a:xfrm>
          <a:off x="0" y="0"/>
          <a:ext cx="0" cy="0"/>
          <a:chOff x="0" y="0"/>
          <a:chExt cx="0" cy="0"/>
        </a:xfrm>
      </p:grpSpPr>
      <p:sp>
        <p:nvSpPr>
          <p:cNvPr id="457" name="Google Shape;457;g23e5974a24_2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8" name="Google Shape;458;g23e5974a24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Consider circling two components of the internet that are developed.</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1"/>
        <p:cNvGrpSpPr/>
        <p:nvPr/>
      </p:nvGrpSpPr>
      <p:grpSpPr>
        <a:xfrm>
          <a:off x="0" y="0"/>
          <a:ext cx="0" cy="0"/>
          <a:chOff x="0" y="0"/>
          <a:chExt cx="0" cy="0"/>
        </a:xfrm>
      </p:grpSpPr>
      <p:sp>
        <p:nvSpPr>
          <p:cNvPr id="502" name="Google Shape;502;g1e9da2c8bd_0_3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3" name="Google Shape;503;g1e9da2c8bd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1e9bd5ceee_0_32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1e9bd5ceee_0_3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Maybe can push some qualifying phrase such as “root of trust” etc into the title itself</a:t>
            </a:r>
            <a:endParaRPr/>
          </a:p>
          <a:p>
            <a:pPr marL="0" lvl="0" indent="0" algn="l" rtl="0">
              <a:spcBef>
                <a:spcPts val="0"/>
              </a:spcBef>
              <a:spcAft>
                <a:spcPts val="0"/>
              </a:spcAft>
              <a:buNone/>
            </a:pPr>
            <a:r>
              <a:rPr lang="en"/>
              <a:t>Can enhance the visual aspect of the slide be emphasizing some key words in “color”</a:t>
            </a:r>
            <a:endParaRPr/>
          </a:p>
          <a:p>
            <a:pPr marL="0" lvl="0" indent="0" algn="l" rtl="0">
              <a:spcBef>
                <a:spcPts val="0"/>
              </a:spcBef>
              <a:spcAft>
                <a:spcPts val="0"/>
              </a:spcAft>
              <a:buNone/>
            </a:pPr>
            <a:r>
              <a:rPr lang="en"/>
              <a:t>On the cert, can circle the key aspect of signature by a CA for greater emphasis</a:t>
            </a:r>
            <a:endParaRPr/>
          </a:p>
          <a:p>
            <a:pPr marL="0" lvl="0" indent="0" algn="l" rtl="0">
              <a:spcBef>
                <a:spcPts val="0"/>
              </a:spcBef>
              <a:spcAft>
                <a:spcPts val="0"/>
              </a:spcAft>
              <a:buNone/>
            </a:pPr>
            <a:r>
              <a:rPr lang="en"/>
              <a:t>I wonder if should emphasize the main punchline of your talk in some popup box that appears in an animation saying DCs are not secure courtesy of BGP …</a:t>
            </a:r>
            <a:endParaRPr/>
          </a:p>
          <a:p>
            <a:pPr marL="0" lvl="0" indent="0" algn="l" rtl="0">
              <a:spcBef>
                <a:spcPts val="0"/>
              </a:spcBef>
              <a:spcAft>
                <a:spcPts val="0"/>
              </a:spcAft>
              <a:buNone/>
            </a:pPr>
            <a:endParaRPr/>
          </a:p>
          <a:p>
            <a:pPr marL="0" lvl="0" indent="0" algn="l" rtl="0">
              <a:spcBef>
                <a:spcPts val="0"/>
              </a:spcBef>
              <a:spcAft>
                <a:spcPts val="0"/>
              </a:spcAft>
              <a:buNone/>
            </a:pPr>
            <a:r>
              <a:rPr lang="en"/>
              <a:t>What is a digital certificate</a:t>
            </a:r>
            <a:endParaRPr/>
          </a:p>
          <a:p>
            <a:pPr marL="0" lvl="0" indent="0" algn="l" rtl="0">
              <a:spcBef>
                <a:spcPts val="0"/>
              </a:spcBef>
              <a:spcAft>
                <a:spcPts val="0"/>
              </a:spcAft>
              <a:buNone/>
            </a:pPr>
            <a:r>
              <a:rPr lang="en"/>
              <a:t>The owner of this domain has this public key</a:t>
            </a:r>
            <a:endParaRPr/>
          </a:p>
          <a:p>
            <a:pPr marL="0" lvl="0" indent="0" algn="l" rtl="0">
              <a:spcBef>
                <a:spcPts val="0"/>
              </a:spcBef>
              <a:spcAft>
                <a:spcPts val="0"/>
              </a:spcAft>
              <a:buNone/>
            </a:pPr>
            <a:r>
              <a:rPr lang="en"/>
              <a:t>sophos, public key signed by Lets Encrypt</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1"/>
        <p:cNvGrpSpPr/>
        <p:nvPr/>
      </p:nvGrpSpPr>
      <p:grpSpPr>
        <a:xfrm>
          <a:off x="0" y="0"/>
          <a:ext cx="0" cy="0"/>
          <a:chOff x="0" y="0"/>
          <a:chExt cx="0" cy="0"/>
        </a:xfrm>
      </p:grpSpPr>
      <p:sp>
        <p:nvSpPr>
          <p:cNvPr id="542" name="Google Shape;542;g23e5974a24_1_15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3" name="Google Shape;543;g23e5974a24_1_1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1"/>
        <p:cNvGrpSpPr/>
        <p:nvPr/>
      </p:nvGrpSpPr>
      <p:grpSpPr>
        <a:xfrm>
          <a:off x="0" y="0"/>
          <a:ext cx="0" cy="0"/>
          <a:chOff x="0" y="0"/>
          <a:chExt cx="0" cy="0"/>
        </a:xfrm>
      </p:grpSpPr>
      <p:sp>
        <p:nvSpPr>
          <p:cNvPr id="582" name="Google Shape;582;g1e9da2c8bd_0_40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3" name="Google Shape;583;g1e9da2c8bd_0_4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1"/>
        <p:cNvGrpSpPr/>
        <p:nvPr/>
      </p:nvGrpSpPr>
      <p:grpSpPr>
        <a:xfrm>
          <a:off x="0" y="0"/>
          <a:ext cx="0" cy="0"/>
          <a:chOff x="0" y="0"/>
          <a:chExt cx="0" cy="0"/>
        </a:xfrm>
      </p:grpSpPr>
      <p:sp>
        <p:nvSpPr>
          <p:cNvPr id="622" name="Google Shape;622;g1e9da2c8bd_0_44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3" name="Google Shape;623;g1e9da2c8bd_0_4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9"/>
        <p:cNvGrpSpPr/>
        <p:nvPr/>
      </p:nvGrpSpPr>
      <p:grpSpPr>
        <a:xfrm>
          <a:off x="0" y="0"/>
          <a:ext cx="0" cy="0"/>
          <a:chOff x="0" y="0"/>
          <a:chExt cx="0" cy="0"/>
        </a:xfrm>
      </p:grpSpPr>
      <p:sp>
        <p:nvSpPr>
          <p:cNvPr id="660" name="Google Shape;660;g23e5974a24_0_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1" name="Google Shape;661;g23e5974a24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6"/>
        <p:cNvGrpSpPr/>
        <p:nvPr/>
      </p:nvGrpSpPr>
      <p:grpSpPr>
        <a:xfrm>
          <a:off x="0" y="0"/>
          <a:ext cx="0" cy="0"/>
          <a:chOff x="0" y="0"/>
          <a:chExt cx="0" cy="0"/>
        </a:xfrm>
      </p:grpSpPr>
      <p:sp>
        <p:nvSpPr>
          <p:cNvPr id="667" name="Google Shape;667;g23e5974a24_1_27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8" name="Google Shape;668;g23e5974a24_1_2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There should be some slide which *explicitly* states that we performed a “real-world BGP attack against CAs in an ethical way” etc!!!</a:t>
            </a:r>
            <a:endParaRPr/>
          </a:p>
          <a:p>
            <a:pPr marL="0" lvl="0" indent="0" algn="l" rtl="0">
              <a:spcBef>
                <a:spcPts val="0"/>
              </a:spcBef>
              <a:spcAft>
                <a:spcPts val="0"/>
              </a:spcAft>
              <a:buNone/>
            </a:pPr>
            <a:r>
              <a:rPr lang="en"/>
              <a:t>Including ping times can raise the natural question that why can’t this be used as a signal for attack detection? (they seem to change dramatically after interception -- there has been some work done on this I think)</a:t>
            </a:r>
            <a:endParaRPr/>
          </a:p>
          <a:p>
            <a:pPr marL="0" lvl="0" indent="0" algn="l" rtl="0">
              <a:spcBef>
                <a:spcPts val="0"/>
              </a:spcBef>
              <a:spcAft>
                <a:spcPts val="0"/>
              </a:spcAft>
              <a:buNone/>
            </a:pPr>
            <a:endParaRPr/>
          </a:p>
          <a:p>
            <a:pPr marL="0" lvl="0" indent="0" algn="l" rtl="0">
              <a:spcBef>
                <a:spcPts val="0"/>
              </a:spcBef>
              <a:spcAft>
                <a:spcPts val="0"/>
              </a:spcAft>
              <a:buNone/>
            </a:pPr>
            <a:r>
              <a:rPr lang="en"/>
              <a:t>^ in response to that comment:</a:t>
            </a:r>
            <a:endParaRPr/>
          </a:p>
          <a:p>
            <a:pPr marL="0" lvl="0" indent="0" algn="l" rtl="0">
              <a:spcBef>
                <a:spcPts val="0"/>
              </a:spcBef>
              <a:spcAft>
                <a:spcPts val="0"/>
              </a:spcAft>
              <a:buNone/>
            </a:pPr>
            <a:r>
              <a:rPr lang="en"/>
              <a:t>They do change dramatically but this is more of an aspect of VPN tunneling than BGP. Once I begin intercepting not only does the traffic start traveling to the adversary's AS, but it also has to travel through the VPN tunnel two additional times. I also used very spread out vantage points for this attack.</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2"/>
        <p:cNvGrpSpPr/>
        <p:nvPr/>
      </p:nvGrpSpPr>
      <p:grpSpPr>
        <a:xfrm>
          <a:off x="0" y="0"/>
          <a:ext cx="0" cy="0"/>
          <a:chOff x="0" y="0"/>
          <a:chExt cx="0" cy="0"/>
        </a:xfrm>
      </p:grpSpPr>
      <p:sp>
        <p:nvSpPr>
          <p:cNvPr id="673" name="Google Shape;673;g23e5974a24_1_29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4" name="Google Shape;674;g23e5974a24_1_2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There should be some slide which *explicitly* states that we performed a “real-world BGP attack against CAs in an ethical way” etc!!!</a:t>
            </a:r>
            <a:endParaRPr/>
          </a:p>
          <a:p>
            <a:pPr marL="0" lvl="0" indent="0" algn="l" rtl="0">
              <a:spcBef>
                <a:spcPts val="0"/>
              </a:spcBef>
              <a:spcAft>
                <a:spcPts val="0"/>
              </a:spcAft>
              <a:buNone/>
            </a:pPr>
            <a:r>
              <a:rPr lang="en"/>
              <a:t>Including ping times can raise the natural question that why can’t this be used as a signal for attack detection? (they seem to change dramatically after interception -- there has been some work done on this I think)</a:t>
            </a:r>
            <a:endParaRPr/>
          </a:p>
          <a:p>
            <a:pPr marL="0" lvl="0" indent="0" algn="l" rtl="0">
              <a:spcBef>
                <a:spcPts val="0"/>
              </a:spcBef>
              <a:spcAft>
                <a:spcPts val="0"/>
              </a:spcAft>
              <a:buNone/>
            </a:pPr>
            <a:endParaRPr/>
          </a:p>
          <a:p>
            <a:pPr marL="0" lvl="0" indent="0" algn="l" rtl="0">
              <a:spcBef>
                <a:spcPts val="0"/>
              </a:spcBef>
              <a:spcAft>
                <a:spcPts val="0"/>
              </a:spcAft>
              <a:buNone/>
            </a:pPr>
            <a:r>
              <a:rPr lang="en"/>
              <a:t>^ in response to that comment:</a:t>
            </a:r>
            <a:endParaRPr/>
          </a:p>
          <a:p>
            <a:pPr marL="0" lvl="0" indent="0" algn="l" rtl="0">
              <a:spcBef>
                <a:spcPts val="0"/>
              </a:spcBef>
              <a:spcAft>
                <a:spcPts val="0"/>
              </a:spcAft>
              <a:buNone/>
            </a:pPr>
            <a:r>
              <a:rPr lang="en"/>
              <a:t>They do change dramatically but this is more of an aspect of VPN tunneling than BGP. Once I begin intercepting not only does the traffic start traveling to the adversary's AS, but it also has to travel through the VPN tunnel two additional times. I also used very spread out vantage points for this attack.</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8"/>
        <p:cNvGrpSpPr/>
        <p:nvPr/>
      </p:nvGrpSpPr>
      <p:grpSpPr>
        <a:xfrm>
          <a:off x="0" y="0"/>
          <a:ext cx="0" cy="0"/>
          <a:chOff x="0" y="0"/>
          <a:chExt cx="0" cy="0"/>
        </a:xfrm>
      </p:grpSpPr>
      <p:sp>
        <p:nvSpPr>
          <p:cNvPr id="679" name="Google Shape;679;g1e931dfae3_1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0" name="Google Shape;680;g1e931dfae3_1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Mention covers two thirds of CA market!!!!!!!</a:t>
            </a:r>
            <a:endParaRPr/>
          </a:p>
          <a:p>
            <a:pPr marL="0" lvl="0" indent="0" algn="l" rtl="0">
              <a:spcBef>
                <a:spcPts val="0"/>
              </a:spcBef>
              <a:spcAft>
                <a:spcPts val="0"/>
              </a:spcAft>
              <a:buNone/>
            </a:pPr>
            <a:endParaRPr/>
          </a:p>
          <a:p>
            <a:pPr marL="0" lvl="0" indent="0" algn="l" rtl="0">
              <a:spcBef>
                <a:spcPts val="0"/>
              </a:spcBef>
              <a:spcAft>
                <a:spcPts val="0"/>
              </a:spcAft>
              <a:buNone/>
            </a:pPr>
            <a:r>
              <a:rPr lang="en"/>
              <a:t>In your speech, can mention that these 5 CA control XX market share etc (or are the top 5 CAs etc if thats true)</a:t>
            </a:r>
            <a:endParaRPr/>
          </a:p>
          <a:p>
            <a:pPr marL="0" lvl="0" indent="0" algn="l" rtl="0">
              <a:spcBef>
                <a:spcPts val="0"/>
              </a:spcBef>
              <a:spcAft>
                <a:spcPts val="0"/>
              </a:spcAft>
              <a:buNone/>
            </a:pPr>
            <a:r>
              <a:rPr lang="en"/>
              <a:t>Highlight some aspects of the slide in color for emphasis </a:t>
            </a:r>
            <a:endParaRPr/>
          </a:p>
          <a:p>
            <a:pPr marL="0" lvl="0" indent="0" algn="l" rtl="0">
              <a:spcBef>
                <a:spcPts val="0"/>
              </a:spcBef>
              <a:spcAft>
                <a:spcPts val="0"/>
              </a:spcAft>
              <a:buNone/>
            </a:pPr>
            <a:r>
              <a:rPr lang="en"/>
              <a:t>I typically have a key “take away” pop up box that appears in an animation, summarizing the main point in such “Results slides”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4"/>
        <p:cNvGrpSpPr/>
        <p:nvPr/>
      </p:nvGrpSpPr>
      <p:grpSpPr>
        <a:xfrm>
          <a:off x="0" y="0"/>
          <a:ext cx="0" cy="0"/>
          <a:chOff x="0" y="0"/>
          <a:chExt cx="0" cy="0"/>
        </a:xfrm>
      </p:grpSpPr>
      <p:sp>
        <p:nvSpPr>
          <p:cNvPr id="685" name="Google Shape;685;g23e5974a24_1_27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6" name="Google Shape;686;g23e5974a24_1_2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 your speech, can mention that these 5 CA control XX market share etc (or are the top 5 CAs etc if thats true)</a:t>
            </a:r>
            <a:endParaRPr/>
          </a:p>
          <a:p>
            <a:pPr marL="0" lvl="0" indent="0" algn="l" rtl="0">
              <a:spcBef>
                <a:spcPts val="0"/>
              </a:spcBef>
              <a:spcAft>
                <a:spcPts val="0"/>
              </a:spcAft>
              <a:buNone/>
            </a:pPr>
            <a:r>
              <a:rPr lang="en"/>
              <a:t>Highlight some aspects of the slide in color for emphasis </a:t>
            </a:r>
            <a:endParaRPr/>
          </a:p>
          <a:p>
            <a:pPr marL="0" lvl="0" indent="0" algn="l" rtl="0">
              <a:spcBef>
                <a:spcPts val="0"/>
              </a:spcBef>
              <a:spcAft>
                <a:spcPts val="0"/>
              </a:spcAft>
              <a:buNone/>
            </a:pPr>
            <a:r>
              <a:rPr lang="en"/>
              <a:t>I typically have a key “take away” pop up box that appears in an animation, summarizing the main point in such “Results slides”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2"/>
        <p:cNvGrpSpPr/>
        <p:nvPr/>
      </p:nvGrpSpPr>
      <p:grpSpPr>
        <a:xfrm>
          <a:off x="0" y="0"/>
          <a:ext cx="0" cy="0"/>
          <a:chOff x="0" y="0"/>
          <a:chExt cx="0" cy="0"/>
        </a:xfrm>
      </p:grpSpPr>
      <p:sp>
        <p:nvSpPr>
          <p:cNvPr id="693" name="Google Shape;693;g23e5974a24_0_5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4" name="Google Shape;694;g23e5974a24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Can push the overview slide a bit below after giving the main punchline of the talk (digital certs + our work shows vulnerabilities), so it is better understood?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9"/>
        <p:cNvGrpSpPr/>
        <p:nvPr/>
      </p:nvGrpSpPr>
      <p:grpSpPr>
        <a:xfrm>
          <a:off x="0" y="0"/>
          <a:ext cx="0" cy="0"/>
          <a:chOff x="0" y="0"/>
          <a:chExt cx="0" cy="0"/>
        </a:xfrm>
      </p:grpSpPr>
      <p:sp>
        <p:nvSpPr>
          <p:cNvPr id="700" name="Google Shape;700;g23e5974a24_1_29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1" name="Google Shape;701;g23e5974a24_1_2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Add emphasis on key phrases in color. BGPsec: our work serves as motivation for BGPsec.</a:t>
            </a:r>
            <a:endParaRPr/>
          </a:p>
          <a:p>
            <a:pPr marL="0" lvl="0" indent="0" algn="l" rtl="0">
              <a:spcBef>
                <a:spcPts val="0"/>
              </a:spcBef>
              <a:spcAft>
                <a:spcPts val="0"/>
              </a:spcAft>
              <a:buNone/>
            </a:pPr>
            <a:r>
              <a:rPr lang="en"/>
              <a:t>Can add here that you are engaging with Symantec and LetsEncrypt + potentially an open source community effort etc.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23e5974a24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23e5974a24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Maybe can push some qualifying phrase such as “root of trust” etc into the title itself</a:t>
            </a:r>
            <a:endParaRPr/>
          </a:p>
          <a:p>
            <a:pPr marL="0" lvl="0" indent="0" algn="l" rtl="0">
              <a:spcBef>
                <a:spcPts val="0"/>
              </a:spcBef>
              <a:spcAft>
                <a:spcPts val="0"/>
              </a:spcAft>
              <a:buNone/>
            </a:pPr>
            <a:r>
              <a:rPr lang="en"/>
              <a:t>Can enhance the visual aspect of the slide be emphasizing some key words in “color”</a:t>
            </a:r>
            <a:endParaRPr/>
          </a:p>
          <a:p>
            <a:pPr marL="0" lvl="0" indent="0" algn="l" rtl="0">
              <a:spcBef>
                <a:spcPts val="0"/>
              </a:spcBef>
              <a:spcAft>
                <a:spcPts val="0"/>
              </a:spcAft>
              <a:buNone/>
            </a:pPr>
            <a:r>
              <a:rPr lang="en"/>
              <a:t>On the cert, can circle the key aspect of signature by a CA for greater emphasis</a:t>
            </a:r>
            <a:endParaRPr/>
          </a:p>
          <a:p>
            <a:pPr marL="0" lvl="0" indent="0" algn="l" rtl="0">
              <a:spcBef>
                <a:spcPts val="0"/>
              </a:spcBef>
              <a:spcAft>
                <a:spcPts val="0"/>
              </a:spcAft>
              <a:buNone/>
            </a:pPr>
            <a:r>
              <a:rPr lang="en"/>
              <a:t>I wonder if should emphasize the main punchline of your talk in some popup box that appears in an animation saying DCs are not secure courtesy of BGP …</a:t>
            </a:r>
            <a:endParaRPr/>
          </a:p>
          <a:p>
            <a:pPr marL="0" lvl="0" indent="0" algn="l" rtl="0">
              <a:spcBef>
                <a:spcPts val="0"/>
              </a:spcBef>
              <a:spcAft>
                <a:spcPts val="0"/>
              </a:spcAft>
              <a:buNone/>
            </a:pPr>
            <a:endParaRPr/>
          </a:p>
          <a:p>
            <a:pPr marL="0" lvl="0" indent="0" algn="l" rtl="0">
              <a:spcBef>
                <a:spcPts val="0"/>
              </a:spcBef>
              <a:spcAft>
                <a:spcPts val="0"/>
              </a:spcAft>
              <a:buNone/>
            </a:pPr>
            <a:r>
              <a:rPr lang="en"/>
              <a:t>What is a digital certificate</a:t>
            </a:r>
            <a:endParaRPr/>
          </a:p>
          <a:p>
            <a:pPr marL="0" lvl="0" indent="0" algn="l" rtl="0">
              <a:spcBef>
                <a:spcPts val="0"/>
              </a:spcBef>
              <a:spcAft>
                <a:spcPts val="0"/>
              </a:spcAft>
              <a:buNone/>
            </a:pPr>
            <a:r>
              <a:rPr lang="en"/>
              <a:t>The owner of this domain has this public key</a:t>
            </a:r>
            <a:endParaRPr/>
          </a:p>
          <a:p>
            <a:pPr marL="0" lvl="0" indent="0" algn="l" rtl="0">
              <a:spcBef>
                <a:spcPts val="0"/>
              </a:spcBef>
              <a:spcAft>
                <a:spcPts val="0"/>
              </a:spcAft>
              <a:buNone/>
            </a:pPr>
            <a:r>
              <a:rPr lang="en"/>
              <a:t>sophos, public key signed by Lets Encrypt</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5"/>
        <p:cNvGrpSpPr/>
        <p:nvPr/>
      </p:nvGrpSpPr>
      <p:grpSpPr>
        <a:xfrm>
          <a:off x="0" y="0"/>
          <a:ext cx="0" cy="0"/>
          <a:chOff x="0" y="0"/>
          <a:chExt cx="0" cy="0"/>
        </a:xfrm>
      </p:grpSpPr>
      <p:sp>
        <p:nvSpPr>
          <p:cNvPr id="706" name="Google Shape;706;g23e5974a24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7" name="Google Shape;707;g23e5974a24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Can push the overview slide a bit below after giving the main punchline of the talk (digital certs + our work shows vulnerabilities), so it is better understood?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2"/>
        <p:cNvGrpSpPr/>
        <p:nvPr/>
      </p:nvGrpSpPr>
      <p:grpSpPr>
        <a:xfrm>
          <a:off x="0" y="0"/>
          <a:ext cx="0" cy="0"/>
          <a:chOff x="0" y="0"/>
          <a:chExt cx="0" cy="0"/>
        </a:xfrm>
      </p:grpSpPr>
      <p:sp>
        <p:nvSpPr>
          <p:cNvPr id="713" name="Google Shape;713;g1f98eae3bb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4" name="Google Shape;714;g1f98eae3bb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Add emphasis on key phrases in color. BGPsec: our work serves as motivation for BGPsec.</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8"/>
        <p:cNvGrpSpPr/>
        <p:nvPr/>
      </p:nvGrpSpPr>
      <p:grpSpPr>
        <a:xfrm>
          <a:off x="0" y="0"/>
          <a:ext cx="0" cy="0"/>
          <a:chOff x="0" y="0"/>
          <a:chExt cx="0" cy="0"/>
        </a:xfrm>
      </p:grpSpPr>
      <p:sp>
        <p:nvSpPr>
          <p:cNvPr id="719" name="Google Shape;719;g1e9da2c8bd_0_5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0" name="Google Shape;720;g1e9da2c8bd_0_5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Minor comment: some people recommend switching back to the conclusions slides after indicating that you are happy to take any questions, since that slide could be useful for inspiring questions, while the current slide is blank</a:t>
            </a:r>
            <a:endParaRPr/>
          </a:p>
          <a:p>
            <a:pPr marL="0" lvl="0" indent="0" algn="l" rtl="0">
              <a:spcBef>
                <a:spcPts val="0"/>
              </a:spcBef>
              <a:spcAft>
                <a:spcPts val="0"/>
              </a:spcAft>
              <a:buNone/>
            </a:pPr>
            <a:endParaRPr/>
          </a:p>
          <a:p>
            <a:pPr marL="0" lvl="0" indent="0" algn="l" rtl="0">
              <a:spcBef>
                <a:spcPts val="0"/>
              </a:spcBef>
              <a:spcAft>
                <a:spcPts val="0"/>
              </a:spcAft>
              <a:buNone/>
            </a:pPr>
            <a:r>
              <a:rPr lang="en"/>
              <a:t>I also recommend having a some backup slides to answer (1) what about extended validation, (2) what about cert transparency/pinning etc, and (3) countermeasures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1e9bd5ceee_0_3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1e9bd5ceee_0_3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Can push the overview slide a bit below after giving the main punchline of the talk (digital certs + our work shows vulnerabilities), so it is better understood?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1f98eae3bb_0_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1f98eae3bb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Can emphasize the key messages in “color” </a:t>
            </a:r>
            <a:endParaRPr/>
          </a:p>
          <a:p>
            <a:pPr marL="0" lvl="0" indent="0" algn="l" rtl="0">
              <a:spcBef>
                <a:spcPts val="0"/>
              </a:spcBef>
              <a:spcAft>
                <a:spcPts val="0"/>
              </a:spcAft>
              <a:buNone/>
            </a:pPr>
            <a:r>
              <a:rPr lang="en"/>
              <a:t>Add a text box for “Domain owner” ?? “Server”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1f98eae3bb_0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1f98eae3bb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Spelling error in Chalenge → Challenge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1f98eae3bb_0_3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1f98eae3bb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1f98eae3bb_0_4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1f98eae3bb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1f98eae3bb_0_5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1f98eae3bb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Put HTTP response in slide.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lt1"/>
              </a:buClr>
              <a:buSzPts val="4200"/>
              <a:buNone/>
              <a:defRPr sz="4200">
                <a:solidFill>
                  <a:schemeClr val="lt1"/>
                </a:solidFill>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endParaRPr/>
          </a:p>
        </p:txBody>
      </p:sp>
      <p:sp>
        <p:nvSpPr>
          <p:cNvPr id="17" name="Google Shape;17;p2"/>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2100"/>
              <a:buNone/>
              <a:defRPr sz="2100">
                <a:solidFill>
                  <a:schemeClr val="lt1"/>
                </a:solidFill>
              </a:defRPr>
            </a:lvl1pPr>
            <a:lvl2pPr lvl="1" rtl="0">
              <a:lnSpc>
                <a:spcPct val="100000"/>
              </a:lnSpc>
              <a:spcBef>
                <a:spcPts val="0"/>
              </a:spcBef>
              <a:spcAft>
                <a:spcPts val="0"/>
              </a:spcAft>
              <a:buClr>
                <a:schemeClr val="lt1"/>
              </a:buClr>
              <a:buSzPts val="2100"/>
              <a:buNone/>
              <a:defRPr sz="2100">
                <a:solidFill>
                  <a:schemeClr val="lt1"/>
                </a:solidFill>
              </a:defRPr>
            </a:lvl2pPr>
            <a:lvl3pPr lvl="2" rtl="0">
              <a:lnSpc>
                <a:spcPct val="100000"/>
              </a:lnSpc>
              <a:spcBef>
                <a:spcPts val="0"/>
              </a:spcBef>
              <a:spcAft>
                <a:spcPts val="0"/>
              </a:spcAft>
              <a:buClr>
                <a:schemeClr val="lt1"/>
              </a:buClr>
              <a:buSzPts val="2100"/>
              <a:buNone/>
              <a:defRPr sz="2100">
                <a:solidFill>
                  <a:schemeClr val="lt1"/>
                </a:solidFill>
              </a:defRPr>
            </a:lvl3pPr>
            <a:lvl4pPr lvl="3" rtl="0">
              <a:lnSpc>
                <a:spcPct val="100000"/>
              </a:lnSpc>
              <a:spcBef>
                <a:spcPts val="0"/>
              </a:spcBef>
              <a:spcAft>
                <a:spcPts val="0"/>
              </a:spcAft>
              <a:buClr>
                <a:schemeClr val="lt1"/>
              </a:buClr>
              <a:buSzPts val="2100"/>
              <a:buNone/>
              <a:defRPr sz="2100">
                <a:solidFill>
                  <a:schemeClr val="lt1"/>
                </a:solidFill>
              </a:defRPr>
            </a:lvl4pPr>
            <a:lvl5pPr lvl="4" rtl="0">
              <a:lnSpc>
                <a:spcPct val="100000"/>
              </a:lnSpc>
              <a:spcBef>
                <a:spcPts val="0"/>
              </a:spcBef>
              <a:spcAft>
                <a:spcPts val="0"/>
              </a:spcAft>
              <a:buClr>
                <a:schemeClr val="lt1"/>
              </a:buClr>
              <a:buSzPts val="2100"/>
              <a:buNone/>
              <a:defRPr sz="2100">
                <a:solidFill>
                  <a:schemeClr val="lt1"/>
                </a:solidFill>
              </a:defRPr>
            </a:lvl5pPr>
            <a:lvl6pPr lvl="5" rtl="0">
              <a:lnSpc>
                <a:spcPct val="100000"/>
              </a:lnSpc>
              <a:spcBef>
                <a:spcPts val="0"/>
              </a:spcBef>
              <a:spcAft>
                <a:spcPts val="0"/>
              </a:spcAft>
              <a:buClr>
                <a:schemeClr val="lt1"/>
              </a:buClr>
              <a:buSzPts val="2100"/>
              <a:buNone/>
              <a:defRPr sz="2100">
                <a:solidFill>
                  <a:schemeClr val="lt1"/>
                </a:solidFill>
              </a:defRPr>
            </a:lvl6pPr>
            <a:lvl7pPr lvl="6" rtl="0">
              <a:lnSpc>
                <a:spcPct val="100000"/>
              </a:lnSpc>
              <a:spcBef>
                <a:spcPts val="0"/>
              </a:spcBef>
              <a:spcAft>
                <a:spcPts val="0"/>
              </a:spcAft>
              <a:buClr>
                <a:schemeClr val="lt1"/>
              </a:buClr>
              <a:buSzPts val="2100"/>
              <a:buNone/>
              <a:defRPr sz="2100">
                <a:solidFill>
                  <a:schemeClr val="lt1"/>
                </a:solidFill>
              </a:defRPr>
            </a:lvl7pPr>
            <a:lvl8pPr lvl="7" rtl="0">
              <a:lnSpc>
                <a:spcPct val="100000"/>
              </a:lnSpc>
              <a:spcBef>
                <a:spcPts val="0"/>
              </a:spcBef>
              <a:spcAft>
                <a:spcPts val="0"/>
              </a:spcAft>
              <a:buClr>
                <a:schemeClr val="lt1"/>
              </a:buClr>
              <a:buSzPts val="2100"/>
              <a:buNone/>
              <a:defRPr sz="2100">
                <a:solidFill>
                  <a:schemeClr val="lt1"/>
                </a:solidFill>
              </a:defRPr>
            </a:lvl8pPr>
            <a:lvl9pPr lvl="8" rtl="0">
              <a:lnSpc>
                <a:spcPct val="100000"/>
              </a:lnSpc>
              <a:spcBef>
                <a:spcPts val="0"/>
              </a:spcBef>
              <a:spcAft>
                <a:spcPts val="0"/>
              </a:spcAft>
              <a:buClr>
                <a:schemeClr val="lt1"/>
              </a:buClr>
              <a:buSzPts val="2100"/>
              <a:buNone/>
              <a:defRPr sz="2100">
                <a:solidFill>
                  <a:schemeClr val="lt1"/>
                </a:solidFill>
              </a:defRPr>
            </a:lvl9pPr>
          </a:lstStyle>
          <a:p>
            <a:endParaRPr/>
          </a:p>
        </p:txBody>
      </p:sp>
      <p:sp>
        <p:nvSpPr>
          <p:cNvPr id="18" name="Google Shape;18;p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1"/>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 name="Google Shape;76;p11"/>
          <p:cNvSpPr txBox="1">
            <a:spLocks noGrp="1"/>
          </p:cNvSpPr>
          <p:nvPr>
            <p:ph type="title" hasCustomPrompt="1"/>
          </p:nvPr>
        </p:nvSpPr>
        <p:spPr>
          <a:xfrm>
            <a:off x="311700" y="1256050"/>
            <a:ext cx="8520600" cy="20307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2000"/>
              <a:buNone/>
              <a:defRPr sz="12000">
                <a:solidFill>
                  <a:schemeClr val="lt1"/>
                </a:solidFill>
              </a:defRPr>
            </a:lvl1pPr>
            <a:lvl2pPr lvl="1" algn="ctr" rtl="0">
              <a:spcBef>
                <a:spcPts val="0"/>
              </a:spcBef>
              <a:spcAft>
                <a:spcPts val="0"/>
              </a:spcAft>
              <a:buClr>
                <a:schemeClr val="lt1"/>
              </a:buClr>
              <a:buSzPts val="12000"/>
              <a:buNone/>
              <a:defRPr sz="12000">
                <a:solidFill>
                  <a:schemeClr val="lt1"/>
                </a:solidFill>
              </a:defRPr>
            </a:lvl2pPr>
            <a:lvl3pPr lvl="2" algn="ctr" rtl="0">
              <a:spcBef>
                <a:spcPts val="0"/>
              </a:spcBef>
              <a:spcAft>
                <a:spcPts val="0"/>
              </a:spcAft>
              <a:buClr>
                <a:schemeClr val="lt1"/>
              </a:buClr>
              <a:buSzPts val="12000"/>
              <a:buNone/>
              <a:defRPr sz="12000">
                <a:solidFill>
                  <a:schemeClr val="lt1"/>
                </a:solidFill>
              </a:defRPr>
            </a:lvl3pPr>
            <a:lvl4pPr lvl="3" algn="ctr" rtl="0">
              <a:spcBef>
                <a:spcPts val="0"/>
              </a:spcBef>
              <a:spcAft>
                <a:spcPts val="0"/>
              </a:spcAft>
              <a:buClr>
                <a:schemeClr val="lt1"/>
              </a:buClr>
              <a:buSzPts val="12000"/>
              <a:buNone/>
              <a:defRPr sz="12000">
                <a:solidFill>
                  <a:schemeClr val="lt1"/>
                </a:solidFill>
              </a:defRPr>
            </a:lvl4pPr>
            <a:lvl5pPr lvl="4" algn="ctr" rtl="0">
              <a:spcBef>
                <a:spcPts val="0"/>
              </a:spcBef>
              <a:spcAft>
                <a:spcPts val="0"/>
              </a:spcAft>
              <a:buClr>
                <a:schemeClr val="lt1"/>
              </a:buClr>
              <a:buSzPts val="12000"/>
              <a:buNone/>
              <a:defRPr sz="12000">
                <a:solidFill>
                  <a:schemeClr val="lt1"/>
                </a:solidFill>
              </a:defRPr>
            </a:lvl5pPr>
            <a:lvl6pPr lvl="5" algn="ctr" rtl="0">
              <a:spcBef>
                <a:spcPts val="0"/>
              </a:spcBef>
              <a:spcAft>
                <a:spcPts val="0"/>
              </a:spcAft>
              <a:buClr>
                <a:schemeClr val="lt1"/>
              </a:buClr>
              <a:buSzPts val="12000"/>
              <a:buNone/>
              <a:defRPr sz="12000">
                <a:solidFill>
                  <a:schemeClr val="lt1"/>
                </a:solidFill>
              </a:defRPr>
            </a:lvl6pPr>
            <a:lvl7pPr lvl="6" algn="ctr" rtl="0">
              <a:spcBef>
                <a:spcPts val="0"/>
              </a:spcBef>
              <a:spcAft>
                <a:spcPts val="0"/>
              </a:spcAft>
              <a:buClr>
                <a:schemeClr val="lt1"/>
              </a:buClr>
              <a:buSzPts val="12000"/>
              <a:buNone/>
              <a:defRPr sz="12000">
                <a:solidFill>
                  <a:schemeClr val="lt1"/>
                </a:solidFill>
              </a:defRPr>
            </a:lvl7pPr>
            <a:lvl8pPr lvl="7" algn="ctr" rtl="0">
              <a:spcBef>
                <a:spcPts val="0"/>
              </a:spcBef>
              <a:spcAft>
                <a:spcPts val="0"/>
              </a:spcAft>
              <a:buClr>
                <a:schemeClr val="lt1"/>
              </a:buClr>
              <a:buSzPts val="12000"/>
              <a:buNone/>
              <a:defRPr sz="12000">
                <a:solidFill>
                  <a:schemeClr val="lt1"/>
                </a:solidFill>
              </a:defRPr>
            </a:lvl8pPr>
            <a:lvl9pPr lvl="8" algn="ctr" rtl="0">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a:spLocks noGrp="1"/>
          </p:cNvSpPr>
          <p:nvPr>
            <p:ph type="body" idx="1"/>
          </p:nvPr>
        </p:nvSpPr>
        <p:spPr>
          <a:xfrm>
            <a:off x="311700" y="3369225"/>
            <a:ext cx="8520600" cy="12819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Clr>
                <a:schemeClr val="lt1"/>
              </a:buClr>
              <a:buSzPts val="1800"/>
              <a:buChar char="●"/>
              <a:defRPr>
                <a:solidFill>
                  <a:schemeClr val="lt1"/>
                </a:solidFill>
              </a:defRPr>
            </a:lvl1pPr>
            <a:lvl2pPr marL="914400" lvl="1" indent="-317500" algn="ctr" rtl="0">
              <a:spcBef>
                <a:spcPts val="1600"/>
              </a:spcBef>
              <a:spcAft>
                <a:spcPts val="0"/>
              </a:spcAft>
              <a:buClr>
                <a:schemeClr val="lt1"/>
              </a:buClr>
              <a:buSzPts val="1400"/>
              <a:buChar char="○"/>
              <a:defRPr>
                <a:solidFill>
                  <a:schemeClr val="lt1"/>
                </a:solidFill>
              </a:defRPr>
            </a:lvl2pPr>
            <a:lvl3pPr marL="1371600" lvl="2" indent="-317500" algn="ctr" rtl="0">
              <a:spcBef>
                <a:spcPts val="1600"/>
              </a:spcBef>
              <a:spcAft>
                <a:spcPts val="0"/>
              </a:spcAft>
              <a:buClr>
                <a:schemeClr val="lt1"/>
              </a:buClr>
              <a:buSzPts val="1400"/>
              <a:buChar char="■"/>
              <a:defRPr>
                <a:solidFill>
                  <a:schemeClr val="lt1"/>
                </a:solidFill>
              </a:defRPr>
            </a:lvl3pPr>
            <a:lvl4pPr marL="1828800" lvl="3" indent="-317500" algn="ctr" rtl="0">
              <a:spcBef>
                <a:spcPts val="1600"/>
              </a:spcBef>
              <a:spcAft>
                <a:spcPts val="0"/>
              </a:spcAft>
              <a:buClr>
                <a:schemeClr val="lt1"/>
              </a:buClr>
              <a:buSzPts val="1400"/>
              <a:buChar char="●"/>
              <a:defRPr>
                <a:solidFill>
                  <a:schemeClr val="lt1"/>
                </a:solidFill>
              </a:defRPr>
            </a:lvl4pPr>
            <a:lvl5pPr marL="2286000" lvl="4" indent="-317500" algn="ctr" rtl="0">
              <a:spcBef>
                <a:spcPts val="1600"/>
              </a:spcBef>
              <a:spcAft>
                <a:spcPts val="0"/>
              </a:spcAft>
              <a:buClr>
                <a:schemeClr val="lt1"/>
              </a:buClr>
              <a:buSzPts val="1400"/>
              <a:buChar char="○"/>
              <a:defRPr>
                <a:solidFill>
                  <a:schemeClr val="lt1"/>
                </a:solidFill>
              </a:defRPr>
            </a:lvl5pPr>
            <a:lvl6pPr marL="2743200" lvl="5" indent="-317500" algn="ctr" rtl="0">
              <a:spcBef>
                <a:spcPts val="1600"/>
              </a:spcBef>
              <a:spcAft>
                <a:spcPts val="0"/>
              </a:spcAft>
              <a:buClr>
                <a:schemeClr val="lt1"/>
              </a:buClr>
              <a:buSzPts val="1400"/>
              <a:buChar char="■"/>
              <a:defRPr>
                <a:solidFill>
                  <a:schemeClr val="lt1"/>
                </a:solidFill>
              </a:defRPr>
            </a:lvl6pPr>
            <a:lvl7pPr marL="3200400" lvl="6" indent="-317500" algn="ctr" rtl="0">
              <a:spcBef>
                <a:spcPts val="1600"/>
              </a:spcBef>
              <a:spcAft>
                <a:spcPts val="0"/>
              </a:spcAft>
              <a:buClr>
                <a:schemeClr val="lt1"/>
              </a:buClr>
              <a:buSzPts val="1400"/>
              <a:buChar char="●"/>
              <a:defRPr>
                <a:solidFill>
                  <a:schemeClr val="lt1"/>
                </a:solidFill>
              </a:defRPr>
            </a:lvl7pPr>
            <a:lvl8pPr marL="3657600" lvl="7" indent="-317500" algn="ctr" rtl="0">
              <a:spcBef>
                <a:spcPts val="1600"/>
              </a:spcBef>
              <a:spcAft>
                <a:spcPts val="0"/>
              </a:spcAft>
              <a:buClr>
                <a:schemeClr val="lt1"/>
              </a:buClr>
              <a:buSzPts val="1400"/>
              <a:buChar char="○"/>
              <a:defRPr>
                <a:solidFill>
                  <a:schemeClr val="lt1"/>
                </a:solidFill>
              </a:defRPr>
            </a:lvl8pPr>
            <a:lvl9pPr marL="4114800" lvl="8" indent="-317500" algn="ctr" rtl="0">
              <a:spcBef>
                <a:spcPts val="1600"/>
              </a:spcBef>
              <a:spcAft>
                <a:spcPts val="1600"/>
              </a:spcAft>
              <a:buClr>
                <a:schemeClr val="lt1"/>
              </a:buClr>
              <a:buSzPts val="1400"/>
              <a:buChar char="■"/>
              <a:defRPr>
                <a:solidFill>
                  <a:schemeClr val="lt1"/>
                </a:solidFill>
              </a:defRPr>
            </a:lvl9pPr>
          </a:lstStyle>
          <a:p>
            <a:endParaRPr/>
          </a:p>
        </p:txBody>
      </p:sp>
      <p:sp>
        <p:nvSpPr>
          <p:cNvPr id="78" name="Google Shape;78;p11"/>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9"/>
        <p:cNvGrpSpPr/>
        <p:nvPr/>
      </p:nvGrpSpPr>
      <p:grpSpPr>
        <a:xfrm>
          <a:off x="0" y="0"/>
          <a:ext cx="0" cy="0"/>
          <a:chOff x="0" y="0"/>
          <a:chExt cx="0" cy="0"/>
        </a:xfrm>
      </p:grpSpPr>
      <p:sp>
        <p:nvSpPr>
          <p:cNvPr id="80" name="Google Shape;80;p1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3"/>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lt1"/>
              </a:buClr>
              <a:buSzPts val="4200"/>
              <a:buNone/>
              <a:defRPr sz="4200">
                <a:solidFill>
                  <a:schemeClr val="lt1"/>
                </a:solidFill>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endParaRPr/>
          </a:p>
        </p:txBody>
      </p:sp>
      <p:sp>
        <p:nvSpPr>
          <p:cNvPr id="27" name="Google Shape;27;p3"/>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4"/>
            <p:cNvSpPr/>
            <p:nvPr/>
          </p:nvSpPr>
          <p:spPr>
            <a:xfrm>
              <a:off x="7170274" y="3903669"/>
              <a:ext cx="989100" cy="987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4"/>
            <p:cNvSpPr/>
            <p:nvPr/>
          </p:nvSpPr>
          <p:spPr>
            <a:xfrm>
              <a:off x="0" y="4891594"/>
              <a:ext cx="9144000" cy="25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35;p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36" name="Google Shape;36;p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37" name="Google Shape;37;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40" name="Google Shape;40;p5"/>
          <p:cNvSpPr txBox="1">
            <a:spLocks noGrp="1"/>
          </p:cNvSpPr>
          <p:nvPr>
            <p:ph type="body" idx="1"/>
          </p:nvPr>
        </p:nvSpPr>
        <p:spPr>
          <a:xfrm>
            <a:off x="311700" y="1229975"/>
            <a:ext cx="3999900" cy="33390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41" name="Google Shape;41;p5"/>
          <p:cNvSpPr txBox="1">
            <a:spLocks noGrp="1"/>
          </p:cNvSpPr>
          <p:nvPr>
            <p:ph type="body" idx="2"/>
          </p:nvPr>
        </p:nvSpPr>
        <p:spPr>
          <a:xfrm>
            <a:off x="4832400" y="1229975"/>
            <a:ext cx="3999900" cy="33390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42" name="Google Shape;42;p5"/>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45" name="Google Shape;45;p6"/>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48" name="Google Shape;48;p7"/>
          <p:cNvSpPr txBox="1">
            <a:spLocks noGrp="1"/>
          </p:cNvSpPr>
          <p:nvPr>
            <p:ph type="body" idx="1"/>
          </p:nvPr>
        </p:nvSpPr>
        <p:spPr>
          <a:xfrm>
            <a:off x="311700" y="1465804"/>
            <a:ext cx="2808000" cy="31032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49" name="Google Shape;49;p7"/>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 name="Google Shape;57;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a:endParaRPr/>
          </a:p>
        </p:txBody>
      </p:sp>
      <p:sp>
        <p:nvSpPr>
          <p:cNvPr id="58" name="Google Shape;58;p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1" name="Google Shape;6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62" name="Google Shape;62;p9"/>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63" name="Google Shape;63;p9"/>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64" name="Google Shape;6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Clr>
                <a:schemeClr val="lt1"/>
              </a:buClr>
              <a:buSzPts val="1800"/>
              <a:buChar char="●"/>
              <a:defRPr>
                <a:solidFill>
                  <a:schemeClr val="lt1"/>
                </a:solidFill>
              </a:defRPr>
            </a:lvl1pPr>
            <a:lvl2pPr marL="914400" lvl="1" indent="-317500" rtl="0">
              <a:spcBef>
                <a:spcPts val="1600"/>
              </a:spcBef>
              <a:spcAft>
                <a:spcPts val="0"/>
              </a:spcAft>
              <a:buClr>
                <a:schemeClr val="lt1"/>
              </a:buClr>
              <a:buSzPts val="1400"/>
              <a:buChar char="○"/>
              <a:defRPr>
                <a:solidFill>
                  <a:schemeClr val="lt1"/>
                </a:solidFill>
              </a:defRPr>
            </a:lvl2pPr>
            <a:lvl3pPr marL="1371600" lvl="2" indent="-317500" rtl="0">
              <a:spcBef>
                <a:spcPts val="1600"/>
              </a:spcBef>
              <a:spcAft>
                <a:spcPts val="0"/>
              </a:spcAft>
              <a:buClr>
                <a:schemeClr val="lt1"/>
              </a:buClr>
              <a:buSzPts val="1400"/>
              <a:buChar char="■"/>
              <a:defRPr>
                <a:solidFill>
                  <a:schemeClr val="lt1"/>
                </a:solidFill>
              </a:defRPr>
            </a:lvl3pPr>
            <a:lvl4pPr marL="1828800" lvl="3" indent="-317500" rtl="0">
              <a:spcBef>
                <a:spcPts val="1600"/>
              </a:spcBef>
              <a:spcAft>
                <a:spcPts val="0"/>
              </a:spcAft>
              <a:buClr>
                <a:schemeClr val="lt1"/>
              </a:buClr>
              <a:buSzPts val="1400"/>
              <a:buChar char="●"/>
              <a:defRPr>
                <a:solidFill>
                  <a:schemeClr val="lt1"/>
                </a:solidFill>
              </a:defRPr>
            </a:lvl4pPr>
            <a:lvl5pPr marL="2286000" lvl="4" indent="-317500" rtl="0">
              <a:spcBef>
                <a:spcPts val="1600"/>
              </a:spcBef>
              <a:spcAft>
                <a:spcPts val="0"/>
              </a:spcAft>
              <a:buClr>
                <a:schemeClr val="lt1"/>
              </a:buClr>
              <a:buSzPts val="1400"/>
              <a:buChar char="○"/>
              <a:defRPr>
                <a:solidFill>
                  <a:schemeClr val="lt1"/>
                </a:solidFill>
              </a:defRPr>
            </a:lvl5pPr>
            <a:lvl6pPr marL="2743200" lvl="5" indent="-317500" rtl="0">
              <a:spcBef>
                <a:spcPts val="1600"/>
              </a:spcBef>
              <a:spcAft>
                <a:spcPts val="0"/>
              </a:spcAft>
              <a:buClr>
                <a:schemeClr val="lt1"/>
              </a:buClr>
              <a:buSzPts val="1400"/>
              <a:buChar char="■"/>
              <a:defRPr>
                <a:solidFill>
                  <a:schemeClr val="lt1"/>
                </a:solidFill>
              </a:defRPr>
            </a:lvl6pPr>
            <a:lvl7pPr marL="3200400" lvl="6" indent="-317500" rtl="0">
              <a:spcBef>
                <a:spcPts val="1600"/>
              </a:spcBef>
              <a:spcAft>
                <a:spcPts val="0"/>
              </a:spcAft>
              <a:buClr>
                <a:schemeClr val="lt1"/>
              </a:buClr>
              <a:buSzPts val="1400"/>
              <a:buChar char="●"/>
              <a:defRPr>
                <a:solidFill>
                  <a:schemeClr val="lt1"/>
                </a:solidFill>
              </a:defRPr>
            </a:lvl7pPr>
            <a:lvl8pPr marL="3657600" lvl="7" indent="-317500" rtl="0">
              <a:spcBef>
                <a:spcPts val="1600"/>
              </a:spcBef>
              <a:spcAft>
                <a:spcPts val="0"/>
              </a:spcAft>
              <a:buClr>
                <a:schemeClr val="lt1"/>
              </a:buClr>
              <a:buSzPts val="1400"/>
              <a:buChar char="○"/>
              <a:defRPr>
                <a:solidFill>
                  <a:schemeClr val="lt1"/>
                </a:solidFill>
              </a:defRPr>
            </a:lvl8pPr>
            <a:lvl9pPr marL="4114800" lvl="8" indent="-317500" rtl="0">
              <a:spcBef>
                <a:spcPts val="1600"/>
              </a:spcBef>
              <a:spcAft>
                <a:spcPts val="1600"/>
              </a:spcAft>
              <a:buClr>
                <a:schemeClr val="lt1"/>
              </a:buClr>
              <a:buSzPts val="1400"/>
              <a:buChar char="■"/>
              <a:defRPr>
                <a:solidFill>
                  <a:schemeClr val="lt1"/>
                </a:solidFill>
              </a:defRPr>
            </a:lvl9pPr>
          </a:lstStyle>
          <a:p>
            <a:endParaRPr/>
          </a:p>
        </p:txBody>
      </p:sp>
      <p:sp>
        <p:nvSpPr>
          <p:cNvPr id="65" name="Google Shape;65;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6"/>
        <p:cNvGrpSpPr/>
        <p:nvPr/>
      </p:nvGrpSpPr>
      <p:grpSpPr>
        <a:xfrm>
          <a:off x="0" y="0"/>
          <a:ext cx="0" cy="0"/>
          <a:chOff x="0" y="0"/>
          <a:chExt cx="0" cy="0"/>
        </a:xfrm>
      </p:grpSpPr>
      <p:sp>
        <p:nvSpPr>
          <p:cNvPr id="67" name="Google Shape;67;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SzPts val="1800"/>
              <a:buNone/>
              <a:defRPr/>
            </a:lvl1pPr>
          </a:lstStyle>
          <a:p>
            <a:endParaRPr/>
          </a:p>
        </p:txBody>
      </p:sp>
      <p:sp>
        <p:nvSpPr>
          <p:cNvPr id="68" name="Google Shape;68;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blipFill>
          <a:blip r:embed="rId13">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rtl="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rtl="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rtl="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rtl="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rtl="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rtl="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rtl="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rtl="0">
              <a:lnSpc>
                <a:spcPct val="115000"/>
              </a:lnSpc>
              <a:spcBef>
                <a:spcPts val="1600"/>
              </a:spcBef>
              <a:spcAft>
                <a:spcPts val="1600"/>
              </a:spcAft>
              <a:buClr>
                <a:schemeClr val="dk2"/>
              </a:buClr>
              <a:buSzPts val="1400"/>
              <a:buFont typeface="Roboto"/>
              <a:buChar char="■"/>
              <a:defRPr>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lt1"/>
                </a:solidFill>
                <a:latin typeface="Roboto"/>
                <a:ea typeface="Roboto"/>
                <a:cs typeface="Roboto"/>
                <a:sym typeface="Roboto"/>
              </a:defRPr>
            </a:lvl1pPr>
            <a:lvl2pPr lvl="1" algn="r" rtl="0">
              <a:buNone/>
              <a:defRPr sz="1000">
                <a:solidFill>
                  <a:schemeClr val="lt1"/>
                </a:solidFill>
                <a:latin typeface="Roboto"/>
                <a:ea typeface="Roboto"/>
                <a:cs typeface="Roboto"/>
                <a:sym typeface="Roboto"/>
              </a:defRPr>
            </a:lvl2pPr>
            <a:lvl3pPr lvl="2" algn="r" rtl="0">
              <a:buNone/>
              <a:defRPr sz="1000">
                <a:solidFill>
                  <a:schemeClr val="lt1"/>
                </a:solidFill>
                <a:latin typeface="Roboto"/>
                <a:ea typeface="Roboto"/>
                <a:cs typeface="Roboto"/>
                <a:sym typeface="Roboto"/>
              </a:defRPr>
            </a:lvl3pPr>
            <a:lvl4pPr lvl="3" algn="r" rtl="0">
              <a:buNone/>
              <a:defRPr sz="1000">
                <a:solidFill>
                  <a:schemeClr val="lt1"/>
                </a:solidFill>
                <a:latin typeface="Roboto"/>
                <a:ea typeface="Roboto"/>
                <a:cs typeface="Roboto"/>
                <a:sym typeface="Roboto"/>
              </a:defRPr>
            </a:lvl4pPr>
            <a:lvl5pPr lvl="4" algn="r" rtl="0">
              <a:buNone/>
              <a:defRPr sz="1000">
                <a:solidFill>
                  <a:schemeClr val="lt1"/>
                </a:solidFill>
                <a:latin typeface="Roboto"/>
                <a:ea typeface="Roboto"/>
                <a:cs typeface="Roboto"/>
                <a:sym typeface="Roboto"/>
              </a:defRPr>
            </a:lvl5pPr>
            <a:lvl6pPr lvl="5" algn="r" rtl="0">
              <a:buNone/>
              <a:defRPr sz="1000">
                <a:solidFill>
                  <a:schemeClr val="lt1"/>
                </a:solidFill>
                <a:latin typeface="Roboto"/>
                <a:ea typeface="Roboto"/>
                <a:cs typeface="Roboto"/>
                <a:sym typeface="Roboto"/>
              </a:defRPr>
            </a:lvl6pPr>
            <a:lvl7pPr lvl="6" algn="r" rtl="0">
              <a:buNone/>
              <a:defRPr sz="1000">
                <a:solidFill>
                  <a:schemeClr val="lt1"/>
                </a:solidFill>
                <a:latin typeface="Roboto"/>
                <a:ea typeface="Roboto"/>
                <a:cs typeface="Roboto"/>
                <a:sym typeface="Roboto"/>
              </a:defRPr>
            </a:lvl7pPr>
            <a:lvl8pPr lvl="7" algn="r" rtl="0">
              <a:buNone/>
              <a:defRPr sz="1000">
                <a:solidFill>
                  <a:schemeClr val="lt1"/>
                </a:solidFill>
                <a:latin typeface="Roboto"/>
                <a:ea typeface="Roboto"/>
                <a:cs typeface="Roboto"/>
                <a:sym typeface="Roboto"/>
              </a:defRPr>
            </a:lvl8pPr>
            <a:lvl9pPr lvl="8" algn="r" rtl="0">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5.xml"/><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5.xml"/><Relationship Id="rId5" Type="http://schemas.openxmlformats.org/officeDocument/2006/relationships/image" Target="../media/image6.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hyperlink" Target="https://ctgen2.tk" TargetMode="External"/><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hyperlink" Target="http://drive.google.com/file/d/0Bxg41IZaOMYDMUs4eVFpODVadzA/view" TargetMode="External"/><Relationship Id="rId2" Type="http://schemas.openxmlformats.org/officeDocument/2006/relationships/notesSlide" Target="../notesSlides/notesSlide25.xml"/><Relationship Id="rId1" Type="http://schemas.openxmlformats.org/officeDocument/2006/relationships/slideLayout" Target="../slideLayouts/slideLayout5.xml"/><Relationship Id="rId4" Type="http://schemas.openxmlformats.org/officeDocument/2006/relationships/image" Target="../media/image8.jp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5.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5.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5.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4"/>
        <p:cNvGrpSpPr/>
        <p:nvPr/>
      </p:nvGrpSpPr>
      <p:grpSpPr>
        <a:xfrm>
          <a:off x="0" y="0"/>
          <a:ext cx="0" cy="0"/>
          <a:chOff x="0" y="0"/>
          <a:chExt cx="0" cy="0"/>
        </a:xfrm>
      </p:grpSpPr>
      <p:sp>
        <p:nvSpPr>
          <p:cNvPr id="85" name="Google Shape;85;p13"/>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Using BGP to Acquire Bogus TLS Certificates</a:t>
            </a:r>
            <a:endParaRPr/>
          </a:p>
        </p:txBody>
      </p:sp>
      <p:sp>
        <p:nvSpPr>
          <p:cNvPr id="86" name="Google Shape;86;p13"/>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Henry Birge-Lee, Yixin Sun, Annie Edmundson, Jennifer Rexford, Prateek Mittal</a:t>
            </a:r>
            <a:endParaRPr/>
          </a:p>
        </p:txBody>
      </p:sp>
      <p:pic>
        <p:nvPicPr>
          <p:cNvPr id="87" name="Google Shape;87;p13"/>
          <p:cNvPicPr preferRelativeResize="0"/>
          <p:nvPr/>
        </p:nvPicPr>
        <p:blipFill>
          <a:blip r:embed="rId3">
            <a:alphaModFix/>
          </a:blip>
          <a:stretch>
            <a:fillRect/>
          </a:stretch>
        </p:blipFill>
        <p:spPr>
          <a:xfrm>
            <a:off x="598100" y="4117638"/>
            <a:ext cx="2505075" cy="6858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22"/>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Where BGP Comes In</a:t>
            </a:r>
            <a:endParaRPr/>
          </a:p>
        </p:txBody>
      </p:sp>
      <p:pic>
        <p:nvPicPr>
          <p:cNvPr id="200" name="Google Shape;200;p22" descr="Admin.png"/>
          <p:cNvPicPr preferRelativeResize="0"/>
          <p:nvPr/>
        </p:nvPicPr>
        <p:blipFill>
          <a:blip r:embed="rId3">
            <a:alphaModFix/>
          </a:blip>
          <a:stretch>
            <a:fillRect/>
          </a:stretch>
        </p:blipFill>
        <p:spPr>
          <a:xfrm>
            <a:off x="6646725" y="3567875"/>
            <a:ext cx="1199725" cy="1199725"/>
          </a:xfrm>
          <a:prstGeom prst="rect">
            <a:avLst/>
          </a:prstGeom>
          <a:noFill/>
          <a:ln>
            <a:noFill/>
          </a:ln>
        </p:spPr>
      </p:pic>
      <p:pic>
        <p:nvPicPr>
          <p:cNvPr id="201" name="Google Shape;201;p22"/>
          <p:cNvPicPr preferRelativeResize="0"/>
          <p:nvPr/>
        </p:nvPicPr>
        <p:blipFill>
          <a:blip r:embed="rId4">
            <a:alphaModFix/>
          </a:blip>
          <a:stretch>
            <a:fillRect/>
          </a:stretch>
        </p:blipFill>
        <p:spPr>
          <a:xfrm>
            <a:off x="6532913" y="1227338"/>
            <a:ext cx="1427350" cy="1427350"/>
          </a:xfrm>
          <a:prstGeom prst="rect">
            <a:avLst/>
          </a:prstGeom>
          <a:noFill/>
          <a:ln>
            <a:noFill/>
          </a:ln>
        </p:spPr>
      </p:pic>
      <p:cxnSp>
        <p:nvCxnSpPr>
          <p:cNvPr id="202" name="Google Shape;202;p22"/>
          <p:cNvCxnSpPr>
            <a:stCxn id="200" idx="1"/>
            <a:endCxn id="203" idx="3"/>
          </p:cNvCxnSpPr>
          <p:nvPr/>
        </p:nvCxnSpPr>
        <p:spPr>
          <a:xfrm rot="10800000">
            <a:off x="2372325" y="2946437"/>
            <a:ext cx="4274400" cy="1221300"/>
          </a:xfrm>
          <a:prstGeom prst="straightConnector1">
            <a:avLst/>
          </a:prstGeom>
          <a:noFill/>
          <a:ln w="76200" cap="flat" cmpd="sng">
            <a:solidFill>
              <a:schemeClr val="dk2"/>
            </a:solidFill>
            <a:prstDash val="solid"/>
            <a:round/>
            <a:headEnd type="none" w="med" len="med"/>
            <a:tailEnd type="triangle" w="med" len="med"/>
          </a:ln>
        </p:spPr>
      </p:cxnSp>
      <p:sp>
        <p:nvSpPr>
          <p:cNvPr id="204" name="Google Shape;204;p22"/>
          <p:cNvSpPr txBox="1"/>
          <p:nvPr/>
        </p:nvSpPr>
        <p:spPr>
          <a:xfrm rot="972818">
            <a:off x="5814871" y="3629810"/>
            <a:ext cx="915408" cy="414228"/>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a:solidFill>
                  <a:srgbClr val="FF0000"/>
                </a:solidFill>
              </a:rPr>
              <a:t>I did it!</a:t>
            </a:r>
            <a:endParaRPr sz="1600">
              <a:solidFill>
                <a:srgbClr val="FF0000"/>
              </a:solidFill>
            </a:endParaRPr>
          </a:p>
        </p:txBody>
      </p:sp>
      <p:cxnSp>
        <p:nvCxnSpPr>
          <p:cNvPr id="205" name="Google Shape;205;p22"/>
          <p:cNvCxnSpPr>
            <a:stCxn id="203" idx="3"/>
            <a:endCxn id="201" idx="1"/>
          </p:cNvCxnSpPr>
          <p:nvPr/>
        </p:nvCxnSpPr>
        <p:spPr>
          <a:xfrm rot="10800000" flipH="1">
            <a:off x="2372213" y="1941012"/>
            <a:ext cx="4160700" cy="1005300"/>
          </a:xfrm>
          <a:prstGeom prst="straightConnector1">
            <a:avLst/>
          </a:prstGeom>
          <a:noFill/>
          <a:ln w="76200" cap="flat" cmpd="sng">
            <a:solidFill>
              <a:schemeClr val="dk2"/>
            </a:solidFill>
            <a:prstDash val="solid"/>
            <a:round/>
            <a:headEnd type="none" w="med" len="med"/>
            <a:tailEnd type="triangle" w="med" len="med"/>
          </a:ln>
        </p:spPr>
      </p:cxnSp>
      <p:sp>
        <p:nvSpPr>
          <p:cNvPr id="206" name="Google Shape;206;p22"/>
          <p:cNvSpPr txBox="1"/>
          <p:nvPr/>
        </p:nvSpPr>
        <p:spPr>
          <a:xfrm rot="-783218">
            <a:off x="2385162" y="2074111"/>
            <a:ext cx="3470686" cy="414282"/>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a:solidFill>
                  <a:srgbClr val="FF0000"/>
                </a:solidFill>
              </a:rPr>
              <a:t>HTTP GET example.com/verify.html</a:t>
            </a:r>
            <a:endParaRPr sz="1600">
              <a:solidFill>
                <a:srgbClr val="FF0000"/>
              </a:solidFill>
            </a:endParaRPr>
          </a:p>
        </p:txBody>
      </p:sp>
      <p:pic>
        <p:nvPicPr>
          <p:cNvPr id="207" name="Google Shape;207;p22" descr="671px-Crypto_key.svg.png"/>
          <p:cNvPicPr preferRelativeResize="0"/>
          <p:nvPr/>
        </p:nvPicPr>
        <p:blipFill rotWithShape="1">
          <a:blip r:embed="rId5">
            <a:alphaModFix/>
          </a:blip>
          <a:srcRect t="-46125" b="-46144"/>
          <a:stretch/>
        </p:blipFill>
        <p:spPr>
          <a:xfrm>
            <a:off x="503100" y="2011875"/>
            <a:ext cx="1869149" cy="1869150"/>
          </a:xfrm>
          <a:prstGeom prst="rect">
            <a:avLst/>
          </a:prstGeom>
          <a:noFill/>
          <a:ln>
            <a:noFill/>
          </a:ln>
        </p:spPr>
      </p:pic>
      <p:sp>
        <p:nvSpPr>
          <p:cNvPr id="208" name="Google Shape;208;p22"/>
          <p:cNvSpPr txBox="1"/>
          <p:nvPr/>
        </p:nvSpPr>
        <p:spPr>
          <a:xfrm>
            <a:off x="503175" y="3383825"/>
            <a:ext cx="18690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Certificate Authority</a:t>
            </a:r>
            <a:endParaRPr/>
          </a:p>
        </p:txBody>
      </p:sp>
      <p:sp>
        <p:nvSpPr>
          <p:cNvPr id="209" name="Google Shape;209;p22"/>
          <p:cNvSpPr txBox="1"/>
          <p:nvPr/>
        </p:nvSpPr>
        <p:spPr>
          <a:xfrm>
            <a:off x="4679400" y="801900"/>
            <a:ext cx="4693200" cy="41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Server at example.com</a:t>
            </a:r>
            <a:endParaRPr/>
          </a:p>
        </p:txBody>
      </p:sp>
      <p:sp>
        <p:nvSpPr>
          <p:cNvPr id="210" name="Google Shape;210;p22"/>
          <p:cNvSpPr txBox="1"/>
          <p:nvPr/>
        </p:nvSpPr>
        <p:spPr>
          <a:xfrm>
            <a:off x="4446718" y="4350300"/>
            <a:ext cx="2086200" cy="41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Owner of example.com</a:t>
            </a:r>
            <a:endParaRPr/>
          </a:p>
        </p:txBody>
      </p:sp>
      <p:sp>
        <p:nvSpPr>
          <p:cNvPr id="211" name="Google Shape;211;p22"/>
          <p:cNvSpPr txBox="1"/>
          <p:nvPr/>
        </p:nvSpPr>
        <p:spPr>
          <a:xfrm>
            <a:off x="246500" y="1122888"/>
            <a:ext cx="53535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500"/>
              <a:t>If an adversary sees this request they can get a certificate</a:t>
            </a:r>
            <a:endParaRPr sz="2500"/>
          </a:p>
        </p:txBody>
      </p:sp>
      <p:sp>
        <p:nvSpPr>
          <p:cNvPr id="212" name="Google Shape;212;p22"/>
          <p:cNvSpPr/>
          <p:nvPr/>
        </p:nvSpPr>
        <p:spPr>
          <a:xfrm rot="-737432">
            <a:off x="2277823" y="2029811"/>
            <a:ext cx="3685366" cy="543416"/>
          </a:xfrm>
          <a:prstGeom prst="ellipse">
            <a:avLst/>
          </a:prstGeom>
          <a:noFill/>
          <a:ln w="3810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0000"/>
              </a:solidFill>
            </a:endParaRPr>
          </a:p>
        </p:txBody>
      </p:sp>
      <p:cxnSp>
        <p:nvCxnSpPr>
          <p:cNvPr id="213" name="Google Shape;213;p22"/>
          <p:cNvCxnSpPr/>
          <p:nvPr/>
        </p:nvCxnSpPr>
        <p:spPr>
          <a:xfrm>
            <a:off x="2694225" y="2029400"/>
            <a:ext cx="571500" cy="221400"/>
          </a:xfrm>
          <a:prstGeom prst="straightConnector1">
            <a:avLst/>
          </a:prstGeom>
          <a:noFill/>
          <a:ln w="38100" cap="flat" cmpd="sng">
            <a:solidFill>
              <a:srgbClr val="FF0000"/>
            </a:solidFill>
            <a:prstDash val="solid"/>
            <a:round/>
            <a:headEnd type="none" w="med" len="med"/>
            <a:tailEnd type="triangle" w="med" len="med"/>
          </a:ln>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23"/>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a:t>Overview </a:t>
            </a:r>
            <a:endParaRPr sz="3600"/>
          </a:p>
        </p:txBody>
      </p:sp>
      <p:sp>
        <p:nvSpPr>
          <p:cNvPr id="219" name="Google Shape;219;p23"/>
          <p:cNvSpPr txBox="1">
            <a:spLocks noGrp="1"/>
          </p:cNvSpPr>
          <p:nvPr>
            <p:ph type="body" idx="4294967295"/>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419100" algn="l" rtl="0">
              <a:spcBef>
                <a:spcPts val="0"/>
              </a:spcBef>
              <a:spcAft>
                <a:spcPts val="0"/>
              </a:spcAft>
              <a:buClr>
                <a:srgbClr val="000000"/>
              </a:buClr>
              <a:buSzPts val="3000"/>
              <a:buChar char="●"/>
            </a:pPr>
            <a:r>
              <a:rPr lang="en" sz="3000">
                <a:solidFill>
                  <a:srgbClr val="000000"/>
                </a:solidFill>
              </a:rPr>
              <a:t>Domain control validation</a:t>
            </a:r>
            <a:endParaRPr sz="3000">
              <a:solidFill>
                <a:srgbClr val="000000"/>
              </a:solidFill>
            </a:endParaRPr>
          </a:p>
          <a:p>
            <a:pPr marL="457200" lvl="0" indent="-419100" algn="l" rtl="0">
              <a:spcBef>
                <a:spcPts val="0"/>
              </a:spcBef>
              <a:spcAft>
                <a:spcPts val="0"/>
              </a:spcAft>
              <a:buClr>
                <a:schemeClr val="accent4"/>
              </a:buClr>
              <a:buSzPts val="3000"/>
              <a:buChar char="●"/>
            </a:pPr>
            <a:r>
              <a:rPr lang="en" sz="3000">
                <a:solidFill>
                  <a:schemeClr val="accent4"/>
                </a:solidFill>
              </a:rPr>
              <a:t>BGP Attacks</a:t>
            </a:r>
            <a:endParaRPr sz="3000">
              <a:solidFill>
                <a:schemeClr val="accent4"/>
              </a:solidFill>
            </a:endParaRPr>
          </a:p>
          <a:p>
            <a:pPr marL="457200" lvl="0" indent="-419100" algn="l" rtl="0">
              <a:spcBef>
                <a:spcPts val="0"/>
              </a:spcBef>
              <a:spcAft>
                <a:spcPts val="0"/>
              </a:spcAft>
              <a:buSzPts val="3000"/>
              <a:buChar char="●"/>
            </a:pPr>
            <a:r>
              <a:rPr lang="en" sz="3000"/>
              <a:t>Launching an Interception Attack</a:t>
            </a:r>
            <a:endParaRPr sz="3000"/>
          </a:p>
          <a:p>
            <a:pPr marL="457200" lvl="0" indent="-419100" algn="l" rtl="0">
              <a:spcBef>
                <a:spcPts val="0"/>
              </a:spcBef>
              <a:spcAft>
                <a:spcPts val="0"/>
              </a:spcAft>
              <a:buSzPts val="3000"/>
              <a:buChar char="●"/>
            </a:pPr>
            <a:r>
              <a:rPr lang="en" sz="3000"/>
              <a:t>Countermeasures</a:t>
            </a:r>
            <a:endParaRPr sz="3000"/>
          </a:p>
          <a:p>
            <a:pPr marL="457200" lvl="0" indent="-419100" algn="l" rtl="0">
              <a:spcBef>
                <a:spcPts val="0"/>
              </a:spcBef>
              <a:spcAft>
                <a:spcPts val="0"/>
              </a:spcAft>
              <a:buSzPts val="3000"/>
              <a:buChar char="●"/>
            </a:pPr>
            <a:r>
              <a:rPr lang="en" sz="3000"/>
              <a:t>Takeaways</a:t>
            </a:r>
            <a:endParaRPr sz="3000"/>
          </a:p>
        </p:txBody>
      </p:sp>
      <p:cxnSp>
        <p:nvCxnSpPr>
          <p:cNvPr id="220" name="Google Shape;220;p23"/>
          <p:cNvCxnSpPr/>
          <p:nvPr/>
        </p:nvCxnSpPr>
        <p:spPr>
          <a:xfrm>
            <a:off x="3300725" y="2099400"/>
            <a:ext cx="1073100" cy="0"/>
          </a:xfrm>
          <a:prstGeom prst="straightConnector1">
            <a:avLst/>
          </a:prstGeom>
          <a:noFill/>
          <a:ln w="76200" cap="flat" cmpd="sng">
            <a:solidFill>
              <a:schemeClr val="accent4"/>
            </a:solidFill>
            <a:prstDash val="solid"/>
            <a:round/>
            <a:headEnd type="triangle" w="med" len="med"/>
            <a:tailEnd type="none" w="med" len="med"/>
          </a:ln>
        </p:spPr>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2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Original BGP route to victim</a:t>
            </a:r>
            <a:endParaRPr/>
          </a:p>
        </p:txBody>
      </p:sp>
      <p:sp>
        <p:nvSpPr>
          <p:cNvPr id="226" name="Google Shape;226;p24"/>
          <p:cNvSpPr/>
          <p:nvPr/>
        </p:nvSpPr>
        <p:spPr>
          <a:xfrm>
            <a:off x="4708788" y="2619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4"/>
          <p:cNvSpPr/>
          <p:nvPr/>
        </p:nvSpPr>
        <p:spPr>
          <a:xfrm>
            <a:off x="2619100" y="2619238"/>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24"/>
          <p:cNvSpPr/>
          <p:nvPr/>
        </p:nvSpPr>
        <p:spPr>
          <a:xfrm>
            <a:off x="638288" y="2619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24"/>
          <p:cNvSpPr/>
          <p:nvPr/>
        </p:nvSpPr>
        <p:spPr>
          <a:xfrm>
            <a:off x="2619088" y="1145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30" name="Google Shape;230;p24"/>
          <p:cNvCxnSpPr>
            <a:stCxn id="231" idx="6"/>
            <a:endCxn id="229" idx="2"/>
          </p:cNvCxnSpPr>
          <p:nvPr/>
        </p:nvCxnSpPr>
        <p:spPr>
          <a:xfrm>
            <a:off x="1549288" y="1600800"/>
            <a:ext cx="1069800" cy="0"/>
          </a:xfrm>
          <a:prstGeom prst="straightConnector1">
            <a:avLst/>
          </a:prstGeom>
          <a:noFill/>
          <a:ln w="28575" cap="flat" cmpd="sng">
            <a:solidFill>
              <a:schemeClr val="dk2"/>
            </a:solidFill>
            <a:prstDash val="solid"/>
            <a:round/>
            <a:headEnd type="none" w="med" len="med"/>
            <a:tailEnd type="none" w="med" len="med"/>
          </a:ln>
        </p:spPr>
      </p:cxnSp>
      <p:cxnSp>
        <p:nvCxnSpPr>
          <p:cNvPr id="232" name="Google Shape;232;p24"/>
          <p:cNvCxnSpPr>
            <a:endCxn id="233" idx="2"/>
          </p:cNvCxnSpPr>
          <p:nvPr/>
        </p:nvCxnSpPr>
        <p:spPr>
          <a:xfrm>
            <a:off x="3530100" y="1600800"/>
            <a:ext cx="1178700" cy="0"/>
          </a:xfrm>
          <a:prstGeom prst="straightConnector1">
            <a:avLst/>
          </a:prstGeom>
          <a:noFill/>
          <a:ln w="28575" cap="flat" cmpd="sng">
            <a:solidFill>
              <a:schemeClr val="dk2"/>
            </a:solidFill>
            <a:prstDash val="solid"/>
            <a:round/>
            <a:headEnd type="none" w="med" len="med"/>
            <a:tailEnd type="none" w="med" len="med"/>
          </a:ln>
        </p:spPr>
      </p:cxnSp>
      <p:cxnSp>
        <p:nvCxnSpPr>
          <p:cNvPr id="234" name="Google Shape;234;p24"/>
          <p:cNvCxnSpPr>
            <a:stCxn id="228" idx="5"/>
            <a:endCxn id="235" idx="1"/>
          </p:cNvCxnSpPr>
          <p:nvPr/>
        </p:nvCxnSpPr>
        <p:spPr>
          <a:xfrm>
            <a:off x="1415960" y="3396922"/>
            <a:ext cx="1336500" cy="652500"/>
          </a:xfrm>
          <a:prstGeom prst="straightConnector1">
            <a:avLst/>
          </a:prstGeom>
          <a:noFill/>
          <a:ln w="28575" cap="flat" cmpd="sng">
            <a:solidFill>
              <a:schemeClr val="dk2"/>
            </a:solidFill>
            <a:prstDash val="solid"/>
            <a:round/>
            <a:headEnd type="none" w="med" len="med"/>
            <a:tailEnd type="none" w="med" len="med"/>
          </a:ln>
        </p:spPr>
      </p:cxnSp>
      <p:cxnSp>
        <p:nvCxnSpPr>
          <p:cNvPr id="236" name="Google Shape;236;p24"/>
          <p:cNvCxnSpPr>
            <a:stCxn id="229" idx="4"/>
            <a:endCxn id="227" idx="0"/>
          </p:cNvCxnSpPr>
          <p:nvPr/>
        </p:nvCxnSpPr>
        <p:spPr>
          <a:xfrm>
            <a:off x="3074638" y="2056350"/>
            <a:ext cx="0" cy="562800"/>
          </a:xfrm>
          <a:prstGeom prst="straightConnector1">
            <a:avLst/>
          </a:prstGeom>
          <a:noFill/>
          <a:ln w="28575" cap="flat" cmpd="sng">
            <a:solidFill>
              <a:schemeClr val="dk2"/>
            </a:solidFill>
            <a:prstDash val="solid"/>
            <a:round/>
            <a:headEnd type="none" w="med" len="med"/>
            <a:tailEnd type="none" w="med" len="med"/>
          </a:ln>
        </p:spPr>
      </p:cxnSp>
      <p:cxnSp>
        <p:nvCxnSpPr>
          <p:cNvPr id="237" name="Google Shape;237;p24"/>
          <p:cNvCxnSpPr>
            <a:stCxn id="235" idx="7"/>
            <a:endCxn id="226" idx="3"/>
          </p:cNvCxnSpPr>
          <p:nvPr/>
        </p:nvCxnSpPr>
        <p:spPr>
          <a:xfrm rot="10800000" flipH="1">
            <a:off x="3396815" y="3396922"/>
            <a:ext cx="1445400" cy="652500"/>
          </a:xfrm>
          <a:prstGeom prst="straightConnector1">
            <a:avLst/>
          </a:prstGeom>
          <a:noFill/>
          <a:ln w="28575" cap="flat" cmpd="sng">
            <a:solidFill>
              <a:schemeClr val="dk2"/>
            </a:solidFill>
            <a:prstDash val="solid"/>
            <a:round/>
            <a:headEnd type="none" w="med" len="med"/>
            <a:tailEnd type="none" w="med" len="med"/>
          </a:ln>
        </p:spPr>
      </p:cxnSp>
      <p:cxnSp>
        <p:nvCxnSpPr>
          <p:cNvPr id="238" name="Google Shape;238;p24"/>
          <p:cNvCxnSpPr>
            <a:stCxn id="228" idx="6"/>
            <a:endCxn id="227" idx="2"/>
          </p:cNvCxnSpPr>
          <p:nvPr/>
        </p:nvCxnSpPr>
        <p:spPr>
          <a:xfrm>
            <a:off x="1549388" y="3074800"/>
            <a:ext cx="1069800" cy="0"/>
          </a:xfrm>
          <a:prstGeom prst="straightConnector1">
            <a:avLst/>
          </a:prstGeom>
          <a:noFill/>
          <a:ln w="28575" cap="flat" cmpd="sng">
            <a:solidFill>
              <a:schemeClr val="dk2"/>
            </a:solidFill>
            <a:prstDash val="solid"/>
            <a:round/>
            <a:headEnd type="none" w="med" len="med"/>
            <a:tailEnd type="none" w="med" len="med"/>
          </a:ln>
        </p:spPr>
      </p:cxnSp>
      <p:cxnSp>
        <p:nvCxnSpPr>
          <p:cNvPr id="239" name="Google Shape;239;p24"/>
          <p:cNvCxnSpPr>
            <a:stCxn id="227" idx="6"/>
            <a:endCxn id="226" idx="2"/>
          </p:cNvCxnSpPr>
          <p:nvPr/>
        </p:nvCxnSpPr>
        <p:spPr>
          <a:xfrm>
            <a:off x="3530200" y="3074788"/>
            <a:ext cx="1178700" cy="0"/>
          </a:xfrm>
          <a:prstGeom prst="straightConnector1">
            <a:avLst/>
          </a:prstGeom>
          <a:noFill/>
          <a:ln w="28575" cap="flat" cmpd="sng">
            <a:solidFill>
              <a:schemeClr val="dk2"/>
            </a:solidFill>
            <a:prstDash val="solid"/>
            <a:round/>
            <a:headEnd type="none" w="med" len="med"/>
            <a:tailEnd type="none" w="med" len="med"/>
          </a:ln>
        </p:spPr>
      </p:cxnSp>
      <p:sp>
        <p:nvSpPr>
          <p:cNvPr id="240" name="Google Shape;240;p24"/>
          <p:cNvSpPr txBox="1"/>
          <p:nvPr/>
        </p:nvSpPr>
        <p:spPr>
          <a:xfrm>
            <a:off x="2749900" y="13966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1</a:t>
            </a:r>
            <a:endParaRPr sz="1600"/>
          </a:p>
        </p:txBody>
      </p:sp>
      <p:sp>
        <p:nvSpPr>
          <p:cNvPr id="241" name="Google Shape;241;p24"/>
          <p:cNvSpPr txBox="1"/>
          <p:nvPr/>
        </p:nvSpPr>
        <p:spPr>
          <a:xfrm>
            <a:off x="2749950" y="28705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3</a:t>
            </a:r>
            <a:endParaRPr sz="1600"/>
          </a:p>
        </p:txBody>
      </p:sp>
      <p:sp>
        <p:nvSpPr>
          <p:cNvPr id="242" name="Google Shape;242;p24"/>
          <p:cNvSpPr txBox="1"/>
          <p:nvPr/>
        </p:nvSpPr>
        <p:spPr>
          <a:xfrm>
            <a:off x="4839650" y="28705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4</a:t>
            </a:r>
            <a:endParaRPr sz="1600"/>
          </a:p>
        </p:txBody>
      </p:sp>
      <p:sp>
        <p:nvSpPr>
          <p:cNvPr id="243" name="Google Shape;243;p24"/>
          <p:cNvSpPr txBox="1"/>
          <p:nvPr/>
        </p:nvSpPr>
        <p:spPr>
          <a:xfrm>
            <a:off x="769150" y="28706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2</a:t>
            </a:r>
            <a:endParaRPr sz="1600"/>
          </a:p>
        </p:txBody>
      </p:sp>
      <p:grpSp>
        <p:nvGrpSpPr>
          <p:cNvPr id="244" name="Google Shape;244;p24"/>
          <p:cNvGrpSpPr/>
          <p:nvPr/>
        </p:nvGrpSpPr>
        <p:grpSpPr>
          <a:xfrm>
            <a:off x="638291" y="1088354"/>
            <a:ext cx="888594" cy="1024891"/>
            <a:chOff x="677690" y="1908672"/>
            <a:chExt cx="1869149" cy="2155850"/>
          </a:xfrm>
        </p:grpSpPr>
        <p:pic>
          <p:nvPicPr>
            <p:cNvPr id="245" name="Google Shape;245;p24" descr="671px-Crypto_key.svg.png"/>
            <p:cNvPicPr preferRelativeResize="0"/>
            <p:nvPr/>
          </p:nvPicPr>
          <p:blipFill rotWithShape="1">
            <a:blip r:embed="rId3">
              <a:alphaModFix/>
            </a:blip>
            <a:srcRect t="-46125" b="-46144"/>
            <a:stretch/>
          </p:blipFill>
          <p:spPr>
            <a:xfrm>
              <a:off x="677690" y="1908672"/>
              <a:ext cx="1869149" cy="1869150"/>
            </a:xfrm>
            <a:prstGeom prst="rect">
              <a:avLst/>
            </a:prstGeom>
            <a:noFill/>
            <a:ln>
              <a:noFill/>
            </a:ln>
          </p:spPr>
        </p:pic>
        <p:sp>
          <p:nvSpPr>
            <p:cNvPr id="246" name="Google Shape;246;p24"/>
            <p:cNvSpPr txBox="1"/>
            <p:nvPr/>
          </p:nvSpPr>
          <p:spPr>
            <a:xfrm>
              <a:off x="677765" y="3280622"/>
              <a:ext cx="18690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t>Certificate</a:t>
              </a:r>
              <a:r>
                <a:rPr lang="en"/>
                <a:t> Authority</a:t>
              </a:r>
              <a:endParaRPr/>
            </a:p>
          </p:txBody>
        </p:sp>
      </p:grpSp>
      <p:pic>
        <p:nvPicPr>
          <p:cNvPr id="247" name="Google Shape;247;p24" descr="black-hacker-icon-0.png"/>
          <p:cNvPicPr preferRelativeResize="0"/>
          <p:nvPr/>
        </p:nvPicPr>
        <p:blipFill rotWithShape="1">
          <a:blip r:embed="rId4">
            <a:alphaModFix/>
          </a:blip>
          <a:srcRect/>
          <a:stretch/>
        </p:blipFill>
        <p:spPr>
          <a:xfrm>
            <a:off x="2619097" y="3724706"/>
            <a:ext cx="911100" cy="911119"/>
          </a:xfrm>
          <a:prstGeom prst="rect">
            <a:avLst/>
          </a:prstGeom>
          <a:noFill/>
          <a:ln>
            <a:noFill/>
          </a:ln>
        </p:spPr>
      </p:pic>
      <p:sp>
        <p:nvSpPr>
          <p:cNvPr id="248" name="Google Shape;248;p24"/>
          <p:cNvSpPr txBox="1"/>
          <p:nvPr/>
        </p:nvSpPr>
        <p:spPr>
          <a:xfrm>
            <a:off x="2539800" y="4478825"/>
            <a:ext cx="10698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Adversary</a:t>
            </a:r>
            <a:endParaRPr/>
          </a:p>
        </p:txBody>
      </p:sp>
      <p:grpSp>
        <p:nvGrpSpPr>
          <p:cNvPr id="249" name="Google Shape;249;p24"/>
          <p:cNvGrpSpPr/>
          <p:nvPr/>
        </p:nvGrpSpPr>
        <p:grpSpPr>
          <a:xfrm>
            <a:off x="3955850" y="858762"/>
            <a:ext cx="2417100" cy="1289563"/>
            <a:chOff x="4086500" y="893850"/>
            <a:chExt cx="2417100" cy="1289563"/>
          </a:xfrm>
        </p:grpSpPr>
        <p:pic>
          <p:nvPicPr>
            <p:cNvPr id="250" name="Google Shape;250;p24"/>
            <p:cNvPicPr preferRelativeResize="0"/>
            <p:nvPr/>
          </p:nvPicPr>
          <p:blipFill>
            <a:blip r:embed="rId5">
              <a:alphaModFix/>
            </a:blip>
            <a:stretch>
              <a:fillRect/>
            </a:stretch>
          </p:blipFill>
          <p:spPr>
            <a:xfrm>
              <a:off x="4839500" y="893850"/>
              <a:ext cx="911100" cy="911100"/>
            </a:xfrm>
            <a:prstGeom prst="rect">
              <a:avLst/>
            </a:prstGeom>
            <a:noFill/>
            <a:ln>
              <a:noFill/>
            </a:ln>
          </p:spPr>
        </p:pic>
        <p:sp>
          <p:nvSpPr>
            <p:cNvPr id="251" name="Google Shape;251;p24"/>
            <p:cNvSpPr txBox="1"/>
            <p:nvPr/>
          </p:nvSpPr>
          <p:spPr>
            <a:xfrm>
              <a:off x="4086500" y="1775113"/>
              <a:ext cx="24171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AS containing </a:t>
              </a:r>
              <a:endParaRPr/>
            </a:p>
            <a:p>
              <a:pPr marL="0" lvl="0" indent="0" algn="ctr" rtl="0">
                <a:spcBef>
                  <a:spcPts val="0"/>
                </a:spcBef>
                <a:spcAft>
                  <a:spcPts val="0"/>
                </a:spcAft>
                <a:buNone/>
              </a:pPr>
              <a:r>
                <a:rPr lang="en"/>
                <a:t>exmaple.com</a:t>
              </a:r>
              <a:endParaRPr/>
            </a:p>
          </p:txBody>
        </p:sp>
      </p:grpSp>
      <p:cxnSp>
        <p:nvCxnSpPr>
          <p:cNvPr id="252" name="Google Shape;252;p24"/>
          <p:cNvCxnSpPr/>
          <p:nvPr/>
        </p:nvCxnSpPr>
        <p:spPr>
          <a:xfrm>
            <a:off x="5164338" y="2344150"/>
            <a:ext cx="0" cy="275100"/>
          </a:xfrm>
          <a:prstGeom prst="straightConnector1">
            <a:avLst/>
          </a:prstGeom>
          <a:noFill/>
          <a:ln w="28575" cap="flat" cmpd="sng">
            <a:solidFill>
              <a:schemeClr val="dk2"/>
            </a:solidFill>
            <a:prstDash val="solid"/>
            <a:round/>
            <a:headEnd type="none" w="med" len="med"/>
            <a:tailEnd type="none" w="med" len="med"/>
          </a:ln>
        </p:spPr>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2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Original BGP route to victim</a:t>
            </a:r>
            <a:endParaRPr/>
          </a:p>
        </p:txBody>
      </p:sp>
      <p:sp>
        <p:nvSpPr>
          <p:cNvPr id="258" name="Google Shape;258;p25"/>
          <p:cNvSpPr/>
          <p:nvPr/>
        </p:nvSpPr>
        <p:spPr>
          <a:xfrm>
            <a:off x="4708788" y="2619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5"/>
          <p:cNvSpPr/>
          <p:nvPr/>
        </p:nvSpPr>
        <p:spPr>
          <a:xfrm>
            <a:off x="2619100" y="2619238"/>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5"/>
          <p:cNvSpPr/>
          <p:nvPr/>
        </p:nvSpPr>
        <p:spPr>
          <a:xfrm>
            <a:off x="638288" y="2619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5"/>
          <p:cNvSpPr/>
          <p:nvPr/>
        </p:nvSpPr>
        <p:spPr>
          <a:xfrm>
            <a:off x="2619088" y="1145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62" name="Google Shape;262;p25"/>
          <p:cNvCxnSpPr>
            <a:stCxn id="263" idx="6"/>
            <a:endCxn id="261" idx="2"/>
          </p:cNvCxnSpPr>
          <p:nvPr/>
        </p:nvCxnSpPr>
        <p:spPr>
          <a:xfrm>
            <a:off x="1549288" y="1600800"/>
            <a:ext cx="1069800" cy="0"/>
          </a:xfrm>
          <a:prstGeom prst="straightConnector1">
            <a:avLst/>
          </a:prstGeom>
          <a:noFill/>
          <a:ln w="28575" cap="flat" cmpd="sng">
            <a:solidFill>
              <a:schemeClr val="dk2"/>
            </a:solidFill>
            <a:prstDash val="solid"/>
            <a:round/>
            <a:headEnd type="none" w="med" len="med"/>
            <a:tailEnd type="none" w="med" len="med"/>
          </a:ln>
        </p:spPr>
      </p:cxnSp>
      <p:cxnSp>
        <p:nvCxnSpPr>
          <p:cNvPr id="264" name="Google Shape;264;p25"/>
          <p:cNvCxnSpPr>
            <a:endCxn id="265" idx="2"/>
          </p:cNvCxnSpPr>
          <p:nvPr/>
        </p:nvCxnSpPr>
        <p:spPr>
          <a:xfrm>
            <a:off x="3530100" y="1600800"/>
            <a:ext cx="1178700" cy="0"/>
          </a:xfrm>
          <a:prstGeom prst="straightConnector1">
            <a:avLst/>
          </a:prstGeom>
          <a:noFill/>
          <a:ln w="28575" cap="flat" cmpd="sng">
            <a:solidFill>
              <a:schemeClr val="dk2"/>
            </a:solidFill>
            <a:prstDash val="solid"/>
            <a:round/>
            <a:headEnd type="none" w="med" len="med"/>
            <a:tailEnd type="none" w="med" len="med"/>
          </a:ln>
        </p:spPr>
      </p:cxnSp>
      <p:cxnSp>
        <p:nvCxnSpPr>
          <p:cNvPr id="266" name="Google Shape;266;p25"/>
          <p:cNvCxnSpPr>
            <a:stCxn id="260" idx="5"/>
            <a:endCxn id="267" idx="1"/>
          </p:cNvCxnSpPr>
          <p:nvPr/>
        </p:nvCxnSpPr>
        <p:spPr>
          <a:xfrm>
            <a:off x="1415960" y="3396922"/>
            <a:ext cx="1336500" cy="652500"/>
          </a:xfrm>
          <a:prstGeom prst="straightConnector1">
            <a:avLst/>
          </a:prstGeom>
          <a:noFill/>
          <a:ln w="28575" cap="flat" cmpd="sng">
            <a:solidFill>
              <a:schemeClr val="dk2"/>
            </a:solidFill>
            <a:prstDash val="solid"/>
            <a:round/>
            <a:headEnd type="none" w="med" len="med"/>
            <a:tailEnd type="none" w="med" len="med"/>
          </a:ln>
        </p:spPr>
      </p:cxnSp>
      <p:cxnSp>
        <p:nvCxnSpPr>
          <p:cNvPr id="268" name="Google Shape;268;p25"/>
          <p:cNvCxnSpPr>
            <a:stCxn id="261" idx="4"/>
            <a:endCxn id="259" idx="0"/>
          </p:cNvCxnSpPr>
          <p:nvPr/>
        </p:nvCxnSpPr>
        <p:spPr>
          <a:xfrm>
            <a:off x="3074638" y="2056350"/>
            <a:ext cx="0" cy="562800"/>
          </a:xfrm>
          <a:prstGeom prst="straightConnector1">
            <a:avLst/>
          </a:prstGeom>
          <a:noFill/>
          <a:ln w="28575" cap="flat" cmpd="sng">
            <a:solidFill>
              <a:schemeClr val="dk2"/>
            </a:solidFill>
            <a:prstDash val="solid"/>
            <a:round/>
            <a:headEnd type="none" w="med" len="med"/>
            <a:tailEnd type="none" w="med" len="med"/>
          </a:ln>
        </p:spPr>
      </p:cxnSp>
      <p:cxnSp>
        <p:nvCxnSpPr>
          <p:cNvPr id="269" name="Google Shape;269;p25"/>
          <p:cNvCxnSpPr>
            <a:stCxn id="267" idx="7"/>
            <a:endCxn id="258" idx="3"/>
          </p:cNvCxnSpPr>
          <p:nvPr/>
        </p:nvCxnSpPr>
        <p:spPr>
          <a:xfrm rot="10800000" flipH="1">
            <a:off x="3396815" y="3396922"/>
            <a:ext cx="1445400" cy="652500"/>
          </a:xfrm>
          <a:prstGeom prst="straightConnector1">
            <a:avLst/>
          </a:prstGeom>
          <a:noFill/>
          <a:ln w="28575" cap="flat" cmpd="sng">
            <a:solidFill>
              <a:schemeClr val="dk2"/>
            </a:solidFill>
            <a:prstDash val="solid"/>
            <a:round/>
            <a:headEnd type="none" w="med" len="med"/>
            <a:tailEnd type="none" w="med" len="med"/>
          </a:ln>
        </p:spPr>
      </p:cxnSp>
      <p:cxnSp>
        <p:nvCxnSpPr>
          <p:cNvPr id="270" name="Google Shape;270;p25"/>
          <p:cNvCxnSpPr>
            <a:stCxn id="260" idx="6"/>
            <a:endCxn id="259" idx="2"/>
          </p:cNvCxnSpPr>
          <p:nvPr/>
        </p:nvCxnSpPr>
        <p:spPr>
          <a:xfrm>
            <a:off x="1549388" y="3074800"/>
            <a:ext cx="1069800" cy="0"/>
          </a:xfrm>
          <a:prstGeom prst="straightConnector1">
            <a:avLst/>
          </a:prstGeom>
          <a:noFill/>
          <a:ln w="28575" cap="flat" cmpd="sng">
            <a:solidFill>
              <a:schemeClr val="dk2"/>
            </a:solidFill>
            <a:prstDash val="solid"/>
            <a:round/>
            <a:headEnd type="none" w="med" len="med"/>
            <a:tailEnd type="none" w="med" len="med"/>
          </a:ln>
        </p:spPr>
      </p:cxnSp>
      <p:cxnSp>
        <p:nvCxnSpPr>
          <p:cNvPr id="271" name="Google Shape;271;p25"/>
          <p:cNvCxnSpPr>
            <a:stCxn id="259" idx="6"/>
            <a:endCxn id="258" idx="2"/>
          </p:cNvCxnSpPr>
          <p:nvPr/>
        </p:nvCxnSpPr>
        <p:spPr>
          <a:xfrm>
            <a:off x="3530200" y="3074788"/>
            <a:ext cx="1178700" cy="0"/>
          </a:xfrm>
          <a:prstGeom prst="straightConnector1">
            <a:avLst/>
          </a:prstGeom>
          <a:noFill/>
          <a:ln w="28575" cap="flat" cmpd="sng">
            <a:solidFill>
              <a:schemeClr val="dk2"/>
            </a:solidFill>
            <a:prstDash val="solid"/>
            <a:round/>
            <a:headEnd type="none" w="med" len="med"/>
            <a:tailEnd type="none" w="med" len="med"/>
          </a:ln>
        </p:spPr>
      </p:cxnSp>
      <p:grpSp>
        <p:nvGrpSpPr>
          <p:cNvPr id="272" name="Google Shape;272;p25"/>
          <p:cNvGrpSpPr/>
          <p:nvPr/>
        </p:nvGrpSpPr>
        <p:grpSpPr>
          <a:xfrm>
            <a:off x="638291" y="1088354"/>
            <a:ext cx="888594" cy="1024891"/>
            <a:chOff x="677690" y="1908672"/>
            <a:chExt cx="1869149" cy="2155850"/>
          </a:xfrm>
        </p:grpSpPr>
        <p:pic>
          <p:nvPicPr>
            <p:cNvPr id="273" name="Google Shape;273;p25" descr="671px-Crypto_key.svg.png"/>
            <p:cNvPicPr preferRelativeResize="0"/>
            <p:nvPr/>
          </p:nvPicPr>
          <p:blipFill rotWithShape="1">
            <a:blip r:embed="rId3">
              <a:alphaModFix/>
            </a:blip>
            <a:srcRect t="-46125" b="-46144"/>
            <a:stretch/>
          </p:blipFill>
          <p:spPr>
            <a:xfrm>
              <a:off x="677690" y="1908672"/>
              <a:ext cx="1869149" cy="1869150"/>
            </a:xfrm>
            <a:prstGeom prst="rect">
              <a:avLst/>
            </a:prstGeom>
            <a:noFill/>
            <a:ln>
              <a:noFill/>
            </a:ln>
          </p:spPr>
        </p:pic>
        <p:sp>
          <p:nvSpPr>
            <p:cNvPr id="274" name="Google Shape;274;p25"/>
            <p:cNvSpPr txBox="1"/>
            <p:nvPr/>
          </p:nvSpPr>
          <p:spPr>
            <a:xfrm>
              <a:off x="677765" y="3280622"/>
              <a:ext cx="18690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t>Certificate</a:t>
              </a:r>
              <a:r>
                <a:rPr lang="en"/>
                <a:t> Authority</a:t>
              </a:r>
              <a:endParaRPr/>
            </a:p>
          </p:txBody>
        </p:sp>
      </p:grpSp>
      <p:pic>
        <p:nvPicPr>
          <p:cNvPr id="275" name="Google Shape;275;p25" descr="black-hacker-icon-0.png"/>
          <p:cNvPicPr preferRelativeResize="0"/>
          <p:nvPr/>
        </p:nvPicPr>
        <p:blipFill rotWithShape="1">
          <a:blip r:embed="rId4">
            <a:alphaModFix/>
          </a:blip>
          <a:srcRect/>
          <a:stretch/>
        </p:blipFill>
        <p:spPr>
          <a:xfrm>
            <a:off x="2619097" y="3724706"/>
            <a:ext cx="911100" cy="911119"/>
          </a:xfrm>
          <a:prstGeom prst="rect">
            <a:avLst/>
          </a:prstGeom>
          <a:noFill/>
          <a:ln>
            <a:noFill/>
          </a:ln>
        </p:spPr>
      </p:pic>
      <p:sp>
        <p:nvSpPr>
          <p:cNvPr id="276" name="Google Shape;276;p25"/>
          <p:cNvSpPr txBox="1"/>
          <p:nvPr/>
        </p:nvSpPr>
        <p:spPr>
          <a:xfrm>
            <a:off x="2539800" y="4478825"/>
            <a:ext cx="10698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Adversary</a:t>
            </a:r>
            <a:endParaRPr/>
          </a:p>
        </p:txBody>
      </p:sp>
      <p:cxnSp>
        <p:nvCxnSpPr>
          <p:cNvPr id="277" name="Google Shape;277;p25"/>
          <p:cNvCxnSpPr/>
          <p:nvPr/>
        </p:nvCxnSpPr>
        <p:spPr>
          <a:xfrm>
            <a:off x="1522949" y="1320412"/>
            <a:ext cx="3103500" cy="0"/>
          </a:xfrm>
          <a:prstGeom prst="straightConnector1">
            <a:avLst/>
          </a:prstGeom>
          <a:noFill/>
          <a:ln w="76200" cap="flat" cmpd="sng">
            <a:solidFill>
              <a:srgbClr val="38761D"/>
            </a:solidFill>
            <a:prstDash val="solid"/>
            <a:round/>
            <a:headEnd type="none" w="med" len="med"/>
            <a:tailEnd type="triangle" w="med" len="med"/>
          </a:ln>
        </p:spPr>
      </p:cxnSp>
      <p:sp>
        <p:nvSpPr>
          <p:cNvPr id="278" name="Google Shape;278;p25"/>
          <p:cNvSpPr txBox="1"/>
          <p:nvPr/>
        </p:nvSpPr>
        <p:spPr>
          <a:xfrm>
            <a:off x="5620000" y="1281850"/>
            <a:ext cx="2066100" cy="40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t>I own 2.2.2.2/23</a:t>
            </a:r>
            <a:endParaRPr sz="1800"/>
          </a:p>
        </p:txBody>
      </p:sp>
      <p:grpSp>
        <p:nvGrpSpPr>
          <p:cNvPr id="279" name="Google Shape;279;p25"/>
          <p:cNvGrpSpPr/>
          <p:nvPr/>
        </p:nvGrpSpPr>
        <p:grpSpPr>
          <a:xfrm>
            <a:off x="3955850" y="858762"/>
            <a:ext cx="2417100" cy="1289563"/>
            <a:chOff x="4086500" y="893850"/>
            <a:chExt cx="2417100" cy="1289563"/>
          </a:xfrm>
        </p:grpSpPr>
        <p:pic>
          <p:nvPicPr>
            <p:cNvPr id="280" name="Google Shape;280;p25"/>
            <p:cNvPicPr preferRelativeResize="0"/>
            <p:nvPr/>
          </p:nvPicPr>
          <p:blipFill>
            <a:blip r:embed="rId5">
              <a:alphaModFix/>
            </a:blip>
            <a:stretch>
              <a:fillRect/>
            </a:stretch>
          </p:blipFill>
          <p:spPr>
            <a:xfrm>
              <a:off x="4839500" y="893850"/>
              <a:ext cx="911100" cy="911100"/>
            </a:xfrm>
            <a:prstGeom prst="rect">
              <a:avLst/>
            </a:prstGeom>
            <a:noFill/>
            <a:ln>
              <a:noFill/>
            </a:ln>
          </p:spPr>
        </p:pic>
        <p:sp>
          <p:nvSpPr>
            <p:cNvPr id="281" name="Google Shape;281;p25"/>
            <p:cNvSpPr txBox="1"/>
            <p:nvPr/>
          </p:nvSpPr>
          <p:spPr>
            <a:xfrm>
              <a:off x="4086500" y="1775113"/>
              <a:ext cx="24171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AS containing </a:t>
              </a:r>
              <a:endParaRPr/>
            </a:p>
            <a:p>
              <a:pPr marL="0" lvl="0" indent="0" algn="ctr" rtl="0">
                <a:spcBef>
                  <a:spcPts val="0"/>
                </a:spcBef>
                <a:spcAft>
                  <a:spcPts val="0"/>
                </a:spcAft>
                <a:buNone/>
              </a:pPr>
              <a:r>
                <a:rPr lang="en"/>
                <a:t>exmaple.com</a:t>
              </a:r>
              <a:endParaRPr/>
            </a:p>
          </p:txBody>
        </p:sp>
      </p:grpSp>
      <p:cxnSp>
        <p:nvCxnSpPr>
          <p:cNvPr id="282" name="Google Shape;282;p25"/>
          <p:cNvCxnSpPr/>
          <p:nvPr/>
        </p:nvCxnSpPr>
        <p:spPr>
          <a:xfrm>
            <a:off x="5164338" y="2344150"/>
            <a:ext cx="0" cy="275100"/>
          </a:xfrm>
          <a:prstGeom prst="straightConnector1">
            <a:avLst/>
          </a:prstGeom>
          <a:noFill/>
          <a:ln w="28575" cap="flat" cmpd="sng">
            <a:solidFill>
              <a:schemeClr val="dk2"/>
            </a:solidFill>
            <a:prstDash val="solid"/>
            <a:round/>
            <a:headEnd type="none" w="med" len="med"/>
            <a:tailEnd type="none" w="med" len="med"/>
          </a:ln>
        </p:spPr>
      </p:cxnSp>
      <p:sp>
        <p:nvSpPr>
          <p:cNvPr id="283" name="Google Shape;283;p25"/>
          <p:cNvSpPr txBox="1"/>
          <p:nvPr/>
        </p:nvSpPr>
        <p:spPr>
          <a:xfrm>
            <a:off x="2749900" y="13966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1</a:t>
            </a:r>
            <a:endParaRPr sz="1600"/>
          </a:p>
        </p:txBody>
      </p:sp>
      <p:sp>
        <p:nvSpPr>
          <p:cNvPr id="284" name="Google Shape;284;p25"/>
          <p:cNvSpPr txBox="1"/>
          <p:nvPr/>
        </p:nvSpPr>
        <p:spPr>
          <a:xfrm>
            <a:off x="2749950" y="28705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3</a:t>
            </a:r>
            <a:endParaRPr sz="1600"/>
          </a:p>
        </p:txBody>
      </p:sp>
      <p:sp>
        <p:nvSpPr>
          <p:cNvPr id="285" name="Google Shape;285;p25"/>
          <p:cNvSpPr txBox="1"/>
          <p:nvPr/>
        </p:nvSpPr>
        <p:spPr>
          <a:xfrm>
            <a:off x="4839650" y="28705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4</a:t>
            </a:r>
            <a:endParaRPr sz="1600"/>
          </a:p>
        </p:txBody>
      </p:sp>
      <p:sp>
        <p:nvSpPr>
          <p:cNvPr id="286" name="Google Shape;286;p25"/>
          <p:cNvSpPr txBox="1"/>
          <p:nvPr/>
        </p:nvSpPr>
        <p:spPr>
          <a:xfrm>
            <a:off x="769150" y="28706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2</a:t>
            </a:r>
            <a:endParaRPr sz="16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p26"/>
          <p:cNvSpPr txBox="1">
            <a:spLocks noGrp="1"/>
          </p:cNvSpPr>
          <p:nvPr>
            <p:ph type="title"/>
          </p:nvPr>
        </p:nvSpPr>
        <p:spPr>
          <a:xfrm>
            <a:off x="311700" y="25095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BGP route to victim under attack</a:t>
            </a:r>
            <a:endParaRPr/>
          </a:p>
        </p:txBody>
      </p:sp>
      <p:sp>
        <p:nvSpPr>
          <p:cNvPr id="292" name="Google Shape;292;p26"/>
          <p:cNvSpPr/>
          <p:nvPr/>
        </p:nvSpPr>
        <p:spPr>
          <a:xfrm>
            <a:off x="4708788" y="2619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26"/>
          <p:cNvSpPr/>
          <p:nvPr/>
        </p:nvSpPr>
        <p:spPr>
          <a:xfrm>
            <a:off x="2619100" y="2619238"/>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26"/>
          <p:cNvSpPr/>
          <p:nvPr/>
        </p:nvSpPr>
        <p:spPr>
          <a:xfrm>
            <a:off x="638288" y="2619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26"/>
          <p:cNvSpPr/>
          <p:nvPr/>
        </p:nvSpPr>
        <p:spPr>
          <a:xfrm>
            <a:off x="2619088" y="1145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96" name="Google Shape;296;p26"/>
          <p:cNvCxnSpPr>
            <a:stCxn id="297" idx="6"/>
            <a:endCxn id="295" idx="2"/>
          </p:cNvCxnSpPr>
          <p:nvPr/>
        </p:nvCxnSpPr>
        <p:spPr>
          <a:xfrm>
            <a:off x="1549288" y="1600800"/>
            <a:ext cx="1069800" cy="0"/>
          </a:xfrm>
          <a:prstGeom prst="straightConnector1">
            <a:avLst/>
          </a:prstGeom>
          <a:noFill/>
          <a:ln w="28575" cap="flat" cmpd="sng">
            <a:solidFill>
              <a:schemeClr val="dk2"/>
            </a:solidFill>
            <a:prstDash val="solid"/>
            <a:round/>
            <a:headEnd type="none" w="med" len="med"/>
            <a:tailEnd type="none" w="med" len="med"/>
          </a:ln>
        </p:spPr>
      </p:cxnSp>
      <p:cxnSp>
        <p:nvCxnSpPr>
          <p:cNvPr id="298" name="Google Shape;298;p26"/>
          <p:cNvCxnSpPr>
            <a:endCxn id="299" idx="2"/>
          </p:cNvCxnSpPr>
          <p:nvPr/>
        </p:nvCxnSpPr>
        <p:spPr>
          <a:xfrm>
            <a:off x="3530100" y="1600800"/>
            <a:ext cx="1178700" cy="0"/>
          </a:xfrm>
          <a:prstGeom prst="straightConnector1">
            <a:avLst/>
          </a:prstGeom>
          <a:noFill/>
          <a:ln w="28575" cap="flat" cmpd="sng">
            <a:solidFill>
              <a:schemeClr val="dk2"/>
            </a:solidFill>
            <a:prstDash val="solid"/>
            <a:round/>
            <a:headEnd type="none" w="med" len="med"/>
            <a:tailEnd type="none" w="med" len="med"/>
          </a:ln>
        </p:spPr>
      </p:cxnSp>
      <p:cxnSp>
        <p:nvCxnSpPr>
          <p:cNvPr id="300" name="Google Shape;300;p26"/>
          <p:cNvCxnSpPr>
            <a:stCxn id="294" idx="5"/>
            <a:endCxn id="301" idx="1"/>
          </p:cNvCxnSpPr>
          <p:nvPr/>
        </p:nvCxnSpPr>
        <p:spPr>
          <a:xfrm>
            <a:off x="1415960" y="3396922"/>
            <a:ext cx="1336500" cy="652500"/>
          </a:xfrm>
          <a:prstGeom prst="straightConnector1">
            <a:avLst/>
          </a:prstGeom>
          <a:noFill/>
          <a:ln w="28575" cap="flat" cmpd="sng">
            <a:solidFill>
              <a:schemeClr val="dk2"/>
            </a:solidFill>
            <a:prstDash val="solid"/>
            <a:round/>
            <a:headEnd type="none" w="med" len="med"/>
            <a:tailEnd type="none" w="med" len="med"/>
          </a:ln>
        </p:spPr>
      </p:cxnSp>
      <p:cxnSp>
        <p:nvCxnSpPr>
          <p:cNvPr id="302" name="Google Shape;302;p26"/>
          <p:cNvCxnSpPr>
            <a:stCxn id="295" idx="4"/>
            <a:endCxn id="293" idx="0"/>
          </p:cNvCxnSpPr>
          <p:nvPr/>
        </p:nvCxnSpPr>
        <p:spPr>
          <a:xfrm>
            <a:off x="3074638" y="2056350"/>
            <a:ext cx="0" cy="562800"/>
          </a:xfrm>
          <a:prstGeom prst="straightConnector1">
            <a:avLst/>
          </a:prstGeom>
          <a:noFill/>
          <a:ln w="28575" cap="flat" cmpd="sng">
            <a:solidFill>
              <a:schemeClr val="dk2"/>
            </a:solidFill>
            <a:prstDash val="solid"/>
            <a:round/>
            <a:headEnd type="none" w="med" len="med"/>
            <a:tailEnd type="none" w="med" len="med"/>
          </a:ln>
        </p:spPr>
      </p:cxnSp>
      <p:cxnSp>
        <p:nvCxnSpPr>
          <p:cNvPr id="303" name="Google Shape;303;p26"/>
          <p:cNvCxnSpPr>
            <a:stCxn id="301" idx="7"/>
            <a:endCxn id="292" idx="3"/>
          </p:cNvCxnSpPr>
          <p:nvPr/>
        </p:nvCxnSpPr>
        <p:spPr>
          <a:xfrm rot="10800000" flipH="1">
            <a:off x="3396815" y="3396922"/>
            <a:ext cx="1445400" cy="652500"/>
          </a:xfrm>
          <a:prstGeom prst="straightConnector1">
            <a:avLst/>
          </a:prstGeom>
          <a:noFill/>
          <a:ln w="28575" cap="flat" cmpd="sng">
            <a:solidFill>
              <a:schemeClr val="dk2"/>
            </a:solidFill>
            <a:prstDash val="solid"/>
            <a:round/>
            <a:headEnd type="none" w="med" len="med"/>
            <a:tailEnd type="none" w="med" len="med"/>
          </a:ln>
        </p:spPr>
      </p:cxnSp>
      <p:cxnSp>
        <p:nvCxnSpPr>
          <p:cNvPr id="304" name="Google Shape;304;p26"/>
          <p:cNvCxnSpPr>
            <a:endCxn id="292" idx="0"/>
          </p:cNvCxnSpPr>
          <p:nvPr/>
        </p:nvCxnSpPr>
        <p:spPr>
          <a:xfrm>
            <a:off x="5164338" y="2344150"/>
            <a:ext cx="0" cy="275100"/>
          </a:xfrm>
          <a:prstGeom prst="straightConnector1">
            <a:avLst/>
          </a:prstGeom>
          <a:noFill/>
          <a:ln w="28575" cap="flat" cmpd="sng">
            <a:solidFill>
              <a:schemeClr val="dk2"/>
            </a:solidFill>
            <a:prstDash val="solid"/>
            <a:round/>
            <a:headEnd type="none" w="med" len="med"/>
            <a:tailEnd type="none" w="med" len="med"/>
          </a:ln>
        </p:spPr>
      </p:cxnSp>
      <p:cxnSp>
        <p:nvCxnSpPr>
          <p:cNvPr id="305" name="Google Shape;305;p26"/>
          <p:cNvCxnSpPr>
            <a:stCxn id="294" idx="6"/>
            <a:endCxn id="293" idx="2"/>
          </p:cNvCxnSpPr>
          <p:nvPr/>
        </p:nvCxnSpPr>
        <p:spPr>
          <a:xfrm>
            <a:off x="1549388" y="3074800"/>
            <a:ext cx="1069800" cy="0"/>
          </a:xfrm>
          <a:prstGeom prst="straightConnector1">
            <a:avLst/>
          </a:prstGeom>
          <a:noFill/>
          <a:ln w="28575" cap="flat" cmpd="sng">
            <a:solidFill>
              <a:schemeClr val="dk2"/>
            </a:solidFill>
            <a:prstDash val="solid"/>
            <a:round/>
            <a:headEnd type="none" w="med" len="med"/>
            <a:tailEnd type="none" w="med" len="med"/>
          </a:ln>
        </p:spPr>
      </p:cxnSp>
      <p:cxnSp>
        <p:nvCxnSpPr>
          <p:cNvPr id="306" name="Google Shape;306;p26"/>
          <p:cNvCxnSpPr>
            <a:stCxn id="293" idx="6"/>
            <a:endCxn id="292" idx="2"/>
          </p:cNvCxnSpPr>
          <p:nvPr/>
        </p:nvCxnSpPr>
        <p:spPr>
          <a:xfrm>
            <a:off x="3530200" y="3074788"/>
            <a:ext cx="1178700" cy="0"/>
          </a:xfrm>
          <a:prstGeom prst="straightConnector1">
            <a:avLst/>
          </a:prstGeom>
          <a:noFill/>
          <a:ln w="28575" cap="flat" cmpd="sng">
            <a:solidFill>
              <a:schemeClr val="dk2"/>
            </a:solidFill>
            <a:prstDash val="solid"/>
            <a:round/>
            <a:headEnd type="none" w="med" len="med"/>
            <a:tailEnd type="none" w="med" len="med"/>
          </a:ln>
        </p:spPr>
      </p:cxnSp>
      <p:grpSp>
        <p:nvGrpSpPr>
          <p:cNvPr id="307" name="Google Shape;307;p26"/>
          <p:cNvGrpSpPr/>
          <p:nvPr/>
        </p:nvGrpSpPr>
        <p:grpSpPr>
          <a:xfrm>
            <a:off x="638291" y="1088354"/>
            <a:ext cx="888594" cy="1024891"/>
            <a:chOff x="677690" y="1908672"/>
            <a:chExt cx="1869149" cy="2155850"/>
          </a:xfrm>
        </p:grpSpPr>
        <p:pic>
          <p:nvPicPr>
            <p:cNvPr id="308" name="Google Shape;308;p26" descr="671px-Crypto_key.svg.png"/>
            <p:cNvPicPr preferRelativeResize="0"/>
            <p:nvPr/>
          </p:nvPicPr>
          <p:blipFill rotWithShape="1">
            <a:blip r:embed="rId3">
              <a:alphaModFix/>
            </a:blip>
            <a:srcRect t="-46125" b="-46144"/>
            <a:stretch/>
          </p:blipFill>
          <p:spPr>
            <a:xfrm>
              <a:off x="677690" y="1908672"/>
              <a:ext cx="1869149" cy="1869150"/>
            </a:xfrm>
            <a:prstGeom prst="rect">
              <a:avLst/>
            </a:prstGeom>
            <a:noFill/>
            <a:ln>
              <a:noFill/>
            </a:ln>
          </p:spPr>
        </p:pic>
        <p:sp>
          <p:nvSpPr>
            <p:cNvPr id="309" name="Google Shape;309;p26"/>
            <p:cNvSpPr txBox="1"/>
            <p:nvPr/>
          </p:nvSpPr>
          <p:spPr>
            <a:xfrm>
              <a:off x="677765" y="3280622"/>
              <a:ext cx="18690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t>Certificate</a:t>
              </a:r>
              <a:r>
                <a:rPr lang="en"/>
                <a:t> Authority</a:t>
              </a:r>
              <a:endParaRPr/>
            </a:p>
          </p:txBody>
        </p:sp>
      </p:grpSp>
      <p:pic>
        <p:nvPicPr>
          <p:cNvPr id="310" name="Google Shape;310;p26" descr="black-hacker-icon-0.png"/>
          <p:cNvPicPr preferRelativeResize="0"/>
          <p:nvPr/>
        </p:nvPicPr>
        <p:blipFill rotWithShape="1">
          <a:blip r:embed="rId4">
            <a:alphaModFix/>
          </a:blip>
          <a:srcRect/>
          <a:stretch/>
        </p:blipFill>
        <p:spPr>
          <a:xfrm>
            <a:off x="2619097" y="3724706"/>
            <a:ext cx="911100" cy="911119"/>
          </a:xfrm>
          <a:prstGeom prst="rect">
            <a:avLst/>
          </a:prstGeom>
          <a:noFill/>
          <a:ln>
            <a:noFill/>
          </a:ln>
        </p:spPr>
      </p:pic>
      <p:sp>
        <p:nvSpPr>
          <p:cNvPr id="311" name="Google Shape;311;p26"/>
          <p:cNvSpPr txBox="1"/>
          <p:nvPr/>
        </p:nvSpPr>
        <p:spPr>
          <a:xfrm>
            <a:off x="2539800" y="4478825"/>
            <a:ext cx="10698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Adversary</a:t>
            </a:r>
            <a:endParaRPr/>
          </a:p>
        </p:txBody>
      </p:sp>
      <p:cxnSp>
        <p:nvCxnSpPr>
          <p:cNvPr id="312" name="Google Shape;312;p26"/>
          <p:cNvCxnSpPr/>
          <p:nvPr/>
        </p:nvCxnSpPr>
        <p:spPr>
          <a:xfrm>
            <a:off x="1526849" y="1926912"/>
            <a:ext cx="922500" cy="0"/>
          </a:xfrm>
          <a:prstGeom prst="straightConnector1">
            <a:avLst/>
          </a:prstGeom>
          <a:noFill/>
          <a:ln w="76200" cap="flat" cmpd="sng">
            <a:solidFill>
              <a:srgbClr val="FF0000"/>
            </a:solidFill>
            <a:prstDash val="solid"/>
            <a:round/>
            <a:headEnd type="none" w="med" len="med"/>
            <a:tailEnd type="none" w="med" len="med"/>
          </a:ln>
        </p:spPr>
      </p:cxnSp>
      <p:sp>
        <p:nvSpPr>
          <p:cNvPr id="313" name="Google Shape;313;p26"/>
          <p:cNvSpPr txBox="1"/>
          <p:nvPr/>
        </p:nvSpPr>
        <p:spPr>
          <a:xfrm>
            <a:off x="3530200" y="4222700"/>
            <a:ext cx="1959000" cy="40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a:solidFill>
                  <a:srgbClr val="FF0000"/>
                </a:solidFill>
              </a:rPr>
              <a:t>I own 2.2.2.2/24</a:t>
            </a:r>
            <a:endParaRPr sz="1800" b="1">
              <a:solidFill>
                <a:srgbClr val="FF0000"/>
              </a:solidFill>
            </a:endParaRPr>
          </a:p>
        </p:txBody>
      </p:sp>
      <p:cxnSp>
        <p:nvCxnSpPr>
          <p:cNvPr id="314" name="Google Shape;314;p26"/>
          <p:cNvCxnSpPr/>
          <p:nvPr/>
        </p:nvCxnSpPr>
        <p:spPr>
          <a:xfrm>
            <a:off x="2437349" y="1926912"/>
            <a:ext cx="0" cy="860700"/>
          </a:xfrm>
          <a:prstGeom prst="straightConnector1">
            <a:avLst/>
          </a:prstGeom>
          <a:noFill/>
          <a:ln w="76200" cap="flat" cmpd="sng">
            <a:solidFill>
              <a:srgbClr val="FF0000"/>
            </a:solidFill>
            <a:prstDash val="solid"/>
            <a:round/>
            <a:headEnd type="none" w="med" len="med"/>
            <a:tailEnd type="none" w="med" len="med"/>
          </a:ln>
        </p:spPr>
      </p:cxnSp>
      <p:cxnSp>
        <p:nvCxnSpPr>
          <p:cNvPr id="315" name="Google Shape;315;p26"/>
          <p:cNvCxnSpPr/>
          <p:nvPr/>
        </p:nvCxnSpPr>
        <p:spPr>
          <a:xfrm rot="10800000">
            <a:off x="1514849" y="2752687"/>
            <a:ext cx="922500" cy="0"/>
          </a:xfrm>
          <a:prstGeom prst="straightConnector1">
            <a:avLst/>
          </a:prstGeom>
          <a:noFill/>
          <a:ln w="76200" cap="flat" cmpd="sng">
            <a:solidFill>
              <a:srgbClr val="FF0000"/>
            </a:solidFill>
            <a:prstDash val="solid"/>
            <a:round/>
            <a:headEnd type="none" w="med" len="med"/>
            <a:tailEnd type="none" w="med" len="med"/>
          </a:ln>
        </p:spPr>
      </p:cxnSp>
      <p:cxnSp>
        <p:nvCxnSpPr>
          <p:cNvPr id="316" name="Google Shape;316;p26"/>
          <p:cNvCxnSpPr/>
          <p:nvPr/>
        </p:nvCxnSpPr>
        <p:spPr>
          <a:xfrm rot="10800000">
            <a:off x="1518550" y="2754350"/>
            <a:ext cx="1257300" cy="1036200"/>
          </a:xfrm>
          <a:prstGeom prst="straightConnector1">
            <a:avLst/>
          </a:prstGeom>
          <a:noFill/>
          <a:ln w="76200" cap="flat" cmpd="sng">
            <a:solidFill>
              <a:srgbClr val="FF0000"/>
            </a:solidFill>
            <a:prstDash val="solid"/>
            <a:round/>
            <a:headEnd type="triangle" w="med" len="med"/>
            <a:tailEnd type="none" w="med" len="med"/>
          </a:ln>
        </p:spPr>
      </p:cxnSp>
      <p:grpSp>
        <p:nvGrpSpPr>
          <p:cNvPr id="317" name="Google Shape;317;p26"/>
          <p:cNvGrpSpPr/>
          <p:nvPr/>
        </p:nvGrpSpPr>
        <p:grpSpPr>
          <a:xfrm>
            <a:off x="3955850" y="858762"/>
            <a:ext cx="2417100" cy="1289563"/>
            <a:chOff x="4086500" y="893850"/>
            <a:chExt cx="2417100" cy="1289563"/>
          </a:xfrm>
        </p:grpSpPr>
        <p:pic>
          <p:nvPicPr>
            <p:cNvPr id="318" name="Google Shape;318;p26"/>
            <p:cNvPicPr preferRelativeResize="0"/>
            <p:nvPr/>
          </p:nvPicPr>
          <p:blipFill>
            <a:blip r:embed="rId5">
              <a:alphaModFix/>
            </a:blip>
            <a:stretch>
              <a:fillRect/>
            </a:stretch>
          </p:blipFill>
          <p:spPr>
            <a:xfrm>
              <a:off x="4839500" y="893850"/>
              <a:ext cx="911100" cy="911100"/>
            </a:xfrm>
            <a:prstGeom prst="rect">
              <a:avLst/>
            </a:prstGeom>
            <a:noFill/>
            <a:ln>
              <a:noFill/>
            </a:ln>
          </p:spPr>
        </p:pic>
        <p:sp>
          <p:nvSpPr>
            <p:cNvPr id="319" name="Google Shape;319;p26"/>
            <p:cNvSpPr txBox="1"/>
            <p:nvPr/>
          </p:nvSpPr>
          <p:spPr>
            <a:xfrm>
              <a:off x="4086500" y="1775113"/>
              <a:ext cx="24171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AS containing </a:t>
              </a:r>
              <a:endParaRPr/>
            </a:p>
            <a:p>
              <a:pPr marL="0" lvl="0" indent="0" algn="ctr" rtl="0">
                <a:spcBef>
                  <a:spcPts val="0"/>
                </a:spcBef>
                <a:spcAft>
                  <a:spcPts val="0"/>
                </a:spcAft>
                <a:buNone/>
              </a:pPr>
              <a:r>
                <a:rPr lang="en"/>
                <a:t>exmaple.com</a:t>
              </a:r>
              <a:endParaRPr/>
            </a:p>
          </p:txBody>
        </p:sp>
      </p:grpSp>
      <p:sp>
        <p:nvSpPr>
          <p:cNvPr id="320" name="Google Shape;320;p26"/>
          <p:cNvSpPr txBox="1"/>
          <p:nvPr/>
        </p:nvSpPr>
        <p:spPr>
          <a:xfrm>
            <a:off x="5620000" y="1281850"/>
            <a:ext cx="2066100" cy="40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t>I own 2.2.2.2/23</a:t>
            </a:r>
            <a:endParaRPr sz="1800"/>
          </a:p>
        </p:txBody>
      </p:sp>
      <p:cxnSp>
        <p:nvCxnSpPr>
          <p:cNvPr id="321" name="Google Shape;321;p26"/>
          <p:cNvCxnSpPr/>
          <p:nvPr/>
        </p:nvCxnSpPr>
        <p:spPr>
          <a:xfrm>
            <a:off x="1522949" y="1320412"/>
            <a:ext cx="3103500" cy="0"/>
          </a:xfrm>
          <a:prstGeom prst="straightConnector1">
            <a:avLst/>
          </a:prstGeom>
          <a:noFill/>
          <a:ln w="76200" cap="flat" cmpd="sng">
            <a:solidFill>
              <a:srgbClr val="38761D"/>
            </a:solidFill>
            <a:prstDash val="solid"/>
            <a:round/>
            <a:headEnd type="none" w="med" len="med"/>
            <a:tailEnd type="triangle" w="med" len="med"/>
          </a:ln>
        </p:spPr>
      </p:cxnSp>
      <p:cxnSp>
        <p:nvCxnSpPr>
          <p:cNvPr id="322" name="Google Shape;322;p26"/>
          <p:cNvCxnSpPr/>
          <p:nvPr/>
        </p:nvCxnSpPr>
        <p:spPr>
          <a:xfrm>
            <a:off x="2748188" y="994000"/>
            <a:ext cx="652800" cy="652800"/>
          </a:xfrm>
          <a:prstGeom prst="straightConnector1">
            <a:avLst/>
          </a:prstGeom>
          <a:noFill/>
          <a:ln w="38100" cap="flat" cmpd="sng">
            <a:solidFill>
              <a:srgbClr val="FF0000"/>
            </a:solidFill>
            <a:prstDash val="solid"/>
            <a:round/>
            <a:headEnd type="none" w="med" len="med"/>
            <a:tailEnd type="none" w="med" len="med"/>
          </a:ln>
        </p:spPr>
      </p:cxnSp>
      <p:cxnSp>
        <p:nvCxnSpPr>
          <p:cNvPr id="323" name="Google Shape;323;p26"/>
          <p:cNvCxnSpPr/>
          <p:nvPr/>
        </p:nvCxnSpPr>
        <p:spPr>
          <a:xfrm rot="10800000" flipH="1">
            <a:off x="2748188" y="994000"/>
            <a:ext cx="652800" cy="652800"/>
          </a:xfrm>
          <a:prstGeom prst="straightConnector1">
            <a:avLst/>
          </a:prstGeom>
          <a:noFill/>
          <a:ln w="38100" cap="flat" cmpd="sng">
            <a:solidFill>
              <a:srgbClr val="FF0000"/>
            </a:solidFill>
            <a:prstDash val="solid"/>
            <a:round/>
            <a:headEnd type="none" w="med" len="med"/>
            <a:tailEnd type="none" w="med" len="med"/>
          </a:ln>
        </p:spPr>
      </p:cxnSp>
      <p:sp>
        <p:nvSpPr>
          <p:cNvPr id="324" name="Google Shape;324;p26"/>
          <p:cNvSpPr txBox="1"/>
          <p:nvPr/>
        </p:nvSpPr>
        <p:spPr>
          <a:xfrm>
            <a:off x="2749900" y="13966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1</a:t>
            </a:r>
            <a:endParaRPr sz="1600"/>
          </a:p>
        </p:txBody>
      </p:sp>
      <p:sp>
        <p:nvSpPr>
          <p:cNvPr id="325" name="Google Shape;325;p26"/>
          <p:cNvSpPr txBox="1"/>
          <p:nvPr/>
        </p:nvSpPr>
        <p:spPr>
          <a:xfrm>
            <a:off x="2749950" y="28705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3</a:t>
            </a:r>
            <a:endParaRPr sz="1600"/>
          </a:p>
        </p:txBody>
      </p:sp>
      <p:sp>
        <p:nvSpPr>
          <p:cNvPr id="326" name="Google Shape;326;p26"/>
          <p:cNvSpPr txBox="1"/>
          <p:nvPr/>
        </p:nvSpPr>
        <p:spPr>
          <a:xfrm>
            <a:off x="4839650" y="28705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4</a:t>
            </a:r>
            <a:endParaRPr sz="1600"/>
          </a:p>
        </p:txBody>
      </p:sp>
      <p:sp>
        <p:nvSpPr>
          <p:cNvPr id="327" name="Google Shape;327;p26"/>
          <p:cNvSpPr txBox="1"/>
          <p:nvPr/>
        </p:nvSpPr>
        <p:spPr>
          <a:xfrm>
            <a:off x="769150" y="28706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2</a:t>
            </a:r>
            <a:endParaRPr sz="16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sp>
        <p:nvSpPr>
          <p:cNvPr id="332" name="Google Shape;332;p27"/>
          <p:cNvSpPr txBox="1">
            <a:spLocks noGrp="1"/>
          </p:cNvSpPr>
          <p:nvPr>
            <p:ph type="title"/>
          </p:nvPr>
        </p:nvSpPr>
        <p:spPr>
          <a:xfrm>
            <a:off x="311700" y="25095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BGP route to victim under attack</a:t>
            </a:r>
            <a:endParaRPr/>
          </a:p>
        </p:txBody>
      </p:sp>
      <p:sp>
        <p:nvSpPr>
          <p:cNvPr id="333" name="Google Shape;333;p27"/>
          <p:cNvSpPr/>
          <p:nvPr/>
        </p:nvSpPr>
        <p:spPr>
          <a:xfrm>
            <a:off x="4708788" y="2619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27"/>
          <p:cNvSpPr/>
          <p:nvPr/>
        </p:nvSpPr>
        <p:spPr>
          <a:xfrm>
            <a:off x="2619100" y="2619238"/>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27"/>
          <p:cNvSpPr/>
          <p:nvPr/>
        </p:nvSpPr>
        <p:spPr>
          <a:xfrm>
            <a:off x="638288" y="2619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27"/>
          <p:cNvSpPr/>
          <p:nvPr/>
        </p:nvSpPr>
        <p:spPr>
          <a:xfrm>
            <a:off x="2619088" y="1145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37" name="Google Shape;337;p27"/>
          <p:cNvCxnSpPr>
            <a:stCxn id="338" idx="6"/>
            <a:endCxn id="336" idx="2"/>
          </p:cNvCxnSpPr>
          <p:nvPr/>
        </p:nvCxnSpPr>
        <p:spPr>
          <a:xfrm>
            <a:off x="1549288" y="1600800"/>
            <a:ext cx="1069800" cy="0"/>
          </a:xfrm>
          <a:prstGeom prst="straightConnector1">
            <a:avLst/>
          </a:prstGeom>
          <a:noFill/>
          <a:ln w="28575" cap="flat" cmpd="sng">
            <a:solidFill>
              <a:schemeClr val="dk2"/>
            </a:solidFill>
            <a:prstDash val="solid"/>
            <a:round/>
            <a:headEnd type="none" w="med" len="med"/>
            <a:tailEnd type="none" w="med" len="med"/>
          </a:ln>
        </p:spPr>
      </p:cxnSp>
      <p:cxnSp>
        <p:nvCxnSpPr>
          <p:cNvPr id="339" name="Google Shape;339;p27"/>
          <p:cNvCxnSpPr>
            <a:endCxn id="340" idx="2"/>
          </p:cNvCxnSpPr>
          <p:nvPr/>
        </p:nvCxnSpPr>
        <p:spPr>
          <a:xfrm>
            <a:off x="3530100" y="1600800"/>
            <a:ext cx="1178700" cy="0"/>
          </a:xfrm>
          <a:prstGeom prst="straightConnector1">
            <a:avLst/>
          </a:prstGeom>
          <a:noFill/>
          <a:ln w="28575" cap="flat" cmpd="sng">
            <a:solidFill>
              <a:schemeClr val="dk2"/>
            </a:solidFill>
            <a:prstDash val="solid"/>
            <a:round/>
            <a:headEnd type="none" w="med" len="med"/>
            <a:tailEnd type="none" w="med" len="med"/>
          </a:ln>
        </p:spPr>
      </p:cxnSp>
      <p:cxnSp>
        <p:nvCxnSpPr>
          <p:cNvPr id="341" name="Google Shape;341;p27"/>
          <p:cNvCxnSpPr>
            <a:stCxn id="335" idx="5"/>
            <a:endCxn id="342" idx="1"/>
          </p:cNvCxnSpPr>
          <p:nvPr/>
        </p:nvCxnSpPr>
        <p:spPr>
          <a:xfrm>
            <a:off x="1415960" y="3396922"/>
            <a:ext cx="1336500" cy="652500"/>
          </a:xfrm>
          <a:prstGeom prst="straightConnector1">
            <a:avLst/>
          </a:prstGeom>
          <a:noFill/>
          <a:ln w="28575" cap="flat" cmpd="sng">
            <a:solidFill>
              <a:schemeClr val="dk2"/>
            </a:solidFill>
            <a:prstDash val="solid"/>
            <a:round/>
            <a:headEnd type="none" w="med" len="med"/>
            <a:tailEnd type="none" w="med" len="med"/>
          </a:ln>
        </p:spPr>
      </p:cxnSp>
      <p:cxnSp>
        <p:nvCxnSpPr>
          <p:cNvPr id="343" name="Google Shape;343;p27"/>
          <p:cNvCxnSpPr>
            <a:stCxn id="336" idx="4"/>
            <a:endCxn id="334" idx="0"/>
          </p:cNvCxnSpPr>
          <p:nvPr/>
        </p:nvCxnSpPr>
        <p:spPr>
          <a:xfrm>
            <a:off x="3074638" y="2056350"/>
            <a:ext cx="0" cy="562800"/>
          </a:xfrm>
          <a:prstGeom prst="straightConnector1">
            <a:avLst/>
          </a:prstGeom>
          <a:noFill/>
          <a:ln w="28575" cap="flat" cmpd="sng">
            <a:solidFill>
              <a:schemeClr val="dk2"/>
            </a:solidFill>
            <a:prstDash val="solid"/>
            <a:round/>
            <a:headEnd type="none" w="med" len="med"/>
            <a:tailEnd type="none" w="med" len="med"/>
          </a:ln>
        </p:spPr>
      </p:cxnSp>
      <p:cxnSp>
        <p:nvCxnSpPr>
          <p:cNvPr id="344" name="Google Shape;344;p27"/>
          <p:cNvCxnSpPr>
            <a:stCxn id="342" idx="7"/>
            <a:endCxn id="333" idx="3"/>
          </p:cNvCxnSpPr>
          <p:nvPr/>
        </p:nvCxnSpPr>
        <p:spPr>
          <a:xfrm rot="10800000" flipH="1">
            <a:off x="3396815" y="3396922"/>
            <a:ext cx="1445400" cy="652500"/>
          </a:xfrm>
          <a:prstGeom prst="straightConnector1">
            <a:avLst/>
          </a:prstGeom>
          <a:noFill/>
          <a:ln w="28575" cap="flat" cmpd="sng">
            <a:solidFill>
              <a:schemeClr val="dk2"/>
            </a:solidFill>
            <a:prstDash val="solid"/>
            <a:round/>
            <a:headEnd type="none" w="med" len="med"/>
            <a:tailEnd type="none" w="med" len="med"/>
          </a:ln>
        </p:spPr>
      </p:cxnSp>
      <p:cxnSp>
        <p:nvCxnSpPr>
          <p:cNvPr id="345" name="Google Shape;345;p27"/>
          <p:cNvCxnSpPr>
            <a:endCxn id="333" idx="0"/>
          </p:cNvCxnSpPr>
          <p:nvPr/>
        </p:nvCxnSpPr>
        <p:spPr>
          <a:xfrm>
            <a:off x="5164338" y="2344150"/>
            <a:ext cx="0" cy="275100"/>
          </a:xfrm>
          <a:prstGeom prst="straightConnector1">
            <a:avLst/>
          </a:prstGeom>
          <a:noFill/>
          <a:ln w="28575" cap="flat" cmpd="sng">
            <a:solidFill>
              <a:schemeClr val="dk2"/>
            </a:solidFill>
            <a:prstDash val="solid"/>
            <a:round/>
            <a:headEnd type="none" w="med" len="med"/>
            <a:tailEnd type="none" w="med" len="med"/>
          </a:ln>
        </p:spPr>
      </p:cxnSp>
      <p:cxnSp>
        <p:nvCxnSpPr>
          <p:cNvPr id="346" name="Google Shape;346;p27"/>
          <p:cNvCxnSpPr>
            <a:stCxn id="335" idx="6"/>
            <a:endCxn id="334" idx="2"/>
          </p:cNvCxnSpPr>
          <p:nvPr/>
        </p:nvCxnSpPr>
        <p:spPr>
          <a:xfrm>
            <a:off x="1549388" y="3074800"/>
            <a:ext cx="1069800" cy="0"/>
          </a:xfrm>
          <a:prstGeom prst="straightConnector1">
            <a:avLst/>
          </a:prstGeom>
          <a:noFill/>
          <a:ln w="28575" cap="flat" cmpd="sng">
            <a:solidFill>
              <a:schemeClr val="dk2"/>
            </a:solidFill>
            <a:prstDash val="solid"/>
            <a:round/>
            <a:headEnd type="none" w="med" len="med"/>
            <a:tailEnd type="none" w="med" len="med"/>
          </a:ln>
        </p:spPr>
      </p:cxnSp>
      <p:cxnSp>
        <p:nvCxnSpPr>
          <p:cNvPr id="347" name="Google Shape;347;p27"/>
          <p:cNvCxnSpPr>
            <a:stCxn id="334" idx="6"/>
            <a:endCxn id="333" idx="2"/>
          </p:cNvCxnSpPr>
          <p:nvPr/>
        </p:nvCxnSpPr>
        <p:spPr>
          <a:xfrm>
            <a:off x="3530200" y="3074788"/>
            <a:ext cx="1178700" cy="0"/>
          </a:xfrm>
          <a:prstGeom prst="straightConnector1">
            <a:avLst/>
          </a:prstGeom>
          <a:noFill/>
          <a:ln w="28575" cap="flat" cmpd="sng">
            <a:solidFill>
              <a:schemeClr val="dk2"/>
            </a:solidFill>
            <a:prstDash val="solid"/>
            <a:round/>
            <a:headEnd type="none" w="med" len="med"/>
            <a:tailEnd type="none" w="med" len="med"/>
          </a:ln>
        </p:spPr>
      </p:cxnSp>
      <p:grpSp>
        <p:nvGrpSpPr>
          <p:cNvPr id="348" name="Google Shape;348;p27"/>
          <p:cNvGrpSpPr/>
          <p:nvPr/>
        </p:nvGrpSpPr>
        <p:grpSpPr>
          <a:xfrm>
            <a:off x="638291" y="1088354"/>
            <a:ext cx="888594" cy="1024891"/>
            <a:chOff x="677690" y="1908672"/>
            <a:chExt cx="1869149" cy="2155850"/>
          </a:xfrm>
        </p:grpSpPr>
        <p:pic>
          <p:nvPicPr>
            <p:cNvPr id="349" name="Google Shape;349;p27" descr="671px-Crypto_key.svg.png"/>
            <p:cNvPicPr preferRelativeResize="0"/>
            <p:nvPr/>
          </p:nvPicPr>
          <p:blipFill rotWithShape="1">
            <a:blip r:embed="rId3">
              <a:alphaModFix/>
            </a:blip>
            <a:srcRect t="-46125" b="-46144"/>
            <a:stretch/>
          </p:blipFill>
          <p:spPr>
            <a:xfrm>
              <a:off x="677690" y="1908672"/>
              <a:ext cx="1869149" cy="1869150"/>
            </a:xfrm>
            <a:prstGeom prst="rect">
              <a:avLst/>
            </a:prstGeom>
            <a:noFill/>
            <a:ln>
              <a:noFill/>
            </a:ln>
          </p:spPr>
        </p:pic>
        <p:sp>
          <p:nvSpPr>
            <p:cNvPr id="350" name="Google Shape;350;p27"/>
            <p:cNvSpPr txBox="1"/>
            <p:nvPr/>
          </p:nvSpPr>
          <p:spPr>
            <a:xfrm>
              <a:off x="677765" y="3280622"/>
              <a:ext cx="18690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t>Certificate</a:t>
              </a:r>
              <a:r>
                <a:rPr lang="en"/>
                <a:t> Authority</a:t>
              </a:r>
              <a:endParaRPr/>
            </a:p>
          </p:txBody>
        </p:sp>
      </p:grpSp>
      <p:pic>
        <p:nvPicPr>
          <p:cNvPr id="351" name="Google Shape;351;p27" descr="black-hacker-icon-0.png"/>
          <p:cNvPicPr preferRelativeResize="0"/>
          <p:nvPr/>
        </p:nvPicPr>
        <p:blipFill rotWithShape="1">
          <a:blip r:embed="rId4">
            <a:alphaModFix/>
          </a:blip>
          <a:srcRect/>
          <a:stretch/>
        </p:blipFill>
        <p:spPr>
          <a:xfrm>
            <a:off x="2619097" y="3724706"/>
            <a:ext cx="911100" cy="911119"/>
          </a:xfrm>
          <a:prstGeom prst="rect">
            <a:avLst/>
          </a:prstGeom>
          <a:noFill/>
          <a:ln>
            <a:noFill/>
          </a:ln>
        </p:spPr>
      </p:pic>
      <p:sp>
        <p:nvSpPr>
          <p:cNvPr id="352" name="Google Shape;352;p27"/>
          <p:cNvSpPr txBox="1"/>
          <p:nvPr/>
        </p:nvSpPr>
        <p:spPr>
          <a:xfrm>
            <a:off x="2539800" y="4478825"/>
            <a:ext cx="10698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Adversary</a:t>
            </a:r>
            <a:endParaRPr/>
          </a:p>
        </p:txBody>
      </p:sp>
      <p:cxnSp>
        <p:nvCxnSpPr>
          <p:cNvPr id="353" name="Google Shape;353;p27"/>
          <p:cNvCxnSpPr/>
          <p:nvPr/>
        </p:nvCxnSpPr>
        <p:spPr>
          <a:xfrm>
            <a:off x="1526849" y="1926912"/>
            <a:ext cx="922500" cy="0"/>
          </a:xfrm>
          <a:prstGeom prst="straightConnector1">
            <a:avLst/>
          </a:prstGeom>
          <a:noFill/>
          <a:ln w="76200" cap="flat" cmpd="sng">
            <a:solidFill>
              <a:srgbClr val="FF0000"/>
            </a:solidFill>
            <a:prstDash val="solid"/>
            <a:round/>
            <a:headEnd type="none" w="med" len="med"/>
            <a:tailEnd type="none" w="med" len="med"/>
          </a:ln>
        </p:spPr>
      </p:cxnSp>
      <p:sp>
        <p:nvSpPr>
          <p:cNvPr id="354" name="Google Shape;354;p27"/>
          <p:cNvSpPr txBox="1"/>
          <p:nvPr/>
        </p:nvSpPr>
        <p:spPr>
          <a:xfrm>
            <a:off x="3530200" y="4222700"/>
            <a:ext cx="1959000" cy="40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a:solidFill>
                  <a:srgbClr val="FF0000"/>
                </a:solidFill>
              </a:rPr>
              <a:t>I own 2.2.2.2/24</a:t>
            </a:r>
            <a:endParaRPr sz="1800" b="1">
              <a:solidFill>
                <a:srgbClr val="FF0000"/>
              </a:solidFill>
            </a:endParaRPr>
          </a:p>
        </p:txBody>
      </p:sp>
      <p:cxnSp>
        <p:nvCxnSpPr>
          <p:cNvPr id="355" name="Google Shape;355;p27"/>
          <p:cNvCxnSpPr/>
          <p:nvPr/>
        </p:nvCxnSpPr>
        <p:spPr>
          <a:xfrm>
            <a:off x="2437349" y="1926912"/>
            <a:ext cx="0" cy="860700"/>
          </a:xfrm>
          <a:prstGeom prst="straightConnector1">
            <a:avLst/>
          </a:prstGeom>
          <a:noFill/>
          <a:ln w="76200" cap="flat" cmpd="sng">
            <a:solidFill>
              <a:srgbClr val="FF0000"/>
            </a:solidFill>
            <a:prstDash val="solid"/>
            <a:round/>
            <a:headEnd type="none" w="med" len="med"/>
            <a:tailEnd type="none" w="med" len="med"/>
          </a:ln>
        </p:spPr>
      </p:cxnSp>
      <p:cxnSp>
        <p:nvCxnSpPr>
          <p:cNvPr id="356" name="Google Shape;356;p27"/>
          <p:cNvCxnSpPr/>
          <p:nvPr/>
        </p:nvCxnSpPr>
        <p:spPr>
          <a:xfrm rot="10800000">
            <a:off x="1514849" y="2752687"/>
            <a:ext cx="922500" cy="0"/>
          </a:xfrm>
          <a:prstGeom prst="straightConnector1">
            <a:avLst/>
          </a:prstGeom>
          <a:noFill/>
          <a:ln w="76200" cap="flat" cmpd="sng">
            <a:solidFill>
              <a:srgbClr val="FF0000"/>
            </a:solidFill>
            <a:prstDash val="solid"/>
            <a:round/>
            <a:headEnd type="none" w="med" len="med"/>
            <a:tailEnd type="none" w="med" len="med"/>
          </a:ln>
        </p:spPr>
      </p:cxnSp>
      <p:cxnSp>
        <p:nvCxnSpPr>
          <p:cNvPr id="357" name="Google Shape;357;p27"/>
          <p:cNvCxnSpPr/>
          <p:nvPr/>
        </p:nvCxnSpPr>
        <p:spPr>
          <a:xfrm rot="10800000">
            <a:off x="1518550" y="2754350"/>
            <a:ext cx="1257300" cy="1036200"/>
          </a:xfrm>
          <a:prstGeom prst="straightConnector1">
            <a:avLst/>
          </a:prstGeom>
          <a:noFill/>
          <a:ln w="76200" cap="flat" cmpd="sng">
            <a:solidFill>
              <a:srgbClr val="FF0000"/>
            </a:solidFill>
            <a:prstDash val="solid"/>
            <a:round/>
            <a:headEnd type="triangle" w="med" len="med"/>
            <a:tailEnd type="none" w="med" len="med"/>
          </a:ln>
        </p:spPr>
      </p:cxnSp>
      <p:grpSp>
        <p:nvGrpSpPr>
          <p:cNvPr id="358" name="Google Shape;358;p27"/>
          <p:cNvGrpSpPr/>
          <p:nvPr/>
        </p:nvGrpSpPr>
        <p:grpSpPr>
          <a:xfrm>
            <a:off x="3955850" y="858762"/>
            <a:ext cx="2417100" cy="1289563"/>
            <a:chOff x="4086500" y="893850"/>
            <a:chExt cx="2417100" cy="1289563"/>
          </a:xfrm>
        </p:grpSpPr>
        <p:pic>
          <p:nvPicPr>
            <p:cNvPr id="359" name="Google Shape;359;p27"/>
            <p:cNvPicPr preferRelativeResize="0"/>
            <p:nvPr/>
          </p:nvPicPr>
          <p:blipFill>
            <a:blip r:embed="rId5">
              <a:alphaModFix/>
            </a:blip>
            <a:stretch>
              <a:fillRect/>
            </a:stretch>
          </p:blipFill>
          <p:spPr>
            <a:xfrm>
              <a:off x="4839500" y="893850"/>
              <a:ext cx="911100" cy="911100"/>
            </a:xfrm>
            <a:prstGeom prst="rect">
              <a:avLst/>
            </a:prstGeom>
            <a:noFill/>
            <a:ln>
              <a:noFill/>
            </a:ln>
          </p:spPr>
        </p:pic>
        <p:sp>
          <p:nvSpPr>
            <p:cNvPr id="360" name="Google Shape;360;p27"/>
            <p:cNvSpPr txBox="1"/>
            <p:nvPr/>
          </p:nvSpPr>
          <p:spPr>
            <a:xfrm>
              <a:off x="4086500" y="1775113"/>
              <a:ext cx="24171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AS containing </a:t>
              </a:r>
              <a:endParaRPr/>
            </a:p>
            <a:p>
              <a:pPr marL="0" lvl="0" indent="0" algn="ctr" rtl="0">
                <a:spcBef>
                  <a:spcPts val="0"/>
                </a:spcBef>
                <a:spcAft>
                  <a:spcPts val="0"/>
                </a:spcAft>
                <a:buNone/>
              </a:pPr>
              <a:r>
                <a:rPr lang="en"/>
                <a:t>exmaple.com</a:t>
              </a:r>
              <a:endParaRPr/>
            </a:p>
          </p:txBody>
        </p:sp>
      </p:grpSp>
      <p:sp>
        <p:nvSpPr>
          <p:cNvPr id="361" name="Google Shape;361;p27"/>
          <p:cNvSpPr txBox="1"/>
          <p:nvPr/>
        </p:nvSpPr>
        <p:spPr>
          <a:xfrm>
            <a:off x="5620000" y="1281850"/>
            <a:ext cx="2066100" cy="40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t>I own 2.2.2.2/23</a:t>
            </a:r>
            <a:endParaRPr sz="1800"/>
          </a:p>
        </p:txBody>
      </p:sp>
      <p:cxnSp>
        <p:nvCxnSpPr>
          <p:cNvPr id="362" name="Google Shape;362;p27"/>
          <p:cNvCxnSpPr/>
          <p:nvPr/>
        </p:nvCxnSpPr>
        <p:spPr>
          <a:xfrm>
            <a:off x="1522949" y="1320412"/>
            <a:ext cx="3103500" cy="0"/>
          </a:xfrm>
          <a:prstGeom prst="straightConnector1">
            <a:avLst/>
          </a:prstGeom>
          <a:noFill/>
          <a:ln w="76200" cap="flat" cmpd="sng">
            <a:solidFill>
              <a:srgbClr val="38761D"/>
            </a:solidFill>
            <a:prstDash val="solid"/>
            <a:round/>
            <a:headEnd type="none" w="med" len="med"/>
            <a:tailEnd type="triangle" w="med" len="med"/>
          </a:ln>
        </p:spPr>
      </p:cxnSp>
      <p:cxnSp>
        <p:nvCxnSpPr>
          <p:cNvPr id="363" name="Google Shape;363;p27"/>
          <p:cNvCxnSpPr/>
          <p:nvPr/>
        </p:nvCxnSpPr>
        <p:spPr>
          <a:xfrm>
            <a:off x="2748188" y="994000"/>
            <a:ext cx="652800" cy="652800"/>
          </a:xfrm>
          <a:prstGeom prst="straightConnector1">
            <a:avLst/>
          </a:prstGeom>
          <a:noFill/>
          <a:ln w="38100" cap="flat" cmpd="sng">
            <a:solidFill>
              <a:srgbClr val="FF0000"/>
            </a:solidFill>
            <a:prstDash val="solid"/>
            <a:round/>
            <a:headEnd type="none" w="med" len="med"/>
            <a:tailEnd type="none" w="med" len="med"/>
          </a:ln>
        </p:spPr>
      </p:cxnSp>
      <p:cxnSp>
        <p:nvCxnSpPr>
          <p:cNvPr id="364" name="Google Shape;364;p27"/>
          <p:cNvCxnSpPr/>
          <p:nvPr/>
        </p:nvCxnSpPr>
        <p:spPr>
          <a:xfrm rot="10800000" flipH="1">
            <a:off x="2748188" y="994000"/>
            <a:ext cx="652800" cy="652800"/>
          </a:xfrm>
          <a:prstGeom prst="straightConnector1">
            <a:avLst/>
          </a:prstGeom>
          <a:noFill/>
          <a:ln w="38100" cap="flat" cmpd="sng">
            <a:solidFill>
              <a:srgbClr val="FF0000"/>
            </a:solidFill>
            <a:prstDash val="solid"/>
            <a:round/>
            <a:headEnd type="none" w="med" len="med"/>
            <a:tailEnd type="none" w="med" len="med"/>
          </a:ln>
        </p:spPr>
      </p:cxnSp>
      <p:sp>
        <p:nvSpPr>
          <p:cNvPr id="365" name="Google Shape;365;p27"/>
          <p:cNvSpPr txBox="1"/>
          <p:nvPr/>
        </p:nvSpPr>
        <p:spPr>
          <a:xfrm>
            <a:off x="4839650" y="28705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4</a:t>
            </a:r>
            <a:endParaRPr sz="1600"/>
          </a:p>
        </p:txBody>
      </p:sp>
      <p:sp>
        <p:nvSpPr>
          <p:cNvPr id="366" name="Google Shape;366;p27"/>
          <p:cNvSpPr/>
          <p:nvPr/>
        </p:nvSpPr>
        <p:spPr>
          <a:xfrm>
            <a:off x="3482625" y="1488401"/>
            <a:ext cx="5206500" cy="1586400"/>
          </a:xfrm>
          <a:prstGeom prst="rect">
            <a:avLst/>
          </a:prstGeom>
          <a:solidFill>
            <a:srgbClr val="00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27"/>
          <p:cNvSpPr txBox="1"/>
          <p:nvPr/>
        </p:nvSpPr>
        <p:spPr>
          <a:xfrm>
            <a:off x="3482500" y="1762750"/>
            <a:ext cx="52065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a:solidFill>
                  <a:srgbClr val="FF0000"/>
                </a:solidFill>
              </a:rPr>
              <a:t>HTTP GET example.com/verify.html</a:t>
            </a:r>
            <a:endParaRPr sz="2400">
              <a:solidFill>
                <a:srgbClr val="FF0000"/>
              </a:solidFill>
            </a:endParaRPr>
          </a:p>
          <a:p>
            <a:pPr marL="0" lvl="0" indent="0" algn="ctr" rtl="0">
              <a:spcBef>
                <a:spcPts val="0"/>
              </a:spcBef>
              <a:spcAft>
                <a:spcPts val="0"/>
              </a:spcAft>
              <a:buNone/>
            </a:pPr>
            <a:r>
              <a:rPr lang="en" sz="2400">
                <a:solidFill>
                  <a:srgbClr val="FF0000"/>
                </a:solidFill>
              </a:rPr>
              <a:t>goes to adversary</a:t>
            </a:r>
            <a:endParaRPr sz="2400">
              <a:solidFill>
                <a:srgbClr val="FF0000"/>
              </a:solidFill>
            </a:endParaRPr>
          </a:p>
        </p:txBody>
      </p:sp>
      <p:sp>
        <p:nvSpPr>
          <p:cNvPr id="368" name="Google Shape;368;p27"/>
          <p:cNvSpPr txBox="1"/>
          <p:nvPr/>
        </p:nvSpPr>
        <p:spPr>
          <a:xfrm>
            <a:off x="2749900" y="13966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1</a:t>
            </a:r>
            <a:endParaRPr sz="1600"/>
          </a:p>
        </p:txBody>
      </p:sp>
      <p:sp>
        <p:nvSpPr>
          <p:cNvPr id="369" name="Google Shape;369;p27"/>
          <p:cNvSpPr txBox="1"/>
          <p:nvPr/>
        </p:nvSpPr>
        <p:spPr>
          <a:xfrm>
            <a:off x="2749950" y="28705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3</a:t>
            </a:r>
            <a:endParaRPr sz="1600"/>
          </a:p>
        </p:txBody>
      </p:sp>
      <p:sp>
        <p:nvSpPr>
          <p:cNvPr id="370" name="Google Shape;370;p27"/>
          <p:cNvSpPr txBox="1"/>
          <p:nvPr/>
        </p:nvSpPr>
        <p:spPr>
          <a:xfrm>
            <a:off x="769150" y="28706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2</a:t>
            </a:r>
            <a:endParaRPr sz="16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28"/>
          <p:cNvSpPr txBox="1">
            <a:spLocks noGrp="1"/>
          </p:cNvSpPr>
          <p:nvPr>
            <p:ph type="title"/>
          </p:nvPr>
        </p:nvSpPr>
        <p:spPr>
          <a:xfrm>
            <a:off x="311700" y="25095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BGP route to victim under attack</a:t>
            </a:r>
            <a:endParaRPr/>
          </a:p>
        </p:txBody>
      </p:sp>
      <p:sp>
        <p:nvSpPr>
          <p:cNvPr id="376" name="Google Shape;376;p28"/>
          <p:cNvSpPr/>
          <p:nvPr/>
        </p:nvSpPr>
        <p:spPr>
          <a:xfrm>
            <a:off x="4708788" y="2619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28"/>
          <p:cNvSpPr/>
          <p:nvPr/>
        </p:nvSpPr>
        <p:spPr>
          <a:xfrm>
            <a:off x="2619100" y="2619238"/>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28"/>
          <p:cNvSpPr/>
          <p:nvPr/>
        </p:nvSpPr>
        <p:spPr>
          <a:xfrm>
            <a:off x="638288" y="2619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28"/>
          <p:cNvSpPr/>
          <p:nvPr/>
        </p:nvSpPr>
        <p:spPr>
          <a:xfrm>
            <a:off x="2619088" y="1145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80" name="Google Shape;380;p28"/>
          <p:cNvCxnSpPr>
            <a:stCxn id="381" idx="6"/>
            <a:endCxn id="379" idx="2"/>
          </p:cNvCxnSpPr>
          <p:nvPr/>
        </p:nvCxnSpPr>
        <p:spPr>
          <a:xfrm>
            <a:off x="1549288" y="1600800"/>
            <a:ext cx="1069800" cy="0"/>
          </a:xfrm>
          <a:prstGeom prst="straightConnector1">
            <a:avLst/>
          </a:prstGeom>
          <a:noFill/>
          <a:ln w="28575" cap="flat" cmpd="sng">
            <a:solidFill>
              <a:schemeClr val="dk2"/>
            </a:solidFill>
            <a:prstDash val="solid"/>
            <a:round/>
            <a:headEnd type="none" w="med" len="med"/>
            <a:tailEnd type="none" w="med" len="med"/>
          </a:ln>
        </p:spPr>
      </p:cxnSp>
      <p:cxnSp>
        <p:nvCxnSpPr>
          <p:cNvPr id="382" name="Google Shape;382;p28"/>
          <p:cNvCxnSpPr>
            <a:endCxn id="383" idx="2"/>
          </p:cNvCxnSpPr>
          <p:nvPr/>
        </p:nvCxnSpPr>
        <p:spPr>
          <a:xfrm>
            <a:off x="3530100" y="1600800"/>
            <a:ext cx="1178700" cy="0"/>
          </a:xfrm>
          <a:prstGeom prst="straightConnector1">
            <a:avLst/>
          </a:prstGeom>
          <a:noFill/>
          <a:ln w="28575" cap="flat" cmpd="sng">
            <a:solidFill>
              <a:schemeClr val="dk2"/>
            </a:solidFill>
            <a:prstDash val="solid"/>
            <a:round/>
            <a:headEnd type="none" w="med" len="med"/>
            <a:tailEnd type="none" w="med" len="med"/>
          </a:ln>
        </p:spPr>
      </p:cxnSp>
      <p:cxnSp>
        <p:nvCxnSpPr>
          <p:cNvPr id="384" name="Google Shape;384;p28"/>
          <p:cNvCxnSpPr>
            <a:stCxn id="378" idx="5"/>
            <a:endCxn id="385" idx="1"/>
          </p:cNvCxnSpPr>
          <p:nvPr/>
        </p:nvCxnSpPr>
        <p:spPr>
          <a:xfrm>
            <a:off x="1415960" y="3396922"/>
            <a:ext cx="1336500" cy="652500"/>
          </a:xfrm>
          <a:prstGeom prst="straightConnector1">
            <a:avLst/>
          </a:prstGeom>
          <a:noFill/>
          <a:ln w="28575" cap="flat" cmpd="sng">
            <a:solidFill>
              <a:schemeClr val="dk2"/>
            </a:solidFill>
            <a:prstDash val="solid"/>
            <a:round/>
            <a:headEnd type="none" w="med" len="med"/>
            <a:tailEnd type="none" w="med" len="med"/>
          </a:ln>
        </p:spPr>
      </p:cxnSp>
      <p:cxnSp>
        <p:nvCxnSpPr>
          <p:cNvPr id="386" name="Google Shape;386;p28"/>
          <p:cNvCxnSpPr>
            <a:stCxn id="379" idx="4"/>
            <a:endCxn id="377" idx="0"/>
          </p:cNvCxnSpPr>
          <p:nvPr/>
        </p:nvCxnSpPr>
        <p:spPr>
          <a:xfrm>
            <a:off x="3074638" y="2056350"/>
            <a:ext cx="0" cy="562800"/>
          </a:xfrm>
          <a:prstGeom prst="straightConnector1">
            <a:avLst/>
          </a:prstGeom>
          <a:noFill/>
          <a:ln w="28575" cap="flat" cmpd="sng">
            <a:solidFill>
              <a:schemeClr val="dk2"/>
            </a:solidFill>
            <a:prstDash val="solid"/>
            <a:round/>
            <a:headEnd type="none" w="med" len="med"/>
            <a:tailEnd type="none" w="med" len="med"/>
          </a:ln>
        </p:spPr>
      </p:cxnSp>
      <p:cxnSp>
        <p:nvCxnSpPr>
          <p:cNvPr id="387" name="Google Shape;387;p28"/>
          <p:cNvCxnSpPr>
            <a:stCxn id="385" idx="7"/>
            <a:endCxn id="376" idx="3"/>
          </p:cNvCxnSpPr>
          <p:nvPr/>
        </p:nvCxnSpPr>
        <p:spPr>
          <a:xfrm rot="10800000" flipH="1">
            <a:off x="3396815" y="3396922"/>
            <a:ext cx="1445400" cy="652500"/>
          </a:xfrm>
          <a:prstGeom prst="straightConnector1">
            <a:avLst/>
          </a:prstGeom>
          <a:noFill/>
          <a:ln w="28575" cap="flat" cmpd="sng">
            <a:solidFill>
              <a:schemeClr val="dk2"/>
            </a:solidFill>
            <a:prstDash val="solid"/>
            <a:round/>
            <a:headEnd type="none" w="med" len="med"/>
            <a:tailEnd type="none" w="med" len="med"/>
          </a:ln>
        </p:spPr>
      </p:cxnSp>
      <p:cxnSp>
        <p:nvCxnSpPr>
          <p:cNvPr id="388" name="Google Shape;388;p28"/>
          <p:cNvCxnSpPr>
            <a:endCxn id="376" idx="0"/>
          </p:cNvCxnSpPr>
          <p:nvPr/>
        </p:nvCxnSpPr>
        <p:spPr>
          <a:xfrm>
            <a:off x="5164338" y="2344150"/>
            <a:ext cx="0" cy="275100"/>
          </a:xfrm>
          <a:prstGeom prst="straightConnector1">
            <a:avLst/>
          </a:prstGeom>
          <a:noFill/>
          <a:ln w="28575" cap="flat" cmpd="sng">
            <a:solidFill>
              <a:schemeClr val="dk2"/>
            </a:solidFill>
            <a:prstDash val="solid"/>
            <a:round/>
            <a:headEnd type="none" w="med" len="med"/>
            <a:tailEnd type="none" w="med" len="med"/>
          </a:ln>
        </p:spPr>
      </p:cxnSp>
      <p:cxnSp>
        <p:nvCxnSpPr>
          <p:cNvPr id="389" name="Google Shape;389;p28"/>
          <p:cNvCxnSpPr>
            <a:stCxn id="378" idx="6"/>
            <a:endCxn id="377" idx="2"/>
          </p:cNvCxnSpPr>
          <p:nvPr/>
        </p:nvCxnSpPr>
        <p:spPr>
          <a:xfrm>
            <a:off x="1549388" y="3074800"/>
            <a:ext cx="1069800" cy="0"/>
          </a:xfrm>
          <a:prstGeom prst="straightConnector1">
            <a:avLst/>
          </a:prstGeom>
          <a:noFill/>
          <a:ln w="28575" cap="flat" cmpd="sng">
            <a:solidFill>
              <a:schemeClr val="dk2"/>
            </a:solidFill>
            <a:prstDash val="solid"/>
            <a:round/>
            <a:headEnd type="none" w="med" len="med"/>
            <a:tailEnd type="none" w="med" len="med"/>
          </a:ln>
        </p:spPr>
      </p:cxnSp>
      <p:cxnSp>
        <p:nvCxnSpPr>
          <p:cNvPr id="390" name="Google Shape;390;p28"/>
          <p:cNvCxnSpPr>
            <a:stCxn id="377" idx="6"/>
            <a:endCxn id="376" idx="2"/>
          </p:cNvCxnSpPr>
          <p:nvPr/>
        </p:nvCxnSpPr>
        <p:spPr>
          <a:xfrm>
            <a:off x="3530200" y="3074788"/>
            <a:ext cx="1178700" cy="0"/>
          </a:xfrm>
          <a:prstGeom prst="straightConnector1">
            <a:avLst/>
          </a:prstGeom>
          <a:noFill/>
          <a:ln w="28575" cap="flat" cmpd="sng">
            <a:solidFill>
              <a:schemeClr val="dk2"/>
            </a:solidFill>
            <a:prstDash val="solid"/>
            <a:round/>
            <a:headEnd type="none" w="med" len="med"/>
            <a:tailEnd type="none" w="med" len="med"/>
          </a:ln>
        </p:spPr>
      </p:cxnSp>
      <p:grpSp>
        <p:nvGrpSpPr>
          <p:cNvPr id="391" name="Google Shape;391;p28"/>
          <p:cNvGrpSpPr/>
          <p:nvPr/>
        </p:nvGrpSpPr>
        <p:grpSpPr>
          <a:xfrm>
            <a:off x="638291" y="1088354"/>
            <a:ext cx="888594" cy="1024891"/>
            <a:chOff x="677690" y="1908672"/>
            <a:chExt cx="1869149" cy="2155850"/>
          </a:xfrm>
        </p:grpSpPr>
        <p:pic>
          <p:nvPicPr>
            <p:cNvPr id="392" name="Google Shape;392;p28" descr="671px-Crypto_key.svg.png"/>
            <p:cNvPicPr preferRelativeResize="0"/>
            <p:nvPr/>
          </p:nvPicPr>
          <p:blipFill rotWithShape="1">
            <a:blip r:embed="rId3">
              <a:alphaModFix/>
            </a:blip>
            <a:srcRect t="-46125" b="-46144"/>
            <a:stretch/>
          </p:blipFill>
          <p:spPr>
            <a:xfrm>
              <a:off x="677690" y="1908672"/>
              <a:ext cx="1869149" cy="1869150"/>
            </a:xfrm>
            <a:prstGeom prst="rect">
              <a:avLst/>
            </a:prstGeom>
            <a:noFill/>
            <a:ln>
              <a:noFill/>
            </a:ln>
          </p:spPr>
        </p:pic>
        <p:sp>
          <p:nvSpPr>
            <p:cNvPr id="393" name="Google Shape;393;p28"/>
            <p:cNvSpPr txBox="1"/>
            <p:nvPr/>
          </p:nvSpPr>
          <p:spPr>
            <a:xfrm>
              <a:off x="677765" y="3280622"/>
              <a:ext cx="18690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t>Certificate</a:t>
              </a:r>
              <a:r>
                <a:rPr lang="en"/>
                <a:t> Authority</a:t>
              </a:r>
              <a:endParaRPr/>
            </a:p>
          </p:txBody>
        </p:sp>
      </p:grpSp>
      <p:pic>
        <p:nvPicPr>
          <p:cNvPr id="394" name="Google Shape;394;p28" descr="black-hacker-icon-0.png"/>
          <p:cNvPicPr preferRelativeResize="0"/>
          <p:nvPr/>
        </p:nvPicPr>
        <p:blipFill rotWithShape="1">
          <a:blip r:embed="rId4">
            <a:alphaModFix/>
          </a:blip>
          <a:srcRect/>
          <a:stretch/>
        </p:blipFill>
        <p:spPr>
          <a:xfrm>
            <a:off x="2619097" y="3724706"/>
            <a:ext cx="911100" cy="911119"/>
          </a:xfrm>
          <a:prstGeom prst="rect">
            <a:avLst/>
          </a:prstGeom>
          <a:noFill/>
          <a:ln>
            <a:noFill/>
          </a:ln>
        </p:spPr>
      </p:pic>
      <p:sp>
        <p:nvSpPr>
          <p:cNvPr id="395" name="Google Shape;395;p28"/>
          <p:cNvSpPr txBox="1"/>
          <p:nvPr/>
        </p:nvSpPr>
        <p:spPr>
          <a:xfrm>
            <a:off x="2539800" y="4478825"/>
            <a:ext cx="10698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Adversary</a:t>
            </a:r>
            <a:endParaRPr/>
          </a:p>
        </p:txBody>
      </p:sp>
      <p:cxnSp>
        <p:nvCxnSpPr>
          <p:cNvPr id="396" name="Google Shape;396;p28"/>
          <p:cNvCxnSpPr/>
          <p:nvPr/>
        </p:nvCxnSpPr>
        <p:spPr>
          <a:xfrm>
            <a:off x="1526849" y="1926912"/>
            <a:ext cx="922500" cy="0"/>
          </a:xfrm>
          <a:prstGeom prst="straightConnector1">
            <a:avLst/>
          </a:prstGeom>
          <a:noFill/>
          <a:ln w="76200" cap="flat" cmpd="sng">
            <a:solidFill>
              <a:srgbClr val="FF0000"/>
            </a:solidFill>
            <a:prstDash val="solid"/>
            <a:round/>
            <a:headEnd type="none" w="med" len="med"/>
            <a:tailEnd type="none" w="med" len="med"/>
          </a:ln>
        </p:spPr>
      </p:cxnSp>
      <p:sp>
        <p:nvSpPr>
          <p:cNvPr id="397" name="Google Shape;397;p28"/>
          <p:cNvSpPr txBox="1"/>
          <p:nvPr/>
        </p:nvSpPr>
        <p:spPr>
          <a:xfrm>
            <a:off x="3530200" y="4222700"/>
            <a:ext cx="1959000" cy="40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a:solidFill>
                  <a:srgbClr val="FF0000"/>
                </a:solidFill>
              </a:rPr>
              <a:t>I own 2.2.2.2/24</a:t>
            </a:r>
            <a:endParaRPr sz="1800" b="1">
              <a:solidFill>
                <a:srgbClr val="FF0000"/>
              </a:solidFill>
            </a:endParaRPr>
          </a:p>
        </p:txBody>
      </p:sp>
      <p:cxnSp>
        <p:nvCxnSpPr>
          <p:cNvPr id="398" name="Google Shape;398;p28"/>
          <p:cNvCxnSpPr/>
          <p:nvPr/>
        </p:nvCxnSpPr>
        <p:spPr>
          <a:xfrm>
            <a:off x="2437349" y="1926912"/>
            <a:ext cx="0" cy="860700"/>
          </a:xfrm>
          <a:prstGeom prst="straightConnector1">
            <a:avLst/>
          </a:prstGeom>
          <a:noFill/>
          <a:ln w="76200" cap="flat" cmpd="sng">
            <a:solidFill>
              <a:srgbClr val="FF0000"/>
            </a:solidFill>
            <a:prstDash val="solid"/>
            <a:round/>
            <a:headEnd type="none" w="med" len="med"/>
            <a:tailEnd type="none" w="med" len="med"/>
          </a:ln>
        </p:spPr>
      </p:cxnSp>
      <p:cxnSp>
        <p:nvCxnSpPr>
          <p:cNvPr id="399" name="Google Shape;399;p28"/>
          <p:cNvCxnSpPr/>
          <p:nvPr/>
        </p:nvCxnSpPr>
        <p:spPr>
          <a:xfrm rot="10800000">
            <a:off x="1514849" y="2752687"/>
            <a:ext cx="922500" cy="0"/>
          </a:xfrm>
          <a:prstGeom prst="straightConnector1">
            <a:avLst/>
          </a:prstGeom>
          <a:noFill/>
          <a:ln w="76200" cap="flat" cmpd="sng">
            <a:solidFill>
              <a:srgbClr val="FF0000"/>
            </a:solidFill>
            <a:prstDash val="solid"/>
            <a:round/>
            <a:headEnd type="none" w="med" len="med"/>
            <a:tailEnd type="none" w="med" len="med"/>
          </a:ln>
        </p:spPr>
      </p:cxnSp>
      <p:cxnSp>
        <p:nvCxnSpPr>
          <p:cNvPr id="400" name="Google Shape;400;p28"/>
          <p:cNvCxnSpPr/>
          <p:nvPr/>
        </p:nvCxnSpPr>
        <p:spPr>
          <a:xfrm rot="10800000">
            <a:off x="1518550" y="2754350"/>
            <a:ext cx="1257300" cy="1036200"/>
          </a:xfrm>
          <a:prstGeom prst="straightConnector1">
            <a:avLst/>
          </a:prstGeom>
          <a:noFill/>
          <a:ln w="76200" cap="flat" cmpd="sng">
            <a:solidFill>
              <a:srgbClr val="FF0000"/>
            </a:solidFill>
            <a:prstDash val="solid"/>
            <a:round/>
            <a:headEnd type="triangle" w="med" len="med"/>
            <a:tailEnd type="none" w="med" len="med"/>
          </a:ln>
        </p:spPr>
      </p:cxnSp>
      <p:grpSp>
        <p:nvGrpSpPr>
          <p:cNvPr id="401" name="Google Shape;401;p28"/>
          <p:cNvGrpSpPr/>
          <p:nvPr/>
        </p:nvGrpSpPr>
        <p:grpSpPr>
          <a:xfrm>
            <a:off x="3955850" y="858762"/>
            <a:ext cx="2417100" cy="1289563"/>
            <a:chOff x="4086500" y="893850"/>
            <a:chExt cx="2417100" cy="1289563"/>
          </a:xfrm>
        </p:grpSpPr>
        <p:pic>
          <p:nvPicPr>
            <p:cNvPr id="402" name="Google Shape;402;p28"/>
            <p:cNvPicPr preferRelativeResize="0"/>
            <p:nvPr/>
          </p:nvPicPr>
          <p:blipFill>
            <a:blip r:embed="rId5">
              <a:alphaModFix/>
            </a:blip>
            <a:stretch>
              <a:fillRect/>
            </a:stretch>
          </p:blipFill>
          <p:spPr>
            <a:xfrm>
              <a:off x="4839500" y="893850"/>
              <a:ext cx="911100" cy="911100"/>
            </a:xfrm>
            <a:prstGeom prst="rect">
              <a:avLst/>
            </a:prstGeom>
            <a:noFill/>
            <a:ln>
              <a:noFill/>
            </a:ln>
          </p:spPr>
        </p:pic>
        <p:sp>
          <p:nvSpPr>
            <p:cNvPr id="403" name="Google Shape;403;p28"/>
            <p:cNvSpPr txBox="1"/>
            <p:nvPr/>
          </p:nvSpPr>
          <p:spPr>
            <a:xfrm>
              <a:off x="4086500" y="1775113"/>
              <a:ext cx="24171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AS containing </a:t>
              </a:r>
              <a:endParaRPr/>
            </a:p>
            <a:p>
              <a:pPr marL="0" lvl="0" indent="0" algn="ctr" rtl="0">
                <a:spcBef>
                  <a:spcPts val="0"/>
                </a:spcBef>
                <a:spcAft>
                  <a:spcPts val="0"/>
                </a:spcAft>
                <a:buNone/>
              </a:pPr>
              <a:r>
                <a:rPr lang="en"/>
                <a:t>exmaple.com</a:t>
              </a:r>
              <a:endParaRPr/>
            </a:p>
          </p:txBody>
        </p:sp>
      </p:grpSp>
      <p:sp>
        <p:nvSpPr>
          <p:cNvPr id="404" name="Google Shape;404;p28"/>
          <p:cNvSpPr txBox="1"/>
          <p:nvPr/>
        </p:nvSpPr>
        <p:spPr>
          <a:xfrm>
            <a:off x="5620000" y="1281850"/>
            <a:ext cx="2066100" cy="40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t>I own 2.2.2.2/23</a:t>
            </a:r>
            <a:endParaRPr sz="1800"/>
          </a:p>
        </p:txBody>
      </p:sp>
      <p:sp>
        <p:nvSpPr>
          <p:cNvPr id="405" name="Google Shape;405;p28"/>
          <p:cNvSpPr txBox="1"/>
          <p:nvPr/>
        </p:nvSpPr>
        <p:spPr>
          <a:xfrm>
            <a:off x="5619900" y="1757300"/>
            <a:ext cx="3279000" cy="3030300"/>
          </a:xfrm>
          <a:prstGeom prst="rect">
            <a:avLst/>
          </a:prstGeom>
          <a:noFill/>
          <a:ln>
            <a:noFill/>
          </a:ln>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1800"/>
              <a:t>Routers prefer more specific announcements</a:t>
            </a:r>
            <a:endParaRPr sz="1800"/>
          </a:p>
          <a:p>
            <a:pPr marL="457200" lvl="0" indent="-342900" algn="l" rtl="0">
              <a:spcBef>
                <a:spcPts val="1000"/>
              </a:spcBef>
              <a:spcAft>
                <a:spcPts val="0"/>
              </a:spcAft>
              <a:buSzPts val="1800"/>
              <a:buChar char="●"/>
            </a:pPr>
            <a:r>
              <a:rPr lang="en" sz="1800"/>
              <a:t>Everyone sees announcements</a:t>
            </a:r>
            <a:endParaRPr sz="1800"/>
          </a:p>
          <a:p>
            <a:pPr marL="457200" lvl="0" indent="-342900" algn="l" rtl="0">
              <a:spcBef>
                <a:spcPts val="1000"/>
              </a:spcBef>
              <a:spcAft>
                <a:spcPts val="0"/>
              </a:spcAft>
              <a:buSzPts val="1800"/>
              <a:buChar char="●"/>
            </a:pPr>
            <a:r>
              <a:rPr lang="en" sz="1800"/>
              <a:t>Connectivity Broken</a:t>
            </a:r>
            <a:endParaRPr sz="1800"/>
          </a:p>
          <a:p>
            <a:pPr marL="457200" lvl="0" indent="-342900" algn="l" rtl="0">
              <a:spcBef>
                <a:spcPts val="1000"/>
              </a:spcBef>
              <a:spcAft>
                <a:spcPts val="1000"/>
              </a:spcAft>
              <a:buClr>
                <a:schemeClr val="accent4"/>
              </a:buClr>
              <a:buSzPts val="1800"/>
              <a:buChar char="●"/>
            </a:pPr>
            <a:r>
              <a:rPr lang="en" sz="1800">
                <a:solidFill>
                  <a:schemeClr val="accent4"/>
                </a:solidFill>
              </a:rPr>
              <a:t>Not very stealthy</a:t>
            </a:r>
            <a:endParaRPr sz="1800">
              <a:solidFill>
                <a:schemeClr val="accent4"/>
              </a:solidFill>
            </a:endParaRPr>
          </a:p>
        </p:txBody>
      </p:sp>
      <p:grpSp>
        <p:nvGrpSpPr>
          <p:cNvPr id="406" name="Google Shape;406;p28"/>
          <p:cNvGrpSpPr/>
          <p:nvPr/>
        </p:nvGrpSpPr>
        <p:grpSpPr>
          <a:xfrm>
            <a:off x="3955850" y="858762"/>
            <a:ext cx="2417100" cy="1289563"/>
            <a:chOff x="4086500" y="893850"/>
            <a:chExt cx="2417100" cy="1289563"/>
          </a:xfrm>
        </p:grpSpPr>
        <p:pic>
          <p:nvPicPr>
            <p:cNvPr id="407" name="Google Shape;407;p28"/>
            <p:cNvPicPr preferRelativeResize="0"/>
            <p:nvPr/>
          </p:nvPicPr>
          <p:blipFill>
            <a:blip r:embed="rId5">
              <a:alphaModFix/>
            </a:blip>
            <a:stretch>
              <a:fillRect/>
            </a:stretch>
          </p:blipFill>
          <p:spPr>
            <a:xfrm>
              <a:off x="4839500" y="893850"/>
              <a:ext cx="911100" cy="911100"/>
            </a:xfrm>
            <a:prstGeom prst="rect">
              <a:avLst/>
            </a:prstGeom>
            <a:noFill/>
            <a:ln>
              <a:noFill/>
            </a:ln>
          </p:spPr>
        </p:pic>
        <p:sp>
          <p:nvSpPr>
            <p:cNvPr id="408" name="Google Shape;408;p28"/>
            <p:cNvSpPr txBox="1"/>
            <p:nvPr/>
          </p:nvSpPr>
          <p:spPr>
            <a:xfrm>
              <a:off x="4086500" y="1775113"/>
              <a:ext cx="24171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AS containing </a:t>
              </a:r>
              <a:endParaRPr/>
            </a:p>
            <a:p>
              <a:pPr marL="0" lvl="0" indent="0" algn="ctr" rtl="0">
                <a:spcBef>
                  <a:spcPts val="0"/>
                </a:spcBef>
                <a:spcAft>
                  <a:spcPts val="0"/>
                </a:spcAft>
                <a:buNone/>
              </a:pPr>
              <a:r>
                <a:rPr lang="en"/>
                <a:t>exmaple.com</a:t>
              </a:r>
              <a:endParaRPr/>
            </a:p>
          </p:txBody>
        </p:sp>
      </p:grpSp>
      <p:cxnSp>
        <p:nvCxnSpPr>
          <p:cNvPr id="409" name="Google Shape;409;p28"/>
          <p:cNvCxnSpPr/>
          <p:nvPr/>
        </p:nvCxnSpPr>
        <p:spPr>
          <a:xfrm flipH="1">
            <a:off x="3428988" y="3074800"/>
            <a:ext cx="1279800" cy="739200"/>
          </a:xfrm>
          <a:prstGeom prst="straightConnector1">
            <a:avLst/>
          </a:prstGeom>
          <a:noFill/>
          <a:ln w="76200" cap="flat" cmpd="sng">
            <a:solidFill>
              <a:srgbClr val="FF0000"/>
            </a:solidFill>
            <a:prstDash val="solid"/>
            <a:round/>
            <a:headEnd type="none" w="med" len="med"/>
            <a:tailEnd type="triangle" w="med" len="med"/>
          </a:ln>
        </p:spPr>
      </p:cxnSp>
      <p:cxnSp>
        <p:nvCxnSpPr>
          <p:cNvPr id="410" name="Google Shape;410;p28"/>
          <p:cNvCxnSpPr/>
          <p:nvPr/>
        </p:nvCxnSpPr>
        <p:spPr>
          <a:xfrm>
            <a:off x="1522949" y="1320412"/>
            <a:ext cx="3103500" cy="0"/>
          </a:xfrm>
          <a:prstGeom prst="straightConnector1">
            <a:avLst/>
          </a:prstGeom>
          <a:noFill/>
          <a:ln w="76200" cap="flat" cmpd="sng">
            <a:solidFill>
              <a:srgbClr val="38761D"/>
            </a:solidFill>
            <a:prstDash val="solid"/>
            <a:round/>
            <a:headEnd type="none" w="med" len="med"/>
            <a:tailEnd type="triangle" w="med" len="med"/>
          </a:ln>
        </p:spPr>
      </p:cxnSp>
      <p:cxnSp>
        <p:nvCxnSpPr>
          <p:cNvPr id="411" name="Google Shape;411;p28"/>
          <p:cNvCxnSpPr/>
          <p:nvPr/>
        </p:nvCxnSpPr>
        <p:spPr>
          <a:xfrm>
            <a:off x="2748188" y="994000"/>
            <a:ext cx="652800" cy="652800"/>
          </a:xfrm>
          <a:prstGeom prst="straightConnector1">
            <a:avLst/>
          </a:prstGeom>
          <a:noFill/>
          <a:ln w="38100" cap="flat" cmpd="sng">
            <a:solidFill>
              <a:srgbClr val="FF0000"/>
            </a:solidFill>
            <a:prstDash val="solid"/>
            <a:round/>
            <a:headEnd type="none" w="med" len="med"/>
            <a:tailEnd type="none" w="med" len="med"/>
          </a:ln>
        </p:spPr>
      </p:cxnSp>
      <p:cxnSp>
        <p:nvCxnSpPr>
          <p:cNvPr id="412" name="Google Shape;412;p28"/>
          <p:cNvCxnSpPr/>
          <p:nvPr/>
        </p:nvCxnSpPr>
        <p:spPr>
          <a:xfrm rot="10800000" flipH="1">
            <a:off x="2748188" y="994000"/>
            <a:ext cx="652800" cy="652800"/>
          </a:xfrm>
          <a:prstGeom prst="straightConnector1">
            <a:avLst/>
          </a:prstGeom>
          <a:noFill/>
          <a:ln w="38100" cap="flat" cmpd="sng">
            <a:solidFill>
              <a:srgbClr val="FF0000"/>
            </a:solidFill>
            <a:prstDash val="solid"/>
            <a:round/>
            <a:headEnd type="none" w="med" len="med"/>
            <a:tailEnd type="none" w="med" len="med"/>
          </a:ln>
        </p:spPr>
      </p:cxnSp>
      <p:sp>
        <p:nvSpPr>
          <p:cNvPr id="413" name="Google Shape;413;p28"/>
          <p:cNvSpPr txBox="1"/>
          <p:nvPr/>
        </p:nvSpPr>
        <p:spPr>
          <a:xfrm>
            <a:off x="2749900" y="13966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1</a:t>
            </a:r>
            <a:endParaRPr sz="1600"/>
          </a:p>
        </p:txBody>
      </p:sp>
      <p:sp>
        <p:nvSpPr>
          <p:cNvPr id="414" name="Google Shape;414;p28"/>
          <p:cNvSpPr txBox="1"/>
          <p:nvPr/>
        </p:nvSpPr>
        <p:spPr>
          <a:xfrm>
            <a:off x="2749950" y="28705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3</a:t>
            </a:r>
            <a:endParaRPr sz="1600"/>
          </a:p>
        </p:txBody>
      </p:sp>
      <p:sp>
        <p:nvSpPr>
          <p:cNvPr id="415" name="Google Shape;415;p28"/>
          <p:cNvSpPr txBox="1"/>
          <p:nvPr/>
        </p:nvSpPr>
        <p:spPr>
          <a:xfrm>
            <a:off x="4839650" y="28705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4</a:t>
            </a:r>
            <a:endParaRPr sz="1600"/>
          </a:p>
        </p:txBody>
      </p:sp>
      <p:sp>
        <p:nvSpPr>
          <p:cNvPr id="416" name="Google Shape;416;p28"/>
          <p:cNvSpPr txBox="1"/>
          <p:nvPr/>
        </p:nvSpPr>
        <p:spPr>
          <a:xfrm>
            <a:off x="769150" y="28706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2</a:t>
            </a:r>
            <a:endParaRPr sz="16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20"/>
        <p:cNvGrpSpPr/>
        <p:nvPr/>
      </p:nvGrpSpPr>
      <p:grpSpPr>
        <a:xfrm>
          <a:off x="0" y="0"/>
          <a:ext cx="0" cy="0"/>
          <a:chOff x="0" y="0"/>
          <a:chExt cx="0" cy="0"/>
        </a:xfrm>
      </p:grpSpPr>
      <p:sp>
        <p:nvSpPr>
          <p:cNvPr id="421" name="Google Shape;421;p29"/>
          <p:cNvSpPr txBox="1">
            <a:spLocks noGrp="1"/>
          </p:cNvSpPr>
          <p:nvPr>
            <p:ph type="title"/>
          </p:nvPr>
        </p:nvSpPr>
        <p:spPr>
          <a:xfrm>
            <a:off x="311700" y="25095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 local (equally-specific prefix) attack</a:t>
            </a:r>
            <a:endParaRPr/>
          </a:p>
        </p:txBody>
      </p:sp>
      <p:sp>
        <p:nvSpPr>
          <p:cNvPr id="422" name="Google Shape;422;p29"/>
          <p:cNvSpPr/>
          <p:nvPr/>
        </p:nvSpPr>
        <p:spPr>
          <a:xfrm>
            <a:off x="4708788" y="2619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29"/>
          <p:cNvSpPr/>
          <p:nvPr/>
        </p:nvSpPr>
        <p:spPr>
          <a:xfrm>
            <a:off x="2619100" y="2619238"/>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29"/>
          <p:cNvSpPr/>
          <p:nvPr/>
        </p:nvSpPr>
        <p:spPr>
          <a:xfrm>
            <a:off x="2619088" y="1145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25" name="Google Shape;425;p29"/>
          <p:cNvCxnSpPr>
            <a:stCxn id="426" idx="6"/>
            <a:endCxn id="424" idx="2"/>
          </p:cNvCxnSpPr>
          <p:nvPr/>
        </p:nvCxnSpPr>
        <p:spPr>
          <a:xfrm>
            <a:off x="1549288" y="1600800"/>
            <a:ext cx="1069800" cy="0"/>
          </a:xfrm>
          <a:prstGeom prst="straightConnector1">
            <a:avLst/>
          </a:prstGeom>
          <a:noFill/>
          <a:ln w="28575" cap="flat" cmpd="sng">
            <a:solidFill>
              <a:schemeClr val="dk2"/>
            </a:solidFill>
            <a:prstDash val="solid"/>
            <a:round/>
            <a:headEnd type="none" w="med" len="med"/>
            <a:tailEnd type="none" w="med" len="med"/>
          </a:ln>
        </p:spPr>
      </p:cxnSp>
      <p:cxnSp>
        <p:nvCxnSpPr>
          <p:cNvPr id="427" name="Google Shape;427;p29"/>
          <p:cNvCxnSpPr>
            <a:endCxn id="428" idx="2"/>
          </p:cNvCxnSpPr>
          <p:nvPr/>
        </p:nvCxnSpPr>
        <p:spPr>
          <a:xfrm>
            <a:off x="3530100" y="1600800"/>
            <a:ext cx="1178700" cy="0"/>
          </a:xfrm>
          <a:prstGeom prst="straightConnector1">
            <a:avLst/>
          </a:prstGeom>
          <a:noFill/>
          <a:ln w="28575" cap="flat" cmpd="sng">
            <a:solidFill>
              <a:schemeClr val="dk2"/>
            </a:solidFill>
            <a:prstDash val="solid"/>
            <a:round/>
            <a:headEnd type="none" w="med" len="med"/>
            <a:tailEnd type="none" w="med" len="med"/>
          </a:ln>
        </p:spPr>
      </p:cxnSp>
      <p:cxnSp>
        <p:nvCxnSpPr>
          <p:cNvPr id="429" name="Google Shape;429;p29"/>
          <p:cNvCxnSpPr>
            <a:stCxn id="430" idx="3"/>
            <a:endCxn id="431" idx="1"/>
          </p:cNvCxnSpPr>
          <p:nvPr/>
        </p:nvCxnSpPr>
        <p:spPr>
          <a:xfrm>
            <a:off x="1549374" y="3400812"/>
            <a:ext cx="1203300" cy="648600"/>
          </a:xfrm>
          <a:prstGeom prst="straightConnector1">
            <a:avLst/>
          </a:prstGeom>
          <a:noFill/>
          <a:ln w="28575" cap="flat" cmpd="sng">
            <a:solidFill>
              <a:schemeClr val="dk2"/>
            </a:solidFill>
            <a:prstDash val="solid"/>
            <a:round/>
            <a:headEnd type="none" w="med" len="med"/>
            <a:tailEnd type="none" w="med" len="med"/>
          </a:ln>
        </p:spPr>
      </p:cxnSp>
      <p:cxnSp>
        <p:nvCxnSpPr>
          <p:cNvPr id="432" name="Google Shape;432;p29"/>
          <p:cNvCxnSpPr>
            <a:stCxn id="424" idx="4"/>
            <a:endCxn id="423" idx="0"/>
          </p:cNvCxnSpPr>
          <p:nvPr/>
        </p:nvCxnSpPr>
        <p:spPr>
          <a:xfrm>
            <a:off x="3074638" y="2056350"/>
            <a:ext cx="0" cy="562800"/>
          </a:xfrm>
          <a:prstGeom prst="straightConnector1">
            <a:avLst/>
          </a:prstGeom>
          <a:noFill/>
          <a:ln w="28575" cap="flat" cmpd="sng">
            <a:solidFill>
              <a:schemeClr val="dk2"/>
            </a:solidFill>
            <a:prstDash val="solid"/>
            <a:round/>
            <a:headEnd type="none" w="med" len="med"/>
            <a:tailEnd type="none" w="med" len="med"/>
          </a:ln>
        </p:spPr>
      </p:cxnSp>
      <p:cxnSp>
        <p:nvCxnSpPr>
          <p:cNvPr id="433" name="Google Shape;433;p29"/>
          <p:cNvCxnSpPr>
            <a:stCxn id="431" idx="7"/>
            <a:endCxn id="422" idx="3"/>
          </p:cNvCxnSpPr>
          <p:nvPr/>
        </p:nvCxnSpPr>
        <p:spPr>
          <a:xfrm rot="10800000" flipH="1">
            <a:off x="3396815" y="3396922"/>
            <a:ext cx="1445400" cy="652500"/>
          </a:xfrm>
          <a:prstGeom prst="straightConnector1">
            <a:avLst/>
          </a:prstGeom>
          <a:noFill/>
          <a:ln w="28575" cap="flat" cmpd="sng">
            <a:solidFill>
              <a:schemeClr val="dk2"/>
            </a:solidFill>
            <a:prstDash val="solid"/>
            <a:round/>
            <a:headEnd type="none" w="med" len="med"/>
            <a:tailEnd type="none" w="med" len="med"/>
          </a:ln>
        </p:spPr>
      </p:cxnSp>
      <p:cxnSp>
        <p:nvCxnSpPr>
          <p:cNvPr id="434" name="Google Shape;434;p29"/>
          <p:cNvCxnSpPr>
            <a:endCxn id="423" idx="2"/>
          </p:cNvCxnSpPr>
          <p:nvPr/>
        </p:nvCxnSpPr>
        <p:spPr>
          <a:xfrm>
            <a:off x="1539400" y="3074788"/>
            <a:ext cx="1079700" cy="0"/>
          </a:xfrm>
          <a:prstGeom prst="straightConnector1">
            <a:avLst/>
          </a:prstGeom>
          <a:noFill/>
          <a:ln w="28575" cap="flat" cmpd="sng">
            <a:solidFill>
              <a:schemeClr val="dk2"/>
            </a:solidFill>
            <a:prstDash val="solid"/>
            <a:round/>
            <a:headEnd type="none" w="med" len="med"/>
            <a:tailEnd type="none" w="med" len="med"/>
          </a:ln>
        </p:spPr>
      </p:cxnSp>
      <p:cxnSp>
        <p:nvCxnSpPr>
          <p:cNvPr id="435" name="Google Shape;435;p29"/>
          <p:cNvCxnSpPr>
            <a:stCxn id="423" idx="6"/>
            <a:endCxn id="422" idx="2"/>
          </p:cNvCxnSpPr>
          <p:nvPr/>
        </p:nvCxnSpPr>
        <p:spPr>
          <a:xfrm>
            <a:off x="3530200" y="3074788"/>
            <a:ext cx="1178700" cy="0"/>
          </a:xfrm>
          <a:prstGeom prst="straightConnector1">
            <a:avLst/>
          </a:prstGeom>
          <a:noFill/>
          <a:ln w="28575" cap="flat" cmpd="sng">
            <a:solidFill>
              <a:schemeClr val="dk2"/>
            </a:solidFill>
            <a:prstDash val="solid"/>
            <a:round/>
            <a:headEnd type="none" w="med" len="med"/>
            <a:tailEnd type="none" w="med" len="med"/>
          </a:ln>
        </p:spPr>
      </p:cxnSp>
      <p:sp>
        <p:nvSpPr>
          <p:cNvPr id="436" name="Google Shape;436;p29"/>
          <p:cNvSpPr/>
          <p:nvPr/>
        </p:nvSpPr>
        <p:spPr>
          <a:xfrm>
            <a:off x="649550" y="1145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29"/>
          <p:cNvSpPr txBox="1"/>
          <p:nvPr/>
        </p:nvSpPr>
        <p:spPr>
          <a:xfrm>
            <a:off x="780413" y="13966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5</a:t>
            </a:r>
            <a:endParaRPr sz="1600"/>
          </a:p>
        </p:txBody>
      </p:sp>
      <p:grpSp>
        <p:nvGrpSpPr>
          <p:cNvPr id="438" name="Google Shape;438;p29"/>
          <p:cNvGrpSpPr/>
          <p:nvPr/>
        </p:nvGrpSpPr>
        <p:grpSpPr>
          <a:xfrm>
            <a:off x="660816" y="2562254"/>
            <a:ext cx="888594" cy="1024891"/>
            <a:chOff x="677690" y="1908672"/>
            <a:chExt cx="1869149" cy="2155850"/>
          </a:xfrm>
        </p:grpSpPr>
        <p:pic>
          <p:nvPicPr>
            <p:cNvPr id="439" name="Google Shape;439;p29" descr="671px-Crypto_key.svg.png"/>
            <p:cNvPicPr preferRelativeResize="0"/>
            <p:nvPr/>
          </p:nvPicPr>
          <p:blipFill rotWithShape="1">
            <a:blip r:embed="rId3">
              <a:alphaModFix/>
            </a:blip>
            <a:srcRect t="-46125" b="-46144"/>
            <a:stretch/>
          </p:blipFill>
          <p:spPr>
            <a:xfrm>
              <a:off x="677690" y="1908672"/>
              <a:ext cx="1869149" cy="1869150"/>
            </a:xfrm>
            <a:prstGeom prst="rect">
              <a:avLst/>
            </a:prstGeom>
            <a:noFill/>
            <a:ln>
              <a:noFill/>
            </a:ln>
          </p:spPr>
        </p:pic>
        <p:sp>
          <p:nvSpPr>
            <p:cNvPr id="430" name="Google Shape;430;p29"/>
            <p:cNvSpPr txBox="1"/>
            <p:nvPr/>
          </p:nvSpPr>
          <p:spPr>
            <a:xfrm>
              <a:off x="677765" y="3280622"/>
              <a:ext cx="18690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t>Certificate</a:t>
              </a:r>
              <a:r>
                <a:rPr lang="en"/>
                <a:t> Authority</a:t>
              </a:r>
              <a:endParaRPr/>
            </a:p>
          </p:txBody>
        </p:sp>
      </p:grpSp>
      <p:pic>
        <p:nvPicPr>
          <p:cNvPr id="440" name="Google Shape;440;p29" descr="black-hacker-icon-0.png"/>
          <p:cNvPicPr preferRelativeResize="0"/>
          <p:nvPr/>
        </p:nvPicPr>
        <p:blipFill rotWithShape="1">
          <a:blip r:embed="rId4">
            <a:alphaModFix/>
          </a:blip>
          <a:srcRect/>
          <a:stretch/>
        </p:blipFill>
        <p:spPr>
          <a:xfrm>
            <a:off x="2619097" y="3724706"/>
            <a:ext cx="911100" cy="911119"/>
          </a:xfrm>
          <a:prstGeom prst="rect">
            <a:avLst/>
          </a:prstGeom>
          <a:noFill/>
          <a:ln>
            <a:noFill/>
          </a:ln>
        </p:spPr>
      </p:pic>
      <p:sp>
        <p:nvSpPr>
          <p:cNvPr id="441" name="Google Shape;441;p29"/>
          <p:cNvSpPr txBox="1"/>
          <p:nvPr/>
        </p:nvSpPr>
        <p:spPr>
          <a:xfrm>
            <a:off x="2539800" y="4478825"/>
            <a:ext cx="10698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Adversary</a:t>
            </a:r>
            <a:endParaRPr/>
          </a:p>
        </p:txBody>
      </p:sp>
      <p:cxnSp>
        <p:nvCxnSpPr>
          <p:cNvPr id="442" name="Google Shape;442;p29"/>
          <p:cNvCxnSpPr/>
          <p:nvPr/>
        </p:nvCxnSpPr>
        <p:spPr>
          <a:xfrm flipH="1">
            <a:off x="3428850" y="3324025"/>
            <a:ext cx="1189800" cy="489900"/>
          </a:xfrm>
          <a:prstGeom prst="straightConnector1">
            <a:avLst/>
          </a:prstGeom>
          <a:noFill/>
          <a:ln w="76200" cap="flat" cmpd="sng">
            <a:solidFill>
              <a:srgbClr val="FF0000"/>
            </a:solidFill>
            <a:prstDash val="solid"/>
            <a:round/>
            <a:headEnd type="none" w="med" len="med"/>
            <a:tailEnd type="triangle" w="med" len="med"/>
          </a:ln>
        </p:spPr>
      </p:cxnSp>
      <p:cxnSp>
        <p:nvCxnSpPr>
          <p:cNvPr id="443" name="Google Shape;443;p29"/>
          <p:cNvCxnSpPr/>
          <p:nvPr/>
        </p:nvCxnSpPr>
        <p:spPr>
          <a:xfrm>
            <a:off x="1714500" y="3300700"/>
            <a:ext cx="1114500" cy="513300"/>
          </a:xfrm>
          <a:prstGeom prst="straightConnector1">
            <a:avLst/>
          </a:prstGeom>
          <a:noFill/>
          <a:ln w="76200" cap="flat" cmpd="sng">
            <a:solidFill>
              <a:srgbClr val="FF0000"/>
            </a:solidFill>
            <a:prstDash val="solid"/>
            <a:round/>
            <a:headEnd type="none" w="med" len="med"/>
            <a:tailEnd type="triangle" w="med" len="med"/>
          </a:ln>
        </p:spPr>
      </p:cxnSp>
      <p:cxnSp>
        <p:nvCxnSpPr>
          <p:cNvPr id="444" name="Google Shape;444;p29"/>
          <p:cNvCxnSpPr/>
          <p:nvPr/>
        </p:nvCxnSpPr>
        <p:spPr>
          <a:xfrm rot="10800000">
            <a:off x="1688424" y="3278862"/>
            <a:ext cx="922500" cy="0"/>
          </a:xfrm>
          <a:prstGeom prst="straightConnector1">
            <a:avLst/>
          </a:prstGeom>
          <a:noFill/>
          <a:ln w="76200" cap="flat" cmpd="sng">
            <a:solidFill>
              <a:srgbClr val="FF0000"/>
            </a:solidFill>
            <a:prstDash val="solid"/>
            <a:round/>
            <a:headEnd type="none" w="med" len="med"/>
            <a:tailEnd type="none" w="med" len="med"/>
          </a:ln>
        </p:spPr>
      </p:cxnSp>
      <p:grpSp>
        <p:nvGrpSpPr>
          <p:cNvPr id="445" name="Google Shape;445;p29"/>
          <p:cNvGrpSpPr/>
          <p:nvPr/>
        </p:nvGrpSpPr>
        <p:grpSpPr>
          <a:xfrm>
            <a:off x="3955850" y="858762"/>
            <a:ext cx="2417100" cy="1289563"/>
            <a:chOff x="4086500" y="893850"/>
            <a:chExt cx="2417100" cy="1289563"/>
          </a:xfrm>
        </p:grpSpPr>
        <p:pic>
          <p:nvPicPr>
            <p:cNvPr id="446" name="Google Shape;446;p29"/>
            <p:cNvPicPr preferRelativeResize="0"/>
            <p:nvPr/>
          </p:nvPicPr>
          <p:blipFill>
            <a:blip r:embed="rId5">
              <a:alphaModFix/>
            </a:blip>
            <a:stretch>
              <a:fillRect/>
            </a:stretch>
          </p:blipFill>
          <p:spPr>
            <a:xfrm>
              <a:off x="4839500" y="893850"/>
              <a:ext cx="911100" cy="911100"/>
            </a:xfrm>
            <a:prstGeom prst="rect">
              <a:avLst/>
            </a:prstGeom>
            <a:noFill/>
            <a:ln>
              <a:noFill/>
            </a:ln>
          </p:spPr>
        </p:pic>
        <p:sp>
          <p:nvSpPr>
            <p:cNvPr id="447" name="Google Shape;447;p29"/>
            <p:cNvSpPr txBox="1"/>
            <p:nvPr/>
          </p:nvSpPr>
          <p:spPr>
            <a:xfrm>
              <a:off x="4086500" y="1775113"/>
              <a:ext cx="24171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AS containing </a:t>
              </a:r>
              <a:endParaRPr/>
            </a:p>
            <a:p>
              <a:pPr marL="0" lvl="0" indent="0" algn="ctr" rtl="0">
                <a:spcBef>
                  <a:spcPts val="0"/>
                </a:spcBef>
                <a:spcAft>
                  <a:spcPts val="0"/>
                </a:spcAft>
                <a:buNone/>
              </a:pPr>
              <a:r>
                <a:rPr lang="en"/>
                <a:t>exmaple.com</a:t>
              </a:r>
              <a:endParaRPr/>
            </a:p>
          </p:txBody>
        </p:sp>
      </p:grpSp>
      <p:cxnSp>
        <p:nvCxnSpPr>
          <p:cNvPr id="448" name="Google Shape;448;p29"/>
          <p:cNvCxnSpPr/>
          <p:nvPr/>
        </p:nvCxnSpPr>
        <p:spPr>
          <a:xfrm>
            <a:off x="5164338" y="2344150"/>
            <a:ext cx="0" cy="275100"/>
          </a:xfrm>
          <a:prstGeom prst="straightConnector1">
            <a:avLst/>
          </a:prstGeom>
          <a:noFill/>
          <a:ln w="28575" cap="flat" cmpd="sng">
            <a:solidFill>
              <a:schemeClr val="dk2"/>
            </a:solidFill>
            <a:prstDash val="solid"/>
            <a:round/>
            <a:headEnd type="none" w="med" len="med"/>
            <a:tailEnd type="none" w="med" len="med"/>
          </a:ln>
        </p:spPr>
      </p:cxnSp>
      <p:cxnSp>
        <p:nvCxnSpPr>
          <p:cNvPr id="449" name="Google Shape;449;p29"/>
          <p:cNvCxnSpPr/>
          <p:nvPr/>
        </p:nvCxnSpPr>
        <p:spPr>
          <a:xfrm>
            <a:off x="1522949" y="1320412"/>
            <a:ext cx="3103500" cy="0"/>
          </a:xfrm>
          <a:prstGeom prst="straightConnector1">
            <a:avLst/>
          </a:prstGeom>
          <a:noFill/>
          <a:ln w="76200" cap="flat" cmpd="sng">
            <a:solidFill>
              <a:srgbClr val="38761D"/>
            </a:solidFill>
            <a:prstDash val="solid"/>
            <a:round/>
            <a:headEnd type="none" w="med" len="med"/>
            <a:tailEnd type="triangle" w="med" len="med"/>
          </a:ln>
        </p:spPr>
      </p:cxnSp>
      <p:sp>
        <p:nvSpPr>
          <p:cNvPr id="450" name="Google Shape;450;p29"/>
          <p:cNvSpPr txBox="1"/>
          <p:nvPr/>
        </p:nvSpPr>
        <p:spPr>
          <a:xfrm>
            <a:off x="3530200" y="4222700"/>
            <a:ext cx="1959000" cy="40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a:solidFill>
                  <a:srgbClr val="FF0000"/>
                </a:solidFill>
              </a:rPr>
              <a:t>I own 2.2.2.2/23</a:t>
            </a:r>
            <a:endParaRPr sz="1800" b="1">
              <a:solidFill>
                <a:srgbClr val="FF0000"/>
              </a:solidFill>
            </a:endParaRPr>
          </a:p>
        </p:txBody>
      </p:sp>
      <p:sp>
        <p:nvSpPr>
          <p:cNvPr id="451" name="Google Shape;451;p29"/>
          <p:cNvSpPr txBox="1"/>
          <p:nvPr/>
        </p:nvSpPr>
        <p:spPr>
          <a:xfrm>
            <a:off x="5620000" y="1281850"/>
            <a:ext cx="2066100" cy="40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t>I own 2.2.2.2/23</a:t>
            </a:r>
            <a:endParaRPr sz="1800"/>
          </a:p>
        </p:txBody>
      </p:sp>
      <p:sp>
        <p:nvSpPr>
          <p:cNvPr id="452" name="Google Shape;452;p29"/>
          <p:cNvSpPr txBox="1"/>
          <p:nvPr/>
        </p:nvSpPr>
        <p:spPr>
          <a:xfrm>
            <a:off x="2749900" y="13966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1</a:t>
            </a:r>
            <a:endParaRPr sz="1600"/>
          </a:p>
        </p:txBody>
      </p:sp>
      <p:sp>
        <p:nvSpPr>
          <p:cNvPr id="453" name="Google Shape;453;p29"/>
          <p:cNvSpPr txBox="1"/>
          <p:nvPr/>
        </p:nvSpPr>
        <p:spPr>
          <a:xfrm>
            <a:off x="2749950" y="28705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3</a:t>
            </a:r>
            <a:endParaRPr sz="1600"/>
          </a:p>
        </p:txBody>
      </p:sp>
      <p:sp>
        <p:nvSpPr>
          <p:cNvPr id="454" name="Google Shape;454;p29"/>
          <p:cNvSpPr txBox="1"/>
          <p:nvPr/>
        </p:nvSpPr>
        <p:spPr>
          <a:xfrm>
            <a:off x="4839650" y="28705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4</a:t>
            </a:r>
            <a:endParaRPr sz="1600"/>
          </a:p>
        </p:txBody>
      </p:sp>
      <p:sp>
        <p:nvSpPr>
          <p:cNvPr id="455" name="Google Shape;455;p29"/>
          <p:cNvSpPr txBox="1"/>
          <p:nvPr/>
        </p:nvSpPr>
        <p:spPr>
          <a:xfrm>
            <a:off x="780425" y="4830175"/>
            <a:ext cx="8245800" cy="783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A. Gavrichenkov. Breaking HTTPS with BGPhijacking. Black Hat USA Briefings, 2015</a:t>
            </a:r>
            <a:endParaRPr>
              <a:solidFill>
                <a:srgbClr val="FFFFFF"/>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59"/>
        <p:cNvGrpSpPr/>
        <p:nvPr/>
      </p:nvGrpSpPr>
      <p:grpSpPr>
        <a:xfrm>
          <a:off x="0" y="0"/>
          <a:ext cx="0" cy="0"/>
          <a:chOff x="0" y="0"/>
          <a:chExt cx="0" cy="0"/>
        </a:xfrm>
      </p:grpSpPr>
      <p:sp>
        <p:nvSpPr>
          <p:cNvPr id="460" name="Google Shape;460;p30"/>
          <p:cNvSpPr txBox="1">
            <a:spLocks noGrp="1"/>
          </p:cNvSpPr>
          <p:nvPr>
            <p:ph type="title"/>
          </p:nvPr>
        </p:nvSpPr>
        <p:spPr>
          <a:xfrm>
            <a:off x="311700" y="25095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 local (equally-specific prefix) attack</a:t>
            </a:r>
            <a:endParaRPr/>
          </a:p>
        </p:txBody>
      </p:sp>
      <p:sp>
        <p:nvSpPr>
          <p:cNvPr id="461" name="Google Shape;461;p30"/>
          <p:cNvSpPr/>
          <p:nvPr/>
        </p:nvSpPr>
        <p:spPr>
          <a:xfrm>
            <a:off x="4708788" y="2619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30"/>
          <p:cNvSpPr/>
          <p:nvPr/>
        </p:nvSpPr>
        <p:spPr>
          <a:xfrm>
            <a:off x="2619100" y="2619238"/>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30"/>
          <p:cNvSpPr/>
          <p:nvPr/>
        </p:nvSpPr>
        <p:spPr>
          <a:xfrm>
            <a:off x="2619088" y="1145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64" name="Google Shape;464;p30"/>
          <p:cNvCxnSpPr>
            <a:stCxn id="465" idx="6"/>
            <a:endCxn id="463" idx="2"/>
          </p:cNvCxnSpPr>
          <p:nvPr/>
        </p:nvCxnSpPr>
        <p:spPr>
          <a:xfrm>
            <a:off x="1549288" y="1600800"/>
            <a:ext cx="1069800" cy="0"/>
          </a:xfrm>
          <a:prstGeom prst="straightConnector1">
            <a:avLst/>
          </a:prstGeom>
          <a:noFill/>
          <a:ln w="28575" cap="flat" cmpd="sng">
            <a:solidFill>
              <a:schemeClr val="dk2"/>
            </a:solidFill>
            <a:prstDash val="solid"/>
            <a:round/>
            <a:headEnd type="none" w="med" len="med"/>
            <a:tailEnd type="none" w="med" len="med"/>
          </a:ln>
        </p:spPr>
      </p:cxnSp>
      <p:cxnSp>
        <p:nvCxnSpPr>
          <p:cNvPr id="466" name="Google Shape;466;p30"/>
          <p:cNvCxnSpPr>
            <a:endCxn id="467" idx="2"/>
          </p:cNvCxnSpPr>
          <p:nvPr/>
        </p:nvCxnSpPr>
        <p:spPr>
          <a:xfrm>
            <a:off x="3530100" y="1600800"/>
            <a:ext cx="1178700" cy="0"/>
          </a:xfrm>
          <a:prstGeom prst="straightConnector1">
            <a:avLst/>
          </a:prstGeom>
          <a:noFill/>
          <a:ln w="28575" cap="flat" cmpd="sng">
            <a:solidFill>
              <a:schemeClr val="dk2"/>
            </a:solidFill>
            <a:prstDash val="solid"/>
            <a:round/>
            <a:headEnd type="none" w="med" len="med"/>
            <a:tailEnd type="none" w="med" len="med"/>
          </a:ln>
        </p:spPr>
      </p:cxnSp>
      <p:cxnSp>
        <p:nvCxnSpPr>
          <p:cNvPr id="468" name="Google Shape;468;p30"/>
          <p:cNvCxnSpPr>
            <a:stCxn id="469" idx="3"/>
            <a:endCxn id="470" idx="1"/>
          </p:cNvCxnSpPr>
          <p:nvPr/>
        </p:nvCxnSpPr>
        <p:spPr>
          <a:xfrm>
            <a:off x="1549374" y="3400812"/>
            <a:ext cx="1203300" cy="648600"/>
          </a:xfrm>
          <a:prstGeom prst="straightConnector1">
            <a:avLst/>
          </a:prstGeom>
          <a:noFill/>
          <a:ln w="28575" cap="flat" cmpd="sng">
            <a:solidFill>
              <a:schemeClr val="dk2"/>
            </a:solidFill>
            <a:prstDash val="solid"/>
            <a:round/>
            <a:headEnd type="none" w="med" len="med"/>
            <a:tailEnd type="none" w="med" len="med"/>
          </a:ln>
        </p:spPr>
      </p:cxnSp>
      <p:cxnSp>
        <p:nvCxnSpPr>
          <p:cNvPr id="471" name="Google Shape;471;p30"/>
          <p:cNvCxnSpPr>
            <a:stCxn id="463" idx="4"/>
            <a:endCxn id="462" idx="0"/>
          </p:cNvCxnSpPr>
          <p:nvPr/>
        </p:nvCxnSpPr>
        <p:spPr>
          <a:xfrm>
            <a:off x="3074638" y="2056350"/>
            <a:ext cx="0" cy="562800"/>
          </a:xfrm>
          <a:prstGeom prst="straightConnector1">
            <a:avLst/>
          </a:prstGeom>
          <a:noFill/>
          <a:ln w="28575" cap="flat" cmpd="sng">
            <a:solidFill>
              <a:schemeClr val="dk2"/>
            </a:solidFill>
            <a:prstDash val="solid"/>
            <a:round/>
            <a:headEnd type="none" w="med" len="med"/>
            <a:tailEnd type="none" w="med" len="med"/>
          </a:ln>
        </p:spPr>
      </p:cxnSp>
      <p:cxnSp>
        <p:nvCxnSpPr>
          <p:cNvPr id="472" name="Google Shape;472;p30"/>
          <p:cNvCxnSpPr>
            <a:stCxn id="470" idx="7"/>
            <a:endCxn id="461" idx="3"/>
          </p:cNvCxnSpPr>
          <p:nvPr/>
        </p:nvCxnSpPr>
        <p:spPr>
          <a:xfrm rot="10800000" flipH="1">
            <a:off x="3396815" y="3396922"/>
            <a:ext cx="1445400" cy="652500"/>
          </a:xfrm>
          <a:prstGeom prst="straightConnector1">
            <a:avLst/>
          </a:prstGeom>
          <a:noFill/>
          <a:ln w="28575" cap="flat" cmpd="sng">
            <a:solidFill>
              <a:schemeClr val="dk2"/>
            </a:solidFill>
            <a:prstDash val="solid"/>
            <a:round/>
            <a:headEnd type="none" w="med" len="med"/>
            <a:tailEnd type="none" w="med" len="med"/>
          </a:ln>
        </p:spPr>
      </p:cxnSp>
      <p:cxnSp>
        <p:nvCxnSpPr>
          <p:cNvPr id="473" name="Google Shape;473;p30"/>
          <p:cNvCxnSpPr>
            <a:endCxn id="462" idx="2"/>
          </p:cNvCxnSpPr>
          <p:nvPr/>
        </p:nvCxnSpPr>
        <p:spPr>
          <a:xfrm>
            <a:off x="1539400" y="3074788"/>
            <a:ext cx="1079700" cy="0"/>
          </a:xfrm>
          <a:prstGeom prst="straightConnector1">
            <a:avLst/>
          </a:prstGeom>
          <a:noFill/>
          <a:ln w="28575" cap="flat" cmpd="sng">
            <a:solidFill>
              <a:schemeClr val="dk2"/>
            </a:solidFill>
            <a:prstDash val="solid"/>
            <a:round/>
            <a:headEnd type="none" w="med" len="med"/>
            <a:tailEnd type="none" w="med" len="med"/>
          </a:ln>
        </p:spPr>
      </p:cxnSp>
      <p:cxnSp>
        <p:nvCxnSpPr>
          <p:cNvPr id="474" name="Google Shape;474;p30"/>
          <p:cNvCxnSpPr>
            <a:stCxn id="462" idx="6"/>
            <a:endCxn id="461" idx="2"/>
          </p:cNvCxnSpPr>
          <p:nvPr/>
        </p:nvCxnSpPr>
        <p:spPr>
          <a:xfrm>
            <a:off x="3530200" y="3074788"/>
            <a:ext cx="1178700" cy="0"/>
          </a:xfrm>
          <a:prstGeom prst="straightConnector1">
            <a:avLst/>
          </a:prstGeom>
          <a:noFill/>
          <a:ln w="28575" cap="flat" cmpd="sng">
            <a:solidFill>
              <a:schemeClr val="dk2"/>
            </a:solidFill>
            <a:prstDash val="solid"/>
            <a:round/>
            <a:headEnd type="none" w="med" len="med"/>
            <a:tailEnd type="none" w="med" len="med"/>
          </a:ln>
        </p:spPr>
      </p:cxnSp>
      <p:sp>
        <p:nvSpPr>
          <p:cNvPr id="475" name="Google Shape;475;p30"/>
          <p:cNvSpPr/>
          <p:nvPr/>
        </p:nvSpPr>
        <p:spPr>
          <a:xfrm>
            <a:off x="649550" y="1145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30"/>
          <p:cNvSpPr txBox="1"/>
          <p:nvPr/>
        </p:nvSpPr>
        <p:spPr>
          <a:xfrm>
            <a:off x="780413" y="13966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5</a:t>
            </a:r>
            <a:endParaRPr sz="1600"/>
          </a:p>
        </p:txBody>
      </p:sp>
      <p:grpSp>
        <p:nvGrpSpPr>
          <p:cNvPr id="477" name="Google Shape;477;p30"/>
          <p:cNvGrpSpPr/>
          <p:nvPr/>
        </p:nvGrpSpPr>
        <p:grpSpPr>
          <a:xfrm>
            <a:off x="660816" y="2562254"/>
            <a:ext cx="888594" cy="1024891"/>
            <a:chOff x="677690" y="1908672"/>
            <a:chExt cx="1869149" cy="2155850"/>
          </a:xfrm>
        </p:grpSpPr>
        <p:pic>
          <p:nvPicPr>
            <p:cNvPr id="478" name="Google Shape;478;p30" descr="671px-Crypto_key.svg.png"/>
            <p:cNvPicPr preferRelativeResize="0"/>
            <p:nvPr/>
          </p:nvPicPr>
          <p:blipFill rotWithShape="1">
            <a:blip r:embed="rId3">
              <a:alphaModFix/>
            </a:blip>
            <a:srcRect t="-46125" b="-46144"/>
            <a:stretch/>
          </p:blipFill>
          <p:spPr>
            <a:xfrm>
              <a:off x="677690" y="1908672"/>
              <a:ext cx="1869149" cy="1869150"/>
            </a:xfrm>
            <a:prstGeom prst="rect">
              <a:avLst/>
            </a:prstGeom>
            <a:noFill/>
            <a:ln>
              <a:noFill/>
            </a:ln>
          </p:spPr>
        </p:pic>
        <p:sp>
          <p:nvSpPr>
            <p:cNvPr id="469" name="Google Shape;469;p30"/>
            <p:cNvSpPr txBox="1"/>
            <p:nvPr/>
          </p:nvSpPr>
          <p:spPr>
            <a:xfrm>
              <a:off x="677765" y="3280622"/>
              <a:ext cx="18690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t>Certificate</a:t>
              </a:r>
              <a:r>
                <a:rPr lang="en"/>
                <a:t> Authority</a:t>
              </a:r>
              <a:endParaRPr/>
            </a:p>
          </p:txBody>
        </p:sp>
      </p:grpSp>
      <p:pic>
        <p:nvPicPr>
          <p:cNvPr id="479" name="Google Shape;479;p30" descr="black-hacker-icon-0.png"/>
          <p:cNvPicPr preferRelativeResize="0"/>
          <p:nvPr/>
        </p:nvPicPr>
        <p:blipFill rotWithShape="1">
          <a:blip r:embed="rId4">
            <a:alphaModFix/>
          </a:blip>
          <a:srcRect/>
          <a:stretch/>
        </p:blipFill>
        <p:spPr>
          <a:xfrm>
            <a:off x="2619097" y="3724706"/>
            <a:ext cx="911100" cy="911119"/>
          </a:xfrm>
          <a:prstGeom prst="rect">
            <a:avLst/>
          </a:prstGeom>
          <a:noFill/>
          <a:ln>
            <a:noFill/>
          </a:ln>
        </p:spPr>
      </p:pic>
      <p:sp>
        <p:nvSpPr>
          <p:cNvPr id="480" name="Google Shape;480;p30"/>
          <p:cNvSpPr txBox="1"/>
          <p:nvPr/>
        </p:nvSpPr>
        <p:spPr>
          <a:xfrm>
            <a:off x="2539800" y="4478825"/>
            <a:ext cx="10698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Adversary</a:t>
            </a:r>
            <a:endParaRPr/>
          </a:p>
        </p:txBody>
      </p:sp>
      <p:cxnSp>
        <p:nvCxnSpPr>
          <p:cNvPr id="481" name="Google Shape;481;p30"/>
          <p:cNvCxnSpPr/>
          <p:nvPr/>
        </p:nvCxnSpPr>
        <p:spPr>
          <a:xfrm flipH="1">
            <a:off x="3428850" y="3324025"/>
            <a:ext cx="1189800" cy="489900"/>
          </a:xfrm>
          <a:prstGeom prst="straightConnector1">
            <a:avLst/>
          </a:prstGeom>
          <a:noFill/>
          <a:ln w="76200" cap="flat" cmpd="sng">
            <a:solidFill>
              <a:srgbClr val="FF0000"/>
            </a:solidFill>
            <a:prstDash val="solid"/>
            <a:round/>
            <a:headEnd type="none" w="med" len="med"/>
            <a:tailEnd type="triangle" w="med" len="med"/>
          </a:ln>
        </p:spPr>
      </p:cxnSp>
      <p:cxnSp>
        <p:nvCxnSpPr>
          <p:cNvPr id="482" name="Google Shape;482;p30"/>
          <p:cNvCxnSpPr/>
          <p:nvPr/>
        </p:nvCxnSpPr>
        <p:spPr>
          <a:xfrm>
            <a:off x="1714500" y="3300700"/>
            <a:ext cx="1114500" cy="513300"/>
          </a:xfrm>
          <a:prstGeom prst="straightConnector1">
            <a:avLst/>
          </a:prstGeom>
          <a:noFill/>
          <a:ln w="76200" cap="flat" cmpd="sng">
            <a:solidFill>
              <a:srgbClr val="FF0000"/>
            </a:solidFill>
            <a:prstDash val="solid"/>
            <a:round/>
            <a:headEnd type="none" w="med" len="med"/>
            <a:tailEnd type="triangle" w="med" len="med"/>
          </a:ln>
        </p:spPr>
      </p:cxnSp>
      <p:cxnSp>
        <p:nvCxnSpPr>
          <p:cNvPr id="483" name="Google Shape;483;p30"/>
          <p:cNvCxnSpPr/>
          <p:nvPr/>
        </p:nvCxnSpPr>
        <p:spPr>
          <a:xfrm rot="10800000">
            <a:off x="1688424" y="3278862"/>
            <a:ext cx="922500" cy="0"/>
          </a:xfrm>
          <a:prstGeom prst="straightConnector1">
            <a:avLst/>
          </a:prstGeom>
          <a:noFill/>
          <a:ln w="76200" cap="flat" cmpd="sng">
            <a:solidFill>
              <a:srgbClr val="FF0000"/>
            </a:solidFill>
            <a:prstDash val="solid"/>
            <a:round/>
            <a:headEnd type="none" w="med" len="med"/>
            <a:tailEnd type="none" w="med" len="med"/>
          </a:ln>
        </p:spPr>
      </p:cxnSp>
      <p:grpSp>
        <p:nvGrpSpPr>
          <p:cNvPr id="484" name="Google Shape;484;p30"/>
          <p:cNvGrpSpPr/>
          <p:nvPr/>
        </p:nvGrpSpPr>
        <p:grpSpPr>
          <a:xfrm>
            <a:off x="3955850" y="858762"/>
            <a:ext cx="2417100" cy="1289563"/>
            <a:chOff x="4086500" y="893850"/>
            <a:chExt cx="2417100" cy="1289563"/>
          </a:xfrm>
        </p:grpSpPr>
        <p:pic>
          <p:nvPicPr>
            <p:cNvPr id="485" name="Google Shape;485;p30"/>
            <p:cNvPicPr preferRelativeResize="0"/>
            <p:nvPr/>
          </p:nvPicPr>
          <p:blipFill>
            <a:blip r:embed="rId5">
              <a:alphaModFix/>
            </a:blip>
            <a:stretch>
              <a:fillRect/>
            </a:stretch>
          </p:blipFill>
          <p:spPr>
            <a:xfrm>
              <a:off x="4839500" y="893850"/>
              <a:ext cx="911100" cy="911100"/>
            </a:xfrm>
            <a:prstGeom prst="rect">
              <a:avLst/>
            </a:prstGeom>
            <a:noFill/>
            <a:ln>
              <a:noFill/>
            </a:ln>
          </p:spPr>
        </p:pic>
        <p:sp>
          <p:nvSpPr>
            <p:cNvPr id="486" name="Google Shape;486;p30"/>
            <p:cNvSpPr txBox="1"/>
            <p:nvPr/>
          </p:nvSpPr>
          <p:spPr>
            <a:xfrm>
              <a:off x="4086500" y="1775113"/>
              <a:ext cx="24171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AS containing </a:t>
              </a:r>
              <a:endParaRPr/>
            </a:p>
            <a:p>
              <a:pPr marL="0" lvl="0" indent="0" algn="ctr" rtl="0">
                <a:spcBef>
                  <a:spcPts val="0"/>
                </a:spcBef>
                <a:spcAft>
                  <a:spcPts val="0"/>
                </a:spcAft>
                <a:buNone/>
              </a:pPr>
              <a:r>
                <a:rPr lang="en"/>
                <a:t>exmaple.com</a:t>
              </a:r>
              <a:endParaRPr/>
            </a:p>
          </p:txBody>
        </p:sp>
      </p:grpSp>
      <p:cxnSp>
        <p:nvCxnSpPr>
          <p:cNvPr id="487" name="Google Shape;487;p30"/>
          <p:cNvCxnSpPr/>
          <p:nvPr/>
        </p:nvCxnSpPr>
        <p:spPr>
          <a:xfrm>
            <a:off x="5164338" y="2344150"/>
            <a:ext cx="0" cy="275100"/>
          </a:xfrm>
          <a:prstGeom prst="straightConnector1">
            <a:avLst/>
          </a:prstGeom>
          <a:noFill/>
          <a:ln w="28575" cap="flat" cmpd="sng">
            <a:solidFill>
              <a:schemeClr val="dk2"/>
            </a:solidFill>
            <a:prstDash val="solid"/>
            <a:round/>
            <a:headEnd type="none" w="med" len="med"/>
            <a:tailEnd type="none" w="med" len="med"/>
          </a:ln>
        </p:spPr>
      </p:cxnSp>
      <p:cxnSp>
        <p:nvCxnSpPr>
          <p:cNvPr id="488" name="Google Shape;488;p30"/>
          <p:cNvCxnSpPr/>
          <p:nvPr/>
        </p:nvCxnSpPr>
        <p:spPr>
          <a:xfrm>
            <a:off x="1522949" y="1320412"/>
            <a:ext cx="3103500" cy="0"/>
          </a:xfrm>
          <a:prstGeom prst="straightConnector1">
            <a:avLst/>
          </a:prstGeom>
          <a:noFill/>
          <a:ln w="76200" cap="flat" cmpd="sng">
            <a:solidFill>
              <a:srgbClr val="38761D"/>
            </a:solidFill>
            <a:prstDash val="solid"/>
            <a:round/>
            <a:headEnd type="none" w="med" len="med"/>
            <a:tailEnd type="triangle" w="med" len="med"/>
          </a:ln>
        </p:spPr>
      </p:cxnSp>
      <p:sp>
        <p:nvSpPr>
          <p:cNvPr id="489" name="Google Shape;489;p30"/>
          <p:cNvSpPr txBox="1"/>
          <p:nvPr/>
        </p:nvSpPr>
        <p:spPr>
          <a:xfrm>
            <a:off x="3530200" y="4222700"/>
            <a:ext cx="1959000" cy="40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a:solidFill>
                  <a:srgbClr val="FF0000"/>
                </a:solidFill>
              </a:rPr>
              <a:t>I own 2.2.2.2/23</a:t>
            </a:r>
            <a:endParaRPr sz="1800" b="1">
              <a:solidFill>
                <a:srgbClr val="FF0000"/>
              </a:solidFill>
            </a:endParaRPr>
          </a:p>
        </p:txBody>
      </p:sp>
      <p:sp>
        <p:nvSpPr>
          <p:cNvPr id="490" name="Google Shape;490;p30"/>
          <p:cNvSpPr txBox="1"/>
          <p:nvPr/>
        </p:nvSpPr>
        <p:spPr>
          <a:xfrm>
            <a:off x="5620000" y="1281850"/>
            <a:ext cx="2066100" cy="40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t>I own 2.2.2.2/23</a:t>
            </a:r>
            <a:endParaRPr sz="1800"/>
          </a:p>
        </p:txBody>
      </p:sp>
      <p:sp>
        <p:nvSpPr>
          <p:cNvPr id="491" name="Google Shape;491;p30"/>
          <p:cNvSpPr txBox="1"/>
          <p:nvPr/>
        </p:nvSpPr>
        <p:spPr>
          <a:xfrm>
            <a:off x="2749900" y="13966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1</a:t>
            </a:r>
            <a:endParaRPr sz="1600"/>
          </a:p>
        </p:txBody>
      </p:sp>
      <p:sp>
        <p:nvSpPr>
          <p:cNvPr id="492" name="Google Shape;492;p30"/>
          <p:cNvSpPr txBox="1"/>
          <p:nvPr/>
        </p:nvSpPr>
        <p:spPr>
          <a:xfrm>
            <a:off x="2749950" y="28705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3</a:t>
            </a:r>
            <a:endParaRPr sz="1600"/>
          </a:p>
        </p:txBody>
      </p:sp>
      <p:sp>
        <p:nvSpPr>
          <p:cNvPr id="493" name="Google Shape;493;p30"/>
          <p:cNvSpPr txBox="1"/>
          <p:nvPr/>
        </p:nvSpPr>
        <p:spPr>
          <a:xfrm>
            <a:off x="4839650" y="28705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4</a:t>
            </a:r>
            <a:endParaRPr sz="1600"/>
          </a:p>
        </p:txBody>
      </p:sp>
      <p:sp>
        <p:nvSpPr>
          <p:cNvPr id="494" name="Google Shape;494;p30"/>
          <p:cNvSpPr txBox="1"/>
          <p:nvPr/>
        </p:nvSpPr>
        <p:spPr>
          <a:xfrm>
            <a:off x="780425" y="4830175"/>
            <a:ext cx="8245800" cy="783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A. Gavrichenkov. Breaking HTTPS with BGPhijacking. Black Hat USA Briefings, 2015</a:t>
            </a:r>
            <a:endParaRPr>
              <a:solidFill>
                <a:srgbClr val="FFFFFF"/>
              </a:solidFill>
            </a:endParaRPr>
          </a:p>
        </p:txBody>
      </p:sp>
      <p:sp>
        <p:nvSpPr>
          <p:cNvPr id="495" name="Google Shape;495;p30"/>
          <p:cNvSpPr/>
          <p:nvPr/>
        </p:nvSpPr>
        <p:spPr>
          <a:xfrm>
            <a:off x="-220200" y="2342850"/>
            <a:ext cx="6589800" cy="2669400"/>
          </a:xfrm>
          <a:prstGeom prst="ellipse">
            <a:avLst/>
          </a:prstGeom>
          <a:noFill/>
          <a:ln w="7620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30"/>
          <p:cNvSpPr/>
          <p:nvPr/>
        </p:nvSpPr>
        <p:spPr>
          <a:xfrm>
            <a:off x="30600" y="902450"/>
            <a:ext cx="6088200" cy="1398000"/>
          </a:xfrm>
          <a:prstGeom prst="ellipse">
            <a:avLst/>
          </a:prstGeom>
          <a:noFill/>
          <a:ln w="76200" cap="flat" cmpd="sng">
            <a:solidFill>
              <a:srgbClr val="38761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97" name="Google Shape;497;p30"/>
          <p:cNvCxnSpPr/>
          <p:nvPr/>
        </p:nvCxnSpPr>
        <p:spPr>
          <a:xfrm flipH="1">
            <a:off x="6118775" y="2857500"/>
            <a:ext cx="844200" cy="251700"/>
          </a:xfrm>
          <a:prstGeom prst="straightConnector1">
            <a:avLst/>
          </a:prstGeom>
          <a:noFill/>
          <a:ln w="76200" cap="flat" cmpd="sng">
            <a:solidFill>
              <a:srgbClr val="FF0000"/>
            </a:solidFill>
            <a:prstDash val="solid"/>
            <a:round/>
            <a:headEnd type="none" w="med" len="med"/>
            <a:tailEnd type="triangle" w="med" len="med"/>
          </a:ln>
        </p:spPr>
      </p:cxnSp>
      <p:sp>
        <p:nvSpPr>
          <p:cNvPr id="498" name="Google Shape;498;p30"/>
          <p:cNvSpPr txBox="1"/>
          <p:nvPr/>
        </p:nvSpPr>
        <p:spPr>
          <a:xfrm>
            <a:off x="6870950" y="2591400"/>
            <a:ext cx="6717900" cy="783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000"/>
              <a:t>Intercepted portion</a:t>
            </a:r>
            <a:endParaRPr sz="2000"/>
          </a:p>
        </p:txBody>
      </p:sp>
      <p:cxnSp>
        <p:nvCxnSpPr>
          <p:cNvPr id="499" name="Google Shape;499;p30"/>
          <p:cNvCxnSpPr/>
          <p:nvPr/>
        </p:nvCxnSpPr>
        <p:spPr>
          <a:xfrm>
            <a:off x="6008654" y="1804943"/>
            <a:ext cx="779400" cy="282900"/>
          </a:xfrm>
          <a:prstGeom prst="straightConnector1">
            <a:avLst/>
          </a:prstGeom>
          <a:noFill/>
          <a:ln w="76200" cap="flat" cmpd="sng">
            <a:solidFill>
              <a:srgbClr val="38761D"/>
            </a:solidFill>
            <a:prstDash val="solid"/>
            <a:round/>
            <a:headEnd type="triangle" w="med" len="med"/>
            <a:tailEnd type="none" w="med" len="med"/>
          </a:ln>
        </p:spPr>
      </p:cxnSp>
      <p:sp>
        <p:nvSpPr>
          <p:cNvPr id="500" name="Google Shape;500;p30"/>
          <p:cNvSpPr txBox="1"/>
          <p:nvPr/>
        </p:nvSpPr>
        <p:spPr>
          <a:xfrm>
            <a:off x="6706375" y="1945800"/>
            <a:ext cx="6717900" cy="783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000"/>
              <a:t>Unaffected portion</a:t>
            </a:r>
            <a:endParaRPr sz="2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504"/>
        <p:cNvGrpSpPr/>
        <p:nvPr/>
      </p:nvGrpSpPr>
      <p:grpSpPr>
        <a:xfrm>
          <a:off x="0" y="0"/>
          <a:ext cx="0" cy="0"/>
          <a:chOff x="0" y="0"/>
          <a:chExt cx="0" cy="0"/>
        </a:xfrm>
      </p:grpSpPr>
      <p:sp>
        <p:nvSpPr>
          <p:cNvPr id="505" name="Google Shape;505;p31"/>
          <p:cNvSpPr/>
          <p:nvPr/>
        </p:nvSpPr>
        <p:spPr>
          <a:xfrm>
            <a:off x="4708788" y="2619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31"/>
          <p:cNvSpPr/>
          <p:nvPr/>
        </p:nvSpPr>
        <p:spPr>
          <a:xfrm>
            <a:off x="2619100" y="2619238"/>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31"/>
          <p:cNvSpPr/>
          <p:nvPr/>
        </p:nvSpPr>
        <p:spPr>
          <a:xfrm>
            <a:off x="2619088" y="1145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08" name="Google Shape;508;p31"/>
          <p:cNvCxnSpPr>
            <a:stCxn id="509" idx="6"/>
            <a:endCxn id="507" idx="2"/>
          </p:cNvCxnSpPr>
          <p:nvPr/>
        </p:nvCxnSpPr>
        <p:spPr>
          <a:xfrm>
            <a:off x="1549288" y="1600800"/>
            <a:ext cx="1069800" cy="0"/>
          </a:xfrm>
          <a:prstGeom prst="straightConnector1">
            <a:avLst/>
          </a:prstGeom>
          <a:noFill/>
          <a:ln w="28575" cap="flat" cmpd="sng">
            <a:solidFill>
              <a:schemeClr val="dk2"/>
            </a:solidFill>
            <a:prstDash val="solid"/>
            <a:round/>
            <a:headEnd type="none" w="med" len="med"/>
            <a:tailEnd type="none" w="med" len="med"/>
          </a:ln>
        </p:spPr>
      </p:cxnSp>
      <p:cxnSp>
        <p:nvCxnSpPr>
          <p:cNvPr id="510" name="Google Shape;510;p31"/>
          <p:cNvCxnSpPr>
            <a:endCxn id="511" idx="2"/>
          </p:cNvCxnSpPr>
          <p:nvPr/>
        </p:nvCxnSpPr>
        <p:spPr>
          <a:xfrm>
            <a:off x="3530100" y="1600800"/>
            <a:ext cx="1178700" cy="0"/>
          </a:xfrm>
          <a:prstGeom prst="straightConnector1">
            <a:avLst/>
          </a:prstGeom>
          <a:noFill/>
          <a:ln w="28575" cap="flat" cmpd="sng">
            <a:solidFill>
              <a:schemeClr val="dk2"/>
            </a:solidFill>
            <a:prstDash val="solid"/>
            <a:round/>
            <a:headEnd type="none" w="med" len="med"/>
            <a:tailEnd type="none" w="med" len="med"/>
          </a:ln>
        </p:spPr>
      </p:cxnSp>
      <p:cxnSp>
        <p:nvCxnSpPr>
          <p:cNvPr id="512" name="Google Shape;512;p31"/>
          <p:cNvCxnSpPr>
            <a:stCxn id="513" idx="3"/>
            <a:endCxn id="514" idx="1"/>
          </p:cNvCxnSpPr>
          <p:nvPr/>
        </p:nvCxnSpPr>
        <p:spPr>
          <a:xfrm>
            <a:off x="1549374" y="3400812"/>
            <a:ext cx="1203300" cy="648600"/>
          </a:xfrm>
          <a:prstGeom prst="straightConnector1">
            <a:avLst/>
          </a:prstGeom>
          <a:noFill/>
          <a:ln w="28575" cap="flat" cmpd="sng">
            <a:solidFill>
              <a:schemeClr val="dk2"/>
            </a:solidFill>
            <a:prstDash val="solid"/>
            <a:round/>
            <a:headEnd type="none" w="med" len="med"/>
            <a:tailEnd type="none" w="med" len="med"/>
          </a:ln>
        </p:spPr>
      </p:cxnSp>
      <p:cxnSp>
        <p:nvCxnSpPr>
          <p:cNvPr id="515" name="Google Shape;515;p31"/>
          <p:cNvCxnSpPr>
            <a:stCxn id="507" idx="4"/>
            <a:endCxn id="506" idx="0"/>
          </p:cNvCxnSpPr>
          <p:nvPr/>
        </p:nvCxnSpPr>
        <p:spPr>
          <a:xfrm>
            <a:off x="3074638" y="2056350"/>
            <a:ext cx="0" cy="562800"/>
          </a:xfrm>
          <a:prstGeom prst="straightConnector1">
            <a:avLst/>
          </a:prstGeom>
          <a:noFill/>
          <a:ln w="28575" cap="flat" cmpd="sng">
            <a:solidFill>
              <a:schemeClr val="dk2"/>
            </a:solidFill>
            <a:prstDash val="solid"/>
            <a:round/>
            <a:headEnd type="none" w="med" len="med"/>
            <a:tailEnd type="none" w="med" len="med"/>
          </a:ln>
        </p:spPr>
      </p:cxnSp>
      <p:cxnSp>
        <p:nvCxnSpPr>
          <p:cNvPr id="516" name="Google Shape;516;p31"/>
          <p:cNvCxnSpPr>
            <a:stCxn id="514" idx="7"/>
            <a:endCxn id="505" idx="3"/>
          </p:cNvCxnSpPr>
          <p:nvPr/>
        </p:nvCxnSpPr>
        <p:spPr>
          <a:xfrm rot="10800000" flipH="1">
            <a:off x="3396815" y="3396922"/>
            <a:ext cx="1445400" cy="652500"/>
          </a:xfrm>
          <a:prstGeom prst="straightConnector1">
            <a:avLst/>
          </a:prstGeom>
          <a:noFill/>
          <a:ln w="28575" cap="flat" cmpd="sng">
            <a:solidFill>
              <a:schemeClr val="dk2"/>
            </a:solidFill>
            <a:prstDash val="solid"/>
            <a:round/>
            <a:headEnd type="none" w="med" len="med"/>
            <a:tailEnd type="none" w="med" len="med"/>
          </a:ln>
        </p:spPr>
      </p:cxnSp>
      <p:cxnSp>
        <p:nvCxnSpPr>
          <p:cNvPr id="517" name="Google Shape;517;p31"/>
          <p:cNvCxnSpPr>
            <a:endCxn id="506" idx="2"/>
          </p:cNvCxnSpPr>
          <p:nvPr/>
        </p:nvCxnSpPr>
        <p:spPr>
          <a:xfrm>
            <a:off x="1539400" y="3074788"/>
            <a:ext cx="1079700" cy="0"/>
          </a:xfrm>
          <a:prstGeom prst="straightConnector1">
            <a:avLst/>
          </a:prstGeom>
          <a:noFill/>
          <a:ln w="28575" cap="flat" cmpd="sng">
            <a:solidFill>
              <a:schemeClr val="dk2"/>
            </a:solidFill>
            <a:prstDash val="solid"/>
            <a:round/>
            <a:headEnd type="none" w="med" len="med"/>
            <a:tailEnd type="none" w="med" len="med"/>
          </a:ln>
        </p:spPr>
      </p:cxnSp>
      <p:cxnSp>
        <p:nvCxnSpPr>
          <p:cNvPr id="518" name="Google Shape;518;p31"/>
          <p:cNvCxnSpPr>
            <a:stCxn id="506" idx="6"/>
            <a:endCxn id="505" idx="2"/>
          </p:cNvCxnSpPr>
          <p:nvPr/>
        </p:nvCxnSpPr>
        <p:spPr>
          <a:xfrm>
            <a:off x="3530200" y="3074788"/>
            <a:ext cx="1178700" cy="0"/>
          </a:xfrm>
          <a:prstGeom prst="straightConnector1">
            <a:avLst/>
          </a:prstGeom>
          <a:noFill/>
          <a:ln w="28575" cap="flat" cmpd="sng">
            <a:solidFill>
              <a:schemeClr val="dk2"/>
            </a:solidFill>
            <a:prstDash val="solid"/>
            <a:round/>
            <a:headEnd type="none" w="med" len="med"/>
            <a:tailEnd type="none" w="med" len="med"/>
          </a:ln>
        </p:spPr>
      </p:cxnSp>
      <p:sp>
        <p:nvSpPr>
          <p:cNvPr id="519" name="Google Shape;519;p31"/>
          <p:cNvSpPr/>
          <p:nvPr/>
        </p:nvSpPr>
        <p:spPr>
          <a:xfrm>
            <a:off x="649550" y="1145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20" name="Google Shape;520;p31"/>
          <p:cNvGrpSpPr/>
          <p:nvPr/>
        </p:nvGrpSpPr>
        <p:grpSpPr>
          <a:xfrm>
            <a:off x="660816" y="2562254"/>
            <a:ext cx="888594" cy="1024891"/>
            <a:chOff x="677690" y="1908672"/>
            <a:chExt cx="1869149" cy="2155850"/>
          </a:xfrm>
        </p:grpSpPr>
        <p:pic>
          <p:nvPicPr>
            <p:cNvPr id="521" name="Google Shape;521;p31" descr="671px-Crypto_key.svg.png"/>
            <p:cNvPicPr preferRelativeResize="0"/>
            <p:nvPr/>
          </p:nvPicPr>
          <p:blipFill rotWithShape="1">
            <a:blip r:embed="rId3">
              <a:alphaModFix/>
            </a:blip>
            <a:srcRect t="-46125" b="-46144"/>
            <a:stretch/>
          </p:blipFill>
          <p:spPr>
            <a:xfrm>
              <a:off x="677690" y="1908672"/>
              <a:ext cx="1869149" cy="1869150"/>
            </a:xfrm>
            <a:prstGeom prst="rect">
              <a:avLst/>
            </a:prstGeom>
            <a:noFill/>
            <a:ln>
              <a:noFill/>
            </a:ln>
          </p:spPr>
        </p:pic>
        <p:sp>
          <p:nvSpPr>
            <p:cNvPr id="513" name="Google Shape;513;p31"/>
            <p:cNvSpPr txBox="1"/>
            <p:nvPr/>
          </p:nvSpPr>
          <p:spPr>
            <a:xfrm>
              <a:off x="677765" y="3280622"/>
              <a:ext cx="18690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t>Certificate</a:t>
              </a:r>
              <a:r>
                <a:rPr lang="en"/>
                <a:t> Authority</a:t>
              </a:r>
              <a:endParaRPr/>
            </a:p>
          </p:txBody>
        </p:sp>
      </p:grpSp>
      <p:pic>
        <p:nvPicPr>
          <p:cNvPr id="522" name="Google Shape;522;p31" descr="black-hacker-icon-0.png"/>
          <p:cNvPicPr preferRelativeResize="0"/>
          <p:nvPr/>
        </p:nvPicPr>
        <p:blipFill rotWithShape="1">
          <a:blip r:embed="rId4">
            <a:alphaModFix/>
          </a:blip>
          <a:srcRect/>
          <a:stretch/>
        </p:blipFill>
        <p:spPr>
          <a:xfrm>
            <a:off x="2619097" y="3724706"/>
            <a:ext cx="911100" cy="911119"/>
          </a:xfrm>
          <a:prstGeom prst="rect">
            <a:avLst/>
          </a:prstGeom>
          <a:noFill/>
          <a:ln>
            <a:noFill/>
          </a:ln>
        </p:spPr>
      </p:pic>
      <p:sp>
        <p:nvSpPr>
          <p:cNvPr id="523" name="Google Shape;523;p31"/>
          <p:cNvSpPr txBox="1"/>
          <p:nvPr/>
        </p:nvSpPr>
        <p:spPr>
          <a:xfrm>
            <a:off x="2539800" y="4478825"/>
            <a:ext cx="10698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Adversary</a:t>
            </a:r>
            <a:endParaRPr/>
          </a:p>
        </p:txBody>
      </p:sp>
      <p:cxnSp>
        <p:nvCxnSpPr>
          <p:cNvPr id="524" name="Google Shape;524;p31"/>
          <p:cNvCxnSpPr/>
          <p:nvPr/>
        </p:nvCxnSpPr>
        <p:spPr>
          <a:xfrm flipH="1">
            <a:off x="3428850" y="3324025"/>
            <a:ext cx="1189800" cy="489900"/>
          </a:xfrm>
          <a:prstGeom prst="straightConnector1">
            <a:avLst/>
          </a:prstGeom>
          <a:noFill/>
          <a:ln w="76200" cap="flat" cmpd="sng">
            <a:solidFill>
              <a:srgbClr val="FF0000"/>
            </a:solidFill>
            <a:prstDash val="solid"/>
            <a:round/>
            <a:headEnd type="none" w="med" len="med"/>
            <a:tailEnd type="triangle" w="med" len="med"/>
          </a:ln>
        </p:spPr>
      </p:cxnSp>
      <p:cxnSp>
        <p:nvCxnSpPr>
          <p:cNvPr id="525" name="Google Shape;525;p31"/>
          <p:cNvCxnSpPr/>
          <p:nvPr/>
        </p:nvCxnSpPr>
        <p:spPr>
          <a:xfrm>
            <a:off x="1714500" y="3300700"/>
            <a:ext cx="1114500" cy="513300"/>
          </a:xfrm>
          <a:prstGeom prst="straightConnector1">
            <a:avLst/>
          </a:prstGeom>
          <a:noFill/>
          <a:ln w="76200" cap="flat" cmpd="sng">
            <a:solidFill>
              <a:srgbClr val="FF0000"/>
            </a:solidFill>
            <a:prstDash val="solid"/>
            <a:round/>
            <a:headEnd type="none" w="med" len="med"/>
            <a:tailEnd type="triangle" w="med" len="med"/>
          </a:ln>
        </p:spPr>
      </p:cxnSp>
      <p:cxnSp>
        <p:nvCxnSpPr>
          <p:cNvPr id="526" name="Google Shape;526;p31"/>
          <p:cNvCxnSpPr/>
          <p:nvPr/>
        </p:nvCxnSpPr>
        <p:spPr>
          <a:xfrm rot="10800000">
            <a:off x="1688424" y="3278862"/>
            <a:ext cx="922500" cy="0"/>
          </a:xfrm>
          <a:prstGeom prst="straightConnector1">
            <a:avLst/>
          </a:prstGeom>
          <a:noFill/>
          <a:ln w="76200" cap="flat" cmpd="sng">
            <a:solidFill>
              <a:srgbClr val="FF0000"/>
            </a:solidFill>
            <a:prstDash val="solid"/>
            <a:round/>
            <a:headEnd type="none" w="med" len="med"/>
            <a:tailEnd type="none" w="med" len="med"/>
          </a:ln>
        </p:spPr>
      </p:cxnSp>
      <p:sp>
        <p:nvSpPr>
          <p:cNvPr id="527" name="Google Shape;527;p31"/>
          <p:cNvSpPr txBox="1"/>
          <p:nvPr/>
        </p:nvSpPr>
        <p:spPr>
          <a:xfrm>
            <a:off x="780413" y="13966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5</a:t>
            </a:r>
            <a:endParaRPr sz="1600"/>
          </a:p>
        </p:txBody>
      </p:sp>
      <p:sp>
        <p:nvSpPr>
          <p:cNvPr id="528" name="Google Shape;528;p31"/>
          <p:cNvSpPr txBox="1"/>
          <p:nvPr/>
        </p:nvSpPr>
        <p:spPr>
          <a:xfrm>
            <a:off x="2749900" y="13966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1</a:t>
            </a:r>
            <a:endParaRPr sz="1600"/>
          </a:p>
        </p:txBody>
      </p:sp>
      <p:sp>
        <p:nvSpPr>
          <p:cNvPr id="529" name="Google Shape;529;p31"/>
          <p:cNvSpPr txBox="1"/>
          <p:nvPr/>
        </p:nvSpPr>
        <p:spPr>
          <a:xfrm>
            <a:off x="2749950" y="28705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3</a:t>
            </a:r>
            <a:endParaRPr sz="1600"/>
          </a:p>
        </p:txBody>
      </p:sp>
      <p:sp>
        <p:nvSpPr>
          <p:cNvPr id="530" name="Google Shape;530;p31"/>
          <p:cNvSpPr txBox="1"/>
          <p:nvPr/>
        </p:nvSpPr>
        <p:spPr>
          <a:xfrm>
            <a:off x="4839650" y="28705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4</a:t>
            </a:r>
            <a:endParaRPr sz="1600"/>
          </a:p>
        </p:txBody>
      </p:sp>
      <p:cxnSp>
        <p:nvCxnSpPr>
          <p:cNvPr id="531" name="Google Shape;531;p31"/>
          <p:cNvCxnSpPr/>
          <p:nvPr/>
        </p:nvCxnSpPr>
        <p:spPr>
          <a:xfrm>
            <a:off x="1522949" y="1320412"/>
            <a:ext cx="3103500" cy="0"/>
          </a:xfrm>
          <a:prstGeom prst="straightConnector1">
            <a:avLst/>
          </a:prstGeom>
          <a:noFill/>
          <a:ln w="76200" cap="flat" cmpd="sng">
            <a:solidFill>
              <a:srgbClr val="38761D"/>
            </a:solidFill>
            <a:prstDash val="solid"/>
            <a:round/>
            <a:headEnd type="none" w="med" len="med"/>
            <a:tailEnd type="triangle" w="med" len="med"/>
          </a:ln>
        </p:spPr>
      </p:cxnSp>
      <p:grpSp>
        <p:nvGrpSpPr>
          <p:cNvPr id="532" name="Google Shape;532;p31"/>
          <p:cNvGrpSpPr/>
          <p:nvPr/>
        </p:nvGrpSpPr>
        <p:grpSpPr>
          <a:xfrm>
            <a:off x="3955850" y="858762"/>
            <a:ext cx="2417100" cy="1289563"/>
            <a:chOff x="4086500" y="893850"/>
            <a:chExt cx="2417100" cy="1289563"/>
          </a:xfrm>
        </p:grpSpPr>
        <p:pic>
          <p:nvPicPr>
            <p:cNvPr id="533" name="Google Shape;533;p31"/>
            <p:cNvPicPr preferRelativeResize="0"/>
            <p:nvPr/>
          </p:nvPicPr>
          <p:blipFill>
            <a:blip r:embed="rId5">
              <a:alphaModFix/>
            </a:blip>
            <a:stretch>
              <a:fillRect/>
            </a:stretch>
          </p:blipFill>
          <p:spPr>
            <a:xfrm>
              <a:off x="4839500" y="893850"/>
              <a:ext cx="911100" cy="911100"/>
            </a:xfrm>
            <a:prstGeom prst="rect">
              <a:avLst/>
            </a:prstGeom>
            <a:noFill/>
            <a:ln>
              <a:noFill/>
            </a:ln>
          </p:spPr>
        </p:pic>
        <p:sp>
          <p:nvSpPr>
            <p:cNvPr id="534" name="Google Shape;534;p31"/>
            <p:cNvSpPr txBox="1"/>
            <p:nvPr/>
          </p:nvSpPr>
          <p:spPr>
            <a:xfrm>
              <a:off x="4086500" y="1775113"/>
              <a:ext cx="24171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AS containing </a:t>
              </a:r>
              <a:endParaRPr/>
            </a:p>
            <a:p>
              <a:pPr marL="0" lvl="0" indent="0" algn="ctr" rtl="0">
                <a:spcBef>
                  <a:spcPts val="0"/>
                </a:spcBef>
                <a:spcAft>
                  <a:spcPts val="0"/>
                </a:spcAft>
                <a:buNone/>
              </a:pPr>
              <a:r>
                <a:rPr lang="en"/>
                <a:t>exmaple.com</a:t>
              </a:r>
              <a:endParaRPr/>
            </a:p>
          </p:txBody>
        </p:sp>
      </p:grpSp>
      <p:cxnSp>
        <p:nvCxnSpPr>
          <p:cNvPr id="535" name="Google Shape;535;p31"/>
          <p:cNvCxnSpPr/>
          <p:nvPr/>
        </p:nvCxnSpPr>
        <p:spPr>
          <a:xfrm>
            <a:off x="5164338" y="2344150"/>
            <a:ext cx="0" cy="275100"/>
          </a:xfrm>
          <a:prstGeom prst="straightConnector1">
            <a:avLst/>
          </a:prstGeom>
          <a:noFill/>
          <a:ln w="28575" cap="flat" cmpd="sng">
            <a:solidFill>
              <a:schemeClr val="dk2"/>
            </a:solidFill>
            <a:prstDash val="solid"/>
            <a:round/>
            <a:headEnd type="none" w="med" len="med"/>
            <a:tailEnd type="none" w="med" len="med"/>
          </a:ln>
        </p:spPr>
      </p:cxnSp>
      <p:sp>
        <p:nvSpPr>
          <p:cNvPr id="536" name="Google Shape;536;p31"/>
          <p:cNvSpPr txBox="1"/>
          <p:nvPr/>
        </p:nvSpPr>
        <p:spPr>
          <a:xfrm>
            <a:off x="5620000" y="1281850"/>
            <a:ext cx="2066100" cy="40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t>I own 2.2.2.2/23</a:t>
            </a:r>
            <a:endParaRPr sz="1800"/>
          </a:p>
        </p:txBody>
      </p:sp>
      <p:sp>
        <p:nvSpPr>
          <p:cNvPr id="537" name="Google Shape;537;p31"/>
          <p:cNvSpPr txBox="1"/>
          <p:nvPr/>
        </p:nvSpPr>
        <p:spPr>
          <a:xfrm>
            <a:off x="3530200" y="4222700"/>
            <a:ext cx="1959000" cy="40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a:solidFill>
                  <a:srgbClr val="FF0000"/>
                </a:solidFill>
              </a:rPr>
              <a:t>I own 2.2.2.2/23</a:t>
            </a:r>
            <a:endParaRPr sz="1800" b="1">
              <a:solidFill>
                <a:srgbClr val="FF0000"/>
              </a:solidFill>
            </a:endParaRPr>
          </a:p>
        </p:txBody>
      </p:sp>
      <p:sp>
        <p:nvSpPr>
          <p:cNvPr id="538" name="Google Shape;538;p31"/>
          <p:cNvSpPr txBox="1">
            <a:spLocks noGrp="1"/>
          </p:cNvSpPr>
          <p:nvPr>
            <p:ph type="title"/>
          </p:nvPr>
        </p:nvSpPr>
        <p:spPr>
          <a:xfrm>
            <a:off x="311700" y="25095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 local (equally-specific prefix) attack</a:t>
            </a:r>
            <a:endParaRPr/>
          </a:p>
        </p:txBody>
      </p:sp>
      <p:sp>
        <p:nvSpPr>
          <p:cNvPr id="539" name="Google Shape;539;p31"/>
          <p:cNvSpPr txBox="1"/>
          <p:nvPr/>
        </p:nvSpPr>
        <p:spPr>
          <a:xfrm>
            <a:off x="5619900" y="1757300"/>
            <a:ext cx="3372600" cy="3030300"/>
          </a:xfrm>
          <a:prstGeom prst="rect">
            <a:avLst/>
          </a:prstGeom>
          <a:noFill/>
          <a:ln>
            <a:noFill/>
          </a:ln>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1800"/>
              <a:t>Equally specific announcements compete for traffic</a:t>
            </a:r>
            <a:endParaRPr sz="1800"/>
          </a:p>
          <a:p>
            <a:pPr marL="457200" lvl="0" indent="-342900" algn="l" rtl="0">
              <a:spcBef>
                <a:spcPts val="1000"/>
              </a:spcBef>
              <a:spcAft>
                <a:spcPts val="0"/>
              </a:spcAft>
              <a:buSzPts val="1800"/>
              <a:buChar char="●"/>
            </a:pPr>
            <a:r>
              <a:rPr lang="en" sz="1800"/>
              <a:t>Announcement localized</a:t>
            </a:r>
            <a:endParaRPr sz="1800"/>
          </a:p>
          <a:p>
            <a:pPr marL="457200" lvl="0" indent="-342900" algn="l" rtl="0">
              <a:spcBef>
                <a:spcPts val="1000"/>
              </a:spcBef>
              <a:spcAft>
                <a:spcPts val="0"/>
              </a:spcAft>
              <a:buSzPts val="1800"/>
              <a:buChar char="●"/>
            </a:pPr>
            <a:r>
              <a:rPr lang="en" sz="1800"/>
              <a:t>Local broken connectivity</a:t>
            </a:r>
            <a:endParaRPr sz="1800"/>
          </a:p>
          <a:p>
            <a:pPr marL="457200" lvl="0" indent="-342900" algn="l" rtl="0">
              <a:spcBef>
                <a:spcPts val="1000"/>
              </a:spcBef>
              <a:spcAft>
                <a:spcPts val="1000"/>
              </a:spcAft>
              <a:buSzPts val="1800"/>
              <a:buChar char="●"/>
            </a:pPr>
            <a:r>
              <a:rPr lang="en" sz="1800"/>
              <a:t>Potentially stealthy</a:t>
            </a:r>
            <a:endParaRPr sz="1800"/>
          </a:p>
        </p:txBody>
      </p:sp>
      <p:sp>
        <p:nvSpPr>
          <p:cNvPr id="540" name="Google Shape;540;p31"/>
          <p:cNvSpPr txBox="1"/>
          <p:nvPr/>
        </p:nvSpPr>
        <p:spPr>
          <a:xfrm>
            <a:off x="780425" y="4830175"/>
            <a:ext cx="8245800" cy="783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A. Gavrichenkov. Breaking HTTPS with BGPhijacking. Black Hat USA Briefings, 2015</a:t>
            </a:r>
            <a:endParaRPr>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Digital certificates as a root of trust</a:t>
            </a:r>
            <a:endParaRPr/>
          </a:p>
        </p:txBody>
      </p:sp>
      <p:sp>
        <p:nvSpPr>
          <p:cNvPr id="93" name="Google Shape;93;p14"/>
          <p:cNvSpPr txBox="1">
            <a:spLocks noGrp="1"/>
          </p:cNvSpPr>
          <p:nvPr>
            <p:ph type="body" idx="4294967295"/>
          </p:nvPr>
        </p:nvSpPr>
        <p:spPr>
          <a:xfrm>
            <a:off x="311700" y="1017800"/>
            <a:ext cx="8520600" cy="33390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SzPts val="2000"/>
              <a:buChar char="●"/>
            </a:pPr>
            <a:r>
              <a:rPr lang="en" sz="2000" b="1">
                <a:solidFill>
                  <a:schemeClr val="accent3"/>
                </a:solidFill>
              </a:rPr>
              <a:t>Root of trust</a:t>
            </a:r>
            <a:r>
              <a:rPr lang="en" sz="2000"/>
              <a:t> on the internet</a:t>
            </a:r>
            <a:endParaRPr sz="2000"/>
          </a:p>
          <a:p>
            <a:pPr marL="457200" lvl="0" indent="-355600" algn="l" rtl="0">
              <a:spcBef>
                <a:spcPts val="0"/>
              </a:spcBef>
              <a:spcAft>
                <a:spcPts val="0"/>
              </a:spcAft>
              <a:buSzPts val="2000"/>
              <a:buChar char="●"/>
            </a:pPr>
            <a:r>
              <a:rPr lang="en" sz="2000"/>
              <a:t>Bootstraps trust on </a:t>
            </a:r>
            <a:r>
              <a:rPr lang="en" sz="2000" b="1">
                <a:solidFill>
                  <a:schemeClr val="accent3"/>
                </a:solidFill>
              </a:rPr>
              <a:t>first time connections</a:t>
            </a:r>
            <a:endParaRPr sz="2000" b="1">
              <a:solidFill>
                <a:schemeClr val="accent3"/>
              </a:solidFill>
            </a:endParaRPr>
          </a:p>
          <a:p>
            <a:pPr marL="457200" lvl="0" indent="-355600" algn="l" rtl="0">
              <a:spcBef>
                <a:spcPts val="0"/>
              </a:spcBef>
              <a:spcAft>
                <a:spcPts val="0"/>
              </a:spcAft>
              <a:buSzPts val="2000"/>
              <a:buChar char="●"/>
            </a:pPr>
            <a:r>
              <a:rPr lang="en" sz="2000"/>
              <a:t>The </a:t>
            </a:r>
            <a:r>
              <a:rPr lang="en" sz="2000" b="1">
                <a:solidFill>
                  <a:schemeClr val="accent3"/>
                </a:solidFill>
              </a:rPr>
              <a:t>keys</a:t>
            </a:r>
            <a:r>
              <a:rPr lang="en" sz="2000"/>
              <a:t> to all web encryption</a:t>
            </a:r>
            <a:endParaRPr sz="2000"/>
          </a:p>
        </p:txBody>
      </p:sp>
      <p:pic>
        <p:nvPicPr>
          <p:cNvPr id="94" name="Google Shape;94;p14"/>
          <p:cNvPicPr preferRelativeResize="0"/>
          <p:nvPr/>
        </p:nvPicPr>
        <p:blipFill rotWithShape="1">
          <a:blip r:embed="rId3">
            <a:alphaModFix/>
          </a:blip>
          <a:srcRect t="28237" b="15803"/>
          <a:stretch/>
        </p:blipFill>
        <p:spPr>
          <a:xfrm>
            <a:off x="0" y="2887250"/>
            <a:ext cx="9144000" cy="1469550"/>
          </a:xfrm>
          <a:prstGeom prst="rect">
            <a:avLst/>
          </a:prstGeom>
          <a:noFill/>
          <a:ln w="19050" cap="flat" cmpd="sng">
            <a:solidFill>
              <a:srgbClr val="000000"/>
            </a:solidFill>
            <a:prstDash val="solid"/>
            <a:round/>
            <a:headEnd type="none" w="sm" len="sm"/>
            <a:tailEnd type="none" w="sm" len="sm"/>
          </a:ln>
        </p:spPr>
      </p:pic>
      <p:sp>
        <p:nvSpPr>
          <p:cNvPr id="95" name="Google Shape;95;p14"/>
          <p:cNvSpPr txBox="1"/>
          <p:nvPr/>
        </p:nvSpPr>
        <p:spPr>
          <a:xfrm>
            <a:off x="5248325" y="3335700"/>
            <a:ext cx="3359100" cy="349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t>Trusted Root Certificate</a:t>
            </a:r>
            <a:endParaRPr sz="1800"/>
          </a:p>
        </p:txBody>
      </p:sp>
      <p:sp>
        <p:nvSpPr>
          <p:cNvPr id="96" name="Google Shape;96;p14"/>
          <p:cNvSpPr txBox="1"/>
          <p:nvPr/>
        </p:nvSpPr>
        <p:spPr>
          <a:xfrm>
            <a:off x="4583675" y="3873000"/>
            <a:ext cx="4420500" cy="349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t>Domain of website certificate is valid for</a:t>
            </a:r>
            <a:endParaRPr sz="1800"/>
          </a:p>
        </p:txBody>
      </p:sp>
      <p:sp>
        <p:nvSpPr>
          <p:cNvPr id="97" name="Google Shape;97;p14"/>
          <p:cNvSpPr/>
          <p:nvPr/>
        </p:nvSpPr>
        <p:spPr>
          <a:xfrm>
            <a:off x="629825" y="3335700"/>
            <a:ext cx="3650700" cy="349800"/>
          </a:xfrm>
          <a:prstGeom prst="ellipse">
            <a:avLst/>
          </a:prstGeom>
          <a:noFill/>
          <a:ln w="2857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98" name="Google Shape;98;p14"/>
          <p:cNvCxnSpPr>
            <a:stCxn id="97" idx="6"/>
            <a:endCxn id="95" idx="1"/>
          </p:cNvCxnSpPr>
          <p:nvPr/>
        </p:nvCxnSpPr>
        <p:spPr>
          <a:xfrm>
            <a:off x="4280525" y="3510600"/>
            <a:ext cx="967800" cy="0"/>
          </a:xfrm>
          <a:prstGeom prst="straightConnector1">
            <a:avLst/>
          </a:prstGeom>
          <a:noFill/>
          <a:ln w="38100" cap="flat" cmpd="sng">
            <a:solidFill>
              <a:srgbClr val="FF0000"/>
            </a:solidFill>
            <a:prstDash val="solid"/>
            <a:round/>
            <a:headEnd type="triangle" w="med" len="med"/>
            <a:tailEnd type="none" w="med" len="med"/>
          </a:ln>
        </p:spPr>
      </p:cxnSp>
      <p:sp>
        <p:nvSpPr>
          <p:cNvPr id="99" name="Google Shape;99;p14"/>
          <p:cNvSpPr/>
          <p:nvPr/>
        </p:nvSpPr>
        <p:spPr>
          <a:xfrm>
            <a:off x="898075" y="3873000"/>
            <a:ext cx="2752800" cy="349800"/>
          </a:xfrm>
          <a:prstGeom prst="ellipse">
            <a:avLst/>
          </a:prstGeom>
          <a:noFill/>
          <a:ln w="2857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00" name="Google Shape;100;p14"/>
          <p:cNvCxnSpPr>
            <a:stCxn id="99" idx="6"/>
          </p:cNvCxnSpPr>
          <p:nvPr/>
        </p:nvCxnSpPr>
        <p:spPr>
          <a:xfrm>
            <a:off x="3650875" y="4047900"/>
            <a:ext cx="967800" cy="0"/>
          </a:xfrm>
          <a:prstGeom prst="straightConnector1">
            <a:avLst/>
          </a:prstGeom>
          <a:noFill/>
          <a:ln w="38100" cap="flat" cmpd="sng">
            <a:solidFill>
              <a:srgbClr val="FF0000"/>
            </a:solidFill>
            <a:prstDash val="solid"/>
            <a:round/>
            <a:headEnd type="triangle" w="med" len="med"/>
            <a:tailEnd type="none" w="med" len="med"/>
          </a:ln>
        </p:spPr>
      </p:cxnSp>
      <p:sp>
        <p:nvSpPr>
          <p:cNvPr id="101" name="Google Shape;101;p14"/>
          <p:cNvSpPr txBox="1"/>
          <p:nvPr/>
        </p:nvSpPr>
        <p:spPr>
          <a:xfrm>
            <a:off x="1213050" y="4410300"/>
            <a:ext cx="67179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t>The chain of trust validating the public key for fed.princeton.edu</a:t>
            </a:r>
            <a:endParaRPr sz="1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544"/>
        <p:cNvGrpSpPr/>
        <p:nvPr/>
      </p:nvGrpSpPr>
      <p:grpSpPr>
        <a:xfrm>
          <a:off x="0" y="0"/>
          <a:ext cx="0" cy="0"/>
          <a:chOff x="0" y="0"/>
          <a:chExt cx="0" cy="0"/>
        </a:xfrm>
      </p:grpSpPr>
      <p:sp>
        <p:nvSpPr>
          <p:cNvPr id="545" name="Google Shape;545;p32"/>
          <p:cNvSpPr/>
          <p:nvPr/>
        </p:nvSpPr>
        <p:spPr>
          <a:xfrm>
            <a:off x="4708788" y="2619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32"/>
          <p:cNvSpPr/>
          <p:nvPr/>
        </p:nvSpPr>
        <p:spPr>
          <a:xfrm>
            <a:off x="2619100" y="2619238"/>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32"/>
          <p:cNvSpPr/>
          <p:nvPr/>
        </p:nvSpPr>
        <p:spPr>
          <a:xfrm>
            <a:off x="2619088" y="1145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48" name="Google Shape;548;p32"/>
          <p:cNvCxnSpPr>
            <a:stCxn id="549" idx="6"/>
            <a:endCxn id="547" idx="2"/>
          </p:cNvCxnSpPr>
          <p:nvPr/>
        </p:nvCxnSpPr>
        <p:spPr>
          <a:xfrm>
            <a:off x="1549288" y="1600800"/>
            <a:ext cx="1069800" cy="0"/>
          </a:xfrm>
          <a:prstGeom prst="straightConnector1">
            <a:avLst/>
          </a:prstGeom>
          <a:noFill/>
          <a:ln w="28575" cap="flat" cmpd="sng">
            <a:solidFill>
              <a:schemeClr val="dk2"/>
            </a:solidFill>
            <a:prstDash val="solid"/>
            <a:round/>
            <a:headEnd type="none" w="med" len="med"/>
            <a:tailEnd type="none" w="med" len="med"/>
          </a:ln>
        </p:spPr>
      </p:cxnSp>
      <p:cxnSp>
        <p:nvCxnSpPr>
          <p:cNvPr id="550" name="Google Shape;550;p32"/>
          <p:cNvCxnSpPr>
            <a:endCxn id="551" idx="2"/>
          </p:cNvCxnSpPr>
          <p:nvPr/>
        </p:nvCxnSpPr>
        <p:spPr>
          <a:xfrm>
            <a:off x="3530100" y="1600800"/>
            <a:ext cx="1178700" cy="0"/>
          </a:xfrm>
          <a:prstGeom prst="straightConnector1">
            <a:avLst/>
          </a:prstGeom>
          <a:noFill/>
          <a:ln w="28575" cap="flat" cmpd="sng">
            <a:solidFill>
              <a:schemeClr val="dk2"/>
            </a:solidFill>
            <a:prstDash val="solid"/>
            <a:round/>
            <a:headEnd type="none" w="med" len="med"/>
            <a:tailEnd type="none" w="med" len="med"/>
          </a:ln>
        </p:spPr>
      </p:cxnSp>
      <p:cxnSp>
        <p:nvCxnSpPr>
          <p:cNvPr id="552" name="Google Shape;552;p32"/>
          <p:cNvCxnSpPr>
            <a:stCxn id="547" idx="4"/>
            <a:endCxn id="546" idx="0"/>
          </p:cNvCxnSpPr>
          <p:nvPr/>
        </p:nvCxnSpPr>
        <p:spPr>
          <a:xfrm>
            <a:off x="3074638" y="2056350"/>
            <a:ext cx="0" cy="562800"/>
          </a:xfrm>
          <a:prstGeom prst="straightConnector1">
            <a:avLst/>
          </a:prstGeom>
          <a:noFill/>
          <a:ln w="28575" cap="flat" cmpd="sng">
            <a:solidFill>
              <a:schemeClr val="dk2"/>
            </a:solidFill>
            <a:prstDash val="solid"/>
            <a:round/>
            <a:headEnd type="none" w="med" len="med"/>
            <a:tailEnd type="none" w="med" len="med"/>
          </a:ln>
        </p:spPr>
      </p:cxnSp>
      <p:cxnSp>
        <p:nvCxnSpPr>
          <p:cNvPr id="553" name="Google Shape;553;p32"/>
          <p:cNvCxnSpPr>
            <a:stCxn id="554" idx="7"/>
            <a:endCxn id="545" idx="3"/>
          </p:cNvCxnSpPr>
          <p:nvPr/>
        </p:nvCxnSpPr>
        <p:spPr>
          <a:xfrm rot="10800000" flipH="1">
            <a:off x="3396815" y="3396922"/>
            <a:ext cx="1445400" cy="652500"/>
          </a:xfrm>
          <a:prstGeom prst="straightConnector1">
            <a:avLst/>
          </a:prstGeom>
          <a:noFill/>
          <a:ln w="28575" cap="flat" cmpd="sng">
            <a:solidFill>
              <a:schemeClr val="dk2"/>
            </a:solidFill>
            <a:prstDash val="solid"/>
            <a:round/>
            <a:headEnd type="none" w="med" len="med"/>
            <a:tailEnd type="none" w="med" len="med"/>
          </a:ln>
        </p:spPr>
      </p:cxnSp>
      <p:cxnSp>
        <p:nvCxnSpPr>
          <p:cNvPr id="555" name="Google Shape;555;p32"/>
          <p:cNvCxnSpPr>
            <a:endCxn id="546" idx="2"/>
          </p:cNvCxnSpPr>
          <p:nvPr/>
        </p:nvCxnSpPr>
        <p:spPr>
          <a:xfrm>
            <a:off x="1539400" y="3074788"/>
            <a:ext cx="1079700" cy="0"/>
          </a:xfrm>
          <a:prstGeom prst="straightConnector1">
            <a:avLst/>
          </a:prstGeom>
          <a:noFill/>
          <a:ln w="28575" cap="flat" cmpd="sng">
            <a:solidFill>
              <a:schemeClr val="dk2"/>
            </a:solidFill>
            <a:prstDash val="solid"/>
            <a:round/>
            <a:headEnd type="none" w="med" len="med"/>
            <a:tailEnd type="none" w="med" len="med"/>
          </a:ln>
        </p:spPr>
      </p:cxnSp>
      <p:cxnSp>
        <p:nvCxnSpPr>
          <p:cNvPr id="556" name="Google Shape;556;p32"/>
          <p:cNvCxnSpPr>
            <a:stCxn id="546" idx="6"/>
            <a:endCxn id="545" idx="2"/>
          </p:cNvCxnSpPr>
          <p:nvPr/>
        </p:nvCxnSpPr>
        <p:spPr>
          <a:xfrm>
            <a:off x="3530200" y="3074788"/>
            <a:ext cx="1178700" cy="0"/>
          </a:xfrm>
          <a:prstGeom prst="straightConnector1">
            <a:avLst/>
          </a:prstGeom>
          <a:noFill/>
          <a:ln w="28575" cap="flat" cmpd="sng">
            <a:solidFill>
              <a:schemeClr val="dk2"/>
            </a:solidFill>
            <a:prstDash val="solid"/>
            <a:round/>
            <a:headEnd type="none" w="med" len="med"/>
            <a:tailEnd type="none" w="med" len="med"/>
          </a:ln>
        </p:spPr>
      </p:cxnSp>
      <p:pic>
        <p:nvPicPr>
          <p:cNvPr id="557" name="Google Shape;557;p32" descr="black-hacker-icon-0.png"/>
          <p:cNvPicPr preferRelativeResize="0"/>
          <p:nvPr/>
        </p:nvPicPr>
        <p:blipFill rotWithShape="1">
          <a:blip r:embed="rId3">
            <a:alphaModFix/>
          </a:blip>
          <a:srcRect/>
          <a:stretch/>
        </p:blipFill>
        <p:spPr>
          <a:xfrm>
            <a:off x="2619097" y="3724706"/>
            <a:ext cx="911100" cy="911119"/>
          </a:xfrm>
          <a:prstGeom prst="rect">
            <a:avLst/>
          </a:prstGeom>
          <a:noFill/>
          <a:ln>
            <a:noFill/>
          </a:ln>
        </p:spPr>
      </p:pic>
      <p:sp>
        <p:nvSpPr>
          <p:cNvPr id="558" name="Google Shape;558;p32"/>
          <p:cNvSpPr txBox="1"/>
          <p:nvPr/>
        </p:nvSpPr>
        <p:spPr>
          <a:xfrm>
            <a:off x="2539800" y="4478825"/>
            <a:ext cx="10698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Adversary</a:t>
            </a:r>
            <a:endParaRPr/>
          </a:p>
        </p:txBody>
      </p:sp>
      <p:cxnSp>
        <p:nvCxnSpPr>
          <p:cNvPr id="559" name="Google Shape;559;p32"/>
          <p:cNvCxnSpPr/>
          <p:nvPr/>
        </p:nvCxnSpPr>
        <p:spPr>
          <a:xfrm flipH="1">
            <a:off x="3428850" y="3324025"/>
            <a:ext cx="1189800" cy="489900"/>
          </a:xfrm>
          <a:prstGeom prst="straightConnector1">
            <a:avLst/>
          </a:prstGeom>
          <a:noFill/>
          <a:ln w="76200" cap="flat" cmpd="sng">
            <a:solidFill>
              <a:srgbClr val="FF0000"/>
            </a:solidFill>
            <a:prstDash val="solid"/>
            <a:round/>
            <a:headEnd type="none" w="med" len="med"/>
            <a:tailEnd type="triangle" w="med" len="med"/>
          </a:ln>
        </p:spPr>
      </p:cxnSp>
      <p:cxnSp>
        <p:nvCxnSpPr>
          <p:cNvPr id="560" name="Google Shape;560;p32"/>
          <p:cNvCxnSpPr/>
          <p:nvPr/>
        </p:nvCxnSpPr>
        <p:spPr>
          <a:xfrm>
            <a:off x="1714500" y="3300700"/>
            <a:ext cx="1114500" cy="513300"/>
          </a:xfrm>
          <a:prstGeom prst="straightConnector1">
            <a:avLst/>
          </a:prstGeom>
          <a:noFill/>
          <a:ln w="76200" cap="flat" cmpd="sng">
            <a:solidFill>
              <a:srgbClr val="FF0000"/>
            </a:solidFill>
            <a:prstDash val="solid"/>
            <a:round/>
            <a:headEnd type="none" w="med" len="med"/>
            <a:tailEnd type="triangle" w="med" len="med"/>
          </a:ln>
        </p:spPr>
      </p:cxnSp>
      <p:cxnSp>
        <p:nvCxnSpPr>
          <p:cNvPr id="561" name="Google Shape;561;p32"/>
          <p:cNvCxnSpPr/>
          <p:nvPr/>
        </p:nvCxnSpPr>
        <p:spPr>
          <a:xfrm rot="10800000">
            <a:off x="1688424" y="3278862"/>
            <a:ext cx="922500" cy="0"/>
          </a:xfrm>
          <a:prstGeom prst="straightConnector1">
            <a:avLst/>
          </a:prstGeom>
          <a:noFill/>
          <a:ln w="76200" cap="flat" cmpd="sng">
            <a:solidFill>
              <a:srgbClr val="FF0000"/>
            </a:solidFill>
            <a:prstDash val="solid"/>
            <a:round/>
            <a:headEnd type="none" w="med" len="med"/>
            <a:tailEnd type="none" w="med" len="med"/>
          </a:ln>
        </p:spPr>
      </p:cxnSp>
      <p:sp>
        <p:nvSpPr>
          <p:cNvPr id="562" name="Google Shape;562;p32"/>
          <p:cNvSpPr txBox="1"/>
          <p:nvPr/>
        </p:nvSpPr>
        <p:spPr>
          <a:xfrm>
            <a:off x="2749900" y="13966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1</a:t>
            </a:r>
            <a:endParaRPr sz="1600"/>
          </a:p>
        </p:txBody>
      </p:sp>
      <p:sp>
        <p:nvSpPr>
          <p:cNvPr id="563" name="Google Shape;563;p32"/>
          <p:cNvSpPr txBox="1"/>
          <p:nvPr/>
        </p:nvSpPr>
        <p:spPr>
          <a:xfrm>
            <a:off x="2749950" y="28705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3</a:t>
            </a:r>
            <a:endParaRPr sz="1600"/>
          </a:p>
        </p:txBody>
      </p:sp>
      <p:sp>
        <p:nvSpPr>
          <p:cNvPr id="564" name="Google Shape;564;p32"/>
          <p:cNvSpPr txBox="1"/>
          <p:nvPr/>
        </p:nvSpPr>
        <p:spPr>
          <a:xfrm>
            <a:off x="4839650" y="28705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4</a:t>
            </a:r>
            <a:endParaRPr sz="1600"/>
          </a:p>
        </p:txBody>
      </p:sp>
      <p:cxnSp>
        <p:nvCxnSpPr>
          <p:cNvPr id="565" name="Google Shape;565;p32"/>
          <p:cNvCxnSpPr/>
          <p:nvPr/>
        </p:nvCxnSpPr>
        <p:spPr>
          <a:xfrm>
            <a:off x="1522949" y="1320412"/>
            <a:ext cx="3103500" cy="0"/>
          </a:xfrm>
          <a:prstGeom prst="straightConnector1">
            <a:avLst/>
          </a:prstGeom>
          <a:noFill/>
          <a:ln w="76200" cap="flat" cmpd="sng">
            <a:solidFill>
              <a:srgbClr val="38761D"/>
            </a:solidFill>
            <a:prstDash val="solid"/>
            <a:round/>
            <a:headEnd type="none" w="med" len="med"/>
            <a:tailEnd type="triangle" w="med" len="med"/>
          </a:ln>
        </p:spPr>
      </p:cxnSp>
      <p:grpSp>
        <p:nvGrpSpPr>
          <p:cNvPr id="566" name="Google Shape;566;p32"/>
          <p:cNvGrpSpPr/>
          <p:nvPr/>
        </p:nvGrpSpPr>
        <p:grpSpPr>
          <a:xfrm>
            <a:off x="3955850" y="858762"/>
            <a:ext cx="2417100" cy="1289563"/>
            <a:chOff x="4086500" y="893850"/>
            <a:chExt cx="2417100" cy="1289563"/>
          </a:xfrm>
        </p:grpSpPr>
        <p:pic>
          <p:nvPicPr>
            <p:cNvPr id="567" name="Google Shape;567;p32"/>
            <p:cNvPicPr preferRelativeResize="0"/>
            <p:nvPr/>
          </p:nvPicPr>
          <p:blipFill>
            <a:blip r:embed="rId4">
              <a:alphaModFix/>
            </a:blip>
            <a:stretch>
              <a:fillRect/>
            </a:stretch>
          </p:blipFill>
          <p:spPr>
            <a:xfrm>
              <a:off x="4839500" y="893850"/>
              <a:ext cx="911100" cy="911100"/>
            </a:xfrm>
            <a:prstGeom prst="rect">
              <a:avLst/>
            </a:prstGeom>
            <a:noFill/>
            <a:ln>
              <a:noFill/>
            </a:ln>
          </p:spPr>
        </p:pic>
        <p:sp>
          <p:nvSpPr>
            <p:cNvPr id="568" name="Google Shape;568;p32"/>
            <p:cNvSpPr txBox="1"/>
            <p:nvPr/>
          </p:nvSpPr>
          <p:spPr>
            <a:xfrm>
              <a:off x="4086500" y="1775113"/>
              <a:ext cx="24171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AS containing </a:t>
              </a:r>
              <a:endParaRPr/>
            </a:p>
            <a:p>
              <a:pPr marL="0" lvl="0" indent="0" algn="ctr" rtl="0">
                <a:spcBef>
                  <a:spcPts val="0"/>
                </a:spcBef>
                <a:spcAft>
                  <a:spcPts val="0"/>
                </a:spcAft>
                <a:buNone/>
              </a:pPr>
              <a:r>
                <a:rPr lang="en"/>
                <a:t>exmaple.com</a:t>
              </a:r>
              <a:endParaRPr/>
            </a:p>
          </p:txBody>
        </p:sp>
      </p:grpSp>
      <p:cxnSp>
        <p:nvCxnSpPr>
          <p:cNvPr id="569" name="Google Shape;569;p32"/>
          <p:cNvCxnSpPr/>
          <p:nvPr/>
        </p:nvCxnSpPr>
        <p:spPr>
          <a:xfrm>
            <a:off x="5164338" y="2344150"/>
            <a:ext cx="0" cy="275100"/>
          </a:xfrm>
          <a:prstGeom prst="straightConnector1">
            <a:avLst/>
          </a:prstGeom>
          <a:noFill/>
          <a:ln w="28575" cap="flat" cmpd="sng">
            <a:solidFill>
              <a:schemeClr val="dk2"/>
            </a:solidFill>
            <a:prstDash val="solid"/>
            <a:round/>
            <a:headEnd type="none" w="med" len="med"/>
            <a:tailEnd type="none" w="med" len="med"/>
          </a:ln>
        </p:spPr>
      </p:cxnSp>
      <p:sp>
        <p:nvSpPr>
          <p:cNvPr id="570" name="Google Shape;570;p32"/>
          <p:cNvSpPr txBox="1"/>
          <p:nvPr/>
        </p:nvSpPr>
        <p:spPr>
          <a:xfrm>
            <a:off x="5620000" y="1281850"/>
            <a:ext cx="2066100" cy="40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t>I own 2.2.2.2/23</a:t>
            </a:r>
            <a:endParaRPr sz="1800"/>
          </a:p>
        </p:txBody>
      </p:sp>
      <p:sp>
        <p:nvSpPr>
          <p:cNvPr id="571" name="Google Shape;571;p32"/>
          <p:cNvSpPr txBox="1"/>
          <p:nvPr/>
        </p:nvSpPr>
        <p:spPr>
          <a:xfrm>
            <a:off x="3530200" y="4222700"/>
            <a:ext cx="1959000" cy="40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a:solidFill>
                  <a:srgbClr val="FF0000"/>
                </a:solidFill>
              </a:rPr>
              <a:t>I own 2.2.2.2/23</a:t>
            </a:r>
            <a:endParaRPr sz="1800" b="1">
              <a:solidFill>
                <a:srgbClr val="FF0000"/>
              </a:solidFill>
            </a:endParaRPr>
          </a:p>
        </p:txBody>
      </p:sp>
      <p:sp>
        <p:nvSpPr>
          <p:cNvPr id="572" name="Google Shape;572;p32"/>
          <p:cNvSpPr txBox="1">
            <a:spLocks noGrp="1"/>
          </p:cNvSpPr>
          <p:nvPr>
            <p:ph type="title"/>
          </p:nvPr>
        </p:nvSpPr>
        <p:spPr>
          <a:xfrm>
            <a:off x="311700" y="25095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 local (equally-specific prefix) attack</a:t>
            </a:r>
            <a:endParaRPr/>
          </a:p>
        </p:txBody>
      </p:sp>
      <p:sp>
        <p:nvSpPr>
          <p:cNvPr id="573" name="Google Shape;573;p32"/>
          <p:cNvSpPr txBox="1"/>
          <p:nvPr/>
        </p:nvSpPr>
        <p:spPr>
          <a:xfrm>
            <a:off x="5619900" y="1757300"/>
            <a:ext cx="3372600" cy="3030300"/>
          </a:xfrm>
          <a:prstGeom prst="rect">
            <a:avLst/>
          </a:prstGeom>
          <a:noFill/>
          <a:ln>
            <a:noFill/>
          </a:ln>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1800"/>
              <a:t>Equally specific announcements compete for traffic</a:t>
            </a:r>
            <a:endParaRPr sz="1800"/>
          </a:p>
          <a:p>
            <a:pPr marL="457200" lvl="0" indent="-342900" algn="l" rtl="0">
              <a:spcBef>
                <a:spcPts val="1000"/>
              </a:spcBef>
              <a:spcAft>
                <a:spcPts val="0"/>
              </a:spcAft>
              <a:buSzPts val="1800"/>
              <a:buChar char="●"/>
            </a:pPr>
            <a:r>
              <a:rPr lang="en" sz="1800"/>
              <a:t>Announcement localized</a:t>
            </a:r>
            <a:endParaRPr sz="1800"/>
          </a:p>
          <a:p>
            <a:pPr marL="457200" lvl="0" indent="-342900" algn="l" rtl="0">
              <a:spcBef>
                <a:spcPts val="1000"/>
              </a:spcBef>
              <a:spcAft>
                <a:spcPts val="0"/>
              </a:spcAft>
              <a:buSzPts val="1800"/>
              <a:buChar char="●"/>
            </a:pPr>
            <a:r>
              <a:rPr lang="en" sz="1800"/>
              <a:t>Local broken connectivity</a:t>
            </a:r>
            <a:endParaRPr sz="1800"/>
          </a:p>
          <a:p>
            <a:pPr marL="457200" lvl="0" indent="-342900" algn="l" rtl="0">
              <a:spcBef>
                <a:spcPts val="1000"/>
              </a:spcBef>
              <a:spcAft>
                <a:spcPts val="0"/>
              </a:spcAft>
              <a:buSzPts val="1800"/>
              <a:buChar char="●"/>
            </a:pPr>
            <a:r>
              <a:rPr lang="en" sz="1800"/>
              <a:t>Potentially stealthy</a:t>
            </a:r>
            <a:endParaRPr sz="1800"/>
          </a:p>
          <a:p>
            <a:pPr marL="457200" lvl="0" indent="-342900" algn="l" rtl="0">
              <a:spcBef>
                <a:spcPts val="1000"/>
              </a:spcBef>
              <a:spcAft>
                <a:spcPts val="1000"/>
              </a:spcAft>
              <a:buClr>
                <a:schemeClr val="accent3"/>
              </a:buClr>
              <a:buSzPts val="1800"/>
              <a:buChar char="●"/>
            </a:pPr>
            <a:r>
              <a:rPr lang="en" sz="1800" b="1">
                <a:solidFill>
                  <a:schemeClr val="accent3"/>
                </a:solidFill>
              </a:rPr>
              <a:t>Not all ASes can perform</a:t>
            </a:r>
            <a:endParaRPr sz="1800">
              <a:solidFill>
                <a:schemeClr val="accent3"/>
              </a:solidFill>
            </a:endParaRPr>
          </a:p>
        </p:txBody>
      </p:sp>
      <p:grpSp>
        <p:nvGrpSpPr>
          <p:cNvPr id="574" name="Google Shape;574;p32"/>
          <p:cNvGrpSpPr/>
          <p:nvPr/>
        </p:nvGrpSpPr>
        <p:grpSpPr>
          <a:xfrm>
            <a:off x="638291" y="1088354"/>
            <a:ext cx="888594" cy="1024891"/>
            <a:chOff x="677690" y="1908672"/>
            <a:chExt cx="1869149" cy="2155850"/>
          </a:xfrm>
        </p:grpSpPr>
        <p:pic>
          <p:nvPicPr>
            <p:cNvPr id="575" name="Google Shape;575;p32" descr="671px-Crypto_key.svg.png"/>
            <p:cNvPicPr preferRelativeResize="0"/>
            <p:nvPr/>
          </p:nvPicPr>
          <p:blipFill rotWithShape="1">
            <a:blip r:embed="rId5">
              <a:alphaModFix/>
            </a:blip>
            <a:srcRect t="-46125" b="-46144"/>
            <a:stretch/>
          </p:blipFill>
          <p:spPr>
            <a:xfrm>
              <a:off x="677690" y="1908672"/>
              <a:ext cx="1869149" cy="1869150"/>
            </a:xfrm>
            <a:prstGeom prst="rect">
              <a:avLst/>
            </a:prstGeom>
            <a:noFill/>
            <a:ln>
              <a:noFill/>
            </a:ln>
          </p:spPr>
        </p:pic>
        <p:sp>
          <p:nvSpPr>
            <p:cNvPr id="576" name="Google Shape;576;p32"/>
            <p:cNvSpPr txBox="1"/>
            <p:nvPr/>
          </p:nvSpPr>
          <p:spPr>
            <a:xfrm>
              <a:off x="677765" y="3280622"/>
              <a:ext cx="18690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t>Certificate</a:t>
              </a:r>
              <a:r>
                <a:rPr lang="en"/>
                <a:t> Authority</a:t>
              </a:r>
              <a:endParaRPr/>
            </a:p>
          </p:txBody>
        </p:sp>
      </p:grpSp>
      <p:sp>
        <p:nvSpPr>
          <p:cNvPr id="577" name="Google Shape;577;p32"/>
          <p:cNvSpPr/>
          <p:nvPr/>
        </p:nvSpPr>
        <p:spPr>
          <a:xfrm>
            <a:off x="638288" y="2619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32"/>
          <p:cNvSpPr txBox="1"/>
          <p:nvPr/>
        </p:nvSpPr>
        <p:spPr>
          <a:xfrm>
            <a:off x="769150" y="28706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2</a:t>
            </a:r>
            <a:endParaRPr sz="1600"/>
          </a:p>
        </p:txBody>
      </p:sp>
      <p:cxnSp>
        <p:nvCxnSpPr>
          <p:cNvPr id="579" name="Google Shape;579;p32"/>
          <p:cNvCxnSpPr/>
          <p:nvPr/>
        </p:nvCxnSpPr>
        <p:spPr>
          <a:xfrm>
            <a:off x="1415960" y="3396922"/>
            <a:ext cx="1336500" cy="652500"/>
          </a:xfrm>
          <a:prstGeom prst="straightConnector1">
            <a:avLst/>
          </a:prstGeom>
          <a:noFill/>
          <a:ln w="28575" cap="flat" cmpd="sng">
            <a:solidFill>
              <a:schemeClr val="dk2"/>
            </a:solidFill>
            <a:prstDash val="solid"/>
            <a:round/>
            <a:headEnd type="none" w="med" len="med"/>
            <a:tailEnd type="none" w="med" len="med"/>
          </a:ln>
        </p:spPr>
      </p:cxnSp>
      <p:sp>
        <p:nvSpPr>
          <p:cNvPr id="580" name="Google Shape;580;p32"/>
          <p:cNvSpPr txBox="1"/>
          <p:nvPr/>
        </p:nvSpPr>
        <p:spPr>
          <a:xfrm>
            <a:off x="780425" y="4830175"/>
            <a:ext cx="8245800" cy="783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A. Gavrichenkov. Breaking HTTPS with BGPhijacking. Black Hat USA Briefings, 2015</a:t>
            </a:r>
            <a:endParaRPr>
              <a:solidFill>
                <a:srgbClr val="FFFFF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584"/>
        <p:cNvGrpSpPr/>
        <p:nvPr/>
      </p:nvGrpSpPr>
      <p:grpSpPr>
        <a:xfrm>
          <a:off x="0" y="0"/>
          <a:ext cx="0" cy="0"/>
          <a:chOff x="0" y="0"/>
          <a:chExt cx="0" cy="0"/>
        </a:xfrm>
      </p:grpSpPr>
      <p:sp>
        <p:nvSpPr>
          <p:cNvPr id="585" name="Google Shape;585;p33"/>
          <p:cNvSpPr txBox="1">
            <a:spLocks noGrp="1"/>
          </p:cNvSpPr>
          <p:nvPr>
            <p:ph type="title"/>
          </p:nvPr>
        </p:nvSpPr>
        <p:spPr>
          <a:xfrm>
            <a:off x="311700" y="25095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AS path poisoning</a:t>
            </a:r>
            <a:endParaRPr/>
          </a:p>
        </p:txBody>
      </p:sp>
      <p:sp>
        <p:nvSpPr>
          <p:cNvPr id="586" name="Google Shape;586;p33"/>
          <p:cNvSpPr/>
          <p:nvPr/>
        </p:nvSpPr>
        <p:spPr>
          <a:xfrm>
            <a:off x="4708788" y="2619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33"/>
          <p:cNvSpPr/>
          <p:nvPr/>
        </p:nvSpPr>
        <p:spPr>
          <a:xfrm>
            <a:off x="2619100" y="2619238"/>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33"/>
          <p:cNvSpPr/>
          <p:nvPr/>
        </p:nvSpPr>
        <p:spPr>
          <a:xfrm>
            <a:off x="2619088" y="1145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89" name="Google Shape;589;p33"/>
          <p:cNvCxnSpPr>
            <a:stCxn id="590" idx="6"/>
            <a:endCxn id="588" idx="2"/>
          </p:cNvCxnSpPr>
          <p:nvPr/>
        </p:nvCxnSpPr>
        <p:spPr>
          <a:xfrm>
            <a:off x="1549288" y="1600800"/>
            <a:ext cx="1069800" cy="0"/>
          </a:xfrm>
          <a:prstGeom prst="straightConnector1">
            <a:avLst/>
          </a:prstGeom>
          <a:noFill/>
          <a:ln w="28575" cap="flat" cmpd="sng">
            <a:solidFill>
              <a:schemeClr val="dk2"/>
            </a:solidFill>
            <a:prstDash val="solid"/>
            <a:round/>
            <a:headEnd type="none" w="med" len="med"/>
            <a:tailEnd type="none" w="med" len="med"/>
          </a:ln>
        </p:spPr>
      </p:cxnSp>
      <p:cxnSp>
        <p:nvCxnSpPr>
          <p:cNvPr id="591" name="Google Shape;591;p33"/>
          <p:cNvCxnSpPr>
            <a:endCxn id="592" idx="2"/>
          </p:cNvCxnSpPr>
          <p:nvPr/>
        </p:nvCxnSpPr>
        <p:spPr>
          <a:xfrm>
            <a:off x="3530100" y="1600800"/>
            <a:ext cx="1178700" cy="0"/>
          </a:xfrm>
          <a:prstGeom prst="straightConnector1">
            <a:avLst/>
          </a:prstGeom>
          <a:noFill/>
          <a:ln w="28575" cap="flat" cmpd="sng">
            <a:solidFill>
              <a:schemeClr val="dk2"/>
            </a:solidFill>
            <a:prstDash val="solid"/>
            <a:round/>
            <a:headEnd type="none" w="med" len="med"/>
            <a:tailEnd type="none" w="med" len="med"/>
          </a:ln>
        </p:spPr>
      </p:cxnSp>
      <p:cxnSp>
        <p:nvCxnSpPr>
          <p:cNvPr id="593" name="Google Shape;593;p33"/>
          <p:cNvCxnSpPr>
            <a:stCxn id="594" idx="5"/>
            <a:endCxn id="595" idx="1"/>
          </p:cNvCxnSpPr>
          <p:nvPr/>
        </p:nvCxnSpPr>
        <p:spPr>
          <a:xfrm>
            <a:off x="1415960" y="3396922"/>
            <a:ext cx="1336800" cy="652500"/>
          </a:xfrm>
          <a:prstGeom prst="straightConnector1">
            <a:avLst/>
          </a:prstGeom>
          <a:noFill/>
          <a:ln w="28575" cap="flat" cmpd="sng">
            <a:solidFill>
              <a:schemeClr val="dk2"/>
            </a:solidFill>
            <a:prstDash val="solid"/>
            <a:round/>
            <a:headEnd type="none" w="med" len="med"/>
            <a:tailEnd type="none" w="med" len="med"/>
          </a:ln>
        </p:spPr>
      </p:cxnSp>
      <p:cxnSp>
        <p:nvCxnSpPr>
          <p:cNvPr id="596" name="Google Shape;596;p33"/>
          <p:cNvCxnSpPr>
            <a:stCxn id="588" idx="4"/>
            <a:endCxn id="587" idx="0"/>
          </p:cNvCxnSpPr>
          <p:nvPr/>
        </p:nvCxnSpPr>
        <p:spPr>
          <a:xfrm>
            <a:off x="3074638" y="2056350"/>
            <a:ext cx="0" cy="562800"/>
          </a:xfrm>
          <a:prstGeom prst="straightConnector1">
            <a:avLst/>
          </a:prstGeom>
          <a:noFill/>
          <a:ln w="28575" cap="flat" cmpd="sng">
            <a:solidFill>
              <a:schemeClr val="dk2"/>
            </a:solidFill>
            <a:prstDash val="solid"/>
            <a:round/>
            <a:headEnd type="none" w="med" len="med"/>
            <a:tailEnd type="none" w="med" len="med"/>
          </a:ln>
        </p:spPr>
      </p:cxnSp>
      <p:cxnSp>
        <p:nvCxnSpPr>
          <p:cNvPr id="597" name="Google Shape;597;p33"/>
          <p:cNvCxnSpPr>
            <a:stCxn id="595" idx="7"/>
            <a:endCxn id="586" idx="3"/>
          </p:cNvCxnSpPr>
          <p:nvPr/>
        </p:nvCxnSpPr>
        <p:spPr>
          <a:xfrm rot="10800000" flipH="1">
            <a:off x="3396815" y="3396922"/>
            <a:ext cx="1445400" cy="652500"/>
          </a:xfrm>
          <a:prstGeom prst="straightConnector1">
            <a:avLst/>
          </a:prstGeom>
          <a:noFill/>
          <a:ln w="28575" cap="flat" cmpd="sng">
            <a:solidFill>
              <a:schemeClr val="dk2"/>
            </a:solidFill>
            <a:prstDash val="solid"/>
            <a:round/>
            <a:headEnd type="none" w="med" len="med"/>
            <a:tailEnd type="none" w="med" len="med"/>
          </a:ln>
        </p:spPr>
      </p:cxnSp>
      <p:cxnSp>
        <p:nvCxnSpPr>
          <p:cNvPr id="598" name="Google Shape;598;p33"/>
          <p:cNvCxnSpPr>
            <a:endCxn id="587" idx="2"/>
          </p:cNvCxnSpPr>
          <p:nvPr/>
        </p:nvCxnSpPr>
        <p:spPr>
          <a:xfrm>
            <a:off x="1539400" y="3074788"/>
            <a:ext cx="1079700" cy="0"/>
          </a:xfrm>
          <a:prstGeom prst="straightConnector1">
            <a:avLst/>
          </a:prstGeom>
          <a:noFill/>
          <a:ln w="28575" cap="flat" cmpd="sng">
            <a:solidFill>
              <a:schemeClr val="dk2"/>
            </a:solidFill>
            <a:prstDash val="solid"/>
            <a:round/>
            <a:headEnd type="none" w="med" len="med"/>
            <a:tailEnd type="none" w="med" len="med"/>
          </a:ln>
        </p:spPr>
      </p:cxnSp>
      <p:cxnSp>
        <p:nvCxnSpPr>
          <p:cNvPr id="599" name="Google Shape;599;p33"/>
          <p:cNvCxnSpPr>
            <a:stCxn id="587" idx="6"/>
            <a:endCxn id="586" idx="2"/>
          </p:cNvCxnSpPr>
          <p:nvPr/>
        </p:nvCxnSpPr>
        <p:spPr>
          <a:xfrm>
            <a:off x="3530200" y="3074788"/>
            <a:ext cx="1178700" cy="0"/>
          </a:xfrm>
          <a:prstGeom prst="straightConnector1">
            <a:avLst/>
          </a:prstGeom>
          <a:noFill/>
          <a:ln w="28575" cap="flat" cmpd="sng">
            <a:solidFill>
              <a:schemeClr val="dk2"/>
            </a:solidFill>
            <a:prstDash val="solid"/>
            <a:round/>
            <a:headEnd type="none" w="med" len="med"/>
            <a:tailEnd type="none" w="med" len="med"/>
          </a:ln>
        </p:spPr>
      </p:cxnSp>
      <p:pic>
        <p:nvPicPr>
          <p:cNvPr id="600" name="Google Shape;600;p33" descr="black-hacker-icon-0.png"/>
          <p:cNvPicPr preferRelativeResize="0"/>
          <p:nvPr/>
        </p:nvPicPr>
        <p:blipFill rotWithShape="1">
          <a:blip r:embed="rId3">
            <a:alphaModFix/>
          </a:blip>
          <a:srcRect/>
          <a:stretch/>
        </p:blipFill>
        <p:spPr>
          <a:xfrm>
            <a:off x="2619097" y="3724706"/>
            <a:ext cx="911100" cy="911119"/>
          </a:xfrm>
          <a:prstGeom prst="rect">
            <a:avLst/>
          </a:prstGeom>
          <a:noFill/>
          <a:ln>
            <a:noFill/>
          </a:ln>
        </p:spPr>
      </p:pic>
      <p:sp>
        <p:nvSpPr>
          <p:cNvPr id="601" name="Google Shape;601;p33"/>
          <p:cNvSpPr txBox="1"/>
          <p:nvPr/>
        </p:nvSpPr>
        <p:spPr>
          <a:xfrm>
            <a:off x="2539800" y="4478825"/>
            <a:ext cx="10698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Adversary</a:t>
            </a:r>
            <a:endParaRPr/>
          </a:p>
        </p:txBody>
      </p:sp>
      <p:sp>
        <p:nvSpPr>
          <p:cNvPr id="602" name="Google Shape;602;p33"/>
          <p:cNvSpPr txBox="1"/>
          <p:nvPr/>
        </p:nvSpPr>
        <p:spPr>
          <a:xfrm>
            <a:off x="3524900" y="4102925"/>
            <a:ext cx="3279000" cy="40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a:solidFill>
                  <a:srgbClr val="FF0000"/>
                </a:solidFill>
              </a:rPr>
              <a:t>I can get to  2.2.2.2/24 through AS 4</a:t>
            </a:r>
            <a:endParaRPr sz="1800" b="1">
              <a:solidFill>
                <a:srgbClr val="FF0000"/>
              </a:solidFill>
            </a:endParaRPr>
          </a:p>
        </p:txBody>
      </p:sp>
      <p:cxnSp>
        <p:nvCxnSpPr>
          <p:cNvPr id="603" name="Google Shape;603;p33"/>
          <p:cNvCxnSpPr/>
          <p:nvPr/>
        </p:nvCxnSpPr>
        <p:spPr>
          <a:xfrm flipH="1">
            <a:off x="3428850" y="3324025"/>
            <a:ext cx="1189800" cy="489900"/>
          </a:xfrm>
          <a:prstGeom prst="straightConnector1">
            <a:avLst/>
          </a:prstGeom>
          <a:noFill/>
          <a:ln w="76200" cap="flat" cmpd="sng">
            <a:solidFill>
              <a:srgbClr val="38761D"/>
            </a:solidFill>
            <a:prstDash val="solid"/>
            <a:round/>
            <a:headEnd type="none" w="med" len="med"/>
            <a:tailEnd type="none" w="med" len="med"/>
          </a:ln>
        </p:spPr>
      </p:cxnSp>
      <p:grpSp>
        <p:nvGrpSpPr>
          <p:cNvPr id="604" name="Google Shape;604;p33"/>
          <p:cNvGrpSpPr/>
          <p:nvPr/>
        </p:nvGrpSpPr>
        <p:grpSpPr>
          <a:xfrm>
            <a:off x="638291" y="1088354"/>
            <a:ext cx="888594" cy="1024891"/>
            <a:chOff x="677690" y="1908672"/>
            <a:chExt cx="1869149" cy="2155850"/>
          </a:xfrm>
        </p:grpSpPr>
        <p:pic>
          <p:nvPicPr>
            <p:cNvPr id="605" name="Google Shape;605;p33" descr="671px-Crypto_key.svg.png"/>
            <p:cNvPicPr preferRelativeResize="0"/>
            <p:nvPr/>
          </p:nvPicPr>
          <p:blipFill rotWithShape="1">
            <a:blip r:embed="rId4">
              <a:alphaModFix/>
            </a:blip>
            <a:srcRect t="-46125" b="-46144"/>
            <a:stretch/>
          </p:blipFill>
          <p:spPr>
            <a:xfrm>
              <a:off x="677690" y="1908672"/>
              <a:ext cx="1869149" cy="1869150"/>
            </a:xfrm>
            <a:prstGeom prst="rect">
              <a:avLst/>
            </a:prstGeom>
            <a:noFill/>
            <a:ln>
              <a:noFill/>
            </a:ln>
          </p:spPr>
        </p:pic>
        <p:sp>
          <p:nvSpPr>
            <p:cNvPr id="606" name="Google Shape;606;p33"/>
            <p:cNvSpPr txBox="1"/>
            <p:nvPr/>
          </p:nvSpPr>
          <p:spPr>
            <a:xfrm>
              <a:off x="677765" y="3280622"/>
              <a:ext cx="18690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t>Certificate</a:t>
              </a:r>
              <a:r>
                <a:rPr lang="en"/>
                <a:t> Authority</a:t>
              </a:r>
              <a:endParaRPr/>
            </a:p>
          </p:txBody>
        </p:sp>
      </p:grpSp>
      <p:sp>
        <p:nvSpPr>
          <p:cNvPr id="594" name="Google Shape;594;p33"/>
          <p:cNvSpPr/>
          <p:nvPr/>
        </p:nvSpPr>
        <p:spPr>
          <a:xfrm>
            <a:off x="638288" y="2619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07" name="Google Shape;607;p33"/>
          <p:cNvCxnSpPr/>
          <p:nvPr/>
        </p:nvCxnSpPr>
        <p:spPr>
          <a:xfrm>
            <a:off x="1526849" y="1926912"/>
            <a:ext cx="922500" cy="0"/>
          </a:xfrm>
          <a:prstGeom prst="straightConnector1">
            <a:avLst/>
          </a:prstGeom>
          <a:noFill/>
          <a:ln w="76200" cap="flat" cmpd="sng">
            <a:solidFill>
              <a:srgbClr val="FF0000"/>
            </a:solidFill>
            <a:prstDash val="solid"/>
            <a:round/>
            <a:headEnd type="none" w="med" len="med"/>
            <a:tailEnd type="none" w="med" len="med"/>
          </a:ln>
        </p:spPr>
      </p:cxnSp>
      <p:cxnSp>
        <p:nvCxnSpPr>
          <p:cNvPr id="608" name="Google Shape;608;p33"/>
          <p:cNvCxnSpPr/>
          <p:nvPr/>
        </p:nvCxnSpPr>
        <p:spPr>
          <a:xfrm>
            <a:off x="2437349" y="1926912"/>
            <a:ext cx="0" cy="860700"/>
          </a:xfrm>
          <a:prstGeom prst="straightConnector1">
            <a:avLst/>
          </a:prstGeom>
          <a:noFill/>
          <a:ln w="76200" cap="flat" cmpd="sng">
            <a:solidFill>
              <a:srgbClr val="FF0000"/>
            </a:solidFill>
            <a:prstDash val="solid"/>
            <a:round/>
            <a:headEnd type="none" w="med" len="med"/>
            <a:tailEnd type="none" w="med" len="med"/>
          </a:ln>
        </p:spPr>
      </p:cxnSp>
      <p:cxnSp>
        <p:nvCxnSpPr>
          <p:cNvPr id="609" name="Google Shape;609;p33"/>
          <p:cNvCxnSpPr/>
          <p:nvPr/>
        </p:nvCxnSpPr>
        <p:spPr>
          <a:xfrm rot="10800000">
            <a:off x="1514849" y="2752687"/>
            <a:ext cx="922500" cy="0"/>
          </a:xfrm>
          <a:prstGeom prst="straightConnector1">
            <a:avLst/>
          </a:prstGeom>
          <a:noFill/>
          <a:ln w="76200" cap="flat" cmpd="sng">
            <a:solidFill>
              <a:srgbClr val="FF0000"/>
            </a:solidFill>
            <a:prstDash val="solid"/>
            <a:round/>
            <a:headEnd type="none" w="med" len="med"/>
            <a:tailEnd type="none" w="med" len="med"/>
          </a:ln>
        </p:spPr>
      </p:cxnSp>
      <p:cxnSp>
        <p:nvCxnSpPr>
          <p:cNvPr id="610" name="Google Shape;610;p33"/>
          <p:cNvCxnSpPr/>
          <p:nvPr/>
        </p:nvCxnSpPr>
        <p:spPr>
          <a:xfrm rot="10800000">
            <a:off x="1518550" y="2754350"/>
            <a:ext cx="1257300" cy="1036200"/>
          </a:xfrm>
          <a:prstGeom prst="straightConnector1">
            <a:avLst/>
          </a:prstGeom>
          <a:noFill/>
          <a:ln w="76200" cap="flat" cmpd="sng">
            <a:solidFill>
              <a:srgbClr val="FF0000"/>
            </a:solidFill>
            <a:prstDash val="solid"/>
            <a:round/>
            <a:headEnd type="triangle" w="med" len="med"/>
            <a:tailEnd type="none" w="med" len="med"/>
          </a:ln>
        </p:spPr>
      </p:cxnSp>
      <p:cxnSp>
        <p:nvCxnSpPr>
          <p:cNvPr id="611" name="Google Shape;611;p33"/>
          <p:cNvCxnSpPr/>
          <p:nvPr/>
        </p:nvCxnSpPr>
        <p:spPr>
          <a:xfrm>
            <a:off x="4615400" y="2216025"/>
            <a:ext cx="0" cy="1127400"/>
          </a:xfrm>
          <a:prstGeom prst="straightConnector1">
            <a:avLst/>
          </a:prstGeom>
          <a:noFill/>
          <a:ln w="76200" cap="flat" cmpd="sng">
            <a:solidFill>
              <a:srgbClr val="38761D"/>
            </a:solidFill>
            <a:prstDash val="solid"/>
            <a:round/>
            <a:headEnd type="triangle" w="med" len="med"/>
            <a:tailEnd type="none" w="med" len="med"/>
          </a:ln>
        </p:spPr>
      </p:cxnSp>
      <p:sp>
        <p:nvSpPr>
          <p:cNvPr id="612" name="Google Shape;612;p33"/>
          <p:cNvSpPr txBox="1"/>
          <p:nvPr/>
        </p:nvSpPr>
        <p:spPr>
          <a:xfrm>
            <a:off x="2749900" y="13966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1</a:t>
            </a:r>
            <a:endParaRPr sz="1600"/>
          </a:p>
        </p:txBody>
      </p:sp>
      <p:sp>
        <p:nvSpPr>
          <p:cNvPr id="613" name="Google Shape;613;p33"/>
          <p:cNvSpPr txBox="1"/>
          <p:nvPr/>
        </p:nvSpPr>
        <p:spPr>
          <a:xfrm>
            <a:off x="2749950" y="28705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3</a:t>
            </a:r>
            <a:endParaRPr sz="1600"/>
          </a:p>
        </p:txBody>
      </p:sp>
      <p:sp>
        <p:nvSpPr>
          <p:cNvPr id="614" name="Google Shape;614;p33"/>
          <p:cNvSpPr txBox="1"/>
          <p:nvPr/>
        </p:nvSpPr>
        <p:spPr>
          <a:xfrm>
            <a:off x="4839650" y="28705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4</a:t>
            </a:r>
            <a:endParaRPr sz="1600"/>
          </a:p>
        </p:txBody>
      </p:sp>
      <p:sp>
        <p:nvSpPr>
          <p:cNvPr id="615" name="Google Shape;615;p33"/>
          <p:cNvSpPr txBox="1"/>
          <p:nvPr/>
        </p:nvSpPr>
        <p:spPr>
          <a:xfrm>
            <a:off x="769150" y="28706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2</a:t>
            </a:r>
            <a:endParaRPr sz="1600"/>
          </a:p>
        </p:txBody>
      </p:sp>
      <p:sp>
        <p:nvSpPr>
          <p:cNvPr id="616" name="Google Shape;616;p33"/>
          <p:cNvSpPr txBox="1"/>
          <p:nvPr/>
        </p:nvSpPr>
        <p:spPr>
          <a:xfrm>
            <a:off x="5620000" y="1281850"/>
            <a:ext cx="2066100" cy="40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t>I own 2.2.2.2/23</a:t>
            </a:r>
            <a:endParaRPr sz="1800"/>
          </a:p>
        </p:txBody>
      </p:sp>
      <p:grpSp>
        <p:nvGrpSpPr>
          <p:cNvPr id="617" name="Google Shape;617;p33"/>
          <p:cNvGrpSpPr/>
          <p:nvPr/>
        </p:nvGrpSpPr>
        <p:grpSpPr>
          <a:xfrm>
            <a:off x="3955850" y="858762"/>
            <a:ext cx="2417100" cy="1289563"/>
            <a:chOff x="4086500" y="893850"/>
            <a:chExt cx="2417100" cy="1289563"/>
          </a:xfrm>
        </p:grpSpPr>
        <p:pic>
          <p:nvPicPr>
            <p:cNvPr id="618" name="Google Shape;618;p33"/>
            <p:cNvPicPr preferRelativeResize="0"/>
            <p:nvPr/>
          </p:nvPicPr>
          <p:blipFill>
            <a:blip r:embed="rId5">
              <a:alphaModFix/>
            </a:blip>
            <a:stretch>
              <a:fillRect/>
            </a:stretch>
          </p:blipFill>
          <p:spPr>
            <a:xfrm>
              <a:off x="4839500" y="893850"/>
              <a:ext cx="911100" cy="911100"/>
            </a:xfrm>
            <a:prstGeom prst="rect">
              <a:avLst/>
            </a:prstGeom>
            <a:noFill/>
            <a:ln>
              <a:noFill/>
            </a:ln>
          </p:spPr>
        </p:pic>
        <p:sp>
          <p:nvSpPr>
            <p:cNvPr id="619" name="Google Shape;619;p33"/>
            <p:cNvSpPr txBox="1"/>
            <p:nvPr/>
          </p:nvSpPr>
          <p:spPr>
            <a:xfrm>
              <a:off x="4086500" y="1775113"/>
              <a:ext cx="24171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AS containing </a:t>
              </a:r>
              <a:endParaRPr/>
            </a:p>
            <a:p>
              <a:pPr marL="0" lvl="0" indent="0" algn="ctr" rtl="0">
                <a:spcBef>
                  <a:spcPts val="0"/>
                </a:spcBef>
                <a:spcAft>
                  <a:spcPts val="0"/>
                </a:spcAft>
                <a:buNone/>
              </a:pPr>
              <a:r>
                <a:rPr lang="en"/>
                <a:t>exmaple.com</a:t>
              </a:r>
              <a:endParaRPr/>
            </a:p>
          </p:txBody>
        </p:sp>
      </p:grpSp>
      <p:cxnSp>
        <p:nvCxnSpPr>
          <p:cNvPr id="620" name="Google Shape;620;p33"/>
          <p:cNvCxnSpPr/>
          <p:nvPr/>
        </p:nvCxnSpPr>
        <p:spPr>
          <a:xfrm>
            <a:off x="5164338" y="2344150"/>
            <a:ext cx="0" cy="275100"/>
          </a:xfrm>
          <a:prstGeom prst="straightConnector1">
            <a:avLst/>
          </a:prstGeom>
          <a:noFill/>
          <a:ln w="28575" cap="flat" cmpd="sng">
            <a:solidFill>
              <a:schemeClr val="dk2"/>
            </a:solidFill>
            <a:prstDash val="solid"/>
            <a:round/>
            <a:headEnd type="none" w="med" len="med"/>
            <a:tailEnd type="none" w="med" len="med"/>
          </a:ln>
        </p:spPr>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624"/>
        <p:cNvGrpSpPr/>
        <p:nvPr/>
      </p:nvGrpSpPr>
      <p:grpSpPr>
        <a:xfrm>
          <a:off x="0" y="0"/>
          <a:ext cx="0" cy="0"/>
          <a:chOff x="0" y="0"/>
          <a:chExt cx="0" cy="0"/>
        </a:xfrm>
      </p:grpSpPr>
      <p:sp>
        <p:nvSpPr>
          <p:cNvPr id="625" name="Google Shape;625;p34"/>
          <p:cNvSpPr txBox="1">
            <a:spLocks noGrp="1"/>
          </p:cNvSpPr>
          <p:nvPr>
            <p:ph type="title"/>
          </p:nvPr>
        </p:nvSpPr>
        <p:spPr>
          <a:xfrm>
            <a:off x="311700" y="25095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AS path poisoning</a:t>
            </a:r>
            <a:endParaRPr/>
          </a:p>
        </p:txBody>
      </p:sp>
      <p:sp>
        <p:nvSpPr>
          <p:cNvPr id="626" name="Google Shape;626;p34"/>
          <p:cNvSpPr txBox="1"/>
          <p:nvPr/>
        </p:nvSpPr>
        <p:spPr>
          <a:xfrm>
            <a:off x="5831350" y="1690150"/>
            <a:ext cx="3279000" cy="3030300"/>
          </a:xfrm>
          <a:prstGeom prst="rect">
            <a:avLst/>
          </a:prstGeom>
          <a:noFill/>
          <a:ln>
            <a:noFill/>
          </a:ln>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1800"/>
              <a:t>Everyone sees announcement but looks less suspicious</a:t>
            </a:r>
            <a:endParaRPr sz="1800"/>
          </a:p>
          <a:p>
            <a:pPr marL="457200" lvl="0" indent="-342900" algn="l" rtl="0">
              <a:spcBef>
                <a:spcPts val="1000"/>
              </a:spcBef>
              <a:spcAft>
                <a:spcPts val="0"/>
              </a:spcAft>
              <a:buSzPts val="1800"/>
              <a:buChar char="●"/>
            </a:pPr>
            <a:r>
              <a:rPr lang="en" sz="1800"/>
              <a:t>Connectivity preserved</a:t>
            </a:r>
            <a:endParaRPr sz="1800"/>
          </a:p>
          <a:p>
            <a:pPr marL="457200" lvl="0" indent="-342900" algn="l" rtl="0">
              <a:spcBef>
                <a:spcPts val="1000"/>
              </a:spcBef>
              <a:spcAft>
                <a:spcPts val="0"/>
              </a:spcAft>
              <a:buSzPts val="1800"/>
              <a:buChar char="●"/>
            </a:pPr>
            <a:r>
              <a:rPr lang="en" sz="1800"/>
              <a:t>Almost any AS can perform</a:t>
            </a:r>
            <a:endParaRPr sz="1800"/>
          </a:p>
          <a:p>
            <a:pPr marL="457200" lvl="0" indent="-342900" algn="l" rtl="0">
              <a:spcBef>
                <a:spcPts val="1000"/>
              </a:spcBef>
              <a:spcAft>
                <a:spcPts val="0"/>
              </a:spcAft>
              <a:buSzPts val="1800"/>
              <a:buChar char="●"/>
            </a:pPr>
            <a:r>
              <a:rPr lang="en" sz="1800"/>
              <a:t>Very stealthy</a:t>
            </a:r>
            <a:endParaRPr sz="1800"/>
          </a:p>
          <a:p>
            <a:pPr marL="457200" lvl="0" indent="-342900" algn="l" rtl="0">
              <a:spcBef>
                <a:spcPts val="1000"/>
              </a:spcBef>
              <a:spcAft>
                <a:spcPts val="1000"/>
              </a:spcAft>
              <a:buSzPts val="1800"/>
              <a:buChar char="●"/>
            </a:pPr>
            <a:r>
              <a:rPr lang="en" sz="1800"/>
              <a:t>Perfect setup to intercept traffic with certificate</a:t>
            </a:r>
            <a:endParaRPr sz="1800"/>
          </a:p>
        </p:txBody>
      </p:sp>
      <p:sp>
        <p:nvSpPr>
          <p:cNvPr id="627" name="Google Shape;627;p34"/>
          <p:cNvSpPr/>
          <p:nvPr/>
        </p:nvSpPr>
        <p:spPr>
          <a:xfrm>
            <a:off x="4708788" y="2619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34"/>
          <p:cNvSpPr/>
          <p:nvPr/>
        </p:nvSpPr>
        <p:spPr>
          <a:xfrm>
            <a:off x="2619100" y="2619238"/>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34"/>
          <p:cNvSpPr/>
          <p:nvPr/>
        </p:nvSpPr>
        <p:spPr>
          <a:xfrm>
            <a:off x="2619088" y="1145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30" name="Google Shape;630;p34"/>
          <p:cNvCxnSpPr>
            <a:endCxn id="629" idx="2"/>
          </p:cNvCxnSpPr>
          <p:nvPr/>
        </p:nvCxnSpPr>
        <p:spPr>
          <a:xfrm>
            <a:off x="1549288" y="1600800"/>
            <a:ext cx="1069800" cy="0"/>
          </a:xfrm>
          <a:prstGeom prst="straightConnector1">
            <a:avLst/>
          </a:prstGeom>
          <a:noFill/>
          <a:ln w="28575" cap="flat" cmpd="sng">
            <a:solidFill>
              <a:schemeClr val="dk2"/>
            </a:solidFill>
            <a:prstDash val="solid"/>
            <a:round/>
            <a:headEnd type="none" w="med" len="med"/>
            <a:tailEnd type="none" w="med" len="med"/>
          </a:ln>
        </p:spPr>
      </p:cxnSp>
      <p:cxnSp>
        <p:nvCxnSpPr>
          <p:cNvPr id="631" name="Google Shape;631;p34"/>
          <p:cNvCxnSpPr/>
          <p:nvPr/>
        </p:nvCxnSpPr>
        <p:spPr>
          <a:xfrm>
            <a:off x="3530100" y="1600800"/>
            <a:ext cx="1178700" cy="0"/>
          </a:xfrm>
          <a:prstGeom prst="straightConnector1">
            <a:avLst/>
          </a:prstGeom>
          <a:noFill/>
          <a:ln w="28575" cap="flat" cmpd="sng">
            <a:solidFill>
              <a:schemeClr val="dk2"/>
            </a:solidFill>
            <a:prstDash val="solid"/>
            <a:round/>
            <a:headEnd type="none" w="med" len="med"/>
            <a:tailEnd type="none" w="med" len="med"/>
          </a:ln>
        </p:spPr>
      </p:cxnSp>
      <p:cxnSp>
        <p:nvCxnSpPr>
          <p:cNvPr id="632" name="Google Shape;632;p34"/>
          <p:cNvCxnSpPr>
            <a:stCxn id="633" idx="5"/>
          </p:cNvCxnSpPr>
          <p:nvPr/>
        </p:nvCxnSpPr>
        <p:spPr>
          <a:xfrm>
            <a:off x="1415960" y="3396922"/>
            <a:ext cx="1336800" cy="652500"/>
          </a:xfrm>
          <a:prstGeom prst="straightConnector1">
            <a:avLst/>
          </a:prstGeom>
          <a:noFill/>
          <a:ln w="28575" cap="flat" cmpd="sng">
            <a:solidFill>
              <a:schemeClr val="dk2"/>
            </a:solidFill>
            <a:prstDash val="solid"/>
            <a:round/>
            <a:headEnd type="none" w="med" len="med"/>
            <a:tailEnd type="none" w="med" len="med"/>
          </a:ln>
        </p:spPr>
      </p:cxnSp>
      <p:cxnSp>
        <p:nvCxnSpPr>
          <p:cNvPr id="634" name="Google Shape;634;p34"/>
          <p:cNvCxnSpPr>
            <a:stCxn id="629" idx="4"/>
            <a:endCxn id="628" idx="0"/>
          </p:cNvCxnSpPr>
          <p:nvPr/>
        </p:nvCxnSpPr>
        <p:spPr>
          <a:xfrm>
            <a:off x="3074638" y="2056350"/>
            <a:ext cx="0" cy="562800"/>
          </a:xfrm>
          <a:prstGeom prst="straightConnector1">
            <a:avLst/>
          </a:prstGeom>
          <a:noFill/>
          <a:ln w="28575" cap="flat" cmpd="sng">
            <a:solidFill>
              <a:schemeClr val="dk2"/>
            </a:solidFill>
            <a:prstDash val="solid"/>
            <a:round/>
            <a:headEnd type="none" w="med" len="med"/>
            <a:tailEnd type="none" w="med" len="med"/>
          </a:ln>
        </p:spPr>
      </p:cxnSp>
      <p:cxnSp>
        <p:nvCxnSpPr>
          <p:cNvPr id="635" name="Google Shape;635;p34"/>
          <p:cNvCxnSpPr>
            <a:endCxn id="627" idx="3"/>
          </p:cNvCxnSpPr>
          <p:nvPr/>
        </p:nvCxnSpPr>
        <p:spPr>
          <a:xfrm rot="10800000" flipH="1">
            <a:off x="3396815" y="3396922"/>
            <a:ext cx="1445400" cy="652500"/>
          </a:xfrm>
          <a:prstGeom prst="straightConnector1">
            <a:avLst/>
          </a:prstGeom>
          <a:noFill/>
          <a:ln w="28575" cap="flat" cmpd="sng">
            <a:solidFill>
              <a:schemeClr val="dk2"/>
            </a:solidFill>
            <a:prstDash val="solid"/>
            <a:round/>
            <a:headEnd type="none" w="med" len="med"/>
            <a:tailEnd type="none" w="med" len="med"/>
          </a:ln>
        </p:spPr>
      </p:cxnSp>
      <p:cxnSp>
        <p:nvCxnSpPr>
          <p:cNvPr id="636" name="Google Shape;636;p34"/>
          <p:cNvCxnSpPr>
            <a:endCxn id="628" idx="2"/>
          </p:cNvCxnSpPr>
          <p:nvPr/>
        </p:nvCxnSpPr>
        <p:spPr>
          <a:xfrm>
            <a:off x="1539400" y="3074788"/>
            <a:ext cx="1079700" cy="0"/>
          </a:xfrm>
          <a:prstGeom prst="straightConnector1">
            <a:avLst/>
          </a:prstGeom>
          <a:noFill/>
          <a:ln w="28575" cap="flat" cmpd="sng">
            <a:solidFill>
              <a:schemeClr val="dk2"/>
            </a:solidFill>
            <a:prstDash val="solid"/>
            <a:round/>
            <a:headEnd type="none" w="med" len="med"/>
            <a:tailEnd type="none" w="med" len="med"/>
          </a:ln>
        </p:spPr>
      </p:cxnSp>
      <p:cxnSp>
        <p:nvCxnSpPr>
          <p:cNvPr id="637" name="Google Shape;637;p34"/>
          <p:cNvCxnSpPr>
            <a:stCxn id="628" idx="6"/>
            <a:endCxn id="627" idx="2"/>
          </p:cNvCxnSpPr>
          <p:nvPr/>
        </p:nvCxnSpPr>
        <p:spPr>
          <a:xfrm>
            <a:off x="3530200" y="3074788"/>
            <a:ext cx="1178700" cy="0"/>
          </a:xfrm>
          <a:prstGeom prst="straightConnector1">
            <a:avLst/>
          </a:prstGeom>
          <a:noFill/>
          <a:ln w="28575" cap="flat" cmpd="sng">
            <a:solidFill>
              <a:schemeClr val="dk2"/>
            </a:solidFill>
            <a:prstDash val="solid"/>
            <a:round/>
            <a:headEnd type="none" w="med" len="med"/>
            <a:tailEnd type="none" w="med" len="med"/>
          </a:ln>
        </p:spPr>
      </p:cxnSp>
      <p:pic>
        <p:nvPicPr>
          <p:cNvPr id="638" name="Google Shape;638;p34" descr="black-hacker-icon-0.png"/>
          <p:cNvPicPr preferRelativeResize="0"/>
          <p:nvPr/>
        </p:nvPicPr>
        <p:blipFill rotWithShape="1">
          <a:blip r:embed="rId3">
            <a:alphaModFix/>
          </a:blip>
          <a:srcRect/>
          <a:stretch/>
        </p:blipFill>
        <p:spPr>
          <a:xfrm>
            <a:off x="2619097" y="3724706"/>
            <a:ext cx="911100" cy="911119"/>
          </a:xfrm>
          <a:prstGeom prst="rect">
            <a:avLst/>
          </a:prstGeom>
          <a:noFill/>
          <a:ln>
            <a:noFill/>
          </a:ln>
        </p:spPr>
      </p:pic>
      <p:sp>
        <p:nvSpPr>
          <p:cNvPr id="639" name="Google Shape;639;p34"/>
          <p:cNvSpPr txBox="1"/>
          <p:nvPr/>
        </p:nvSpPr>
        <p:spPr>
          <a:xfrm>
            <a:off x="2539800" y="4478825"/>
            <a:ext cx="10698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Adversary</a:t>
            </a:r>
            <a:endParaRPr/>
          </a:p>
        </p:txBody>
      </p:sp>
      <p:sp>
        <p:nvSpPr>
          <p:cNvPr id="640" name="Google Shape;640;p34"/>
          <p:cNvSpPr txBox="1"/>
          <p:nvPr/>
        </p:nvSpPr>
        <p:spPr>
          <a:xfrm>
            <a:off x="3524900" y="4102925"/>
            <a:ext cx="3279000" cy="40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a:solidFill>
                  <a:srgbClr val="FF0000"/>
                </a:solidFill>
              </a:rPr>
              <a:t>I can get to  2.2.2.2/24 through AS 4</a:t>
            </a:r>
            <a:endParaRPr sz="1800" b="1">
              <a:solidFill>
                <a:srgbClr val="FF0000"/>
              </a:solidFill>
            </a:endParaRPr>
          </a:p>
        </p:txBody>
      </p:sp>
      <p:cxnSp>
        <p:nvCxnSpPr>
          <p:cNvPr id="641" name="Google Shape;641;p34"/>
          <p:cNvCxnSpPr/>
          <p:nvPr/>
        </p:nvCxnSpPr>
        <p:spPr>
          <a:xfrm flipH="1">
            <a:off x="3428850" y="3324025"/>
            <a:ext cx="1189800" cy="489900"/>
          </a:xfrm>
          <a:prstGeom prst="straightConnector1">
            <a:avLst/>
          </a:prstGeom>
          <a:noFill/>
          <a:ln w="76200" cap="flat" cmpd="sng">
            <a:solidFill>
              <a:srgbClr val="38761D"/>
            </a:solidFill>
            <a:prstDash val="solid"/>
            <a:round/>
            <a:headEnd type="none" w="med" len="med"/>
            <a:tailEnd type="none" w="med" len="med"/>
          </a:ln>
        </p:spPr>
      </p:cxnSp>
      <p:grpSp>
        <p:nvGrpSpPr>
          <p:cNvPr id="642" name="Google Shape;642;p34"/>
          <p:cNvGrpSpPr/>
          <p:nvPr/>
        </p:nvGrpSpPr>
        <p:grpSpPr>
          <a:xfrm>
            <a:off x="638291" y="1088354"/>
            <a:ext cx="888594" cy="1024891"/>
            <a:chOff x="677690" y="1908672"/>
            <a:chExt cx="1869149" cy="2155850"/>
          </a:xfrm>
        </p:grpSpPr>
        <p:pic>
          <p:nvPicPr>
            <p:cNvPr id="643" name="Google Shape;643;p34" descr="671px-Crypto_key.svg.png"/>
            <p:cNvPicPr preferRelativeResize="0"/>
            <p:nvPr/>
          </p:nvPicPr>
          <p:blipFill rotWithShape="1">
            <a:blip r:embed="rId4">
              <a:alphaModFix/>
            </a:blip>
            <a:srcRect t="-46125" b="-46144"/>
            <a:stretch/>
          </p:blipFill>
          <p:spPr>
            <a:xfrm>
              <a:off x="677690" y="1908672"/>
              <a:ext cx="1869149" cy="1869150"/>
            </a:xfrm>
            <a:prstGeom prst="rect">
              <a:avLst/>
            </a:prstGeom>
            <a:noFill/>
            <a:ln>
              <a:noFill/>
            </a:ln>
          </p:spPr>
        </p:pic>
        <p:sp>
          <p:nvSpPr>
            <p:cNvPr id="644" name="Google Shape;644;p34"/>
            <p:cNvSpPr txBox="1"/>
            <p:nvPr/>
          </p:nvSpPr>
          <p:spPr>
            <a:xfrm>
              <a:off x="677765" y="3280622"/>
              <a:ext cx="18690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t>Certificate</a:t>
              </a:r>
              <a:r>
                <a:rPr lang="en"/>
                <a:t> Authority</a:t>
              </a:r>
              <a:endParaRPr/>
            </a:p>
          </p:txBody>
        </p:sp>
      </p:grpSp>
      <p:sp>
        <p:nvSpPr>
          <p:cNvPr id="633" name="Google Shape;633;p34"/>
          <p:cNvSpPr/>
          <p:nvPr/>
        </p:nvSpPr>
        <p:spPr>
          <a:xfrm>
            <a:off x="638288" y="2619250"/>
            <a:ext cx="911100" cy="9111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45" name="Google Shape;645;p34"/>
          <p:cNvCxnSpPr/>
          <p:nvPr/>
        </p:nvCxnSpPr>
        <p:spPr>
          <a:xfrm>
            <a:off x="1526849" y="1926912"/>
            <a:ext cx="922500" cy="0"/>
          </a:xfrm>
          <a:prstGeom prst="straightConnector1">
            <a:avLst/>
          </a:prstGeom>
          <a:noFill/>
          <a:ln w="76200" cap="flat" cmpd="sng">
            <a:solidFill>
              <a:srgbClr val="FF0000"/>
            </a:solidFill>
            <a:prstDash val="solid"/>
            <a:round/>
            <a:headEnd type="none" w="med" len="med"/>
            <a:tailEnd type="none" w="med" len="med"/>
          </a:ln>
        </p:spPr>
      </p:cxnSp>
      <p:cxnSp>
        <p:nvCxnSpPr>
          <p:cNvPr id="646" name="Google Shape;646;p34"/>
          <p:cNvCxnSpPr/>
          <p:nvPr/>
        </p:nvCxnSpPr>
        <p:spPr>
          <a:xfrm>
            <a:off x="2437349" y="1926912"/>
            <a:ext cx="0" cy="860700"/>
          </a:xfrm>
          <a:prstGeom prst="straightConnector1">
            <a:avLst/>
          </a:prstGeom>
          <a:noFill/>
          <a:ln w="76200" cap="flat" cmpd="sng">
            <a:solidFill>
              <a:srgbClr val="FF0000"/>
            </a:solidFill>
            <a:prstDash val="solid"/>
            <a:round/>
            <a:headEnd type="none" w="med" len="med"/>
            <a:tailEnd type="none" w="med" len="med"/>
          </a:ln>
        </p:spPr>
      </p:cxnSp>
      <p:cxnSp>
        <p:nvCxnSpPr>
          <p:cNvPr id="647" name="Google Shape;647;p34"/>
          <p:cNvCxnSpPr/>
          <p:nvPr/>
        </p:nvCxnSpPr>
        <p:spPr>
          <a:xfrm rot="10800000">
            <a:off x="1514849" y="2752687"/>
            <a:ext cx="922500" cy="0"/>
          </a:xfrm>
          <a:prstGeom prst="straightConnector1">
            <a:avLst/>
          </a:prstGeom>
          <a:noFill/>
          <a:ln w="76200" cap="flat" cmpd="sng">
            <a:solidFill>
              <a:srgbClr val="FF0000"/>
            </a:solidFill>
            <a:prstDash val="solid"/>
            <a:round/>
            <a:headEnd type="none" w="med" len="med"/>
            <a:tailEnd type="none" w="med" len="med"/>
          </a:ln>
        </p:spPr>
      </p:cxnSp>
      <p:cxnSp>
        <p:nvCxnSpPr>
          <p:cNvPr id="648" name="Google Shape;648;p34"/>
          <p:cNvCxnSpPr/>
          <p:nvPr/>
        </p:nvCxnSpPr>
        <p:spPr>
          <a:xfrm rot="10800000">
            <a:off x="1518550" y="2754350"/>
            <a:ext cx="1257300" cy="1036200"/>
          </a:xfrm>
          <a:prstGeom prst="straightConnector1">
            <a:avLst/>
          </a:prstGeom>
          <a:noFill/>
          <a:ln w="76200" cap="flat" cmpd="sng">
            <a:solidFill>
              <a:srgbClr val="FF0000"/>
            </a:solidFill>
            <a:prstDash val="solid"/>
            <a:round/>
            <a:headEnd type="triangle" w="med" len="med"/>
            <a:tailEnd type="none" w="med" len="med"/>
          </a:ln>
        </p:spPr>
      </p:cxnSp>
      <p:cxnSp>
        <p:nvCxnSpPr>
          <p:cNvPr id="649" name="Google Shape;649;p34"/>
          <p:cNvCxnSpPr/>
          <p:nvPr/>
        </p:nvCxnSpPr>
        <p:spPr>
          <a:xfrm>
            <a:off x="4615400" y="2216025"/>
            <a:ext cx="0" cy="1127400"/>
          </a:xfrm>
          <a:prstGeom prst="straightConnector1">
            <a:avLst/>
          </a:prstGeom>
          <a:noFill/>
          <a:ln w="76200" cap="flat" cmpd="sng">
            <a:solidFill>
              <a:srgbClr val="38761D"/>
            </a:solidFill>
            <a:prstDash val="solid"/>
            <a:round/>
            <a:headEnd type="triangle" w="med" len="med"/>
            <a:tailEnd type="none" w="med" len="med"/>
          </a:ln>
        </p:spPr>
      </p:cxnSp>
      <p:sp>
        <p:nvSpPr>
          <p:cNvPr id="650" name="Google Shape;650;p34"/>
          <p:cNvSpPr txBox="1"/>
          <p:nvPr/>
        </p:nvSpPr>
        <p:spPr>
          <a:xfrm>
            <a:off x="2749900" y="13966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1</a:t>
            </a:r>
            <a:endParaRPr sz="1600"/>
          </a:p>
        </p:txBody>
      </p:sp>
      <p:sp>
        <p:nvSpPr>
          <p:cNvPr id="651" name="Google Shape;651;p34"/>
          <p:cNvSpPr txBox="1"/>
          <p:nvPr/>
        </p:nvSpPr>
        <p:spPr>
          <a:xfrm>
            <a:off x="2749950" y="28705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3</a:t>
            </a:r>
            <a:endParaRPr sz="1600"/>
          </a:p>
        </p:txBody>
      </p:sp>
      <p:sp>
        <p:nvSpPr>
          <p:cNvPr id="652" name="Google Shape;652;p34"/>
          <p:cNvSpPr txBox="1"/>
          <p:nvPr/>
        </p:nvSpPr>
        <p:spPr>
          <a:xfrm>
            <a:off x="4839650" y="28705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4</a:t>
            </a:r>
            <a:endParaRPr sz="1600"/>
          </a:p>
        </p:txBody>
      </p:sp>
      <p:sp>
        <p:nvSpPr>
          <p:cNvPr id="653" name="Google Shape;653;p34"/>
          <p:cNvSpPr txBox="1"/>
          <p:nvPr/>
        </p:nvSpPr>
        <p:spPr>
          <a:xfrm>
            <a:off x="769150" y="2870650"/>
            <a:ext cx="6495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t>AS 2</a:t>
            </a:r>
            <a:endParaRPr sz="1600"/>
          </a:p>
        </p:txBody>
      </p:sp>
      <p:sp>
        <p:nvSpPr>
          <p:cNvPr id="654" name="Google Shape;654;p34"/>
          <p:cNvSpPr txBox="1"/>
          <p:nvPr/>
        </p:nvSpPr>
        <p:spPr>
          <a:xfrm>
            <a:off x="5620000" y="1281850"/>
            <a:ext cx="2066100" cy="40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t>I own 2.2.2.2/23</a:t>
            </a:r>
            <a:endParaRPr sz="1800"/>
          </a:p>
        </p:txBody>
      </p:sp>
      <p:grpSp>
        <p:nvGrpSpPr>
          <p:cNvPr id="655" name="Google Shape;655;p34"/>
          <p:cNvGrpSpPr/>
          <p:nvPr/>
        </p:nvGrpSpPr>
        <p:grpSpPr>
          <a:xfrm>
            <a:off x="3955850" y="858762"/>
            <a:ext cx="2417100" cy="1289563"/>
            <a:chOff x="4086500" y="893850"/>
            <a:chExt cx="2417100" cy="1289563"/>
          </a:xfrm>
        </p:grpSpPr>
        <p:pic>
          <p:nvPicPr>
            <p:cNvPr id="656" name="Google Shape;656;p34"/>
            <p:cNvPicPr preferRelativeResize="0"/>
            <p:nvPr/>
          </p:nvPicPr>
          <p:blipFill>
            <a:blip r:embed="rId5">
              <a:alphaModFix/>
            </a:blip>
            <a:stretch>
              <a:fillRect/>
            </a:stretch>
          </p:blipFill>
          <p:spPr>
            <a:xfrm>
              <a:off x="4839500" y="893850"/>
              <a:ext cx="911100" cy="911100"/>
            </a:xfrm>
            <a:prstGeom prst="rect">
              <a:avLst/>
            </a:prstGeom>
            <a:noFill/>
            <a:ln>
              <a:noFill/>
            </a:ln>
          </p:spPr>
        </p:pic>
        <p:sp>
          <p:nvSpPr>
            <p:cNvPr id="657" name="Google Shape;657;p34"/>
            <p:cNvSpPr txBox="1"/>
            <p:nvPr/>
          </p:nvSpPr>
          <p:spPr>
            <a:xfrm>
              <a:off x="4086500" y="1775113"/>
              <a:ext cx="2417100" cy="40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AS containing </a:t>
              </a:r>
              <a:endParaRPr/>
            </a:p>
            <a:p>
              <a:pPr marL="0" lvl="0" indent="0" algn="ctr" rtl="0">
                <a:spcBef>
                  <a:spcPts val="0"/>
                </a:spcBef>
                <a:spcAft>
                  <a:spcPts val="0"/>
                </a:spcAft>
                <a:buNone/>
              </a:pPr>
              <a:r>
                <a:rPr lang="en"/>
                <a:t>exmaple.com</a:t>
              </a:r>
              <a:endParaRPr/>
            </a:p>
          </p:txBody>
        </p:sp>
      </p:grpSp>
      <p:cxnSp>
        <p:nvCxnSpPr>
          <p:cNvPr id="658" name="Google Shape;658;p34"/>
          <p:cNvCxnSpPr/>
          <p:nvPr/>
        </p:nvCxnSpPr>
        <p:spPr>
          <a:xfrm>
            <a:off x="5164338" y="2344150"/>
            <a:ext cx="0" cy="275100"/>
          </a:xfrm>
          <a:prstGeom prst="straightConnector1">
            <a:avLst/>
          </a:prstGeom>
          <a:noFill/>
          <a:ln w="28575" cap="flat" cmpd="sng">
            <a:solidFill>
              <a:schemeClr val="dk2"/>
            </a:solidFill>
            <a:prstDash val="solid"/>
            <a:round/>
            <a:headEnd type="none" w="med" len="med"/>
            <a:tailEnd type="none" w="med" len="med"/>
          </a:ln>
        </p:spPr>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662"/>
        <p:cNvGrpSpPr/>
        <p:nvPr/>
      </p:nvGrpSpPr>
      <p:grpSpPr>
        <a:xfrm>
          <a:off x="0" y="0"/>
          <a:ext cx="0" cy="0"/>
          <a:chOff x="0" y="0"/>
          <a:chExt cx="0" cy="0"/>
        </a:xfrm>
      </p:grpSpPr>
      <p:sp>
        <p:nvSpPr>
          <p:cNvPr id="663" name="Google Shape;663;p3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a:t>Overview </a:t>
            </a:r>
            <a:endParaRPr sz="3600"/>
          </a:p>
        </p:txBody>
      </p:sp>
      <p:sp>
        <p:nvSpPr>
          <p:cNvPr id="664" name="Google Shape;664;p35"/>
          <p:cNvSpPr txBox="1">
            <a:spLocks noGrp="1"/>
          </p:cNvSpPr>
          <p:nvPr>
            <p:ph type="body" idx="4294967295"/>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419100" algn="l" rtl="0">
              <a:spcBef>
                <a:spcPts val="0"/>
              </a:spcBef>
              <a:spcAft>
                <a:spcPts val="0"/>
              </a:spcAft>
              <a:buClr>
                <a:srgbClr val="000000"/>
              </a:buClr>
              <a:buSzPts val="3000"/>
              <a:buChar char="●"/>
            </a:pPr>
            <a:r>
              <a:rPr lang="en" sz="3000">
                <a:solidFill>
                  <a:srgbClr val="000000"/>
                </a:solidFill>
              </a:rPr>
              <a:t>Domain control validation</a:t>
            </a:r>
            <a:endParaRPr sz="3000">
              <a:solidFill>
                <a:srgbClr val="000000"/>
              </a:solidFill>
            </a:endParaRPr>
          </a:p>
          <a:p>
            <a:pPr marL="457200" lvl="0" indent="-419100" algn="l" rtl="0">
              <a:spcBef>
                <a:spcPts val="0"/>
              </a:spcBef>
              <a:spcAft>
                <a:spcPts val="0"/>
              </a:spcAft>
              <a:buClr>
                <a:srgbClr val="000000"/>
              </a:buClr>
              <a:buSzPts val="3000"/>
              <a:buChar char="●"/>
            </a:pPr>
            <a:r>
              <a:rPr lang="en" sz="3000">
                <a:solidFill>
                  <a:srgbClr val="000000"/>
                </a:solidFill>
              </a:rPr>
              <a:t>BGP Attacks</a:t>
            </a:r>
            <a:endParaRPr sz="3000">
              <a:solidFill>
                <a:srgbClr val="000000"/>
              </a:solidFill>
            </a:endParaRPr>
          </a:p>
          <a:p>
            <a:pPr marL="457200" lvl="0" indent="-419100" algn="l" rtl="0">
              <a:spcBef>
                <a:spcPts val="0"/>
              </a:spcBef>
              <a:spcAft>
                <a:spcPts val="0"/>
              </a:spcAft>
              <a:buClr>
                <a:schemeClr val="accent4"/>
              </a:buClr>
              <a:buSzPts val="3000"/>
              <a:buChar char="●"/>
            </a:pPr>
            <a:r>
              <a:rPr lang="en" sz="3000">
                <a:solidFill>
                  <a:schemeClr val="accent4"/>
                </a:solidFill>
              </a:rPr>
              <a:t>Launching an Interception Attack</a:t>
            </a:r>
            <a:endParaRPr sz="3000">
              <a:solidFill>
                <a:schemeClr val="accent4"/>
              </a:solidFill>
            </a:endParaRPr>
          </a:p>
          <a:p>
            <a:pPr marL="457200" lvl="0" indent="-419100" algn="l" rtl="0">
              <a:spcBef>
                <a:spcPts val="0"/>
              </a:spcBef>
              <a:spcAft>
                <a:spcPts val="0"/>
              </a:spcAft>
              <a:buSzPts val="3000"/>
              <a:buChar char="●"/>
            </a:pPr>
            <a:r>
              <a:rPr lang="en" sz="3000"/>
              <a:t>Countermeasures</a:t>
            </a:r>
            <a:endParaRPr sz="3000"/>
          </a:p>
          <a:p>
            <a:pPr marL="457200" lvl="0" indent="-419100" algn="l" rtl="0">
              <a:spcBef>
                <a:spcPts val="0"/>
              </a:spcBef>
              <a:spcAft>
                <a:spcPts val="0"/>
              </a:spcAft>
              <a:buSzPts val="3000"/>
              <a:buChar char="●"/>
            </a:pPr>
            <a:r>
              <a:rPr lang="en" sz="3000"/>
              <a:t>Takeaways</a:t>
            </a:r>
            <a:endParaRPr sz="3000"/>
          </a:p>
        </p:txBody>
      </p:sp>
      <p:cxnSp>
        <p:nvCxnSpPr>
          <p:cNvPr id="665" name="Google Shape;665;p35"/>
          <p:cNvCxnSpPr/>
          <p:nvPr/>
        </p:nvCxnSpPr>
        <p:spPr>
          <a:xfrm>
            <a:off x="6531425" y="2630050"/>
            <a:ext cx="1073100" cy="0"/>
          </a:xfrm>
          <a:prstGeom prst="straightConnector1">
            <a:avLst/>
          </a:prstGeom>
          <a:noFill/>
          <a:ln w="76200" cap="flat" cmpd="sng">
            <a:solidFill>
              <a:schemeClr val="accent4"/>
            </a:solidFill>
            <a:prstDash val="solid"/>
            <a:round/>
            <a:headEnd type="triangle" w="med" len="med"/>
            <a:tailEnd type="none" w="med" len="med"/>
          </a:ln>
        </p:spPr>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669"/>
        <p:cNvGrpSpPr/>
        <p:nvPr/>
      </p:nvGrpSpPr>
      <p:grpSpPr>
        <a:xfrm>
          <a:off x="0" y="0"/>
          <a:ext cx="0" cy="0"/>
          <a:chOff x="0" y="0"/>
          <a:chExt cx="0" cy="0"/>
        </a:xfrm>
      </p:grpSpPr>
      <p:sp>
        <p:nvSpPr>
          <p:cNvPr id="670" name="Google Shape;670;p3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Experimental Setup</a:t>
            </a:r>
            <a:endParaRPr/>
          </a:p>
        </p:txBody>
      </p:sp>
      <p:sp>
        <p:nvSpPr>
          <p:cNvPr id="671" name="Google Shape;671;p36"/>
          <p:cNvSpPr txBox="1">
            <a:spLocks noGrp="1"/>
          </p:cNvSpPr>
          <p:nvPr>
            <p:ph type="body" idx="4294967295"/>
          </p:nvPr>
        </p:nvSpPr>
        <p:spPr>
          <a:xfrm>
            <a:off x="311700" y="1017800"/>
            <a:ext cx="8520600" cy="33390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000000"/>
              </a:buClr>
              <a:buSzPts val="2000"/>
              <a:buChar char="●"/>
            </a:pPr>
            <a:r>
              <a:rPr lang="en" sz="2000">
                <a:solidFill>
                  <a:srgbClr val="000000"/>
                </a:solidFill>
              </a:rPr>
              <a:t>Control IP block 184.164.226.0/23</a:t>
            </a:r>
            <a:endParaRPr sz="2000">
              <a:solidFill>
                <a:srgbClr val="000000"/>
              </a:solidFill>
            </a:endParaRPr>
          </a:p>
          <a:p>
            <a:pPr marL="457200" lvl="0" indent="-355600" algn="l" rtl="0">
              <a:spcBef>
                <a:spcPts val="0"/>
              </a:spcBef>
              <a:spcAft>
                <a:spcPts val="0"/>
              </a:spcAft>
              <a:buSzPts val="2000"/>
              <a:buChar char="●"/>
            </a:pPr>
            <a:r>
              <a:rPr lang="en" sz="2000"/>
              <a:t>Set up victim website </a:t>
            </a:r>
            <a:r>
              <a:rPr lang="en" sz="2000" u="sng">
                <a:solidFill>
                  <a:schemeClr val="hlink"/>
                </a:solidFill>
                <a:hlinkClick r:id="rId3"/>
              </a:rPr>
              <a:t>https://ctgen2.tk</a:t>
            </a:r>
            <a:r>
              <a:rPr lang="en" sz="2000"/>
              <a:t> with valid certificate</a:t>
            </a:r>
            <a:endParaRPr sz="2000" b="1">
              <a:solidFill>
                <a:schemeClr val="accent3"/>
              </a:solidFill>
            </a:endParaRPr>
          </a:p>
          <a:p>
            <a:pPr marL="457200" lvl="0" indent="-355600" algn="l" rtl="0">
              <a:spcBef>
                <a:spcPts val="0"/>
              </a:spcBef>
              <a:spcAft>
                <a:spcPts val="0"/>
              </a:spcAft>
              <a:buSzPts val="2000"/>
              <a:buChar char="●"/>
            </a:pPr>
            <a:r>
              <a:rPr lang="en" sz="2000"/>
              <a:t>Ran ping and HTTPS clients</a:t>
            </a:r>
            <a:endParaRPr sz="2000"/>
          </a:p>
          <a:p>
            <a:pPr marL="457200" lvl="0" indent="-355600" algn="l" rtl="0">
              <a:spcBef>
                <a:spcPts val="0"/>
              </a:spcBef>
              <a:spcAft>
                <a:spcPts val="0"/>
              </a:spcAft>
              <a:buSzPts val="2000"/>
              <a:buChar char="●"/>
            </a:pPr>
            <a:r>
              <a:rPr lang="en" sz="2000"/>
              <a:t>Established BGP sessions from adversarial AS</a:t>
            </a:r>
            <a:endParaRPr sz="2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675"/>
        <p:cNvGrpSpPr/>
        <p:nvPr/>
      </p:nvGrpSpPr>
      <p:grpSpPr>
        <a:xfrm>
          <a:off x="0" y="0"/>
          <a:ext cx="0" cy="0"/>
          <a:chOff x="0" y="0"/>
          <a:chExt cx="0" cy="0"/>
        </a:xfrm>
      </p:grpSpPr>
      <p:sp>
        <p:nvSpPr>
          <p:cNvPr id="676" name="Google Shape;676;p37"/>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Demonstration: Launching an Interception Attack</a:t>
            </a:r>
            <a:endParaRPr/>
          </a:p>
        </p:txBody>
      </p:sp>
      <p:pic>
        <p:nvPicPr>
          <p:cNvPr id="677" name="Google Shape;677;p37" title="Interception demo v2.mov">
            <a:hlinkClick r:id="rId3"/>
          </p:cNvPr>
          <p:cNvPicPr preferRelativeResize="0"/>
          <p:nvPr/>
        </p:nvPicPr>
        <p:blipFill>
          <a:blip r:embed="rId4">
            <a:alphaModFix/>
          </a:blip>
          <a:stretch>
            <a:fillRect/>
          </a:stretch>
        </p:blipFill>
        <p:spPr>
          <a:xfrm>
            <a:off x="2286000" y="972800"/>
            <a:ext cx="4572000" cy="34290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681"/>
        <p:cNvGrpSpPr/>
        <p:nvPr/>
      </p:nvGrpSpPr>
      <p:grpSpPr>
        <a:xfrm>
          <a:off x="0" y="0"/>
          <a:ext cx="0" cy="0"/>
          <a:chOff x="0" y="0"/>
          <a:chExt cx="0" cy="0"/>
        </a:xfrm>
      </p:grpSpPr>
      <p:sp>
        <p:nvSpPr>
          <p:cNvPr id="682" name="Google Shape;682;p38"/>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Results from real world attacks</a:t>
            </a:r>
            <a:endParaRPr/>
          </a:p>
        </p:txBody>
      </p:sp>
      <p:graphicFrame>
        <p:nvGraphicFramePr>
          <p:cNvPr id="683" name="Google Shape;683;p38"/>
          <p:cNvGraphicFramePr/>
          <p:nvPr/>
        </p:nvGraphicFramePr>
        <p:xfrm>
          <a:off x="593850" y="1076100"/>
          <a:ext cx="3000000" cy="3000000"/>
        </p:xfrm>
        <a:graphic>
          <a:graphicData uri="http://schemas.openxmlformats.org/drawingml/2006/table">
            <a:tbl>
              <a:tblPr>
                <a:noFill/>
                <a:tableStyleId>{33EC851C-0845-49DF-98E9-5C97EA402E2D}</a:tableStyleId>
              </a:tblPr>
              <a:tblGrid>
                <a:gridCol w="1326050">
                  <a:extLst>
                    <a:ext uri="{9D8B030D-6E8A-4147-A177-3AD203B41FA5}">
                      <a16:colId xmlns:a16="http://schemas.microsoft.com/office/drawing/2014/main" val="20000"/>
                    </a:ext>
                  </a:extLst>
                </a:gridCol>
                <a:gridCol w="1326050">
                  <a:extLst>
                    <a:ext uri="{9D8B030D-6E8A-4147-A177-3AD203B41FA5}">
                      <a16:colId xmlns:a16="http://schemas.microsoft.com/office/drawing/2014/main" val="20001"/>
                    </a:ext>
                  </a:extLst>
                </a:gridCol>
                <a:gridCol w="1326050">
                  <a:extLst>
                    <a:ext uri="{9D8B030D-6E8A-4147-A177-3AD203B41FA5}">
                      <a16:colId xmlns:a16="http://schemas.microsoft.com/office/drawing/2014/main" val="20002"/>
                    </a:ext>
                  </a:extLst>
                </a:gridCol>
                <a:gridCol w="1326050">
                  <a:extLst>
                    <a:ext uri="{9D8B030D-6E8A-4147-A177-3AD203B41FA5}">
                      <a16:colId xmlns:a16="http://schemas.microsoft.com/office/drawing/2014/main" val="20003"/>
                    </a:ext>
                  </a:extLst>
                </a:gridCol>
                <a:gridCol w="1326050">
                  <a:extLst>
                    <a:ext uri="{9D8B030D-6E8A-4147-A177-3AD203B41FA5}">
                      <a16:colId xmlns:a16="http://schemas.microsoft.com/office/drawing/2014/main" val="20004"/>
                    </a:ext>
                  </a:extLst>
                </a:gridCol>
                <a:gridCol w="1326050">
                  <a:extLst>
                    <a:ext uri="{9D8B030D-6E8A-4147-A177-3AD203B41FA5}">
                      <a16:colId xmlns:a16="http://schemas.microsoft.com/office/drawing/2014/main" val="20005"/>
                    </a:ext>
                  </a:extLst>
                </a:gridCol>
              </a:tblGrid>
              <a:tr h="381000">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r>
                        <a:rPr lang="en"/>
                        <a:t>Let’s Encrypt</a:t>
                      </a:r>
                      <a:endParaRPr/>
                    </a:p>
                  </a:txBody>
                  <a:tcPr marL="91425" marR="91425" marT="91425" marB="91425"/>
                </a:tc>
                <a:tc>
                  <a:txBody>
                    <a:bodyPr/>
                    <a:lstStyle/>
                    <a:p>
                      <a:pPr marL="0" lvl="0" indent="0" algn="l" rtl="0">
                        <a:spcBef>
                          <a:spcPts val="0"/>
                        </a:spcBef>
                        <a:spcAft>
                          <a:spcPts val="0"/>
                        </a:spcAft>
                        <a:buNone/>
                      </a:pPr>
                      <a:r>
                        <a:rPr lang="en"/>
                        <a:t>GoDaddy</a:t>
                      </a:r>
                      <a:endParaRPr/>
                    </a:p>
                  </a:txBody>
                  <a:tcPr marL="91425" marR="91425" marT="91425" marB="91425"/>
                </a:tc>
                <a:tc>
                  <a:txBody>
                    <a:bodyPr/>
                    <a:lstStyle/>
                    <a:p>
                      <a:pPr marL="0" lvl="0" indent="0" algn="l" rtl="0">
                        <a:spcBef>
                          <a:spcPts val="0"/>
                        </a:spcBef>
                        <a:spcAft>
                          <a:spcPts val="0"/>
                        </a:spcAft>
                        <a:buNone/>
                      </a:pPr>
                      <a:r>
                        <a:rPr lang="en"/>
                        <a:t>Comodo</a:t>
                      </a:r>
                      <a:endParaRPr/>
                    </a:p>
                  </a:txBody>
                  <a:tcPr marL="91425" marR="91425" marT="91425" marB="91425"/>
                </a:tc>
                <a:tc>
                  <a:txBody>
                    <a:bodyPr/>
                    <a:lstStyle/>
                    <a:p>
                      <a:pPr marL="0" lvl="0" indent="0" algn="l" rtl="0">
                        <a:spcBef>
                          <a:spcPts val="0"/>
                        </a:spcBef>
                        <a:spcAft>
                          <a:spcPts val="0"/>
                        </a:spcAft>
                        <a:buNone/>
                      </a:pPr>
                      <a:r>
                        <a:rPr lang="en"/>
                        <a:t>Symantec</a:t>
                      </a:r>
                      <a:endParaRPr/>
                    </a:p>
                  </a:txBody>
                  <a:tcPr marL="91425" marR="91425" marT="91425" marB="91425"/>
                </a:tc>
                <a:tc>
                  <a:txBody>
                    <a:bodyPr/>
                    <a:lstStyle/>
                    <a:p>
                      <a:pPr marL="0" lvl="0" indent="0" algn="l" rtl="0">
                        <a:spcBef>
                          <a:spcPts val="0"/>
                        </a:spcBef>
                        <a:spcAft>
                          <a:spcPts val="0"/>
                        </a:spcAft>
                        <a:buNone/>
                      </a:pPr>
                      <a:r>
                        <a:rPr lang="en"/>
                        <a:t>GlobalSign</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a:t>Time to issue certificate</a:t>
                      </a:r>
                      <a:endParaRPr/>
                    </a:p>
                  </a:txBody>
                  <a:tcPr marL="91425" marR="91425" marT="91425" marB="91425"/>
                </a:tc>
                <a:tc>
                  <a:txBody>
                    <a:bodyPr/>
                    <a:lstStyle/>
                    <a:p>
                      <a:pPr marL="0" lvl="0" indent="0" algn="l" rtl="0">
                        <a:spcBef>
                          <a:spcPts val="0"/>
                        </a:spcBef>
                        <a:spcAft>
                          <a:spcPts val="0"/>
                        </a:spcAft>
                        <a:buNone/>
                      </a:pPr>
                      <a:r>
                        <a:rPr lang="en"/>
                        <a:t>35 seconds</a:t>
                      </a:r>
                      <a:endParaRPr/>
                    </a:p>
                  </a:txBody>
                  <a:tcPr marL="91425" marR="91425" marT="91425" marB="91425"/>
                </a:tc>
                <a:tc>
                  <a:txBody>
                    <a:bodyPr/>
                    <a:lstStyle/>
                    <a:p>
                      <a:pPr marL="0" lvl="0" indent="0" algn="l" rtl="0">
                        <a:spcBef>
                          <a:spcPts val="0"/>
                        </a:spcBef>
                        <a:spcAft>
                          <a:spcPts val="0"/>
                        </a:spcAft>
                        <a:buNone/>
                      </a:pPr>
                      <a:r>
                        <a:rPr lang="en"/>
                        <a:t>&lt; 2 min </a:t>
                      </a:r>
                      <a:endParaRPr/>
                    </a:p>
                  </a:txBody>
                  <a:tcPr marL="91425" marR="91425" marT="91425" marB="91425"/>
                </a:tc>
                <a:tc>
                  <a:txBody>
                    <a:bodyPr/>
                    <a:lstStyle/>
                    <a:p>
                      <a:pPr marL="0" lvl="0" indent="0" algn="l" rtl="0">
                        <a:spcBef>
                          <a:spcPts val="0"/>
                        </a:spcBef>
                        <a:spcAft>
                          <a:spcPts val="0"/>
                        </a:spcAft>
                        <a:buNone/>
                      </a:pPr>
                      <a:r>
                        <a:rPr lang="en"/>
                        <a:t>&lt; 2 min </a:t>
                      </a:r>
                      <a:endParaRPr/>
                    </a:p>
                  </a:txBody>
                  <a:tcPr marL="91425" marR="91425" marT="91425" marB="91425"/>
                </a:tc>
                <a:tc>
                  <a:txBody>
                    <a:bodyPr/>
                    <a:lstStyle/>
                    <a:p>
                      <a:pPr marL="0" lvl="0" indent="0" algn="l" rtl="0">
                        <a:spcBef>
                          <a:spcPts val="0"/>
                        </a:spcBef>
                        <a:spcAft>
                          <a:spcPts val="0"/>
                        </a:spcAft>
                        <a:buNone/>
                      </a:pPr>
                      <a:r>
                        <a:rPr lang="en"/>
                        <a:t>&lt; 2 min </a:t>
                      </a:r>
                      <a:endParaRPr/>
                    </a:p>
                  </a:txBody>
                  <a:tcPr marL="91425" marR="91425" marT="91425" marB="91425"/>
                </a:tc>
                <a:tc>
                  <a:txBody>
                    <a:bodyPr/>
                    <a:lstStyle/>
                    <a:p>
                      <a:pPr marL="0" lvl="0" indent="0" algn="l" rtl="0">
                        <a:spcBef>
                          <a:spcPts val="0"/>
                        </a:spcBef>
                        <a:spcAft>
                          <a:spcPts val="0"/>
                        </a:spcAft>
                        <a:buNone/>
                      </a:pPr>
                      <a:r>
                        <a:rPr lang="en"/>
                        <a:t>&lt; 2 min </a:t>
                      </a:r>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a:t>Human interaction</a:t>
                      </a:r>
                      <a:endParaRPr/>
                    </a:p>
                  </a:txBody>
                  <a:tcPr marL="91425" marR="91425" marT="91425" marB="91425"/>
                </a:tc>
                <a:tc>
                  <a:txBody>
                    <a:bodyPr/>
                    <a:lstStyle/>
                    <a:p>
                      <a:pPr marL="0" lvl="0" indent="0" algn="l" rtl="0">
                        <a:spcBef>
                          <a:spcPts val="0"/>
                        </a:spcBef>
                        <a:spcAft>
                          <a:spcPts val="0"/>
                        </a:spcAft>
                        <a:buNone/>
                      </a:pPr>
                      <a:r>
                        <a:rPr lang="en"/>
                        <a:t>No</a:t>
                      </a:r>
                      <a:endParaRPr/>
                    </a:p>
                  </a:txBody>
                  <a:tcPr marL="91425" marR="91425" marT="91425" marB="91425"/>
                </a:tc>
                <a:tc>
                  <a:txBody>
                    <a:bodyPr/>
                    <a:lstStyle/>
                    <a:p>
                      <a:pPr marL="0" lvl="0" indent="0" algn="l" rtl="0">
                        <a:spcBef>
                          <a:spcPts val="0"/>
                        </a:spcBef>
                        <a:spcAft>
                          <a:spcPts val="0"/>
                        </a:spcAft>
                        <a:buNone/>
                      </a:pPr>
                      <a:r>
                        <a:rPr lang="en"/>
                        <a:t>No</a:t>
                      </a:r>
                      <a:endParaRPr/>
                    </a:p>
                  </a:txBody>
                  <a:tcPr marL="91425" marR="91425" marT="91425" marB="91425"/>
                </a:tc>
                <a:tc>
                  <a:txBody>
                    <a:bodyPr/>
                    <a:lstStyle/>
                    <a:p>
                      <a:pPr marL="0" lvl="0" indent="0" algn="l" rtl="0">
                        <a:spcBef>
                          <a:spcPts val="0"/>
                        </a:spcBef>
                        <a:spcAft>
                          <a:spcPts val="0"/>
                        </a:spcAft>
                        <a:buNone/>
                      </a:pPr>
                      <a:r>
                        <a:rPr lang="en"/>
                        <a:t>No</a:t>
                      </a:r>
                      <a:endParaRPr/>
                    </a:p>
                  </a:txBody>
                  <a:tcPr marL="91425" marR="91425" marT="91425" marB="91425"/>
                </a:tc>
                <a:tc>
                  <a:txBody>
                    <a:bodyPr/>
                    <a:lstStyle/>
                    <a:p>
                      <a:pPr marL="0" lvl="0" indent="0" algn="l" rtl="0">
                        <a:spcBef>
                          <a:spcPts val="0"/>
                        </a:spcBef>
                        <a:spcAft>
                          <a:spcPts val="0"/>
                        </a:spcAft>
                        <a:buNone/>
                      </a:pPr>
                      <a:r>
                        <a:rPr lang="en"/>
                        <a:t>No</a:t>
                      </a:r>
                      <a:endParaRPr/>
                    </a:p>
                  </a:txBody>
                  <a:tcPr marL="91425" marR="91425" marT="91425" marB="91425"/>
                </a:tc>
                <a:tc>
                  <a:txBody>
                    <a:bodyPr/>
                    <a:lstStyle/>
                    <a:p>
                      <a:pPr marL="0" lvl="0" indent="0" algn="l" rtl="0">
                        <a:spcBef>
                          <a:spcPts val="0"/>
                        </a:spcBef>
                        <a:spcAft>
                          <a:spcPts val="0"/>
                        </a:spcAft>
                        <a:buNone/>
                      </a:pPr>
                      <a:r>
                        <a:rPr lang="en"/>
                        <a:t>No</a:t>
                      </a:r>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a:t>Multiple Vantage Points</a:t>
                      </a:r>
                      <a:endParaRPr/>
                    </a:p>
                  </a:txBody>
                  <a:tcPr marL="91425" marR="91425" marT="91425" marB="91425"/>
                </a:tc>
                <a:tc>
                  <a:txBody>
                    <a:bodyPr/>
                    <a:lstStyle/>
                    <a:p>
                      <a:pPr marL="0" lvl="0" indent="0" algn="l" rtl="0">
                        <a:spcBef>
                          <a:spcPts val="0"/>
                        </a:spcBef>
                        <a:spcAft>
                          <a:spcPts val="0"/>
                        </a:spcAft>
                        <a:buNone/>
                      </a:pPr>
                      <a:r>
                        <a:rPr lang="en"/>
                        <a:t>No</a:t>
                      </a:r>
                      <a:endParaRPr/>
                    </a:p>
                  </a:txBody>
                  <a:tcPr marL="91425" marR="91425" marT="91425" marB="91425"/>
                </a:tc>
                <a:tc>
                  <a:txBody>
                    <a:bodyPr/>
                    <a:lstStyle/>
                    <a:p>
                      <a:pPr marL="0" lvl="0" indent="0" algn="l" rtl="0">
                        <a:spcBef>
                          <a:spcPts val="0"/>
                        </a:spcBef>
                        <a:spcAft>
                          <a:spcPts val="0"/>
                        </a:spcAft>
                        <a:buNone/>
                      </a:pPr>
                      <a:r>
                        <a:rPr lang="en"/>
                        <a:t>No</a:t>
                      </a:r>
                      <a:endParaRPr/>
                    </a:p>
                  </a:txBody>
                  <a:tcPr marL="91425" marR="91425" marT="91425" marB="91425"/>
                </a:tc>
                <a:tc>
                  <a:txBody>
                    <a:bodyPr/>
                    <a:lstStyle/>
                    <a:p>
                      <a:pPr marL="0" lvl="0" indent="0" algn="l" rtl="0">
                        <a:spcBef>
                          <a:spcPts val="0"/>
                        </a:spcBef>
                        <a:spcAft>
                          <a:spcPts val="0"/>
                        </a:spcAft>
                        <a:buNone/>
                      </a:pPr>
                      <a:r>
                        <a:rPr lang="en"/>
                        <a:t>No</a:t>
                      </a:r>
                      <a:endParaRPr/>
                    </a:p>
                  </a:txBody>
                  <a:tcPr marL="91425" marR="91425" marT="91425" marB="91425"/>
                </a:tc>
                <a:tc>
                  <a:txBody>
                    <a:bodyPr/>
                    <a:lstStyle/>
                    <a:p>
                      <a:pPr marL="0" lvl="0" indent="0" algn="l" rtl="0">
                        <a:spcBef>
                          <a:spcPts val="0"/>
                        </a:spcBef>
                        <a:spcAft>
                          <a:spcPts val="0"/>
                        </a:spcAft>
                        <a:buNone/>
                      </a:pPr>
                      <a:r>
                        <a:rPr lang="en"/>
                        <a:t>No</a:t>
                      </a:r>
                      <a:endParaRPr/>
                    </a:p>
                  </a:txBody>
                  <a:tcPr marL="91425" marR="91425" marT="91425" marB="91425"/>
                </a:tc>
                <a:tc>
                  <a:txBody>
                    <a:bodyPr/>
                    <a:lstStyle/>
                    <a:p>
                      <a:pPr marL="0" lvl="0" indent="0" algn="l" rtl="0">
                        <a:spcBef>
                          <a:spcPts val="0"/>
                        </a:spcBef>
                        <a:spcAft>
                          <a:spcPts val="0"/>
                        </a:spcAft>
                        <a:buNone/>
                      </a:pPr>
                      <a:r>
                        <a:rPr lang="en"/>
                        <a:t>No</a:t>
                      </a:r>
                      <a:endParaRPr/>
                    </a:p>
                  </a:txBody>
                  <a:tcPr marL="91425" marR="91425" marT="91425" marB="91425"/>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r>
                        <a:rPr lang="en"/>
                        <a:t>Validation Method Attacked</a:t>
                      </a:r>
                      <a:endParaRPr/>
                    </a:p>
                  </a:txBody>
                  <a:tcPr marL="91425" marR="91425" marT="91425" marB="91425"/>
                </a:tc>
                <a:tc>
                  <a:txBody>
                    <a:bodyPr/>
                    <a:lstStyle/>
                    <a:p>
                      <a:pPr marL="0" lvl="0" indent="0" algn="l" rtl="0">
                        <a:spcBef>
                          <a:spcPts val="0"/>
                        </a:spcBef>
                        <a:spcAft>
                          <a:spcPts val="0"/>
                        </a:spcAft>
                        <a:buNone/>
                      </a:pPr>
                      <a:r>
                        <a:rPr lang="en"/>
                        <a:t>HTTP</a:t>
                      </a:r>
                      <a:endParaRPr/>
                    </a:p>
                  </a:txBody>
                  <a:tcPr marL="91425" marR="91425" marT="91425" marB="91425"/>
                </a:tc>
                <a:tc>
                  <a:txBody>
                    <a:bodyPr/>
                    <a:lstStyle/>
                    <a:p>
                      <a:pPr marL="0" lvl="0" indent="0" algn="l" rtl="0">
                        <a:spcBef>
                          <a:spcPts val="0"/>
                        </a:spcBef>
                        <a:spcAft>
                          <a:spcPts val="0"/>
                        </a:spcAft>
                        <a:buNone/>
                      </a:pPr>
                      <a:r>
                        <a:rPr lang="en"/>
                        <a:t>HTTP</a:t>
                      </a:r>
                      <a:endParaRPr/>
                    </a:p>
                  </a:txBody>
                  <a:tcPr marL="91425" marR="91425" marT="91425" marB="91425"/>
                </a:tc>
                <a:tc>
                  <a:txBody>
                    <a:bodyPr/>
                    <a:lstStyle/>
                    <a:p>
                      <a:pPr marL="0" lvl="0" indent="0" algn="l" rtl="0">
                        <a:spcBef>
                          <a:spcPts val="0"/>
                        </a:spcBef>
                        <a:spcAft>
                          <a:spcPts val="0"/>
                        </a:spcAft>
                        <a:buNone/>
                      </a:pPr>
                      <a:r>
                        <a:rPr lang="en"/>
                        <a:t>Email</a:t>
                      </a:r>
                      <a:endParaRPr/>
                    </a:p>
                  </a:txBody>
                  <a:tcPr marL="91425" marR="91425" marT="91425" marB="91425"/>
                </a:tc>
                <a:tc>
                  <a:txBody>
                    <a:bodyPr/>
                    <a:lstStyle/>
                    <a:p>
                      <a:pPr marL="0" lvl="0" indent="0" algn="l" rtl="0">
                        <a:spcBef>
                          <a:spcPts val="0"/>
                        </a:spcBef>
                        <a:spcAft>
                          <a:spcPts val="0"/>
                        </a:spcAft>
                        <a:buNone/>
                      </a:pPr>
                      <a:r>
                        <a:rPr lang="en"/>
                        <a:t>Email</a:t>
                      </a:r>
                      <a:endParaRPr/>
                    </a:p>
                  </a:txBody>
                  <a:tcPr marL="91425" marR="91425" marT="91425" marB="91425"/>
                </a:tc>
                <a:tc>
                  <a:txBody>
                    <a:bodyPr/>
                    <a:lstStyle/>
                    <a:p>
                      <a:pPr marL="0" lvl="0" indent="0" algn="l" rtl="0">
                        <a:spcBef>
                          <a:spcPts val="0"/>
                        </a:spcBef>
                        <a:spcAft>
                          <a:spcPts val="0"/>
                        </a:spcAft>
                        <a:buNone/>
                      </a:pPr>
                      <a:r>
                        <a:rPr lang="en"/>
                        <a:t>Email</a:t>
                      </a:r>
                      <a:endParaRPr/>
                    </a:p>
                  </a:txBody>
                  <a:tcPr marL="91425" marR="91425" marT="91425" marB="91425"/>
                </a:tc>
                <a:extLst>
                  <a:ext uri="{0D108BD9-81ED-4DB2-BD59-A6C34878D82A}">
                    <a16:rowId xmlns:a16="http://schemas.microsoft.com/office/drawing/2014/main" val="10004"/>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687"/>
        <p:cNvGrpSpPr/>
        <p:nvPr/>
      </p:nvGrpSpPr>
      <p:grpSpPr>
        <a:xfrm>
          <a:off x="0" y="0"/>
          <a:ext cx="0" cy="0"/>
          <a:chOff x="0" y="0"/>
          <a:chExt cx="0" cy="0"/>
        </a:xfrm>
      </p:grpSpPr>
      <p:sp>
        <p:nvSpPr>
          <p:cNvPr id="688" name="Google Shape;688;p39"/>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Results from real world attacks</a:t>
            </a:r>
            <a:endParaRPr/>
          </a:p>
        </p:txBody>
      </p:sp>
      <p:graphicFrame>
        <p:nvGraphicFramePr>
          <p:cNvPr id="689" name="Google Shape;689;p39"/>
          <p:cNvGraphicFramePr/>
          <p:nvPr/>
        </p:nvGraphicFramePr>
        <p:xfrm>
          <a:off x="593850" y="1076100"/>
          <a:ext cx="3000000" cy="3000000"/>
        </p:xfrm>
        <a:graphic>
          <a:graphicData uri="http://schemas.openxmlformats.org/drawingml/2006/table">
            <a:tbl>
              <a:tblPr>
                <a:noFill/>
                <a:tableStyleId>{33EC851C-0845-49DF-98E9-5C97EA402E2D}</a:tableStyleId>
              </a:tblPr>
              <a:tblGrid>
                <a:gridCol w="1326050">
                  <a:extLst>
                    <a:ext uri="{9D8B030D-6E8A-4147-A177-3AD203B41FA5}">
                      <a16:colId xmlns:a16="http://schemas.microsoft.com/office/drawing/2014/main" val="20000"/>
                    </a:ext>
                  </a:extLst>
                </a:gridCol>
                <a:gridCol w="1326050">
                  <a:extLst>
                    <a:ext uri="{9D8B030D-6E8A-4147-A177-3AD203B41FA5}">
                      <a16:colId xmlns:a16="http://schemas.microsoft.com/office/drawing/2014/main" val="20001"/>
                    </a:ext>
                  </a:extLst>
                </a:gridCol>
                <a:gridCol w="1326050">
                  <a:extLst>
                    <a:ext uri="{9D8B030D-6E8A-4147-A177-3AD203B41FA5}">
                      <a16:colId xmlns:a16="http://schemas.microsoft.com/office/drawing/2014/main" val="20002"/>
                    </a:ext>
                  </a:extLst>
                </a:gridCol>
                <a:gridCol w="1326050">
                  <a:extLst>
                    <a:ext uri="{9D8B030D-6E8A-4147-A177-3AD203B41FA5}">
                      <a16:colId xmlns:a16="http://schemas.microsoft.com/office/drawing/2014/main" val="20003"/>
                    </a:ext>
                  </a:extLst>
                </a:gridCol>
                <a:gridCol w="1326050">
                  <a:extLst>
                    <a:ext uri="{9D8B030D-6E8A-4147-A177-3AD203B41FA5}">
                      <a16:colId xmlns:a16="http://schemas.microsoft.com/office/drawing/2014/main" val="20004"/>
                    </a:ext>
                  </a:extLst>
                </a:gridCol>
                <a:gridCol w="1326050">
                  <a:extLst>
                    <a:ext uri="{9D8B030D-6E8A-4147-A177-3AD203B41FA5}">
                      <a16:colId xmlns:a16="http://schemas.microsoft.com/office/drawing/2014/main" val="20005"/>
                    </a:ext>
                  </a:extLst>
                </a:gridCol>
              </a:tblGrid>
              <a:tr h="381000">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r>
                        <a:rPr lang="en"/>
                        <a:t>Let’s Encrypt</a:t>
                      </a:r>
                      <a:endParaRPr/>
                    </a:p>
                  </a:txBody>
                  <a:tcPr marL="91425" marR="91425" marT="91425" marB="91425"/>
                </a:tc>
                <a:tc>
                  <a:txBody>
                    <a:bodyPr/>
                    <a:lstStyle/>
                    <a:p>
                      <a:pPr marL="0" lvl="0" indent="0" algn="l" rtl="0">
                        <a:spcBef>
                          <a:spcPts val="0"/>
                        </a:spcBef>
                        <a:spcAft>
                          <a:spcPts val="0"/>
                        </a:spcAft>
                        <a:buNone/>
                      </a:pPr>
                      <a:r>
                        <a:rPr lang="en"/>
                        <a:t>GoDaddy</a:t>
                      </a:r>
                      <a:endParaRPr/>
                    </a:p>
                  </a:txBody>
                  <a:tcPr marL="91425" marR="91425" marT="91425" marB="91425"/>
                </a:tc>
                <a:tc>
                  <a:txBody>
                    <a:bodyPr/>
                    <a:lstStyle/>
                    <a:p>
                      <a:pPr marL="0" lvl="0" indent="0" algn="l" rtl="0">
                        <a:spcBef>
                          <a:spcPts val="0"/>
                        </a:spcBef>
                        <a:spcAft>
                          <a:spcPts val="0"/>
                        </a:spcAft>
                        <a:buNone/>
                      </a:pPr>
                      <a:r>
                        <a:rPr lang="en"/>
                        <a:t>Comodo</a:t>
                      </a:r>
                      <a:endParaRPr/>
                    </a:p>
                  </a:txBody>
                  <a:tcPr marL="91425" marR="91425" marT="91425" marB="91425"/>
                </a:tc>
                <a:tc>
                  <a:txBody>
                    <a:bodyPr/>
                    <a:lstStyle/>
                    <a:p>
                      <a:pPr marL="0" lvl="0" indent="0" algn="l" rtl="0">
                        <a:spcBef>
                          <a:spcPts val="0"/>
                        </a:spcBef>
                        <a:spcAft>
                          <a:spcPts val="0"/>
                        </a:spcAft>
                        <a:buNone/>
                      </a:pPr>
                      <a:r>
                        <a:rPr lang="en"/>
                        <a:t>Symantec</a:t>
                      </a:r>
                      <a:endParaRPr/>
                    </a:p>
                  </a:txBody>
                  <a:tcPr marL="91425" marR="91425" marT="91425" marB="91425"/>
                </a:tc>
                <a:tc>
                  <a:txBody>
                    <a:bodyPr/>
                    <a:lstStyle/>
                    <a:p>
                      <a:pPr marL="0" lvl="0" indent="0" algn="l" rtl="0">
                        <a:spcBef>
                          <a:spcPts val="0"/>
                        </a:spcBef>
                        <a:spcAft>
                          <a:spcPts val="0"/>
                        </a:spcAft>
                        <a:buNone/>
                      </a:pPr>
                      <a:r>
                        <a:rPr lang="en"/>
                        <a:t>GlobalSign</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a:t>Time to issue certificate</a:t>
                      </a:r>
                      <a:endParaRPr/>
                    </a:p>
                  </a:txBody>
                  <a:tcPr marL="91425" marR="91425" marT="91425" marB="91425"/>
                </a:tc>
                <a:tc>
                  <a:txBody>
                    <a:bodyPr/>
                    <a:lstStyle/>
                    <a:p>
                      <a:pPr marL="0" lvl="0" indent="0" algn="l" rtl="0">
                        <a:spcBef>
                          <a:spcPts val="0"/>
                        </a:spcBef>
                        <a:spcAft>
                          <a:spcPts val="0"/>
                        </a:spcAft>
                        <a:buNone/>
                      </a:pPr>
                      <a:r>
                        <a:rPr lang="en"/>
                        <a:t>35 seconds</a:t>
                      </a:r>
                      <a:endParaRPr/>
                    </a:p>
                  </a:txBody>
                  <a:tcPr marL="91425" marR="91425" marT="91425" marB="91425"/>
                </a:tc>
                <a:tc>
                  <a:txBody>
                    <a:bodyPr/>
                    <a:lstStyle/>
                    <a:p>
                      <a:pPr marL="0" lvl="0" indent="0" algn="l" rtl="0">
                        <a:spcBef>
                          <a:spcPts val="0"/>
                        </a:spcBef>
                        <a:spcAft>
                          <a:spcPts val="0"/>
                        </a:spcAft>
                        <a:buNone/>
                      </a:pPr>
                      <a:r>
                        <a:rPr lang="en"/>
                        <a:t>&lt; 2 min </a:t>
                      </a:r>
                      <a:endParaRPr/>
                    </a:p>
                  </a:txBody>
                  <a:tcPr marL="91425" marR="91425" marT="91425" marB="91425"/>
                </a:tc>
                <a:tc>
                  <a:txBody>
                    <a:bodyPr/>
                    <a:lstStyle/>
                    <a:p>
                      <a:pPr marL="0" lvl="0" indent="0" algn="l" rtl="0">
                        <a:spcBef>
                          <a:spcPts val="0"/>
                        </a:spcBef>
                        <a:spcAft>
                          <a:spcPts val="0"/>
                        </a:spcAft>
                        <a:buNone/>
                      </a:pPr>
                      <a:r>
                        <a:rPr lang="en"/>
                        <a:t>&lt; 2 min </a:t>
                      </a:r>
                      <a:endParaRPr/>
                    </a:p>
                  </a:txBody>
                  <a:tcPr marL="91425" marR="91425" marT="91425" marB="91425"/>
                </a:tc>
                <a:tc>
                  <a:txBody>
                    <a:bodyPr/>
                    <a:lstStyle/>
                    <a:p>
                      <a:pPr marL="0" lvl="0" indent="0" algn="l" rtl="0">
                        <a:spcBef>
                          <a:spcPts val="0"/>
                        </a:spcBef>
                        <a:spcAft>
                          <a:spcPts val="0"/>
                        </a:spcAft>
                        <a:buNone/>
                      </a:pPr>
                      <a:r>
                        <a:rPr lang="en"/>
                        <a:t>&lt; 2 min </a:t>
                      </a:r>
                      <a:endParaRPr/>
                    </a:p>
                  </a:txBody>
                  <a:tcPr marL="91425" marR="91425" marT="91425" marB="91425"/>
                </a:tc>
                <a:tc>
                  <a:txBody>
                    <a:bodyPr/>
                    <a:lstStyle/>
                    <a:p>
                      <a:pPr marL="0" lvl="0" indent="0" algn="l" rtl="0">
                        <a:spcBef>
                          <a:spcPts val="0"/>
                        </a:spcBef>
                        <a:spcAft>
                          <a:spcPts val="0"/>
                        </a:spcAft>
                        <a:buNone/>
                      </a:pPr>
                      <a:r>
                        <a:rPr lang="en"/>
                        <a:t>&lt; 2 min </a:t>
                      </a:r>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a:t>Human interaction</a:t>
                      </a:r>
                      <a:endParaRPr/>
                    </a:p>
                  </a:txBody>
                  <a:tcPr marL="91425" marR="91425" marT="91425" marB="91425"/>
                </a:tc>
                <a:tc>
                  <a:txBody>
                    <a:bodyPr/>
                    <a:lstStyle/>
                    <a:p>
                      <a:pPr marL="0" lvl="0" indent="0" algn="l" rtl="0">
                        <a:spcBef>
                          <a:spcPts val="0"/>
                        </a:spcBef>
                        <a:spcAft>
                          <a:spcPts val="0"/>
                        </a:spcAft>
                        <a:buNone/>
                      </a:pPr>
                      <a:r>
                        <a:rPr lang="en"/>
                        <a:t>No</a:t>
                      </a:r>
                      <a:endParaRPr/>
                    </a:p>
                  </a:txBody>
                  <a:tcPr marL="91425" marR="91425" marT="91425" marB="91425"/>
                </a:tc>
                <a:tc>
                  <a:txBody>
                    <a:bodyPr/>
                    <a:lstStyle/>
                    <a:p>
                      <a:pPr marL="0" lvl="0" indent="0" algn="l" rtl="0">
                        <a:spcBef>
                          <a:spcPts val="0"/>
                        </a:spcBef>
                        <a:spcAft>
                          <a:spcPts val="0"/>
                        </a:spcAft>
                        <a:buNone/>
                      </a:pPr>
                      <a:r>
                        <a:rPr lang="en"/>
                        <a:t>No</a:t>
                      </a:r>
                      <a:endParaRPr/>
                    </a:p>
                  </a:txBody>
                  <a:tcPr marL="91425" marR="91425" marT="91425" marB="91425"/>
                </a:tc>
                <a:tc>
                  <a:txBody>
                    <a:bodyPr/>
                    <a:lstStyle/>
                    <a:p>
                      <a:pPr marL="0" lvl="0" indent="0" algn="l" rtl="0">
                        <a:spcBef>
                          <a:spcPts val="0"/>
                        </a:spcBef>
                        <a:spcAft>
                          <a:spcPts val="0"/>
                        </a:spcAft>
                        <a:buNone/>
                      </a:pPr>
                      <a:r>
                        <a:rPr lang="en"/>
                        <a:t>No</a:t>
                      </a:r>
                      <a:endParaRPr/>
                    </a:p>
                  </a:txBody>
                  <a:tcPr marL="91425" marR="91425" marT="91425" marB="91425"/>
                </a:tc>
                <a:tc>
                  <a:txBody>
                    <a:bodyPr/>
                    <a:lstStyle/>
                    <a:p>
                      <a:pPr marL="0" lvl="0" indent="0" algn="l" rtl="0">
                        <a:spcBef>
                          <a:spcPts val="0"/>
                        </a:spcBef>
                        <a:spcAft>
                          <a:spcPts val="0"/>
                        </a:spcAft>
                        <a:buNone/>
                      </a:pPr>
                      <a:r>
                        <a:rPr lang="en"/>
                        <a:t>No</a:t>
                      </a:r>
                      <a:endParaRPr/>
                    </a:p>
                  </a:txBody>
                  <a:tcPr marL="91425" marR="91425" marT="91425" marB="91425"/>
                </a:tc>
                <a:tc>
                  <a:txBody>
                    <a:bodyPr/>
                    <a:lstStyle/>
                    <a:p>
                      <a:pPr marL="0" lvl="0" indent="0" algn="l" rtl="0">
                        <a:spcBef>
                          <a:spcPts val="0"/>
                        </a:spcBef>
                        <a:spcAft>
                          <a:spcPts val="0"/>
                        </a:spcAft>
                        <a:buNone/>
                      </a:pPr>
                      <a:r>
                        <a:rPr lang="en"/>
                        <a:t>No</a:t>
                      </a:r>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a:t>Multiple Vantage Points</a:t>
                      </a:r>
                      <a:endParaRPr/>
                    </a:p>
                  </a:txBody>
                  <a:tcPr marL="91425" marR="91425" marT="91425" marB="91425"/>
                </a:tc>
                <a:tc>
                  <a:txBody>
                    <a:bodyPr/>
                    <a:lstStyle/>
                    <a:p>
                      <a:pPr marL="0" lvl="0" indent="0" algn="l" rtl="0">
                        <a:spcBef>
                          <a:spcPts val="0"/>
                        </a:spcBef>
                        <a:spcAft>
                          <a:spcPts val="0"/>
                        </a:spcAft>
                        <a:buNone/>
                      </a:pPr>
                      <a:r>
                        <a:rPr lang="en"/>
                        <a:t>No</a:t>
                      </a:r>
                      <a:endParaRPr/>
                    </a:p>
                  </a:txBody>
                  <a:tcPr marL="91425" marR="91425" marT="91425" marB="91425"/>
                </a:tc>
                <a:tc>
                  <a:txBody>
                    <a:bodyPr/>
                    <a:lstStyle/>
                    <a:p>
                      <a:pPr marL="0" lvl="0" indent="0" algn="l" rtl="0">
                        <a:spcBef>
                          <a:spcPts val="0"/>
                        </a:spcBef>
                        <a:spcAft>
                          <a:spcPts val="0"/>
                        </a:spcAft>
                        <a:buNone/>
                      </a:pPr>
                      <a:r>
                        <a:rPr lang="en"/>
                        <a:t>No</a:t>
                      </a:r>
                      <a:endParaRPr/>
                    </a:p>
                  </a:txBody>
                  <a:tcPr marL="91425" marR="91425" marT="91425" marB="91425"/>
                </a:tc>
                <a:tc>
                  <a:txBody>
                    <a:bodyPr/>
                    <a:lstStyle/>
                    <a:p>
                      <a:pPr marL="0" lvl="0" indent="0" algn="l" rtl="0">
                        <a:spcBef>
                          <a:spcPts val="0"/>
                        </a:spcBef>
                        <a:spcAft>
                          <a:spcPts val="0"/>
                        </a:spcAft>
                        <a:buNone/>
                      </a:pPr>
                      <a:r>
                        <a:rPr lang="en"/>
                        <a:t>No</a:t>
                      </a:r>
                      <a:endParaRPr/>
                    </a:p>
                  </a:txBody>
                  <a:tcPr marL="91425" marR="91425" marT="91425" marB="91425"/>
                </a:tc>
                <a:tc>
                  <a:txBody>
                    <a:bodyPr/>
                    <a:lstStyle/>
                    <a:p>
                      <a:pPr marL="0" lvl="0" indent="0" algn="l" rtl="0">
                        <a:spcBef>
                          <a:spcPts val="0"/>
                        </a:spcBef>
                        <a:spcAft>
                          <a:spcPts val="0"/>
                        </a:spcAft>
                        <a:buNone/>
                      </a:pPr>
                      <a:r>
                        <a:rPr lang="en"/>
                        <a:t>No</a:t>
                      </a:r>
                      <a:endParaRPr/>
                    </a:p>
                  </a:txBody>
                  <a:tcPr marL="91425" marR="91425" marT="91425" marB="91425"/>
                </a:tc>
                <a:tc>
                  <a:txBody>
                    <a:bodyPr/>
                    <a:lstStyle/>
                    <a:p>
                      <a:pPr marL="0" lvl="0" indent="0" algn="l" rtl="0">
                        <a:spcBef>
                          <a:spcPts val="0"/>
                        </a:spcBef>
                        <a:spcAft>
                          <a:spcPts val="0"/>
                        </a:spcAft>
                        <a:buNone/>
                      </a:pPr>
                      <a:r>
                        <a:rPr lang="en"/>
                        <a:t>No</a:t>
                      </a:r>
                      <a:endParaRPr/>
                    </a:p>
                  </a:txBody>
                  <a:tcPr marL="91425" marR="91425" marT="91425" marB="91425"/>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r>
                        <a:rPr lang="en"/>
                        <a:t>Validation Method Attacked</a:t>
                      </a:r>
                      <a:endParaRPr/>
                    </a:p>
                  </a:txBody>
                  <a:tcPr marL="91425" marR="91425" marT="91425" marB="91425"/>
                </a:tc>
                <a:tc>
                  <a:txBody>
                    <a:bodyPr/>
                    <a:lstStyle/>
                    <a:p>
                      <a:pPr marL="0" lvl="0" indent="0" algn="l" rtl="0">
                        <a:spcBef>
                          <a:spcPts val="0"/>
                        </a:spcBef>
                        <a:spcAft>
                          <a:spcPts val="0"/>
                        </a:spcAft>
                        <a:buNone/>
                      </a:pPr>
                      <a:r>
                        <a:rPr lang="en"/>
                        <a:t>HTTP</a:t>
                      </a:r>
                      <a:endParaRPr/>
                    </a:p>
                  </a:txBody>
                  <a:tcPr marL="91425" marR="91425" marT="91425" marB="91425"/>
                </a:tc>
                <a:tc>
                  <a:txBody>
                    <a:bodyPr/>
                    <a:lstStyle/>
                    <a:p>
                      <a:pPr marL="0" lvl="0" indent="0" algn="l" rtl="0">
                        <a:spcBef>
                          <a:spcPts val="0"/>
                        </a:spcBef>
                        <a:spcAft>
                          <a:spcPts val="0"/>
                        </a:spcAft>
                        <a:buNone/>
                      </a:pPr>
                      <a:r>
                        <a:rPr lang="en"/>
                        <a:t>HTTP</a:t>
                      </a:r>
                      <a:endParaRPr/>
                    </a:p>
                  </a:txBody>
                  <a:tcPr marL="91425" marR="91425" marT="91425" marB="91425"/>
                </a:tc>
                <a:tc>
                  <a:txBody>
                    <a:bodyPr/>
                    <a:lstStyle/>
                    <a:p>
                      <a:pPr marL="0" lvl="0" indent="0" algn="l" rtl="0">
                        <a:spcBef>
                          <a:spcPts val="0"/>
                        </a:spcBef>
                        <a:spcAft>
                          <a:spcPts val="0"/>
                        </a:spcAft>
                        <a:buNone/>
                      </a:pPr>
                      <a:r>
                        <a:rPr lang="en"/>
                        <a:t>Email</a:t>
                      </a:r>
                      <a:endParaRPr/>
                    </a:p>
                  </a:txBody>
                  <a:tcPr marL="91425" marR="91425" marT="91425" marB="91425"/>
                </a:tc>
                <a:tc>
                  <a:txBody>
                    <a:bodyPr/>
                    <a:lstStyle/>
                    <a:p>
                      <a:pPr marL="0" lvl="0" indent="0" algn="l" rtl="0">
                        <a:spcBef>
                          <a:spcPts val="0"/>
                        </a:spcBef>
                        <a:spcAft>
                          <a:spcPts val="0"/>
                        </a:spcAft>
                        <a:buNone/>
                      </a:pPr>
                      <a:r>
                        <a:rPr lang="en"/>
                        <a:t>Email</a:t>
                      </a:r>
                      <a:endParaRPr/>
                    </a:p>
                  </a:txBody>
                  <a:tcPr marL="91425" marR="91425" marT="91425" marB="91425"/>
                </a:tc>
                <a:tc>
                  <a:txBody>
                    <a:bodyPr/>
                    <a:lstStyle/>
                    <a:p>
                      <a:pPr marL="0" lvl="0" indent="0" algn="l" rtl="0">
                        <a:spcBef>
                          <a:spcPts val="0"/>
                        </a:spcBef>
                        <a:spcAft>
                          <a:spcPts val="0"/>
                        </a:spcAft>
                        <a:buNone/>
                      </a:pPr>
                      <a:r>
                        <a:rPr lang="en"/>
                        <a:t>Email</a:t>
                      </a:r>
                      <a:endParaRPr/>
                    </a:p>
                  </a:txBody>
                  <a:tcPr marL="91425" marR="91425" marT="91425" marB="91425"/>
                </a:tc>
                <a:extLst>
                  <a:ext uri="{0D108BD9-81ED-4DB2-BD59-A6C34878D82A}">
                    <a16:rowId xmlns:a16="http://schemas.microsoft.com/office/drawing/2014/main" val="10004"/>
                  </a:ext>
                </a:extLst>
              </a:tr>
            </a:tbl>
          </a:graphicData>
        </a:graphic>
      </p:graphicFrame>
      <p:sp>
        <p:nvSpPr>
          <p:cNvPr id="690" name="Google Shape;690;p39"/>
          <p:cNvSpPr/>
          <p:nvPr/>
        </p:nvSpPr>
        <p:spPr>
          <a:xfrm>
            <a:off x="1968813" y="1778551"/>
            <a:ext cx="5206500" cy="1586400"/>
          </a:xfrm>
          <a:prstGeom prst="rect">
            <a:avLst/>
          </a:prstGeom>
          <a:solidFill>
            <a:srgbClr val="00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39"/>
          <p:cNvSpPr txBox="1"/>
          <p:nvPr/>
        </p:nvSpPr>
        <p:spPr>
          <a:xfrm>
            <a:off x="1968738" y="2179800"/>
            <a:ext cx="52065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a:solidFill>
                  <a:srgbClr val="FF0000"/>
                </a:solidFill>
              </a:rPr>
              <a:t>All studied CAs were vulnerable</a:t>
            </a:r>
            <a:endParaRPr sz="2400">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695"/>
        <p:cNvGrpSpPr/>
        <p:nvPr/>
      </p:nvGrpSpPr>
      <p:grpSpPr>
        <a:xfrm>
          <a:off x="0" y="0"/>
          <a:ext cx="0" cy="0"/>
          <a:chOff x="0" y="0"/>
          <a:chExt cx="0" cy="0"/>
        </a:xfrm>
      </p:grpSpPr>
      <p:sp>
        <p:nvSpPr>
          <p:cNvPr id="696" name="Google Shape;696;p40"/>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a:t>Overview </a:t>
            </a:r>
            <a:endParaRPr sz="3600"/>
          </a:p>
        </p:txBody>
      </p:sp>
      <p:sp>
        <p:nvSpPr>
          <p:cNvPr id="697" name="Google Shape;697;p40"/>
          <p:cNvSpPr txBox="1">
            <a:spLocks noGrp="1"/>
          </p:cNvSpPr>
          <p:nvPr>
            <p:ph type="body" idx="4294967295"/>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419100" algn="l" rtl="0">
              <a:spcBef>
                <a:spcPts val="0"/>
              </a:spcBef>
              <a:spcAft>
                <a:spcPts val="0"/>
              </a:spcAft>
              <a:buClr>
                <a:srgbClr val="000000"/>
              </a:buClr>
              <a:buSzPts val="3000"/>
              <a:buChar char="●"/>
            </a:pPr>
            <a:r>
              <a:rPr lang="en" sz="3000">
                <a:solidFill>
                  <a:srgbClr val="000000"/>
                </a:solidFill>
              </a:rPr>
              <a:t>Domain control validation</a:t>
            </a:r>
            <a:endParaRPr sz="3000">
              <a:solidFill>
                <a:srgbClr val="000000"/>
              </a:solidFill>
            </a:endParaRPr>
          </a:p>
          <a:p>
            <a:pPr marL="457200" lvl="0" indent="-419100" algn="l" rtl="0">
              <a:spcBef>
                <a:spcPts val="0"/>
              </a:spcBef>
              <a:spcAft>
                <a:spcPts val="0"/>
              </a:spcAft>
              <a:buClr>
                <a:srgbClr val="000000"/>
              </a:buClr>
              <a:buSzPts val="3000"/>
              <a:buChar char="●"/>
            </a:pPr>
            <a:r>
              <a:rPr lang="en" sz="3000">
                <a:solidFill>
                  <a:srgbClr val="000000"/>
                </a:solidFill>
              </a:rPr>
              <a:t>BGP Attacks</a:t>
            </a:r>
            <a:endParaRPr sz="3000">
              <a:solidFill>
                <a:srgbClr val="000000"/>
              </a:solidFill>
            </a:endParaRPr>
          </a:p>
          <a:p>
            <a:pPr marL="457200" lvl="0" indent="-419100" algn="l" rtl="0">
              <a:spcBef>
                <a:spcPts val="0"/>
              </a:spcBef>
              <a:spcAft>
                <a:spcPts val="0"/>
              </a:spcAft>
              <a:buClr>
                <a:srgbClr val="000000"/>
              </a:buClr>
              <a:buSzPts val="3000"/>
              <a:buChar char="●"/>
            </a:pPr>
            <a:r>
              <a:rPr lang="en" sz="3000">
                <a:solidFill>
                  <a:srgbClr val="000000"/>
                </a:solidFill>
              </a:rPr>
              <a:t>Launching an Interception Attack</a:t>
            </a:r>
            <a:endParaRPr sz="3000">
              <a:solidFill>
                <a:srgbClr val="000000"/>
              </a:solidFill>
            </a:endParaRPr>
          </a:p>
          <a:p>
            <a:pPr marL="457200" lvl="0" indent="-419100" algn="l" rtl="0">
              <a:spcBef>
                <a:spcPts val="0"/>
              </a:spcBef>
              <a:spcAft>
                <a:spcPts val="0"/>
              </a:spcAft>
              <a:buClr>
                <a:schemeClr val="accent4"/>
              </a:buClr>
              <a:buSzPts val="3000"/>
              <a:buChar char="●"/>
            </a:pPr>
            <a:r>
              <a:rPr lang="en" sz="3000">
                <a:solidFill>
                  <a:schemeClr val="accent4"/>
                </a:solidFill>
              </a:rPr>
              <a:t>Countermeasures</a:t>
            </a:r>
            <a:endParaRPr sz="3000">
              <a:solidFill>
                <a:schemeClr val="accent4"/>
              </a:solidFill>
            </a:endParaRPr>
          </a:p>
          <a:p>
            <a:pPr marL="457200" lvl="0" indent="-419100" algn="l" rtl="0">
              <a:spcBef>
                <a:spcPts val="0"/>
              </a:spcBef>
              <a:spcAft>
                <a:spcPts val="0"/>
              </a:spcAft>
              <a:buSzPts val="3000"/>
              <a:buChar char="●"/>
            </a:pPr>
            <a:r>
              <a:rPr lang="en" sz="3000"/>
              <a:t>Takeaways</a:t>
            </a:r>
            <a:endParaRPr sz="3000"/>
          </a:p>
        </p:txBody>
      </p:sp>
      <p:cxnSp>
        <p:nvCxnSpPr>
          <p:cNvPr id="698" name="Google Shape;698;p40"/>
          <p:cNvCxnSpPr/>
          <p:nvPr/>
        </p:nvCxnSpPr>
        <p:spPr>
          <a:xfrm>
            <a:off x="4338775" y="3131575"/>
            <a:ext cx="1073100" cy="0"/>
          </a:xfrm>
          <a:prstGeom prst="straightConnector1">
            <a:avLst/>
          </a:prstGeom>
          <a:noFill/>
          <a:ln w="76200" cap="flat" cmpd="sng">
            <a:solidFill>
              <a:schemeClr val="accent4"/>
            </a:solidFill>
            <a:prstDash val="solid"/>
            <a:round/>
            <a:headEnd type="triangle" w="med" len="med"/>
            <a:tailEnd type="none" w="med" len="med"/>
          </a:ln>
        </p:spPr>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02"/>
        <p:cNvGrpSpPr/>
        <p:nvPr/>
      </p:nvGrpSpPr>
      <p:grpSpPr>
        <a:xfrm>
          <a:off x="0" y="0"/>
          <a:ext cx="0" cy="0"/>
          <a:chOff x="0" y="0"/>
          <a:chExt cx="0" cy="0"/>
        </a:xfrm>
      </p:grpSpPr>
      <p:sp>
        <p:nvSpPr>
          <p:cNvPr id="703" name="Google Shape;703;p41"/>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Countermeasures</a:t>
            </a:r>
            <a:endParaRPr/>
          </a:p>
        </p:txBody>
      </p:sp>
      <p:sp>
        <p:nvSpPr>
          <p:cNvPr id="704" name="Google Shape;704;p41"/>
          <p:cNvSpPr txBox="1">
            <a:spLocks noGrp="1"/>
          </p:cNvSpPr>
          <p:nvPr>
            <p:ph type="body" idx="4294967295"/>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SzPts val="2000"/>
              <a:buChar char="●"/>
            </a:pPr>
            <a:r>
              <a:rPr lang="en" sz="2000"/>
              <a:t>Fix the problem at the CA</a:t>
            </a:r>
            <a:endParaRPr sz="2000"/>
          </a:p>
          <a:p>
            <a:pPr marL="914400" lvl="1" indent="-342900" algn="l" rtl="0">
              <a:spcBef>
                <a:spcPts val="1000"/>
              </a:spcBef>
              <a:spcAft>
                <a:spcPts val="0"/>
              </a:spcAft>
              <a:buSzPts val="1800"/>
              <a:buChar char="○"/>
            </a:pPr>
            <a:r>
              <a:rPr lang="en" sz="1800"/>
              <a:t>n(clients) &gt;&gt; n(websites) &gt;&gt; n(CAs)</a:t>
            </a:r>
            <a:endParaRPr sz="1800"/>
          </a:p>
          <a:p>
            <a:pPr marL="457200" lvl="0" indent="-355600" algn="l" rtl="0">
              <a:spcBef>
                <a:spcPts val="1000"/>
              </a:spcBef>
              <a:spcAft>
                <a:spcPts val="0"/>
              </a:spcAft>
              <a:buSzPts val="2000"/>
              <a:buChar char="●"/>
            </a:pPr>
            <a:r>
              <a:rPr lang="en" sz="2000"/>
              <a:t>Multiple vantage points: make announcement global</a:t>
            </a:r>
            <a:endParaRPr sz="2000"/>
          </a:p>
          <a:p>
            <a:pPr marL="457200" lvl="0" indent="-355600" algn="l" rtl="0">
              <a:spcBef>
                <a:spcPts val="1000"/>
              </a:spcBef>
              <a:spcAft>
                <a:spcPts val="0"/>
              </a:spcAft>
              <a:buSzPts val="2000"/>
              <a:buChar char="●"/>
            </a:pPr>
            <a:r>
              <a:rPr lang="en" sz="2000"/>
              <a:t>Route age: give network operators time to respond</a:t>
            </a:r>
            <a:endParaRPr sz="2000"/>
          </a:p>
          <a:p>
            <a:pPr marL="457200" lvl="0" indent="-355600" algn="l" rtl="0">
              <a:spcBef>
                <a:spcPts val="1000"/>
              </a:spcBef>
              <a:spcAft>
                <a:spcPts val="0"/>
              </a:spcAft>
              <a:buSzPts val="2000"/>
              <a:buChar char="●"/>
            </a:pPr>
            <a:r>
              <a:rPr lang="en" sz="2000"/>
              <a:t>Engaging with Let’s Encrypt and Symantec</a:t>
            </a:r>
            <a:endParaRPr sz="2000"/>
          </a:p>
          <a:p>
            <a:pPr marL="457200" lvl="0" indent="-355600" algn="l" rtl="0">
              <a:spcBef>
                <a:spcPts val="1000"/>
              </a:spcBef>
              <a:spcAft>
                <a:spcPts val="1000"/>
              </a:spcAft>
              <a:buSzPts val="2000"/>
              <a:buChar char="●"/>
            </a:pPr>
            <a:r>
              <a:rPr lang="en" sz="2000"/>
              <a:t>Developing open source implementation</a:t>
            </a:r>
            <a:endParaRPr sz="2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Digital certificates as a root of trust</a:t>
            </a:r>
            <a:endParaRPr/>
          </a:p>
        </p:txBody>
      </p:sp>
      <p:sp>
        <p:nvSpPr>
          <p:cNvPr id="107" name="Google Shape;107;p15"/>
          <p:cNvSpPr txBox="1">
            <a:spLocks noGrp="1"/>
          </p:cNvSpPr>
          <p:nvPr>
            <p:ph type="body" idx="4294967295"/>
          </p:nvPr>
        </p:nvSpPr>
        <p:spPr>
          <a:xfrm>
            <a:off x="311700" y="1017800"/>
            <a:ext cx="8520600" cy="33390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SzPts val="2000"/>
              <a:buChar char="●"/>
            </a:pPr>
            <a:r>
              <a:rPr lang="en" sz="2000" b="1">
                <a:solidFill>
                  <a:schemeClr val="accent3"/>
                </a:solidFill>
              </a:rPr>
              <a:t>Root of trust</a:t>
            </a:r>
            <a:r>
              <a:rPr lang="en" sz="2000"/>
              <a:t> on the internet</a:t>
            </a:r>
            <a:endParaRPr sz="2000"/>
          </a:p>
          <a:p>
            <a:pPr marL="457200" lvl="0" indent="-355600" algn="l" rtl="0">
              <a:spcBef>
                <a:spcPts val="0"/>
              </a:spcBef>
              <a:spcAft>
                <a:spcPts val="0"/>
              </a:spcAft>
              <a:buSzPts val="2000"/>
              <a:buChar char="●"/>
            </a:pPr>
            <a:r>
              <a:rPr lang="en" sz="2000"/>
              <a:t>Bootstraps trust on </a:t>
            </a:r>
            <a:r>
              <a:rPr lang="en" sz="2000" b="1">
                <a:solidFill>
                  <a:schemeClr val="accent3"/>
                </a:solidFill>
              </a:rPr>
              <a:t>first time connections</a:t>
            </a:r>
            <a:endParaRPr sz="2000" b="1">
              <a:solidFill>
                <a:schemeClr val="accent3"/>
              </a:solidFill>
            </a:endParaRPr>
          </a:p>
          <a:p>
            <a:pPr marL="457200" lvl="0" indent="-355600" algn="l" rtl="0">
              <a:spcBef>
                <a:spcPts val="0"/>
              </a:spcBef>
              <a:spcAft>
                <a:spcPts val="0"/>
              </a:spcAft>
              <a:buSzPts val="2000"/>
              <a:buChar char="●"/>
            </a:pPr>
            <a:r>
              <a:rPr lang="en" sz="2000"/>
              <a:t>The </a:t>
            </a:r>
            <a:r>
              <a:rPr lang="en" sz="2000" b="1">
                <a:solidFill>
                  <a:schemeClr val="accent3"/>
                </a:solidFill>
              </a:rPr>
              <a:t>keys</a:t>
            </a:r>
            <a:r>
              <a:rPr lang="en" sz="2000"/>
              <a:t> to all web encryption</a:t>
            </a:r>
            <a:endParaRPr sz="2000"/>
          </a:p>
        </p:txBody>
      </p:sp>
      <p:pic>
        <p:nvPicPr>
          <p:cNvPr id="108" name="Google Shape;108;p15"/>
          <p:cNvPicPr preferRelativeResize="0"/>
          <p:nvPr/>
        </p:nvPicPr>
        <p:blipFill rotWithShape="1">
          <a:blip r:embed="rId3">
            <a:alphaModFix/>
          </a:blip>
          <a:srcRect t="28237" b="15803"/>
          <a:stretch/>
        </p:blipFill>
        <p:spPr>
          <a:xfrm>
            <a:off x="0" y="2887250"/>
            <a:ext cx="9144000" cy="1469550"/>
          </a:xfrm>
          <a:prstGeom prst="rect">
            <a:avLst/>
          </a:prstGeom>
          <a:noFill/>
          <a:ln w="19050" cap="flat" cmpd="sng">
            <a:solidFill>
              <a:srgbClr val="000000"/>
            </a:solidFill>
            <a:prstDash val="solid"/>
            <a:round/>
            <a:headEnd type="none" w="sm" len="sm"/>
            <a:tailEnd type="none" w="sm" len="sm"/>
          </a:ln>
        </p:spPr>
      </p:pic>
      <p:sp>
        <p:nvSpPr>
          <p:cNvPr id="109" name="Google Shape;109;p15"/>
          <p:cNvSpPr txBox="1"/>
          <p:nvPr/>
        </p:nvSpPr>
        <p:spPr>
          <a:xfrm>
            <a:off x="5248325" y="3335700"/>
            <a:ext cx="3359100" cy="349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t>Trusted Root Certificate</a:t>
            </a:r>
            <a:endParaRPr sz="1800"/>
          </a:p>
        </p:txBody>
      </p:sp>
      <p:sp>
        <p:nvSpPr>
          <p:cNvPr id="110" name="Google Shape;110;p15"/>
          <p:cNvSpPr txBox="1"/>
          <p:nvPr/>
        </p:nvSpPr>
        <p:spPr>
          <a:xfrm>
            <a:off x="4583675" y="3873000"/>
            <a:ext cx="4420500" cy="349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t>Domain of website certificate is valid for</a:t>
            </a:r>
            <a:endParaRPr sz="1800"/>
          </a:p>
        </p:txBody>
      </p:sp>
      <p:sp>
        <p:nvSpPr>
          <p:cNvPr id="111" name="Google Shape;111;p15"/>
          <p:cNvSpPr/>
          <p:nvPr/>
        </p:nvSpPr>
        <p:spPr>
          <a:xfrm>
            <a:off x="629825" y="3335700"/>
            <a:ext cx="3650700" cy="349800"/>
          </a:xfrm>
          <a:prstGeom prst="ellipse">
            <a:avLst/>
          </a:prstGeom>
          <a:noFill/>
          <a:ln w="2857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2" name="Google Shape;112;p15"/>
          <p:cNvCxnSpPr>
            <a:stCxn id="111" idx="6"/>
            <a:endCxn id="109" idx="1"/>
          </p:cNvCxnSpPr>
          <p:nvPr/>
        </p:nvCxnSpPr>
        <p:spPr>
          <a:xfrm>
            <a:off x="4280525" y="3510600"/>
            <a:ext cx="967800" cy="0"/>
          </a:xfrm>
          <a:prstGeom prst="straightConnector1">
            <a:avLst/>
          </a:prstGeom>
          <a:noFill/>
          <a:ln w="38100" cap="flat" cmpd="sng">
            <a:solidFill>
              <a:srgbClr val="FF0000"/>
            </a:solidFill>
            <a:prstDash val="solid"/>
            <a:round/>
            <a:headEnd type="triangle" w="med" len="med"/>
            <a:tailEnd type="none" w="med" len="med"/>
          </a:ln>
        </p:spPr>
      </p:cxnSp>
      <p:sp>
        <p:nvSpPr>
          <p:cNvPr id="113" name="Google Shape;113;p15"/>
          <p:cNvSpPr/>
          <p:nvPr/>
        </p:nvSpPr>
        <p:spPr>
          <a:xfrm>
            <a:off x="898075" y="3873000"/>
            <a:ext cx="2752800" cy="349800"/>
          </a:xfrm>
          <a:prstGeom prst="ellipse">
            <a:avLst/>
          </a:prstGeom>
          <a:noFill/>
          <a:ln w="2857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4" name="Google Shape;114;p15"/>
          <p:cNvCxnSpPr>
            <a:stCxn id="113" idx="6"/>
          </p:cNvCxnSpPr>
          <p:nvPr/>
        </p:nvCxnSpPr>
        <p:spPr>
          <a:xfrm>
            <a:off x="3650875" y="4047900"/>
            <a:ext cx="967800" cy="0"/>
          </a:xfrm>
          <a:prstGeom prst="straightConnector1">
            <a:avLst/>
          </a:prstGeom>
          <a:noFill/>
          <a:ln w="38100" cap="flat" cmpd="sng">
            <a:solidFill>
              <a:srgbClr val="FF0000"/>
            </a:solidFill>
            <a:prstDash val="solid"/>
            <a:round/>
            <a:headEnd type="triangle" w="med" len="med"/>
            <a:tailEnd type="none" w="med" len="med"/>
          </a:ln>
        </p:spPr>
      </p:cxnSp>
      <p:sp>
        <p:nvSpPr>
          <p:cNvPr id="115" name="Google Shape;115;p15"/>
          <p:cNvSpPr/>
          <p:nvPr/>
        </p:nvSpPr>
        <p:spPr>
          <a:xfrm>
            <a:off x="1634400" y="1519669"/>
            <a:ext cx="5875200" cy="1393800"/>
          </a:xfrm>
          <a:prstGeom prst="rect">
            <a:avLst/>
          </a:prstGeom>
          <a:solidFill>
            <a:schemeClr val="accen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116" name="Google Shape;116;p15"/>
          <p:cNvSpPr txBox="1"/>
          <p:nvPr/>
        </p:nvSpPr>
        <p:spPr>
          <a:xfrm>
            <a:off x="1213050" y="1759488"/>
            <a:ext cx="67179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a:solidFill>
                  <a:srgbClr val="FF0000"/>
                </a:solidFill>
              </a:rPr>
              <a:t>BGP attacks compromise this root of trust</a:t>
            </a:r>
            <a:endParaRPr sz="2400">
              <a:solidFill>
                <a:srgbClr val="FF0000"/>
              </a:solidFill>
            </a:endParaRPr>
          </a:p>
        </p:txBody>
      </p:sp>
      <p:sp>
        <p:nvSpPr>
          <p:cNvPr id="117" name="Google Shape;117;p15"/>
          <p:cNvSpPr txBox="1"/>
          <p:nvPr/>
        </p:nvSpPr>
        <p:spPr>
          <a:xfrm>
            <a:off x="1213050" y="4410300"/>
            <a:ext cx="67179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t>The chain of trust validating the public key for fed.princeton.edu</a:t>
            </a:r>
            <a:endParaRPr sz="18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708"/>
        <p:cNvGrpSpPr/>
        <p:nvPr/>
      </p:nvGrpSpPr>
      <p:grpSpPr>
        <a:xfrm>
          <a:off x="0" y="0"/>
          <a:ext cx="0" cy="0"/>
          <a:chOff x="0" y="0"/>
          <a:chExt cx="0" cy="0"/>
        </a:xfrm>
      </p:grpSpPr>
      <p:sp>
        <p:nvSpPr>
          <p:cNvPr id="709" name="Google Shape;709;p42"/>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a:t>Overview </a:t>
            </a:r>
            <a:endParaRPr sz="3600"/>
          </a:p>
        </p:txBody>
      </p:sp>
      <p:sp>
        <p:nvSpPr>
          <p:cNvPr id="710" name="Google Shape;710;p42"/>
          <p:cNvSpPr txBox="1">
            <a:spLocks noGrp="1"/>
          </p:cNvSpPr>
          <p:nvPr>
            <p:ph type="body" idx="4294967295"/>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419100" algn="l" rtl="0">
              <a:spcBef>
                <a:spcPts val="0"/>
              </a:spcBef>
              <a:spcAft>
                <a:spcPts val="0"/>
              </a:spcAft>
              <a:buClr>
                <a:srgbClr val="000000"/>
              </a:buClr>
              <a:buSzPts val="3000"/>
              <a:buChar char="●"/>
            </a:pPr>
            <a:r>
              <a:rPr lang="en" sz="3000">
                <a:solidFill>
                  <a:srgbClr val="000000"/>
                </a:solidFill>
              </a:rPr>
              <a:t>Domain control validation</a:t>
            </a:r>
            <a:endParaRPr sz="3000">
              <a:solidFill>
                <a:srgbClr val="000000"/>
              </a:solidFill>
            </a:endParaRPr>
          </a:p>
          <a:p>
            <a:pPr marL="457200" lvl="0" indent="-419100" algn="l" rtl="0">
              <a:spcBef>
                <a:spcPts val="0"/>
              </a:spcBef>
              <a:spcAft>
                <a:spcPts val="0"/>
              </a:spcAft>
              <a:buClr>
                <a:srgbClr val="000000"/>
              </a:buClr>
              <a:buSzPts val="3000"/>
              <a:buChar char="●"/>
            </a:pPr>
            <a:r>
              <a:rPr lang="en" sz="3000">
                <a:solidFill>
                  <a:srgbClr val="000000"/>
                </a:solidFill>
              </a:rPr>
              <a:t>BGP Attacks</a:t>
            </a:r>
            <a:endParaRPr sz="3000">
              <a:solidFill>
                <a:srgbClr val="000000"/>
              </a:solidFill>
            </a:endParaRPr>
          </a:p>
          <a:p>
            <a:pPr marL="457200" lvl="0" indent="-419100" algn="l" rtl="0">
              <a:spcBef>
                <a:spcPts val="0"/>
              </a:spcBef>
              <a:spcAft>
                <a:spcPts val="0"/>
              </a:spcAft>
              <a:buClr>
                <a:srgbClr val="000000"/>
              </a:buClr>
              <a:buSzPts val="3000"/>
              <a:buChar char="●"/>
            </a:pPr>
            <a:r>
              <a:rPr lang="en" sz="3000">
                <a:solidFill>
                  <a:srgbClr val="000000"/>
                </a:solidFill>
              </a:rPr>
              <a:t>launching an Interception Attack</a:t>
            </a:r>
            <a:endParaRPr sz="3000">
              <a:solidFill>
                <a:srgbClr val="000000"/>
              </a:solidFill>
            </a:endParaRPr>
          </a:p>
          <a:p>
            <a:pPr marL="457200" lvl="0" indent="-419100" algn="l" rtl="0">
              <a:spcBef>
                <a:spcPts val="0"/>
              </a:spcBef>
              <a:spcAft>
                <a:spcPts val="0"/>
              </a:spcAft>
              <a:buClr>
                <a:srgbClr val="000000"/>
              </a:buClr>
              <a:buSzPts val="3000"/>
              <a:buChar char="●"/>
            </a:pPr>
            <a:r>
              <a:rPr lang="en" sz="3000"/>
              <a:t>Countermeasures</a:t>
            </a:r>
            <a:endParaRPr sz="3000">
              <a:solidFill>
                <a:srgbClr val="000000"/>
              </a:solidFill>
            </a:endParaRPr>
          </a:p>
          <a:p>
            <a:pPr marL="457200" lvl="0" indent="-419100" algn="l" rtl="0">
              <a:spcBef>
                <a:spcPts val="0"/>
              </a:spcBef>
              <a:spcAft>
                <a:spcPts val="0"/>
              </a:spcAft>
              <a:buClr>
                <a:schemeClr val="accent4"/>
              </a:buClr>
              <a:buSzPts val="3000"/>
              <a:buChar char="●"/>
            </a:pPr>
            <a:r>
              <a:rPr lang="en" sz="3000">
                <a:solidFill>
                  <a:schemeClr val="accent4"/>
                </a:solidFill>
              </a:rPr>
              <a:t>Takeaways</a:t>
            </a:r>
            <a:endParaRPr sz="3000">
              <a:solidFill>
                <a:schemeClr val="accent4"/>
              </a:solidFill>
            </a:endParaRPr>
          </a:p>
        </p:txBody>
      </p:sp>
      <p:cxnSp>
        <p:nvCxnSpPr>
          <p:cNvPr id="711" name="Google Shape;711;p42"/>
          <p:cNvCxnSpPr/>
          <p:nvPr/>
        </p:nvCxnSpPr>
        <p:spPr>
          <a:xfrm>
            <a:off x="3032500" y="3679750"/>
            <a:ext cx="1073100" cy="0"/>
          </a:xfrm>
          <a:prstGeom prst="straightConnector1">
            <a:avLst/>
          </a:prstGeom>
          <a:noFill/>
          <a:ln w="76200" cap="flat" cmpd="sng">
            <a:solidFill>
              <a:schemeClr val="accent4"/>
            </a:solidFill>
            <a:prstDash val="solid"/>
            <a:round/>
            <a:headEnd type="triangle" w="med" len="med"/>
            <a:tailEnd type="none" w="med" len="med"/>
          </a:ln>
        </p:spPr>
      </p:cxn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715"/>
        <p:cNvGrpSpPr/>
        <p:nvPr/>
      </p:nvGrpSpPr>
      <p:grpSpPr>
        <a:xfrm>
          <a:off x="0" y="0"/>
          <a:ext cx="0" cy="0"/>
          <a:chOff x="0" y="0"/>
          <a:chExt cx="0" cy="0"/>
        </a:xfrm>
      </p:grpSpPr>
      <p:sp>
        <p:nvSpPr>
          <p:cNvPr id="716" name="Google Shape;716;p43"/>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Takeaways</a:t>
            </a:r>
            <a:endParaRPr/>
          </a:p>
        </p:txBody>
      </p:sp>
      <p:sp>
        <p:nvSpPr>
          <p:cNvPr id="717" name="Google Shape;717;p43"/>
          <p:cNvSpPr txBox="1">
            <a:spLocks noGrp="1"/>
          </p:cNvSpPr>
          <p:nvPr>
            <p:ph type="body" idx="4294967295"/>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SzPts val="2000"/>
              <a:buChar char="●"/>
            </a:pPr>
            <a:r>
              <a:rPr lang="en" sz="2000"/>
              <a:t>Digital certificates are the foundation of secure internet communications</a:t>
            </a:r>
            <a:endParaRPr sz="2000"/>
          </a:p>
          <a:p>
            <a:pPr marL="457200" lvl="0" indent="-355600" algn="l" rtl="0">
              <a:spcBef>
                <a:spcPts val="1000"/>
              </a:spcBef>
              <a:spcAft>
                <a:spcPts val="0"/>
              </a:spcAft>
              <a:buSzPts val="2000"/>
              <a:buChar char="●"/>
            </a:pPr>
            <a:r>
              <a:rPr lang="en" sz="2000" b="1">
                <a:solidFill>
                  <a:schemeClr val="accent3"/>
                </a:solidFill>
              </a:rPr>
              <a:t>Almost any</a:t>
            </a:r>
            <a:r>
              <a:rPr lang="en" sz="2000"/>
              <a:t> BGP speaking router can get a certificate for any domain</a:t>
            </a:r>
            <a:endParaRPr sz="2000"/>
          </a:p>
          <a:p>
            <a:pPr marL="457200" lvl="0" indent="-355600" algn="l" rtl="0">
              <a:spcBef>
                <a:spcPts val="1000"/>
              </a:spcBef>
              <a:spcAft>
                <a:spcPts val="0"/>
              </a:spcAft>
              <a:buSzPts val="2000"/>
              <a:buChar char="●"/>
            </a:pPr>
            <a:r>
              <a:rPr lang="en" sz="2000"/>
              <a:t>Adversary could begin intercepting TLS connections in </a:t>
            </a:r>
            <a:r>
              <a:rPr lang="en" sz="2000" b="1">
                <a:solidFill>
                  <a:schemeClr val="accent3"/>
                </a:solidFill>
              </a:rPr>
              <a:t>35 seconds</a:t>
            </a:r>
            <a:endParaRPr sz="2000" b="1">
              <a:solidFill>
                <a:schemeClr val="accent3"/>
              </a:solidFill>
            </a:endParaRPr>
          </a:p>
          <a:p>
            <a:pPr marL="457200" lvl="0" indent="-355600" algn="l" rtl="0">
              <a:spcBef>
                <a:spcPts val="1000"/>
              </a:spcBef>
              <a:spcAft>
                <a:spcPts val="0"/>
              </a:spcAft>
              <a:buSzPts val="2000"/>
              <a:buChar char="●"/>
            </a:pPr>
            <a:r>
              <a:rPr lang="en" sz="2000"/>
              <a:t>CAs must implement countermeasures soon</a:t>
            </a:r>
            <a:endParaRPr sz="2000"/>
          </a:p>
          <a:p>
            <a:pPr marL="457200" lvl="0" indent="-355600" algn="l" rtl="0">
              <a:spcBef>
                <a:spcPts val="1000"/>
              </a:spcBef>
              <a:spcAft>
                <a:spcPts val="1000"/>
              </a:spcAft>
              <a:buSzPts val="2000"/>
              <a:buChar char="●"/>
            </a:pPr>
            <a:r>
              <a:rPr lang="en" sz="2000" b="1">
                <a:solidFill>
                  <a:schemeClr val="accent3"/>
                </a:solidFill>
              </a:rPr>
              <a:t>BGPsec</a:t>
            </a:r>
            <a:r>
              <a:rPr lang="en" sz="2000"/>
              <a:t> just as important in the world of PKI/TLS</a:t>
            </a:r>
            <a:endParaRPr sz="20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721"/>
        <p:cNvGrpSpPr/>
        <p:nvPr/>
      </p:nvGrpSpPr>
      <p:grpSpPr>
        <a:xfrm>
          <a:off x="0" y="0"/>
          <a:ext cx="0" cy="0"/>
          <a:chOff x="0" y="0"/>
          <a:chExt cx="0" cy="0"/>
        </a:xfrm>
      </p:grpSpPr>
      <p:sp>
        <p:nvSpPr>
          <p:cNvPr id="722" name="Google Shape;722;p44"/>
          <p:cNvSpPr txBox="1">
            <a:spLocks noGrp="1"/>
          </p:cNvSpPr>
          <p:nvPr>
            <p:ph type="title"/>
          </p:nvPr>
        </p:nvSpPr>
        <p:spPr>
          <a:xfrm>
            <a:off x="311700" y="1914550"/>
            <a:ext cx="8520600" cy="607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Questions?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a:t>Overview </a:t>
            </a:r>
            <a:endParaRPr sz="3600"/>
          </a:p>
        </p:txBody>
      </p:sp>
      <p:sp>
        <p:nvSpPr>
          <p:cNvPr id="123" name="Google Shape;123;p16"/>
          <p:cNvSpPr txBox="1">
            <a:spLocks noGrp="1"/>
          </p:cNvSpPr>
          <p:nvPr>
            <p:ph type="body" idx="4294967295"/>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419100" algn="l" rtl="0">
              <a:spcBef>
                <a:spcPts val="0"/>
              </a:spcBef>
              <a:spcAft>
                <a:spcPts val="0"/>
              </a:spcAft>
              <a:buClr>
                <a:schemeClr val="accent4"/>
              </a:buClr>
              <a:buSzPts val="3000"/>
              <a:buChar char="●"/>
            </a:pPr>
            <a:r>
              <a:rPr lang="en" sz="3000">
                <a:solidFill>
                  <a:schemeClr val="accent4"/>
                </a:solidFill>
              </a:rPr>
              <a:t>Domain control validation</a:t>
            </a:r>
            <a:endParaRPr sz="3000">
              <a:solidFill>
                <a:schemeClr val="accent4"/>
              </a:solidFill>
            </a:endParaRPr>
          </a:p>
          <a:p>
            <a:pPr marL="457200" lvl="0" indent="-419100" algn="l" rtl="0">
              <a:spcBef>
                <a:spcPts val="0"/>
              </a:spcBef>
              <a:spcAft>
                <a:spcPts val="0"/>
              </a:spcAft>
              <a:buSzPts val="3000"/>
              <a:buChar char="●"/>
            </a:pPr>
            <a:r>
              <a:rPr lang="en" sz="3000"/>
              <a:t>BGP Attacks</a:t>
            </a:r>
            <a:endParaRPr sz="3000"/>
          </a:p>
          <a:p>
            <a:pPr marL="457200" lvl="0" indent="-419100" algn="l" rtl="0">
              <a:spcBef>
                <a:spcPts val="0"/>
              </a:spcBef>
              <a:spcAft>
                <a:spcPts val="0"/>
              </a:spcAft>
              <a:buSzPts val="3000"/>
              <a:buChar char="●"/>
            </a:pPr>
            <a:r>
              <a:rPr lang="en" sz="3000"/>
              <a:t>Launching an Interception Attack</a:t>
            </a:r>
            <a:endParaRPr sz="3000"/>
          </a:p>
          <a:p>
            <a:pPr marL="457200" lvl="0" indent="-419100" algn="l" rtl="0">
              <a:spcBef>
                <a:spcPts val="0"/>
              </a:spcBef>
              <a:spcAft>
                <a:spcPts val="0"/>
              </a:spcAft>
              <a:buSzPts val="3000"/>
              <a:buChar char="●"/>
            </a:pPr>
            <a:r>
              <a:rPr lang="en" sz="3000"/>
              <a:t>Countermeasures</a:t>
            </a:r>
            <a:endParaRPr sz="3000"/>
          </a:p>
          <a:p>
            <a:pPr marL="457200" lvl="0" indent="-419100" algn="l" rtl="0">
              <a:spcBef>
                <a:spcPts val="0"/>
              </a:spcBef>
              <a:spcAft>
                <a:spcPts val="0"/>
              </a:spcAft>
              <a:buSzPts val="3000"/>
              <a:buChar char="●"/>
            </a:pPr>
            <a:r>
              <a:rPr lang="en" sz="3000"/>
              <a:t>Takeaways</a:t>
            </a:r>
            <a:endParaRPr sz="3000"/>
          </a:p>
        </p:txBody>
      </p:sp>
      <p:cxnSp>
        <p:nvCxnSpPr>
          <p:cNvPr id="124" name="Google Shape;124;p16"/>
          <p:cNvCxnSpPr/>
          <p:nvPr/>
        </p:nvCxnSpPr>
        <p:spPr>
          <a:xfrm>
            <a:off x="5353450" y="1574550"/>
            <a:ext cx="1073100" cy="0"/>
          </a:xfrm>
          <a:prstGeom prst="straightConnector1">
            <a:avLst/>
          </a:prstGeom>
          <a:noFill/>
          <a:ln w="76200" cap="flat" cmpd="sng">
            <a:solidFill>
              <a:schemeClr val="accent4"/>
            </a:solidFill>
            <a:prstDash val="solid"/>
            <a:round/>
            <a:headEnd type="triangle" w="med" len="med"/>
            <a:tailEnd type="none" w="med" len="med"/>
          </a:ln>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7"/>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Domain Control Verification</a:t>
            </a:r>
            <a:endParaRPr/>
          </a:p>
        </p:txBody>
      </p:sp>
      <p:pic>
        <p:nvPicPr>
          <p:cNvPr id="130" name="Google Shape;130;p17" descr="Admin.png"/>
          <p:cNvPicPr preferRelativeResize="0"/>
          <p:nvPr/>
        </p:nvPicPr>
        <p:blipFill>
          <a:blip r:embed="rId3">
            <a:alphaModFix/>
          </a:blip>
          <a:stretch>
            <a:fillRect/>
          </a:stretch>
        </p:blipFill>
        <p:spPr>
          <a:xfrm>
            <a:off x="6646725" y="3567875"/>
            <a:ext cx="1199725" cy="1199725"/>
          </a:xfrm>
          <a:prstGeom prst="rect">
            <a:avLst/>
          </a:prstGeom>
          <a:noFill/>
          <a:ln>
            <a:noFill/>
          </a:ln>
        </p:spPr>
      </p:pic>
      <p:pic>
        <p:nvPicPr>
          <p:cNvPr id="131" name="Google Shape;131;p17"/>
          <p:cNvPicPr preferRelativeResize="0"/>
          <p:nvPr/>
        </p:nvPicPr>
        <p:blipFill>
          <a:blip r:embed="rId4">
            <a:alphaModFix/>
          </a:blip>
          <a:stretch>
            <a:fillRect/>
          </a:stretch>
        </p:blipFill>
        <p:spPr>
          <a:xfrm>
            <a:off x="6532913" y="1227338"/>
            <a:ext cx="1427350" cy="1427350"/>
          </a:xfrm>
          <a:prstGeom prst="rect">
            <a:avLst/>
          </a:prstGeom>
          <a:noFill/>
          <a:ln>
            <a:noFill/>
          </a:ln>
        </p:spPr>
      </p:pic>
      <p:cxnSp>
        <p:nvCxnSpPr>
          <p:cNvPr id="132" name="Google Shape;132;p17"/>
          <p:cNvCxnSpPr>
            <a:stCxn id="130" idx="1"/>
            <a:endCxn id="133" idx="3"/>
          </p:cNvCxnSpPr>
          <p:nvPr/>
        </p:nvCxnSpPr>
        <p:spPr>
          <a:xfrm rot="10800000">
            <a:off x="2372325" y="2946437"/>
            <a:ext cx="4274400" cy="1221300"/>
          </a:xfrm>
          <a:prstGeom prst="straightConnector1">
            <a:avLst/>
          </a:prstGeom>
          <a:noFill/>
          <a:ln w="76200" cap="flat" cmpd="sng">
            <a:solidFill>
              <a:schemeClr val="dk2"/>
            </a:solidFill>
            <a:prstDash val="solid"/>
            <a:round/>
            <a:headEnd type="none" w="med" len="med"/>
            <a:tailEnd type="triangle" w="med" len="med"/>
          </a:ln>
        </p:spPr>
      </p:cxnSp>
      <p:sp>
        <p:nvSpPr>
          <p:cNvPr id="134" name="Google Shape;134;p17"/>
          <p:cNvSpPr txBox="1"/>
          <p:nvPr/>
        </p:nvSpPr>
        <p:spPr>
          <a:xfrm rot="1015218">
            <a:off x="2843281" y="3383031"/>
            <a:ext cx="6733071" cy="785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a:solidFill>
                  <a:srgbClr val="FF0000"/>
                </a:solidFill>
              </a:rPr>
              <a:t>Could I get a certificate for example.com?</a:t>
            </a:r>
            <a:endParaRPr sz="1600">
              <a:solidFill>
                <a:srgbClr val="FF0000"/>
              </a:solidFill>
            </a:endParaRPr>
          </a:p>
          <a:p>
            <a:pPr marL="0" lvl="0" indent="0" algn="l" rtl="0">
              <a:spcBef>
                <a:spcPts val="0"/>
              </a:spcBef>
              <a:spcAft>
                <a:spcPts val="0"/>
              </a:spcAft>
              <a:buNone/>
            </a:pPr>
            <a:r>
              <a:rPr lang="en" sz="1600">
                <a:solidFill>
                  <a:srgbClr val="FF0000"/>
                </a:solidFill>
              </a:rPr>
              <a:t>(Certificate Signing Request)</a:t>
            </a:r>
            <a:endParaRPr sz="1600">
              <a:solidFill>
                <a:srgbClr val="FF0000"/>
              </a:solidFill>
            </a:endParaRPr>
          </a:p>
        </p:txBody>
      </p:sp>
      <p:pic>
        <p:nvPicPr>
          <p:cNvPr id="133" name="Google Shape;133;p17" descr="671px-Crypto_key.svg.png"/>
          <p:cNvPicPr preferRelativeResize="0"/>
          <p:nvPr/>
        </p:nvPicPr>
        <p:blipFill rotWithShape="1">
          <a:blip r:embed="rId5">
            <a:alphaModFix/>
          </a:blip>
          <a:srcRect t="-46125" b="-46144"/>
          <a:stretch/>
        </p:blipFill>
        <p:spPr>
          <a:xfrm>
            <a:off x="503100" y="2011875"/>
            <a:ext cx="1869149" cy="1869150"/>
          </a:xfrm>
          <a:prstGeom prst="rect">
            <a:avLst/>
          </a:prstGeom>
          <a:noFill/>
          <a:ln>
            <a:noFill/>
          </a:ln>
        </p:spPr>
      </p:pic>
      <p:sp>
        <p:nvSpPr>
          <p:cNvPr id="135" name="Google Shape;135;p17"/>
          <p:cNvSpPr txBox="1"/>
          <p:nvPr/>
        </p:nvSpPr>
        <p:spPr>
          <a:xfrm>
            <a:off x="503175" y="3383825"/>
            <a:ext cx="18690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Certificate Authority</a:t>
            </a:r>
            <a:endParaRPr/>
          </a:p>
        </p:txBody>
      </p:sp>
      <p:sp>
        <p:nvSpPr>
          <p:cNvPr id="136" name="Google Shape;136;p17"/>
          <p:cNvSpPr txBox="1"/>
          <p:nvPr/>
        </p:nvSpPr>
        <p:spPr>
          <a:xfrm>
            <a:off x="6203493" y="800675"/>
            <a:ext cx="2086200" cy="41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Server at example.com</a:t>
            </a:r>
            <a:endParaRPr/>
          </a:p>
        </p:txBody>
      </p:sp>
      <p:sp>
        <p:nvSpPr>
          <p:cNvPr id="137" name="Google Shape;137;p17"/>
          <p:cNvSpPr txBox="1"/>
          <p:nvPr/>
        </p:nvSpPr>
        <p:spPr>
          <a:xfrm>
            <a:off x="4446718" y="4350300"/>
            <a:ext cx="2086200" cy="41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Owner of example.com</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8"/>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Domain Control Verification</a:t>
            </a:r>
            <a:endParaRPr/>
          </a:p>
        </p:txBody>
      </p:sp>
      <p:pic>
        <p:nvPicPr>
          <p:cNvPr id="143" name="Google Shape;143;p18" descr="Admin.png"/>
          <p:cNvPicPr preferRelativeResize="0"/>
          <p:nvPr/>
        </p:nvPicPr>
        <p:blipFill>
          <a:blip r:embed="rId3">
            <a:alphaModFix/>
          </a:blip>
          <a:stretch>
            <a:fillRect/>
          </a:stretch>
        </p:blipFill>
        <p:spPr>
          <a:xfrm>
            <a:off x="6646725" y="3567875"/>
            <a:ext cx="1199725" cy="1199725"/>
          </a:xfrm>
          <a:prstGeom prst="rect">
            <a:avLst/>
          </a:prstGeom>
          <a:noFill/>
          <a:ln>
            <a:noFill/>
          </a:ln>
        </p:spPr>
      </p:pic>
      <p:pic>
        <p:nvPicPr>
          <p:cNvPr id="144" name="Google Shape;144;p18"/>
          <p:cNvPicPr preferRelativeResize="0"/>
          <p:nvPr/>
        </p:nvPicPr>
        <p:blipFill>
          <a:blip r:embed="rId4">
            <a:alphaModFix/>
          </a:blip>
          <a:stretch>
            <a:fillRect/>
          </a:stretch>
        </p:blipFill>
        <p:spPr>
          <a:xfrm>
            <a:off x="6532913" y="1227338"/>
            <a:ext cx="1427350" cy="1427350"/>
          </a:xfrm>
          <a:prstGeom prst="rect">
            <a:avLst/>
          </a:prstGeom>
          <a:noFill/>
          <a:ln>
            <a:noFill/>
          </a:ln>
        </p:spPr>
      </p:pic>
      <p:cxnSp>
        <p:nvCxnSpPr>
          <p:cNvPr id="145" name="Google Shape;145;p18"/>
          <p:cNvCxnSpPr/>
          <p:nvPr/>
        </p:nvCxnSpPr>
        <p:spPr>
          <a:xfrm>
            <a:off x="2372325" y="2946437"/>
            <a:ext cx="4274400" cy="1221300"/>
          </a:xfrm>
          <a:prstGeom prst="straightConnector1">
            <a:avLst/>
          </a:prstGeom>
          <a:noFill/>
          <a:ln w="76200" cap="flat" cmpd="sng">
            <a:solidFill>
              <a:schemeClr val="dk2"/>
            </a:solidFill>
            <a:prstDash val="solid"/>
            <a:round/>
            <a:headEnd type="none" w="med" len="med"/>
            <a:tailEnd type="triangle" w="med" len="med"/>
          </a:ln>
        </p:spPr>
      </p:cxnSp>
      <p:sp>
        <p:nvSpPr>
          <p:cNvPr id="146" name="Google Shape;146;p18"/>
          <p:cNvSpPr txBox="1"/>
          <p:nvPr/>
        </p:nvSpPr>
        <p:spPr>
          <a:xfrm rot="987942">
            <a:off x="2189529" y="3017943"/>
            <a:ext cx="5146041" cy="785213"/>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a:solidFill>
                  <a:srgbClr val="FF0000"/>
                </a:solidFill>
              </a:rPr>
              <a:t>Upload this document to example.com/verify.html</a:t>
            </a:r>
            <a:endParaRPr sz="1600">
              <a:solidFill>
                <a:srgbClr val="FF0000"/>
              </a:solidFill>
            </a:endParaRPr>
          </a:p>
          <a:p>
            <a:pPr marL="0" lvl="0" indent="0" algn="l" rtl="0">
              <a:spcBef>
                <a:spcPts val="0"/>
              </a:spcBef>
              <a:spcAft>
                <a:spcPts val="0"/>
              </a:spcAft>
              <a:buNone/>
            </a:pPr>
            <a:r>
              <a:rPr lang="en" sz="1600">
                <a:solidFill>
                  <a:srgbClr val="FF0000"/>
                </a:solidFill>
              </a:rPr>
              <a:t>(Domain Control Verification Challenge)</a:t>
            </a:r>
            <a:endParaRPr sz="1600">
              <a:solidFill>
                <a:srgbClr val="FF0000"/>
              </a:solidFill>
            </a:endParaRPr>
          </a:p>
        </p:txBody>
      </p:sp>
      <p:pic>
        <p:nvPicPr>
          <p:cNvPr id="147" name="Google Shape;147;p18" descr="671px-Crypto_key.svg.png"/>
          <p:cNvPicPr preferRelativeResize="0"/>
          <p:nvPr/>
        </p:nvPicPr>
        <p:blipFill rotWithShape="1">
          <a:blip r:embed="rId5">
            <a:alphaModFix/>
          </a:blip>
          <a:srcRect t="-46125" b="-46144"/>
          <a:stretch/>
        </p:blipFill>
        <p:spPr>
          <a:xfrm>
            <a:off x="503100" y="2011875"/>
            <a:ext cx="1869149" cy="1869150"/>
          </a:xfrm>
          <a:prstGeom prst="rect">
            <a:avLst/>
          </a:prstGeom>
          <a:noFill/>
          <a:ln>
            <a:noFill/>
          </a:ln>
        </p:spPr>
      </p:pic>
      <p:sp>
        <p:nvSpPr>
          <p:cNvPr id="148" name="Google Shape;148;p18"/>
          <p:cNvSpPr txBox="1"/>
          <p:nvPr/>
        </p:nvSpPr>
        <p:spPr>
          <a:xfrm>
            <a:off x="503175" y="3383825"/>
            <a:ext cx="18690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Certificate Authority</a:t>
            </a:r>
            <a:endParaRPr/>
          </a:p>
        </p:txBody>
      </p:sp>
      <p:sp>
        <p:nvSpPr>
          <p:cNvPr id="149" name="Google Shape;149;p18"/>
          <p:cNvSpPr txBox="1"/>
          <p:nvPr/>
        </p:nvSpPr>
        <p:spPr>
          <a:xfrm>
            <a:off x="6203493" y="800675"/>
            <a:ext cx="2086200" cy="41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Server at example.com</a:t>
            </a:r>
            <a:endParaRPr/>
          </a:p>
        </p:txBody>
      </p:sp>
      <p:sp>
        <p:nvSpPr>
          <p:cNvPr id="150" name="Google Shape;150;p18"/>
          <p:cNvSpPr txBox="1"/>
          <p:nvPr/>
        </p:nvSpPr>
        <p:spPr>
          <a:xfrm>
            <a:off x="4446718" y="4350300"/>
            <a:ext cx="2086200" cy="41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Owner of example.com</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9"/>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Domain Control Verification</a:t>
            </a:r>
            <a:endParaRPr/>
          </a:p>
        </p:txBody>
      </p:sp>
      <p:pic>
        <p:nvPicPr>
          <p:cNvPr id="156" name="Google Shape;156;p19" descr="Admin.png"/>
          <p:cNvPicPr preferRelativeResize="0"/>
          <p:nvPr/>
        </p:nvPicPr>
        <p:blipFill>
          <a:blip r:embed="rId3">
            <a:alphaModFix/>
          </a:blip>
          <a:stretch>
            <a:fillRect/>
          </a:stretch>
        </p:blipFill>
        <p:spPr>
          <a:xfrm>
            <a:off x="6646725" y="3567875"/>
            <a:ext cx="1199725" cy="1199725"/>
          </a:xfrm>
          <a:prstGeom prst="rect">
            <a:avLst/>
          </a:prstGeom>
          <a:noFill/>
          <a:ln>
            <a:noFill/>
          </a:ln>
        </p:spPr>
      </p:pic>
      <p:pic>
        <p:nvPicPr>
          <p:cNvPr id="157" name="Google Shape;157;p19"/>
          <p:cNvPicPr preferRelativeResize="0"/>
          <p:nvPr/>
        </p:nvPicPr>
        <p:blipFill>
          <a:blip r:embed="rId4">
            <a:alphaModFix/>
          </a:blip>
          <a:stretch>
            <a:fillRect/>
          </a:stretch>
        </p:blipFill>
        <p:spPr>
          <a:xfrm>
            <a:off x="6532913" y="1227338"/>
            <a:ext cx="1427350" cy="1427350"/>
          </a:xfrm>
          <a:prstGeom prst="rect">
            <a:avLst/>
          </a:prstGeom>
          <a:noFill/>
          <a:ln>
            <a:noFill/>
          </a:ln>
        </p:spPr>
      </p:pic>
      <p:cxnSp>
        <p:nvCxnSpPr>
          <p:cNvPr id="158" name="Google Shape;158;p19"/>
          <p:cNvCxnSpPr>
            <a:stCxn id="156" idx="0"/>
            <a:endCxn id="157" idx="2"/>
          </p:cNvCxnSpPr>
          <p:nvPr/>
        </p:nvCxnSpPr>
        <p:spPr>
          <a:xfrm rot="10800000">
            <a:off x="7246587" y="2654675"/>
            <a:ext cx="0" cy="913200"/>
          </a:xfrm>
          <a:prstGeom prst="straightConnector1">
            <a:avLst/>
          </a:prstGeom>
          <a:noFill/>
          <a:ln w="38100" cap="flat" cmpd="sng">
            <a:solidFill>
              <a:schemeClr val="dk2"/>
            </a:solidFill>
            <a:prstDash val="solid"/>
            <a:round/>
            <a:headEnd type="triangle" w="med" len="med"/>
            <a:tailEnd type="triangle" w="med" len="med"/>
          </a:ln>
        </p:spPr>
      </p:cxnSp>
      <p:sp>
        <p:nvSpPr>
          <p:cNvPr id="159" name="Google Shape;159;p19"/>
          <p:cNvSpPr txBox="1"/>
          <p:nvPr/>
        </p:nvSpPr>
        <p:spPr>
          <a:xfrm>
            <a:off x="4956900" y="2875175"/>
            <a:ext cx="2220900" cy="472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a:solidFill>
                  <a:srgbClr val="FF0000"/>
                </a:solidFill>
              </a:rPr>
              <a:t>Server modifications</a:t>
            </a:r>
            <a:endParaRPr sz="1600">
              <a:solidFill>
                <a:srgbClr val="FF0000"/>
              </a:solidFill>
            </a:endParaRPr>
          </a:p>
        </p:txBody>
      </p:sp>
      <p:pic>
        <p:nvPicPr>
          <p:cNvPr id="160" name="Google Shape;160;p19" descr="671px-Crypto_key.svg.png"/>
          <p:cNvPicPr preferRelativeResize="0"/>
          <p:nvPr/>
        </p:nvPicPr>
        <p:blipFill rotWithShape="1">
          <a:blip r:embed="rId5">
            <a:alphaModFix/>
          </a:blip>
          <a:srcRect t="-46125" b="-46144"/>
          <a:stretch/>
        </p:blipFill>
        <p:spPr>
          <a:xfrm>
            <a:off x="503100" y="2011875"/>
            <a:ext cx="1869149" cy="1869150"/>
          </a:xfrm>
          <a:prstGeom prst="rect">
            <a:avLst/>
          </a:prstGeom>
          <a:noFill/>
          <a:ln>
            <a:noFill/>
          </a:ln>
        </p:spPr>
      </p:pic>
      <p:sp>
        <p:nvSpPr>
          <p:cNvPr id="161" name="Google Shape;161;p19"/>
          <p:cNvSpPr txBox="1"/>
          <p:nvPr/>
        </p:nvSpPr>
        <p:spPr>
          <a:xfrm>
            <a:off x="503175" y="3383825"/>
            <a:ext cx="18690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Certificate Authority</a:t>
            </a:r>
            <a:endParaRPr/>
          </a:p>
        </p:txBody>
      </p:sp>
      <p:sp>
        <p:nvSpPr>
          <p:cNvPr id="162" name="Google Shape;162;p19"/>
          <p:cNvSpPr txBox="1"/>
          <p:nvPr/>
        </p:nvSpPr>
        <p:spPr>
          <a:xfrm>
            <a:off x="6203493" y="800675"/>
            <a:ext cx="2086200" cy="41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Server at example.com</a:t>
            </a:r>
            <a:endParaRPr/>
          </a:p>
        </p:txBody>
      </p:sp>
      <p:sp>
        <p:nvSpPr>
          <p:cNvPr id="163" name="Google Shape;163;p19"/>
          <p:cNvSpPr txBox="1"/>
          <p:nvPr/>
        </p:nvSpPr>
        <p:spPr>
          <a:xfrm>
            <a:off x="4446718" y="4350300"/>
            <a:ext cx="2086200" cy="41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Owner of example.com</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0"/>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Domain Control Verification</a:t>
            </a:r>
            <a:endParaRPr/>
          </a:p>
        </p:txBody>
      </p:sp>
      <p:pic>
        <p:nvPicPr>
          <p:cNvPr id="169" name="Google Shape;169;p20" descr="Admin.png"/>
          <p:cNvPicPr preferRelativeResize="0"/>
          <p:nvPr/>
        </p:nvPicPr>
        <p:blipFill>
          <a:blip r:embed="rId3">
            <a:alphaModFix/>
          </a:blip>
          <a:stretch>
            <a:fillRect/>
          </a:stretch>
        </p:blipFill>
        <p:spPr>
          <a:xfrm>
            <a:off x="6646725" y="3567875"/>
            <a:ext cx="1199725" cy="1199725"/>
          </a:xfrm>
          <a:prstGeom prst="rect">
            <a:avLst/>
          </a:prstGeom>
          <a:noFill/>
          <a:ln>
            <a:noFill/>
          </a:ln>
        </p:spPr>
      </p:pic>
      <p:pic>
        <p:nvPicPr>
          <p:cNvPr id="170" name="Google Shape;170;p20"/>
          <p:cNvPicPr preferRelativeResize="0"/>
          <p:nvPr/>
        </p:nvPicPr>
        <p:blipFill>
          <a:blip r:embed="rId4">
            <a:alphaModFix/>
          </a:blip>
          <a:stretch>
            <a:fillRect/>
          </a:stretch>
        </p:blipFill>
        <p:spPr>
          <a:xfrm>
            <a:off x="6532913" y="1227338"/>
            <a:ext cx="1427350" cy="1427350"/>
          </a:xfrm>
          <a:prstGeom prst="rect">
            <a:avLst/>
          </a:prstGeom>
          <a:noFill/>
          <a:ln>
            <a:noFill/>
          </a:ln>
        </p:spPr>
      </p:pic>
      <p:cxnSp>
        <p:nvCxnSpPr>
          <p:cNvPr id="171" name="Google Shape;171;p20"/>
          <p:cNvCxnSpPr>
            <a:stCxn id="169" idx="1"/>
            <a:endCxn id="172" idx="3"/>
          </p:cNvCxnSpPr>
          <p:nvPr/>
        </p:nvCxnSpPr>
        <p:spPr>
          <a:xfrm rot="10800000">
            <a:off x="2372325" y="2946437"/>
            <a:ext cx="4274400" cy="1221300"/>
          </a:xfrm>
          <a:prstGeom prst="straightConnector1">
            <a:avLst/>
          </a:prstGeom>
          <a:noFill/>
          <a:ln w="76200" cap="flat" cmpd="sng">
            <a:solidFill>
              <a:schemeClr val="dk2"/>
            </a:solidFill>
            <a:prstDash val="solid"/>
            <a:round/>
            <a:headEnd type="none" w="med" len="med"/>
            <a:tailEnd type="triangle" w="med" len="med"/>
          </a:ln>
        </p:spPr>
      </p:cxnSp>
      <p:sp>
        <p:nvSpPr>
          <p:cNvPr id="173" name="Google Shape;173;p20"/>
          <p:cNvSpPr txBox="1"/>
          <p:nvPr/>
        </p:nvSpPr>
        <p:spPr>
          <a:xfrm rot="972818">
            <a:off x="5814871" y="3629810"/>
            <a:ext cx="915408" cy="414228"/>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a:solidFill>
                  <a:srgbClr val="FF0000"/>
                </a:solidFill>
              </a:rPr>
              <a:t>I did it!</a:t>
            </a:r>
            <a:endParaRPr sz="1600">
              <a:solidFill>
                <a:srgbClr val="FF0000"/>
              </a:solidFill>
            </a:endParaRPr>
          </a:p>
        </p:txBody>
      </p:sp>
      <p:cxnSp>
        <p:nvCxnSpPr>
          <p:cNvPr id="174" name="Google Shape;174;p20"/>
          <p:cNvCxnSpPr>
            <a:stCxn id="172" idx="3"/>
            <a:endCxn id="170" idx="1"/>
          </p:cNvCxnSpPr>
          <p:nvPr/>
        </p:nvCxnSpPr>
        <p:spPr>
          <a:xfrm rot="10800000" flipH="1">
            <a:off x="2372213" y="1941012"/>
            <a:ext cx="4160700" cy="1005300"/>
          </a:xfrm>
          <a:prstGeom prst="straightConnector1">
            <a:avLst/>
          </a:prstGeom>
          <a:noFill/>
          <a:ln w="76200" cap="flat" cmpd="sng">
            <a:solidFill>
              <a:schemeClr val="dk2"/>
            </a:solidFill>
            <a:prstDash val="solid"/>
            <a:round/>
            <a:headEnd type="none" w="med" len="med"/>
            <a:tailEnd type="triangle" w="med" len="med"/>
          </a:ln>
        </p:spPr>
      </p:cxnSp>
      <p:sp>
        <p:nvSpPr>
          <p:cNvPr id="175" name="Google Shape;175;p20"/>
          <p:cNvSpPr txBox="1"/>
          <p:nvPr/>
        </p:nvSpPr>
        <p:spPr>
          <a:xfrm rot="-783218">
            <a:off x="2385162" y="2074111"/>
            <a:ext cx="3470686" cy="414282"/>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a:solidFill>
                  <a:srgbClr val="FF0000"/>
                </a:solidFill>
              </a:rPr>
              <a:t>HTTP GET example.com/verify.html</a:t>
            </a:r>
            <a:endParaRPr sz="1600">
              <a:solidFill>
                <a:srgbClr val="FF0000"/>
              </a:solidFill>
            </a:endParaRPr>
          </a:p>
        </p:txBody>
      </p:sp>
      <p:pic>
        <p:nvPicPr>
          <p:cNvPr id="176" name="Google Shape;176;p20" descr="671px-Crypto_key.svg.png"/>
          <p:cNvPicPr preferRelativeResize="0"/>
          <p:nvPr/>
        </p:nvPicPr>
        <p:blipFill rotWithShape="1">
          <a:blip r:embed="rId5">
            <a:alphaModFix/>
          </a:blip>
          <a:srcRect t="-46125" b="-46144"/>
          <a:stretch/>
        </p:blipFill>
        <p:spPr>
          <a:xfrm>
            <a:off x="503100" y="2011875"/>
            <a:ext cx="1869149" cy="1869150"/>
          </a:xfrm>
          <a:prstGeom prst="rect">
            <a:avLst/>
          </a:prstGeom>
          <a:noFill/>
          <a:ln>
            <a:noFill/>
          </a:ln>
        </p:spPr>
      </p:pic>
      <p:sp>
        <p:nvSpPr>
          <p:cNvPr id="177" name="Google Shape;177;p20"/>
          <p:cNvSpPr txBox="1"/>
          <p:nvPr/>
        </p:nvSpPr>
        <p:spPr>
          <a:xfrm>
            <a:off x="503175" y="3383825"/>
            <a:ext cx="18690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Certificate Authority</a:t>
            </a:r>
            <a:endParaRPr/>
          </a:p>
        </p:txBody>
      </p:sp>
      <p:sp>
        <p:nvSpPr>
          <p:cNvPr id="178" name="Google Shape;178;p20"/>
          <p:cNvSpPr txBox="1"/>
          <p:nvPr/>
        </p:nvSpPr>
        <p:spPr>
          <a:xfrm>
            <a:off x="4679400" y="801900"/>
            <a:ext cx="4693200" cy="41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Server at example.com</a:t>
            </a:r>
            <a:endParaRPr/>
          </a:p>
        </p:txBody>
      </p:sp>
      <p:sp>
        <p:nvSpPr>
          <p:cNvPr id="179" name="Google Shape;179;p20"/>
          <p:cNvSpPr txBox="1"/>
          <p:nvPr/>
        </p:nvSpPr>
        <p:spPr>
          <a:xfrm>
            <a:off x="4446718" y="4350300"/>
            <a:ext cx="2086200" cy="41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Owner of example.com</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21"/>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Domain Control Verification</a:t>
            </a:r>
            <a:endParaRPr/>
          </a:p>
        </p:txBody>
      </p:sp>
      <p:pic>
        <p:nvPicPr>
          <p:cNvPr id="185" name="Google Shape;185;p21" descr="Admin.png"/>
          <p:cNvPicPr preferRelativeResize="0"/>
          <p:nvPr/>
        </p:nvPicPr>
        <p:blipFill>
          <a:blip r:embed="rId3">
            <a:alphaModFix/>
          </a:blip>
          <a:stretch>
            <a:fillRect/>
          </a:stretch>
        </p:blipFill>
        <p:spPr>
          <a:xfrm>
            <a:off x="6646725" y="3567875"/>
            <a:ext cx="1199725" cy="1199725"/>
          </a:xfrm>
          <a:prstGeom prst="rect">
            <a:avLst/>
          </a:prstGeom>
          <a:noFill/>
          <a:ln>
            <a:noFill/>
          </a:ln>
        </p:spPr>
      </p:pic>
      <p:pic>
        <p:nvPicPr>
          <p:cNvPr id="186" name="Google Shape;186;p21"/>
          <p:cNvPicPr preferRelativeResize="0"/>
          <p:nvPr/>
        </p:nvPicPr>
        <p:blipFill>
          <a:blip r:embed="rId4">
            <a:alphaModFix/>
          </a:blip>
          <a:stretch>
            <a:fillRect/>
          </a:stretch>
        </p:blipFill>
        <p:spPr>
          <a:xfrm>
            <a:off x="6532913" y="1227338"/>
            <a:ext cx="1427350" cy="1427350"/>
          </a:xfrm>
          <a:prstGeom prst="rect">
            <a:avLst/>
          </a:prstGeom>
          <a:noFill/>
          <a:ln>
            <a:noFill/>
          </a:ln>
        </p:spPr>
      </p:pic>
      <p:cxnSp>
        <p:nvCxnSpPr>
          <p:cNvPr id="187" name="Google Shape;187;p21"/>
          <p:cNvCxnSpPr/>
          <p:nvPr/>
        </p:nvCxnSpPr>
        <p:spPr>
          <a:xfrm>
            <a:off x="2372325" y="2946437"/>
            <a:ext cx="4274400" cy="1221300"/>
          </a:xfrm>
          <a:prstGeom prst="straightConnector1">
            <a:avLst/>
          </a:prstGeom>
          <a:noFill/>
          <a:ln w="76200" cap="flat" cmpd="sng">
            <a:solidFill>
              <a:schemeClr val="dk2"/>
            </a:solidFill>
            <a:prstDash val="solid"/>
            <a:round/>
            <a:headEnd type="none" w="med" len="med"/>
            <a:tailEnd type="triangle" w="med" len="med"/>
          </a:ln>
        </p:spPr>
      </p:cxnSp>
      <p:sp>
        <p:nvSpPr>
          <p:cNvPr id="188" name="Google Shape;188;p21"/>
          <p:cNvSpPr txBox="1"/>
          <p:nvPr/>
        </p:nvSpPr>
        <p:spPr>
          <a:xfrm rot="988009">
            <a:off x="3019107" y="3321367"/>
            <a:ext cx="4079943" cy="362234"/>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a:solidFill>
                  <a:srgbClr val="FF0000"/>
                </a:solidFill>
              </a:rPr>
              <a:t>Here is your certificate</a:t>
            </a:r>
            <a:endParaRPr sz="1600">
              <a:solidFill>
                <a:srgbClr val="FF0000"/>
              </a:solidFill>
            </a:endParaRPr>
          </a:p>
        </p:txBody>
      </p:sp>
      <p:pic>
        <p:nvPicPr>
          <p:cNvPr id="189" name="Google Shape;189;p21" descr="671px-Crypto_key.svg.png"/>
          <p:cNvPicPr preferRelativeResize="0"/>
          <p:nvPr/>
        </p:nvPicPr>
        <p:blipFill rotWithShape="1">
          <a:blip r:embed="rId5">
            <a:alphaModFix/>
          </a:blip>
          <a:srcRect t="-46125" b="-46144"/>
          <a:stretch/>
        </p:blipFill>
        <p:spPr>
          <a:xfrm>
            <a:off x="503100" y="2011875"/>
            <a:ext cx="1869149" cy="1869150"/>
          </a:xfrm>
          <a:prstGeom prst="rect">
            <a:avLst/>
          </a:prstGeom>
          <a:noFill/>
          <a:ln>
            <a:noFill/>
          </a:ln>
        </p:spPr>
      </p:pic>
      <p:sp>
        <p:nvSpPr>
          <p:cNvPr id="190" name="Google Shape;190;p21"/>
          <p:cNvSpPr txBox="1"/>
          <p:nvPr/>
        </p:nvSpPr>
        <p:spPr>
          <a:xfrm>
            <a:off x="503175" y="3383825"/>
            <a:ext cx="1869000" cy="78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Certificate Authority</a:t>
            </a:r>
            <a:endParaRPr/>
          </a:p>
        </p:txBody>
      </p:sp>
      <p:sp>
        <p:nvSpPr>
          <p:cNvPr id="191" name="Google Shape;191;p21"/>
          <p:cNvSpPr txBox="1"/>
          <p:nvPr/>
        </p:nvSpPr>
        <p:spPr>
          <a:xfrm>
            <a:off x="6203493" y="800675"/>
            <a:ext cx="2086200" cy="41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Server at example.com</a:t>
            </a:r>
            <a:endParaRPr/>
          </a:p>
        </p:txBody>
      </p:sp>
      <p:sp>
        <p:nvSpPr>
          <p:cNvPr id="192" name="Google Shape;192;p21"/>
          <p:cNvSpPr txBox="1"/>
          <p:nvPr/>
        </p:nvSpPr>
        <p:spPr>
          <a:xfrm>
            <a:off x="4446718" y="4350300"/>
            <a:ext cx="2086200" cy="41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a:t>Owner of example.com</a:t>
            </a:r>
            <a:endParaRPr/>
          </a:p>
        </p:txBody>
      </p:sp>
      <p:cxnSp>
        <p:nvCxnSpPr>
          <p:cNvPr id="193" name="Google Shape;193;p21"/>
          <p:cNvCxnSpPr/>
          <p:nvPr/>
        </p:nvCxnSpPr>
        <p:spPr>
          <a:xfrm rot="10800000" flipH="1">
            <a:off x="2372213" y="1941012"/>
            <a:ext cx="4160700" cy="1005300"/>
          </a:xfrm>
          <a:prstGeom prst="straightConnector1">
            <a:avLst/>
          </a:prstGeom>
          <a:noFill/>
          <a:ln w="76200" cap="flat" cmpd="sng">
            <a:solidFill>
              <a:schemeClr val="dk2"/>
            </a:solidFill>
            <a:prstDash val="solid"/>
            <a:round/>
            <a:headEnd type="triangle" w="med" len="med"/>
            <a:tailEnd type="none" w="med" len="med"/>
          </a:ln>
        </p:spPr>
      </p:cxnSp>
      <p:sp>
        <p:nvSpPr>
          <p:cNvPr id="194" name="Google Shape;194;p21"/>
          <p:cNvSpPr txBox="1"/>
          <p:nvPr/>
        </p:nvSpPr>
        <p:spPr>
          <a:xfrm rot="-812610">
            <a:off x="3049873" y="1549120"/>
            <a:ext cx="6717806" cy="783807"/>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a:solidFill>
                  <a:srgbClr val="FF0000"/>
                </a:solidFill>
              </a:rPr>
              <a:t>HTTP Response containing document</a:t>
            </a:r>
            <a:endParaRPr sz="1600">
              <a:solidFill>
                <a:srgbClr val="FF0000"/>
              </a:solidFill>
            </a:endParaRPr>
          </a:p>
        </p:txBody>
      </p:sp>
    </p:spTree>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2049</Words>
  <Application>Microsoft Macintosh PowerPoint</Application>
  <PresentationFormat>On-screen Show (16:9)</PresentationFormat>
  <Paragraphs>367</Paragraphs>
  <Slides>32</Slides>
  <Notes>32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32</vt:i4>
      </vt:variant>
    </vt:vector>
  </HeadingPairs>
  <TitlesOfParts>
    <vt:vector size="35" baseType="lpstr">
      <vt:lpstr>Roboto</vt:lpstr>
      <vt:lpstr>Arial</vt:lpstr>
      <vt:lpstr>Geometric</vt:lpstr>
      <vt:lpstr>Using BGP to Acquire Bogus TLS Certificates</vt:lpstr>
      <vt:lpstr>Digital certificates as a root of trust</vt:lpstr>
      <vt:lpstr>Digital certificates as a root of trust</vt:lpstr>
      <vt:lpstr>Overview </vt:lpstr>
      <vt:lpstr>Domain Control Verification</vt:lpstr>
      <vt:lpstr>Domain Control Verification</vt:lpstr>
      <vt:lpstr>Domain Control Verification</vt:lpstr>
      <vt:lpstr>Domain Control Verification</vt:lpstr>
      <vt:lpstr>Domain Control Verification</vt:lpstr>
      <vt:lpstr>Where BGP Comes In</vt:lpstr>
      <vt:lpstr>Overview </vt:lpstr>
      <vt:lpstr>Original BGP route to victim</vt:lpstr>
      <vt:lpstr>Original BGP route to victim</vt:lpstr>
      <vt:lpstr>BGP route to victim under attack</vt:lpstr>
      <vt:lpstr>BGP route to victim under attack</vt:lpstr>
      <vt:lpstr>BGP route to victim under attack</vt:lpstr>
      <vt:lpstr>A local (equally-specific prefix) attack</vt:lpstr>
      <vt:lpstr>A local (equally-specific prefix) attack</vt:lpstr>
      <vt:lpstr>A local (equally-specific prefix) attack</vt:lpstr>
      <vt:lpstr>A local (equally-specific prefix) attack</vt:lpstr>
      <vt:lpstr>AS path poisoning</vt:lpstr>
      <vt:lpstr>AS path poisoning</vt:lpstr>
      <vt:lpstr>Overview </vt:lpstr>
      <vt:lpstr>Experimental Setup</vt:lpstr>
      <vt:lpstr>Demonstration: Launching an Interception Attack</vt:lpstr>
      <vt:lpstr>Results from real world attacks</vt:lpstr>
      <vt:lpstr>Results from real world attacks</vt:lpstr>
      <vt:lpstr>Overview </vt:lpstr>
      <vt:lpstr>Countermeasures</vt:lpstr>
      <vt:lpstr>Overview </vt:lpstr>
      <vt:lpstr>Takeaways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BGP to Acquire Bogus TLS Certificates</dc:title>
  <cp:lastModifiedBy>Jennifer L. Rexford</cp:lastModifiedBy>
  <cp:revision>1</cp:revision>
  <dcterms:modified xsi:type="dcterms:W3CDTF">2020-07-29T13:38:30Z</dcterms:modified>
</cp:coreProperties>
</file>