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tags/tag2.xml" ContentType="application/vnd.openxmlformats-officedocument.presentationml.tags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44"/>
  </p:notesMasterIdLst>
  <p:sldIdLst>
    <p:sldId id="264" r:id="rId2"/>
    <p:sldId id="266" r:id="rId3"/>
    <p:sldId id="258" r:id="rId4"/>
    <p:sldId id="259" r:id="rId5"/>
    <p:sldId id="282" r:id="rId6"/>
    <p:sldId id="269" r:id="rId7"/>
    <p:sldId id="270" r:id="rId8"/>
    <p:sldId id="271" r:id="rId9"/>
    <p:sldId id="273" r:id="rId10"/>
    <p:sldId id="265" r:id="rId11"/>
    <p:sldId id="262" r:id="rId12"/>
    <p:sldId id="263" r:id="rId13"/>
    <p:sldId id="284" r:id="rId14"/>
    <p:sldId id="285" r:id="rId15"/>
    <p:sldId id="286" r:id="rId16"/>
    <p:sldId id="275" r:id="rId17"/>
    <p:sldId id="276" r:id="rId18"/>
    <p:sldId id="287" r:id="rId19"/>
    <p:sldId id="288" r:id="rId20"/>
    <p:sldId id="292" r:id="rId21"/>
    <p:sldId id="289" r:id="rId22"/>
    <p:sldId id="290" r:id="rId23"/>
    <p:sldId id="291" r:id="rId24"/>
    <p:sldId id="299" r:id="rId25"/>
    <p:sldId id="294" r:id="rId26"/>
    <p:sldId id="295" r:id="rId27"/>
    <p:sldId id="296" r:id="rId28"/>
    <p:sldId id="298" r:id="rId29"/>
    <p:sldId id="279" r:id="rId30"/>
    <p:sldId id="300" r:id="rId31"/>
    <p:sldId id="301" r:id="rId32"/>
    <p:sldId id="302" r:id="rId33"/>
    <p:sldId id="303" r:id="rId34"/>
    <p:sldId id="304" r:id="rId35"/>
    <p:sldId id="274" r:id="rId36"/>
    <p:sldId id="306" r:id="rId37"/>
    <p:sldId id="307" r:id="rId38"/>
    <p:sldId id="308" r:id="rId39"/>
    <p:sldId id="309" r:id="rId40"/>
    <p:sldId id="305" r:id="rId41"/>
    <p:sldId id="281" r:id="rId42"/>
    <p:sldId id="310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FFF99"/>
    <a:srgbClr val="FFCCFF"/>
    <a:srgbClr val="00FF00"/>
    <a:srgbClr val="F7F7F7"/>
    <a:srgbClr val="000000"/>
    <a:srgbClr val="4F81BD"/>
    <a:srgbClr val="4A452A"/>
    <a:srgbClr val="595959"/>
    <a:srgbClr val="B9CDE5"/>
    <a:srgbClr val="D9969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85484" autoAdjust="0"/>
  </p:normalViewPr>
  <p:slideViewPr>
    <p:cSldViewPr>
      <p:cViewPr>
        <p:scale>
          <a:sx n="60" d="100"/>
          <a:sy n="60" d="100"/>
        </p:scale>
        <p:origin x="-1650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5A00F-AB05-4A5D-8478-355EBE2482CD}" type="datetimeFigureOut">
              <a:rPr lang="en-US" smtClean="0"/>
              <a:pPr/>
              <a:t>10/28/2012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1E4CD-2A8D-451C-B055-3FC9639B7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E4CD-2A8D-451C-B055-3FC9639B70B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4A27C9-491C-49E4-ACA2-050274EDD640}" type="datetime1">
              <a:rPr lang="en-US" smtClean="0"/>
              <a:pPr/>
              <a:t>10/28/2012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75FC310F-8B6D-4753-AAE4-A928F19BE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B2E2A7-E378-4E67-BA8D-FC8961AF56F1}" type="datetime1">
              <a:rPr lang="en-US" smtClean="0"/>
              <a:pPr/>
              <a:t>10/28/2012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FC310F-8B6D-4753-AAE4-A928F19BE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326239-4AC6-4748-AD0F-1DA85E5A53FC}" type="datetime1">
              <a:rPr lang="en-US" smtClean="0"/>
              <a:pPr/>
              <a:t>10/28/2012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FC310F-8B6D-4753-AAE4-A928F19BE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6400800"/>
            <a:ext cx="2133600" cy="365125"/>
          </a:xfrm>
          <a:prstGeom prst="rect">
            <a:avLst/>
          </a:prstGeom>
        </p:spPr>
        <p:txBody>
          <a:bodyPr/>
          <a:lstStyle/>
          <a:p>
            <a:fld id="{ED87B22E-B3A1-4FB1-8267-F990D3D1D1AC}" type="datetime1">
              <a:rPr lang="en-US" smtClean="0"/>
              <a:pPr/>
              <a:t>10/28/2012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457200" y="274638"/>
            <a:ext cx="8229600" cy="792162"/>
          </a:xfrm>
          <a:prstGeom prst="rect">
            <a:avLst/>
          </a:prstGeom>
          <a:solidFill>
            <a:schemeClr val="tx1"/>
          </a:solidFill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457200" y="1066800"/>
            <a:ext cx="8229600" cy="152400"/>
          </a:xfrm>
          <a:prstGeom prst="rect">
            <a:avLst/>
          </a:prstGeom>
          <a:solidFill>
            <a:srgbClr val="CDB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75FC310F-8B6D-4753-AAE4-A928F19BE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73E393-A1C0-4F03-A5A1-155DD595A4BC}" type="datetime1">
              <a:rPr lang="en-US" smtClean="0"/>
              <a:pPr/>
              <a:t>10/28/2012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FC310F-8B6D-4753-AAE4-A928F19BE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2CC78A-F7CF-4B02-829A-03A63BBD8511}" type="datetime1">
              <a:rPr lang="en-US" smtClean="0"/>
              <a:pPr/>
              <a:t>10/28/2012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FC310F-8B6D-4753-AAE4-A928F19BE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274638"/>
            <a:ext cx="8229600" cy="792162"/>
          </a:xfrm>
          <a:prstGeom prst="rect">
            <a:avLst/>
          </a:prstGeom>
          <a:solidFill>
            <a:schemeClr val="tx1"/>
          </a:solidFill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Blah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57200" y="1066800"/>
            <a:ext cx="8229600" cy="152400"/>
          </a:xfrm>
          <a:prstGeom prst="rect">
            <a:avLst/>
          </a:prstGeom>
          <a:solidFill>
            <a:srgbClr val="CDB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E51143-240F-4B0A-BFAB-8E525C872CFB}" type="datetime1">
              <a:rPr lang="en-US" smtClean="0"/>
              <a:pPr/>
              <a:t>10/28/2012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FC310F-8B6D-4753-AAE4-A928F19BE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fld id="{577BFCA7-ED02-4882-931E-8F792EE07EE2}" type="datetime1">
              <a:rPr lang="en-US" smtClean="0"/>
              <a:pPr/>
              <a:t>10/28/2012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fld id="{75FC310F-8B6D-4753-AAE4-A928F19BE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457200" y="1219200"/>
            <a:ext cx="8229600" cy="228600"/>
          </a:xfrm>
          <a:prstGeom prst="rect">
            <a:avLst/>
          </a:prstGeom>
          <a:solidFill>
            <a:srgbClr val="D8CC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92FF49-C30E-4478-B901-D88905F3952C}" type="datetime1">
              <a:rPr lang="en-US" smtClean="0"/>
              <a:pPr/>
              <a:t>10/28/2012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FC310F-8B6D-4753-AAE4-A928F19BE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457200" y="274638"/>
            <a:ext cx="8229600" cy="792162"/>
          </a:xfrm>
          <a:prstGeom prst="rect">
            <a:avLst/>
          </a:prstGeom>
          <a:solidFill>
            <a:schemeClr val="tx1"/>
          </a:solidFill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Blah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457200" y="1066800"/>
            <a:ext cx="8229600" cy="152400"/>
          </a:xfrm>
          <a:prstGeom prst="rect">
            <a:avLst/>
          </a:prstGeom>
          <a:solidFill>
            <a:srgbClr val="CDB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C5A72C-0ED6-4E52-B402-2CB559E93F73}" type="datetime1">
              <a:rPr lang="en-US" smtClean="0"/>
              <a:pPr/>
              <a:t>10/28/2012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FC310F-8B6D-4753-AAE4-A928F19BE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DD3891-F53E-4FAD-A41C-849DA81CA8A8}" type="datetime1">
              <a:rPr lang="en-US" smtClean="0"/>
              <a:pPr/>
              <a:t>10/28/2012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FC310F-8B6D-4753-AAE4-A928F19BE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457200" y="6477000"/>
            <a:ext cx="8229600" cy="228600"/>
          </a:xfrm>
          <a:prstGeom prst="rect">
            <a:avLst/>
          </a:prstGeom>
          <a:solidFill>
            <a:srgbClr val="CDB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7818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fld id="{674AFD46-6158-4064-AC4C-E798A51B6F67}" type="datetime1">
              <a:rPr lang="en-US" smtClean="0"/>
              <a:pPr/>
              <a:t>10/28/2012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/>
          <a:p>
            <a:fld id="{75FC310F-8B6D-4753-AAE4-A928F19BE0F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2" descr="https://encrypted-tbn2.gstatic.com/images?q=tbn:ANd9GcTij2gizF9djIqwryyu2TLkpSRU1wafrqVmQato41KhbrZsW6oCnw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34400" y="6293004"/>
            <a:ext cx="609600" cy="56499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16.jpe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mailto:eric.keller@colorado.edu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horban2@illinois.edu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305800" cy="1470025"/>
          </a:xfrm>
        </p:spPr>
        <p:txBody>
          <a:bodyPr/>
          <a:lstStyle/>
          <a:p>
            <a:r>
              <a:rPr lang="en-US" dirty="0" smtClean="0"/>
              <a:t>Live Migration of an Entire Network (and its Hosts)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Eric Keller, </a:t>
            </a:r>
            <a:r>
              <a:rPr lang="en-US" dirty="0" err="1" smtClean="0"/>
              <a:t>Soudeh</a:t>
            </a:r>
            <a:r>
              <a:rPr lang="en-US" dirty="0" smtClean="0"/>
              <a:t> </a:t>
            </a:r>
            <a:r>
              <a:rPr lang="en-US" dirty="0" err="1" smtClean="0"/>
              <a:t>Ghorbani</a:t>
            </a:r>
            <a:r>
              <a:rPr lang="en-US" dirty="0" smtClean="0"/>
              <a:t>, Matthew Caesar, Jennifer Rexford</a:t>
            </a:r>
          </a:p>
          <a:p>
            <a:r>
              <a:rPr lang="en-US" dirty="0" err="1" smtClean="0"/>
              <a:t>HotNets</a:t>
            </a:r>
            <a:r>
              <a:rPr lang="en-US" dirty="0" smtClean="0"/>
              <a:t> 2012</a:t>
            </a:r>
            <a:endParaRPr lang="en-US" dirty="0"/>
          </a:p>
        </p:txBody>
      </p:sp>
    </p:spTree>
  </p:cSld>
  <p:clrMapOvr>
    <a:masterClrMapping/>
  </p:clrMapOvr>
  <p:transition advTm="1109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Automated</a:t>
            </a:r>
            <a:r>
              <a:rPr lang="en-US" dirty="0" smtClean="0"/>
              <a:t> migration according to some objective</a:t>
            </a:r>
            <a:br>
              <a:rPr lang="en-US" dirty="0" smtClean="0"/>
            </a:br>
            <a:r>
              <a:rPr lang="en-US" dirty="0" smtClean="0"/>
              <a:t>and easy manual migration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Goal: General Management Tool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49785" y="4953000"/>
            <a:ext cx="1822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Monitoring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302386" y="2819400"/>
            <a:ext cx="1566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Objective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9186" y="4953000"/>
            <a:ext cx="1634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Migration</a:t>
            </a:r>
            <a:endParaRPr lang="en-US" sz="2000" dirty="0" smtClean="0"/>
          </a:p>
        </p:txBody>
      </p:sp>
      <p:sp>
        <p:nvSpPr>
          <p:cNvPr id="8" name="Cloud 7"/>
          <p:cNvSpPr/>
          <p:nvPr/>
        </p:nvSpPr>
        <p:spPr>
          <a:xfrm>
            <a:off x="2845186" y="5562600"/>
            <a:ext cx="2438400" cy="8382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30986" y="5943600"/>
            <a:ext cx="533400" cy="533400"/>
          </a:xfrm>
          <a:prstGeom prst="rect">
            <a:avLst/>
          </a:prstGeom>
          <a:noFill/>
        </p:spPr>
      </p:pic>
      <p:pic>
        <p:nvPicPr>
          <p:cNvPr id="10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07186" y="5734867"/>
            <a:ext cx="381000" cy="208733"/>
          </a:xfrm>
          <a:prstGeom prst="rect">
            <a:avLst/>
          </a:prstGeom>
          <a:noFill/>
        </p:spPr>
      </p:pic>
      <p:pic>
        <p:nvPicPr>
          <p:cNvPr id="11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4386" y="5867400"/>
            <a:ext cx="533400" cy="533400"/>
          </a:xfrm>
          <a:prstGeom prst="rect">
            <a:avLst/>
          </a:prstGeom>
          <a:noFill/>
        </p:spPr>
      </p:pic>
      <p:pic>
        <p:nvPicPr>
          <p:cNvPr id="12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0586" y="5791200"/>
            <a:ext cx="381000" cy="208733"/>
          </a:xfrm>
          <a:prstGeom prst="rect">
            <a:avLst/>
          </a:prstGeom>
          <a:noFill/>
        </p:spPr>
      </p:pic>
      <p:sp>
        <p:nvSpPr>
          <p:cNvPr id="17" name="Rounded Rectangle 16"/>
          <p:cNvSpPr/>
          <p:nvPr/>
        </p:nvSpPr>
        <p:spPr>
          <a:xfrm>
            <a:off x="2845186" y="3733800"/>
            <a:ext cx="2438400" cy="1143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Ensemble Migration Automation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endCxn id="17" idx="0"/>
          </p:cNvCxnSpPr>
          <p:nvPr/>
        </p:nvCxnSpPr>
        <p:spPr>
          <a:xfrm>
            <a:off x="4060940" y="3341132"/>
            <a:ext cx="3446" cy="39266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>
            <a:stCxn id="8" idx="0"/>
            <a:endCxn id="17" idx="3"/>
          </p:cNvCxnSpPr>
          <p:nvPr/>
        </p:nvCxnSpPr>
        <p:spPr>
          <a:xfrm flipV="1">
            <a:off x="5281554" y="4305300"/>
            <a:ext cx="2032" cy="1676400"/>
          </a:xfrm>
          <a:prstGeom prst="curvedConnector3">
            <a:avLst>
              <a:gd name="adj1" fmla="val 32005768"/>
            </a:avLst>
          </a:prstGeom>
          <a:ln w="7620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>
            <a:stCxn id="17" idx="1"/>
            <a:endCxn id="8" idx="2"/>
          </p:cNvCxnSpPr>
          <p:nvPr/>
        </p:nvCxnSpPr>
        <p:spPr>
          <a:xfrm rot="10800000" flipH="1" flipV="1">
            <a:off x="2845186" y="4305300"/>
            <a:ext cx="7564" cy="1676400"/>
          </a:xfrm>
          <a:prstGeom prst="curvedConnector3">
            <a:avLst>
              <a:gd name="adj1" fmla="val -8174844"/>
            </a:avLst>
          </a:prstGeom>
          <a:ln w="7620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 descr="http://mysticandroid.spruz.com/gfile/75r4!-!IJLDIG!-!zrzor45!-!SDHKJQGQ-JJRP-HMHQ-NFOH-FIQRONPQNOEH!-!72y1nq/computer_user_icon_button-d1454100927184353777pvx_32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1323974" y="3429000"/>
            <a:ext cx="581025" cy="581025"/>
          </a:xfrm>
          <a:prstGeom prst="rect">
            <a:avLst/>
          </a:prstGeom>
          <a:noFill/>
        </p:spPr>
      </p:pic>
      <p:cxnSp>
        <p:nvCxnSpPr>
          <p:cNvPr id="50" name="Straight Arrow Connector 49"/>
          <p:cNvCxnSpPr>
            <a:stCxn id="7170" idx="1"/>
          </p:cNvCxnSpPr>
          <p:nvPr/>
        </p:nvCxnSpPr>
        <p:spPr>
          <a:xfrm>
            <a:off x="1904999" y="3719513"/>
            <a:ext cx="914401" cy="166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600200" y="3810000"/>
            <a:ext cx="8050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manual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advTm="61979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>
            <a:stCxn id="28" idx="2"/>
            <a:endCxn id="22" idx="2"/>
          </p:cNvCxnSpPr>
          <p:nvPr/>
        </p:nvCxnSpPr>
        <p:spPr>
          <a:xfrm flipH="1">
            <a:off x="2852750" y="4495800"/>
            <a:ext cx="957250" cy="148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8" idx="2"/>
            <a:endCxn id="22" idx="0"/>
          </p:cNvCxnSpPr>
          <p:nvPr/>
        </p:nvCxnSpPr>
        <p:spPr>
          <a:xfrm>
            <a:off x="3810000" y="4495800"/>
            <a:ext cx="1471554" cy="148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057400" y="1371600"/>
            <a:ext cx="3505200" cy="3124200"/>
          </a:xfrm>
          <a:prstGeom prst="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137502" y="3048000"/>
            <a:ext cx="3352800" cy="13716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LIve</a:t>
            </a:r>
            <a:r>
              <a:rPr lang="en-US" dirty="0" smtClean="0"/>
              <a:t> Migration of Ensembles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289902" y="1676400"/>
            <a:ext cx="1295400" cy="8382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213702" y="3124200"/>
            <a:ext cx="3200400" cy="838200"/>
          </a:xfrm>
          <a:prstGeom prst="roundRect">
            <a:avLst/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042502" y="3276600"/>
            <a:ext cx="1219200" cy="533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Migration Primitives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66102" y="3276600"/>
            <a:ext cx="1524000" cy="533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Migration Orchestration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366102" y="2133600"/>
            <a:ext cx="1143000" cy="26125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2366102" y="1828800"/>
            <a:ext cx="1143000" cy="25037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042502" y="1676400"/>
            <a:ext cx="1295400" cy="8382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4118702" y="2133600"/>
            <a:ext cx="1143000" cy="26125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118702" y="1828800"/>
            <a:ext cx="1143000" cy="25037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133600" y="12954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Tenant  Control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18902" y="3316069"/>
            <a:ext cx="11160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LIME</a:t>
            </a:r>
            <a:endParaRPr lang="en-US" sz="3600" dirty="0"/>
          </a:p>
        </p:txBody>
      </p:sp>
      <p:sp>
        <p:nvSpPr>
          <p:cNvPr id="18" name="Rounded Rectangle 17"/>
          <p:cNvSpPr/>
          <p:nvPr/>
        </p:nvSpPr>
        <p:spPr>
          <a:xfrm>
            <a:off x="2289902" y="4038600"/>
            <a:ext cx="3048000" cy="3048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Network Virtualization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2502" y="3191470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API to operator/ automation</a:t>
            </a:r>
          </a:p>
        </p:txBody>
      </p:sp>
      <p:sp>
        <p:nvSpPr>
          <p:cNvPr id="22" name="Cloud 21"/>
          <p:cNvSpPr/>
          <p:nvPr/>
        </p:nvSpPr>
        <p:spPr>
          <a:xfrm>
            <a:off x="2845186" y="5562600"/>
            <a:ext cx="2438400" cy="8382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" descr="server large pn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30986" y="5943600"/>
            <a:ext cx="533400" cy="533400"/>
          </a:xfrm>
          <a:prstGeom prst="rect">
            <a:avLst/>
          </a:prstGeom>
          <a:noFill/>
        </p:spPr>
      </p:pic>
      <p:pic>
        <p:nvPicPr>
          <p:cNvPr id="24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07186" y="5734867"/>
            <a:ext cx="381000" cy="208733"/>
          </a:xfrm>
          <a:prstGeom prst="rect">
            <a:avLst/>
          </a:prstGeom>
          <a:noFill/>
        </p:spPr>
      </p:pic>
      <p:pic>
        <p:nvPicPr>
          <p:cNvPr id="25" name="Picture 2" descr="server large pn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4386" y="5867400"/>
            <a:ext cx="533400" cy="533400"/>
          </a:xfrm>
          <a:prstGeom prst="rect">
            <a:avLst/>
          </a:prstGeom>
          <a:noFill/>
        </p:spPr>
      </p:pic>
      <p:pic>
        <p:nvPicPr>
          <p:cNvPr id="26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0586" y="5791200"/>
            <a:ext cx="381000" cy="208733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5733262" y="5562600"/>
            <a:ext cx="26487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Software-defined network</a:t>
            </a:r>
          </a:p>
          <a:p>
            <a:r>
              <a:rPr lang="en-US" dirty="0" smtClean="0"/>
              <a:t>Virtualized servers</a:t>
            </a:r>
            <a:endParaRPr lang="en-US" dirty="0"/>
          </a:p>
        </p:txBody>
      </p:sp>
      <p:cxnSp>
        <p:nvCxnSpPr>
          <p:cNvPr id="30" name="Straight Connector 29"/>
          <p:cNvCxnSpPr>
            <a:stCxn id="8" idx="1"/>
          </p:cNvCxnSpPr>
          <p:nvPr/>
        </p:nvCxnSpPr>
        <p:spPr>
          <a:xfrm flipH="1">
            <a:off x="1600200" y="3733800"/>
            <a:ext cx="5373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886200" y="1295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Tenant  Control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895600" y="2514600"/>
            <a:ext cx="0" cy="5334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648200" y="2514600"/>
            <a:ext cx="0" cy="5334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971800" y="2590800"/>
            <a:ext cx="166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virtual topology</a:t>
            </a:r>
            <a:endParaRPr lang="en-US" dirty="0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638800" y="25146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Migration  is transparent</a:t>
            </a:r>
            <a:endParaRPr lang="en-US" sz="2400" dirty="0"/>
          </a:p>
        </p:txBody>
      </p:sp>
    </p:spTree>
    <p:custDataLst>
      <p:tags r:id="rId1"/>
    </p:custDataLst>
  </p:cSld>
  <p:clrMapOvr>
    <a:masterClrMapping/>
  </p:clrMapOvr>
  <p:transition advTm="1132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8" grpId="0" animBg="1"/>
      <p:bldP spid="5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 animBg="1"/>
      <p:bldP spid="19" grpId="0"/>
      <p:bldP spid="22" grpId="0" animBg="1"/>
      <p:bldP spid="27" grpId="0"/>
      <p:bldP spid="40" grpId="0"/>
      <p:bldP spid="21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Transparent?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advTm="20468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Out Functionality</a:t>
            </a:r>
            <a:endParaRPr lang="en-US" dirty="0"/>
          </a:p>
        </p:txBody>
      </p:sp>
      <p:cxnSp>
        <p:nvCxnSpPr>
          <p:cNvPr id="4" name="Straight Connector 3"/>
          <p:cNvCxnSpPr>
            <a:stCxn id="6" idx="2"/>
            <a:endCxn id="19" idx="2"/>
          </p:cNvCxnSpPr>
          <p:nvPr/>
        </p:nvCxnSpPr>
        <p:spPr>
          <a:xfrm flipH="1">
            <a:off x="2852750" y="4495800"/>
            <a:ext cx="957250" cy="148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6" idx="2"/>
            <a:endCxn id="19" idx="0"/>
          </p:cNvCxnSpPr>
          <p:nvPr/>
        </p:nvCxnSpPr>
        <p:spPr>
          <a:xfrm>
            <a:off x="3810000" y="4495800"/>
            <a:ext cx="1471554" cy="148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057400" y="1371600"/>
            <a:ext cx="3505200" cy="3124200"/>
          </a:xfrm>
          <a:prstGeom prst="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137502" y="3048000"/>
            <a:ext cx="3352800" cy="13716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289902" y="1676400"/>
            <a:ext cx="1295400" cy="8382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2366102" y="2133600"/>
            <a:ext cx="1143000" cy="26125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366102" y="1828800"/>
            <a:ext cx="1143000" cy="25037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4042502" y="1676400"/>
            <a:ext cx="1295400" cy="8382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118702" y="2133600"/>
            <a:ext cx="1143000" cy="26125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4118702" y="1828800"/>
            <a:ext cx="1143000" cy="25037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133600" y="12954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Tenant  Control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2289902" y="4038600"/>
            <a:ext cx="3048000" cy="3048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Network Virtualization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>
            <a:off x="2845186" y="5562600"/>
            <a:ext cx="2438400" cy="8382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30986" y="5943600"/>
            <a:ext cx="533400" cy="533400"/>
          </a:xfrm>
          <a:prstGeom prst="rect">
            <a:avLst/>
          </a:prstGeom>
          <a:noFill/>
        </p:spPr>
      </p:pic>
      <p:pic>
        <p:nvPicPr>
          <p:cNvPr id="21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07186" y="5734867"/>
            <a:ext cx="381000" cy="208733"/>
          </a:xfrm>
          <a:prstGeom prst="rect">
            <a:avLst/>
          </a:prstGeom>
          <a:noFill/>
        </p:spPr>
      </p:pic>
      <p:pic>
        <p:nvPicPr>
          <p:cNvPr id="2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4386" y="5867400"/>
            <a:ext cx="533400" cy="533400"/>
          </a:xfrm>
          <a:prstGeom prst="rect">
            <a:avLst/>
          </a:prstGeom>
          <a:noFill/>
        </p:spPr>
      </p:pic>
      <p:pic>
        <p:nvPicPr>
          <p:cNvPr id="23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0586" y="5791200"/>
            <a:ext cx="381000" cy="208733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3886200" y="1295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Tenant  Control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895600" y="2514600"/>
            <a:ext cx="0" cy="5334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648200" y="2514600"/>
            <a:ext cx="0" cy="5334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971800" y="2590800"/>
            <a:ext cx="166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virtual topology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2442302" y="2133600"/>
            <a:ext cx="529498" cy="228600"/>
          </a:xfrm>
          <a:prstGeom prst="roundRect">
            <a:avLst/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4191000" y="2133600"/>
            <a:ext cx="529498" cy="228600"/>
          </a:xfrm>
          <a:prstGeom prst="roundRect">
            <a:avLst/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advTm="18206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Out Functionality</a:t>
            </a:r>
            <a:endParaRPr lang="en-US" dirty="0"/>
          </a:p>
        </p:txBody>
      </p:sp>
      <p:cxnSp>
        <p:nvCxnSpPr>
          <p:cNvPr id="4" name="Straight Connector 3"/>
          <p:cNvCxnSpPr>
            <a:stCxn id="6" idx="2"/>
            <a:endCxn id="19" idx="2"/>
          </p:cNvCxnSpPr>
          <p:nvPr/>
        </p:nvCxnSpPr>
        <p:spPr>
          <a:xfrm flipH="1">
            <a:off x="2852750" y="4495800"/>
            <a:ext cx="957250" cy="148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6" idx="2"/>
            <a:endCxn id="19" idx="0"/>
          </p:cNvCxnSpPr>
          <p:nvPr/>
        </p:nvCxnSpPr>
        <p:spPr>
          <a:xfrm>
            <a:off x="3810000" y="4495800"/>
            <a:ext cx="1471554" cy="148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057400" y="1371600"/>
            <a:ext cx="3505200" cy="3124200"/>
          </a:xfrm>
          <a:prstGeom prst="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137502" y="3048000"/>
            <a:ext cx="3352800" cy="13716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289902" y="1676400"/>
            <a:ext cx="1295400" cy="8382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213702" y="3124200"/>
            <a:ext cx="3200400" cy="838200"/>
          </a:xfrm>
          <a:prstGeom prst="roundRect">
            <a:avLst/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042502" y="3276600"/>
            <a:ext cx="1219200" cy="533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Migration Primitives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66102" y="3276600"/>
            <a:ext cx="1524000" cy="533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Migration Orchestration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366102" y="2133600"/>
            <a:ext cx="1143000" cy="26125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366102" y="1828800"/>
            <a:ext cx="1143000" cy="25037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4042502" y="1676400"/>
            <a:ext cx="1295400" cy="8382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118702" y="2133600"/>
            <a:ext cx="1143000" cy="26125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4118702" y="1828800"/>
            <a:ext cx="1143000" cy="25037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133600" y="12954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Tenant  Control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2289902" y="4038600"/>
            <a:ext cx="3048000" cy="3048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Network Virtualization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>
            <a:off x="2845186" y="5562600"/>
            <a:ext cx="2438400" cy="8382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30986" y="5943600"/>
            <a:ext cx="533400" cy="533400"/>
          </a:xfrm>
          <a:prstGeom prst="rect">
            <a:avLst/>
          </a:prstGeom>
          <a:noFill/>
        </p:spPr>
      </p:pic>
      <p:pic>
        <p:nvPicPr>
          <p:cNvPr id="21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07186" y="5734867"/>
            <a:ext cx="381000" cy="208733"/>
          </a:xfrm>
          <a:prstGeom prst="rect">
            <a:avLst/>
          </a:prstGeom>
          <a:noFill/>
        </p:spPr>
      </p:pic>
      <p:pic>
        <p:nvPicPr>
          <p:cNvPr id="2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4386" y="5867400"/>
            <a:ext cx="533400" cy="533400"/>
          </a:xfrm>
          <a:prstGeom prst="rect">
            <a:avLst/>
          </a:prstGeom>
          <a:noFill/>
        </p:spPr>
      </p:pic>
      <p:pic>
        <p:nvPicPr>
          <p:cNvPr id="23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0586" y="5791200"/>
            <a:ext cx="381000" cy="208733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3886200" y="1295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Tenant  Control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895600" y="2514600"/>
            <a:ext cx="0" cy="5334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648200" y="2514600"/>
            <a:ext cx="0" cy="5334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971800" y="2590800"/>
            <a:ext cx="166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virtual topology</a:t>
            </a:r>
            <a:endParaRPr lang="en-US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 advTm="17565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Multi-tenancy</a:t>
            </a:r>
            <a:endParaRPr lang="en-US" dirty="0"/>
          </a:p>
        </p:txBody>
      </p:sp>
      <p:cxnSp>
        <p:nvCxnSpPr>
          <p:cNvPr id="4" name="Straight Connector 3"/>
          <p:cNvCxnSpPr>
            <a:stCxn id="6" idx="2"/>
            <a:endCxn id="19" idx="2"/>
          </p:cNvCxnSpPr>
          <p:nvPr/>
        </p:nvCxnSpPr>
        <p:spPr>
          <a:xfrm flipH="1">
            <a:off x="2852750" y="4495800"/>
            <a:ext cx="957250" cy="148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6" idx="2"/>
            <a:endCxn id="19" idx="0"/>
          </p:cNvCxnSpPr>
          <p:nvPr/>
        </p:nvCxnSpPr>
        <p:spPr>
          <a:xfrm>
            <a:off x="3810000" y="4495800"/>
            <a:ext cx="1471554" cy="148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057400" y="1371600"/>
            <a:ext cx="3505200" cy="3124200"/>
          </a:xfrm>
          <a:prstGeom prst="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137502" y="3048000"/>
            <a:ext cx="3352800" cy="13716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289902" y="1676400"/>
            <a:ext cx="1295400" cy="8382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213702" y="3124200"/>
            <a:ext cx="3200400" cy="838200"/>
          </a:xfrm>
          <a:prstGeom prst="roundRect">
            <a:avLst/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042502" y="3276600"/>
            <a:ext cx="1219200" cy="533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Migration Primitives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66102" y="3276600"/>
            <a:ext cx="1524000" cy="533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Migration Orchestration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366102" y="2133600"/>
            <a:ext cx="1143000" cy="26125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366102" y="1828800"/>
            <a:ext cx="1143000" cy="25037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4042502" y="1676400"/>
            <a:ext cx="1295400" cy="8382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118702" y="2133600"/>
            <a:ext cx="1143000" cy="26125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4118702" y="1828800"/>
            <a:ext cx="1143000" cy="25037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133600" y="12954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Tenant  Control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2289902" y="4038600"/>
            <a:ext cx="3048000" cy="3048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Network Virtualization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>
            <a:off x="2845186" y="5562600"/>
            <a:ext cx="2438400" cy="8382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30986" y="5943600"/>
            <a:ext cx="533400" cy="533400"/>
          </a:xfrm>
          <a:prstGeom prst="rect">
            <a:avLst/>
          </a:prstGeom>
          <a:noFill/>
        </p:spPr>
      </p:pic>
      <p:pic>
        <p:nvPicPr>
          <p:cNvPr id="21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07186" y="5734867"/>
            <a:ext cx="381000" cy="208733"/>
          </a:xfrm>
          <a:prstGeom prst="rect">
            <a:avLst/>
          </a:prstGeom>
          <a:noFill/>
        </p:spPr>
      </p:pic>
      <p:pic>
        <p:nvPicPr>
          <p:cNvPr id="2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4386" y="5867400"/>
            <a:ext cx="533400" cy="533400"/>
          </a:xfrm>
          <a:prstGeom prst="rect">
            <a:avLst/>
          </a:prstGeom>
          <a:noFill/>
        </p:spPr>
      </p:pic>
      <p:pic>
        <p:nvPicPr>
          <p:cNvPr id="23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0586" y="5791200"/>
            <a:ext cx="381000" cy="208733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3886200" y="1295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Tenant  Control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895600" y="2514600"/>
            <a:ext cx="0" cy="5334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648200" y="2514600"/>
            <a:ext cx="0" cy="5334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971800" y="2590800"/>
            <a:ext cx="166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virtual topology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685800" y="2743200"/>
            <a:ext cx="63246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400800" y="3200400"/>
            <a:ext cx="21909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Infrastructure</a:t>
            </a:r>
            <a:br>
              <a:rPr lang="en-US" sz="2800" dirty="0" smtClean="0"/>
            </a:br>
            <a:r>
              <a:rPr lang="en-US" sz="2800" dirty="0" smtClean="0"/>
              <a:t>Operator</a:t>
            </a:r>
            <a:endParaRPr 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6400800" y="1600200"/>
            <a:ext cx="1313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Tenants</a:t>
            </a:r>
            <a:endParaRPr lang="en-US" sz="2800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 advTm="38829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Can we base it off of VM migration?</a:t>
            </a:r>
          </a:p>
          <a:p>
            <a:r>
              <a:rPr lang="en-US" dirty="0" smtClean="0"/>
              <a:t>Iteratively copy state</a:t>
            </a:r>
          </a:p>
          <a:p>
            <a:r>
              <a:rPr lang="en-US" dirty="0" smtClean="0"/>
              <a:t>Freeze VM</a:t>
            </a:r>
          </a:p>
          <a:p>
            <a:r>
              <a:rPr lang="en-US" dirty="0" smtClean="0"/>
              <a:t>Copy last delta of state</a:t>
            </a:r>
          </a:p>
          <a:p>
            <a:r>
              <a:rPr lang="en-US" dirty="0" smtClean="0"/>
              <a:t>Un-freeze VM on new server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Live Migrate an Ensemble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 advTm="40856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to Ensemble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764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6" idx="3"/>
          </p:cNvCxnSpPr>
          <p:nvPr/>
        </p:nvCxnSpPr>
        <p:spPr>
          <a:xfrm>
            <a:off x="20574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2954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7432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4478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1066800" cy="1066800"/>
          </a:xfrm>
          <a:prstGeom prst="rect">
            <a:avLst/>
          </a:prstGeom>
          <a:noFill/>
        </p:spPr>
      </p:pic>
      <p:pic>
        <p:nvPicPr>
          <p:cNvPr id="3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38750"/>
            <a:ext cx="1066800" cy="1066800"/>
          </a:xfrm>
          <a:prstGeom prst="rect">
            <a:avLst/>
          </a:prstGeom>
          <a:noFill/>
        </p:spPr>
      </p:pic>
      <p:pic>
        <p:nvPicPr>
          <p:cNvPr id="33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257800"/>
            <a:ext cx="1066800" cy="1066800"/>
          </a:xfrm>
          <a:prstGeom prst="rect">
            <a:avLst/>
          </a:prstGeom>
          <a:noFill/>
        </p:spPr>
      </p:pic>
      <p:sp>
        <p:nvSpPr>
          <p:cNvPr id="34" name="Rounded Rectangle 33"/>
          <p:cNvSpPr/>
          <p:nvPr/>
        </p:nvSpPr>
        <p:spPr>
          <a:xfrm>
            <a:off x="1905000" y="21336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5" name="Rounded Rectangle 34"/>
          <p:cNvSpPr/>
          <p:nvPr/>
        </p:nvSpPr>
        <p:spPr>
          <a:xfrm>
            <a:off x="1981200" y="22098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1981200" y="22860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2192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8" name="Rounded Rectangle 37"/>
          <p:cNvSpPr/>
          <p:nvPr/>
        </p:nvSpPr>
        <p:spPr>
          <a:xfrm>
            <a:off x="12954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2954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2004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4" name="Rounded Rectangle 43"/>
          <p:cNvSpPr/>
          <p:nvPr/>
        </p:nvSpPr>
        <p:spPr>
          <a:xfrm>
            <a:off x="32766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32766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3429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3505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4038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3962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Cloud 53"/>
          <p:cNvSpPr/>
          <p:nvPr/>
        </p:nvSpPr>
        <p:spPr>
          <a:xfrm>
            <a:off x="6096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67200" y="2057400"/>
            <a:ext cx="7620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0960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65" idx="3"/>
          </p:cNvCxnSpPr>
          <p:nvPr/>
        </p:nvCxnSpPr>
        <p:spPr>
          <a:xfrm>
            <a:off x="64770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57150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71628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58674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905000"/>
            <a:ext cx="1066800" cy="1066800"/>
          </a:xfrm>
          <a:prstGeom prst="rect">
            <a:avLst/>
          </a:prstGeom>
          <a:noFill/>
        </p:spPr>
      </p:pic>
      <p:pic>
        <p:nvPicPr>
          <p:cNvPr id="63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5238750"/>
            <a:ext cx="1066800" cy="1066800"/>
          </a:xfrm>
          <a:prstGeom prst="rect">
            <a:avLst/>
          </a:prstGeom>
          <a:noFill/>
        </p:spPr>
      </p:pic>
      <p:pic>
        <p:nvPicPr>
          <p:cNvPr id="64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257800"/>
            <a:ext cx="1066800" cy="1066800"/>
          </a:xfrm>
          <a:prstGeom prst="rect">
            <a:avLst/>
          </a:prstGeom>
          <a:noFill/>
        </p:spPr>
      </p:pic>
      <p:pic>
        <p:nvPicPr>
          <p:cNvPr id="65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Cloud 68"/>
          <p:cNvSpPr/>
          <p:nvPr/>
        </p:nvSpPr>
        <p:spPr>
          <a:xfrm>
            <a:off x="50292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581400" y="2057400"/>
            <a:ext cx="14478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Iterative copy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21336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14478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4290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65532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8674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78486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1714500" y="2438400"/>
            <a:ext cx="419100" cy="9906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981200" y="3581400"/>
            <a:ext cx="9906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2667000" y="3810000"/>
            <a:ext cx="5715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1333500" y="3581400"/>
            <a:ext cx="1143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1600200" y="4114800"/>
            <a:ext cx="5334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 flipV="1">
            <a:off x="1333500" y="4267200"/>
            <a:ext cx="114300" cy="12001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2400300" y="4343400"/>
            <a:ext cx="1028700" cy="11239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Freeform 88"/>
          <p:cNvSpPr/>
          <p:nvPr/>
        </p:nvSpPr>
        <p:spPr>
          <a:xfrm>
            <a:off x="2695903" y="1605455"/>
            <a:ext cx="2837794" cy="317938"/>
          </a:xfrm>
          <a:custGeom>
            <a:avLst/>
            <a:gdLst>
              <a:gd name="connsiteX0" fmla="*/ 0 w 2837794"/>
              <a:gd name="connsiteY0" fmla="*/ 317938 h 317938"/>
              <a:gd name="connsiteX1" fmla="*/ 425669 w 2837794"/>
              <a:gd name="connsiteY1" fmla="*/ 49924 h 317938"/>
              <a:gd name="connsiteX2" fmla="*/ 2349063 w 2837794"/>
              <a:gd name="connsiteY2" fmla="*/ 34159 h 317938"/>
              <a:gd name="connsiteX3" fmla="*/ 2837794 w 2837794"/>
              <a:gd name="connsiteY3" fmla="*/ 254876 h 31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7794" h="317938">
                <a:moveTo>
                  <a:pt x="0" y="317938"/>
                </a:moveTo>
                <a:cubicBezTo>
                  <a:pt x="17079" y="207579"/>
                  <a:pt x="34159" y="97220"/>
                  <a:pt x="425669" y="49924"/>
                </a:cubicBezTo>
                <a:cubicBezTo>
                  <a:pt x="817179" y="2628"/>
                  <a:pt x="1947042" y="0"/>
                  <a:pt x="2349063" y="34159"/>
                </a:cubicBezTo>
                <a:cubicBezTo>
                  <a:pt x="2751084" y="68318"/>
                  <a:pt x="2794439" y="161597"/>
                  <a:pt x="2837794" y="254876"/>
                </a:cubicBezTo>
              </a:path>
            </a:pathLst>
          </a:custGeom>
          <a:ln w="76200"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 flipV="1">
            <a:off x="2743200" y="6096000"/>
            <a:ext cx="2837794" cy="317938"/>
          </a:xfrm>
          <a:custGeom>
            <a:avLst/>
            <a:gdLst>
              <a:gd name="connsiteX0" fmla="*/ 0 w 2837794"/>
              <a:gd name="connsiteY0" fmla="*/ 317938 h 317938"/>
              <a:gd name="connsiteX1" fmla="*/ 425669 w 2837794"/>
              <a:gd name="connsiteY1" fmla="*/ 49924 h 317938"/>
              <a:gd name="connsiteX2" fmla="*/ 2349063 w 2837794"/>
              <a:gd name="connsiteY2" fmla="*/ 34159 h 317938"/>
              <a:gd name="connsiteX3" fmla="*/ 2837794 w 2837794"/>
              <a:gd name="connsiteY3" fmla="*/ 254876 h 31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7794" h="317938">
                <a:moveTo>
                  <a:pt x="0" y="317938"/>
                </a:moveTo>
                <a:cubicBezTo>
                  <a:pt x="17079" y="207579"/>
                  <a:pt x="34159" y="97220"/>
                  <a:pt x="425669" y="49924"/>
                </a:cubicBezTo>
                <a:cubicBezTo>
                  <a:pt x="817179" y="2628"/>
                  <a:pt x="1947042" y="0"/>
                  <a:pt x="2349063" y="34159"/>
                </a:cubicBezTo>
                <a:cubicBezTo>
                  <a:pt x="2751084" y="68318"/>
                  <a:pt x="2794439" y="161597"/>
                  <a:pt x="2837794" y="254876"/>
                </a:cubicBezTo>
              </a:path>
            </a:pathLst>
          </a:custGeom>
          <a:ln w="76200"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Arrow Connector 91"/>
          <p:cNvCxnSpPr>
            <a:stCxn id="94" idx="1"/>
          </p:cNvCxnSpPr>
          <p:nvPr/>
        </p:nvCxnSpPr>
        <p:spPr>
          <a:xfrm>
            <a:off x="4191000" y="3886200"/>
            <a:ext cx="762000" cy="0"/>
          </a:xfrm>
          <a:prstGeom prst="straightConnector1">
            <a:avLst/>
          </a:prstGeom>
          <a:ln w="762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ight Brace 93"/>
          <p:cNvSpPr/>
          <p:nvPr/>
        </p:nvSpPr>
        <p:spPr>
          <a:xfrm>
            <a:off x="3962400" y="3124200"/>
            <a:ext cx="228600" cy="1524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Slide Number Placeholder 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 advTm="16302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to Ensemble</a:t>
            </a:r>
            <a:endParaRPr lang="en-US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67200" y="2057400"/>
            <a:ext cx="7620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6764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60" idx="3"/>
          </p:cNvCxnSpPr>
          <p:nvPr/>
        </p:nvCxnSpPr>
        <p:spPr>
          <a:xfrm>
            <a:off x="20574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12954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27432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14478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1066800" cy="1066800"/>
          </a:xfrm>
          <a:prstGeom prst="rect">
            <a:avLst/>
          </a:prstGeom>
          <a:noFill/>
        </p:spPr>
      </p:pic>
      <p:pic>
        <p:nvPicPr>
          <p:cNvPr id="58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38750"/>
            <a:ext cx="1066800" cy="1066800"/>
          </a:xfrm>
          <a:prstGeom prst="rect">
            <a:avLst/>
          </a:prstGeom>
          <a:noFill/>
        </p:spPr>
      </p:pic>
      <p:pic>
        <p:nvPicPr>
          <p:cNvPr id="59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257800"/>
            <a:ext cx="1066800" cy="1066800"/>
          </a:xfrm>
          <a:prstGeom prst="rect">
            <a:avLst/>
          </a:prstGeom>
          <a:noFill/>
        </p:spPr>
      </p:pic>
      <p:pic>
        <p:nvPicPr>
          <p:cNvPr id="60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Cloud 63"/>
          <p:cNvSpPr/>
          <p:nvPr/>
        </p:nvSpPr>
        <p:spPr>
          <a:xfrm>
            <a:off x="6096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/>
          <p:nvPr/>
        </p:nvCxnSpPr>
        <p:spPr>
          <a:xfrm>
            <a:off x="60960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3" idx="3"/>
          </p:cNvCxnSpPr>
          <p:nvPr/>
        </p:nvCxnSpPr>
        <p:spPr>
          <a:xfrm>
            <a:off x="64770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57150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71628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58674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905000"/>
            <a:ext cx="1066800" cy="1066800"/>
          </a:xfrm>
          <a:prstGeom prst="rect">
            <a:avLst/>
          </a:prstGeom>
          <a:noFill/>
        </p:spPr>
      </p:pic>
      <p:pic>
        <p:nvPicPr>
          <p:cNvPr id="71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5238750"/>
            <a:ext cx="1066800" cy="1066800"/>
          </a:xfrm>
          <a:prstGeom prst="rect">
            <a:avLst/>
          </a:prstGeom>
          <a:noFill/>
        </p:spPr>
      </p:pic>
      <p:pic>
        <p:nvPicPr>
          <p:cNvPr id="7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257800"/>
            <a:ext cx="1066800" cy="1066800"/>
          </a:xfrm>
          <a:prstGeom prst="rect">
            <a:avLst/>
          </a:prstGeom>
          <a:noFill/>
        </p:spPr>
      </p:pic>
      <p:pic>
        <p:nvPicPr>
          <p:cNvPr id="73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Cloud 76"/>
          <p:cNvSpPr/>
          <p:nvPr/>
        </p:nvSpPr>
        <p:spPr>
          <a:xfrm>
            <a:off x="50292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581400" y="2057400"/>
            <a:ext cx="14478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Freeze and copy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21336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14478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34290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65532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8674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78486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Freeform 84"/>
          <p:cNvSpPr/>
          <p:nvPr/>
        </p:nvSpPr>
        <p:spPr>
          <a:xfrm>
            <a:off x="2695903" y="1605455"/>
            <a:ext cx="2837794" cy="317938"/>
          </a:xfrm>
          <a:custGeom>
            <a:avLst/>
            <a:gdLst>
              <a:gd name="connsiteX0" fmla="*/ 0 w 2837794"/>
              <a:gd name="connsiteY0" fmla="*/ 317938 h 317938"/>
              <a:gd name="connsiteX1" fmla="*/ 425669 w 2837794"/>
              <a:gd name="connsiteY1" fmla="*/ 49924 h 317938"/>
              <a:gd name="connsiteX2" fmla="*/ 2349063 w 2837794"/>
              <a:gd name="connsiteY2" fmla="*/ 34159 h 317938"/>
              <a:gd name="connsiteX3" fmla="*/ 2837794 w 2837794"/>
              <a:gd name="connsiteY3" fmla="*/ 254876 h 31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7794" h="317938">
                <a:moveTo>
                  <a:pt x="0" y="317938"/>
                </a:moveTo>
                <a:cubicBezTo>
                  <a:pt x="17079" y="207579"/>
                  <a:pt x="34159" y="97220"/>
                  <a:pt x="425669" y="49924"/>
                </a:cubicBezTo>
                <a:cubicBezTo>
                  <a:pt x="817179" y="2628"/>
                  <a:pt x="1947042" y="0"/>
                  <a:pt x="2349063" y="34159"/>
                </a:cubicBezTo>
                <a:cubicBezTo>
                  <a:pt x="2751084" y="68318"/>
                  <a:pt x="2794439" y="161597"/>
                  <a:pt x="2837794" y="254876"/>
                </a:cubicBezTo>
              </a:path>
            </a:pathLst>
          </a:custGeom>
          <a:ln w="76200"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 flipV="1">
            <a:off x="2743200" y="6096000"/>
            <a:ext cx="2837794" cy="317938"/>
          </a:xfrm>
          <a:custGeom>
            <a:avLst/>
            <a:gdLst>
              <a:gd name="connsiteX0" fmla="*/ 0 w 2837794"/>
              <a:gd name="connsiteY0" fmla="*/ 317938 h 317938"/>
              <a:gd name="connsiteX1" fmla="*/ 425669 w 2837794"/>
              <a:gd name="connsiteY1" fmla="*/ 49924 h 317938"/>
              <a:gd name="connsiteX2" fmla="*/ 2349063 w 2837794"/>
              <a:gd name="connsiteY2" fmla="*/ 34159 h 317938"/>
              <a:gd name="connsiteX3" fmla="*/ 2837794 w 2837794"/>
              <a:gd name="connsiteY3" fmla="*/ 254876 h 31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7794" h="317938">
                <a:moveTo>
                  <a:pt x="0" y="317938"/>
                </a:moveTo>
                <a:cubicBezTo>
                  <a:pt x="17079" y="207579"/>
                  <a:pt x="34159" y="97220"/>
                  <a:pt x="425669" y="49924"/>
                </a:cubicBezTo>
                <a:cubicBezTo>
                  <a:pt x="817179" y="2628"/>
                  <a:pt x="1947042" y="0"/>
                  <a:pt x="2349063" y="34159"/>
                </a:cubicBezTo>
                <a:cubicBezTo>
                  <a:pt x="2751084" y="68318"/>
                  <a:pt x="2794439" y="161597"/>
                  <a:pt x="2837794" y="254876"/>
                </a:cubicBezTo>
              </a:path>
            </a:pathLst>
          </a:custGeom>
          <a:ln w="76200"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Arrow Connector 86"/>
          <p:cNvCxnSpPr>
            <a:stCxn id="88" idx="1"/>
          </p:cNvCxnSpPr>
          <p:nvPr/>
        </p:nvCxnSpPr>
        <p:spPr>
          <a:xfrm>
            <a:off x="4191000" y="3886200"/>
            <a:ext cx="762000" cy="0"/>
          </a:xfrm>
          <a:prstGeom prst="straightConnector1">
            <a:avLst/>
          </a:prstGeom>
          <a:ln w="762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ight Brace 87"/>
          <p:cNvSpPr/>
          <p:nvPr/>
        </p:nvSpPr>
        <p:spPr>
          <a:xfrm>
            <a:off x="3962400" y="3124200"/>
            <a:ext cx="228600" cy="1524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 advTm="11077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to Ensemble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764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6" idx="3"/>
          </p:cNvCxnSpPr>
          <p:nvPr/>
        </p:nvCxnSpPr>
        <p:spPr>
          <a:xfrm>
            <a:off x="20574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2954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7432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4478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1066800" cy="1066800"/>
          </a:xfrm>
          <a:prstGeom prst="rect">
            <a:avLst/>
          </a:prstGeom>
          <a:noFill/>
        </p:spPr>
      </p:pic>
      <p:pic>
        <p:nvPicPr>
          <p:cNvPr id="3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38750"/>
            <a:ext cx="1066800" cy="1066800"/>
          </a:xfrm>
          <a:prstGeom prst="rect">
            <a:avLst/>
          </a:prstGeom>
          <a:noFill/>
        </p:spPr>
      </p:pic>
      <p:pic>
        <p:nvPicPr>
          <p:cNvPr id="33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257800"/>
            <a:ext cx="1066800" cy="1066800"/>
          </a:xfrm>
          <a:prstGeom prst="rect">
            <a:avLst/>
          </a:prstGeom>
          <a:noFill/>
        </p:spPr>
      </p:pic>
      <p:pic>
        <p:nvPicPr>
          <p:cNvPr id="4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Cloud 53"/>
          <p:cNvSpPr/>
          <p:nvPr/>
        </p:nvSpPr>
        <p:spPr>
          <a:xfrm>
            <a:off x="6096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67200" y="2057400"/>
            <a:ext cx="7620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960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69" idx="3"/>
          </p:cNvCxnSpPr>
          <p:nvPr/>
        </p:nvCxnSpPr>
        <p:spPr>
          <a:xfrm>
            <a:off x="64770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7150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71628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58674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905000"/>
            <a:ext cx="1066800" cy="1066800"/>
          </a:xfrm>
          <a:prstGeom prst="rect">
            <a:avLst/>
          </a:prstGeom>
          <a:noFill/>
        </p:spPr>
      </p:pic>
      <p:pic>
        <p:nvPicPr>
          <p:cNvPr id="58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5238750"/>
            <a:ext cx="1066800" cy="1066800"/>
          </a:xfrm>
          <a:prstGeom prst="rect">
            <a:avLst/>
          </a:prstGeom>
          <a:noFill/>
        </p:spPr>
      </p:pic>
      <p:pic>
        <p:nvPicPr>
          <p:cNvPr id="59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257800"/>
            <a:ext cx="1066800" cy="1066800"/>
          </a:xfrm>
          <a:prstGeom prst="rect">
            <a:avLst/>
          </a:prstGeom>
          <a:noFill/>
        </p:spPr>
      </p:pic>
      <p:sp>
        <p:nvSpPr>
          <p:cNvPr id="60" name="Rounded Rectangle 59"/>
          <p:cNvSpPr/>
          <p:nvPr/>
        </p:nvSpPr>
        <p:spPr>
          <a:xfrm>
            <a:off x="6324600" y="21336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1" name="Rounded Rectangle 60"/>
          <p:cNvSpPr/>
          <p:nvPr/>
        </p:nvSpPr>
        <p:spPr>
          <a:xfrm>
            <a:off x="6400800" y="22098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6400800" y="22860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56388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4" name="Rounded Rectangle 63"/>
          <p:cNvSpPr/>
          <p:nvPr/>
        </p:nvSpPr>
        <p:spPr>
          <a:xfrm>
            <a:off x="57150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57150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76200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7" name="Rounded Rectangle 66"/>
          <p:cNvSpPr/>
          <p:nvPr/>
        </p:nvSpPr>
        <p:spPr>
          <a:xfrm>
            <a:off x="76962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76962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6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3429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3505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4038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3962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Cloud 76"/>
          <p:cNvSpPr/>
          <p:nvPr/>
        </p:nvSpPr>
        <p:spPr>
          <a:xfrm>
            <a:off x="50292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581400" y="2057400"/>
            <a:ext cx="14478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Resume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21336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14478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34290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65532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8674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78486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6134100" y="2438400"/>
            <a:ext cx="419100" cy="9906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6400800" y="3581400"/>
            <a:ext cx="9906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7086600" y="3810000"/>
            <a:ext cx="5715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5753100" y="3581400"/>
            <a:ext cx="1143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6019800" y="4114800"/>
            <a:ext cx="5334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 flipV="1">
            <a:off x="5753100" y="4267200"/>
            <a:ext cx="114300" cy="12001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6819900" y="4343400"/>
            <a:ext cx="1028700" cy="11239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 advTm="19734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ontent Placeholder 4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Widely supported to help:</a:t>
            </a:r>
          </a:p>
          <a:p>
            <a:r>
              <a:rPr lang="en-US" dirty="0" smtClean="0"/>
              <a:t>Consolidate to save energy</a:t>
            </a:r>
          </a:p>
          <a:p>
            <a:r>
              <a:rPr lang="en-US" dirty="0" smtClean="0"/>
              <a:t>Re-locate to improve performance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Machine Migration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143000" y="4038600"/>
            <a:ext cx="3048000" cy="22860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295400" y="5562600"/>
            <a:ext cx="2743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Hypervisor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295400" y="4267200"/>
            <a:ext cx="1219200" cy="11430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371600" y="4419600"/>
            <a:ext cx="1066800" cy="381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371600" y="4876800"/>
            <a:ext cx="1066800" cy="381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953000" y="4038600"/>
            <a:ext cx="3048000" cy="22860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105400" y="5562600"/>
            <a:ext cx="2743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Hypervisor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629400" y="4267200"/>
            <a:ext cx="1219200" cy="11430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6705600" y="4419600"/>
            <a:ext cx="1066800" cy="381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705600" y="4876800"/>
            <a:ext cx="1066800" cy="381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667000" y="4267200"/>
            <a:ext cx="1219200" cy="1143000"/>
          </a:xfrm>
          <a:prstGeom prst="roundRect">
            <a:avLst/>
          </a:prstGeom>
          <a:solidFill>
            <a:srgbClr val="A6A6A6">
              <a:alpha val="10196"/>
            </a:srgbClr>
          </a:solidFill>
          <a:ln>
            <a:solidFill>
              <a:srgbClr val="385D8A">
                <a:alpha val="1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2743200" y="4419600"/>
            <a:ext cx="1066800" cy="381000"/>
          </a:xfrm>
          <a:prstGeom prst="roundRect">
            <a:avLst/>
          </a:prstGeom>
          <a:solidFill>
            <a:srgbClr val="D99694">
              <a:alpha val="10196"/>
            </a:srgbClr>
          </a:solidFill>
          <a:ln>
            <a:solidFill>
              <a:srgbClr val="595959">
                <a:alpha val="1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Apps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743200" y="4876800"/>
            <a:ext cx="1066800" cy="381000"/>
          </a:xfrm>
          <a:prstGeom prst="roundRect">
            <a:avLst/>
          </a:prstGeom>
          <a:solidFill>
            <a:srgbClr val="B9CDE5">
              <a:alpha val="10196"/>
            </a:srgbClr>
          </a:solidFill>
          <a:ln>
            <a:solidFill>
              <a:srgbClr val="595959">
                <a:alpha val="1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505200" y="4267200"/>
            <a:ext cx="1219200" cy="1143000"/>
          </a:xfrm>
          <a:prstGeom prst="roundRect">
            <a:avLst/>
          </a:prstGeom>
          <a:solidFill>
            <a:srgbClr val="A6A6A6">
              <a:alpha val="30196"/>
            </a:srgbClr>
          </a:solidFill>
          <a:ln>
            <a:solidFill>
              <a:srgbClr val="385D8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3581400" y="4419600"/>
            <a:ext cx="1066800" cy="381000"/>
          </a:xfrm>
          <a:prstGeom prst="roundRect">
            <a:avLst/>
          </a:prstGeom>
          <a:solidFill>
            <a:srgbClr val="D99694">
              <a:alpha val="30196"/>
            </a:srgbClr>
          </a:solidFill>
          <a:ln>
            <a:solidFill>
              <a:srgbClr val="595959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581400" y="4876800"/>
            <a:ext cx="1066800" cy="381000"/>
          </a:xfrm>
          <a:prstGeom prst="roundRect">
            <a:avLst/>
          </a:prstGeom>
          <a:solidFill>
            <a:srgbClr val="B9CDE5">
              <a:alpha val="29804"/>
            </a:srgbClr>
          </a:solidFill>
          <a:ln>
            <a:solidFill>
              <a:srgbClr val="595959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267200" y="4267200"/>
            <a:ext cx="1219200" cy="1143000"/>
          </a:xfrm>
          <a:prstGeom prst="roundRect">
            <a:avLst/>
          </a:prstGeom>
          <a:solidFill>
            <a:srgbClr val="A6A6A6">
              <a:alpha val="60000"/>
            </a:srgbClr>
          </a:solidFill>
          <a:ln>
            <a:solidFill>
              <a:srgbClr val="385D8A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4343400" y="4419600"/>
            <a:ext cx="1066800" cy="381000"/>
          </a:xfrm>
          <a:prstGeom prst="roundRect">
            <a:avLst/>
          </a:prstGeom>
          <a:solidFill>
            <a:srgbClr val="D99694">
              <a:alpha val="60000"/>
            </a:srgbClr>
          </a:solidFill>
          <a:ln>
            <a:solidFill>
              <a:srgbClr val="595959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Apps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343400" y="4876800"/>
            <a:ext cx="1066800" cy="381000"/>
          </a:xfrm>
          <a:prstGeom prst="roundRect">
            <a:avLst/>
          </a:prstGeom>
          <a:solidFill>
            <a:srgbClr val="B9CDE5">
              <a:alpha val="60000"/>
            </a:srgbClr>
          </a:solidFill>
          <a:ln>
            <a:solidFill>
              <a:srgbClr val="595959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5105400" y="4267200"/>
            <a:ext cx="1219200" cy="1143000"/>
            <a:chOff x="5867400" y="3048000"/>
            <a:chExt cx="1219200" cy="1143000"/>
          </a:xfrm>
        </p:grpSpPr>
        <p:sp>
          <p:nvSpPr>
            <p:cNvPr id="34" name="Rounded Rectangle 33"/>
            <p:cNvSpPr/>
            <p:nvPr/>
          </p:nvSpPr>
          <p:spPr>
            <a:xfrm>
              <a:off x="5867400" y="3048000"/>
              <a:ext cx="1219200" cy="11430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5943600" y="3200400"/>
              <a:ext cx="1066800" cy="3810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Apps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5943600" y="3657600"/>
              <a:ext cx="1066800" cy="38100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OS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>
            <a:off x="3276600" y="3810000"/>
            <a:ext cx="2286000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818" name="Picture 2" descr="https://encrypted-tbn1.gstatic.com/images?q=tbn:ANd9GcRgCf2DRfU0ogumaTSHPaTm0XjxboVLo7qzn8H5SxDsytFdQTY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9075" y="1311564"/>
            <a:ext cx="1304925" cy="527243"/>
          </a:xfrm>
          <a:prstGeom prst="rect">
            <a:avLst/>
          </a:prstGeom>
          <a:noFill/>
        </p:spPr>
      </p:pic>
      <p:pic>
        <p:nvPicPr>
          <p:cNvPr id="34824" name="Picture 8" descr="https://encrypted-tbn3.gstatic.com/images?q=tbn:ANd9GcT6l3N5ez-fzUtN9DNu-YMmUevUCLYk3m1QcJmnZrUtynZbz2kapXN-02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2057400"/>
            <a:ext cx="1524000" cy="857694"/>
          </a:xfrm>
          <a:prstGeom prst="rect">
            <a:avLst/>
          </a:prstGeom>
          <a:noFill/>
        </p:spPr>
      </p:pic>
      <p:pic>
        <p:nvPicPr>
          <p:cNvPr id="34826" name="Picture 10" descr="https://encrypted-tbn3.gstatic.com/images?q=tbn:ANd9GcTNLt_VdxyGWfyW76l5rNWGp1F1pCVz5vJAFg-2EEJA4WpYIjUpL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58200" y="3429000"/>
            <a:ext cx="477134" cy="533400"/>
          </a:xfrm>
          <a:prstGeom prst="rect">
            <a:avLst/>
          </a:prstGeom>
          <a:noFill/>
        </p:spPr>
      </p:pic>
      <p:pic>
        <p:nvPicPr>
          <p:cNvPr id="34828" name="Picture 12" descr="https://encrypted-tbn0.gstatic.com/images?q=tbn:ANd9GcSDZInJDU9a8Ek0avecqfxDebvnJ0GJcS7sgwZv_0TPlW3WPLRd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29600" y="2667000"/>
            <a:ext cx="685799" cy="658846"/>
          </a:xfrm>
          <a:prstGeom prst="rect">
            <a:avLst/>
          </a:prstGeom>
          <a:noFill/>
        </p:spPr>
      </p:pic>
      <p:pic>
        <p:nvPicPr>
          <p:cNvPr id="34820" name="Picture 4" descr="https://encrypted-tbn1.gstatic.com/images?q=tbn:ANd9GcSMytrjQvJV02Fm3S12tlYpwD9LrMB0plQNd-KceZIpR-WIsxzW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77200" y="1905000"/>
            <a:ext cx="843149" cy="398298"/>
          </a:xfrm>
          <a:prstGeom prst="rect">
            <a:avLst/>
          </a:prstGeom>
          <a:noFill/>
        </p:spPr>
      </p:pic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advTm="4744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to Ensemble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764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6" idx="3"/>
          </p:cNvCxnSpPr>
          <p:nvPr/>
        </p:nvCxnSpPr>
        <p:spPr>
          <a:xfrm>
            <a:off x="20574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2954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7432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4478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1066800" cy="1066800"/>
          </a:xfrm>
          <a:prstGeom prst="rect">
            <a:avLst/>
          </a:prstGeom>
          <a:noFill/>
        </p:spPr>
      </p:pic>
      <p:pic>
        <p:nvPicPr>
          <p:cNvPr id="3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38750"/>
            <a:ext cx="1066800" cy="1066800"/>
          </a:xfrm>
          <a:prstGeom prst="rect">
            <a:avLst/>
          </a:prstGeom>
          <a:noFill/>
        </p:spPr>
      </p:pic>
      <p:pic>
        <p:nvPicPr>
          <p:cNvPr id="33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257800"/>
            <a:ext cx="1066800" cy="1066800"/>
          </a:xfrm>
          <a:prstGeom prst="rect">
            <a:avLst/>
          </a:prstGeom>
          <a:noFill/>
        </p:spPr>
      </p:pic>
      <p:pic>
        <p:nvPicPr>
          <p:cNvPr id="4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Cloud 53"/>
          <p:cNvSpPr/>
          <p:nvPr/>
        </p:nvSpPr>
        <p:spPr>
          <a:xfrm>
            <a:off x="6096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67200" y="2057400"/>
            <a:ext cx="7620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960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69" idx="3"/>
          </p:cNvCxnSpPr>
          <p:nvPr/>
        </p:nvCxnSpPr>
        <p:spPr>
          <a:xfrm>
            <a:off x="64770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7150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71628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58674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905000"/>
            <a:ext cx="1066800" cy="1066800"/>
          </a:xfrm>
          <a:prstGeom prst="rect">
            <a:avLst/>
          </a:prstGeom>
          <a:noFill/>
        </p:spPr>
      </p:pic>
      <p:pic>
        <p:nvPicPr>
          <p:cNvPr id="58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5238750"/>
            <a:ext cx="1066800" cy="1066800"/>
          </a:xfrm>
          <a:prstGeom prst="rect">
            <a:avLst/>
          </a:prstGeom>
          <a:noFill/>
        </p:spPr>
      </p:pic>
      <p:pic>
        <p:nvPicPr>
          <p:cNvPr id="59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257800"/>
            <a:ext cx="1066800" cy="1066800"/>
          </a:xfrm>
          <a:prstGeom prst="rect">
            <a:avLst/>
          </a:prstGeom>
          <a:noFill/>
        </p:spPr>
      </p:pic>
      <p:sp>
        <p:nvSpPr>
          <p:cNvPr id="60" name="Rounded Rectangle 59"/>
          <p:cNvSpPr/>
          <p:nvPr/>
        </p:nvSpPr>
        <p:spPr>
          <a:xfrm>
            <a:off x="6324600" y="21336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1" name="Rounded Rectangle 60"/>
          <p:cNvSpPr/>
          <p:nvPr/>
        </p:nvSpPr>
        <p:spPr>
          <a:xfrm>
            <a:off x="6400800" y="22098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6400800" y="22860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56388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4" name="Rounded Rectangle 63"/>
          <p:cNvSpPr/>
          <p:nvPr/>
        </p:nvSpPr>
        <p:spPr>
          <a:xfrm>
            <a:off x="57150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57150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76200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7" name="Rounded Rectangle 66"/>
          <p:cNvSpPr/>
          <p:nvPr/>
        </p:nvSpPr>
        <p:spPr>
          <a:xfrm>
            <a:off x="76962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76962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6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3429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3505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4038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3962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Cloud 76"/>
          <p:cNvSpPr/>
          <p:nvPr/>
        </p:nvSpPr>
        <p:spPr>
          <a:xfrm>
            <a:off x="50292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581400" y="2057400"/>
            <a:ext cx="14478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Resume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21336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4478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4290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5532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8674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78486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6134100" y="2438400"/>
            <a:ext cx="419100" cy="9906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6400800" y="3581400"/>
            <a:ext cx="9906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7086600" y="3810000"/>
            <a:ext cx="5715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5753100" y="3581400"/>
            <a:ext cx="1143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6019800" y="4114800"/>
            <a:ext cx="5334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 flipV="1">
            <a:off x="5753100" y="4267200"/>
            <a:ext cx="114300" cy="12001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6819900" y="4343400"/>
            <a:ext cx="1028700" cy="11239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1600200" y="4953000"/>
            <a:ext cx="6019800" cy="129540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Complex to implement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Downtime potentially large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87" name="Slide Number Placeholder 8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 advTm="27518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to Whole Network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764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6" idx="3"/>
          </p:cNvCxnSpPr>
          <p:nvPr/>
        </p:nvCxnSpPr>
        <p:spPr>
          <a:xfrm>
            <a:off x="20574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2954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7432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4478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1066800" cy="1066800"/>
          </a:xfrm>
          <a:prstGeom prst="rect">
            <a:avLst/>
          </a:prstGeom>
          <a:noFill/>
        </p:spPr>
      </p:pic>
      <p:pic>
        <p:nvPicPr>
          <p:cNvPr id="3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38750"/>
            <a:ext cx="1066800" cy="1066800"/>
          </a:xfrm>
          <a:prstGeom prst="rect">
            <a:avLst/>
          </a:prstGeom>
          <a:noFill/>
        </p:spPr>
      </p:pic>
      <p:pic>
        <p:nvPicPr>
          <p:cNvPr id="33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257800"/>
            <a:ext cx="1066800" cy="1066800"/>
          </a:xfrm>
          <a:prstGeom prst="rect">
            <a:avLst/>
          </a:prstGeom>
          <a:noFill/>
        </p:spPr>
      </p:pic>
      <p:sp>
        <p:nvSpPr>
          <p:cNvPr id="34" name="Rounded Rectangle 33"/>
          <p:cNvSpPr/>
          <p:nvPr/>
        </p:nvSpPr>
        <p:spPr>
          <a:xfrm>
            <a:off x="1905000" y="21336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5" name="Rounded Rectangle 34"/>
          <p:cNvSpPr/>
          <p:nvPr/>
        </p:nvSpPr>
        <p:spPr>
          <a:xfrm>
            <a:off x="1981200" y="22098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1981200" y="22860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2192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8" name="Rounded Rectangle 37"/>
          <p:cNvSpPr/>
          <p:nvPr/>
        </p:nvSpPr>
        <p:spPr>
          <a:xfrm>
            <a:off x="12954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2954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2004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4" name="Rounded Rectangle 43"/>
          <p:cNvSpPr/>
          <p:nvPr/>
        </p:nvSpPr>
        <p:spPr>
          <a:xfrm>
            <a:off x="32766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32766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3429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3505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4038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3962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Cloud 53"/>
          <p:cNvSpPr/>
          <p:nvPr/>
        </p:nvSpPr>
        <p:spPr>
          <a:xfrm>
            <a:off x="6096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67200" y="2057400"/>
            <a:ext cx="7620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0960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65" idx="3"/>
          </p:cNvCxnSpPr>
          <p:nvPr/>
        </p:nvCxnSpPr>
        <p:spPr>
          <a:xfrm>
            <a:off x="64770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57150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71628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58674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905000"/>
            <a:ext cx="1066800" cy="1066800"/>
          </a:xfrm>
          <a:prstGeom prst="rect">
            <a:avLst/>
          </a:prstGeom>
          <a:noFill/>
        </p:spPr>
      </p:pic>
      <p:pic>
        <p:nvPicPr>
          <p:cNvPr id="63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5238750"/>
            <a:ext cx="1066800" cy="1066800"/>
          </a:xfrm>
          <a:prstGeom prst="rect">
            <a:avLst/>
          </a:prstGeom>
          <a:noFill/>
        </p:spPr>
      </p:pic>
      <p:pic>
        <p:nvPicPr>
          <p:cNvPr id="64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257800"/>
            <a:ext cx="1066800" cy="1066800"/>
          </a:xfrm>
          <a:prstGeom prst="rect">
            <a:avLst/>
          </a:prstGeom>
          <a:noFill/>
        </p:spPr>
      </p:pic>
      <p:pic>
        <p:nvPicPr>
          <p:cNvPr id="65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Cloud 68"/>
          <p:cNvSpPr/>
          <p:nvPr/>
        </p:nvSpPr>
        <p:spPr>
          <a:xfrm>
            <a:off x="50292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581400" y="2057400"/>
            <a:ext cx="14478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Iterative copy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21336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4478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4290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5532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8674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8486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50" idx="0"/>
            <a:endCxn id="34" idx="2"/>
          </p:cNvCxnSpPr>
          <p:nvPr/>
        </p:nvCxnSpPr>
        <p:spPr>
          <a:xfrm flipV="1">
            <a:off x="1714500" y="2438400"/>
            <a:ext cx="419100" cy="9906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51" idx="1"/>
          </p:cNvCxnSpPr>
          <p:nvPr/>
        </p:nvCxnSpPr>
        <p:spPr>
          <a:xfrm>
            <a:off x="1981200" y="3581400"/>
            <a:ext cx="9906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51" idx="2"/>
            <a:endCxn id="52" idx="3"/>
          </p:cNvCxnSpPr>
          <p:nvPr/>
        </p:nvCxnSpPr>
        <p:spPr>
          <a:xfrm flipH="1">
            <a:off x="2667000" y="3810000"/>
            <a:ext cx="5715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50" idx="1"/>
            <a:endCxn id="53" idx="0"/>
          </p:cNvCxnSpPr>
          <p:nvPr/>
        </p:nvCxnSpPr>
        <p:spPr>
          <a:xfrm flipH="1">
            <a:off x="1333500" y="3581400"/>
            <a:ext cx="1143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53" idx="3"/>
            <a:endCxn id="52" idx="1"/>
          </p:cNvCxnSpPr>
          <p:nvPr/>
        </p:nvCxnSpPr>
        <p:spPr>
          <a:xfrm>
            <a:off x="1600200" y="4114800"/>
            <a:ext cx="5334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37" idx="0"/>
            <a:endCxn id="53" idx="2"/>
          </p:cNvCxnSpPr>
          <p:nvPr/>
        </p:nvCxnSpPr>
        <p:spPr>
          <a:xfrm flipH="1" flipV="1">
            <a:off x="1333500" y="4267200"/>
            <a:ext cx="114300" cy="12001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52" idx="2"/>
            <a:endCxn id="43" idx="0"/>
          </p:cNvCxnSpPr>
          <p:nvPr/>
        </p:nvCxnSpPr>
        <p:spPr>
          <a:xfrm>
            <a:off x="2400300" y="4343400"/>
            <a:ext cx="1028700" cy="11239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107" idx="1"/>
          </p:cNvCxnSpPr>
          <p:nvPr/>
        </p:nvCxnSpPr>
        <p:spPr>
          <a:xfrm>
            <a:off x="4191000" y="3886200"/>
            <a:ext cx="762000" cy="0"/>
          </a:xfrm>
          <a:prstGeom prst="straightConnector1">
            <a:avLst/>
          </a:prstGeom>
          <a:ln w="762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ight Brace 106"/>
          <p:cNvSpPr/>
          <p:nvPr/>
        </p:nvSpPr>
        <p:spPr>
          <a:xfrm>
            <a:off x="3962400" y="3124200"/>
            <a:ext cx="228600" cy="1524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Slide Number Placeholder 7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 advTm="14774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to Whole Network</a:t>
            </a:r>
            <a:endParaRPr lang="en-US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67200" y="2057400"/>
            <a:ext cx="7620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0960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3" idx="3"/>
          </p:cNvCxnSpPr>
          <p:nvPr/>
        </p:nvCxnSpPr>
        <p:spPr>
          <a:xfrm>
            <a:off x="64770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57150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71628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58674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905000"/>
            <a:ext cx="1066800" cy="1066800"/>
          </a:xfrm>
          <a:prstGeom prst="rect">
            <a:avLst/>
          </a:prstGeom>
          <a:noFill/>
        </p:spPr>
      </p:pic>
      <p:pic>
        <p:nvPicPr>
          <p:cNvPr id="71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5238750"/>
            <a:ext cx="1066800" cy="1066800"/>
          </a:xfrm>
          <a:prstGeom prst="rect">
            <a:avLst/>
          </a:prstGeom>
          <a:noFill/>
        </p:spPr>
      </p:pic>
      <p:pic>
        <p:nvPicPr>
          <p:cNvPr id="7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257800"/>
            <a:ext cx="1066800" cy="1066800"/>
          </a:xfrm>
          <a:prstGeom prst="rect">
            <a:avLst/>
          </a:prstGeom>
          <a:noFill/>
        </p:spPr>
      </p:pic>
      <p:pic>
        <p:nvPicPr>
          <p:cNvPr id="73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Cloud 76"/>
          <p:cNvSpPr/>
          <p:nvPr/>
        </p:nvSpPr>
        <p:spPr>
          <a:xfrm>
            <a:off x="50292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581400" y="2057400"/>
            <a:ext cx="14478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Freeze and copy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16764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52" idx="3"/>
          </p:cNvCxnSpPr>
          <p:nvPr/>
        </p:nvCxnSpPr>
        <p:spPr>
          <a:xfrm>
            <a:off x="20574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12954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27432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14478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1066800" cy="1066800"/>
          </a:xfrm>
          <a:prstGeom prst="rect">
            <a:avLst/>
          </a:prstGeom>
          <a:noFill/>
        </p:spPr>
      </p:pic>
      <p:pic>
        <p:nvPicPr>
          <p:cNvPr id="38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38750"/>
            <a:ext cx="1066800" cy="1066800"/>
          </a:xfrm>
          <a:prstGeom prst="rect">
            <a:avLst/>
          </a:prstGeom>
          <a:noFill/>
        </p:spPr>
      </p:pic>
      <p:pic>
        <p:nvPicPr>
          <p:cNvPr id="39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257800"/>
            <a:ext cx="1066800" cy="1066800"/>
          </a:xfrm>
          <a:prstGeom prst="rect">
            <a:avLst/>
          </a:prstGeom>
          <a:noFill/>
        </p:spPr>
      </p:pic>
      <p:sp>
        <p:nvSpPr>
          <p:cNvPr id="43" name="Rounded Rectangle 42"/>
          <p:cNvSpPr/>
          <p:nvPr/>
        </p:nvSpPr>
        <p:spPr>
          <a:xfrm>
            <a:off x="1905000" y="21336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4" name="Rounded Rectangle 43"/>
          <p:cNvSpPr/>
          <p:nvPr/>
        </p:nvSpPr>
        <p:spPr>
          <a:xfrm>
            <a:off x="1981200" y="22098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1981200" y="22860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2192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7" name="Rounded Rectangle 46"/>
          <p:cNvSpPr/>
          <p:nvPr/>
        </p:nvSpPr>
        <p:spPr>
          <a:xfrm>
            <a:off x="12954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12954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2004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0" name="Rounded Rectangle 49"/>
          <p:cNvSpPr/>
          <p:nvPr/>
        </p:nvSpPr>
        <p:spPr>
          <a:xfrm>
            <a:off x="32766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32766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52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Cloud 83"/>
          <p:cNvSpPr/>
          <p:nvPr/>
        </p:nvSpPr>
        <p:spPr>
          <a:xfrm>
            <a:off x="6096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/>
          <p:cNvCxnSpPr/>
          <p:nvPr/>
        </p:nvCxnSpPr>
        <p:spPr>
          <a:xfrm>
            <a:off x="21336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14478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34290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5532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58674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78486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94" idx="1"/>
          </p:cNvCxnSpPr>
          <p:nvPr/>
        </p:nvCxnSpPr>
        <p:spPr>
          <a:xfrm>
            <a:off x="4191000" y="3886200"/>
            <a:ext cx="762000" cy="0"/>
          </a:xfrm>
          <a:prstGeom prst="straightConnector1">
            <a:avLst/>
          </a:prstGeom>
          <a:ln w="762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ight Brace 93"/>
          <p:cNvSpPr/>
          <p:nvPr/>
        </p:nvSpPr>
        <p:spPr>
          <a:xfrm>
            <a:off x="3962400" y="3124200"/>
            <a:ext cx="228600" cy="1524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 advTm="11731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to Whole Network</a:t>
            </a:r>
            <a:endParaRPr lang="en-US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67200" y="2057400"/>
            <a:ext cx="7620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960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69" idx="3"/>
          </p:cNvCxnSpPr>
          <p:nvPr/>
        </p:nvCxnSpPr>
        <p:spPr>
          <a:xfrm>
            <a:off x="64770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7150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71628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58674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905000"/>
            <a:ext cx="1066800" cy="1066800"/>
          </a:xfrm>
          <a:prstGeom prst="rect">
            <a:avLst/>
          </a:prstGeom>
          <a:noFill/>
        </p:spPr>
      </p:pic>
      <p:pic>
        <p:nvPicPr>
          <p:cNvPr id="58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5238750"/>
            <a:ext cx="1066800" cy="1066800"/>
          </a:xfrm>
          <a:prstGeom prst="rect">
            <a:avLst/>
          </a:prstGeom>
          <a:noFill/>
        </p:spPr>
      </p:pic>
      <p:pic>
        <p:nvPicPr>
          <p:cNvPr id="59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257800"/>
            <a:ext cx="1066800" cy="1066800"/>
          </a:xfrm>
          <a:prstGeom prst="rect">
            <a:avLst/>
          </a:prstGeom>
          <a:noFill/>
        </p:spPr>
      </p:pic>
      <p:pic>
        <p:nvPicPr>
          <p:cNvPr id="6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3429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3505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4038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3962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Cloud 76"/>
          <p:cNvSpPr/>
          <p:nvPr/>
        </p:nvSpPr>
        <p:spPr>
          <a:xfrm>
            <a:off x="50292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581400" y="2057400"/>
            <a:ext cx="14478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Resume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16764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90" idx="3"/>
          </p:cNvCxnSpPr>
          <p:nvPr/>
        </p:nvCxnSpPr>
        <p:spPr>
          <a:xfrm>
            <a:off x="20574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12954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27432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14478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1066800" cy="1066800"/>
          </a:xfrm>
          <a:prstGeom prst="rect">
            <a:avLst/>
          </a:prstGeom>
          <a:noFill/>
        </p:spPr>
      </p:pic>
      <p:pic>
        <p:nvPicPr>
          <p:cNvPr id="79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38750"/>
            <a:ext cx="1066800" cy="1066800"/>
          </a:xfrm>
          <a:prstGeom prst="rect">
            <a:avLst/>
          </a:prstGeom>
          <a:noFill/>
        </p:spPr>
      </p:pic>
      <p:pic>
        <p:nvPicPr>
          <p:cNvPr id="80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257800"/>
            <a:ext cx="1066800" cy="1066800"/>
          </a:xfrm>
          <a:prstGeom prst="rect">
            <a:avLst/>
          </a:prstGeom>
          <a:noFill/>
        </p:spPr>
      </p:pic>
      <p:sp>
        <p:nvSpPr>
          <p:cNvPr id="81" name="Rounded Rectangle 80"/>
          <p:cNvSpPr/>
          <p:nvPr/>
        </p:nvSpPr>
        <p:spPr>
          <a:xfrm>
            <a:off x="1905000" y="21336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82" name="Rounded Rectangle 81"/>
          <p:cNvSpPr/>
          <p:nvPr/>
        </p:nvSpPr>
        <p:spPr>
          <a:xfrm>
            <a:off x="1981200" y="22098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1981200" y="22860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12192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85" name="Rounded Rectangle 84"/>
          <p:cNvSpPr/>
          <p:nvPr/>
        </p:nvSpPr>
        <p:spPr>
          <a:xfrm>
            <a:off x="12954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2954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32004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88" name="Rounded Rectangle 87"/>
          <p:cNvSpPr/>
          <p:nvPr/>
        </p:nvSpPr>
        <p:spPr>
          <a:xfrm>
            <a:off x="32766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32766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90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Cloud 93"/>
          <p:cNvSpPr/>
          <p:nvPr/>
        </p:nvSpPr>
        <p:spPr>
          <a:xfrm>
            <a:off x="6096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Connector 94"/>
          <p:cNvCxnSpPr/>
          <p:nvPr/>
        </p:nvCxnSpPr>
        <p:spPr>
          <a:xfrm>
            <a:off x="21336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14478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34290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5532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58674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78486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endCxn id="81" idx="2"/>
          </p:cNvCxnSpPr>
          <p:nvPr/>
        </p:nvCxnSpPr>
        <p:spPr>
          <a:xfrm flipH="1" flipV="1">
            <a:off x="2133600" y="2438400"/>
            <a:ext cx="3962400" cy="9906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6362700" y="3581400"/>
            <a:ext cx="9906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H="1">
            <a:off x="7048500" y="3810000"/>
            <a:ext cx="5715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>
            <a:off x="5715000" y="3581400"/>
            <a:ext cx="1143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5981700" y="4114800"/>
            <a:ext cx="5334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84" idx="0"/>
          </p:cNvCxnSpPr>
          <p:nvPr/>
        </p:nvCxnSpPr>
        <p:spPr>
          <a:xfrm flipV="1">
            <a:off x="1447800" y="4267200"/>
            <a:ext cx="4267200" cy="12001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endCxn id="87" idx="0"/>
          </p:cNvCxnSpPr>
          <p:nvPr/>
        </p:nvCxnSpPr>
        <p:spPr>
          <a:xfrm flipH="1">
            <a:off x="3429000" y="4343400"/>
            <a:ext cx="3352800" cy="11239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Slide Number Placeholder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 advTm="2624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to Whole Network</a:t>
            </a:r>
            <a:endParaRPr lang="en-US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67200" y="2057400"/>
            <a:ext cx="7620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960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69" idx="3"/>
          </p:cNvCxnSpPr>
          <p:nvPr/>
        </p:nvCxnSpPr>
        <p:spPr>
          <a:xfrm>
            <a:off x="64770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7150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71628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58674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905000"/>
            <a:ext cx="1066800" cy="1066800"/>
          </a:xfrm>
          <a:prstGeom prst="rect">
            <a:avLst/>
          </a:prstGeom>
          <a:noFill/>
        </p:spPr>
      </p:pic>
      <p:pic>
        <p:nvPicPr>
          <p:cNvPr id="58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5238750"/>
            <a:ext cx="1066800" cy="1066800"/>
          </a:xfrm>
          <a:prstGeom prst="rect">
            <a:avLst/>
          </a:prstGeom>
          <a:noFill/>
        </p:spPr>
      </p:pic>
      <p:pic>
        <p:nvPicPr>
          <p:cNvPr id="59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257800"/>
            <a:ext cx="1066800" cy="1066800"/>
          </a:xfrm>
          <a:prstGeom prst="rect">
            <a:avLst/>
          </a:prstGeom>
          <a:noFill/>
        </p:spPr>
      </p:pic>
      <p:pic>
        <p:nvPicPr>
          <p:cNvPr id="6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3429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3505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4038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3962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Cloud 76"/>
          <p:cNvSpPr/>
          <p:nvPr/>
        </p:nvSpPr>
        <p:spPr>
          <a:xfrm>
            <a:off x="50292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581400" y="2057400"/>
            <a:ext cx="14478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Resume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16764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90" idx="3"/>
          </p:cNvCxnSpPr>
          <p:nvPr/>
        </p:nvCxnSpPr>
        <p:spPr>
          <a:xfrm>
            <a:off x="20574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12954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27432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14478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1066800" cy="1066800"/>
          </a:xfrm>
          <a:prstGeom prst="rect">
            <a:avLst/>
          </a:prstGeom>
          <a:noFill/>
        </p:spPr>
      </p:pic>
      <p:pic>
        <p:nvPicPr>
          <p:cNvPr id="79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38750"/>
            <a:ext cx="1066800" cy="1066800"/>
          </a:xfrm>
          <a:prstGeom prst="rect">
            <a:avLst/>
          </a:prstGeom>
          <a:noFill/>
        </p:spPr>
      </p:pic>
      <p:pic>
        <p:nvPicPr>
          <p:cNvPr id="80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257800"/>
            <a:ext cx="1066800" cy="1066800"/>
          </a:xfrm>
          <a:prstGeom prst="rect">
            <a:avLst/>
          </a:prstGeom>
          <a:noFill/>
        </p:spPr>
      </p:pic>
      <p:sp>
        <p:nvSpPr>
          <p:cNvPr id="81" name="Rounded Rectangle 80"/>
          <p:cNvSpPr/>
          <p:nvPr/>
        </p:nvSpPr>
        <p:spPr>
          <a:xfrm>
            <a:off x="1905000" y="21336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82" name="Rounded Rectangle 81"/>
          <p:cNvSpPr/>
          <p:nvPr/>
        </p:nvSpPr>
        <p:spPr>
          <a:xfrm>
            <a:off x="1981200" y="22098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1981200" y="22860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12192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85" name="Rounded Rectangle 84"/>
          <p:cNvSpPr/>
          <p:nvPr/>
        </p:nvSpPr>
        <p:spPr>
          <a:xfrm>
            <a:off x="12954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2954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32004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88" name="Rounded Rectangle 87"/>
          <p:cNvSpPr/>
          <p:nvPr/>
        </p:nvSpPr>
        <p:spPr>
          <a:xfrm>
            <a:off x="32766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32766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90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Cloud 93"/>
          <p:cNvSpPr/>
          <p:nvPr/>
        </p:nvSpPr>
        <p:spPr>
          <a:xfrm>
            <a:off x="6096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Connector 94"/>
          <p:cNvCxnSpPr/>
          <p:nvPr/>
        </p:nvCxnSpPr>
        <p:spPr>
          <a:xfrm>
            <a:off x="21336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14478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34290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5532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58674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78486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endCxn id="81" idx="2"/>
          </p:cNvCxnSpPr>
          <p:nvPr/>
        </p:nvCxnSpPr>
        <p:spPr>
          <a:xfrm flipH="1" flipV="1">
            <a:off x="2133600" y="2438400"/>
            <a:ext cx="3962400" cy="9906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6362700" y="3581400"/>
            <a:ext cx="9906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H="1">
            <a:off x="7048500" y="3810000"/>
            <a:ext cx="5715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>
            <a:off x="5715000" y="3581400"/>
            <a:ext cx="1143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5981700" y="4114800"/>
            <a:ext cx="5334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84" idx="0"/>
          </p:cNvCxnSpPr>
          <p:nvPr/>
        </p:nvCxnSpPr>
        <p:spPr>
          <a:xfrm flipV="1">
            <a:off x="1447800" y="4267200"/>
            <a:ext cx="4267200" cy="12001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endCxn id="87" idx="0"/>
          </p:cNvCxnSpPr>
          <p:nvPr/>
        </p:nvCxnSpPr>
        <p:spPr>
          <a:xfrm flipH="1">
            <a:off x="3429000" y="4343400"/>
            <a:ext cx="3352800" cy="11239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1600200" y="4953000"/>
            <a:ext cx="6019800" cy="129540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Lots of packet loss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Lots of “backhaul” traffic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1" name="Slide Number Placeholder 6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 advTm="36738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to Each Switch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764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6" idx="3"/>
          </p:cNvCxnSpPr>
          <p:nvPr/>
        </p:nvCxnSpPr>
        <p:spPr>
          <a:xfrm>
            <a:off x="20574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2954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7432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4478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1066800" cy="1066800"/>
          </a:xfrm>
          <a:prstGeom prst="rect">
            <a:avLst/>
          </a:prstGeom>
          <a:noFill/>
        </p:spPr>
      </p:pic>
      <p:pic>
        <p:nvPicPr>
          <p:cNvPr id="3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38750"/>
            <a:ext cx="1066800" cy="1066800"/>
          </a:xfrm>
          <a:prstGeom prst="rect">
            <a:avLst/>
          </a:prstGeom>
          <a:noFill/>
        </p:spPr>
      </p:pic>
      <p:pic>
        <p:nvPicPr>
          <p:cNvPr id="33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257800"/>
            <a:ext cx="1066800" cy="1066800"/>
          </a:xfrm>
          <a:prstGeom prst="rect">
            <a:avLst/>
          </a:prstGeom>
          <a:noFill/>
        </p:spPr>
      </p:pic>
      <p:sp>
        <p:nvSpPr>
          <p:cNvPr id="34" name="Rounded Rectangle 33"/>
          <p:cNvSpPr/>
          <p:nvPr/>
        </p:nvSpPr>
        <p:spPr>
          <a:xfrm>
            <a:off x="1905000" y="21336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5" name="Rounded Rectangle 34"/>
          <p:cNvSpPr/>
          <p:nvPr/>
        </p:nvSpPr>
        <p:spPr>
          <a:xfrm>
            <a:off x="1981200" y="22098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1981200" y="22860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2192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8" name="Rounded Rectangle 37"/>
          <p:cNvSpPr/>
          <p:nvPr/>
        </p:nvSpPr>
        <p:spPr>
          <a:xfrm>
            <a:off x="12954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2954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2004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4" name="Rounded Rectangle 43"/>
          <p:cNvSpPr/>
          <p:nvPr/>
        </p:nvSpPr>
        <p:spPr>
          <a:xfrm>
            <a:off x="32766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32766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3429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3505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4038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3962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Cloud 53"/>
          <p:cNvSpPr/>
          <p:nvPr/>
        </p:nvSpPr>
        <p:spPr>
          <a:xfrm>
            <a:off x="6096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67200" y="2057400"/>
            <a:ext cx="7620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0960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65" idx="3"/>
          </p:cNvCxnSpPr>
          <p:nvPr/>
        </p:nvCxnSpPr>
        <p:spPr>
          <a:xfrm>
            <a:off x="64770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57150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71628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58674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905000"/>
            <a:ext cx="1066800" cy="1066800"/>
          </a:xfrm>
          <a:prstGeom prst="rect">
            <a:avLst/>
          </a:prstGeom>
          <a:noFill/>
        </p:spPr>
      </p:pic>
      <p:pic>
        <p:nvPicPr>
          <p:cNvPr id="63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5238750"/>
            <a:ext cx="1066800" cy="1066800"/>
          </a:xfrm>
          <a:prstGeom prst="rect">
            <a:avLst/>
          </a:prstGeom>
          <a:noFill/>
        </p:spPr>
      </p:pic>
      <p:pic>
        <p:nvPicPr>
          <p:cNvPr id="64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257800"/>
            <a:ext cx="1066800" cy="1066800"/>
          </a:xfrm>
          <a:prstGeom prst="rect">
            <a:avLst/>
          </a:prstGeom>
          <a:noFill/>
        </p:spPr>
      </p:pic>
      <p:pic>
        <p:nvPicPr>
          <p:cNvPr id="65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Cloud 68"/>
          <p:cNvSpPr/>
          <p:nvPr/>
        </p:nvSpPr>
        <p:spPr>
          <a:xfrm>
            <a:off x="50292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581400" y="2057400"/>
            <a:ext cx="14478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Iterative copy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21336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4478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4290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5532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8674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8486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1714500" y="2438400"/>
            <a:ext cx="419100" cy="9906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981200" y="3581400"/>
            <a:ext cx="9906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667000" y="3810000"/>
            <a:ext cx="5715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>
            <a:off x="1333500" y="3581400"/>
            <a:ext cx="1143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1600200" y="4114800"/>
            <a:ext cx="5334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 flipV="1">
            <a:off x="1333500" y="4267200"/>
            <a:ext cx="114300" cy="12001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2400300" y="4343400"/>
            <a:ext cx="1028700" cy="11239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3733800" y="3657600"/>
            <a:ext cx="1447800" cy="0"/>
          </a:xfrm>
          <a:prstGeom prst="straightConnector1">
            <a:avLst/>
          </a:prstGeom>
          <a:ln w="762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Slide Number Placeholder 8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 advTm="7659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to Each Switch</a:t>
            </a:r>
            <a:endParaRPr lang="en-US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67200" y="2057400"/>
            <a:ext cx="7620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0960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3" idx="3"/>
          </p:cNvCxnSpPr>
          <p:nvPr/>
        </p:nvCxnSpPr>
        <p:spPr>
          <a:xfrm>
            <a:off x="64770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57150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71628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58674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905000"/>
            <a:ext cx="1066800" cy="1066800"/>
          </a:xfrm>
          <a:prstGeom prst="rect">
            <a:avLst/>
          </a:prstGeom>
          <a:noFill/>
        </p:spPr>
      </p:pic>
      <p:pic>
        <p:nvPicPr>
          <p:cNvPr id="71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5238750"/>
            <a:ext cx="1066800" cy="1066800"/>
          </a:xfrm>
          <a:prstGeom prst="rect">
            <a:avLst/>
          </a:prstGeom>
          <a:noFill/>
        </p:spPr>
      </p:pic>
      <p:pic>
        <p:nvPicPr>
          <p:cNvPr id="7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257800"/>
            <a:ext cx="1066800" cy="1066800"/>
          </a:xfrm>
          <a:prstGeom prst="rect">
            <a:avLst/>
          </a:prstGeom>
          <a:noFill/>
        </p:spPr>
      </p:pic>
      <p:pic>
        <p:nvPicPr>
          <p:cNvPr id="73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Cloud 76"/>
          <p:cNvSpPr/>
          <p:nvPr/>
        </p:nvSpPr>
        <p:spPr>
          <a:xfrm>
            <a:off x="50292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581400" y="2057400"/>
            <a:ext cx="14478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Freeze and copy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16764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52" idx="3"/>
          </p:cNvCxnSpPr>
          <p:nvPr/>
        </p:nvCxnSpPr>
        <p:spPr>
          <a:xfrm>
            <a:off x="20574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12954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27432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14478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1066800" cy="1066800"/>
          </a:xfrm>
          <a:prstGeom prst="rect">
            <a:avLst/>
          </a:prstGeom>
          <a:noFill/>
        </p:spPr>
      </p:pic>
      <p:pic>
        <p:nvPicPr>
          <p:cNvPr id="38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38750"/>
            <a:ext cx="1066800" cy="1066800"/>
          </a:xfrm>
          <a:prstGeom prst="rect">
            <a:avLst/>
          </a:prstGeom>
          <a:noFill/>
        </p:spPr>
      </p:pic>
      <p:pic>
        <p:nvPicPr>
          <p:cNvPr id="39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257800"/>
            <a:ext cx="1066800" cy="1066800"/>
          </a:xfrm>
          <a:prstGeom prst="rect">
            <a:avLst/>
          </a:prstGeom>
          <a:noFill/>
        </p:spPr>
      </p:pic>
      <p:sp>
        <p:nvSpPr>
          <p:cNvPr id="43" name="Rounded Rectangle 42"/>
          <p:cNvSpPr/>
          <p:nvPr/>
        </p:nvSpPr>
        <p:spPr>
          <a:xfrm>
            <a:off x="1905000" y="21336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4" name="Rounded Rectangle 43"/>
          <p:cNvSpPr/>
          <p:nvPr/>
        </p:nvSpPr>
        <p:spPr>
          <a:xfrm>
            <a:off x="1981200" y="22098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1981200" y="22860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2192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7" name="Rounded Rectangle 46"/>
          <p:cNvSpPr/>
          <p:nvPr/>
        </p:nvSpPr>
        <p:spPr>
          <a:xfrm>
            <a:off x="12954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12954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2004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0" name="Rounded Rectangle 49"/>
          <p:cNvSpPr/>
          <p:nvPr/>
        </p:nvSpPr>
        <p:spPr>
          <a:xfrm>
            <a:off x="32766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32766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52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Cloud 83"/>
          <p:cNvSpPr/>
          <p:nvPr/>
        </p:nvSpPr>
        <p:spPr>
          <a:xfrm>
            <a:off x="6096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/>
          <p:cNvCxnSpPr/>
          <p:nvPr/>
        </p:nvCxnSpPr>
        <p:spPr>
          <a:xfrm>
            <a:off x="21336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14478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34290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5532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58674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78486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3429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4038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3962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9" name="Straight Connector 58"/>
          <p:cNvCxnSpPr/>
          <p:nvPr/>
        </p:nvCxnSpPr>
        <p:spPr>
          <a:xfrm flipV="1">
            <a:off x="1714500" y="2438400"/>
            <a:ext cx="419100" cy="9906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1333500" y="3581400"/>
            <a:ext cx="1143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600200" y="4114800"/>
            <a:ext cx="5334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1333500" y="4267200"/>
            <a:ext cx="114300" cy="12001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400300" y="4343400"/>
            <a:ext cx="1028700" cy="11239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3733800" y="3657600"/>
            <a:ext cx="1447800" cy="0"/>
          </a:xfrm>
          <a:prstGeom prst="straightConnector1">
            <a:avLst/>
          </a:prstGeom>
          <a:ln w="762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Slide Number Placeholder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 advTm="1435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to Each Switch</a:t>
            </a:r>
            <a:endParaRPr lang="en-US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67200" y="2057400"/>
            <a:ext cx="7620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960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69" idx="3"/>
          </p:cNvCxnSpPr>
          <p:nvPr/>
        </p:nvCxnSpPr>
        <p:spPr>
          <a:xfrm>
            <a:off x="64770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7150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71628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58674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905000"/>
            <a:ext cx="1066800" cy="1066800"/>
          </a:xfrm>
          <a:prstGeom prst="rect">
            <a:avLst/>
          </a:prstGeom>
          <a:noFill/>
        </p:spPr>
      </p:pic>
      <p:pic>
        <p:nvPicPr>
          <p:cNvPr id="58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5238750"/>
            <a:ext cx="1066800" cy="1066800"/>
          </a:xfrm>
          <a:prstGeom prst="rect">
            <a:avLst/>
          </a:prstGeom>
          <a:noFill/>
        </p:spPr>
      </p:pic>
      <p:pic>
        <p:nvPicPr>
          <p:cNvPr id="59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257800"/>
            <a:ext cx="1066800" cy="1066800"/>
          </a:xfrm>
          <a:prstGeom prst="rect">
            <a:avLst/>
          </a:prstGeom>
          <a:noFill/>
        </p:spPr>
      </p:pic>
      <p:pic>
        <p:nvPicPr>
          <p:cNvPr id="6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3505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Cloud 76"/>
          <p:cNvSpPr/>
          <p:nvPr/>
        </p:nvSpPr>
        <p:spPr>
          <a:xfrm>
            <a:off x="50292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581400" y="2057400"/>
            <a:ext cx="14478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Resume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16764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90" idx="3"/>
          </p:cNvCxnSpPr>
          <p:nvPr/>
        </p:nvCxnSpPr>
        <p:spPr>
          <a:xfrm>
            <a:off x="20574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12954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27432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14478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1066800" cy="1066800"/>
          </a:xfrm>
          <a:prstGeom prst="rect">
            <a:avLst/>
          </a:prstGeom>
          <a:noFill/>
        </p:spPr>
      </p:pic>
      <p:pic>
        <p:nvPicPr>
          <p:cNvPr id="79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38750"/>
            <a:ext cx="1066800" cy="1066800"/>
          </a:xfrm>
          <a:prstGeom prst="rect">
            <a:avLst/>
          </a:prstGeom>
          <a:noFill/>
        </p:spPr>
      </p:pic>
      <p:pic>
        <p:nvPicPr>
          <p:cNvPr id="80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257800"/>
            <a:ext cx="1066800" cy="1066800"/>
          </a:xfrm>
          <a:prstGeom prst="rect">
            <a:avLst/>
          </a:prstGeom>
          <a:noFill/>
        </p:spPr>
      </p:pic>
      <p:sp>
        <p:nvSpPr>
          <p:cNvPr id="81" name="Rounded Rectangle 80"/>
          <p:cNvSpPr/>
          <p:nvPr/>
        </p:nvSpPr>
        <p:spPr>
          <a:xfrm>
            <a:off x="1905000" y="21336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82" name="Rounded Rectangle 81"/>
          <p:cNvSpPr/>
          <p:nvPr/>
        </p:nvSpPr>
        <p:spPr>
          <a:xfrm>
            <a:off x="1981200" y="22098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1981200" y="22860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12192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85" name="Rounded Rectangle 84"/>
          <p:cNvSpPr/>
          <p:nvPr/>
        </p:nvSpPr>
        <p:spPr>
          <a:xfrm>
            <a:off x="12954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2954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32004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88" name="Rounded Rectangle 87"/>
          <p:cNvSpPr/>
          <p:nvPr/>
        </p:nvSpPr>
        <p:spPr>
          <a:xfrm>
            <a:off x="32766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32766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90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Cloud 93"/>
          <p:cNvSpPr/>
          <p:nvPr/>
        </p:nvSpPr>
        <p:spPr>
          <a:xfrm>
            <a:off x="6096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Connector 94"/>
          <p:cNvCxnSpPr/>
          <p:nvPr/>
        </p:nvCxnSpPr>
        <p:spPr>
          <a:xfrm>
            <a:off x="21336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14478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34290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5532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58674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78486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3429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4038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3962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3" name="Straight Connector 62"/>
          <p:cNvCxnSpPr>
            <a:stCxn id="54" idx="3"/>
            <a:endCxn id="74" idx="1"/>
          </p:cNvCxnSpPr>
          <p:nvPr/>
        </p:nvCxnSpPr>
        <p:spPr>
          <a:xfrm>
            <a:off x="1981200" y="3581400"/>
            <a:ext cx="54102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3"/>
            <a:endCxn id="74" idx="1"/>
          </p:cNvCxnSpPr>
          <p:nvPr/>
        </p:nvCxnSpPr>
        <p:spPr>
          <a:xfrm flipV="1">
            <a:off x="2667000" y="3657600"/>
            <a:ext cx="4724400" cy="5334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1714500" y="2438400"/>
            <a:ext cx="419100" cy="9906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>
            <a:off x="1333500" y="3581400"/>
            <a:ext cx="1143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600200" y="4114800"/>
            <a:ext cx="5334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 flipV="1">
            <a:off x="1333500" y="4267200"/>
            <a:ext cx="114300" cy="12001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400300" y="4343400"/>
            <a:ext cx="1028700" cy="11239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ransition advTm="26333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to Each Switch</a:t>
            </a:r>
            <a:endParaRPr lang="en-US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67200" y="2057400"/>
            <a:ext cx="7620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960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69" idx="3"/>
          </p:cNvCxnSpPr>
          <p:nvPr/>
        </p:nvCxnSpPr>
        <p:spPr>
          <a:xfrm>
            <a:off x="64770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7150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71628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58674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905000"/>
            <a:ext cx="1066800" cy="1066800"/>
          </a:xfrm>
          <a:prstGeom prst="rect">
            <a:avLst/>
          </a:prstGeom>
          <a:noFill/>
        </p:spPr>
      </p:pic>
      <p:pic>
        <p:nvPicPr>
          <p:cNvPr id="58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5238750"/>
            <a:ext cx="1066800" cy="1066800"/>
          </a:xfrm>
          <a:prstGeom prst="rect">
            <a:avLst/>
          </a:prstGeom>
          <a:noFill/>
        </p:spPr>
      </p:pic>
      <p:pic>
        <p:nvPicPr>
          <p:cNvPr id="59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257800"/>
            <a:ext cx="1066800" cy="1066800"/>
          </a:xfrm>
          <a:prstGeom prst="rect">
            <a:avLst/>
          </a:prstGeom>
          <a:noFill/>
        </p:spPr>
      </p:pic>
      <p:pic>
        <p:nvPicPr>
          <p:cNvPr id="6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3505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Cloud 76"/>
          <p:cNvSpPr/>
          <p:nvPr/>
        </p:nvSpPr>
        <p:spPr>
          <a:xfrm>
            <a:off x="50292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581400" y="2057400"/>
            <a:ext cx="14478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Resume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16764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90" idx="3"/>
          </p:cNvCxnSpPr>
          <p:nvPr/>
        </p:nvCxnSpPr>
        <p:spPr>
          <a:xfrm>
            <a:off x="20574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12954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27432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14478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1066800" cy="1066800"/>
          </a:xfrm>
          <a:prstGeom prst="rect">
            <a:avLst/>
          </a:prstGeom>
          <a:noFill/>
        </p:spPr>
      </p:pic>
      <p:pic>
        <p:nvPicPr>
          <p:cNvPr id="79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38750"/>
            <a:ext cx="1066800" cy="1066800"/>
          </a:xfrm>
          <a:prstGeom prst="rect">
            <a:avLst/>
          </a:prstGeom>
          <a:noFill/>
        </p:spPr>
      </p:pic>
      <p:pic>
        <p:nvPicPr>
          <p:cNvPr id="80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257800"/>
            <a:ext cx="1066800" cy="1066800"/>
          </a:xfrm>
          <a:prstGeom prst="rect">
            <a:avLst/>
          </a:prstGeom>
          <a:noFill/>
        </p:spPr>
      </p:pic>
      <p:sp>
        <p:nvSpPr>
          <p:cNvPr id="81" name="Rounded Rectangle 80"/>
          <p:cNvSpPr/>
          <p:nvPr/>
        </p:nvSpPr>
        <p:spPr>
          <a:xfrm>
            <a:off x="1905000" y="21336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82" name="Rounded Rectangle 81"/>
          <p:cNvSpPr/>
          <p:nvPr/>
        </p:nvSpPr>
        <p:spPr>
          <a:xfrm>
            <a:off x="1981200" y="22098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1981200" y="22860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12192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85" name="Rounded Rectangle 84"/>
          <p:cNvSpPr/>
          <p:nvPr/>
        </p:nvSpPr>
        <p:spPr>
          <a:xfrm>
            <a:off x="12954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2954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32004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88" name="Rounded Rectangle 87"/>
          <p:cNvSpPr/>
          <p:nvPr/>
        </p:nvSpPr>
        <p:spPr>
          <a:xfrm>
            <a:off x="32766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32766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90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Cloud 93"/>
          <p:cNvSpPr/>
          <p:nvPr/>
        </p:nvSpPr>
        <p:spPr>
          <a:xfrm>
            <a:off x="6096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Connector 94"/>
          <p:cNvCxnSpPr/>
          <p:nvPr/>
        </p:nvCxnSpPr>
        <p:spPr>
          <a:xfrm>
            <a:off x="21336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14478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34290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5532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58674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78486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3429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4038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3962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3" name="Straight Connector 62"/>
          <p:cNvCxnSpPr>
            <a:stCxn id="54" idx="3"/>
            <a:endCxn id="74" idx="1"/>
          </p:cNvCxnSpPr>
          <p:nvPr/>
        </p:nvCxnSpPr>
        <p:spPr>
          <a:xfrm>
            <a:off x="1981200" y="3581400"/>
            <a:ext cx="54102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3"/>
            <a:endCxn id="74" idx="1"/>
          </p:cNvCxnSpPr>
          <p:nvPr/>
        </p:nvCxnSpPr>
        <p:spPr>
          <a:xfrm flipV="1">
            <a:off x="2667000" y="3657600"/>
            <a:ext cx="4724400" cy="5334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1714500" y="2438400"/>
            <a:ext cx="419100" cy="9906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>
            <a:off x="1333500" y="3581400"/>
            <a:ext cx="1143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600200" y="4114800"/>
            <a:ext cx="5334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 flipV="1">
            <a:off x="1333500" y="4267200"/>
            <a:ext cx="114300" cy="12001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400300" y="4343400"/>
            <a:ext cx="1028700" cy="11239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ounded Rectangle 61"/>
          <p:cNvSpPr/>
          <p:nvPr/>
        </p:nvSpPr>
        <p:spPr>
          <a:xfrm>
            <a:off x="1600200" y="4800600"/>
            <a:ext cx="6019800" cy="144780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Bursts of packet loss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Even more “backhaul” traffic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Long total time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ransition advTm="19422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Clone the network</a:t>
            </a:r>
          </a:p>
          <a:p>
            <a:r>
              <a:rPr lang="en-US" dirty="0" smtClean="0"/>
              <a:t>Migrate the VMs individually (or in groups)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Better 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 advTm="24258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5105400"/>
            <a:ext cx="1066800" cy="1066800"/>
          </a:xfrm>
          <a:prstGeom prst="rect">
            <a:avLst/>
          </a:prstGeom>
          <a:noFill/>
        </p:spPr>
      </p:pic>
      <p:sp>
        <p:nvSpPr>
          <p:cNvPr id="41" name="Rounded Rectangle 40"/>
          <p:cNvSpPr/>
          <p:nvPr/>
        </p:nvSpPr>
        <p:spPr>
          <a:xfrm>
            <a:off x="5410200" y="52578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2" name="Rounded Rectangle 41"/>
          <p:cNvSpPr/>
          <p:nvPr/>
        </p:nvSpPr>
        <p:spPr>
          <a:xfrm>
            <a:off x="5486400" y="53340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5486400" y="54102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7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5086350"/>
            <a:ext cx="1066800" cy="1066800"/>
          </a:xfrm>
          <a:prstGeom prst="rect">
            <a:avLst/>
          </a:prstGeom>
          <a:noFill/>
        </p:spPr>
      </p:pic>
      <p:sp>
        <p:nvSpPr>
          <p:cNvPr id="38" name="Rounded Rectangle 37"/>
          <p:cNvSpPr/>
          <p:nvPr/>
        </p:nvSpPr>
        <p:spPr>
          <a:xfrm>
            <a:off x="4267200" y="52578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9" name="Rounded Rectangle 38"/>
          <p:cNvSpPr/>
          <p:nvPr/>
        </p:nvSpPr>
        <p:spPr>
          <a:xfrm>
            <a:off x="4419600" y="53340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343400" y="54102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6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5105400"/>
            <a:ext cx="1066800" cy="1066800"/>
          </a:xfrm>
          <a:prstGeom prst="rect">
            <a:avLst/>
          </a:prstGeom>
          <a:noFill/>
        </p:spPr>
      </p:pic>
      <p:sp>
        <p:nvSpPr>
          <p:cNvPr id="35" name="Rounded Rectangle 34"/>
          <p:cNvSpPr/>
          <p:nvPr/>
        </p:nvSpPr>
        <p:spPr>
          <a:xfrm>
            <a:off x="3048000" y="52578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6" name="Rounded Rectangle 35"/>
          <p:cNvSpPr/>
          <p:nvPr/>
        </p:nvSpPr>
        <p:spPr>
          <a:xfrm>
            <a:off x="3124200" y="53340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3124200" y="54102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31746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086350"/>
            <a:ext cx="1066800" cy="1066800"/>
          </a:xfrm>
          <a:prstGeom prst="rect">
            <a:avLst/>
          </a:prstGeom>
          <a:noFill/>
        </p:spPr>
      </p:pic>
      <p:sp>
        <p:nvSpPr>
          <p:cNvPr id="32" name="Rounded Rectangle 31"/>
          <p:cNvSpPr/>
          <p:nvPr/>
        </p:nvSpPr>
        <p:spPr>
          <a:xfrm>
            <a:off x="1828800" y="52578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3" name="Rounded Rectangle 32"/>
          <p:cNvSpPr/>
          <p:nvPr/>
        </p:nvSpPr>
        <p:spPr>
          <a:xfrm>
            <a:off x="1905000" y="53340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1905000" y="54102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Many VMs working together</a:t>
            </a:r>
            <a:endParaRPr lang="en-US" dirty="0"/>
          </a:p>
        </p:txBody>
      </p:sp>
      <p:pic>
        <p:nvPicPr>
          <p:cNvPr id="9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4724400"/>
            <a:ext cx="1066800" cy="1066800"/>
          </a:xfrm>
          <a:prstGeom prst="rect">
            <a:avLst/>
          </a:prstGeom>
          <a:noFill/>
        </p:spPr>
      </p:pic>
      <p:pic>
        <p:nvPicPr>
          <p:cNvPr id="10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4743450"/>
            <a:ext cx="1066800" cy="1066800"/>
          </a:xfrm>
          <a:prstGeom prst="rect">
            <a:avLst/>
          </a:prstGeom>
          <a:noFill/>
        </p:spPr>
      </p:pic>
      <p:pic>
        <p:nvPicPr>
          <p:cNvPr id="11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4724400"/>
            <a:ext cx="1066800" cy="1066800"/>
          </a:xfrm>
          <a:prstGeom prst="rect">
            <a:avLst/>
          </a:prstGeom>
          <a:noFill/>
        </p:spPr>
      </p:pic>
      <p:pic>
        <p:nvPicPr>
          <p:cNvPr id="1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4743450"/>
            <a:ext cx="1066800" cy="1066800"/>
          </a:xfrm>
          <a:prstGeom prst="rect">
            <a:avLst/>
          </a:prstGeom>
          <a:noFill/>
        </p:spPr>
      </p:pic>
      <p:sp>
        <p:nvSpPr>
          <p:cNvPr id="14" name="Curved Down Arrow 13"/>
          <p:cNvSpPr/>
          <p:nvPr/>
        </p:nvSpPr>
        <p:spPr>
          <a:xfrm>
            <a:off x="2057400" y="3733800"/>
            <a:ext cx="2667000" cy="1219200"/>
          </a:xfrm>
          <a:prstGeom prst="curvedDownArrow">
            <a:avLst>
              <a:gd name="adj1" fmla="val 805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urved Down Arrow 14"/>
          <p:cNvSpPr/>
          <p:nvPr/>
        </p:nvSpPr>
        <p:spPr>
          <a:xfrm flipH="1">
            <a:off x="3200400" y="3733800"/>
            <a:ext cx="2743200" cy="1219200"/>
          </a:xfrm>
          <a:prstGeom prst="curvedDownArrow">
            <a:avLst>
              <a:gd name="adj1" fmla="val 1047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Applications Look Like This</a:t>
            </a:r>
            <a:endParaRPr lang="en-US" dirty="0"/>
          </a:p>
        </p:txBody>
      </p:sp>
      <p:sp>
        <p:nvSpPr>
          <p:cNvPr id="13" name="Curved Down Arrow 12"/>
          <p:cNvSpPr/>
          <p:nvPr/>
        </p:nvSpPr>
        <p:spPr>
          <a:xfrm>
            <a:off x="1981200" y="4267200"/>
            <a:ext cx="1295400" cy="685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urved Down Arrow 15"/>
          <p:cNvSpPr/>
          <p:nvPr/>
        </p:nvSpPr>
        <p:spPr>
          <a:xfrm flipH="1">
            <a:off x="4495800" y="4267200"/>
            <a:ext cx="1295400" cy="6096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828800" y="49530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8" name="Rounded Rectangle 17"/>
          <p:cNvSpPr/>
          <p:nvPr/>
        </p:nvSpPr>
        <p:spPr>
          <a:xfrm>
            <a:off x="1905000" y="50292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905000" y="51054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67200" y="49530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4" name="Rounded Rectangle 23"/>
          <p:cNvSpPr/>
          <p:nvPr/>
        </p:nvSpPr>
        <p:spPr>
          <a:xfrm>
            <a:off x="4343400" y="50292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343400" y="51054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048000" y="49530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7" name="Rounded Rectangle 26"/>
          <p:cNvSpPr/>
          <p:nvPr/>
        </p:nvSpPr>
        <p:spPr>
          <a:xfrm>
            <a:off x="3124200" y="50292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124200" y="51054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410200" y="49530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0" name="Rounded Rectangle 29"/>
          <p:cNvSpPr/>
          <p:nvPr/>
        </p:nvSpPr>
        <p:spPr>
          <a:xfrm>
            <a:off x="5486400" y="50292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5486400" y="51054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advTm="19578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Clone the Network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764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6" idx="3"/>
          </p:cNvCxnSpPr>
          <p:nvPr/>
        </p:nvCxnSpPr>
        <p:spPr>
          <a:xfrm>
            <a:off x="20574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2954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7432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4478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1066800" cy="1066800"/>
          </a:xfrm>
          <a:prstGeom prst="rect">
            <a:avLst/>
          </a:prstGeom>
          <a:noFill/>
        </p:spPr>
      </p:pic>
      <p:pic>
        <p:nvPicPr>
          <p:cNvPr id="3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38750"/>
            <a:ext cx="1066800" cy="1066800"/>
          </a:xfrm>
          <a:prstGeom prst="rect">
            <a:avLst/>
          </a:prstGeom>
          <a:noFill/>
        </p:spPr>
      </p:pic>
      <p:pic>
        <p:nvPicPr>
          <p:cNvPr id="33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257800"/>
            <a:ext cx="1066800" cy="1066800"/>
          </a:xfrm>
          <a:prstGeom prst="rect">
            <a:avLst/>
          </a:prstGeom>
          <a:noFill/>
        </p:spPr>
      </p:pic>
      <p:sp>
        <p:nvSpPr>
          <p:cNvPr id="34" name="Rounded Rectangle 33"/>
          <p:cNvSpPr/>
          <p:nvPr/>
        </p:nvSpPr>
        <p:spPr>
          <a:xfrm>
            <a:off x="1905000" y="21336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5" name="Rounded Rectangle 34"/>
          <p:cNvSpPr/>
          <p:nvPr/>
        </p:nvSpPr>
        <p:spPr>
          <a:xfrm>
            <a:off x="1981200" y="22098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1981200" y="22860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2192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8" name="Rounded Rectangle 37"/>
          <p:cNvSpPr/>
          <p:nvPr/>
        </p:nvSpPr>
        <p:spPr>
          <a:xfrm>
            <a:off x="12954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2954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2004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4" name="Rounded Rectangle 43"/>
          <p:cNvSpPr/>
          <p:nvPr/>
        </p:nvSpPr>
        <p:spPr>
          <a:xfrm>
            <a:off x="32766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32766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3429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3505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4038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3962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Cloud 53"/>
          <p:cNvSpPr/>
          <p:nvPr/>
        </p:nvSpPr>
        <p:spPr>
          <a:xfrm>
            <a:off x="6096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67200" y="2057400"/>
            <a:ext cx="7620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0960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65" idx="3"/>
          </p:cNvCxnSpPr>
          <p:nvPr/>
        </p:nvCxnSpPr>
        <p:spPr>
          <a:xfrm>
            <a:off x="64770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57150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71628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58674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905000"/>
            <a:ext cx="1066800" cy="1066800"/>
          </a:xfrm>
          <a:prstGeom prst="rect">
            <a:avLst/>
          </a:prstGeom>
          <a:noFill/>
        </p:spPr>
      </p:pic>
      <p:pic>
        <p:nvPicPr>
          <p:cNvPr id="63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5238750"/>
            <a:ext cx="1066800" cy="1066800"/>
          </a:xfrm>
          <a:prstGeom prst="rect">
            <a:avLst/>
          </a:prstGeom>
          <a:noFill/>
        </p:spPr>
      </p:pic>
      <p:pic>
        <p:nvPicPr>
          <p:cNvPr id="64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257800"/>
            <a:ext cx="1066800" cy="1066800"/>
          </a:xfrm>
          <a:prstGeom prst="rect">
            <a:avLst/>
          </a:prstGeom>
          <a:noFill/>
        </p:spPr>
      </p:pic>
      <p:pic>
        <p:nvPicPr>
          <p:cNvPr id="65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Cloud 68"/>
          <p:cNvSpPr/>
          <p:nvPr/>
        </p:nvSpPr>
        <p:spPr>
          <a:xfrm>
            <a:off x="50292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581400" y="2057400"/>
            <a:ext cx="14478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Copy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state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21336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4478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4290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5532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8674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8486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50" idx="0"/>
            <a:endCxn id="34" idx="2"/>
          </p:cNvCxnSpPr>
          <p:nvPr/>
        </p:nvCxnSpPr>
        <p:spPr>
          <a:xfrm flipV="1">
            <a:off x="1714500" y="2438400"/>
            <a:ext cx="419100" cy="9906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51" idx="1"/>
          </p:cNvCxnSpPr>
          <p:nvPr/>
        </p:nvCxnSpPr>
        <p:spPr>
          <a:xfrm>
            <a:off x="1981200" y="3581400"/>
            <a:ext cx="9906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51" idx="2"/>
            <a:endCxn id="52" idx="3"/>
          </p:cNvCxnSpPr>
          <p:nvPr/>
        </p:nvCxnSpPr>
        <p:spPr>
          <a:xfrm flipH="1">
            <a:off x="2667000" y="3810000"/>
            <a:ext cx="5715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50" idx="1"/>
            <a:endCxn id="53" idx="0"/>
          </p:cNvCxnSpPr>
          <p:nvPr/>
        </p:nvCxnSpPr>
        <p:spPr>
          <a:xfrm flipH="1">
            <a:off x="1333500" y="3581400"/>
            <a:ext cx="1143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53" idx="3"/>
            <a:endCxn id="52" idx="1"/>
          </p:cNvCxnSpPr>
          <p:nvPr/>
        </p:nvCxnSpPr>
        <p:spPr>
          <a:xfrm>
            <a:off x="1600200" y="4114800"/>
            <a:ext cx="5334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37" idx="0"/>
            <a:endCxn id="53" idx="2"/>
          </p:cNvCxnSpPr>
          <p:nvPr/>
        </p:nvCxnSpPr>
        <p:spPr>
          <a:xfrm flipH="1" flipV="1">
            <a:off x="1333500" y="4267200"/>
            <a:ext cx="114300" cy="12001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52" idx="2"/>
            <a:endCxn id="43" idx="0"/>
          </p:cNvCxnSpPr>
          <p:nvPr/>
        </p:nvCxnSpPr>
        <p:spPr>
          <a:xfrm>
            <a:off x="2400300" y="4343400"/>
            <a:ext cx="1028700" cy="11239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78" idx="1"/>
          </p:cNvCxnSpPr>
          <p:nvPr/>
        </p:nvCxnSpPr>
        <p:spPr>
          <a:xfrm>
            <a:off x="4191000" y="3886200"/>
            <a:ext cx="762000" cy="0"/>
          </a:xfrm>
          <a:prstGeom prst="straightConnector1">
            <a:avLst/>
          </a:prstGeom>
          <a:ln w="762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ight Brace 77"/>
          <p:cNvSpPr/>
          <p:nvPr/>
        </p:nvSpPr>
        <p:spPr>
          <a:xfrm>
            <a:off x="3962400" y="3124200"/>
            <a:ext cx="228600" cy="1524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Slide Number Placeholder 7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ransition advTm="10764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Clone the Network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764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6" idx="3"/>
          </p:cNvCxnSpPr>
          <p:nvPr/>
        </p:nvCxnSpPr>
        <p:spPr>
          <a:xfrm>
            <a:off x="20574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2954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7432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4478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1066800" cy="1066800"/>
          </a:xfrm>
          <a:prstGeom prst="rect">
            <a:avLst/>
          </a:prstGeom>
          <a:noFill/>
        </p:spPr>
      </p:pic>
      <p:pic>
        <p:nvPicPr>
          <p:cNvPr id="3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38750"/>
            <a:ext cx="1066800" cy="1066800"/>
          </a:xfrm>
          <a:prstGeom prst="rect">
            <a:avLst/>
          </a:prstGeom>
          <a:noFill/>
        </p:spPr>
      </p:pic>
      <p:pic>
        <p:nvPicPr>
          <p:cNvPr id="33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257800"/>
            <a:ext cx="1066800" cy="1066800"/>
          </a:xfrm>
          <a:prstGeom prst="rect">
            <a:avLst/>
          </a:prstGeom>
          <a:noFill/>
        </p:spPr>
      </p:pic>
      <p:sp>
        <p:nvSpPr>
          <p:cNvPr id="34" name="Rounded Rectangle 33"/>
          <p:cNvSpPr/>
          <p:nvPr/>
        </p:nvSpPr>
        <p:spPr>
          <a:xfrm>
            <a:off x="1905000" y="21336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5" name="Rounded Rectangle 34"/>
          <p:cNvSpPr/>
          <p:nvPr/>
        </p:nvSpPr>
        <p:spPr>
          <a:xfrm>
            <a:off x="1981200" y="22098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1981200" y="22860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2192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8" name="Rounded Rectangle 37"/>
          <p:cNvSpPr/>
          <p:nvPr/>
        </p:nvSpPr>
        <p:spPr>
          <a:xfrm>
            <a:off x="12954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2954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2004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4" name="Rounded Rectangle 43"/>
          <p:cNvSpPr/>
          <p:nvPr/>
        </p:nvSpPr>
        <p:spPr>
          <a:xfrm>
            <a:off x="32766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32766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3429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3505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4038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3962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Cloud 53"/>
          <p:cNvSpPr/>
          <p:nvPr/>
        </p:nvSpPr>
        <p:spPr>
          <a:xfrm>
            <a:off x="6096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67200" y="2057400"/>
            <a:ext cx="7620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0960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65" idx="3"/>
          </p:cNvCxnSpPr>
          <p:nvPr/>
        </p:nvCxnSpPr>
        <p:spPr>
          <a:xfrm>
            <a:off x="64770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57150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71628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58674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905000"/>
            <a:ext cx="1066800" cy="1066800"/>
          </a:xfrm>
          <a:prstGeom prst="rect">
            <a:avLst/>
          </a:prstGeom>
          <a:noFill/>
        </p:spPr>
      </p:pic>
      <p:pic>
        <p:nvPicPr>
          <p:cNvPr id="63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5238750"/>
            <a:ext cx="1066800" cy="1066800"/>
          </a:xfrm>
          <a:prstGeom prst="rect">
            <a:avLst/>
          </a:prstGeom>
          <a:noFill/>
        </p:spPr>
      </p:pic>
      <p:pic>
        <p:nvPicPr>
          <p:cNvPr id="64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257800"/>
            <a:ext cx="1066800" cy="1066800"/>
          </a:xfrm>
          <a:prstGeom prst="rect">
            <a:avLst/>
          </a:prstGeom>
          <a:noFill/>
        </p:spPr>
      </p:pic>
      <p:pic>
        <p:nvPicPr>
          <p:cNvPr id="65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Cloud 68"/>
          <p:cNvSpPr/>
          <p:nvPr/>
        </p:nvSpPr>
        <p:spPr>
          <a:xfrm>
            <a:off x="50292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581400" y="2057400"/>
            <a:ext cx="14478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Cloned Operation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21336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4478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4290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5532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8674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8486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50" idx="0"/>
            <a:endCxn id="34" idx="2"/>
          </p:cNvCxnSpPr>
          <p:nvPr/>
        </p:nvCxnSpPr>
        <p:spPr>
          <a:xfrm flipV="1">
            <a:off x="1714500" y="2438400"/>
            <a:ext cx="419100" cy="9906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51" idx="1"/>
          </p:cNvCxnSpPr>
          <p:nvPr/>
        </p:nvCxnSpPr>
        <p:spPr>
          <a:xfrm>
            <a:off x="1981200" y="3581400"/>
            <a:ext cx="9906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51" idx="2"/>
            <a:endCxn id="52" idx="3"/>
          </p:cNvCxnSpPr>
          <p:nvPr/>
        </p:nvCxnSpPr>
        <p:spPr>
          <a:xfrm flipH="1">
            <a:off x="2667000" y="3810000"/>
            <a:ext cx="5715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50" idx="1"/>
            <a:endCxn id="53" idx="0"/>
          </p:cNvCxnSpPr>
          <p:nvPr/>
        </p:nvCxnSpPr>
        <p:spPr>
          <a:xfrm flipH="1">
            <a:off x="1333500" y="3581400"/>
            <a:ext cx="1143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53" idx="3"/>
            <a:endCxn id="52" idx="1"/>
          </p:cNvCxnSpPr>
          <p:nvPr/>
        </p:nvCxnSpPr>
        <p:spPr>
          <a:xfrm>
            <a:off x="1600200" y="4114800"/>
            <a:ext cx="5334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37" idx="0"/>
            <a:endCxn id="53" idx="2"/>
          </p:cNvCxnSpPr>
          <p:nvPr/>
        </p:nvCxnSpPr>
        <p:spPr>
          <a:xfrm flipH="1" flipV="1">
            <a:off x="1333500" y="4267200"/>
            <a:ext cx="114300" cy="12001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52" idx="2"/>
            <a:endCxn id="43" idx="0"/>
          </p:cNvCxnSpPr>
          <p:nvPr/>
        </p:nvCxnSpPr>
        <p:spPr>
          <a:xfrm>
            <a:off x="2400300" y="4343400"/>
            <a:ext cx="1028700" cy="11239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7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3429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3505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4038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3962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3" name="Straight Connector 82"/>
          <p:cNvCxnSpPr>
            <a:endCxn id="78" idx="1"/>
          </p:cNvCxnSpPr>
          <p:nvPr/>
        </p:nvCxnSpPr>
        <p:spPr>
          <a:xfrm>
            <a:off x="6400800" y="3581400"/>
            <a:ext cx="9906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78" idx="2"/>
            <a:endCxn id="80" idx="3"/>
          </p:cNvCxnSpPr>
          <p:nvPr/>
        </p:nvCxnSpPr>
        <p:spPr>
          <a:xfrm flipH="1">
            <a:off x="7086600" y="3810000"/>
            <a:ext cx="5715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7" idx="1"/>
            <a:endCxn id="82" idx="0"/>
          </p:cNvCxnSpPr>
          <p:nvPr/>
        </p:nvCxnSpPr>
        <p:spPr>
          <a:xfrm flipH="1">
            <a:off x="5753100" y="3581400"/>
            <a:ext cx="1143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82" idx="3"/>
            <a:endCxn id="80" idx="1"/>
          </p:cNvCxnSpPr>
          <p:nvPr/>
        </p:nvCxnSpPr>
        <p:spPr>
          <a:xfrm>
            <a:off x="6019800" y="4114800"/>
            <a:ext cx="5334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 flipV="1">
            <a:off x="2133600" y="2514600"/>
            <a:ext cx="4000500" cy="91440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>
            <a:off x="1447800" y="4267200"/>
            <a:ext cx="4305300" cy="114300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>
            <a:off x="3429000" y="4343400"/>
            <a:ext cx="3390900" cy="112395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Slide Number Placeholder 9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ransition advTm="46535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410200"/>
            <a:ext cx="1066800" cy="10668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Clone the Network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764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6" idx="3"/>
          </p:cNvCxnSpPr>
          <p:nvPr/>
        </p:nvCxnSpPr>
        <p:spPr>
          <a:xfrm>
            <a:off x="20574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2954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7432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4478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1066800" cy="1066800"/>
          </a:xfrm>
          <a:prstGeom prst="rect">
            <a:avLst/>
          </a:prstGeom>
          <a:noFill/>
        </p:spPr>
      </p:pic>
      <p:pic>
        <p:nvPicPr>
          <p:cNvPr id="3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38750"/>
            <a:ext cx="1066800" cy="1066800"/>
          </a:xfrm>
          <a:prstGeom prst="rect">
            <a:avLst/>
          </a:prstGeom>
          <a:noFill/>
        </p:spPr>
      </p:pic>
      <p:pic>
        <p:nvPicPr>
          <p:cNvPr id="33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257800"/>
            <a:ext cx="1066800" cy="1066800"/>
          </a:xfrm>
          <a:prstGeom prst="rect">
            <a:avLst/>
          </a:prstGeom>
          <a:noFill/>
        </p:spPr>
      </p:pic>
      <p:sp>
        <p:nvSpPr>
          <p:cNvPr id="34" name="Rounded Rectangle 33"/>
          <p:cNvSpPr/>
          <p:nvPr/>
        </p:nvSpPr>
        <p:spPr>
          <a:xfrm>
            <a:off x="1905000" y="21336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5" name="Rounded Rectangle 34"/>
          <p:cNvSpPr/>
          <p:nvPr/>
        </p:nvSpPr>
        <p:spPr>
          <a:xfrm>
            <a:off x="1981200" y="22098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1981200" y="22860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2192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8" name="Rounded Rectangle 37"/>
          <p:cNvSpPr/>
          <p:nvPr/>
        </p:nvSpPr>
        <p:spPr>
          <a:xfrm>
            <a:off x="12954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2954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76200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4" name="Rounded Rectangle 43"/>
          <p:cNvSpPr/>
          <p:nvPr/>
        </p:nvSpPr>
        <p:spPr>
          <a:xfrm>
            <a:off x="76962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6962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3429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3505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4038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3962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Cloud 53"/>
          <p:cNvSpPr/>
          <p:nvPr/>
        </p:nvSpPr>
        <p:spPr>
          <a:xfrm>
            <a:off x="6096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67200" y="2057400"/>
            <a:ext cx="7620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0960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65" idx="3"/>
          </p:cNvCxnSpPr>
          <p:nvPr/>
        </p:nvCxnSpPr>
        <p:spPr>
          <a:xfrm>
            <a:off x="64770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57150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71628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58674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905000"/>
            <a:ext cx="1066800" cy="1066800"/>
          </a:xfrm>
          <a:prstGeom prst="rect">
            <a:avLst/>
          </a:prstGeom>
          <a:noFill/>
        </p:spPr>
      </p:pic>
      <p:pic>
        <p:nvPicPr>
          <p:cNvPr id="63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5238750"/>
            <a:ext cx="1066800" cy="1066800"/>
          </a:xfrm>
          <a:prstGeom prst="rect">
            <a:avLst/>
          </a:prstGeom>
          <a:noFill/>
        </p:spPr>
      </p:pic>
      <p:pic>
        <p:nvPicPr>
          <p:cNvPr id="65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Cloud 68"/>
          <p:cNvSpPr/>
          <p:nvPr/>
        </p:nvSpPr>
        <p:spPr>
          <a:xfrm>
            <a:off x="50292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581400" y="2057400"/>
            <a:ext cx="14478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Migrate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VMs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21336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4478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4290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5532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8674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8486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50" idx="0"/>
            <a:endCxn id="34" idx="2"/>
          </p:cNvCxnSpPr>
          <p:nvPr/>
        </p:nvCxnSpPr>
        <p:spPr>
          <a:xfrm flipV="1">
            <a:off x="1714500" y="2438400"/>
            <a:ext cx="419100" cy="9906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51" idx="1"/>
          </p:cNvCxnSpPr>
          <p:nvPr/>
        </p:nvCxnSpPr>
        <p:spPr>
          <a:xfrm>
            <a:off x="1981200" y="3581400"/>
            <a:ext cx="9906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51" idx="2"/>
            <a:endCxn id="52" idx="3"/>
          </p:cNvCxnSpPr>
          <p:nvPr/>
        </p:nvCxnSpPr>
        <p:spPr>
          <a:xfrm flipH="1">
            <a:off x="2667000" y="3810000"/>
            <a:ext cx="5715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50" idx="1"/>
            <a:endCxn id="53" idx="0"/>
          </p:cNvCxnSpPr>
          <p:nvPr/>
        </p:nvCxnSpPr>
        <p:spPr>
          <a:xfrm flipH="1">
            <a:off x="1333500" y="3581400"/>
            <a:ext cx="1143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53" idx="3"/>
            <a:endCxn id="52" idx="1"/>
          </p:cNvCxnSpPr>
          <p:nvPr/>
        </p:nvCxnSpPr>
        <p:spPr>
          <a:xfrm>
            <a:off x="1600200" y="4114800"/>
            <a:ext cx="5334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37" idx="0"/>
            <a:endCxn id="53" idx="2"/>
          </p:cNvCxnSpPr>
          <p:nvPr/>
        </p:nvCxnSpPr>
        <p:spPr>
          <a:xfrm flipH="1" flipV="1">
            <a:off x="1333500" y="4267200"/>
            <a:ext cx="114300" cy="12001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80" idx="2"/>
            <a:endCxn id="43" idx="0"/>
          </p:cNvCxnSpPr>
          <p:nvPr/>
        </p:nvCxnSpPr>
        <p:spPr>
          <a:xfrm>
            <a:off x="6819900" y="4343400"/>
            <a:ext cx="1028700" cy="11239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7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3429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3505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4038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3962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3" name="Straight Connector 82"/>
          <p:cNvCxnSpPr>
            <a:endCxn id="78" idx="1"/>
          </p:cNvCxnSpPr>
          <p:nvPr/>
        </p:nvCxnSpPr>
        <p:spPr>
          <a:xfrm>
            <a:off x="6400800" y="3581400"/>
            <a:ext cx="9906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78" idx="2"/>
            <a:endCxn id="80" idx="3"/>
          </p:cNvCxnSpPr>
          <p:nvPr/>
        </p:nvCxnSpPr>
        <p:spPr>
          <a:xfrm flipH="1">
            <a:off x="7086600" y="3810000"/>
            <a:ext cx="5715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7" idx="1"/>
            <a:endCxn id="82" idx="0"/>
          </p:cNvCxnSpPr>
          <p:nvPr/>
        </p:nvCxnSpPr>
        <p:spPr>
          <a:xfrm flipH="1">
            <a:off x="5753100" y="3581400"/>
            <a:ext cx="1143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82" idx="3"/>
            <a:endCxn id="80" idx="1"/>
          </p:cNvCxnSpPr>
          <p:nvPr/>
        </p:nvCxnSpPr>
        <p:spPr>
          <a:xfrm>
            <a:off x="6019800" y="4114800"/>
            <a:ext cx="5334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77" idx="0"/>
          </p:cNvCxnSpPr>
          <p:nvPr/>
        </p:nvCxnSpPr>
        <p:spPr>
          <a:xfrm flipH="1" flipV="1">
            <a:off x="2133600" y="2514600"/>
            <a:ext cx="4000500" cy="91440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82" idx="2"/>
          </p:cNvCxnSpPr>
          <p:nvPr/>
        </p:nvCxnSpPr>
        <p:spPr>
          <a:xfrm flipH="1">
            <a:off x="1447800" y="4267200"/>
            <a:ext cx="4305300" cy="114300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52" idx="2"/>
            <a:endCxn id="43" idx="0"/>
          </p:cNvCxnSpPr>
          <p:nvPr/>
        </p:nvCxnSpPr>
        <p:spPr>
          <a:xfrm>
            <a:off x="2400300" y="4343400"/>
            <a:ext cx="5448300" cy="112395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lide Number Placeholder 9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ransition advTm="17706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2" descr="server large pn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5238750"/>
            <a:ext cx="1066800" cy="1066800"/>
          </a:xfrm>
          <a:prstGeom prst="rect">
            <a:avLst/>
          </a:prstGeom>
          <a:noFill/>
        </p:spPr>
      </p:pic>
      <p:pic>
        <p:nvPicPr>
          <p:cNvPr id="64" name="Picture 2" descr="server large pn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5257800"/>
            <a:ext cx="1066800" cy="10668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Clone the Network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764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6" idx="3"/>
          </p:cNvCxnSpPr>
          <p:nvPr/>
        </p:nvCxnSpPr>
        <p:spPr>
          <a:xfrm>
            <a:off x="20574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2954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7432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4478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" descr="server large pn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1905000"/>
            <a:ext cx="1066800" cy="1066800"/>
          </a:xfrm>
          <a:prstGeom prst="rect">
            <a:avLst/>
          </a:prstGeom>
          <a:noFill/>
        </p:spPr>
      </p:pic>
      <p:pic>
        <p:nvPicPr>
          <p:cNvPr id="32" name="Picture 2" descr="server large pn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5238750"/>
            <a:ext cx="1066800" cy="1066800"/>
          </a:xfrm>
          <a:prstGeom prst="rect">
            <a:avLst/>
          </a:prstGeom>
          <a:noFill/>
        </p:spPr>
      </p:pic>
      <p:pic>
        <p:nvPicPr>
          <p:cNvPr id="33" name="Picture 2" descr="server large pn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5257800"/>
            <a:ext cx="1066800" cy="1066800"/>
          </a:xfrm>
          <a:prstGeom prst="rect">
            <a:avLst/>
          </a:prstGeom>
          <a:noFill/>
        </p:spPr>
      </p:pic>
      <p:sp>
        <p:nvSpPr>
          <p:cNvPr id="34" name="Rounded Rectangle 33"/>
          <p:cNvSpPr/>
          <p:nvPr/>
        </p:nvSpPr>
        <p:spPr>
          <a:xfrm>
            <a:off x="1905000" y="21336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5" name="Rounded Rectangle 34"/>
          <p:cNvSpPr/>
          <p:nvPr/>
        </p:nvSpPr>
        <p:spPr>
          <a:xfrm>
            <a:off x="1981200" y="22098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1981200" y="22860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5638800" y="54102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8" name="Rounded Rectangle 37"/>
          <p:cNvSpPr/>
          <p:nvPr/>
        </p:nvSpPr>
        <p:spPr>
          <a:xfrm>
            <a:off x="5715000" y="54864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5715000" y="55626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7620000" y="546735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4" name="Rounded Rectangle 43"/>
          <p:cNvSpPr/>
          <p:nvPr/>
        </p:nvSpPr>
        <p:spPr>
          <a:xfrm>
            <a:off x="7696200" y="554355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696200" y="561975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956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74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36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7800" y="3429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6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71800" y="3505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36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33600" y="4038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36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66800" y="3962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Cloud 53"/>
          <p:cNvSpPr/>
          <p:nvPr/>
        </p:nvSpPr>
        <p:spPr>
          <a:xfrm>
            <a:off x="6096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67200" y="2057400"/>
            <a:ext cx="7620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096000" y="43997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65" idx="3"/>
          </p:cNvCxnSpPr>
          <p:nvPr/>
        </p:nvCxnSpPr>
        <p:spPr>
          <a:xfrm>
            <a:off x="6477000" y="37647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5715000" y="37901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71628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5867400" y="39624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2" descr="server large pn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1905000"/>
            <a:ext cx="1066800" cy="1066800"/>
          </a:xfrm>
          <a:prstGeom prst="rect">
            <a:avLst/>
          </a:prstGeom>
          <a:noFill/>
        </p:spPr>
      </p:pic>
      <p:pic>
        <p:nvPicPr>
          <p:cNvPr id="6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3581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36718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4205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0200" y="41290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Cloud 68"/>
          <p:cNvSpPr/>
          <p:nvPr/>
        </p:nvSpPr>
        <p:spPr>
          <a:xfrm>
            <a:off x="5029200" y="2819400"/>
            <a:ext cx="3352800" cy="2286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581400" y="2057400"/>
            <a:ext cx="14478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Migrate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VMs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21336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4478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4290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553200" y="2590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867400" y="4953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848600" y="46482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50" idx="0"/>
            <a:endCxn id="34" idx="2"/>
          </p:cNvCxnSpPr>
          <p:nvPr/>
        </p:nvCxnSpPr>
        <p:spPr>
          <a:xfrm flipV="1">
            <a:off x="1714500" y="2438400"/>
            <a:ext cx="419100" cy="9906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51" idx="1"/>
          </p:cNvCxnSpPr>
          <p:nvPr/>
        </p:nvCxnSpPr>
        <p:spPr>
          <a:xfrm>
            <a:off x="1981200" y="3581400"/>
            <a:ext cx="9906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51" idx="2"/>
            <a:endCxn id="52" idx="3"/>
          </p:cNvCxnSpPr>
          <p:nvPr/>
        </p:nvCxnSpPr>
        <p:spPr>
          <a:xfrm flipH="1">
            <a:off x="2667000" y="3810000"/>
            <a:ext cx="5715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50" idx="1"/>
            <a:endCxn id="53" idx="0"/>
          </p:cNvCxnSpPr>
          <p:nvPr/>
        </p:nvCxnSpPr>
        <p:spPr>
          <a:xfrm flipH="1">
            <a:off x="1333500" y="3581400"/>
            <a:ext cx="1143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53" idx="3"/>
            <a:endCxn id="52" idx="1"/>
          </p:cNvCxnSpPr>
          <p:nvPr/>
        </p:nvCxnSpPr>
        <p:spPr>
          <a:xfrm>
            <a:off x="1600200" y="4114800"/>
            <a:ext cx="5334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37" idx="0"/>
            <a:endCxn id="68" idx="2"/>
          </p:cNvCxnSpPr>
          <p:nvPr/>
        </p:nvCxnSpPr>
        <p:spPr>
          <a:xfrm flipH="1" flipV="1">
            <a:off x="5753100" y="4495800"/>
            <a:ext cx="114300" cy="9144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80" idx="2"/>
            <a:endCxn id="43" idx="0"/>
          </p:cNvCxnSpPr>
          <p:nvPr/>
        </p:nvCxnSpPr>
        <p:spPr>
          <a:xfrm>
            <a:off x="6819900" y="4343400"/>
            <a:ext cx="1028700" cy="112395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7" name="Picture 36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7400" y="3429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36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91400" y="3505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Picture 36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53200" y="4038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Picture 36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6400" y="3962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3" name="Straight Connector 82"/>
          <p:cNvCxnSpPr>
            <a:endCxn id="78" idx="1"/>
          </p:cNvCxnSpPr>
          <p:nvPr/>
        </p:nvCxnSpPr>
        <p:spPr>
          <a:xfrm>
            <a:off x="6400800" y="3581400"/>
            <a:ext cx="9906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78" idx="2"/>
            <a:endCxn id="80" idx="3"/>
          </p:cNvCxnSpPr>
          <p:nvPr/>
        </p:nvCxnSpPr>
        <p:spPr>
          <a:xfrm flipH="1">
            <a:off x="7086600" y="3810000"/>
            <a:ext cx="5715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7" idx="1"/>
            <a:endCxn id="82" idx="0"/>
          </p:cNvCxnSpPr>
          <p:nvPr/>
        </p:nvCxnSpPr>
        <p:spPr>
          <a:xfrm flipH="1">
            <a:off x="5753100" y="3581400"/>
            <a:ext cx="114300" cy="381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82" idx="3"/>
            <a:endCxn id="80" idx="1"/>
          </p:cNvCxnSpPr>
          <p:nvPr/>
        </p:nvCxnSpPr>
        <p:spPr>
          <a:xfrm>
            <a:off x="6019800" y="4114800"/>
            <a:ext cx="533400" cy="762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77" idx="0"/>
          </p:cNvCxnSpPr>
          <p:nvPr/>
        </p:nvCxnSpPr>
        <p:spPr>
          <a:xfrm flipH="1" flipV="1">
            <a:off x="2133600" y="2514600"/>
            <a:ext cx="4000500" cy="91440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53" idx="2"/>
            <a:endCxn id="37" idx="0"/>
          </p:cNvCxnSpPr>
          <p:nvPr/>
        </p:nvCxnSpPr>
        <p:spPr>
          <a:xfrm>
            <a:off x="1333500" y="4267200"/>
            <a:ext cx="4533900" cy="114300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52" idx="2"/>
            <a:endCxn id="43" idx="0"/>
          </p:cNvCxnSpPr>
          <p:nvPr/>
        </p:nvCxnSpPr>
        <p:spPr>
          <a:xfrm>
            <a:off x="2400300" y="4343400"/>
            <a:ext cx="5448300" cy="112395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Freeform 89"/>
          <p:cNvSpPr/>
          <p:nvPr/>
        </p:nvSpPr>
        <p:spPr>
          <a:xfrm>
            <a:off x="5927835" y="4285594"/>
            <a:ext cx="1539765" cy="1124606"/>
          </a:xfrm>
          <a:custGeom>
            <a:avLst/>
            <a:gdLst>
              <a:gd name="connsiteX0" fmla="*/ 199696 w 1539765"/>
              <a:gd name="connsiteY0" fmla="*/ 982717 h 1124606"/>
              <a:gd name="connsiteX1" fmla="*/ 105103 w 1539765"/>
              <a:gd name="connsiteY1" fmla="*/ 147144 h 1124606"/>
              <a:gd name="connsiteX2" fmla="*/ 830317 w 1539765"/>
              <a:gd name="connsiteY2" fmla="*/ 162910 h 1124606"/>
              <a:gd name="connsiteX3" fmla="*/ 1539765 w 1539765"/>
              <a:gd name="connsiteY3" fmla="*/ 1124606 h 1124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9765" h="1124606">
                <a:moveTo>
                  <a:pt x="199696" y="982717"/>
                </a:moveTo>
                <a:cubicBezTo>
                  <a:pt x="99848" y="633248"/>
                  <a:pt x="0" y="283779"/>
                  <a:pt x="105103" y="147144"/>
                </a:cubicBezTo>
                <a:cubicBezTo>
                  <a:pt x="210207" y="10510"/>
                  <a:pt x="591207" y="0"/>
                  <a:pt x="830317" y="162910"/>
                </a:cubicBezTo>
                <a:cubicBezTo>
                  <a:pt x="1069427" y="325820"/>
                  <a:pt x="1304596" y="725213"/>
                  <a:pt x="1539765" y="1124606"/>
                </a:cubicBezTo>
              </a:path>
            </a:pathLst>
          </a:custGeom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33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3984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Minimizes backhaul traffic</a:t>
            </a:r>
          </a:p>
          <a:p>
            <a:r>
              <a:rPr lang="en-US" dirty="0" smtClean="0"/>
              <a:t>No packet loss associated with the network</a:t>
            </a:r>
            <a:br>
              <a:rPr lang="en-US" dirty="0" smtClean="0"/>
            </a:br>
            <a:r>
              <a:rPr lang="en-US" dirty="0" smtClean="0"/>
              <a:t>(network is always operational)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Clone the Network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ransition advTm="12886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57800" y="1600200"/>
            <a:ext cx="3886200" cy="4525963"/>
          </a:xfrm>
        </p:spPr>
        <p:txBody>
          <a:bodyPr/>
          <a:lstStyle/>
          <a:p>
            <a:r>
              <a:rPr lang="en-US" dirty="0" smtClean="0"/>
              <a:t>Same guarantees as migration-free</a:t>
            </a:r>
          </a:p>
          <a:p>
            <a:r>
              <a:rPr lang="en-US" dirty="0" smtClean="0"/>
              <a:t>Preserve application semantics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Consistent View of a Switch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52400" y="5562600"/>
            <a:ext cx="50005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1604102" y="3048000"/>
            <a:ext cx="3352800" cy="13716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680302" y="3124200"/>
            <a:ext cx="3200400" cy="838200"/>
          </a:xfrm>
          <a:prstGeom prst="roundRect">
            <a:avLst/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09102" y="3276600"/>
            <a:ext cx="1219200" cy="533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Migration Primitives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32702" y="3276600"/>
            <a:ext cx="1524000" cy="533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Migration Orchestration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756502" y="4038600"/>
            <a:ext cx="3048000" cy="3048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Network Virtualization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1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323" y="5181600"/>
            <a:ext cx="1771877" cy="970733"/>
          </a:xfrm>
          <a:prstGeom prst="rect">
            <a:avLst/>
          </a:prstGeom>
          <a:noFill/>
        </p:spPr>
      </p:pic>
      <p:pic>
        <p:nvPicPr>
          <p:cNvPr id="29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5181600"/>
            <a:ext cx="1771877" cy="970733"/>
          </a:xfrm>
          <a:prstGeom prst="rect">
            <a:avLst/>
          </a:prstGeom>
          <a:noFill/>
        </p:spPr>
      </p:pic>
      <p:cxnSp>
        <p:nvCxnSpPr>
          <p:cNvPr id="31" name="Straight Connector 30"/>
          <p:cNvCxnSpPr/>
          <p:nvPr/>
        </p:nvCxnSpPr>
        <p:spPr>
          <a:xfrm flipH="1">
            <a:off x="3614750" y="5562600"/>
            <a:ext cx="50005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133600" y="5562600"/>
            <a:ext cx="304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638800" y="5562600"/>
            <a:ext cx="304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76215" y="4800600"/>
            <a:ext cx="12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Switch_A_0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205215" y="4800600"/>
            <a:ext cx="12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Switch_A_1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2057400" y="2077267"/>
            <a:ext cx="50005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5323" y="1696267"/>
            <a:ext cx="1771877" cy="970733"/>
          </a:xfrm>
          <a:prstGeom prst="rect">
            <a:avLst/>
          </a:prstGeom>
          <a:noFill/>
        </p:spPr>
      </p:pic>
      <p:cxnSp>
        <p:nvCxnSpPr>
          <p:cNvPr id="40" name="Straight Connector 39"/>
          <p:cNvCxnSpPr/>
          <p:nvPr/>
        </p:nvCxnSpPr>
        <p:spPr>
          <a:xfrm>
            <a:off x="4038600" y="2077267"/>
            <a:ext cx="304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61251" y="1315267"/>
            <a:ext cx="104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Switch_A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0" y="2590800"/>
            <a:ext cx="1734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view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4191000"/>
            <a:ext cx="1567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Physical reality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609600" y="3048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09600" y="3733800"/>
            <a:ext cx="0" cy="381000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ransition advTm="35084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Inconsistency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990600" y="4953000"/>
            <a:ext cx="50005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523" y="4572000"/>
            <a:ext cx="1771877" cy="970733"/>
          </a:xfrm>
          <a:prstGeom prst="rect">
            <a:avLst/>
          </a:prstGeom>
          <a:noFill/>
        </p:spPr>
      </p:pic>
      <p:pic>
        <p:nvPicPr>
          <p:cNvPr id="29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4572000"/>
            <a:ext cx="1771877" cy="970733"/>
          </a:xfrm>
          <a:prstGeom prst="rect">
            <a:avLst/>
          </a:prstGeom>
          <a:noFill/>
        </p:spPr>
      </p:pic>
      <p:cxnSp>
        <p:nvCxnSpPr>
          <p:cNvPr id="31" name="Straight Connector 30"/>
          <p:cNvCxnSpPr/>
          <p:nvPr/>
        </p:nvCxnSpPr>
        <p:spPr>
          <a:xfrm flipH="1">
            <a:off x="4452950" y="4953000"/>
            <a:ext cx="50005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971800" y="4953000"/>
            <a:ext cx="304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477000" y="4953000"/>
            <a:ext cx="304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614415" y="4191000"/>
            <a:ext cx="12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Switch_A_0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043415" y="4191000"/>
            <a:ext cx="12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Switch_A_1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4953000" y="1752600"/>
            <a:ext cx="1219200" cy="11430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5029200" y="1905000"/>
            <a:ext cx="1066800" cy="381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029200" y="2362200"/>
            <a:ext cx="1066800" cy="381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2819400" y="3124200"/>
            <a:ext cx="2209800" cy="10668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715000" y="3048000"/>
            <a:ext cx="152400" cy="11430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048000" y="3276600"/>
            <a:ext cx="964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Packet 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893441" y="3352800"/>
            <a:ext cx="964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Packet 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981200" y="5410200"/>
            <a:ext cx="426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</a:t>
            </a:r>
            <a:br>
              <a:rPr lang="en-US" dirty="0" smtClean="0"/>
            </a:br>
            <a:r>
              <a:rPr lang="en-US" dirty="0" smtClean="0"/>
              <a:t>R2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669280" y="5410200"/>
            <a:ext cx="426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</a:t>
            </a:r>
            <a:br>
              <a:rPr lang="en-US" dirty="0" smtClean="0"/>
            </a:br>
            <a:r>
              <a:rPr lang="en-US" dirty="0" smtClean="0"/>
              <a:t>R2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28600" y="2286000"/>
            <a:ext cx="43434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Migration-free: packet 0 and packet 1 traverse same physical switch</a:t>
            </a:r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248400" y="2057400"/>
            <a:ext cx="1145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VM</a:t>
            </a:r>
            <a:br>
              <a:rPr lang="en-US" dirty="0" smtClean="0"/>
            </a:br>
            <a:r>
              <a:rPr lang="en-US" dirty="0" smtClean="0"/>
              <a:t>(end host)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ransition advTm="3872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Local Changes on Switch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990600" y="4953000"/>
            <a:ext cx="50005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523" y="4572000"/>
            <a:ext cx="1771877" cy="970733"/>
          </a:xfrm>
          <a:prstGeom prst="rect">
            <a:avLst/>
          </a:prstGeom>
          <a:noFill/>
        </p:spPr>
      </p:pic>
      <p:pic>
        <p:nvPicPr>
          <p:cNvPr id="29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4572000"/>
            <a:ext cx="1771877" cy="970733"/>
          </a:xfrm>
          <a:prstGeom prst="rect">
            <a:avLst/>
          </a:prstGeom>
          <a:noFill/>
        </p:spPr>
      </p:pic>
      <p:cxnSp>
        <p:nvCxnSpPr>
          <p:cNvPr id="31" name="Straight Connector 30"/>
          <p:cNvCxnSpPr/>
          <p:nvPr/>
        </p:nvCxnSpPr>
        <p:spPr>
          <a:xfrm flipH="1">
            <a:off x="4452950" y="4953000"/>
            <a:ext cx="50005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971800" y="4953000"/>
            <a:ext cx="304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477000" y="4953000"/>
            <a:ext cx="304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614415" y="4191000"/>
            <a:ext cx="12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Switch_A_0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043415" y="4191000"/>
            <a:ext cx="12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Switch_A_1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990600" y="1219200"/>
            <a:ext cx="4512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(e.g. delete rule after idle timeout)</a:t>
            </a:r>
            <a:endParaRPr lang="en-US" sz="2400" dirty="0"/>
          </a:p>
        </p:txBody>
      </p:sp>
      <p:sp>
        <p:nvSpPr>
          <p:cNvPr id="26" name="Rounded Rectangle 25"/>
          <p:cNvSpPr/>
          <p:nvPr/>
        </p:nvSpPr>
        <p:spPr>
          <a:xfrm>
            <a:off x="4953000" y="1752600"/>
            <a:ext cx="1219200" cy="11430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5029200" y="1905000"/>
            <a:ext cx="1066800" cy="381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029200" y="2362200"/>
            <a:ext cx="1066800" cy="381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2819400" y="3124200"/>
            <a:ext cx="2209800" cy="10668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715000" y="3048000"/>
            <a:ext cx="152400" cy="11430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048000" y="3276600"/>
            <a:ext cx="964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Packet 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893441" y="3352800"/>
            <a:ext cx="964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Packet 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981200" y="5410200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trike="sngStrike" dirty="0" smtClean="0"/>
              <a:t>R1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R2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69280" y="5410200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R1</a:t>
            </a:r>
            <a:br>
              <a:rPr lang="en-US" sz="2000" dirty="0" smtClean="0"/>
            </a:br>
            <a:r>
              <a:rPr lang="en-US" sz="2000" dirty="0" smtClean="0"/>
              <a:t>R2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48400" y="2057400"/>
            <a:ext cx="1145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VM</a:t>
            </a:r>
            <a:br>
              <a:rPr lang="en-US" dirty="0" smtClean="0"/>
            </a:br>
            <a:r>
              <a:rPr lang="en-US" dirty="0" smtClean="0"/>
              <a:t>(end host)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ransition advTm="30092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Update from Controller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990600" y="4953000"/>
            <a:ext cx="50005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523" y="4572000"/>
            <a:ext cx="1771877" cy="970733"/>
          </a:xfrm>
          <a:prstGeom prst="rect">
            <a:avLst/>
          </a:prstGeom>
          <a:noFill/>
        </p:spPr>
      </p:pic>
      <p:pic>
        <p:nvPicPr>
          <p:cNvPr id="29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4572000"/>
            <a:ext cx="1771877" cy="970733"/>
          </a:xfrm>
          <a:prstGeom prst="rect">
            <a:avLst/>
          </a:prstGeom>
          <a:noFill/>
        </p:spPr>
      </p:pic>
      <p:cxnSp>
        <p:nvCxnSpPr>
          <p:cNvPr id="31" name="Straight Connector 30"/>
          <p:cNvCxnSpPr/>
          <p:nvPr/>
        </p:nvCxnSpPr>
        <p:spPr>
          <a:xfrm flipH="1">
            <a:off x="4452950" y="4953000"/>
            <a:ext cx="50005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971800" y="4953000"/>
            <a:ext cx="304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477000" y="4953000"/>
            <a:ext cx="304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614415" y="4191000"/>
            <a:ext cx="12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Switch_A_0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043415" y="4191000"/>
            <a:ext cx="12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Switch_A_1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4953000" y="1752600"/>
            <a:ext cx="1219200" cy="11430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5029200" y="1905000"/>
            <a:ext cx="1066800" cy="381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029200" y="2362200"/>
            <a:ext cx="1066800" cy="381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2819400" y="3124200"/>
            <a:ext cx="2209800" cy="10668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715000" y="3048000"/>
            <a:ext cx="152400" cy="11430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048000" y="3276600"/>
            <a:ext cx="964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Packet 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893441" y="3352800"/>
            <a:ext cx="964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Packet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981200" y="5410200"/>
            <a:ext cx="89672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R_new</a:t>
            </a:r>
            <a:endParaRPr lang="en-US" sz="2000" dirty="0" smtClean="0"/>
          </a:p>
          <a:p>
            <a:r>
              <a:rPr lang="en-US" sz="2000" dirty="0" smtClean="0"/>
              <a:t>R1</a:t>
            </a:r>
            <a:br>
              <a:rPr lang="en-US" sz="2000" dirty="0" smtClean="0"/>
            </a:br>
            <a:r>
              <a:rPr lang="en-US" sz="2000" dirty="0" smtClean="0"/>
              <a:t>R2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69280" y="5410200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R1</a:t>
            </a:r>
            <a:br>
              <a:rPr lang="en-US" sz="2000" dirty="0" smtClean="0"/>
            </a:br>
            <a:r>
              <a:rPr lang="en-US" sz="2000" dirty="0" smtClean="0"/>
              <a:t>R2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905000" y="2590800"/>
            <a:ext cx="1524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Install(</a:t>
            </a:r>
            <a:r>
              <a:rPr lang="en-US" dirty="0" err="1" smtClean="0"/>
              <a:t>R_new</a:t>
            </a:r>
            <a:r>
              <a:rPr lang="en-US" dirty="0" smtClean="0"/>
              <a:t>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990600" y="1219200"/>
            <a:ext cx="4740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(e.g. rule installed at different times)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6248400" y="2057400"/>
            <a:ext cx="1145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VM</a:t>
            </a:r>
            <a:br>
              <a:rPr lang="en-US" dirty="0" smtClean="0"/>
            </a:br>
            <a:r>
              <a:rPr lang="en-US" dirty="0" smtClean="0"/>
              <a:t>(end host)</a:t>
            </a:r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724025"/>
            <a:ext cx="81384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Straight Arrow Connector 21"/>
          <p:cNvCxnSpPr/>
          <p:nvPr/>
        </p:nvCxnSpPr>
        <p:spPr>
          <a:xfrm>
            <a:off x="1295400" y="2590800"/>
            <a:ext cx="1295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 flipV="1">
            <a:off x="609600" y="2286000"/>
            <a:ext cx="685800" cy="304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ransition advTm="43587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Events to Controller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990600" y="4953000"/>
            <a:ext cx="50005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523" y="4572000"/>
            <a:ext cx="1771877" cy="970733"/>
          </a:xfrm>
          <a:prstGeom prst="rect">
            <a:avLst/>
          </a:prstGeom>
          <a:noFill/>
        </p:spPr>
      </p:pic>
      <p:pic>
        <p:nvPicPr>
          <p:cNvPr id="29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4572000"/>
            <a:ext cx="1771877" cy="970733"/>
          </a:xfrm>
          <a:prstGeom prst="rect">
            <a:avLst/>
          </a:prstGeom>
          <a:noFill/>
        </p:spPr>
      </p:pic>
      <p:cxnSp>
        <p:nvCxnSpPr>
          <p:cNvPr id="31" name="Straight Connector 30"/>
          <p:cNvCxnSpPr/>
          <p:nvPr/>
        </p:nvCxnSpPr>
        <p:spPr>
          <a:xfrm flipH="1">
            <a:off x="4452950" y="4953000"/>
            <a:ext cx="50005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971800" y="4953000"/>
            <a:ext cx="304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477000" y="4953000"/>
            <a:ext cx="304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614415" y="4191000"/>
            <a:ext cx="12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Switch_A_0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043415" y="4191000"/>
            <a:ext cx="12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Switch_A_1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4953000" y="1752600"/>
            <a:ext cx="1219200" cy="11430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5029200" y="1905000"/>
            <a:ext cx="1066800" cy="381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029200" y="2362200"/>
            <a:ext cx="1066800" cy="381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2819400" y="3124200"/>
            <a:ext cx="2209800" cy="10668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715000" y="3048000"/>
            <a:ext cx="152400" cy="11430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378841" y="3124200"/>
            <a:ext cx="964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Packet 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893441" y="3352800"/>
            <a:ext cx="964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Packet 1</a:t>
            </a:r>
            <a:endParaRPr lang="en-US" dirty="0"/>
          </a:p>
        </p:txBody>
      </p:sp>
      <p:cxnSp>
        <p:nvCxnSpPr>
          <p:cNvPr id="22" name="Straight Arrow Connector 21"/>
          <p:cNvCxnSpPr>
            <a:endCxn id="38" idx="1"/>
          </p:cNvCxnSpPr>
          <p:nvPr/>
        </p:nvCxnSpPr>
        <p:spPr>
          <a:xfrm flipH="1" flipV="1">
            <a:off x="1143000" y="3766066"/>
            <a:ext cx="304800" cy="653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981200" y="5410200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R1</a:t>
            </a:r>
            <a:br>
              <a:rPr lang="en-US" sz="2000" dirty="0" smtClean="0"/>
            </a:br>
            <a:r>
              <a:rPr lang="en-US" sz="2000" dirty="0" smtClean="0"/>
              <a:t>R2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69280" y="5410200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R1</a:t>
            </a:r>
            <a:br>
              <a:rPr lang="en-US" sz="2000" dirty="0" smtClean="0"/>
            </a:br>
            <a:r>
              <a:rPr lang="en-US" sz="2000" dirty="0" smtClean="0"/>
              <a:t>R2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43000" y="3581400"/>
            <a:ext cx="16526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Packet-in(</a:t>
            </a:r>
            <a:r>
              <a:rPr lang="en-US" dirty="0" err="1" smtClean="0"/>
              <a:t>pkt</a:t>
            </a:r>
            <a:r>
              <a:rPr lang="en-US" dirty="0" smtClean="0"/>
              <a:t> 0)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219200" y="1905000"/>
            <a:ext cx="27454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Packet-in(</a:t>
            </a:r>
            <a:r>
              <a:rPr lang="en-US" dirty="0" err="1" smtClean="0"/>
              <a:t>pkt</a:t>
            </a:r>
            <a:r>
              <a:rPr lang="en-US" dirty="0" smtClean="0"/>
              <a:t> 1)</a:t>
            </a:r>
          </a:p>
          <a:p>
            <a:r>
              <a:rPr lang="en-US" dirty="0" smtClean="0"/>
              <a:t>(received at controller first)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990600" y="1219200"/>
            <a:ext cx="4706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(e.g. forward and send to controller)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6248400" y="2057400"/>
            <a:ext cx="1145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VM</a:t>
            </a:r>
            <a:br>
              <a:rPr lang="en-US" dirty="0" smtClean="0"/>
            </a:br>
            <a:r>
              <a:rPr lang="en-US" dirty="0" smtClean="0"/>
              <a:t>(end host)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724025"/>
            <a:ext cx="813842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0" name="Straight Arrow Connector 39"/>
          <p:cNvCxnSpPr/>
          <p:nvPr/>
        </p:nvCxnSpPr>
        <p:spPr>
          <a:xfrm flipH="1" flipV="1">
            <a:off x="914400" y="2362200"/>
            <a:ext cx="434340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ransition advTm="36426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Networks have increasing amounts of state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Rely on the Network</a:t>
            </a:r>
            <a:endParaRPr lang="en-US" dirty="0"/>
          </a:p>
        </p:txBody>
      </p:sp>
      <p:pic>
        <p:nvPicPr>
          <p:cNvPr id="30728" name="Picture 8" descr="https://encrypted-tbn3.gstatic.com/images?q=tbn:ANd9GcTCmcVR7yfqao9Q_K295RgzY2hoHJKVrq2W7m61jJPlUTUk2O1j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352800"/>
            <a:ext cx="517207" cy="701297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0" y="2743200"/>
            <a:ext cx="21659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Configuration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2819400" y="2590800"/>
            <a:ext cx="136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Learned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6172200" y="2753380"/>
            <a:ext cx="2743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Software-Defined</a:t>
            </a:r>
          </a:p>
        </p:txBody>
      </p:sp>
      <p:pic>
        <p:nvPicPr>
          <p:cNvPr id="24" name="Picture 8" descr="https://encrypted-tbn3.gstatic.com/images?q=tbn:ANd9GcTCmcVR7yfqao9Q_K295RgzY2hoHJKVrq2W7m61jJPlUTUk2O1j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505200"/>
            <a:ext cx="517207" cy="701297"/>
          </a:xfrm>
          <a:prstGeom prst="rect">
            <a:avLst/>
          </a:prstGeom>
          <a:noFill/>
        </p:spPr>
      </p:pic>
      <p:pic>
        <p:nvPicPr>
          <p:cNvPr id="14338" name="Picture 2" descr="Web Virtualization Serve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3276600"/>
            <a:ext cx="838200" cy="892277"/>
          </a:xfrm>
          <a:prstGeom prst="rect">
            <a:avLst/>
          </a:prstGeom>
          <a:noFill/>
        </p:spPr>
      </p:pic>
      <p:cxnSp>
        <p:nvCxnSpPr>
          <p:cNvPr id="83" name="Straight Connector 82"/>
          <p:cNvCxnSpPr/>
          <p:nvPr/>
        </p:nvCxnSpPr>
        <p:spPr>
          <a:xfrm>
            <a:off x="3048000" y="41711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124" idx="3"/>
          </p:cNvCxnSpPr>
          <p:nvPr/>
        </p:nvCxnSpPr>
        <p:spPr>
          <a:xfrm>
            <a:off x="3429000" y="35361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2667000" y="35615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4114800" y="37338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2819400" y="37338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2133600" y="4191000"/>
            <a:ext cx="3810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4876800" y="3657600"/>
            <a:ext cx="76200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>
            <a:off x="3276600" y="4267200"/>
            <a:ext cx="3810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3886200" y="4267200"/>
            <a:ext cx="6858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" name="Picture 2" descr="server large png ic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5105400"/>
            <a:ext cx="1066800" cy="1066800"/>
          </a:xfrm>
          <a:prstGeom prst="rect">
            <a:avLst/>
          </a:prstGeom>
          <a:noFill/>
        </p:spPr>
      </p:pic>
      <p:sp>
        <p:nvSpPr>
          <p:cNvPr id="93" name="Rounded Rectangle 92"/>
          <p:cNvSpPr/>
          <p:nvPr/>
        </p:nvSpPr>
        <p:spPr>
          <a:xfrm>
            <a:off x="5410200" y="52578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4" name="Rounded Rectangle 93"/>
          <p:cNvSpPr/>
          <p:nvPr/>
        </p:nvSpPr>
        <p:spPr>
          <a:xfrm>
            <a:off x="5486400" y="53340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5486400" y="54102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96" name="Picture 2" descr="server large png ic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62400" y="5086350"/>
            <a:ext cx="1066800" cy="1066800"/>
          </a:xfrm>
          <a:prstGeom prst="rect">
            <a:avLst/>
          </a:prstGeom>
          <a:noFill/>
        </p:spPr>
      </p:pic>
      <p:sp>
        <p:nvSpPr>
          <p:cNvPr id="97" name="Rounded Rectangle 96"/>
          <p:cNvSpPr/>
          <p:nvPr/>
        </p:nvSpPr>
        <p:spPr>
          <a:xfrm>
            <a:off x="4267200" y="52578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8" name="Rounded Rectangle 97"/>
          <p:cNvSpPr/>
          <p:nvPr/>
        </p:nvSpPr>
        <p:spPr>
          <a:xfrm>
            <a:off x="4343400" y="53340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4343400" y="54102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100" name="Picture 2" descr="server large png ic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5105400"/>
            <a:ext cx="1066800" cy="1066800"/>
          </a:xfrm>
          <a:prstGeom prst="rect">
            <a:avLst/>
          </a:prstGeom>
          <a:noFill/>
        </p:spPr>
      </p:pic>
      <p:sp>
        <p:nvSpPr>
          <p:cNvPr id="101" name="Rounded Rectangle 100"/>
          <p:cNvSpPr/>
          <p:nvPr/>
        </p:nvSpPr>
        <p:spPr>
          <a:xfrm>
            <a:off x="3048000" y="52578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02" name="Rounded Rectangle 101"/>
          <p:cNvSpPr/>
          <p:nvPr/>
        </p:nvSpPr>
        <p:spPr>
          <a:xfrm>
            <a:off x="3124200" y="53340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3124200" y="54102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104" name="Picture 2" descr="server large png ic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00200" y="5086350"/>
            <a:ext cx="1066800" cy="1066800"/>
          </a:xfrm>
          <a:prstGeom prst="rect">
            <a:avLst/>
          </a:prstGeom>
          <a:noFill/>
        </p:spPr>
      </p:pic>
      <p:sp>
        <p:nvSpPr>
          <p:cNvPr id="105" name="Rounded Rectangle 104"/>
          <p:cNvSpPr/>
          <p:nvPr/>
        </p:nvSpPr>
        <p:spPr>
          <a:xfrm>
            <a:off x="1828800" y="52578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06" name="Rounded Rectangle 105"/>
          <p:cNvSpPr/>
          <p:nvPr/>
        </p:nvSpPr>
        <p:spPr>
          <a:xfrm>
            <a:off x="1905000" y="53340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7" name="Rounded Rectangle 106"/>
          <p:cNvSpPr/>
          <p:nvPr/>
        </p:nvSpPr>
        <p:spPr>
          <a:xfrm>
            <a:off x="1905000" y="54102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108" name="Picture 2" descr="server large png ic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00200" y="4724400"/>
            <a:ext cx="1066800" cy="1066800"/>
          </a:xfrm>
          <a:prstGeom prst="rect">
            <a:avLst/>
          </a:prstGeom>
          <a:noFill/>
        </p:spPr>
      </p:pic>
      <p:pic>
        <p:nvPicPr>
          <p:cNvPr id="109" name="Picture 2" descr="server large png ic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4743450"/>
            <a:ext cx="1066800" cy="1066800"/>
          </a:xfrm>
          <a:prstGeom prst="rect">
            <a:avLst/>
          </a:prstGeom>
          <a:noFill/>
        </p:spPr>
      </p:pic>
      <p:pic>
        <p:nvPicPr>
          <p:cNvPr id="110" name="Picture 2" descr="server large png ic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62400" y="4724400"/>
            <a:ext cx="1066800" cy="1066800"/>
          </a:xfrm>
          <a:prstGeom prst="rect">
            <a:avLst/>
          </a:prstGeom>
          <a:noFill/>
        </p:spPr>
      </p:pic>
      <p:pic>
        <p:nvPicPr>
          <p:cNvPr id="111" name="Picture 2" descr="server large png ic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4743450"/>
            <a:ext cx="1066800" cy="1066800"/>
          </a:xfrm>
          <a:prstGeom prst="rect">
            <a:avLst/>
          </a:prstGeom>
          <a:noFill/>
        </p:spPr>
      </p:pic>
      <p:sp>
        <p:nvSpPr>
          <p:cNvPr id="112" name="Rounded Rectangle 111"/>
          <p:cNvSpPr/>
          <p:nvPr/>
        </p:nvSpPr>
        <p:spPr>
          <a:xfrm>
            <a:off x="1828800" y="49530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13" name="Rounded Rectangle 112"/>
          <p:cNvSpPr/>
          <p:nvPr/>
        </p:nvSpPr>
        <p:spPr>
          <a:xfrm>
            <a:off x="1905000" y="50292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4" name="Rounded Rectangle 113"/>
          <p:cNvSpPr/>
          <p:nvPr/>
        </p:nvSpPr>
        <p:spPr>
          <a:xfrm>
            <a:off x="1905000" y="51054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5" name="Rounded Rectangle 114"/>
          <p:cNvSpPr/>
          <p:nvPr/>
        </p:nvSpPr>
        <p:spPr>
          <a:xfrm>
            <a:off x="4267200" y="49530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16" name="Rounded Rectangle 115"/>
          <p:cNvSpPr/>
          <p:nvPr/>
        </p:nvSpPr>
        <p:spPr>
          <a:xfrm>
            <a:off x="4343400" y="50292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7" name="Rounded Rectangle 116"/>
          <p:cNvSpPr/>
          <p:nvPr/>
        </p:nvSpPr>
        <p:spPr>
          <a:xfrm>
            <a:off x="4343400" y="51054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8" name="Rounded Rectangle 117"/>
          <p:cNvSpPr/>
          <p:nvPr/>
        </p:nvSpPr>
        <p:spPr>
          <a:xfrm>
            <a:off x="3048000" y="49530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19" name="Rounded Rectangle 118"/>
          <p:cNvSpPr/>
          <p:nvPr/>
        </p:nvSpPr>
        <p:spPr>
          <a:xfrm>
            <a:off x="3124200" y="50292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0" name="Rounded Rectangle 119"/>
          <p:cNvSpPr/>
          <p:nvPr/>
        </p:nvSpPr>
        <p:spPr>
          <a:xfrm>
            <a:off x="3124200" y="51054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1" name="Rounded Rectangle 120"/>
          <p:cNvSpPr/>
          <p:nvPr/>
        </p:nvSpPr>
        <p:spPr>
          <a:xfrm>
            <a:off x="5410200" y="49530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22" name="Rounded Rectangle 121"/>
          <p:cNvSpPr/>
          <p:nvPr/>
        </p:nvSpPr>
        <p:spPr>
          <a:xfrm>
            <a:off x="5486400" y="50292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3" name="Rounded Rectangle 122"/>
          <p:cNvSpPr/>
          <p:nvPr/>
        </p:nvSpPr>
        <p:spPr>
          <a:xfrm>
            <a:off x="5486400" y="51054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124" name="Picture 37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43200" y="3352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5" name="Picture 37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67200" y="3443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6" name="Picture 37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9000" y="39766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7" name="Picture 37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62200" y="39004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advTm="30997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in LIME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52400" y="5562600"/>
            <a:ext cx="50005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1604102" y="3048000"/>
            <a:ext cx="3352800" cy="13716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680302" y="3124200"/>
            <a:ext cx="3200400" cy="838200"/>
          </a:xfrm>
          <a:prstGeom prst="roundRect">
            <a:avLst/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09102" y="3276600"/>
            <a:ext cx="1219200" cy="533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Migration Primitives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32702" y="3276600"/>
            <a:ext cx="1524000" cy="533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Migration Orchestration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756502" y="4038600"/>
            <a:ext cx="3048000" cy="3048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Network Virtualization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1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323" y="5181600"/>
            <a:ext cx="1771877" cy="970733"/>
          </a:xfrm>
          <a:prstGeom prst="rect">
            <a:avLst/>
          </a:prstGeom>
          <a:noFill/>
        </p:spPr>
      </p:pic>
      <p:pic>
        <p:nvPicPr>
          <p:cNvPr id="29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5181600"/>
            <a:ext cx="1771877" cy="970733"/>
          </a:xfrm>
          <a:prstGeom prst="rect">
            <a:avLst/>
          </a:prstGeom>
          <a:noFill/>
        </p:spPr>
      </p:pic>
      <p:cxnSp>
        <p:nvCxnSpPr>
          <p:cNvPr id="31" name="Straight Connector 30"/>
          <p:cNvCxnSpPr/>
          <p:nvPr/>
        </p:nvCxnSpPr>
        <p:spPr>
          <a:xfrm flipH="1">
            <a:off x="3614750" y="5562600"/>
            <a:ext cx="50005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133600" y="5562600"/>
            <a:ext cx="304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638800" y="5562600"/>
            <a:ext cx="304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76215" y="4800600"/>
            <a:ext cx="12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Switch_A_0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205215" y="4800600"/>
            <a:ext cx="128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Switch_A_1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2057400" y="2077267"/>
            <a:ext cx="50005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4" descr="https://encrypted-tbn2.gstatic.com/images?q=tbn:ANd9GcRROrRjiSOdMPeSi2yc1oTI8cvr-hs3GvwQ_5s_RndZYkPQ-b6MT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5323" y="1696267"/>
            <a:ext cx="1771877" cy="970733"/>
          </a:xfrm>
          <a:prstGeom prst="rect">
            <a:avLst/>
          </a:prstGeom>
          <a:noFill/>
        </p:spPr>
      </p:pic>
      <p:cxnSp>
        <p:nvCxnSpPr>
          <p:cNvPr id="40" name="Straight Connector 39"/>
          <p:cNvCxnSpPr/>
          <p:nvPr/>
        </p:nvCxnSpPr>
        <p:spPr>
          <a:xfrm>
            <a:off x="4038600" y="2077267"/>
            <a:ext cx="304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61251" y="1315267"/>
            <a:ext cx="104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Switch_A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105400" y="4038600"/>
            <a:ext cx="39603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*Restrict use of some features</a:t>
            </a:r>
          </a:p>
          <a:p>
            <a:r>
              <a:rPr lang="en-US" sz="2400" dirty="0" smtClean="0"/>
              <a:t>* Use a commit protocol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5105400" y="2362200"/>
            <a:ext cx="32033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 Emulate HW functions</a:t>
            </a:r>
          </a:p>
          <a:p>
            <a:r>
              <a:rPr lang="en-US" sz="2400" dirty="0" smtClean="0"/>
              <a:t>* Combine information</a:t>
            </a:r>
            <a:endParaRPr lang="en-US" sz="2400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ransition advTm="41262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LIME is a </a:t>
            </a:r>
            <a:r>
              <a:rPr lang="en-US" dirty="0" smtClean="0">
                <a:solidFill>
                  <a:srgbClr val="FF0000"/>
                </a:solidFill>
              </a:rPr>
              <a:t>general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efficient</a:t>
            </a:r>
            <a:r>
              <a:rPr lang="en-US" dirty="0" smtClean="0"/>
              <a:t> migration layer</a:t>
            </a:r>
          </a:p>
          <a:p>
            <a:r>
              <a:rPr lang="en-US" dirty="0" smtClean="0"/>
              <a:t>Hope is future SDN is made migration friendly </a:t>
            </a:r>
          </a:p>
          <a:p>
            <a:endParaRPr lang="en-US" dirty="0" smtClean="0"/>
          </a:p>
          <a:p>
            <a:r>
              <a:rPr lang="en-US" dirty="0" smtClean="0"/>
              <a:t>Develop models and prove correctness</a:t>
            </a:r>
          </a:p>
          <a:p>
            <a:pPr lvl="1"/>
            <a:r>
              <a:rPr lang="en-US" dirty="0" smtClean="0"/>
              <a:t>end-hosts and network</a:t>
            </a:r>
          </a:p>
          <a:p>
            <a:pPr lvl="1"/>
            <a:r>
              <a:rPr lang="en-US" dirty="0" smtClean="0"/>
              <a:t>“Observational equivalence”</a:t>
            </a:r>
          </a:p>
          <a:p>
            <a:r>
              <a:rPr lang="en-US" dirty="0" smtClean="0"/>
              <a:t>Develop general migration framework</a:t>
            </a:r>
          </a:p>
          <a:p>
            <a:pPr lvl="1"/>
            <a:r>
              <a:rPr lang="en-US" dirty="0" smtClean="0"/>
              <a:t>Control over grouping, order, and approach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and Future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ransition advTm="53805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Eric Keller: </a:t>
            </a:r>
            <a:r>
              <a:rPr lang="en-US" dirty="0" smtClean="0">
                <a:hlinkClick r:id="rId3"/>
              </a:rPr>
              <a:t>eric.keller@colorado.edu</a:t>
            </a:r>
            <a:endParaRPr lang="en-US" dirty="0" smtClean="0"/>
          </a:p>
          <a:p>
            <a:r>
              <a:rPr lang="en-US" dirty="0" err="1" smtClean="0"/>
              <a:t>Soudeh</a:t>
            </a:r>
            <a:r>
              <a:rPr lang="en-US" dirty="0" smtClean="0"/>
              <a:t> </a:t>
            </a:r>
            <a:r>
              <a:rPr lang="en-US" dirty="0" err="1" smtClean="0"/>
              <a:t>Ghorbani</a:t>
            </a:r>
            <a:r>
              <a:rPr lang="en-US" dirty="0" smtClean="0"/>
              <a:t>: </a:t>
            </a:r>
            <a:r>
              <a:rPr lang="en-US" dirty="0" smtClean="0">
                <a:hlinkClick r:id="rId4"/>
              </a:rPr>
              <a:t>ghorban2@illinois.edu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ransition advTm="12168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Joint (virtual) host and (virtual) network migration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Ensemble Migration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048000" y="417113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5" idx="3"/>
          </p:cNvCxnSpPr>
          <p:nvPr/>
        </p:nvCxnSpPr>
        <p:spPr>
          <a:xfrm>
            <a:off x="3429000" y="3536157"/>
            <a:ext cx="838200" cy="10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667000" y="3561533"/>
            <a:ext cx="76200" cy="400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114800" y="37338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819400" y="3733800"/>
            <a:ext cx="1600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2133600" y="4191000"/>
            <a:ext cx="3810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76800" y="3657600"/>
            <a:ext cx="76200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276600" y="4267200"/>
            <a:ext cx="3810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886200" y="4267200"/>
            <a:ext cx="6858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5105400"/>
            <a:ext cx="1066800" cy="1066800"/>
          </a:xfrm>
          <a:prstGeom prst="rect">
            <a:avLst/>
          </a:prstGeom>
          <a:noFill/>
        </p:spPr>
      </p:pic>
      <p:sp>
        <p:nvSpPr>
          <p:cNvPr id="20" name="Rounded Rectangle 19"/>
          <p:cNvSpPr/>
          <p:nvPr/>
        </p:nvSpPr>
        <p:spPr>
          <a:xfrm>
            <a:off x="5410200" y="52578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1" name="Rounded Rectangle 20"/>
          <p:cNvSpPr/>
          <p:nvPr/>
        </p:nvSpPr>
        <p:spPr>
          <a:xfrm>
            <a:off x="5486400" y="53340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486400" y="54102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23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5086350"/>
            <a:ext cx="1066800" cy="1066800"/>
          </a:xfrm>
          <a:prstGeom prst="rect">
            <a:avLst/>
          </a:prstGeom>
          <a:noFill/>
        </p:spPr>
      </p:pic>
      <p:sp>
        <p:nvSpPr>
          <p:cNvPr id="24" name="Rounded Rectangle 23"/>
          <p:cNvSpPr/>
          <p:nvPr/>
        </p:nvSpPr>
        <p:spPr>
          <a:xfrm>
            <a:off x="4267200" y="52578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Rounded Rectangle 24"/>
          <p:cNvSpPr/>
          <p:nvPr/>
        </p:nvSpPr>
        <p:spPr>
          <a:xfrm>
            <a:off x="4343400" y="53340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343400" y="54102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27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5105400"/>
            <a:ext cx="1066800" cy="1066800"/>
          </a:xfrm>
          <a:prstGeom prst="rect">
            <a:avLst/>
          </a:prstGeom>
          <a:noFill/>
        </p:spPr>
      </p:pic>
      <p:sp>
        <p:nvSpPr>
          <p:cNvPr id="28" name="Rounded Rectangle 27"/>
          <p:cNvSpPr/>
          <p:nvPr/>
        </p:nvSpPr>
        <p:spPr>
          <a:xfrm>
            <a:off x="3048000" y="52578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9" name="Rounded Rectangle 28"/>
          <p:cNvSpPr/>
          <p:nvPr/>
        </p:nvSpPr>
        <p:spPr>
          <a:xfrm>
            <a:off x="3124200" y="53340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124200" y="54102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31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086350"/>
            <a:ext cx="1066800" cy="1066800"/>
          </a:xfrm>
          <a:prstGeom prst="rect">
            <a:avLst/>
          </a:prstGeom>
          <a:noFill/>
        </p:spPr>
      </p:pic>
      <p:sp>
        <p:nvSpPr>
          <p:cNvPr id="32" name="Rounded Rectangle 31"/>
          <p:cNvSpPr/>
          <p:nvPr/>
        </p:nvSpPr>
        <p:spPr>
          <a:xfrm>
            <a:off x="1828800" y="52578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3" name="Rounded Rectangle 32"/>
          <p:cNvSpPr/>
          <p:nvPr/>
        </p:nvSpPr>
        <p:spPr>
          <a:xfrm>
            <a:off x="1905000" y="53340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1905000" y="54102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35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4724400"/>
            <a:ext cx="1066800" cy="1066800"/>
          </a:xfrm>
          <a:prstGeom prst="rect">
            <a:avLst/>
          </a:prstGeom>
          <a:noFill/>
        </p:spPr>
      </p:pic>
      <p:pic>
        <p:nvPicPr>
          <p:cNvPr id="36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4743450"/>
            <a:ext cx="1066800" cy="1066800"/>
          </a:xfrm>
          <a:prstGeom prst="rect">
            <a:avLst/>
          </a:prstGeom>
          <a:noFill/>
        </p:spPr>
      </p:pic>
      <p:pic>
        <p:nvPicPr>
          <p:cNvPr id="37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4724400"/>
            <a:ext cx="1066800" cy="1066800"/>
          </a:xfrm>
          <a:prstGeom prst="rect">
            <a:avLst/>
          </a:prstGeom>
          <a:noFill/>
        </p:spPr>
      </p:pic>
      <p:pic>
        <p:nvPicPr>
          <p:cNvPr id="38" name="Picture 2" descr="server large png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4743450"/>
            <a:ext cx="1066800" cy="1066800"/>
          </a:xfrm>
          <a:prstGeom prst="rect">
            <a:avLst/>
          </a:prstGeom>
          <a:noFill/>
        </p:spPr>
      </p:pic>
      <p:sp>
        <p:nvSpPr>
          <p:cNvPr id="39" name="Rounded Rectangle 38"/>
          <p:cNvSpPr/>
          <p:nvPr/>
        </p:nvSpPr>
        <p:spPr>
          <a:xfrm>
            <a:off x="1828800" y="49530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0" name="Rounded Rectangle 39"/>
          <p:cNvSpPr/>
          <p:nvPr/>
        </p:nvSpPr>
        <p:spPr>
          <a:xfrm>
            <a:off x="1905000" y="50292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905000" y="51054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4267200" y="49530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3" name="Rounded Rectangle 42"/>
          <p:cNvSpPr/>
          <p:nvPr/>
        </p:nvSpPr>
        <p:spPr>
          <a:xfrm>
            <a:off x="4343400" y="50292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4343400" y="51054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3048000" y="49530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6" name="Rounded Rectangle 45"/>
          <p:cNvSpPr/>
          <p:nvPr/>
        </p:nvSpPr>
        <p:spPr>
          <a:xfrm>
            <a:off x="3124200" y="50292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3124200" y="51054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5410200" y="4953000"/>
            <a:ext cx="457200" cy="3048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9" name="Rounded Rectangle 48"/>
          <p:cNvSpPr/>
          <p:nvPr/>
        </p:nvSpPr>
        <p:spPr>
          <a:xfrm>
            <a:off x="5486400" y="5029200"/>
            <a:ext cx="304800" cy="76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5486400" y="5105400"/>
            <a:ext cx="304800" cy="7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65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3352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34432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39766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3900487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3200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3276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3810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37338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Rounded Rectangle 55"/>
          <p:cNvSpPr/>
          <p:nvPr/>
        </p:nvSpPr>
        <p:spPr>
          <a:xfrm>
            <a:off x="1219200" y="3124200"/>
            <a:ext cx="5410200" cy="2971800"/>
          </a:xfrm>
          <a:prstGeom prst="roundRect">
            <a:avLst/>
          </a:prstGeom>
          <a:solidFill>
            <a:srgbClr val="4F81BD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6629400" y="3276600"/>
            <a:ext cx="24511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 re-learning,</a:t>
            </a:r>
          </a:p>
          <a:p>
            <a:r>
              <a:rPr lang="en-US" sz="2400" dirty="0" smtClean="0"/>
              <a:t>No re-configuring,</a:t>
            </a:r>
          </a:p>
          <a:p>
            <a:r>
              <a:rPr lang="en-US" sz="2400" dirty="0" smtClean="0"/>
              <a:t>No re-calculating</a:t>
            </a:r>
            <a:endParaRPr lang="en-US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6594712" y="5181600"/>
            <a:ext cx="2549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Capitalize on redundancy</a:t>
            </a:r>
            <a:endParaRPr lang="en-US" sz="2400" dirty="0"/>
          </a:p>
        </p:txBody>
      </p:sp>
      <p:sp>
        <p:nvSpPr>
          <p:cNvPr id="60" name="Slide Number Placeholder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advTm="55069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Use Cases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advTm="12995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Customer driven – for cost, performance, etc.</a:t>
            </a:r>
          </a:p>
          <a:p>
            <a:r>
              <a:rPr lang="en-US" dirty="0" smtClean="0"/>
              <a:t>Provider driven – offload when too full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Moving between cloud providers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3048000"/>
            <a:ext cx="2895600" cy="2362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486400" y="2971800"/>
            <a:ext cx="2895600" cy="2362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268" name="Picture 4" descr="https://encrypted-tbn0.gstatic.com/images?q=tbn:ANd9GcSsoWE1bb54jGyi7jecH4RlFY3frVbuk3tEyc52Ucvzv6d6ucThCdF4X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5410200"/>
            <a:ext cx="1905000" cy="740834"/>
          </a:xfrm>
          <a:prstGeom prst="rect">
            <a:avLst/>
          </a:prstGeom>
          <a:noFill/>
        </p:spPr>
      </p:pic>
      <p:sp>
        <p:nvSpPr>
          <p:cNvPr id="8" name="Cloud 7"/>
          <p:cNvSpPr/>
          <p:nvPr/>
        </p:nvSpPr>
        <p:spPr>
          <a:xfrm>
            <a:off x="1066800" y="3429000"/>
            <a:ext cx="762000" cy="533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loud 8"/>
          <p:cNvSpPr/>
          <p:nvPr/>
        </p:nvSpPr>
        <p:spPr>
          <a:xfrm>
            <a:off x="1905000" y="3505200"/>
            <a:ext cx="762000" cy="533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loud 15"/>
          <p:cNvSpPr/>
          <p:nvPr/>
        </p:nvSpPr>
        <p:spPr>
          <a:xfrm>
            <a:off x="1066800" y="4114800"/>
            <a:ext cx="762000" cy="533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loud 16"/>
          <p:cNvSpPr/>
          <p:nvPr/>
        </p:nvSpPr>
        <p:spPr>
          <a:xfrm>
            <a:off x="2133600" y="4419600"/>
            <a:ext cx="762000" cy="533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loud 17"/>
          <p:cNvSpPr/>
          <p:nvPr/>
        </p:nvSpPr>
        <p:spPr>
          <a:xfrm>
            <a:off x="2819400" y="3200400"/>
            <a:ext cx="762000" cy="533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loud 18"/>
          <p:cNvSpPr/>
          <p:nvPr/>
        </p:nvSpPr>
        <p:spPr>
          <a:xfrm>
            <a:off x="2819400" y="3886200"/>
            <a:ext cx="762000" cy="533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loud 19"/>
          <p:cNvSpPr/>
          <p:nvPr/>
        </p:nvSpPr>
        <p:spPr>
          <a:xfrm>
            <a:off x="6629400" y="3505200"/>
            <a:ext cx="762000" cy="533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loud 20"/>
          <p:cNvSpPr/>
          <p:nvPr/>
        </p:nvSpPr>
        <p:spPr>
          <a:xfrm>
            <a:off x="6858000" y="4419600"/>
            <a:ext cx="762000" cy="533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loud 21"/>
          <p:cNvSpPr/>
          <p:nvPr/>
        </p:nvSpPr>
        <p:spPr>
          <a:xfrm>
            <a:off x="7543800" y="3200400"/>
            <a:ext cx="762000" cy="533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loud 22"/>
          <p:cNvSpPr/>
          <p:nvPr/>
        </p:nvSpPr>
        <p:spPr>
          <a:xfrm>
            <a:off x="7543800" y="3886200"/>
            <a:ext cx="762000" cy="533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loud 23"/>
          <p:cNvSpPr/>
          <p:nvPr/>
        </p:nvSpPr>
        <p:spPr>
          <a:xfrm>
            <a:off x="2971800" y="4648200"/>
            <a:ext cx="762000" cy="533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loud 24"/>
          <p:cNvSpPr/>
          <p:nvPr/>
        </p:nvSpPr>
        <p:spPr>
          <a:xfrm>
            <a:off x="1371600" y="4724400"/>
            <a:ext cx="762000" cy="533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272" name="Picture 8" descr="https://encrypted-tbn3.gstatic.com/images?q=tbn:ANd9GcSfp226MCyyoB3OJcGsxaIo3ndbk_6hORL4ZfGwYf17kGnYYeTHV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5514538"/>
            <a:ext cx="2209799" cy="810062"/>
          </a:xfrm>
          <a:prstGeom prst="rect">
            <a:avLst/>
          </a:prstGeom>
          <a:noFill/>
        </p:spPr>
      </p:pic>
      <p:sp>
        <p:nvSpPr>
          <p:cNvPr id="30" name="Freeform 29"/>
          <p:cNvSpPr/>
          <p:nvPr/>
        </p:nvSpPr>
        <p:spPr>
          <a:xfrm>
            <a:off x="3626069" y="4346028"/>
            <a:ext cx="2175641" cy="446689"/>
          </a:xfrm>
          <a:custGeom>
            <a:avLst/>
            <a:gdLst>
              <a:gd name="connsiteX0" fmla="*/ 0 w 2175641"/>
              <a:gd name="connsiteY0" fmla="*/ 446689 h 446689"/>
              <a:gd name="connsiteX1" fmla="*/ 993228 w 2175641"/>
              <a:gd name="connsiteY1" fmla="*/ 5255 h 446689"/>
              <a:gd name="connsiteX2" fmla="*/ 2175641 w 2175641"/>
              <a:gd name="connsiteY2" fmla="*/ 415158 h 446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5641" h="446689">
                <a:moveTo>
                  <a:pt x="0" y="446689"/>
                </a:moveTo>
                <a:cubicBezTo>
                  <a:pt x="315310" y="228599"/>
                  <a:pt x="630621" y="10510"/>
                  <a:pt x="993228" y="5255"/>
                </a:cubicBezTo>
                <a:cubicBezTo>
                  <a:pt x="1355835" y="0"/>
                  <a:pt x="1765738" y="207579"/>
                  <a:pt x="2175641" y="415158"/>
                </a:cubicBezTo>
              </a:path>
            </a:pathLst>
          </a:custGeom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advTm="87174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energy consumption</a:t>
            </a:r>
            <a:br>
              <a:rPr lang="en-US" dirty="0" smtClean="0"/>
            </a:br>
            <a:r>
              <a:rPr lang="en-US" dirty="0" smtClean="0"/>
              <a:t>(turn off servers, reduce cooling)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Moving to smaller set of servers</a:t>
            </a:r>
            <a:endParaRPr lang="en-US" dirty="0"/>
          </a:p>
        </p:txBody>
      </p:sp>
      <p:pic>
        <p:nvPicPr>
          <p:cNvPr id="38914" name="Picture 2" descr="http://enr.construction.com/images2/2012/09/enr09102012cs_dat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138170"/>
            <a:ext cx="3733800" cy="286258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5181600" y="4038600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34000" y="4038600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0200" y="4267200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76800" y="4191000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953000" y="4343400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05400" y="4419600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450081" y="4419600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495800" y="45262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602481" y="46024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78681" y="47548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648200" y="46786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648200" y="44500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572000" y="4343400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617719" y="44500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724400" y="45262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800600" y="46786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70119" y="46024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175762" y="4572000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221481" y="46786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328162" y="47548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404362" y="49072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373881" y="48310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373881" y="46024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297681" y="4495800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343400" y="46024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450081" y="46786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526281" y="48310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495800" y="47548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724400" y="3505200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770119" y="36118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876800" y="36880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953000" y="38404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922519" y="37642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922519" y="35356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846319" y="3429000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92038" y="35356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998719" y="36118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074919" y="37642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044438" y="36880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343400" y="3657600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4389119" y="37642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4495800" y="38404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4572000" y="39928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541519" y="39166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4541519" y="36880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4465319" y="3581400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511038" y="36880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4617719" y="37642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4693919" y="39166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4663438" y="38404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038600" y="3733800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084319" y="38404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191000" y="39166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267200" y="40690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236719" y="39928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4236719" y="37642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4160519" y="3657600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206238" y="37642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312919" y="38404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389119" y="39928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358638" y="39166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718562" y="3962400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764281" y="40690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870962" y="41452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3947162" y="42976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916681" y="42214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916681" y="39928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840481" y="3886200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3886200" y="39928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3992881" y="40690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4069081" y="42214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4038600" y="4145281"/>
            <a:ext cx="45719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4666593" y="3846786"/>
            <a:ext cx="1166648" cy="867104"/>
          </a:xfrm>
          <a:custGeom>
            <a:avLst/>
            <a:gdLst>
              <a:gd name="connsiteX0" fmla="*/ 78828 w 1166648"/>
              <a:gd name="connsiteY0" fmla="*/ 362607 h 867104"/>
              <a:gd name="connsiteX1" fmla="*/ 740979 w 1166648"/>
              <a:gd name="connsiteY1" fmla="*/ 0 h 867104"/>
              <a:gd name="connsiteX2" fmla="*/ 1166648 w 1166648"/>
              <a:gd name="connsiteY2" fmla="*/ 472966 h 867104"/>
              <a:gd name="connsiteX3" fmla="*/ 394138 w 1166648"/>
              <a:gd name="connsiteY3" fmla="*/ 867104 h 867104"/>
              <a:gd name="connsiteX4" fmla="*/ 0 w 1166648"/>
              <a:gd name="connsiteY4" fmla="*/ 362607 h 867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6648" h="867104">
                <a:moveTo>
                  <a:pt x="78828" y="362607"/>
                </a:moveTo>
                <a:lnTo>
                  <a:pt x="740979" y="0"/>
                </a:lnTo>
                <a:lnTo>
                  <a:pt x="1166648" y="472966"/>
                </a:lnTo>
                <a:lnTo>
                  <a:pt x="394138" y="867104"/>
                </a:lnTo>
                <a:lnTo>
                  <a:pt x="0" y="362607"/>
                </a:ln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Slide Number Placeholder 8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advTm="41481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Rectangle 251"/>
          <p:cNvSpPr/>
          <p:nvPr/>
        </p:nvSpPr>
        <p:spPr>
          <a:xfrm>
            <a:off x="2133600" y="3352800"/>
            <a:ext cx="3352800" cy="2438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ectangle 259"/>
          <p:cNvSpPr/>
          <p:nvPr/>
        </p:nvSpPr>
        <p:spPr>
          <a:xfrm>
            <a:off x="4495800" y="3352800"/>
            <a:ext cx="990600" cy="1676400"/>
          </a:xfrm>
          <a:prstGeom prst="rect">
            <a:avLst/>
          </a:prstGeom>
          <a:solidFill>
            <a:srgbClr val="F7F7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Migrate ensemble to infrastructure dedicated to testing (special equipment)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dirty="0" smtClean="0"/>
              <a:t>. </a:t>
            </a:r>
            <a:r>
              <a:rPr lang="en-US" dirty="0" smtClean="0"/>
              <a:t>Troubleshooting</a:t>
            </a:r>
            <a:endParaRPr lang="en-US" dirty="0"/>
          </a:p>
        </p:txBody>
      </p:sp>
      <p:pic>
        <p:nvPicPr>
          <p:cNvPr id="44034" name="Picture 2" descr="Network Performance Maintena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3048000"/>
            <a:ext cx="1257301" cy="1257301"/>
          </a:xfrm>
          <a:prstGeom prst="rect">
            <a:avLst/>
          </a:prstGeom>
          <a:noFill/>
        </p:spPr>
      </p:pic>
      <p:pic>
        <p:nvPicPr>
          <p:cNvPr id="5" name="Picture 2" descr="server large pn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5009333"/>
            <a:ext cx="533400" cy="533400"/>
          </a:xfrm>
          <a:prstGeom prst="rect">
            <a:avLst/>
          </a:prstGeom>
          <a:noFill/>
        </p:spPr>
      </p:pic>
      <p:pic>
        <p:nvPicPr>
          <p:cNvPr id="7" name="Picture 2" descr="server large pn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5029200"/>
            <a:ext cx="533400" cy="533400"/>
          </a:xfrm>
          <a:prstGeom prst="rect">
            <a:avLst/>
          </a:prstGeom>
          <a:noFill/>
        </p:spPr>
      </p:pic>
      <p:pic>
        <p:nvPicPr>
          <p:cNvPr id="9" name="Picture 2" descr="server large pn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4856933"/>
            <a:ext cx="533400" cy="533400"/>
          </a:xfrm>
          <a:prstGeom prst="rect">
            <a:avLst/>
          </a:prstGeom>
          <a:noFill/>
        </p:spPr>
      </p:pic>
      <p:pic>
        <p:nvPicPr>
          <p:cNvPr id="10" name="Picture 2" descr="server large pn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4876800"/>
            <a:ext cx="533400" cy="533400"/>
          </a:xfrm>
          <a:prstGeom prst="rect">
            <a:avLst/>
          </a:prstGeom>
          <a:noFill/>
        </p:spPr>
      </p:pic>
      <p:pic>
        <p:nvPicPr>
          <p:cNvPr id="11" name="Picture 2" descr="server large pn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4724400"/>
            <a:ext cx="533400" cy="533400"/>
          </a:xfrm>
          <a:prstGeom prst="rect">
            <a:avLst/>
          </a:prstGeom>
          <a:noFill/>
        </p:spPr>
      </p:pic>
      <p:pic>
        <p:nvPicPr>
          <p:cNvPr id="12" name="Picture 2" descr="server large pn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4724400"/>
            <a:ext cx="533400" cy="533400"/>
          </a:xfrm>
          <a:prstGeom prst="rect">
            <a:avLst/>
          </a:prstGeom>
          <a:noFill/>
        </p:spPr>
      </p:pic>
      <p:pic>
        <p:nvPicPr>
          <p:cNvPr id="13" name="Picture 2" descr="server large pn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5009333"/>
            <a:ext cx="533400" cy="533400"/>
          </a:xfrm>
          <a:prstGeom prst="rect">
            <a:avLst/>
          </a:prstGeom>
          <a:noFill/>
        </p:spPr>
      </p:pic>
      <p:pic>
        <p:nvPicPr>
          <p:cNvPr id="14" name="Picture 2" descr="server large pn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4856933"/>
            <a:ext cx="533400" cy="533400"/>
          </a:xfrm>
          <a:prstGeom prst="rect">
            <a:avLst/>
          </a:prstGeom>
          <a:noFill/>
        </p:spPr>
      </p:pic>
      <p:pic>
        <p:nvPicPr>
          <p:cNvPr id="15" name="Picture 2" descr="server large pn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4724400"/>
            <a:ext cx="533400" cy="533400"/>
          </a:xfrm>
          <a:prstGeom prst="rect">
            <a:avLst/>
          </a:prstGeom>
          <a:noFill/>
        </p:spPr>
      </p:pic>
      <p:grpSp>
        <p:nvGrpSpPr>
          <p:cNvPr id="1028" name="Group 4"/>
          <p:cNvGrpSpPr>
            <a:grpSpLocks noChangeAspect="1"/>
          </p:cNvGrpSpPr>
          <p:nvPr/>
        </p:nvGrpSpPr>
        <p:grpSpPr bwMode="auto">
          <a:xfrm>
            <a:off x="4724400" y="3822171"/>
            <a:ext cx="228600" cy="216429"/>
            <a:chOff x="2543" y="2256"/>
            <a:chExt cx="432" cy="409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2544" y="2256"/>
              <a:ext cx="43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2550" y="2334"/>
              <a:ext cx="334" cy="317"/>
            </a:xfrm>
            <a:prstGeom prst="rect">
              <a:avLst/>
            </a:prstGeom>
            <a:solidFill>
              <a:srgbClr val="1C96CC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882" y="2331"/>
              <a:ext cx="5" cy="32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"/>
                </a:cxn>
                <a:cxn ang="0">
                  <a:pos x="0" y="320"/>
                </a:cxn>
                <a:cxn ang="0">
                  <a:pos x="5" y="320"/>
                </a:cxn>
                <a:cxn ang="0">
                  <a:pos x="5" y="3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5" y="0"/>
                </a:cxn>
                <a:cxn ang="0">
                  <a:pos x="3" y="0"/>
                </a:cxn>
              </a:cxnLst>
              <a:rect l="0" t="0" r="r" b="b"/>
              <a:pathLst>
                <a:path w="5" h="320">
                  <a:moveTo>
                    <a:pt x="3" y="0"/>
                  </a:moveTo>
                  <a:lnTo>
                    <a:pt x="0" y="3"/>
                  </a:lnTo>
                  <a:lnTo>
                    <a:pt x="0" y="320"/>
                  </a:lnTo>
                  <a:lnTo>
                    <a:pt x="5" y="320"/>
                  </a:lnTo>
                  <a:lnTo>
                    <a:pt x="5" y="3"/>
                  </a:lnTo>
                  <a:lnTo>
                    <a:pt x="3" y="0"/>
                  </a:lnTo>
                  <a:lnTo>
                    <a:pt x="5" y="3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2547" y="2331"/>
              <a:ext cx="337" cy="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6"/>
                </a:cxn>
                <a:cxn ang="0">
                  <a:pos x="337" y="6"/>
                </a:cxn>
                <a:cxn ang="0">
                  <a:pos x="337" y="0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3"/>
                </a:cxn>
              </a:cxnLst>
              <a:rect l="0" t="0" r="r" b="b"/>
              <a:pathLst>
                <a:path w="337" h="6">
                  <a:moveTo>
                    <a:pt x="0" y="3"/>
                  </a:moveTo>
                  <a:lnTo>
                    <a:pt x="3" y="6"/>
                  </a:lnTo>
                  <a:lnTo>
                    <a:pt x="337" y="6"/>
                  </a:lnTo>
                  <a:lnTo>
                    <a:pt x="337" y="0"/>
                  </a:lnTo>
                  <a:lnTo>
                    <a:pt x="3" y="0"/>
                  </a:lnTo>
                  <a:lnTo>
                    <a:pt x="0" y="3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2547" y="2334"/>
              <a:ext cx="5" cy="319"/>
            </a:xfrm>
            <a:custGeom>
              <a:avLst/>
              <a:gdLst/>
              <a:ahLst/>
              <a:cxnLst>
                <a:cxn ang="0">
                  <a:pos x="3" y="319"/>
                </a:cxn>
                <a:cxn ang="0">
                  <a:pos x="5" y="316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316"/>
                </a:cxn>
                <a:cxn ang="0">
                  <a:pos x="3" y="319"/>
                </a:cxn>
                <a:cxn ang="0">
                  <a:pos x="0" y="316"/>
                </a:cxn>
                <a:cxn ang="0">
                  <a:pos x="0" y="319"/>
                </a:cxn>
                <a:cxn ang="0">
                  <a:pos x="3" y="319"/>
                </a:cxn>
              </a:cxnLst>
              <a:rect l="0" t="0" r="r" b="b"/>
              <a:pathLst>
                <a:path w="5" h="319">
                  <a:moveTo>
                    <a:pt x="3" y="319"/>
                  </a:moveTo>
                  <a:lnTo>
                    <a:pt x="5" y="316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316"/>
                  </a:lnTo>
                  <a:lnTo>
                    <a:pt x="3" y="319"/>
                  </a:lnTo>
                  <a:lnTo>
                    <a:pt x="0" y="316"/>
                  </a:lnTo>
                  <a:lnTo>
                    <a:pt x="0" y="319"/>
                  </a:lnTo>
                  <a:lnTo>
                    <a:pt x="3" y="319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2550" y="2648"/>
              <a:ext cx="337" cy="5"/>
            </a:xfrm>
            <a:custGeom>
              <a:avLst/>
              <a:gdLst/>
              <a:ahLst/>
              <a:cxnLst>
                <a:cxn ang="0">
                  <a:pos x="337" y="2"/>
                </a:cxn>
                <a:cxn ang="0">
                  <a:pos x="334" y="0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334" y="5"/>
                </a:cxn>
                <a:cxn ang="0">
                  <a:pos x="337" y="2"/>
                </a:cxn>
                <a:cxn ang="0">
                  <a:pos x="334" y="5"/>
                </a:cxn>
                <a:cxn ang="0">
                  <a:pos x="337" y="5"/>
                </a:cxn>
                <a:cxn ang="0">
                  <a:pos x="337" y="2"/>
                </a:cxn>
              </a:cxnLst>
              <a:rect l="0" t="0" r="r" b="b"/>
              <a:pathLst>
                <a:path w="337" h="5">
                  <a:moveTo>
                    <a:pt x="337" y="2"/>
                  </a:moveTo>
                  <a:lnTo>
                    <a:pt x="334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334" y="5"/>
                  </a:lnTo>
                  <a:lnTo>
                    <a:pt x="337" y="2"/>
                  </a:lnTo>
                  <a:lnTo>
                    <a:pt x="334" y="5"/>
                  </a:lnTo>
                  <a:lnTo>
                    <a:pt x="337" y="5"/>
                  </a:lnTo>
                  <a:lnTo>
                    <a:pt x="337" y="2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2550" y="2262"/>
              <a:ext cx="409" cy="72"/>
            </a:xfrm>
            <a:custGeom>
              <a:avLst/>
              <a:gdLst/>
              <a:ahLst/>
              <a:cxnLst>
                <a:cxn ang="0">
                  <a:pos x="334" y="72"/>
                </a:cxn>
                <a:cxn ang="0">
                  <a:pos x="409" y="0"/>
                </a:cxn>
                <a:cxn ang="0">
                  <a:pos x="75" y="0"/>
                </a:cxn>
                <a:cxn ang="0">
                  <a:pos x="0" y="72"/>
                </a:cxn>
                <a:cxn ang="0">
                  <a:pos x="334" y="72"/>
                </a:cxn>
              </a:cxnLst>
              <a:rect l="0" t="0" r="r" b="b"/>
              <a:pathLst>
                <a:path w="409" h="72">
                  <a:moveTo>
                    <a:pt x="334" y="72"/>
                  </a:moveTo>
                  <a:lnTo>
                    <a:pt x="409" y="0"/>
                  </a:lnTo>
                  <a:lnTo>
                    <a:pt x="75" y="0"/>
                  </a:lnTo>
                  <a:lnTo>
                    <a:pt x="0" y="72"/>
                  </a:lnTo>
                  <a:lnTo>
                    <a:pt x="334" y="72"/>
                  </a:lnTo>
                  <a:close/>
                </a:path>
              </a:pathLst>
            </a:custGeom>
            <a:solidFill>
              <a:srgbClr val="3CAFE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2883" y="2260"/>
              <a:ext cx="83" cy="76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75" y="1"/>
                </a:cxn>
                <a:cxn ang="0">
                  <a:pos x="0" y="72"/>
                </a:cxn>
                <a:cxn ang="0">
                  <a:pos x="4" y="76"/>
                </a:cxn>
                <a:cxn ang="0">
                  <a:pos x="78" y="5"/>
                </a:cxn>
                <a:cxn ang="0">
                  <a:pos x="76" y="0"/>
                </a:cxn>
                <a:cxn ang="0">
                  <a:pos x="78" y="5"/>
                </a:cxn>
                <a:cxn ang="0">
                  <a:pos x="83" y="0"/>
                </a:cxn>
                <a:cxn ang="0">
                  <a:pos x="76" y="0"/>
                </a:cxn>
              </a:cxnLst>
              <a:rect l="0" t="0" r="r" b="b"/>
              <a:pathLst>
                <a:path w="83" h="76">
                  <a:moveTo>
                    <a:pt x="76" y="0"/>
                  </a:moveTo>
                  <a:lnTo>
                    <a:pt x="75" y="1"/>
                  </a:lnTo>
                  <a:lnTo>
                    <a:pt x="0" y="72"/>
                  </a:lnTo>
                  <a:lnTo>
                    <a:pt x="4" y="76"/>
                  </a:lnTo>
                  <a:lnTo>
                    <a:pt x="78" y="5"/>
                  </a:lnTo>
                  <a:lnTo>
                    <a:pt x="76" y="0"/>
                  </a:lnTo>
                  <a:lnTo>
                    <a:pt x="78" y="5"/>
                  </a:lnTo>
                  <a:lnTo>
                    <a:pt x="8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2623" y="2260"/>
              <a:ext cx="336" cy="5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5"/>
                </a:cxn>
                <a:cxn ang="0">
                  <a:pos x="336" y="5"/>
                </a:cxn>
                <a:cxn ang="0">
                  <a:pos x="336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336" h="5">
                  <a:moveTo>
                    <a:pt x="0" y="1"/>
                  </a:moveTo>
                  <a:lnTo>
                    <a:pt x="2" y="5"/>
                  </a:lnTo>
                  <a:lnTo>
                    <a:pt x="336" y="5"/>
                  </a:lnTo>
                  <a:lnTo>
                    <a:pt x="336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2543" y="2260"/>
              <a:ext cx="84" cy="77"/>
            </a:xfrm>
            <a:custGeom>
              <a:avLst/>
              <a:gdLst/>
              <a:ahLst/>
              <a:cxnLst>
                <a:cxn ang="0">
                  <a:pos x="7" y="77"/>
                </a:cxn>
                <a:cxn ang="0">
                  <a:pos x="9" y="76"/>
                </a:cxn>
                <a:cxn ang="0">
                  <a:pos x="84" y="4"/>
                </a:cxn>
                <a:cxn ang="0">
                  <a:pos x="80" y="0"/>
                </a:cxn>
                <a:cxn ang="0">
                  <a:pos x="5" y="72"/>
                </a:cxn>
                <a:cxn ang="0">
                  <a:pos x="7" y="77"/>
                </a:cxn>
                <a:cxn ang="0">
                  <a:pos x="5" y="72"/>
                </a:cxn>
                <a:cxn ang="0">
                  <a:pos x="0" y="77"/>
                </a:cxn>
                <a:cxn ang="0">
                  <a:pos x="7" y="77"/>
                </a:cxn>
              </a:cxnLst>
              <a:rect l="0" t="0" r="r" b="b"/>
              <a:pathLst>
                <a:path w="84" h="77">
                  <a:moveTo>
                    <a:pt x="7" y="77"/>
                  </a:moveTo>
                  <a:lnTo>
                    <a:pt x="9" y="76"/>
                  </a:lnTo>
                  <a:lnTo>
                    <a:pt x="84" y="4"/>
                  </a:lnTo>
                  <a:lnTo>
                    <a:pt x="80" y="0"/>
                  </a:lnTo>
                  <a:lnTo>
                    <a:pt x="5" y="72"/>
                  </a:lnTo>
                  <a:lnTo>
                    <a:pt x="7" y="77"/>
                  </a:lnTo>
                  <a:lnTo>
                    <a:pt x="5" y="72"/>
                  </a:lnTo>
                  <a:lnTo>
                    <a:pt x="0" y="77"/>
                  </a:lnTo>
                  <a:lnTo>
                    <a:pt x="7" y="77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2550" y="2331"/>
              <a:ext cx="336" cy="6"/>
            </a:xfrm>
            <a:custGeom>
              <a:avLst/>
              <a:gdLst/>
              <a:ahLst/>
              <a:cxnLst>
                <a:cxn ang="0">
                  <a:pos x="336" y="5"/>
                </a:cxn>
                <a:cxn ang="0">
                  <a:pos x="334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334" y="6"/>
                </a:cxn>
                <a:cxn ang="0">
                  <a:pos x="336" y="5"/>
                </a:cxn>
                <a:cxn ang="0">
                  <a:pos x="334" y="6"/>
                </a:cxn>
                <a:cxn ang="0">
                  <a:pos x="335" y="6"/>
                </a:cxn>
                <a:cxn ang="0">
                  <a:pos x="336" y="5"/>
                </a:cxn>
              </a:cxnLst>
              <a:rect l="0" t="0" r="r" b="b"/>
              <a:pathLst>
                <a:path w="336" h="6">
                  <a:moveTo>
                    <a:pt x="336" y="5"/>
                  </a:moveTo>
                  <a:lnTo>
                    <a:pt x="334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334" y="6"/>
                  </a:lnTo>
                  <a:lnTo>
                    <a:pt x="336" y="5"/>
                  </a:lnTo>
                  <a:lnTo>
                    <a:pt x="334" y="6"/>
                  </a:lnTo>
                  <a:lnTo>
                    <a:pt x="335" y="6"/>
                  </a:lnTo>
                  <a:lnTo>
                    <a:pt x="336" y="5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2884" y="2262"/>
              <a:ext cx="75" cy="389"/>
            </a:xfrm>
            <a:custGeom>
              <a:avLst/>
              <a:gdLst/>
              <a:ahLst/>
              <a:cxnLst>
                <a:cxn ang="0">
                  <a:pos x="75" y="317"/>
                </a:cxn>
                <a:cxn ang="0">
                  <a:pos x="75" y="0"/>
                </a:cxn>
                <a:cxn ang="0">
                  <a:pos x="0" y="72"/>
                </a:cxn>
                <a:cxn ang="0">
                  <a:pos x="0" y="389"/>
                </a:cxn>
                <a:cxn ang="0">
                  <a:pos x="75" y="317"/>
                </a:cxn>
              </a:cxnLst>
              <a:rect l="0" t="0" r="r" b="b"/>
              <a:pathLst>
                <a:path w="75" h="389">
                  <a:moveTo>
                    <a:pt x="75" y="317"/>
                  </a:moveTo>
                  <a:lnTo>
                    <a:pt x="75" y="0"/>
                  </a:lnTo>
                  <a:lnTo>
                    <a:pt x="0" y="72"/>
                  </a:lnTo>
                  <a:lnTo>
                    <a:pt x="0" y="389"/>
                  </a:lnTo>
                  <a:lnTo>
                    <a:pt x="75" y="317"/>
                  </a:lnTo>
                  <a:close/>
                </a:path>
              </a:pathLst>
            </a:custGeom>
            <a:solidFill>
              <a:srgbClr val="075F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2957" y="2256"/>
              <a:ext cx="5" cy="323"/>
            </a:xfrm>
            <a:custGeom>
              <a:avLst/>
              <a:gdLst/>
              <a:ahLst/>
              <a:cxnLst>
                <a:cxn ang="0">
                  <a:pos x="1" y="4"/>
                </a:cxn>
                <a:cxn ang="0">
                  <a:pos x="0" y="6"/>
                </a:cxn>
                <a:cxn ang="0">
                  <a:pos x="0" y="323"/>
                </a:cxn>
                <a:cxn ang="0">
                  <a:pos x="5" y="323"/>
                </a:cxn>
                <a:cxn ang="0">
                  <a:pos x="5" y="6"/>
                </a:cxn>
                <a:cxn ang="0">
                  <a:pos x="1" y="4"/>
                </a:cxn>
                <a:cxn ang="0">
                  <a:pos x="5" y="6"/>
                </a:cxn>
                <a:cxn ang="0">
                  <a:pos x="5" y="0"/>
                </a:cxn>
                <a:cxn ang="0">
                  <a:pos x="1" y="4"/>
                </a:cxn>
              </a:cxnLst>
              <a:rect l="0" t="0" r="r" b="b"/>
              <a:pathLst>
                <a:path w="5" h="323">
                  <a:moveTo>
                    <a:pt x="1" y="4"/>
                  </a:moveTo>
                  <a:lnTo>
                    <a:pt x="0" y="6"/>
                  </a:lnTo>
                  <a:lnTo>
                    <a:pt x="0" y="323"/>
                  </a:lnTo>
                  <a:lnTo>
                    <a:pt x="5" y="323"/>
                  </a:lnTo>
                  <a:lnTo>
                    <a:pt x="5" y="6"/>
                  </a:lnTo>
                  <a:lnTo>
                    <a:pt x="1" y="4"/>
                  </a:lnTo>
                  <a:lnTo>
                    <a:pt x="5" y="6"/>
                  </a:lnTo>
                  <a:lnTo>
                    <a:pt x="5" y="0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2882" y="2260"/>
              <a:ext cx="79" cy="76"/>
            </a:xfrm>
            <a:custGeom>
              <a:avLst/>
              <a:gdLst/>
              <a:ahLst/>
              <a:cxnLst>
                <a:cxn ang="0">
                  <a:pos x="0" y="74"/>
                </a:cxn>
                <a:cxn ang="0">
                  <a:pos x="5" y="76"/>
                </a:cxn>
                <a:cxn ang="0">
                  <a:pos x="79" y="4"/>
                </a:cxn>
                <a:cxn ang="0">
                  <a:pos x="75" y="0"/>
                </a:cxn>
                <a:cxn ang="0">
                  <a:pos x="1" y="72"/>
                </a:cxn>
                <a:cxn ang="0">
                  <a:pos x="0" y="74"/>
                </a:cxn>
                <a:cxn ang="0">
                  <a:pos x="1" y="72"/>
                </a:cxn>
                <a:cxn ang="0">
                  <a:pos x="0" y="73"/>
                </a:cxn>
                <a:cxn ang="0">
                  <a:pos x="0" y="74"/>
                </a:cxn>
              </a:cxnLst>
              <a:rect l="0" t="0" r="r" b="b"/>
              <a:pathLst>
                <a:path w="79" h="76">
                  <a:moveTo>
                    <a:pt x="0" y="74"/>
                  </a:moveTo>
                  <a:lnTo>
                    <a:pt x="5" y="76"/>
                  </a:lnTo>
                  <a:lnTo>
                    <a:pt x="79" y="4"/>
                  </a:lnTo>
                  <a:lnTo>
                    <a:pt x="75" y="0"/>
                  </a:lnTo>
                  <a:lnTo>
                    <a:pt x="1" y="72"/>
                  </a:lnTo>
                  <a:lnTo>
                    <a:pt x="0" y="74"/>
                  </a:lnTo>
                  <a:lnTo>
                    <a:pt x="1" y="72"/>
                  </a:lnTo>
                  <a:lnTo>
                    <a:pt x="0" y="73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2882" y="2334"/>
              <a:ext cx="5" cy="323"/>
            </a:xfrm>
            <a:custGeom>
              <a:avLst/>
              <a:gdLst/>
              <a:ahLst/>
              <a:cxnLst>
                <a:cxn ang="0">
                  <a:pos x="4" y="319"/>
                </a:cxn>
                <a:cxn ang="0">
                  <a:pos x="5" y="317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317"/>
                </a:cxn>
                <a:cxn ang="0">
                  <a:pos x="4" y="319"/>
                </a:cxn>
                <a:cxn ang="0">
                  <a:pos x="0" y="317"/>
                </a:cxn>
                <a:cxn ang="0">
                  <a:pos x="0" y="323"/>
                </a:cxn>
                <a:cxn ang="0">
                  <a:pos x="4" y="319"/>
                </a:cxn>
              </a:cxnLst>
              <a:rect l="0" t="0" r="r" b="b"/>
              <a:pathLst>
                <a:path w="5" h="323">
                  <a:moveTo>
                    <a:pt x="4" y="319"/>
                  </a:moveTo>
                  <a:lnTo>
                    <a:pt x="5" y="317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317"/>
                  </a:lnTo>
                  <a:lnTo>
                    <a:pt x="4" y="319"/>
                  </a:lnTo>
                  <a:lnTo>
                    <a:pt x="0" y="317"/>
                  </a:lnTo>
                  <a:lnTo>
                    <a:pt x="0" y="323"/>
                  </a:lnTo>
                  <a:lnTo>
                    <a:pt x="4" y="319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2883" y="2577"/>
              <a:ext cx="79" cy="76"/>
            </a:xfrm>
            <a:custGeom>
              <a:avLst/>
              <a:gdLst/>
              <a:ahLst/>
              <a:cxnLst>
                <a:cxn ang="0">
                  <a:pos x="79" y="2"/>
                </a:cxn>
                <a:cxn ang="0">
                  <a:pos x="74" y="0"/>
                </a:cxn>
                <a:cxn ang="0">
                  <a:pos x="0" y="72"/>
                </a:cxn>
                <a:cxn ang="0">
                  <a:pos x="4" y="76"/>
                </a:cxn>
                <a:cxn ang="0">
                  <a:pos x="78" y="4"/>
                </a:cxn>
                <a:cxn ang="0">
                  <a:pos x="79" y="2"/>
                </a:cxn>
                <a:cxn ang="0">
                  <a:pos x="78" y="4"/>
                </a:cxn>
                <a:cxn ang="0">
                  <a:pos x="79" y="3"/>
                </a:cxn>
                <a:cxn ang="0">
                  <a:pos x="79" y="2"/>
                </a:cxn>
              </a:cxnLst>
              <a:rect l="0" t="0" r="r" b="b"/>
              <a:pathLst>
                <a:path w="79" h="76">
                  <a:moveTo>
                    <a:pt x="79" y="2"/>
                  </a:moveTo>
                  <a:lnTo>
                    <a:pt x="74" y="0"/>
                  </a:lnTo>
                  <a:lnTo>
                    <a:pt x="0" y="72"/>
                  </a:lnTo>
                  <a:lnTo>
                    <a:pt x="4" y="76"/>
                  </a:lnTo>
                  <a:lnTo>
                    <a:pt x="78" y="4"/>
                  </a:lnTo>
                  <a:lnTo>
                    <a:pt x="79" y="2"/>
                  </a:lnTo>
                  <a:lnTo>
                    <a:pt x="78" y="4"/>
                  </a:lnTo>
                  <a:lnTo>
                    <a:pt x="79" y="3"/>
                  </a:lnTo>
                  <a:lnTo>
                    <a:pt x="79" y="2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2570" y="2606"/>
              <a:ext cx="29" cy="29"/>
            </a:xfrm>
            <a:custGeom>
              <a:avLst/>
              <a:gdLst/>
              <a:ahLst/>
              <a:cxnLst>
                <a:cxn ang="0">
                  <a:pos x="16" y="29"/>
                </a:cxn>
                <a:cxn ang="0">
                  <a:pos x="18" y="29"/>
                </a:cxn>
                <a:cxn ang="0">
                  <a:pos x="20" y="28"/>
                </a:cxn>
                <a:cxn ang="0">
                  <a:pos x="22" y="27"/>
                </a:cxn>
                <a:cxn ang="0">
                  <a:pos x="24" y="26"/>
                </a:cxn>
                <a:cxn ang="0">
                  <a:pos x="25" y="24"/>
                </a:cxn>
                <a:cxn ang="0">
                  <a:pos x="27" y="23"/>
                </a:cxn>
                <a:cxn ang="0">
                  <a:pos x="28" y="21"/>
                </a:cxn>
                <a:cxn ang="0">
                  <a:pos x="28" y="19"/>
                </a:cxn>
                <a:cxn ang="0">
                  <a:pos x="29" y="17"/>
                </a:cxn>
                <a:cxn ang="0">
                  <a:pos x="29" y="14"/>
                </a:cxn>
                <a:cxn ang="0">
                  <a:pos x="29" y="12"/>
                </a:cxn>
                <a:cxn ang="0">
                  <a:pos x="28" y="10"/>
                </a:cxn>
                <a:cxn ang="0">
                  <a:pos x="28" y="8"/>
                </a:cxn>
                <a:cxn ang="0">
                  <a:pos x="27" y="6"/>
                </a:cxn>
                <a:cxn ang="0">
                  <a:pos x="25" y="5"/>
                </a:cxn>
                <a:cxn ang="0">
                  <a:pos x="24" y="3"/>
                </a:cxn>
                <a:cxn ang="0">
                  <a:pos x="22" y="2"/>
                </a:cxn>
                <a:cxn ang="0">
                  <a:pos x="20" y="1"/>
                </a:cxn>
                <a:cxn ang="0">
                  <a:pos x="18" y="0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0" y="1"/>
                </a:cxn>
                <a:cxn ang="0">
                  <a:pos x="8" y="2"/>
                </a:cxn>
                <a:cxn ang="0">
                  <a:pos x="6" y="3"/>
                </a:cxn>
                <a:cxn ang="0">
                  <a:pos x="4" y="4"/>
                </a:cxn>
                <a:cxn ang="0">
                  <a:pos x="3" y="6"/>
                </a:cxn>
                <a:cxn ang="0">
                  <a:pos x="2" y="8"/>
                </a:cxn>
                <a:cxn ang="0">
                  <a:pos x="1" y="9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1" y="20"/>
                </a:cxn>
                <a:cxn ang="0">
                  <a:pos x="2" y="22"/>
                </a:cxn>
                <a:cxn ang="0">
                  <a:pos x="3" y="24"/>
                </a:cxn>
                <a:cxn ang="0">
                  <a:pos x="5" y="25"/>
                </a:cxn>
                <a:cxn ang="0">
                  <a:pos x="6" y="27"/>
                </a:cxn>
                <a:cxn ang="0">
                  <a:pos x="8" y="28"/>
                </a:cxn>
                <a:cxn ang="0">
                  <a:pos x="10" y="28"/>
                </a:cxn>
                <a:cxn ang="0">
                  <a:pos x="12" y="29"/>
                </a:cxn>
                <a:cxn ang="0">
                  <a:pos x="15" y="29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5" y="29"/>
                  </a:lnTo>
                  <a:lnTo>
                    <a:pt x="16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8" y="29"/>
                  </a:lnTo>
                  <a:lnTo>
                    <a:pt x="19" y="28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1" y="28"/>
                  </a:lnTo>
                  <a:lnTo>
                    <a:pt x="21" y="27"/>
                  </a:lnTo>
                  <a:lnTo>
                    <a:pt x="22" y="27"/>
                  </a:lnTo>
                  <a:lnTo>
                    <a:pt x="23" y="27"/>
                  </a:lnTo>
                  <a:lnTo>
                    <a:pt x="23" y="26"/>
                  </a:lnTo>
                  <a:lnTo>
                    <a:pt x="24" y="26"/>
                  </a:lnTo>
                  <a:lnTo>
                    <a:pt x="24" y="25"/>
                  </a:lnTo>
                  <a:lnTo>
                    <a:pt x="25" y="25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6" y="23"/>
                  </a:lnTo>
                  <a:lnTo>
                    <a:pt x="27" y="23"/>
                  </a:lnTo>
                  <a:lnTo>
                    <a:pt x="27" y="22"/>
                  </a:lnTo>
                  <a:lnTo>
                    <a:pt x="27" y="21"/>
                  </a:lnTo>
                  <a:lnTo>
                    <a:pt x="28" y="21"/>
                  </a:lnTo>
                  <a:lnTo>
                    <a:pt x="28" y="20"/>
                  </a:lnTo>
                  <a:lnTo>
                    <a:pt x="28" y="19"/>
                  </a:lnTo>
                  <a:lnTo>
                    <a:pt x="28" y="19"/>
                  </a:lnTo>
                  <a:lnTo>
                    <a:pt x="29" y="18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6"/>
                  </a:lnTo>
                  <a:lnTo>
                    <a:pt x="29" y="15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3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29" y="11"/>
                  </a:lnTo>
                  <a:lnTo>
                    <a:pt x="28" y="10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28" y="8"/>
                  </a:lnTo>
                  <a:lnTo>
                    <a:pt x="27" y="8"/>
                  </a:lnTo>
                  <a:lnTo>
                    <a:pt x="27" y="7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6" y="5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3" y="3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1" y="2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8" y="1"/>
                  </a:lnTo>
                  <a:lnTo>
                    <a:pt x="8" y="2"/>
                  </a:lnTo>
                  <a:lnTo>
                    <a:pt x="7" y="2"/>
                  </a:lnTo>
                  <a:lnTo>
                    <a:pt x="6" y="2"/>
                  </a:lnTo>
                  <a:lnTo>
                    <a:pt x="6" y="3"/>
                  </a:lnTo>
                  <a:lnTo>
                    <a:pt x="5" y="3"/>
                  </a:lnTo>
                  <a:lnTo>
                    <a:pt x="5" y="4"/>
                  </a:lnTo>
                  <a:lnTo>
                    <a:pt x="4" y="4"/>
                  </a:lnTo>
                  <a:lnTo>
                    <a:pt x="4" y="5"/>
                  </a:lnTo>
                  <a:lnTo>
                    <a:pt x="3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2" y="7"/>
                  </a:lnTo>
                  <a:lnTo>
                    <a:pt x="2" y="8"/>
                  </a:lnTo>
                  <a:lnTo>
                    <a:pt x="2" y="8"/>
                  </a:lnTo>
                  <a:lnTo>
                    <a:pt x="1" y="9"/>
                  </a:lnTo>
                  <a:lnTo>
                    <a:pt x="1" y="9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4"/>
                  </a:lnTo>
                  <a:lnTo>
                    <a:pt x="4" y="24"/>
                  </a:lnTo>
                  <a:lnTo>
                    <a:pt x="4" y="25"/>
                  </a:lnTo>
                  <a:lnTo>
                    <a:pt x="5" y="25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7"/>
                  </a:lnTo>
                  <a:lnTo>
                    <a:pt x="7" y="27"/>
                  </a:lnTo>
                  <a:lnTo>
                    <a:pt x="8" y="27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1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3" y="29"/>
                  </a:lnTo>
                  <a:lnTo>
                    <a:pt x="14" y="29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2570" y="2606"/>
              <a:ext cx="29" cy="29"/>
            </a:xfrm>
            <a:custGeom>
              <a:avLst/>
              <a:gdLst/>
              <a:ahLst/>
              <a:cxnLst>
                <a:cxn ang="0">
                  <a:pos x="16" y="29"/>
                </a:cxn>
                <a:cxn ang="0">
                  <a:pos x="18" y="29"/>
                </a:cxn>
                <a:cxn ang="0">
                  <a:pos x="20" y="28"/>
                </a:cxn>
                <a:cxn ang="0">
                  <a:pos x="22" y="27"/>
                </a:cxn>
                <a:cxn ang="0">
                  <a:pos x="24" y="26"/>
                </a:cxn>
                <a:cxn ang="0">
                  <a:pos x="25" y="24"/>
                </a:cxn>
                <a:cxn ang="0">
                  <a:pos x="27" y="23"/>
                </a:cxn>
                <a:cxn ang="0">
                  <a:pos x="28" y="21"/>
                </a:cxn>
                <a:cxn ang="0">
                  <a:pos x="28" y="19"/>
                </a:cxn>
                <a:cxn ang="0">
                  <a:pos x="29" y="17"/>
                </a:cxn>
                <a:cxn ang="0">
                  <a:pos x="29" y="14"/>
                </a:cxn>
                <a:cxn ang="0">
                  <a:pos x="29" y="12"/>
                </a:cxn>
                <a:cxn ang="0">
                  <a:pos x="28" y="10"/>
                </a:cxn>
                <a:cxn ang="0">
                  <a:pos x="28" y="8"/>
                </a:cxn>
                <a:cxn ang="0">
                  <a:pos x="27" y="6"/>
                </a:cxn>
                <a:cxn ang="0">
                  <a:pos x="25" y="5"/>
                </a:cxn>
                <a:cxn ang="0">
                  <a:pos x="24" y="3"/>
                </a:cxn>
                <a:cxn ang="0">
                  <a:pos x="22" y="2"/>
                </a:cxn>
                <a:cxn ang="0">
                  <a:pos x="20" y="1"/>
                </a:cxn>
                <a:cxn ang="0">
                  <a:pos x="18" y="0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0" y="1"/>
                </a:cxn>
                <a:cxn ang="0">
                  <a:pos x="8" y="2"/>
                </a:cxn>
                <a:cxn ang="0">
                  <a:pos x="6" y="3"/>
                </a:cxn>
                <a:cxn ang="0">
                  <a:pos x="4" y="4"/>
                </a:cxn>
                <a:cxn ang="0">
                  <a:pos x="3" y="6"/>
                </a:cxn>
                <a:cxn ang="0">
                  <a:pos x="2" y="8"/>
                </a:cxn>
                <a:cxn ang="0">
                  <a:pos x="1" y="9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1" y="20"/>
                </a:cxn>
                <a:cxn ang="0">
                  <a:pos x="2" y="22"/>
                </a:cxn>
                <a:cxn ang="0">
                  <a:pos x="3" y="24"/>
                </a:cxn>
                <a:cxn ang="0">
                  <a:pos x="5" y="25"/>
                </a:cxn>
                <a:cxn ang="0">
                  <a:pos x="6" y="27"/>
                </a:cxn>
                <a:cxn ang="0">
                  <a:pos x="8" y="28"/>
                </a:cxn>
                <a:cxn ang="0">
                  <a:pos x="10" y="28"/>
                </a:cxn>
                <a:cxn ang="0">
                  <a:pos x="12" y="29"/>
                </a:cxn>
                <a:cxn ang="0">
                  <a:pos x="15" y="29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5" y="29"/>
                  </a:lnTo>
                  <a:lnTo>
                    <a:pt x="16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8" y="29"/>
                  </a:lnTo>
                  <a:lnTo>
                    <a:pt x="19" y="28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1" y="28"/>
                  </a:lnTo>
                  <a:lnTo>
                    <a:pt x="21" y="27"/>
                  </a:lnTo>
                  <a:lnTo>
                    <a:pt x="22" y="27"/>
                  </a:lnTo>
                  <a:lnTo>
                    <a:pt x="23" y="27"/>
                  </a:lnTo>
                  <a:lnTo>
                    <a:pt x="23" y="26"/>
                  </a:lnTo>
                  <a:lnTo>
                    <a:pt x="24" y="26"/>
                  </a:lnTo>
                  <a:lnTo>
                    <a:pt x="24" y="25"/>
                  </a:lnTo>
                  <a:lnTo>
                    <a:pt x="25" y="25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6" y="23"/>
                  </a:lnTo>
                  <a:lnTo>
                    <a:pt x="27" y="23"/>
                  </a:lnTo>
                  <a:lnTo>
                    <a:pt x="27" y="22"/>
                  </a:lnTo>
                  <a:lnTo>
                    <a:pt x="27" y="21"/>
                  </a:lnTo>
                  <a:lnTo>
                    <a:pt x="28" y="21"/>
                  </a:lnTo>
                  <a:lnTo>
                    <a:pt x="28" y="20"/>
                  </a:lnTo>
                  <a:lnTo>
                    <a:pt x="28" y="19"/>
                  </a:lnTo>
                  <a:lnTo>
                    <a:pt x="28" y="19"/>
                  </a:lnTo>
                  <a:lnTo>
                    <a:pt x="29" y="18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6"/>
                  </a:lnTo>
                  <a:lnTo>
                    <a:pt x="29" y="15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3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29" y="11"/>
                  </a:lnTo>
                  <a:lnTo>
                    <a:pt x="28" y="10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28" y="8"/>
                  </a:lnTo>
                  <a:lnTo>
                    <a:pt x="27" y="8"/>
                  </a:lnTo>
                  <a:lnTo>
                    <a:pt x="27" y="7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6" y="5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3" y="3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1" y="2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8" y="1"/>
                  </a:lnTo>
                  <a:lnTo>
                    <a:pt x="8" y="2"/>
                  </a:lnTo>
                  <a:lnTo>
                    <a:pt x="7" y="2"/>
                  </a:lnTo>
                  <a:lnTo>
                    <a:pt x="6" y="2"/>
                  </a:lnTo>
                  <a:lnTo>
                    <a:pt x="6" y="3"/>
                  </a:lnTo>
                  <a:lnTo>
                    <a:pt x="5" y="3"/>
                  </a:lnTo>
                  <a:lnTo>
                    <a:pt x="5" y="4"/>
                  </a:lnTo>
                  <a:lnTo>
                    <a:pt x="4" y="4"/>
                  </a:lnTo>
                  <a:lnTo>
                    <a:pt x="4" y="5"/>
                  </a:lnTo>
                  <a:lnTo>
                    <a:pt x="3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2" y="7"/>
                  </a:lnTo>
                  <a:lnTo>
                    <a:pt x="2" y="8"/>
                  </a:lnTo>
                  <a:lnTo>
                    <a:pt x="2" y="8"/>
                  </a:lnTo>
                  <a:lnTo>
                    <a:pt x="1" y="9"/>
                  </a:lnTo>
                  <a:lnTo>
                    <a:pt x="1" y="9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4"/>
                  </a:lnTo>
                  <a:lnTo>
                    <a:pt x="4" y="24"/>
                  </a:lnTo>
                  <a:lnTo>
                    <a:pt x="4" y="25"/>
                  </a:lnTo>
                  <a:lnTo>
                    <a:pt x="5" y="25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7"/>
                  </a:lnTo>
                  <a:lnTo>
                    <a:pt x="7" y="27"/>
                  </a:lnTo>
                  <a:lnTo>
                    <a:pt x="8" y="27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1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3" y="29"/>
                  </a:lnTo>
                  <a:lnTo>
                    <a:pt x="14" y="29"/>
                  </a:lnTo>
                  <a:lnTo>
                    <a:pt x="15" y="29"/>
                  </a:lnTo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2572" y="2524"/>
              <a:ext cx="108" cy="109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28" y="109"/>
                </a:cxn>
                <a:cxn ang="0">
                  <a:pos x="108" y="27"/>
                </a:cxn>
                <a:cxn ang="0">
                  <a:pos x="80" y="0"/>
                </a:cxn>
                <a:cxn ang="0">
                  <a:pos x="0" y="81"/>
                </a:cxn>
              </a:cxnLst>
              <a:rect l="0" t="0" r="r" b="b"/>
              <a:pathLst>
                <a:path w="108" h="109">
                  <a:moveTo>
                    <a:pt x="0" y="81"/>
                  </a:moveTo>
                  <a:lnTo>
                    <a:pt x="28" y="109"/>
                  </a:lnTo>
                  <a:lnTo>
                    <a:pt x="108" y="27"/>
                  </a:lnTo>
                  <a:lnTo>
                    <a:pt x="80" y="0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2572" y="2524"/>
              <a:ext cx="108" cy="109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28" y="109"/>
                </a:cxn>
                <a:cxn ang="0">
                  <a:pos x="108" y="27"/>
                </a:cxn>
                <a:cxn ang="0">
                  <a:pos x="80" y="0"/>
                </a:cxn>
                <a:cxn ang="0">
                  <a:pos x="0" y="81"/>
                </a:cxn>
              </a:cxnLst>
              <a:rect l="0" t="0" r="r" b="b"/>
              <a:pathLst>
                <a:path w="108" h="109">
                  <a:moveTo>
                    <a:pt x="0" y="81"/>
                  </a:moveTo>
                  <a:lnTo>
                    <a:pt x="28" y="109"/>
                  </a:lnTo>
                  <a:lnTo>
                    <a:pt x="108" y="27"/>
                  </a:lnTo>
                  <a:lnTo>
                    <a:pt x="80" y="0"/>
                  </a:lnTo>
                  <a:lnTo>
                    <a:pt x="0" y="81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" name="Freeform 24"/>
            <p:cNvSpPr>
              <a:spLocks noEditPoints="1"/>
            </p:cNvSpPr>
            <p:nvPr/>
          </p:nvSpPr>
          <p:spPr bwMode="auto">
            <a:xfrm>
              <a:off x="2641" y="2355"/>
              <a:ext cx="216" cy="217"/>
            </a:xfrm>
            <a:custGeom>
              <a:avLst/>
              <a:gdLst/>
              <a:ahLst/>
              <a:cxnLst>
                <a:cxn ang="0">
                  <a:pos x="2" y="130"/>
                </a:cxn>
                <a:cxn ang="0">
                  <a:pos x="11" y="155"/>
                </a:cxn>
                <a:cxn ang="0">
                  <a:pos x="25" y="177"/>
                </a:cxn>
                <a:cxn ang="0">
                  <a:pos x="43" y="195"/>
                </a:cxn>
                <a:cxn ang="0">
                  <a:pos x="66" y="208"/>
                </a:cxn>
                <a:cxn ang="0">
                  <a:pos x="92" y="216"/>
                </a:cxn>
                <a:cxn ang="0">
                  <a:pos x="119" y="216"/>
                </a:cxn>
                <a:cxn ang="0">
                  <a:pos x="145" y="210"/>
                </a:cxn>
                <a:cxn ang="0">
                  <a:pos x="168" y="198"/>
                </a:cxn>
                <a:cxn ang="0">
                  <a:pos x="188" y="181"/>
                </a:cxn>
                <a:cxn ang="0">
                  <a:pos x="203" y="160"/>
                </a:cxn>
                <a:cxn ang="0">
                  <a:pos x="213" y="136"/>
                </a:cxn>
                <a:cxn ang="0">
                  <a:pos x="216" y="108"/>
                </a:cxn>
                <a:cxn ang="0">
                  <a:pos x="213" y="81"/>
                </a:cxn>
                <a:cxn ang="0">
                  <a:pos x="203" y="57"/>
                </a:cxn>
                <a:cxn ang="0">
                  <a:pos x="188" y="36"/>
                </a:cxn>
                <a:cxn ang="0">
                  <a:pos x="168" y="18"/>
                </a:cxn>
                <a:cxn ang="0">
                  <a:pos x="145" y="6"/>
                </a:cxn>
                <a:cxn ang="0">
                  <a:pos x="119" y="0"/>
                </a:cxn>
                <a:cxn ang="0">
                  <a:pos x="92" y="1"/>
                </a:cxn>
                <a:cxn ang="0">
                  <a:pos x="66" y="9"/>
                </a:cxn>
                <a:cxn ang="0">
                  <a:pos x="43" y="21"/>
                </a:cxn>
                <a:cxn ang="0">
                  <a:pos x="25" y="39"/>
                </a:cxn>
                <a:cxn ang="0">
                  <a:pos x="11" y="61"/>
                </a:cxn>
                <a:cxn ang="0">
                  <a:pos x="2" y="87"/>
                </a:cxn>
                <a:cxn ang="0">
                  <a:pos x="15" y="108"/>
                </a:cxn>
                <a:cxn ang="0">
                  <a:pos x="18" y="85"/>
                </a:cxn>
                <a:cxn ang="0">
                  <a:pos x="26" y="64"/>
                </a:cxn>
                <a:cxn ang="0">
                  <a:pos x="39" y="46"/>
                </a:cxn>
                <a:cxn ang="0">
                  <a:pos x="56" y="31"/>
                </a:cxn>
                <a:cxn ang="0">
                  <a:pos x="76" y="21"/>
                </a:cxn>
                <a:cxn ang="0">
                  <a:pos x="99" y="16"/>
                </a:cxn>
                <a:cxn ang="0">
                  <a:pos x="122" y="16"/>
                </a:cxn>
                <a:cxn ang="0">
                  <a:pos x="144" y="22"/>
                </a:cxn>
                <a:cxn ang="0">
                  <a:pos x="164" y="34"/>
                </a:cxn>
                <a:cxn ang="0">
                  <a:pos x="180" y="49"/>
                </a:cxn>
                <a:cxn ang="0">
                  <a:pos x="192" y="68"/>
                </a:cxn>
                <a:cxn ang="0">
                  <a:pos x="199" y="90"/>
                </a:cxn>
                <a:cxn ang="0">
                  <a:pos x="201" y="113"/>
                </a:cxn>
                <a:cxn ang="0">
                  <a:pos x="197" y="136"/>
                </a:cxn>
                <a:cxn ang="0">
                  <a:pos x="187" y="157"/>
                </a:cxn>
                <a:cxn ang="0">
                  <a:pos x="174" y="174"/>
                </a:cxn>
                <a:cxn ang="0">
                  <a:pos x="156" y="188"/>
                </a:cxn>
                <a:cxn ang="0">
                  <a:pos x="136" y="198"/>
                </a:cxn>
                <a:cxn ang="0">
                  <a:pos x="113" y="202"/>
                </a:cxn>
                <a:cxn ang="0">
                  <a:pos x="89" y="200"/>
                </a:cxn>
                <a:cxn ang="0">
                  <a:pos x="68" y="193"/>
                </a:cxn>
                <a:cxn ang="0">
                  <a:pos x="49" y="180"/>
                </a:cxn>
                <a:cxn ang="0">
                  <a:pos x="34" y="164"/>
                </a:cxn>
                <a:cxn ang="0">
                  <a:pos x="22" y="145"/>
                </a:cxn>
                <a:cxn ang="0">
                  <a:pos x="16" y="123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5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6" y="189"/>
                  </a:lnTo>
                  <a:lnTo>
                    <a:pt x="39" y="192"/>
                  </a:lnTo>
                  <a:lnTo>
                    <a:pt x="43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3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4" y="216"/>
                  </a:lnTo>
                  <a:lnTo>
                    <a:pt x="130" y="215"/>
                  </a:lnTo>
                  <a:lnTo>
                    <a:pt x="135" y="213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5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1"/>
                  </a:lnTo>
                  <a:lnTo>
                    <a:pt x="168" y="18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6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4" y="1"/>
                  </a:lnTo>
                  <a:lnTo>
                    <a:pt x="119" y="0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0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6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8"/>
                  </a:lnTo>
                  <a:lnTo>
                    <a:pt x="43" y="21"/>
                  </a:lnTo>
                  <a:lnTo>
                    <a:pt x="39" y="25"/>
                  </a:lnTo>
                  <a:lnTo>
                    <a:pt x="36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  <a:close/>
                  <a:moveTo>
                    <a:pt x="15" y="108"/>
                  </a:moveTo>
                  <a:lnTo>
                    <a:pt x="15" y="104"/>
                  </a:lnTo>
                  <a:lnTo>
                    <a:pt x="16" y="99"/>
                  </a:lnTo>
                  <a:lnTo>
                    <a:pt x="16" y="94"/>
                  </a:lnTo>
                  <a:lnTo>
                    <a:pt x="17" y="90"/>
                  </a:lnTo>
                  <a:lnTo>
                    <a:pt x="18" y="85"/>
                  </a:lnTo>
                  <a:lnTo>
                    <a:pt x="19" y="81"/>
                  </a:lnTo>
                  <a:lnTo>
                    <a:pt x="21" y="76"/>
                  </a:lnTo>
                  <a:lnTo>
                    <a:pt x="22" y="72"/>
                  </a:lnTo>
                  <a:lnTo>
                    <a:pt x="24" y="68"/>
                  </a:lnTo>
                  <a:lnTo>
                    <a:pt x="26" y="64"/>
                  </a:lnTo>
                  <a:lnTo>
                    <a:pt x="29" y="60"/>
                  </a:lnTo>
                  <a:lnTo>
                    <a:pt x="31" y="56"/>
                  </a:lnTo>
                  <a:lnTo>
                    <a:pt x="34" y="53"/>
                  </a:lnTo>
                  <a:lnTo>
                    <a:pt x="36" y="49"/>
                  </a:lnTo>
                  <a:lnTo>
                    <a:pt x="39" y="46"/>
                  </a:lnTo>
                  <a:lnTo>
                    <a:pt x="42" y="42"/>
                  </a:lnTo>
                  <a:lnTo>
                    <a:pt x="46" y="39"/>
                  </a:lnTo>
                  <a:lnTo>
                    <a:pt x="49" y="36"/>
                  </a:lnTo>
                  <a:lnTo>
                    <a:pt x="52" y="34"/>
                  </a:lnTo>
                  <a:lnTo>
                    <a:pt x="56" y="31"/>
                  </a:lnTo>
                  <a:lnTo>
                    <a:pt x="60" y="29"/>
                  </a:lnTo>
                  <a:lnTo>
                    <a:pt x="64" y="26"/>
                  </a:lnTo>
                  <a:lnTo>
                    <a:pt x="68" y="24"/>
                  </a:lnTo>
                  <a:lnTo>
                    <a:pt x="72" y="22"/>
                  </a:lnTo>
                  <a:lnTo>
                    <a:pt x="76" y="21"/>
                  </a:lnTo>
                  <a:lnTo>
                    <a:pt x="80" y="19"/>
                  </a:lnTo>
                  <a:lnTo>
                    <a:pt x="85" y="18"/>
                  </a:lnTo>
                  <a:lnTo>
                    <a:pt x="89" y="17"/>
                  </a:lnTo>
                  <a:lnTo>
                    <a:pt x="94" y="16"/>
                  </a:lnTo>
                  <a:lnTo>
                    <a:pt x="99" y="16"/>
                  </a:lnTo>
                  <a:lnTo>
                    <a:pt x="103" y="15"/>
                  </a:lnTo>
                  <a:lnTo>
                    <a:pt x="108" y="15"/>
                  </a:lnTo>
                  <a:lnTo>
                    <a:pt x="113" y="15"/>
                  </a:lnTo>
                  <a:lnTo>
                    <a:pt x="118" y="16"/>
                  </a:lnTo>
                  <a:lnTo>
                    <a:pt x="122" y="16"/>
                  </a:lnTo>
                  <a:lnTo>
                    <a:pt x="127" y="17"/>
                  </a:lnTo>
                  <a:lnTo>
                    <a:pt x="131" y="18"/>
                  </a:lnTo>
                  <a:lnTo>
                    <a:pt x="136" y="19"/>
                  </a:lnTo>
                  <a:lnTo>
                    <a:pt x="140" y="21"/>
                  </a:lnTo>
                  <a:lnTo>
                    <a:pt x="144" y="22"/>
                  </a:lnTo>
                  <a:lnTo>
                    <a:pt x="148" y="24"/>
                  </a:lnTo>
                  <a:lnTo>
                    <a:pt x="152" y="26"/>
                  </a:lnTo>
                  <a:lnTo>
                    <a:pt x="156" y="29"/>
                  </a:lnTo>
                  <a:lnTo>
                    <a:pt x="160" y="31"/>
                  </a:lnTo>
                  <a:lnTo>
                    <a:pt x="164" y="34"/>
                  </a:lnTo>
                  <a:lnTo>
                    <a:pt x="167" y="36"/>
                  </a:lnTo>
                  <a:lnTo>
                    <a:pt x="171" y="39"/>
                  </a:lnTo>
                  <a:lnTo>
                    <a:pt x="174" y="42"/>
                  </a:lnTo>
                  <a:lnTo>
                    <a:pt x="177" y="46"/>
                  </a:lnTo>
                  <a:lnTo>
                    <a:pt x="180" y="49"/>
                  </a:lnTo>
                  <a:lnTo>
                    <a:pt x="183" y="53"/>
                  </a:lnTo>
                  <a:lnTo>
                    <a:pt x="185" y="56"/>
                  </a:lnTo>
                  <a:lnTo>
                    <a:pt x="187" y="60"/>
                  </a:lnTo>
                  <a:lnTo>
                    <a:pt x="190" y="64"/>
                  </a:lnTo>
                  <a:lnTo>
                    <a:pt x="192" y="68"/>
                  </a:lnTo>
                  <a:lnTo>
                    <a:pt x="194" y="72"/>
                  </a:lnTo>
                  <a:lnTo>
                    <a:pt x="195" y="76"/>
                  </a:lnTo>
                  <a:lnTo>
                    <a:pt x="197" y="81"/>
                  </a:lnTo>
                  <a:lnTo>
                    <a:pt x="198" y="85"/>
                  </a:lnTo>
                  <a:lnTo>
                    <a:pt x="199" y="90"/>
                  </a:lnTo>
                  <a:lnTo>
                    <a:pt x="200" y="94"/>
                  </a:lnTo>
                  <a:lnTo>
                    <a:pt x="201" y="99"/>
                  </a:lnTo>
                  <a:lnTo>
                    <a:pt x="201" y="104"/>
                  </a:lnTo>
                  <a:lnTo>
                    <a:pt x="201" y="108"/>
                  </a:lnTo>
                  <a:lnTo>
                    <a:pt x="201" y="113"/>
                  </a:lnTo>
                  <a:lnTo>
                    <a:pt x="201" y="118"/>
                  </a:lnTo>
                  <a:lnTo>
                    <a:pt x="200" y="123"/>
                  </a:lnTo>
                  <a:lnTo>
                    <a:pt x="199" y="127"/>
                  </a:lnTo>
                  <a:lnTo>
                    <a:pt x="198" y="132"/>
                  </a:lnTo>
                  <a:lnTo>
                    <a:pt x="197" y="136"/>
                  </a:lnTo>
                  <a:lnTo>
                    <a:pt x="195" y="141"/>
                  </a:lnTo>
                  <a:lnTo>
                    <a:pt x="194" y="145"/>
                  </a:lnTo>
                  <a:lnTo>
                    <a:pt x="192" y="149"/>
                  </a:lnTo>
                  <a:lnTo>
                    <a:pt x="190" y="153"/>
                  </a:lnTo>
                  <a:lnTo>
                    <a:pt x="187" y="157"/>
                  </a:lnTo>
                  <a:lnTo>
                    <a:pt x="185" y="161"/>
                  </a:lnTo>
                  <a:lnTo>
                    <a:pt x="183" y="164"/>
                  </a:lnTo>
                  <a:lnTo>
                    <a:pt x="180" y="168"/>
                  </a:lnTo>
                  <a:lnTo>
                    <a:pt x="177" y="171"/>
                  </a:lnTo>
                  <a:lnTo>
                    <a:pt x="174" y="174"/>
                  </a:lnTo>
                  <a:lnTo>
                    <a:pt x="171" y="177"/>
                  </a:lnTo>
                  <a:lnTo>
                    <a:pt x="167" y="180"/>
                  </a:lnTo>
                  <a:lnTo>
                    <a:pt x="164" y="183"/>
                  </a:lnTo>
                  <a:lnTo>
                    <a:pt x="160" y="186"/>
                  </a:lnTo>
                  <a:lnTo>
                    <a:pt x="156" y="188"/>
                  </a:lnTo>
                  <a:lnTo>
                    <a:pt x="152" y="191"/>
                  </a:lnTo>
                  <a:lnTo>
                    <a:pt x="148" y="193"/>
                  </a:lnTo>
                  <a:lnTo>
                    <a:pt x="144" y="194"/>
                  </a:lnTo>
                  <a:lnTo>
                    <a:pt x="140" y="196"/>
                  </a:lnTo>
                  <a:lnTo>
                    <a:pt x="136" y="198"/>
                  </a:lnTo>
                  <a:lnTo>
                    <a:pt x="131" y="199"/>
                  </a:lnTo>
                  <a:lnTo>
                    <a:pt x="127" y="200"/>
                  </a:lnTo>
                  <a:lnTo>
                    <a:pt x="122" y="201"/>
                  </a:lnTo>
                  <a:lnTo>
                    <a:pt x="118" y="201"/>
                  </a:lnTo>
                  <a:lnTo>
                    <a:pt x="113" y="202"/>
                  </a:lnTo>
                  <a:lnTo>
                    <a:pt x="108" y="202"/>
                  </a:lnTo>
                  <a:lnTo>
                    <a:pt x="103" y="202"/>
                  </a:lnTo>
                  <a:lnTo>
                    <a:pt x="99" y="201"/>
                  </a:lnTo>
                  <a:lnTo>
                    <a:pt x="94" y="201"/>
                  </a:lnTo>
                  <a:lnTo>
                    <a:pt x="89" y="200"/>
                  </a:lnTo>
                  <a:lnTo>
                    <a:pt x="85" y="199"/>
                  </a:lnTo>
                  <a:lnTo>
                    <a:pt x="80" y="198"/>
                  </a:lnTo>
                  <a:lnTo>
                    <a:pt x="76" y="196"/>
                  </a:lnTo>
                  <a:lnTo>
                    <a:pt x="72" y="194"/>
                  </a:lnTo>
                  <a:lnTo>
                    <a:pt x="68" y="193"/>
                  </a:lnTo>
                  <a:lnTo>
                    <a:pt x="64" y="191"/>
                  </a:lnTo>
                  <a:lnTo>
                    <a:pt x="60" y="188"/>
                  </a:lnTo>
                  <a:lnTo>
                    <a:pt x="56" y="186"/>
                  </a:lnTo>
                  <a:lnTo>
                    <a:pt x="52" y="183"/>
                  </a:lnTo>
                  <a:lnTo>
                    <a:pt x="49" y="180"/>
                  </a:lnTo>
                  <a:lnTo>
                    <a:pt x="46" y="177"/>
                  </a:lnTo>
                  <a:lnTo>
                    <a:pt x="42" y="174"/>
                  </a:lnTo>
                  <a:lnTo>
                    <a:pt x="39" y="171"/>
                  </a:lnTo>
                  <a:lnTo>
                    <a:pt x="36" y="168"/>
                  </a:lnTo>
                  <a:lnTo>
                    <a:pt x="34" y="164"/>
                  </a:lnTo>
                  <a:lnTo>
                    <a:pt x="31" y="161"/>
                  </a:lnTo>
                  <a:lnTo>
                    <a:pt x="29" y="157"/>
                  </a:lnTo>
                  <a:lnTo>
                    <a:pt x="26" y="153"/>
                  </a:lnTo>
                  <a:lnTo>
                    <a:pt x="24" y="149"/>
                  </a:lnTo>
                  <a:lnTo>
                    <a:pt x="22" y="145"/>
                  </a:lnTo>
                  <a:lnTo>
                    <a:pt x="21" y="141"/>
                  </a:lnTo>
                  <a:lnTo>
                    <a:pt x="19" y="136"/>
                  </a:lnTo>
                  <a:lnTo>
                    <a:pt x="18" y="132"/>
                  </a:lnTo>
                  <a:lnTo>
                    <a:pt x="17" y="127"/>
                  </a:lnTo>
                  <a:lnTo>
                    <a:pt x="16" y="123"/>
                  </a:lnTo>
                  <a:lnTo>
                    <a:pt x="16" y="118"/>
                  </a:lnTo>
                  <a:lnTo>
                    <a:pt x="15" y="113"/>
                  </a:lnTo>
                  <a:lnTo>
                    <a:pt x="15" y="10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Freeform 25"/>
            <p:cNvSpPr>
              <a:spLocks/>
            </p:cNvSpPr>
            <p:nvPr/>
          </p:nvSpPr>
          <p:spPr bwMode="auto">
            <a:xfrm>
              <a:off x="2641" y="2355"/>
              <a:ext cx="216" cy="217"/>
            </a:xfrm>
            <a:custGeom>
              <a:avLst/>
              <a:gdLst/>
              <a:ahLst/>
              <a:cxnLst>
                <a:cxn ang="0">
                  <a:pos x="1" y="120"/>
                </a:cxn>
                <a:cxn ang="0">
                  <a:pos x="4" y="136"/>
                </a:cxn>
                <a:cxn ang="0">
                  <a:pos x="9" y="151"/>
                </a:cxn>
                <a:cxn ang="0">
                  <a:pos x="16" y="165"/>
                </a:cxn>
                <a:cxn ang="0">
                  <a:pos x="25" y="177"/>
                </a:cxn>
                <a:cxn ang="0">
                  <a:pos x="36" y="189"/>
                </a:cxn>
                <a:cxn ang="0">
                  <a:pos x="48" y="198"/>
                </a:cxn>
                <a:cxn ang="0">
                  <a:pos x="61" y="206"/>
                </a:cxn>
                <a:cxn ang="0">
                  <a:pos x="76" y="212"/>
                </a:cxn>
                <a:cxn ang="0">
                  <a:pos x="92" y="216"/>
                </a:cxn>
                <a:cxn ang="0">
                  <a:pos x="108" y="217"/>
                </a:cxn>
                <a:cxn ang="0">
                  <a:pos x="124" y="216"/>
                </a:cxn>
                <a:cxn ang="0">
                  <a:pos x="140" y="212"/>
                </a:cxn>
                <a:cxn ang="0">
                  <a:pos x="155" y="206"/>
                </a:cxn>
                <a:cxn ang="0">
                  <a:pos x="168" y="198"/>
                </a:cxn>
                <a:cxn ang="0">
                  <a:pos x="181" y="189"/>
                </a:cxn>
                <a:cxn ang="0">
                  <a:pos x="191" y="177"/>
                </a:cxn>
                <a:cxn ang="0">
                  <a:pos x="200" y="165"/>
                </a:cxn>
                <a:cxn ang="0">
                  <a:pos x="208" y="151"/>
                </a:cxn>
                <a:cxn ang="0">
                  <a:pos x="213" y="136"/>
                </a:cxn>
                <a:cxn ang="0">
                  <a:pos x="216" y="120"/>
                </a:cxn>
                <a:cxn ang="0">
                  <a:pos x="216" y="103"/>
                </a:cxn>
                <a:cxn ang="0">
                  <a:pos x="214" y="87"/>
                </a:cxn>
                <a:cxn ang="0">
                  <a:pos x="210" y="71"/>
                </a:cxn>
                <a:cxn ang="0">
                  <a:pos x="203" y="57"/>
                </a:cxn>
                <a:cxn ang="0">
                  <a:pos x="195" y="44"/>
                </a:cxn>
                <a:cxn ang="0">
                  <a:pos x="184" y="32"/>
                </a:cxn>
                <a:cxn ang="0">
                  <a:pos x="173" y="21"/>
                </a:cxn>
                <a:cxn ang="0">
                  <a:pos x="160" y="13"/>
                </a:cxn>
                <a:cxn ang="0">
                  <a:pos x="145" y="6"/>
                </a:cxn>
                <a:cxn ang="0">
                  <a:pos x="130" y="2"/>
                </a:cxn>
                <a:cxn ang="0">
                  <a:pos x="114" y="0"/>
                </a:cxn>
                <a:cxn ang="0">
                  <a:pos x="97" y="0"/>
                </a:cxn>
                <a:cxn ang="0">
                  <a:pos x="81" y="3"/>
                </a:cxn>
                <a:cxn ang="0">
                  <a:pos x="66" y="9"/>
                </a:cxn>
                <a:cxn ang="0">
                  <a:pos x="52" y="16"/>
                </a:cxn>
                <a:cxn ang="0">
                  <a:pos x="39" y="25"/>
                </a:cxn>
                <a:cxn ang="0">
                  <a:pos x="28" y="36"/>
                </a:cxn>
                <a:cxn ang="0">
                  <a:pos x="19" y="48"/>
                </a:cxn>
                <a:cxn ang="0">
                  <a:pos x="11" y="61"/>
                </a:cxn>
                <a:cxn ang="0">
                  <a:pos x="5" y="76"/>
                </a:cxn>
                <a:cxn ang="0">
                  <a:pos x="1" y="92"/>
                </a:cxn>
                <a:cxn ang="0">
                  <a:pos x="0" y="108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5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6" y="189"/>
                  </a:lnTo>
                  <a:lnTo>
                    <a:pt x="39" y="192"/>
                  </a:lnTo>
                  <a:lnTo>
                    <a:pt x="43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3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4" y="216"/>
                  </a:lnTo>
                  <a:lnTo>
                    <a:pt x="130" y="215"/>
                  </a:lnTo>
                  <a:lnTo>
                    <a:pt x="135" y="213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5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1"/>
                  </a:lnTo>
                  <a:lnTo>
                    <a:pt x="168" y="18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6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4" y="1"/>
                  </a:lnTo>
                  <a:lnTo>
                    <a:pt x="119" y="0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0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6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8"/>
                  </a:lnTo>
                  <a:lnTo>
                    <a:pt x="43" y="21"/>
                  </a:lnTo>
                  <a:lnTo>
                    <a:pt x="39" y="25"/>
                  </a:lnTo>
                  <a:lnTo>
                    <a:pt x="36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auto">
            <a:xfrm>
              <a:off x="2656" y="2370"/>
              <a:ext cx="186" cy="186"/>
            </a:xfrm>
            <a:custGeom>
              <a:avLst/>
              <a:gdLst/>
              <a:ahLst/>
              <a:cxnLst>
                <a:cxn ang="0">
                  <a:pos x="1" y="84"/>
                </a:cxn>
                <a:cxn ang="0">
                  <a:pos x="3" y="70"/>
                </a:cxn>
                <a:cxn ang="0">
                  <a:pos x="7" y="57"/>
                </a:cxn>
                <a:cxn ang="0">
                  <a:pos x="14" y="45"/>
                </a:cxn>
                <a:cxn ang="0">
                  <a:pos x="21" y="34"/>
                </a:cxn>
                <a:cxn ang="0">
                  <a:pos x="31" y="24"/>
                </a:cxn>
                <a:cxn ang="0">
                  <a:pos x="41" y="16"/>
                </a:cxn>
                <a:cxn ang="0">
                  <a:pos x="53" y="9"/>
                </a:cxn>
                <a:cxn ang="0">
                  <a:pos x="65" y="4"/>
                </a:cxn>
                <a:cxn ang="0">
                  <a:pos x="79" y="1"/>
                </a:cxn>
                <a:cxn ang="0">
                  <a:pos x="93" y="0"/>
                </a:cxn>
                <a:cxn ang="0">
                  <a:pos x="107" y="1"/>
                </a:cxn>
                <a:cxn ang="0">
                  <a:pos x="121" y="4"/>
                </a:cxn>
                <a:cxn ang="0">
                  <a:pos x="133" y="9"/>
                </a:cxn>
                <a:cxn ang="0">
                  <a:pos x="145" y="16"/>
                </a:cxn>
                <a:cxn ang="0">
                  <a:pos x="156" y="24"/>
                </a:cxn>
                <a:cxn ang="0">
                  <a:pos x="165" y="34"/>
                </a:cxn>
                <a:cxn ang="0">
                  <a:pos x="173" y="45"/>
                </a:cxn>
                <a:cxn ang="0">
                  <a:pos x="179" y="57"/>
                </a:cxn>
                <a:cxn ang="0">
                  <a:pos x="183" y="70"/>
                </a:cxn>
                <a:cxn ang="0">
                  <a:pos x="186" y="84"/>
                </a:cxn>
                <a:cxn ang="0">
                  <a:pos x="186" y="98"/>
                </a:cxn>
                <a:cxn ang="0">
                  <a:pos x="184" y="112"/>
                </a:cxn>
                <a:cxn ang="0">
                  <a:pos x="180" y="125"/>
                </a:cxn>
                <a:cxn ang="0">
                  <a:pos x="175" y="137"/>
                </a:cxn>
                <a:cxn ang="0">
                  <a:pos x="168" y="149"/>
                </a:cxn>
                <a:cxn ang="0">
                  <a:pos x="159" y="159"/>
                </a:cxn>
                <a:cxn ang="0">
                  <a:pos x="149" y="168"/>
                </a:cxn>
                <a:cxn ang="0">
                  <a:pos x="137" y="175"/>
                </a:cxn>
                <a:cxn ang="0">
                  <a:pos x="125" y="180"/>
                </a:cxn>
                <a:cxn ang="0">
                  <a:pos x="112" y="184"/>
                </a:cxn>
                <a:cxn ang="0">
                  <a:pos x="98" y="186"/>
                </a:cxn>
                <a:cxn ang="0">
                  <a:pos x="84" y="186"/>
                </a:cxn>
                <a:cxn ang="0">
                  <a:pos x="70" y="183"/>
                </a:cxn>
                <a:cxn ang="0">
                  <a:pos x="57" y="179"/>
                </a:cxn>
                <a:cxn ang="0">
                  <a:pos x="45" y="172"/>
                </a:cxn>
                <a:cxn ang="0">
                  <a:pos x="34" y="165"/>
                </a:cxn>
                <a:cxn ang="0">
                  <a:pos x="24" y="155"/>
                </a:cxn>
                <a:cxn ang="0">
                  <a:pos x="16" y="145"/>
                </a:cxn>
                <a:cxn ang="0">
                  <a:pos x="9" y="133"/>
                </a:cxn>
                <a:cxn ang="0">
                  <a:pos x="4" y="121"/>
                </a:cxn>
                <a:cxn ang="0">
                  <a:pos x="1" y="107"/>
                </a:cxn>
                <a:cxn ang="0">
                  <a:pos x="0" y="93"/>
                </a:cxn>
              </a:cxnLst>
              <a:rect l="0" t="0" r="r" b="b"/>
              <a:pathLst>
                <a:path w="186" h="186">
                  <a:moveTo>
                    <a:pt x="0" y="93"/>
                  </a:moveTo>
                  <a:lnTo>
                    <a:pt x="0" y="88"/>
                  </a:lnTo>
                  <a:lnTo>
                    <a:pt x="1" y="84"/>
                  </a:lnTo>
                  <a:lnTo>
                    <a:pt x="1" y="79"/>
                  </a:lnTo>
                  <a:lnTo>
                    <a:pt x="2" y="74"/>
                  </a:lnTo>
                  <a:lnTo>
                    <a:pt x="3" y="70"/>
                  </a:lnTo>
                  <a:lnTo>
                    <a:pt x="4" y="65"/>
                  </a:lnTo>
                  <a:lnTo>
                    <a:pt x="6" y="61"/>
                  </a:lnTo>
                  <a:lnTo>
                    <a:pt x="7" y="57"/>
                  </a:lnTo>
                  <a:lnTo>
                    <a:pt x="9" y="53"/>
                  </a:lnTo>
                  <a:lnTo>
                    <a:pt x="11" y="49"/>
                  </a:lnTo>
                  <a:lnTo>
                    <a:pt x="14" y="45"/>
                  </a:lnTo>
                  <a:lnTo>
                    <a:pt x="16" y="41"/>
                  </a:lnTo>
                  <a:lnTo>
                    <a:pt x="19" y="37"/>
                  </a:lnTo>
                  <a:lnTo>
                    <a:pt x="21" y="34"/>
                  </a:lnTo>
                  <a:lnTo>
                    <a:pt x="24" y="30"/>
                  </a:lnTo>
                  <a:lnTo>
                    <a:pt x="27" y="27"/>
                  </a:lnTo>
                  <a:lnTo>
                    <a:pt x="31" y="24"/>
                  </a:lnTo>
                  <a:lnTo>
                    <a:pt x="34" y="21"/>
                  </a:lnTo>
                  <a:lnTo>
                    <a:pt x="37" y="18"/>
                  </a:lnTo>
                  <a:lnTo>
                    <a:pt x="41" y="16"/>
                  </a:lnTo>
                  <a:lnTo>
                    <a:pt x="45" y="13"/>
                  </a:lnTo>
                  <a:lnTo>
                    <a:pt x="49" y="11"/>
                  </a:lnTo>
                  <a:lnTo>
                    <a:pt x="53" y="9"/>
                  </a:lnTo>
                  <a:lnTo>
                    <a:pt x="57" y="7"/>
                  </a:lnTo>
                  <a:lnTo>
                    <a:pt x="61" y="6"/>
                  </a:lnTo>
                  <a:lnTo>
                    <a:pt x="65" y="4"/>
                  </a:lnTo>
                  <a:lnTo>
                    <a:pt x="70" y="3"/>
                  </a:lnTo>
                  <a:lnTo>
                    <a:pt x="74" y="2"/>
                  </a:lnTo>
                  <a:lnTo>
                    <a:pt x="79" y="1"/>
                  </a:lnTo>
                  <a:lnTo>
                    <a:pt x="84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98" y="0"/>
                  </a:lnTo>
                  <a:lnTo>
                    <a:pt x="103" y="0"/>
                  </a:lnTo>
                  <a:lnTo>
                    <a:pt x="107" y="1"/>
                  </a:lnTo>
                  <a:lnTo>
                    <a:pt x="112" y="2"/>
                  </a:lnTo>
                  <a:lnTo>
                    <a:pt x="116" y="3"/>
                  </a:lnTo>
                  <a:lnTo>
                    <a:pt x="121" y="4"/>
                  </a:lnTo>
                  <a:lnTo>
                    <a:pt x="125" y="6"/>
                  </a:lnTo>
                  <a:lnTo>
                    <a:pt x="129" y="7"/>
                  </a:lnTo>
                  <a:lnTo>
                    <a:pt x="133" y="9"/>
                  </a:lnTo>
                  <a:lnTo>
                    <a:pt x="137" y="11"/>
                  </a:lnTo>
                  <a:lnTo>
                    <a:pt x="141" y="13"/>
                  </a:lnTo>
                  <a:lnTo>
                    <a:pt x="145" y="16"/>
                  </a:lnTo>
                  <a:lnTo>
                    <a:pt x="149" y="18"/>
                  </a:lnTo>
                  <a:lnTo>
                    <a:pt x="152" y="21"/>
                  </a:lnTo>
                  <a:lnTo>
                    <a:pt x="156" y="24"/>
                  </a:lnTo>
                  <a:lnTo>
                    <a:pt x="159" y="27"/>
                  </a:lnTo>
                  <a:lnTo>
                    <a:pt x="162" y="30"/>
                  </a:lnTo>
                  <a:lnTo>
                    <a:pt x="165" y="34"/>
                  </a:lnTo>
                  <a:lnTo>
                    <a:pt x="168" y="37"/>
                  </a:lnTo>
                  <a:lnTo>
                    <a:pt x="170" y="41"/>
                  </a:lnTo>
                  <a:lnTo>
                    <a:pt x="173" y="45"/>
                  </a:lnTo>
                  <a:lnTo>
                    <a:pt x="175" y="49"/>
                  </a:lnTo>
                  <a:lnTo>
                    <a:pt x="177" y="53"/>
                  </a:lnTo>
                  <a:lnTo>
                    <a:pt x="179" y="57"/>
                  </a:lnTo>
                  <a:lnTo>
                    <a:pt x="180" y="61"/>
                  </a:lnTo>
                  <a:lnTo>
                    <a:pt x="182" y="65"/>
                  </a:lnTo>
                  <a:lnTo>
                    <a:pt x="183" y="70"/>
                  </a:lnTo>
                  <a:lnTo>
                    <a:pt x="184" y="74"/>
                  </a:lnTo>
                  <a:lnTo>
                    <a:pt x="185" y="79"/>
                  </a:lnTo>
                  <a:lnTo>
                    <a:pt x="186" y="84"/>
                  </a:lnTo>
                  <a:lnTo>
                    <a:pt x="186" y="88"/>
                  </a:lnTo>
                  <a:lnTo>
                    <a:pt x="186" y="93"/>
                  </a:lnTo>
                  <a:lnTo>
                    <a:pt x="186" y="98"/>
                  </a:lnTo>
                  <a:lnTo>
                    <a:pt x="186" y="102"/>
                  </a:lnTo>
                  <a:lnTo>
                    <a:pt x="185" y="107"/>
                  </a:lnTo>
                  <a:lnTo>
                    <a:pt x="184" y="112"/>
                  </a:lnTo>
                  <a:lnTo>
                    <a:pt x="183" y="116"/>
                  </a:lnTo>
                  <a:lnTo>
                    <a:pt x="182" y="121"/>
                  </a:lnTo>
                  <a:lnTo>
                    <a:pt x="180" y="125"/>
                  </a:lnTo>
                  <a:lnTo>
                    <a:pt x="179" y="129"/>
                  </a:lnTo>
                  <a:lnTo>
                    <a:pt x="177" y="133"/>
                  </a:lnTo>
                  <a:lnTo>
                    <a:pt x="175" y="137"/>
                  </a:lnTo>
                  <a:lnTo>
                    <a:pt x="173" y="141"/>
                  </a:lnTo>
                  <a:lnTo>
                    <a:pt x="170" y="145"/>
                  </a:lnTo>
                  <a:lnTo>
                    <a:pt x="168" y="149"/>
                  </a:lnTo>
                  <a:lnTo>
                    <a:pt x="165" y="152"/>
                  </a:lnTo>
                  <a:lnTo>
                    <a:pt x="162" y="155"/>
                  </a:lnTo>
                  <a:lnTo>
                    <a:pt x="159" y="159"/>
                  </a:lnTo>
                  <a:lnTo>
                    <a:pt x="156" y="162"/>
                  </a:lnTo>
                  <a:lnTo>
                    <a:pt x="152" y="165"/>
                  </a:lnTo>
                  <a:lnTo>
                    <a:pt x="149" y="168"/>
                  </a:lnTo>
                  <a:lnTo>
                    <a:pt x="145" y="170"/>
                  </a:lnTo>
                  <a:lnTo>
                    <a:pt x="141" y="172"/>
                  </a:lnTo>
                  <a:lnTo>
                    <a:pt x="137" y="175"/>
                  </a:lnTo>
                  <a:lnTo>
                    <a:pt x="133" y="177"/>
                  </a:lnTo>
                  <a:lnTo>
                    <a:pt x="129" y="179"/>
                  </a:lnTo>
                  <a:lnTo>
                    <a:pt x="125" y="180"/>
                  </a:lnTo>
                  <a:lnTo>
                    <a:pt x="121" y="182"/>
                  </a:lnTo>
                  <a:lnTo>
                    <a:pt x="116" y="183"/>
                  </a:lnTo>
                  <a:lnTo>
                    <a:pt x="112" y="184"/>
                  </a:lnTo>
                  <a:lnTo>
                    <a:pt x="107" y="185"/>
                  </a:lnTo>
                  <a:lnTo>
                    <a:pt x="103" y="186"/>
                  </a:lnTo>
                  <a:lnTo>
                    <a:pt x="98" y="186"/>
                  </a:lnTo>
                  <a:lnTo>
                    <a:pt x="93" y="186"/>
                  </a:lnTo>
                  <a:lnTo>
                    <a:pt x="88" y="186"/>
                  </a:lnTo>
                  <a:lnTo>
                    <a:pt x="84" y="186"/>
                  </a:lnTo>
                  <a:lnTo>
                    <a:pt x="79" y="185"/>
                  </a:lnTo>
                  <a:lnTo>
                    <a:pt x="74" y="184"/>
                  </a:lnTo>
                  <a:lnTo>
                    <a:pt x="70" y="183"/>
                  </a:lnTo>
                  <a:lnTo>
                    <a:pt x="65" y="182"/>
                  </a:lnTo>
                  <a:lnTo>
                    <a:pt x="61" y="180"/>
                  </a:lnTo>
                  <a:lnTo>
                    <a:pt x="57" y="179"/>
                  </a:lnTo>
                  <a:lnTo>
                    <a:pt x="53" y="177"/>
                  </a:lnTo>
                  <a:lnTo>
                    <a:pt x="49" y="175"/>
                  </a:lnTo>
                  <a:lnTo>
                    <a:pt x="45" y="172"/>
                  </a:lnTo>
                  <a:lnTo>
                    <a:pt x="41" y="170"/>
                  </a:lnTo>
                  <a:lnTo>
                    <a:pt x="37" y="168"/>
                  </a:lnTo>
                  <a:lnTo>
                    <a:pt x="34" y="165"/>
                  </a:lnTo>
                  <a:lnTo>
                    <a:pt x="31" y="162"/>
                  </a:lnTo>
                  <a:lnTo>
                    <a:pt x="27" y="159"/>
                  </a:lnTo>
                  <a:lnTo>
                    <a:pt x="24" y="155"/>
                  </a:lnTo>
                  <a:lnTo>
                    <a:pt x="21" y="152"/>
                  </a:lnTo>
                  <a:lnTo>
                    <a:pt x="19" y="149"/>
                  </a:lnTo>
                  <a:lnTo>
                    <a:pt x="16" y="145"/>
                  </a:lnTo>
                  <a:lnTo>
                    <a:pt x="14" y="141"/>
                  </a:lnTo>
                  <a:lnTo>
                    <a:pt x="11" y="137"/>
                  </a:lnTo>
                  <a:lnTo>
                    <a:pt x="9" y="133"/>
                  </a:lnTo>
                  <a:lnTo>
                    <a:pt x="7" y="129"/>
                  </a:lnTo>
                  <a:lnTo>
                    <a:pt x="6" y="125"/>
                  </a:lnTo>
                  <a:lnTo>
                    <a:pt x="4" y="121"/>
                  </a:lnTo>
                  <a:lnTo>
                    <a:pt x="3" y="116"/>
                  </a:lnTo>
                  <a:lnTo>
                    <a:pt x="2" y="112"/>
                  </a:lnTo>
                  <a:lnTo>
                    <a:pt x="1" y="107"/>
                  </a:lnTo>
                  <a:lnTo>
                    <a:pt x="1" y="102"/>
                  </a:lnTo>
                  <a:lnTo>
                    <a:pt x="0" y="98"/>
                  </a:lnTo>
                  <a:lnTo>
                    <a:pt x="0" y="93"/>
                  </a:lnTo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1" name="Freeform 27"/>
            <p:cNvSpPr>
              <a:spLocks noEditPoints="1"/>
            </p:cNvSpPr>
            <p:nvPr/>
          </p:nvSpPr>
          <p:spPr bwMode="auto">
            <a:xfrm>
              <a:off x="2628" y="2361"/>
              <a:ext cx="216" cy="217"/>
            </a:xfrm>
            <a:custGeom>
              <a:avLst/>
              <a:gdLst/>
              <a:ahLst/>
              <a:cxnLst>
                <a:cxn ang="0">
                  <a:pos x="2" y="130"/>
                </a:cxn>
                <a:cxn ang="0">
                  <a:pos x="11" y="156"/>
                </a:cxn>
                <a:cxn ang="0">
                  <a:pos x="25" y="177"/>
                </a:cxn>
                <a:cxn ang="0">
                  <a:pos x="44" y="195"/>
                </a:cxn>
                <a:cxn ang="0">
                  <a:pos x="66" y="208"/>
                </a:cxn>
                <a:cxn ang="0">
                  <a:pos x="92" y="216"/>
                </a:cxn>
                <a:cxn ang="0">
                  <a:pos x="119" y="216"/>
                </a:cxn>
                <a:cxn ang="0">
                  <a:pos x="145" y="210"/>
                </a:cxn>
                <a:cxn ang="0">
                  <a:pos x="168" y="198"/>
                </a:cxn>
                <a:cxn ang="0">
                  <a:pos x="188" y="181"/>
                </a:cxn>
                <a:cxn ang="0">
                  <a:pos x="203" y="160"/>
                </a:cxn>
                <a:cxn ang="0">
                  <a:pos x="213" y="136"/>
                </a:cxn>
                <a:cxn ang="0">
                  <a:pos x="216" y="108"/>
                </a:cxn>
                <a:cxn ang="0">
                  <a:pos x="213" y="81"/>
                </a:cxn>
                <a:cxn ang="0">
                  <a:pos x="203" y="57"/>
                </a:cxn>
                <a:cxn ang="0">
                  <a:pos x="188" y="36"/>
                </a:cxn>
                <a:cxn ang="0">
                  <a:pos x="168" y="19"/>
                </a:cxn>
                <a:cxn ang="0">
                  <a:pos x="145" y="7"/>
                </a:cxn>
                <a:cxn ang="0">
                  <a:pos x="119" y="1"/>
                </a:cxn>
                <a:cxn ang="0">
                  <a:pos x="92" y="1"/>
                </a:cxn>
                <a:cxn ang="0">
                  <a:pos x="66" y="9"/>
                </a:cxn>
                <a:cxn ang="0">
                  <a:pos x="44" y="22"/>
                </a:cxn>
                <a:cxn ang="0">
                  <a:pos x="25" y="39"/>
                </a:cxn>
                <a:cxn ang="0">
                  <a:pos x="11" y="61"/>
                </a:cxn>
                <a:cxn ang="0">
                  <a:pos x="2" y="87"/>
                </a:cxn>
                <a:cxn ang="0">
                  <a:pos x="15" y="108"/>
                </a:cxn>
                <a:cxn ang="0">
                  <a:pos x="18" y="85"/>
                </a:cxn>
                <a:cxn ang="0">
                  <a:pos x="26" y="64"/>
                </a:cxn>
                <a:cxn ang="0">
                  <a:pos x="39" y="46"/>
                </a:cxn>
                <a:cxn ang="0">
                  <a:pos x="56" y="31"/>
                </a:cxn>
                <a:cxn ang="0">
                  <a:pos x="76" y="21"/>
                </a:cxn>
                <a:cxn ang="0">
                  <a:pos x="99" y="16"/>
                </a:cxn>
                <a:cxn ang="0">
                  <a:pos x="122" y="16"/>
                </a:cxn>
                <a:cxn ang="0">
                  <a:pos x="144" y="22"/>
                </a:cxn>
                <a:cxn ang="0">
                  <a:pos x="164" y="34"/>
                </a:cxn>
                <a:cxn ang="0">
                  <a:pos x="180" y="49"/>
                </a:cxn>
                <a:cxn ang="0">
                  <a:pos x="192" y="68"/>
                </a:cxn>
                <a:cxn ang="0">
                  <a:pos x="199" y="90"/>
                </a:cxn>
                <a:cxn ang="0">
                  <a:pos x="201" y="113"/>
                </a:cxn>
                <a:cxn ang="0">
                  <a:pos x="197" y="136"/>
                </a:cxn>
                <a:cxn ang="0">
                  <a:pos x="188" y="157"/>
                </a:cxn>
                <a:cxn ang="0">
                  <a:pos x="174" y="174"/>
                </a:cxn>
                <a:cxn ang="0">
                  <a:pos x="156" y="188"/>
                </a:cxn>
                <a:cxn ang="0">
                  <a:pos x="136" y="198"/>
                </a:cxn>
                <a:cxn ang="0">
                  <a:pos x="113" y="202"/>
                </a:cxn>
                <a:cxn ang="0">
                  <a:pos x="89" y="200"/>
                </a:cxn>
                <a:cxn ang="0">
                  <a:pos x="68" y="193"/>
                </a:cxn>
                <a:cxn ang="0">
                  <a:pos x="49" y="180"/>
                </a:cxn>
                <a:cxn ang="0">
                  <a:pos x="34" y="164"/>
                </a:cxn>
                <a:cxn ang="0">
                  <a:pos x="23" y="145"/>
                </a:cxn>
                <a:cxn ang="0">
                  <a:pos x="16" y="123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6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5" y="189"/>
                  </a:lnTo>
                  <a:lnTo>
                    <a:pt x="39" y="192"/>
                  </a:lnTo>
                  <a:lnTo>
                    <a:pt x="44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4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5" y="216"/>
                  </a:lnTo>
                  <a:lnTo>
                    <a:pt x="130" y="215"/>
                  </a:lnTo>
                  <a:lnTo>
                    <a:pt x="135" y="214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6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2"/>
                  </a:lnTo>
                  <a:lnTo>
                    <a:pt x="168" y="19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7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1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7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9"/>
                  </a:lnTo>
                  <a:lnTo>
                    <a:pt x="44" y="22"/>
                  </a:lnTo>
                  <a:lnTo>
                    <a:pt x="39" y="25"/>
                  </a:lnTo>
                  <a:lnTo>
                    <a:pt x="35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  <a:close/>
                  <a:moveTo>
                    <a:pt x="15" y="108"/>
                  </a:moveTo>
                  <a:lnTo>
                    <a:pt x="15" y="104"/>
                  </a:lnTo>
                  <a:lnTo>
                    <a:pt x="16" y="99"/>
                  </a:lnTo>
                  <a:lnTo>
                    <a:pt x="16" y="94"/>
                  </a:lnTo>
                  <a:lnTo>
                    <a:pt x="17" y="90"/>
                  </a:lnTo>
                  <a:lnTo>
                    <a:pt x="18" y="85"/>
                  </a:lnTo>
                  <a:lnTo>
                    <a:pt x="19" y="81"/>
                  </a:lnTo>
                  <a:lnTo>
                    <a:pt x="21" y="76"/>
                  </a:lnTo>
                  <a:lnTo>
                    <a:pt x="23" y="72"/>
                  </a:lnTo>
                  <a:lnTo>
                    <a:pt x="24" y="68"/>
                  </a:lnTo>
                  <a:lnTo>
                    <a:pt x="26" y="64"/>
                  </a:lnTo>
                  <a:lnTo>
                    <a:pt x="29" y="60"/>
                  </a:lnTo>
                  <a:lnTo>
                    <a:pt x="31" y="56"/>
                  </a:lnTo>
                  <a:lnTo>
                    <a:pt x="34" y="53"/>
                  </a:lnTo>
                  <a:lnTo>
                    <a:pt x="36" y="49"/>
                  </a:lnTo>
                  <a:lnTo>
                    <a:pt x="39" y="46"/>
                  </a:lnTo>
                  <a:lnTo>
                    <a:pt x="42" y="42"/>
                  </a:lnTo>
                  <a:lnTo>
                    <a:pt x="46" y="39"/>
                  </a:lnTo>
                  <a:lnTo>
                    <a:pt x="49" y="36"/>
                  </a:lnTo>
                  <a:lnTo>
                    <a:pt x="53" y="34"/>
                  </a:lnTo>
                  <a:lnTo>
                    <a:pt x="56" y="31"/>
                  </a:lnTo>
                  <a:lnTo>
                    <a:pt x="60" y="29"/>
                  </a:lnTo>
                  <a:lnTo>
                    <a:pt x="64" y="26"/>
                  </a:lnTo>
                  <a:lnTo>
                    <a:pt x="68" y="24"/>
                  </a:lnTo>
                  <a:lnTo>
                    <a:pt x="72" y="22"/>
                  </a:lnTo>
                  <a:lnTo>
                    <a:pt x="76" y="21"/>
                  </a:lnTo>
                  <a:lnTo>
                    <a:pt x="80" y="19"/>
                  </a:lnTo>
                  <a:lnTo>
                    <a:pt x="85" y="18"/>
                  </a:lnTo>
                  <a:lnTo>
                    <a:pt x="89" y="17"/>
                  </a:lnTo>
                  <a:lnTo>
                    <a:pt x="94" y="16"/>
                  </a:lnTo>
                  <a:lnTo>
                    <a:pt x="99" y="16"/>
                  </a:lnTo>
                  <a:lnTo>
                    <a:pt x="103" y="15"/>
                  </a:lnTo>
                  <a:lnTo>
                    <a:pt x="108" y="15"/>
                  </a:lnTo>
                  <a:lnTo>
                    <a:pt x="113" y="15"/>
                  </a:lnTo>
                  <a:lnTo>
                    <a:pt x="118" y="16"/>
                  </a:lnTo>
                  <a:lnTo>
                    <a:pt x="122" y="16"/>
                  </a:lnTo>
                  <a:lnTo>
                    <a:pt x="127" y="17"/>
                  </a:lnTo>
                  <a:lnTo>
                    <a:pt x="131" y="18"/>
                  </a:lnTo>
                  <a:lnTo>
                    <a:pt x="136" y="19"/>
                  </a:lnTo>
                  <a:lnTo>
                    <a:pt x="140" y="21"/>
                  </a:lnTo>
                  <a:lnTo>
                    <a:pt x="144" y="22"/>
                  </a:lnTo>
                  <a:lnTo>
                    <a:pt x="148" y="24"/>
                  </a:lnTo>
                  <a:lnTo>
                    <a:pt x="152" y="26"/>
                  </a:lnTo>
                  <a:lnTo>
                    <a:pt x="156" y="29"/>
                  </a:lnTo>
                  <a:lnTo>
                    <a:pt x="160" y="31"/>
                  </a:lnTo>
                  <a:lnTo>
                    <a:pt x="164" y="34"/>
                  </a:lnTo>
                  <a:lnTo>
                    <a:pt x="167" y="36"/>
                  </a:lnTo>
                  <a:lnTo>
                    <a:pt x="171" y="39"/>
                  </a:lnTo>
                  <a:lnTo>
                    <a:pt x="174" y="42"/>
                  </a:lnTo>
                  <a:lnTo>
                    <a:pt x="177" y="46"/>
                  </a:lnTo>
                  <a:lnTo>
                    <a:pt x="180" y="49"/>
                  </a:lnTo>
                  <a:lnTo>
                    <a:pt x="182" y="53"/>
                  </a:lnTo>
                  <a:lnTo>
                    <a:pt x="185" y="56"/>
                  </a:lnTo>
                  <a:lnTo>
                    <a:pt x="188" y="60"/>
                  </a:lnTo>
                  <a:lnTo>
                    <a:pt x="190" y="64"/>
                  </a:lnTo>
                  <a:lnTo>
                    <a:pt x="192" y="68"/>
                  </a:lnTo>
                  <a:lnTo>
                    <a:pt x="194" y="72"/>
                  </a:lnTo>
                  <a:lnTo>
                    <a:pt x="195" y="76"/>
                  </a:lnTo>
                  <a:lnTo>
                    <a:pt x="197" y="81"/>
                  </a:lnTo>
                  <a:lnTo>
                    <a:pt x="198" y="85"/>
                  </a:lnTo>
                  <a:lnTo>
                    <a:pt x="199" y="90"/>
                  </a:lnTo>
                  <a:lnTo>
                    <a:pt x="200" y="94"/>
                  </a:lnTo>
                  <a:lnTo>
                    <a:pt x="201" y="99"/>
                  </a:lnTo>
                  <a:lnTo>
                    <a:pt x="201" y="104"/>
                  </a:lnTo>
                  <a:lnTo>
                    <a:pt x="201" y="108"/>
                  </a:lnTo>
                  <a:lnTo>
                    <a:pt x="201" y="113"/>
                  </a:lnTo>
                  <a:lnTo>
                    <a:pt x="201" y="118"/>
                  </a:lnTo>
                  <a:lnTo>
                    <a:pt x="200" y="123"/>
                  </a:lnTo>
                  <a:lnTo>
                    <a:pt x="199" y="127"/>
                  </a:lnTo>
                  <a:lnTo>
                    <a:pt x="198" y="132"/>
                  </a:lnTo>
                  <a:lnTo>
                    <a:pt x="197" y="136"/>
                  </a:lnTo>
                  <a:lnTo>
                    <a:pt x="195" y="141"/>
                  </a:lnTo>
                  <a:lnTo>
                    <a:pt x="194" y="145"/>
                  </a:lnTo>
                  <a:lnTo>
                    <a:pt x="192" y="149"/>
                  </a:lnTo>
                  <a:lnTo>
                    <a:pt x="190" y="153"/>
                  </a:lnTo>
                  <a:lnTo>
                    <a:pt x="188" y="157"/>
                  </a:lnTo>
                  <a:lnTo>
                    <a:pt x="185" y="161"/>
                  </a:lnTo>
                  <a:lnTo>
                    <a:pt x="182" y="164"/>
                  </a:lnTo>
                  <a:lnTo>
                    <a:pt x="180" y="168"/>
                  </a:lnTo>
                  <a:lnTo>
                    <a:pt x="177" y="171"/>
                  </a:lnTo>
                  <a:lnTo>
                    <a:pt x="174" y="174"/>
                  </a:lnTo>
                  <a:lnTo>
                    <a:pt x="171" y="178"/>
                  </a:lnTo>
                  <a:lnTo>
                    <a:pt x="167" y="180"/>
                  </a:lnTo>
                  <a:lnTo>
                    <a:pt x="164" y="183"/>
                  </a:lnTo>
                  <a:lnTo>
                    <a:pt x="160" y="186"/>
                  </a:lnTo>
                  <a:lnTo>
                    <a:pt x="156" y="188"/>
                  </a:lnTo>
                  <a:lnTo>
                    <a:pt x="152" y="191"/>
                  </a:lnTo>
                  <a:lnTo>
                    <a:pt x="148" y="193"/>
                  </a:lnTo>
                  <a:lnTo>
                    <a:pt x="144" y="195"/>
                  </a:lnTo>
                  <a:lnTo>
                    <a:pt x="140" y="196"/>
                  </a:lnTo>
                  <a:lnTo>
                    <a:pt x="136" y="198"/>
                  </a:lnTo>
                  <a:lnTo>
                    <a:pt x="131" y="199"/>
                  </a:lnTo>
                  <a:lnTo>
                    <a:pt x="127" y="200"/>
                  </a:lnTo>
                  <a:lnTo>
                    <a:pt x="122" y="201"/>
                  </a:lnTo>
                  <a:lnTo>
                    <a:pt x="118" y="201"/>
                  </a:lnTo>
                  <a:lnTo>
                    <a:pt x="113" y="202"/>
                  </a:lnTo>
                  <a:lnTo>
                    <a:pt x="108" y="202"/>
                  </a:lnTo>
                  <a:lnTo>
                    <a:pt x="103" y="202"/>
                  </a:lnTo>
                  <a:lnTo>
                    <a:pt x="99" y="201"/>
                  </a:lnTo>
                  <a:lnTo>
                    <a:pt x="94" y="201"/>
                  </a:lnTo>
                  <a:lnTo>
                    <a:pt x="89" y="200"/>
                  </a:lnTo>
                  <a:lnTo>
                    <a:pt x="85" y="199"/>
                  </a:lnTo>
                  <a:lnTo>
                    <a:pt x="80" y="198"/>
                  </a:lnTo>
                  <a:lnTo>
                    <a:pt x="76" y="196"/>
                  </a:lnTo>
                  <a:lnTo>
                    <a:pt x="72" y="195"/>
                  </a:lnTo>
                  <a:lnTo>
                    <a:pt x="68" y="193"/>
                  </a:lnTo>
                  <a:lnTo>
                    <a:pt x="64" y="191"/>
                  </a:lnTo>
                  <a:lnTo>
                    <a:pt x="60" y="188"/>
                  </a:lnTo>
                  <a:lnTo>
                    <a:pt x="56" y="186"/>
                  </a:lnTo>
                  <a:lnTo>
                    <a:pt x="53" y="183"/>
                  </a:lnTo>
                  <a:lnTo>
                    <a:pt x="49" y="180"/>
                  </a:lnTo>
                  <a:lnTo>
                    <a:pt x="46" y="178"/>
                  </a:lnTo>
                  <a:lnTo>
                    <a:pt x="42" y="174"/>
                  </a:lnTo>
                  <a:lnTo>
                    <a:pt x="39" y="171"/>
                  </a:lnTo>
                  <a:lnTo>
                    <a:pt x="36" y="168"/>
                  </a:lnTo>
                  <a:lnTo>
                    <a:pt x="34" y="164"/>
                  </a:lnTo>
                  <a:lnTo>
                    <a:pt x="31" y="161"/>
                  </a:lnTo>
                  <a:lnTo>
                    <a:pt x="29" y="157"/>
                  </a:lnTo>
                  <a:lnTo>
                    <a:pt x="26" y="153"/>
                  </a:lnTo>
                  <a:lnTo>
                    <a:pt x="24" y="149"/>
                  </a:lnTo>
                  <a:lnTo>
                    <a:pt x="23" y="145"/>
                  </a:lnTo>
                  <a:lnTo>
                    <a:pt x="21" y="141"/>
                  </a:lnTo>
                  <a:lnTo>
                    <a:pt x="19" y="136"/>
                  </a:lnTo>
                  <a:lnTo>
                    <a:pt x="18" y="132"/>
                  </a:lnTo>
                  <a:lnTo>
                    <a:pt x="17" y="127"/>
                  </a:lnTo>
                  <a:lnTo>
                    <a:pt x="16" y="123"/>
                  </a:lnTo>
                  <a:lnTo>
                    <a:pt x="16" y="118"/>
                  </a:lnTo>
                  <a:lnTo>
                    <a:pt x="15" y="113"/>
                  </a:lnTo>
                  <a:lnTo>
                    <a:pt x="15" y="10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2628" y="2361"/>
              <a:ext cx="216" cy="217"/>
            </a:xfrm>
            <a:custGeom>
              <a:avLst/>
              <a:gdLst/>
              <a:ahLst/>
              <a:cxnLst>
                <a:cxn ang="0">
                  <a:pos x="1" y="120"/>
                </a:cxn>
                <a:cxn ang="0">
                  <a:pos x="4" y="136"/>
                </a:cxn>
                <a:cxn ang="0">
                  <a:pos x="9" y="151"/>
                </a:cxn>
                <a:cxn ang="0">
                  <a:pos x="16" y="165"/>
                </a:cxn>
                <a:cxn ang="0">
                  <a:pos x="25" y="177"/>
                </a:cxn>
                <a:cxn ang="0">
                  <a:pos x="35" y="189"/>
                </a:cxn>
                <a:cxn ang="0">
                  <a:pos x="48" y="198"/>
                </a:cxn>
                <a:cxn ang="0">
                  <a:pos x="61" y="206"/>
                </a:cxn>
                <a:cxn ang="0">
                  <a:pos x="76" y="212"/>
                </a:cxn>
                <a:cxn ang="0">
                  <a:pos x="92" y="216"/>
                </a:cxn>
                <a:cxn ang="0">
                  <a:pos x="108" y="217"/>
                </a:cxn>
                <a:cxn ang="0">
                  <a:pos x="125" y="216"/>
                </a:cxn>
                <a:cxn ang="0">
                  <a:pos x="140" y="212"/>
                </a:cxn>
                <a:cxn ang="0">
                  <a:pos x="155" y="206"/>
                </a:cxn>
                <a:cxn ang="0">
                  <a:pos x="168" y="198"/>
                </a:cxn>
                <a:cxn ang="0">
                  <a:pos x="181" y="189"/>
                </a:cxn>
                <a:cxn ang="0">
                  <a:pos x="191" y="177"/>
                </a:cxn>
                <a:cxn ang="0">
                  <a:pos x="200" y="165"/>
                </a:cxn>
                <a:cxn ang="0">
                  <a:pos x="208" y="151"/>
                </a:cxn>
                <a:cxn ang="0">
                  <a:pos x="213" y="136"/>
                </a:cxn>
                <a:cxn ang="0">
                  <a:pos x="216" y="120"/>
                </a:cxn>
                <a:cxn ang="0">
                  <a:pos x="216" y="103"/>
                </a:cxn>
                <a:cxn ang="0">
                  <a:pos x="214" y="87"/>
                </a:cxn>
                <a:cxn ang="0">
                  <a:pos x="210" y="71"/>
                </a:cxn>
                <a:cxn ang="0">
                  <a:pos x="203" y="57"/>
                </a:cxn>
                <a:cxn ang="0">
                  <a:pos x="195" y="44"/>
                </a:cxn>
                <a:cxn ang="0">
                  <a:pos x="184" y="32"/>
                </a:cxn>
                <a:cxn ang="0">
                  <a:pos x="173" y="22"/>
                </a:cxn>
                <a:cxn ang="0">
                  <a:pos x="160" y="13"/>
                </a:cxn>
                <a:cxn ang="0">
                  <a:pos x="145" y="7"/>
                </a:cxn>
                <a:cxn ang="0">
                  <a:pos x="130" y="2"/>
                </a:cxn>
                <a:cxn ang="0">
                  <a:pos x="114" y="0"/>
                </a:cxn>
                <a:cxn ang="0">
                  <a:pos x="97" y="1"/>
                </a:cxn>
                <a:cxn ang="0">
                  <a:pos x="81" y="3"/>
                </a:cxn>
                <a:cxn ang="0">
                  <a:pos x="66" y="9"/>
                </a:cxn>
                <a:cxn ang="0">
                  <a:pos x="52" y="16"/>
                </a:cxn>
                <a:cxn ang="0">
                  <a:pos x="39" y="25"/>
                </a:cxn>
                <a:cxn ang="0">
                  <a:pos x="28" y="36"/>
                </a:cxn>
                <a:cxn ang="0">
                  <a:pos x="19" y="48"/>
                </a:cxn>
                <a:cxn ang="0">
                  <a:pos x="11" y="61"/>
                </a:cxn>
                <a:cxn ang="0">
                  <a:pos x="5" y="76"/>
                </a:cxn>
                <a:cxn ang="0">
                  <a:pos x="1" y="92"/>
                </a:cxn>
                <a:cxn ang="0">
                  <a:pos x="0" y="108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6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5" y="189"/>
                  </a:lnTo>
                  <a:lnTo>
                    <a:pt x="39" y="192"/>
                  </a:lnTo>
                  <a:lnTo>
                    <a:pt x="44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4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5" y="216"/>
                  </a:lnTo>
                  <a:lnTo>
                    <a:pt x="130" y="215"/>
                  </a:lnTo>
                  <a:lnTo>
                    <a:pt x="135" y="214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6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2"/>
                  </a:lnTo>
                  <a:lnTo>
                    <a:pt x="168" y="19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7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1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7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9"/>
                  </a:lnTo>
                  <a:lnTo>
                    <a:pt x="44" y="22"/>
                  </a:lnTo>
                  <a:lnTo>
                    <a:pt x="39" y="25"/>
                  </a:lnTo>
                  <a:lnTo>
                    <a:pt x="35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  <a:close/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auto">
            <a:xfrm>
              <a:off x="2643" y="2377"/>
              <a:ext cx="186" cy="186"/>
            </a:xfrm>
            <a:custGeom>
              <a:avLst/>
              <a:gdLst/>
              <a:ahLst/>
              <a:cxnLst>
                <a:cxn ang="0">
                  <a:pos x="1" y="83"/>
                </a:cxn>
                <a:cxn ang="0">
                  <a:pos x="3" y="70"/>
                </a:cxn>
                <a:cxn ang="0">
                  <a:pos x="7" y="57"/>
                </a:cxn>
                <a:cxn ang="0">
                  <a:pos x="14" y="45"/>
                </a:cxn>
                <a:cxn ang="0">
                  <a:pos x="21" y="34"/>
                </a:cxn>
                <a:cxn ang="0">
                  <a:pos x="31" y="24"/>
                </a:cxn>
                <a:cxn ang="0">
                  <a:pos x="41" y="16"/>
                </a:cxn>
                <a:cxn ang="0">
                  <a:pos x="53" y="9"/>
                </a:cxn>
                <a:cxn ang="0">
                  <a:pos x="65" y="4"/>
                </a:cxn>
                <a:cxn ang="0">
                  <a:pos x="79" y="1"/>
                </a:cxn>
                <a:cxn ang="0">
                  <a:pos x="93" y="0"/>
                </a:cxn>
                <a:cxn ang="0">
                  <a:pos x="107" y="1"/>
                </a:cxn>
                <a:cxn ang="0">
                  <a:pos x="121" y="4"/>
                </a:cxn>
                <a:cxn ang="0">
                  <a:pos x="133" y="9"/>
                </a:cxn>
                <a:cxn ang="0">
                  <a:pos x="145" y="16"/>
                </a:cxn>
                <a:cxn ang="0">
                  <a:pos x="156" y="24"/>
                </a:cxn>
                <a:cxn ang="0">
                  <a:pos x="165" y="34"/>
                </a:cxn>
                <a:cxn ang="0">
                  <a:pos x="173" y="45"/>
                </a:cxn>
                <a:cxn ang="0">
                  <a:pos x="179" y="57"/>
                </a:cxn>
                <a:cxn ang="0">
                  <a:pos x="183" y="70"/>
                </a:cxn>
                <a:cxn ang="0">
                  <a:pos x="186" y="83"/>
                </a:cxn>
                <a:cxn ang="0">
                  <a:pos x="186" y="98"/>
                </a:cxn>
                <a:cxn ang="0">
                  <a:pos x="184" y="112"/>
                </a:cxn>
                <a:cxn ang="0">
                  <a:pos x="180" y="125"/>
                </a:cxn>
                <a:cxn ang="0">
                  <a:pos x="175" y="137"/>
                </a:cxn>
                <a:cxn ang="0">
                  <a:pos x="168" y="149"/>
                </a:cxn>
                <a:cxn ang="0">
                  <a:pos x="159" y="159"/>
                </a:cxn>
                <a:cxn ang="0">
                  <a:pos x="149" y="167"/>
                </a:cxn>
                <a:cxn ang="0">
                  <a:pos x="137" y="175"/>
                </a:cxn>
                <a:cxn ang="0">
                  <a:pos x="125" y="180"/>
                </a:cxn>
                <a:cxn ang="0">
                  <a:pos x="112" y="184"/>
                </a:cxn>
                <a:cxn ang="0">
                  <a:pos x="98" y="186"/>
                </a:cxn>
                <a:cxn ang="0">
                  <a:pos x="84" y="185"/>
                </a:cxn>
                <a:cxn ang="0">
                  <a:pos x="70" y="183"/>
                </a:cxn>
                <a:cxn ang="0">
                  <a:pos x="57" y="179"/>
                </a:cxn>
                <a:cxn ang="0">
                  <a:pos x="45" y="173"/>
                </a:cxn>
                <a:cxn ang="0">
                  <a:pos x="34" y="165"/>
                </a:cxn>
                <a:cxn ang="0">
                  <a:pos x="24" y="155"/>
                </a:cxn>
                <a:cxn ang="0">
                  <a:pos x="16" y="145"/>
                </a:cxn>
                <a:cxn ang="0">
                  <a:pos x="9" y="133"/>
                </a:cxn>
                <a:cxn ang="0">
                  <a:pos x="4" y="121"/>
                </a:cxn>
                <a:cxn ang="0">
                  <a:pos x="1" y="107"/>
                </a:cxn>
                <a:cxn ang="0">
                  <a:pos x="0" y="93"/>
                </a:cxn>
              </a:cxnLst>
              <a:rect l="0" t="0" r="r" b="b"/>
              <a:pathLst>
                <a:path w="186" h="186">
                  <a:moveTo>
                    <a:pt x="0" y="93"/>
                  </a:moveTo>
                  <a:lnTo>
                    <a:pt x="0" y="88"/>
                  </a:lnTo>
                  <a:lnTo>
                    <a:pt x="1" y="83"/>
                  </a:lnTo>
                  <a:lnTo>
                    <a:pt x="1" y="79"/>
                  </a:lnTo>
                  <a:lnTo>
                    <a:pt x="2" y="74"/>
                  </a:lnTo>
                  <a:lnTo>
                    <a:pt x="3" y="70"/>
                  </a:lnTo>
                  <a:lnTo>
                    <a:pt x="4" y="65"/>
                  </a:lnTo>
                  <a:lnTo>
                    <a:pt x="6" y="61"/>
                  </a:lnTo>
                  <a:lnTo>
                    <a:pt x="7" y="57"/>
                  </a:lnTo>
                  <a:lnTo>
                    <a:pt x="9" y="53"/>
                  </a:lnTo>
                  <a:lnTo>
                    <a:pt x="11" y="49"/>
                  </a:lnTo>
                  <a:lnTo>
                    <a:pt x="14" y="45"/>
                  </a:lnTo>
                  <a:lnTo>
                    <a:pt x="16" y="41"/>
                  </a:lnTo>
                  <a:lnTo>
                    <a:pt x="19" y="37"/>
                  </a:lnTo>
                  <a:lnTo>
                    <a:pt x="21" y="34"/>
                  </a:lnTo>
                  <a:lnTo>
                    <a:pt x="24" y="30"/>
                  </a:lnTo>
                  <a:lnTo>
                    <a:pt x="27" y="27"/>
                  </a:lnTo>
                  <a:lnTo>
                    <a:pt x="31" y="24"/>
                  </a:lnTo>
                  <a:lnTo>
                    <a:pt x="34" y="21"/>
                  </a:lnTo>
                  <a:lnTo>
                    <a:pt x="38" y="18"/>
                  </a:lnTo>
                  <a:lnTo>
                    <a:pt x="41" y="16"/>
                  </a:lnTo>
                  <a:lnTo>
                    <a:pt x="45" y="13"/>
                  </a:lnTo>
                  <a:lnTo>
                    <a:pt x="49" y="11"/>
                  </a:lnTo>
                  <a:lnTo>
                    <a:pt x="53" y="9"/>
                  </a:lnTo>
                  <a:lnTo>
                    <a:pt x="57" y="7"/>
                  </a:lnTo>
                  <a:lnTo>
                    <a:pt x="61" y="6"/>
                  </a:lnTo>
                  <a:lnTo>
                    <a:pt x="65" y="4"/>
                  </a:lnTo>
                  <a:lnTo>
                    <a:pt x="70" y="3"/>
                  </a:lnTo>
                  <a:lnTo>
                    <a:pt x="74" y="2"/>
                  </a:lnTo>
                  <a:lnTo>
                    <a:pt x="79" y="1"/>
                  </a:lnTo>
                  <a:lnTo>
                    <a:pt x="84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98" y="0"/>
                  </a:lnTo>
                  <a:lnTo>
                    <a:pt x="103" y="0"/>
                  </a:lnTo>
                  <a:lnTo>
                    <a:pt x="107" y="1"/>
                  </a:lnTo>
                  <a:lnTo>
                    <a:pt x="112" y="2"/>
                  </a:lnTo>
                  <a:lnTo>
                    <a:pt x="116" y="3"/>
                  </a:lnTo>
                  <a:lnTo>
                    <a:pt x="121" y="4"/>
                  </a:lnTo>
                  <a:lnTo>
                    <a:pt x="125" y="6"/>
                  </a:lnTo>
                  <a:lnTo>
                    <a:pt x="129" y="7"/>
                  </a:lnTo>
                  <a:lnTo>
                    <a:pt x="133" y="9"/>
                  </a:lnTo>
                  <a:lnTo>
                    <a:pt x="137" y="11"/>
                  </a:lnTo>
                  <a:lnTo>
                    <a:pt x="141" y="13"/>
                  </a:lnTo>
                  <a:lnTo>
                    <a:pt x="145" y="16"/>
                  </a:lnTo>
                  <a:lnTo>
                    <a:pt x="149" y="18"/>
                  </a:lnTo>
                  <a:lnTo>
                    <a:pt x="152" y="21"/>
                  </a:lnTo>
                  <a:lnTo>
                    <a:pt x="156" y="24"/>
                  </a:lnTo>
                  <a:lnTo>
                    <a:pt x="159" y="27"/>
                  </a:lnTo>
                  <a:lnTo>
                    <a:pt x="162" y="30"/>
                  </a:lnTo>
                  <a:lnTo>
                    <a:pt x="165" y="34"/>
                  </a:lnTo>
                  <a:lnTo>
                    <a:pt x="168" y="37"/>
                  </a:lnTo>
                  <a:lnTo>
                    <a:pt x="170" y="41"/>
                  </a:lnTo>
                  <a:lnTo>
                    <a:pt x="173" y="45"/>
                  </a:lnTo>
                  <a:lnTo>
                    <a:pt x="175" y="49"/>
                  </a:lnTo>
                  <a:lnTo>
                    <a:pt x="177" y="53"/>
                  </a:lnTo>
                  <a:lnTo>
                    <a:pt x="179" y="57"/>
                  </a:lnTo>
                  <a:lnTo>
                    <a:pt x="180" y="61"/>
                  </a:lnTo>
                  <a:lnTo>
                    <a:pt x="182" y="65"/>
                  </a:lnTo>
                  <a:lnTo>
                    <a:pt x="183" y="70"/>
                  </a:lnTo>
                  <a:lnTo>
                    <a:pt x="184" y="74"/>
                  </a:lnTo>
                  <a:lnTo>
                    <a:pt x="185" y="79"/>
                  </a:lnTo>
                  <a:lnTo>
                    <a:pt x="186" y="83"/>
                  </a:lnTo>
                  <a:lnTo>
                    <a:pt x="186" y="88"/>
                  </a:lnTo>
                  <a:lnTo>
                    <a:pt x="186" y="93"/>
                  </a:lnTo>
                  <a:lnTo>
                    <a:pt x="186" y="98"/>
                  </a:lnTo>
                  <a:lnTo>
                    <a:pt x="186" y="102"/>
                  </a:lnTo>
                  <a:lnTo>
                    <a:pt x="185" y="107"/>
                  </a:lnTo>
                  <a:lnTo>
                    <a:pt x="184" y="112"/>
                  </a:lnTo>
                  <a:lnTo>
                    <a:pt x="183" y="116"/>
                  </a:lnTo>
                  <a:lnTo>
                    <a:pt x="182" y="121"/>
                  </a:lnTo>
                  <a:lnTo>
                    <a:pt x="180" y="125"/>
                  </a:lnTo>
                  <a:lnTo>
                    <a:pt x="179" y="129"/>
                  </a:lnTo>
                  <a:lnTo>
                    <a:pt x="177" y="133"/>
                  </a:lnTo>
                  <a:lnTo>
                    <a:pt x="175" y="137"/>
                  </a:lnTo>
                  <a:lnTo>
                    <a:pt x="173" y="141"/>
                  </a:lnTo>
                  <a:lnTo>
                    <a:pt x="170" y="145"/>
                  </a:lnTo>
                  <a:lnTo>
                    <a:pt x="168" y="149"/>
                  </a:lnTo>
                  <a:lnTo>
                    <a:pt x="165" y="152"/>
                  </a:lnTo>
                  <a:lnTo>
                    <a:pt x="162" y="155"/>
                  </a:lnTo>
                  <a:lnTo>
                    <a:pt x="159" y="159"/>
                  </a:lnTo>
                  <a:lnTo>
                    <a:pt x="156" y="162"/>
                  </a:lnTo>
                  <a:lnTo>
                    <a:pt x="152" y="165"/>
                  </a:lnTo>
                  <a:lnTo>
                    <a:pt x="149" y="167"/>
                  </a:lnTo>
                  <a:lnTo>
                    <a:pt x="145" y="170"/>
                  </a:lnTo>
                  <a:lnTo>
                    <a:pt x="141" y="173"/>
                  </a:lnTo>
                  <a:lnTo>
                    <a:pt x="137" y="175"/>
                  </a:lnTo>
                  <a:lnTo>
                    <a:pt x="133" y="177"/>
                  </a:lnTo>
                  <a:lnTo>
                    <a:pt x="129" y="179"/>
                  </a:lnTo>
                  <a:lnTo>
                    <a:pt x="125" y="180"/>
                  </a:lnTo>
                  <a:lnTo>
                    <a:pt x="121" y="182"/>
                  </a:lnTo>
                  <a:lnTo>
                    <a:pt x="116" y="183"/>
                  </a:lnTo>
                  <a:lnTo>
                    <a:pt x="112" y="184"/>
                  </a:lnTo>
                  <a:lnTo>
                    <a:pt x="107" y="185"/>
                  </a:lnTo>
                  <a:lnTo>
                    <a:pt x="103" y="185"/>
                  </a:lnTo>
                  <a:lnTo>
                    <a:pt x="98" y="186"/>
                  </a:lnTo>
                  <a:lnTo>
                    <a:pt x="93" y="186"/>
                  </a:lnTo>
                  <a:lnTo>
                    <a:pt x="88" y="186"/>
                  </a:lnTo>
                  <a:lnTo>
                    <a:pt x="84" y="185"/>
                  </a:lnTo>
                  <a:lnTo>
                    <a:pt x="79" y="185"/>
                  </a:lnTo>
                  <a:lnTo>
                    <a:pt x="74" y="184"/>
                  </a:lnTo>
                  <a:lnTo>
                    <a:pt x="70" y="183"/>
                  </a:lnTo>
                  <a:lnTo>
                    <a:pt x="65" y="182"/>
                  </a:lnTo>
                  <a:lnTo>
                    <a:pt x="61" y="180"/>
                  </a:lnTo>
                  <a:lnTo>
                    <a:pt x="57" y="179"/>
                  </a:lnTo>
                  <a:lnTo>
                    <a:pt x="53" y="177"/>
                  </a:lnTo>
                  <a:lnTo>
                    <a:pt x="49" y="175"/>
                  </a:lnTo>
                  <a:lnTo>
                    <a:pt x="45" y="173"/>
                  </a:lnTo>
                  <a:lnTo>
                    <a:pt x="41" y="170"/>
                  </a:lnTo>
                  <a:lnTo>
                    <a:pt x="38" y="167"/>
                  </a:lnTo>
                  <a:lnTo>
                    <a:pt x="34" y="165"/>
                  </a:lnTo>
                  <a:lnTo>
                    <a:pt x="31" y="162"/>
                  </a:lnTo>
                  <a:lnTo>
                    <a:pt x="27" y="159"/>
                  </a:lnTo>
                  <a:lnTo>
                    <a:pt x="24" y="155"/>
                  </a:lnTo>
                  <a:lnTo>
                    <a:pt x="21" y="152"/>
                  </a:lnTo>
                  <a:lnTo>
                    <a:pt x="19" y="149"/>
                  </a:lnTo>
                  <a:lnTo>
                    <a:pt x="16" y="145"/>
                  </a:lnTo>
                  <a:lnTo>
                    <a:pt x="14" y="141"/>
                  </a:lnTo>
                  <a:lnTo>
                    <a:pt x="11" y="137"/>
                  </a:lnTo>
                  <a:lnTo>
                    <a:pt x="9" y="133"/>
                  </a:lnTo>
                  <a:lnTo>
                    <a:pt x="7" y="129"/>
                  </a:lnTo>
                  <a:lnTo>
                    <a:pt x="6" y="125"/>
                  </a:lnTo>
                  <a:lnTo>
                    <a:pt x="4" y="121"/>
                  </a:lnTo>
                  <a:lnTo>
                    <a:pt x="3" y="116"/>
                  </a:lnTo>
                  <a:lnTo>
                    <a:pt x="2" y="112"/>
                  </a:lnTo>
                  <a:lnTo>
                    <a:pt x="1" y="107"/>
                  </a:lnTo>
                  <a:lnTo>
                    <a:pt x="1" y="102"/>
                  </a:lnTo>
                  <a:lnTo>
                    <a:pt x="0" y="98"/>
                  </a:lnTo>
                  <a:lnTo>
                    <a:pt x="0" y="93"/>
                  </a:lnTo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2771" y="2417"/>
              <a:ext cx="19" cy="9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10"/>
                </a:cxn>
                <a:cxn ang="0">
                  <a:pos x="0" y="90"/>
                </a:cxn>
                <a:cxn ang="0">
                  <a:pos x="19" y="90"/>
                </a:cxn>
                <a:cxn ang="0">
                  <a:pos x="19" y="10"/>
                </a:cxn>
                <a:cxn ang="0">
                  <a:pos x="10" y="0"/>
                </a:cxn>
                <a:cxn ang="0">
                  <a:pos x="19" y="10"/>
                </a:cxn>
                <a:cxn ang="0">
                  <a:pos x="19" y="0"/>
                </a:cxn>
                <a:cxn ang="0">
                  <a:pos x="10" y="0"/>
                </a:cxn>
              </a:cxnLst>
              <a:rect l="0" t="0" r="r" b="b"/>
              <a:pathLst>
                <a:path w="19" h="90">
                  <a:moveTo>
                    <a:pt x="10" y="0"/>
                  </a:moveTo>
                  <a:lnTo>
                    <a:pt x="0" y="10"/>
                  </a:lnTo>
                  <a:lnTo>
                    <a:pt x="0" y="90"/>
                  </a:lnTo>
                  <a:lnTo>
                    <a:pt x="19" y="90"/>
                  </a:lnTo>
                  <a:lnTo>
                    <a:pt x="19" y="10"/>
                  </a:lnTo>
                  <a:lnTo>
                    <a:pt x="10" y="0"/>
                  </a:lnTo>
                  <a:lnTo>
                    <a:pt x="19" y="10"/>
                  </a:lnTo>
                  <a:lnTo>
                    <a:pt x="19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auto">
            <a:xfrm>
              <a:off x="2690" y="2417"/>
              <a:ext cx="91" cy="19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0" y="19"/>
                </a:cxn>
                <a:cxn ang="0">
                  <a:pos x="91" y="19"/>
                </a:cxn>
                <a:cxn ang="0">
                  <a:pos x="91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10"/>
                </a:cxn>
              </a:cxnLst>
              <a:rect l="0" t="0" r="r" b="b"/>
              <a:pathLst>
                <a:path w="91" h="19">
                  <a:moveTo>
                    <a:pt x="0" y="10"/>
                  </a:moveTo>
                  <a:lnTo>
                    <a:pt x="10" y="19"/>
                  </a:lnTo>
                  <a:lnTo>
                    <a:pt x="91" y="19"/>
                  </a:lnTo>
                  <a:lnTo>
                    <a:pt x="91" y="0"/>
                  </a:lnTo>
                  <a:lnTo>
                    <a:pt x="10" y="0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auto">
            <a:xfrm>
              <a:off x="2690" y="2426"/>
              <a:ext cx="19" cy="91"/>
            </a:xfrm>
            <a:custGeom>
              <a:avLst/>
              <a:gdLst/>
              <a:ahLst/>
              <a:cxnLst>
                <a:cxn ang="0">
                  <a:pos x="10" y="91"/>
                </a:cxn>
                <a:cxn ang="0">
                  <a:pos x="19" y="81"/>
                </a:cxn>
                <a:cxn ang="0">
                  <a:pos x="19" y="0"/>
                </a:cxn>
                <a:cxn ang="0">
                  <a:pos x="0" y="0"/>
                </a:cxn>
                <a:cxn ang="0">
                  <a:pos x="0" y="81"/>
                </a:cxn>
                <a:cxn ang="0">
                  <a:pos x="10" y="91"/>
                </a:cxn>
                <a:cxn ang="0">
                  <a:pos x="0" y="81"/>
                </a:cxn>
                <a:cxn ang="0">
                  <a:pos x="0" y="91"/>
                </a:cxn>
                <a:cxn ang="0">
                  <a:pos x="10" y="91"/>
                </a:cxn>
              </a:cxnLst>
              <a:rect l="0" t="0" r="r" b="b"/>
              <a:pathLst>
                <a:path w="19" h="91">
                  <a:moveTo>
                    <a:pt x="10" y="91"/>
                  </a:moveTo>
                  <a:lnTo>
                    <a:pt x="19" y="81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81"/>
                  </a:lnTo>
                  <a:lnTo>
                    <a:pt x="10" y="91"/>
                  </a:lnTo>
                  <a:lnTo>
                    <a:pt x="0" y="81"/>
                  </a:lnTo>
                  <a:lnTo>
                    <a:pt x="0" y="91"/>
                  </a:lnTo>
                  <a:lnTo>
                    <a:pt x="10" y="9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2700" y="2498"/>
              <a:ext cx="90" cy="19"/>
            </a:xfrm>
            <a:custGeom>
              <a:avLst/>
              <a:gdLst/>
              <a:ahLst/>
              <a:cxnLst>
                <a:cxn ang="0">
                  <a:pos x="90" y="10"/>
                </a:cxn>
                <a:cxn ang="0">
                  <a:pos x="81" y="0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81" y="19"/>
                </a:cxn>
                <a:cxn ang="0">
                  <a:pos x="90" y="10"/>
                </a:cxn>
                <a:cxn ang="0">
                  <a:pos x="81" y="19"/>
                </a:cxn>
                <a:cxn ang="0">
                  <a:pos x="90" y="19"/>
                </a:cxn>
                <a:cxn ang="0">
                  <a:pos x="90" y="10"/>
                </a:cxn>
              </a:cxnLst>
              <a:rect l="0" t="0" r="r" b="b"/>
              <a:pathLst>
                <a:path w="90" h="19">
                  <a:moveTo>
                    <a:pt x="90" y="10"/>
                  </a:moveTo>
                  <a:lnTo>
                    <a:pt x="81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81" y="19"/>
                  </a:lnTo>
                  <a:lnTo>
                    <a:pt x="90" y="10"/>
                  </a:lnTo>
                  <a:lnTo>
                    <a:pt x="81" y="19"/>
                  </a:lnTo>
                  <a:lnTo>
                    <a:pt x="90" y="19"/>
                  </a:lnTo>
                  <a:lnTo>
                    <a:pt x="90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Rectangle 34"/>
            <p:cNvSpPr>
              <a:spLocks noChangeArrowheads="1"/>
            </p:cNvSpPr>
            <p:nvPr/>
          </p:nvSpPr>
          <p:spPr bwMode="auto">
            <a:xfrm>
              <a:off x="2550" y="2334"/>
              <a:ext cx="334" cy="317"/>
            </a:xfrm>
            <a:prstGeom prst="rect">
              <a:avLst/>
            </a:prstGeom>
            <a:solidFill>
              <a:srgbClr val="1C96CC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9" name="Freeform 35"/>
            <p:cNvSpPr>
              <a:spLocks/>
            </p:cNvSpPr>
            <p:nvPr/>
          </p:nvSpPr>
          <p:spPr bwMode="auto">
            <a:xfrm>
              <a:off x="2882" y="2331"/>
              <a:ext cx="5" cy="32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"/>
                </a:cxn>
                <a:cxn ang="0">
                  <a:pos x="0" y="320"/>
                </a:cxn>
                <a:cxn ang="0">
                  <a:pos x="5" y="320"/>
                </a:cxn>
                <a:cxn ang="0">
                  <a:pos x="5" y="3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5" y="0"/>
                </a:cxn>
                <a:cxn ang="0">
                  <a:pos x="3" y="0"/>
                </a:cxn>
              </a:cxnLst>
              <a:rect l="0" t="0" r="r" b="b"/>
              <a:pathLst>
                <a:path w="5" h="320">
                  <a:moveTo>
                    <a:pt x="3" y="0"/>
                  </a:moveTo>
                  <a:lnTo>
                    <a:pt x="0" y="3"/>
                  </a:lnTo>
                  <a:lnTo>
                    <a:pt x="0" y="320"/>
                  </a:lnTo>
                  <a:lnTo>
                    <a:pt x="5" y="320"/>
                  </a:lnTo>
                  <a:lnTo>
                    <a:pt x="5" y="3"/>
                  </a:lnTo>
                  <a:lnTo>
                    <a:pt x="3" y="0"/>
                  </a:lnTo>
                  <a:lnTo>
                    <a:pt x="5" y="3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0" name="Freeform 36"/>
            <p:cNvSpPr>
              <a:spLocks/>
            </p:cNvSpPr>
            <p:nvPr/>
          </p:nvSpPr>
          <p:spPr bwMode="auto">
            <a:xfrm>
              <a:off x="2547" y="2331"/>
              <a:ext cx="337" cy="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6"/>
                </a:cxn>
                <a:cxn ang="0">
                  <a:pos x="337" y="6"/>
                </a:cxn>
                <a:cxn ang="0">
                  <a:pos x="337" y="0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3"/>
                </a:cxn>
              </a:cxnLst>
              <a:rect l="0" t="0" r="r" b="b"/>
              <a:pathLst>
                <a:path w="337" h="6">
                  <a:moveTo>
                    <a:pt x="0" y="3"/>
                  </a:moveTo>
                  <a:lnTo>
                    <a:pt x="3" y="6"/>
                  </a:lnTo>
                  <a:lnTo>
                    <a:pt x="337" y="6"/>
                  </a:lnTo>
                  <a:lnTo>
                    <a:pt x="337" y="0"/>
                  </a:lnTo>
                  <a:lnTo>
                    <a:pt x="3" y="0"/>
                  </a:lnTo>
                  <a:lnTo>
                    <a:pt x="0" y="3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Freeform 37"/>
            <p:cNvSpPr>
              <a:spLocks/>
            </p:cNvSpPr>
            <p:nvPr/>
          </p:nvSpPr>
          <p:spPr bwMode="auto">
            <a:xfrm>
              <a:off x="2547" y="2334"/>
              <a:ext cx="5" cy="319"/>
            </a:xfrm>
            <a:custGeom>
              <a:avLst/>
              <a:gdLst/>
              <a:ahLst/>
              <a:cxnLst>
                <a:cxn ang="0">
                  <a:pos x="3" y="319"/>
                </a:cxn>
                <a:cxn ang="0">
                  <a:pos x="5" y="316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316"/>
                </a:cxn>
                <a:cxn ang="0">
                  <a:pos x="3" y="319"/>
                </a:cxn>
                <a:cxn ang="0">
                  <a:pos x="0" y="316"/>
                </a:cxn>
                <a:cxn ang="0">
                  <a:pos x="0" y="319"/>
                </a:cxn>
                <a:cxn ang="0">
                  <a:pos x="3" y="319"/>
                </a:cxn>
              </a:cxnLst>
              <a:rect l="0" t="0" r="r" b="b"/>
              <a:pathLst>
                <a:path w="5" h="319">
                  <a:moveTo>
                    <a:pt x="3" y="319"/>
                  </a:moveTo>
                  <a:lnTo>
                    <a:pt x="5" y="316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316"/>
                  </a:lnTo>
                  <a:lnTo>
                    <a:pt x="3" y="319"/>
                  </a:lnTo>
                  <a:lnTo>
                    <a:pt x="0" y="316"/>
                  </a:lnTo>
                  <a:lnTo>
                    <a:pt x="0" y="319"/>
                  </a:lnTo>
                  <a:lnTo>
                    <a:pt x="3" y="319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auto">
            <a:xfrm>
              <a:off x="2550" y="2648"/>
              <a:ext cx="337" cy="5"/>
            </a:xfrm>
            <a:custGeom>
              <a:avLst/>
              <a:gdLst/>
              <a:ahLst/>
              <a:cxnLst>
                <a:cxn ang="0">
                  <a:pos x="337" y="2"/>
                </a:cxn>
                <a:cxn ang="0">
                  <a:pos x="334" y="0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334" y="5"/>
                </a:cxn>
                <a:cxn ang="0">
                  <a:pos x="337" y="2"/>
                </a:cxn>
                <a:cxn ang="0">
                  <a:pos x="334" y="5"/>
                </a:cxn>
                <a:cxn ang="0">
                  <a:pos x="337" y="5"/>
                </a:cxn>
                <a:cxn ang="0">
                  <a:pos x="337" y="2"/>
                </a:cxn>
              </a:cxnLst>
              <a:rect l="0" t="0" r="r" b="b"/>
              <a:pathLst>
                <a:path w="337" h="5">
                  <a:moveTo>
                    <a:pt x="337" y="2"/>
                  </a:moveTo>
                  <a:lnTo>
                    <a:pt x="334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334" y="5"/>
                  </a:lnTo>
                  <a:lnTo>
                    <a:pt x="337" y="2"/>
                  </a:lnTo>
                  <a:lnTo>
                    <a:pt x="334" y="5"/>
                  </a:lnTo>
                  <a:lnTo>
                    <a:pt x="337" y="5"/>
                  </a:lnTo>
                  <a:lnTo>
                    <a:pt x="337" y="2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3" name="Freeform 39"/>
            <p:cNvSpPr>
              <a:spLocks/>
            </p:cNvSpPr>
            <p:nvPr/>
          </p:nvSpPr>
          <p:spPr bwMode="auto">
            <a:xfrm>
              <a:off x="2550" y="2262"/>
              <a:ext cx="409" cy="72"/>
            </a:xfrm>
            <a:custGeom>
              <a:avLst/>
              <a:gdLst/>
              <a:ahLst/>
              <a:cxnLst>
                <a:cxn ang="0">
                  <a:pos x="334" y="72"/>
                </a:cxn>
                <a:cxn ang="0">
                  <a:pos x="409" y="0"/>
                </a:cxn>
                <a:cxn ang="0">
                  <a:pos x="75" y="0"/>
                </a:cxn>
                <a:cxn ang="0">
                  <a:pos x="0" y="72"/>
                </a:cxn>
                <a:cxn ang="0">
                  <a:pos x="334" y="72"/>
                </a:cxn>
              </a:cxnLst>
              <a:rect l="0" t="0" r="r" b="b"/>
              <a:pathLst>
                <a:path w="409" h="72">
                  <a:moveTo>
                    <a:pt x="334" y="72"/>
                  </a:moveTo>
                  <a:lnTo>
                    <a:pt x="409" y="0"/>
                  </a:lnTo>
                  <a:lnTo>
                    <a:pt x="75" y="0"/>
                  </a:lnTo>
                  <a:lnTo>
                    <a:pt x="0" y="72"/>
                  </a:lnTo>
                  <a:lnTo>
                    <a:pt x="334" y="72"/>
                  </a:lnTo>
                  <a:close/>
                </a:path>
              </a:pathLst>
            </a:custGeom>
            <a:solidFill>
              <a:srgbClr val="3CAFE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auto">
            <a:xfrm>
              <a:off x="2883" y="2260"/>
              <a:ext cx="83" cy="76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75" y="1"/>
                </a:cxn>
                <a:cxn ang="0">
                  <a:pos x="0" y="72"/>
                </a:cxn>
                <a:cxn ang="0">
                  <a:pos x="4" y="76"/>
                </a:cxn>
                <a:cxn ang="0">
                  <a:pos x="78" y="5"/>
                </a:cxn>
                <a:cxn ang="0">
                  <a:pos x="76" y="0"/>
                </a:cxn>
                <a:cxn ang="0">
                  <a:pos x="78" y="5"/>
                </a:cxn>
                <a:cxn ang="0">
                  <a:pos x="83" y="0"/>
                </a:cxn>
                <a:cxn ang="0">
                  <a:pos x="76" y="0"/>
                </a:cxn>
              </a:cxnLst>
              <a:rect l="0" t="0" r="r" b="b"/>
              <a:pathLst>
                <a:path w="83" h="76">
                  <a:moveTo>
                    <a:pt x="76" y="0"/>
                  </a:moveTo>
                  <a:lnTo>
                    <a:pt x="75" y="1"/>
                  </a:lnTo>
                  <a:lnTo>
                    <a:pt x="0" y="72"/>
                  </a:lnTo>
                  <a:lnTo>
                    <a:pt x="4" y="76"/>
                  </a:lnTo>
                  <a:lnTo>
                    <a:pt x="78" y="5"/>
                  </a:lnTo>
                  <a:lnTo>
                    <a:pt x="76" y="0"/>
                  </a:lnTo>
                  <a:lnTo>
                    <a:pt x="78" y="5"/>
                  </a:lnTo>
                  <a:lnTo>
                    <a:pt x="8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" name="Freeform 41"/>
            <p:cNvSpPr>
              <a:spLocks/>
            </p:cNvSpPr>
            <p:nvPr/>
          </p:nvSpPr>
          <p:spPr bwMode="auto">
            <a:xfrm>
              <a:off x="2623" y="2260"/>
              <a:ext cx="336" cy="5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5"/>
                </a:cxn>
                <a:cxn ang="0">
                  <a:pos x="336" y="5"/>
                </a:cxn>
                <a:cxn ang="0">
                  <a:pos x="336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336" h="5">
                  <a:moveTo>
                    <a:pt x="0" y="1"/>
                  </a:moveTo>
                  <a:lnTo>
                    <a:pt x="2" y="5"/>
                  </a:lnTo>
                  <a:lnTo>
                    <a:pt x="336" y="5"/>
                  </a:lnTo>
                  <a:lnTo>
                    <a:pt x="336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6" name="Freeform 42"/>
            <p:cNvSpPr>
              <a:spLocks/>
            </p:cNvSpPr>
            <p:nvPr/>
          </p:nvSpPr>
          <p:spPr bwMode="auto">
            <a:xfrm>
              <a:off x="2543" y="2260"/>
              <a:ext cx="84" cy="77"/>
            </a:xfrm>
            <a:custGeom>
              <a:avLst/>
              <a:gdLst/>
              <a:ahLst/>
              <a:cxnLst>
                <a:cxn ang="0">
                  <a:pos x="7" y="77"/>
                </a:cxn>
                <a:cxn ang="0">
                  <a:pos x="9" y="76"/>
                </a:cxn>
                <a:cxn ang="0">
                  <a:pos x="84" y="4"/>
                </a:cxn>
                <a:cxn ang="0">
                  <a:pos x="80" y="0"/>
                </a:cxn>
                <a:cxn ang="0">
                  <a:pos x="5" y="72"/>
                </a:cxn>
                <a:cxn ang="0">
                  <a:pos x="7" y="77"/>
                </a:cxn>
                <a:cxn ang="0">
                  <a:pos x="5" y="72"/>
                </a:cxn>
                <a:cxn ang="0">
                  <a:pos x="0" y="77"/>
                </a:cxn>
                <a:cxn ang="0">
                  <a:pos x="7" y="77"/>
                </a:cxn>
              </a:cxnLst>
              <a:rect l="0" t="0" r="r" b="b"/>
              <a:pathLst>
                <a:path w="84" h="77">
                  <a:moveTo>
                    <a:pt x="7" y="77"/>
                  </a:moveTo>
                  <a:lnTo>
                    <a:pt x="9" y="76"/>
                  </a:lnTo>
                  <a:lnTo>
                    <a:pt x="84" y="4"/>
                  </a:lnTo>
                  <a:lnTo>
                    <a:pt x="80" y="0"/>
                  </a:lnTo>
                  <a:lnTo>
                    <a:pt x="5" y="72"/>
                  </a:lnTo>
                  <a:lnTo>
                    <a:pt x="7" y="77"/>
                  </a:lnTo>
                  <a:lnTo>
                    <a:pt x="5" y="72"/>
                  </a:lnTo>
                  <a:lnTo>
                    <a:pt x="0" y="77"/>
                  </a:lnTo>
                  <a:lnTo>
                    <a:pt x="7" y="77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7" name="Freeform 43"/>
            <p:cNvSpPr>
              <a:spLocks/>
            </p:cNvSpPr>
            <p:nvPr/>
          </p:nvSpPr>
          <p:spPr bwMode="auto">
            <a:xfrm>
              <a:off x="2550" y="2331"/>
              <a:ext cx="336" cy="6"/>
            </a:xfrm>
            <a:custGeom>
              <a:avLst/>
              <a:gdLst/>
              <a:ahLst/>
              <a:cxnLst>
                <a:cxn ang="0">
                  <a:pos x="336" y="5"/>
                </a:cxn>
                <a:cxn ang="0">
                  <a:pos x="334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334" y="6"/>
                </a:cxn>
                <a:cxn ang="0">
                  <a:pos x="336" y="5"/>
                </a:cxn>
                <a:cxn ang="0">
                  <a:pos x="334" y="6"/>
                </a:cxn>
                <a:cxn ang="0">
                  <a:pos x="335" y="6"/>
                </a:cxn>
                <a:cxn ang="0">
                  <a:pos x="336" y="5"/>
                </a:cxn>
              </a:cxnLst>
              <a:rect l="0" t="0" r="r" b="b"/>
              <a:pathLst>
                <a:path w="336" h="6">
                  <a:moveTo>
                    <a:pt x="336" y="5"/>
                  </a:moveTo>
                  <a:lnTo>
                    <a:pt x="334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334" y="6"/>
                  </a:lnTo>
                  <a:lnTo>
                    <a:pt x="336" y="5"/>
                  </a:lnTo>
                  <a:lnTo>
                    <a:pt x="334" y="6"/>
                  </a:lnTo>
                  <a:lnTo>
                    <a:pt x="335" y="6"/>
                  </a:lnTo>
                  <a:lnTo>
                    <a:pt x="336" y="5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8" name="Freeform 44"/>
            <p:cNvSpPr>
              <a:spLocks/>
            </p:cNvSpPr>
            <p:nvPr/>
          </p:nvSpPr>
          <p:spPr bwMode="auto">
            <a:xfrm>
              <a:off x="2884" y="2262"/>
              <a:ext cx="75" cy="389"/>
            </a:xfrm>
            <a:custGeom>
              <a:avLst/>
              <a:gdLst/>
              <a:ahLst/>
              <a:cxnLst>
                <a:cxn ang="0">
                  <a:pos x="75" y="317"/>
                </a:cxn>
                <a:cxn ang="0">
                  <a:pos x="75" y="0"/>
                </a:cxn>
                <a:cxn ang="0">
                  <a:pos x="0" y="72"/>
                </a:cxn>
                <a:cxn ang="0">
                  <a:pos x="0" y="389"/>
                </a:cxn>
                <a:cxn ang="0">
                  <a:pos x="75" y="317"/>
                </a:cxn>
              </a:cxnLst>
              <a:rect l="0" t="0" r="r" b="b"/>
              <a:pathLst>
                <a:path w="75" h="389">
                  <a:moveTo>
                    <a:pt x="75" y="317"/>
                  </a:moveTo>
                  <a:lnTo>
                    <a:pt x="75" y="0"/>
                  </a:lnTo>
                  <a:lnTo>
                    <a:pt x="0" y="72"/>
                  </a:lnTo>
                  <a:lnTo>
                    <a:pt x="0" y="389"/>
                  </a:lnTo>
                  <a:lnTo>
                    <a:pt x="75" y="317"/>
                  </a:lnTo>
                  <a:close/>
                </a:path>
              </a:pathLst>
            </a:custGeom>
            <a:solidFill>
              <a:srgbClr val="075F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9" name="Freeform 45"/>
            <p:cNvSpPr>
              <a:spLocks/>
            </p:cNvSpPr>
            <p:nvPr/>
          </p:nvSpPr>
          <p:spPr bwMode="auto">
            <a:xfrm>
              <a:off x="2957" y="2256"/>
              <a:ext cx="5" cy="323"/>
            </a:xfrm>
            <a:custGeom>
              <a:avLst/>
              <a:gdLst/>
              <a:ahLst/>
              <a:cxnLst>
                <a:cxn ang="0">
                  <a:pos x="1" y="4"/>
                </a:cxn>
                <a:cxn ang="0">
                  <a:pos x="0" y="6"/>
                </a:cxn>
                <a:cxn ang="0">
                  <a:pos x="0" y="323"/>
                </a:cxn>
                <a:cxn ang="0">
                  <a:pos x="5" y="323"/>
                </a:cxn>
                <a:cxn ang="0">
                  <a:pos x="5" y="6"/>
                </a:cxn>
                <a:cxn ang="0">
                  <a:pos x="1" y="4"/>
                </a:cxn>
                <a:cxn ang="0">
                  <a:pos x="5" y="6"/>
                </a:cxn>
                <a:cxn ang="0">
                  <a:pos x="5" y="0"/>
                </a:cxn>
                <a:cxn ang="0">
                  <a:pos x="1" y="4"/>
                </a:cxn>
              </a:cxnLst>
              <a:rect l="0" t="0" r="r" b="b"/>
              <a:pathLst>
                <a:path w="5" h="323">
                  <a:moveTo>
                    <a:pt x="1" y="4"/>
                  </a:moveTo>
                  <a:lnTo>
                    <a:pt x="0" y="6"/>
                  </a:lnTo>
                  <a:lnTo>
                    <a:pt x="0" y="323"/>
                  </a:lnTo>
                  <a:lnTo>
                    <a:pt x="5" y="323"/>
                  </a:lnTo>
                  <a:lnTo>
                    <a:pt x="5" y="6"/>
                  </a:lnTo>
                  <a:lnTo>
                    <a:pt x="1" y="4"/>
                  </a:lnTo>
                  <a:lnTo>
                    <a:pt x="5" y="6"/>
                  </a:lnTo>
                  <a:lnTo>
                    <a:pt x="5" y="0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0" name="Freeform 46"/>
            <p:cNvSpPr>
              <a:spLocks/>
            </p:cNvSpPr>
            <p:nvPr/>
          </p:nvSpPr>
          <p:spPr bwMode="auto">
            <a:xfrm>
              <a:off x="2882" y="2260"/>
              <a:ext cx="79" cy="76"/>
            </a:xfrm>
            <a:custGeom>
              <a:avLst/>
              <a:gdLst/>
              <a:ahLst/>
              <a:cxnLst>
                <a:cxn ang="0">
                  <a:pos x="0" y="74"/>
                </a:cxn>
                <a:cxn ang="0">
                  <a:pos x="5" y="76"/>
                </a:cxn>
                <a:cxn ang="0">
                  <a:pos x="79" y="4"/>
                </a:cxn>
                <a:cxn ang="0">
                  <a:pos x="75" y="0"/>
                </a:cxn>
                <a:cxn ang="0">
                  <a:pos x="1" y="72"/>
                </a:cxn>
                <a:cxn ang="0">
                  <a:pos x="0" y="74"/>
                </a:cxn>
                <a:cxn ang="0">
                  <a:pos x="1" y="72"/>
                </a:cxn>
                <a:cxn ang="0">
                  <a:pos x="0" y="73"/>
                </a:cxn>
                <a:cxn ang="0">
                  <a:pos x="0" y="74"/>
                </a:cxn>
              </a:cxnLst>
              <a:rect l="0" t="0" r="r" b="b"/>
              <a:pathLst>
                <a:path w="79" h="76">
                  <a:moveTo>
                    <a:pt x="0" y="74"/>
                  </a:moveTo>
                  <a:lnTo>
                    <a:pt x="5" y="76"/>
                  </a:lnTo>
                  <a:lnTo>
                    <a:pt x="79" y="4"/>
                  </a:lnTo>
                  <a:lnTo>
                    <a:pt x="75" y="0"/>
                  </a:lnTo>
                  <a:lnTo>
                    <a:pt x="1" y="72"/>
                  </a:lnTo>
                  <a:lnTo>
                    <a:pt x="0" y="74"/>
                  </a:lnTo>
                  <a:lnTo>
                    <a:pt x="1" y="72"/>
                  </a:lnTo>
                  <a:lnTo>
                    <a:pt x="0" y="73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1" name="Freeform 47"/>
            <p:cNvSpPr>
              <a:spLocks/>
            </p:cNvSpPr>
            <p:nvPr/>
          </p:nvSpPr>
          <p:spPr bwMode="auto">
            <a:xfrm>
              <a:off x="2882" y="2334"/>
              <a:ext cx="5" cy="323"/>
            </a:xfrm>
            <a:custGeom>
              <a:avLst/>
              <a:gdLst/>
              <a:ahLst/>
              <a:cxnLst>
                <a:cxn ang="0">
                  <a:pos x="4" y="319"/>
                </a:cxn>
                <a:cxn ang="0">
                  <a:pos x="5" y="317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317"/>
                </a:cxn>
                <a:cxn ang="0">
                  <a:pos x="4" y="319"/>
                </a:cxn>
                <a:cxn ang="0">
                  <a:pos x="0" y="317"/>
                </a:cxn>
                <a:cxn ang="0">
                  <a:pos x="0" y="323"/>
                </a:cxn>
                <a:cxn ang="0">
                  <a:pos x="4" y="319"/>
                </a:cxn>
              </a:cxnLst>
              <a:rect l="0" t="0" r="r" b="b"/>
              <a:pathLst>
                <a:path w="5" h="323">
                  <a:moveTo>
                    <a:pt x="4" y="319"/>
                  </a:moveTo>
                  <a:lnTo>
                    <a:pt x="5" y="317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317"/>
                  </a:lnTo>
                  <a:lnTo>
                    <a:pt x="4" y="319"/>
                  </a:lnTo>
                  <a:lnTo>
                    <a:pt x="0" y="317"/>
                  </a:lnTo>
                  <a:lnTo>
                    <a:pt x="0" y="323"/>
                  </a:lnTo>
                  <a:lnTo>
                    <a:pt x="4" y="319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2" name="Freeform 48"/>
            <p:cNvSpPr>
              <a:spLocks/>
            </p:cNvSpPr>
            <p:nvPr/>
          </p:nvSpPr>
          <p:spPr bwMode="auto">
            <a:xfrm>
              <a:off x="2883" y="2577"/>
              <a:ext cx="79" cy="76"/>
            </a:xfrm>
            <a:custGeom>
              <a:avLst/>
              <a:gdLst/>
              <a:ahLst/>
              <a:cxnLst>
                <a:cxn ang="0">
                  <a:pos x="79" y="2"/>
                </a:cxn>
                <a:cxn ang="0">
                  <a:pos x="74" y="0"/>
                </a:cxn>
                <a:cxn ang="0">
                  <a:pos x="0" y="72"/>
                </a:cxn>
                <a:cxn ang="0">
                  <a:pos x="4" y="76"/>
                </a:cxn>
                <a:cxn ang="0">
                  <a:pos x="78" y="4"/>
                </a:cxn>
                <a:cxn ang="0">
                  <a:pos x="79" y="2"/>
                </a:cxn>
                <a:cxn ang="0">
                  <a:pos x="78" y="4"/>
                </a:cxn>
                <a:cxn ang="0">
                  <a:pos x="79" y="3"/>
                </a:cxn>
                <a:cxn ang="0">
                  <a:pos x="79" y="2"/>
                </a:cxn>
              </a:cxnLst>
              <a:rect l="0" t="0" r="r" b="b"/>
              <a:pathLst>
                <a:path w="79" h="76">
                  <a:moveTo>
                    <a:pt x="79" y="2"/>
                  </a:moveTo>
                  <a:lnTo>
                    <a:pt x="74" y="0"/>
                  </a:lnTo>
                  <a:lnTo>
                    <a:pt x="0" y="72"/>
                  </a:lnTo>
                  <a:lnTo>
                    <a:pt x="4" y="76"/>
                  </a:lnTo>
                  <a:lnTo>
                    <a:pt x="78" y="4"/>
                  </a:lnTo>
                  <a:lnTo>
                    <a:pt x="79" y="2"/>
                  </a:lnTo>
                  <a:lnTo>
                    <a:pt x="78" y="4"/>
                  </a:lnTo>
                  <a:lnTo>
                    <a:pt x="79" y="3"/>
                  </a:lnTo>
                  <a:lnTo>
                    <a:pt x="79" y="2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" name="Freeform 49"/>
            <p:cNvSpPr>
              <a:spLocks/>
            </p:cNvSpPr>
            <p:nvPr/>
          </p:nvSpPr>
          <p:spPr bwMode="auto">
            <a:xfrm>
              <a:off x="2570" y="2606"/>
              <a:ext cx="29" cy="29"/>
            </a:xfrm>
            <a:custGeom>
              <a:avLst/>
              <a:gdLst/>
              <a:ahLst/>
              <a:cxnLst>
                <a:cxn ang="0">
                  <a:pos x="16" y="29"/>
                </a:cxn>
                <a:cxn ang="0">
                  <a:pos x="18" y="29"/>
                </a:cxn>
                <a:cxn ang="0">
                  <a:pos x="20" y="28"/>
                </a:cxn>
                <a:cxn ang="0">
                  <a:pos x="22" y="27"/>
                </a:cxn>
                <a:cxn ang="0">
                  <a:pos x="24" y="26"/>
                </a:cxn>
                <a:cxn ang="0">
                  <a:pos x="25" y="24"/>
                </a:cxn>
                <a:cxn ang="0">
                  <a:pos x="27" y="23"/>
                </a:cxn>
                <a:cxn ang="0">
                  <a:pos x="28" y="21"/>
                </a:cxn>
                <a:cxn ang="0">
                  <a:pos x="28" y="19"/>
                </a:cxn>
                <a:cxn ang="0">
                  <a:pos x="29" y="17"/>
                </a:cxn>
                <a:cxn ang="0">
                  <a:pos x="29" y="14"/>
                </a:cxn>
                <a:cxn ang="0">
                  <a:pos x="29" y="12"/>
                </a:cxn>
                <a:cxn ang="0">
                  <a:pos x="28" y="10"/>
                </a:cxn>
                <a:cxn ang="0">
                  <a:pos x="28" y="8"/>
                </a:cxn>
                <a:cxn ang="0">
                  <a:pos x="27" y="6"/>
                </a:cxn>
                <a:cxn ang="0">
                  <a:pos x="25" y="5"/>
                </a:cxn>
                <a:cxn ang="0">
                  <a:pos x="24" y="3"/>
                </a:cxn>
                <a:cxn ang="0">
                  <a:pos x="22" y="2"/>
                </a:cxn>
                <a:cxn ang="0">
                  <a:pos x="20" y="1"/>
                </a:cxn>
                <a:cxn ang="0">
                  <a:pos x="18" y="0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0" y="1"/>
                </a:cxn>
                <a:cxn ang="0">
                  <a:pos x="8" y="2"/>
                </a:cxn>
                <a:cxn ang="0">
                  <a:pos x="6" y="3"/>
                </a:cxn>
                <a:cxn ang="0">
                  <a:pos x="4" y="4"/>
                </a:cxn>
                <a:cxn ang="0">
                  <a:pos x="3" y="6"/>
                </a:cxn>
                <a:cxn ang="0">
                  <a:pos x="2" y="8"/>
                </a:cxn>
                <a:cxn ang="0">
                  <a:pos x="1" y="9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1" y="20"/>
                </a:cxn>
                <a:cxn ang="0">
                  <a:pos x="2" y="22"/>
                </a:cxn>
                <a:cxn ang="0">
                  <a:pos x="3" y="24"/>
                </a:cxn>
                <a:cxn ang="0">
                  <a:pos x="5" y="25"/>
                </a:cxn>
                <a:cxn ang="0">
                  <a:pos x="6" y="27"/>
                </a:cxn>
                <a:cxn ang="0">
                  <a:pos x="8" y="28"/>
                </a:cxn>
                <a:cxn ang="0">
                  <a:pos x="10" y="28"/>
                </a:cxn>
                <a:cxn ang="0">
                  <a:pos x="12" y="29"/>
                </a:cxn>
                <a:cxn ang="0">
                  <a:pos x="15" y="29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5" y="29"/>
                  </a:lnTo>
                  <a:lnTo>
                    <a:pt x="16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8" y="29"/>
                  </a:lnTo>
                  <a:lnTo>
                    <a:pt x="19" y="28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1" y="28"/>
                  </a:lnTo>
                  <a:lnTo>
                    <a:pt x="21" y="27"/>
                  </a:lnTo>
                  <a:lnTo>
                    <a:pt x="22" y="27"/>
                  </a:lnTo>
                  <a:lnTo>
                    <a:pt x="23" y="27"/>
                  </a:lnTo>
                  <a:lnTo>
                    <a:pt x="23" y="26"/>
                  </a:lnTo>
                  <a:lnTo>
                    <a:pt x="24" y="26"/>
                  </a:lnTo>
                  <a:lnTo>
                    <a:pt x="24" y="25"/>
                  </a:lnTo>
                  <a:lnTo>
                    <a:pt x="25" y="25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6" y="23"/>
                  </a:lnTo>
                  <a:lnTo>
                    <a:pt x="27" y="23"/>
                  </a:lnTo>
                  <a:lnTo>
                    <a:pt x="27" y="22"/>
                  </a:lnTo>
                  <a:lnTo>
                    <a:pt x="27" y="21"/>
                  </a:lnTo>
                  <a:lnTo>
                    <a:pt x="28" y="21"/>
                  </a:lnTo>
                  <a:lnTo>
                    <a:pt x="28" y="20"/>
                  </a:lnTo>
                  <a:lnTo>
                    <a:pt x="28" y="19"/>
                  </a:lnTo>
                  <a:lnTo>
                    <a:pt x="28" y="19"/>
                  </a:lnTo>
                  <a:lnTo>
                    <a:pt x="29" y="18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6"/>
                  </a:lnTo>
                  <a:lnTo>
                    <a:pt x="29" y="15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3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29" y="11"/>
                  </a:lnTo>
                  <a:lnTo>
                    <a:pt x="28" y="10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28" y="8"/>
                  </a:lnTo>
                  <a:lnTo>
                    <a:pt x="27" y="8"/>
                  </a:lnTo>
                  <a:lnTo>
                    <a:pt x="27" y="7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6" y="5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3" y="3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1" y="2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8" y="1"/>
                  </a:lnTo>
                  <a:lnTo>
                    <a:pt x="8" y="2"/>
                  </a:lnTo>
                  <a:lnTo>
                    <a:pt x="7" y="2"/>
                  </a:lnTo>
                  <a:lnTo>
                    <a:pt x="6" y="2"/>
                  </a:lnTo>
                  <a:lnTo>
                    <a:pt x="6" y="3"/>
                  </a:lnTo>
                  <a:lnTo>
                    <a:pt x="5" y="3"/>
                  </a:lnTo>
                  <a:lnTo>
                    <a:pt x="5" y="4"/>
                  </a:lnTo>
                  <a:lnTo>
                    <a:pt x="4" y="4"/>
                  </a:lnTo>
                  <a:lnTo>
                    <a:pt x="4" y="5"/>
                  </a:lnTo>
                  <a:lnTo>
                    <a:pt x="3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2" y="7"/>
                  </a:lnTo>
                  <a:lnTo>
                    <a:pt x="2" y="8"/>
                  </a:lnTo>
                  <a:lnTo>
                    <a:pt x="2" y="8"/>
                  </a:lnTo>
                  <a:lnTo>
                    <a:pt x="1" y="9"/>
                  </a:lnTo>
                  <a:lnTo>
                    <a:pt x="1" y="9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4"/>
                  </a:lnTo>
                  <a:lnTo>
                    <a:pt x="4" y="24"/>
                  </a:lnTo>
                  <a:lnTo>
                    <a:pt x="4" y="25"/>
                  </a:lnTo>
                  <a:lnTo>
                    <a:pt x="5" y="25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7"/>
                  </a:lnTo>
                  <a:lnTo>
                    <a:pt x="7" y="27"/>
                  </a:lnTo>
                  <a:lnTo>
                    <a:pt x="8" y="27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1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3" y="29"/>
                  </a:lnTo>
                  <a:lnTo>
                    <a:pt x="14" y="29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4" name="Freeform 50"/>
            <p:cNvSpPr>
              <a:spLocks/>
            </p:cNvSpPr>
            <p:nvPr/>
          </p:nvSpPr>
          <p:spPr bwMode="auto">
            <a:xfrm>
              <a:off x="2570" y="2606"/>
              <a:ext cx="29" cy="29"/>
            </a:xfrm>
            <a:custGeom>
              <a:avLst/>
              <a:gdLst/>
              <a:ahLst/>
              <a:cxnLst>
                <a:cxn ang="0">
                  <a:pos x="16" y="29"/>
                </a:cxn>
                <a:cxn ang="0">
                  <a:pos x="18" y="29"/>
                </a:cxn>
                <a:cxn ang="0">
                  <a:pos x="20" y="28"/>
                </a:cxn>
                <a:cxn ang="0">
                  <a:pos x="22" y="27"/>
                </a:cxn>
                <a:cxn ang="0">
                  <a:pos x="24" y="26"/>
                </a:cxn>
                <a:cxn ang="0">
                  <a:pos x="25" y="24"/>
                </a:cxn>
                <a:cxn ang="0">
                  <a:pos x="27" y="23"/>
                </a:cxn>
                <a:cxn ang="0">
                  <a:pos x="28" y="21"/>
                </a:cxn>
                <a:cxn ang="0">
                  <a:pos x="28" y="19"/>
                </a:cxn>
                <a:cxn ang="0">
                  <a:pos x="29" y="17"/>
                </a:cxn>
                <a:cxn ang="0">
                  <a:pos x="29" y="14"/>
                </a:cxn>
                <a:cxn ang="0">
                  <a:pos x="29" y="12"/>
                </a:cxn>
                <a:cxn ang="0">
                  <a:pos x="28" y="10"/>
                </a:cxn>
                <a:cxn ang="0">
                  <a:pos x="28" y="8"/>
                </a:cxn>
                <a:cxn ang="0">
                  <a:pos x="27" y="6"/>
                </a:cxn>
                <a:cxn ang="0">
                  <a:pos x="25" y="5"/>
                </a:cxn>
                <a:cxn ang="0">
                  <a:pos x="24" y="3"/>
                </a:cxn>
                <a:cxn ang="0">
                  <a:pos x="22" y="2"/>
                </a:cxn>
                <a:cxn ang="0">
                  <a:pos x="20" y="1"/>
                </a:cxn>
                <a:cxn ang="0">
                  <a:pos x="18" y="0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0" y="1"/>
                </a:cxn>
                <a:cxn ang="0">
                  <a:pos x="8" y="2"/>
                </a:cxn>
                <a:cxn ang="0">
                  <a:pos x="6" y="3"/>
                </a:cxn>
                <a:cxn ang="0">
                  <a:pos x="4" y="4"/>
                </a:cxn>
                <a:cxn ang="0">
                  <a:pos x="3" y="6"/>
                </a:cxn>
                <a:cxn ang="0">
                  <a:pos x="2" y="8"/>
                </a:cxn>
                <a:cxn ang="0">
                  <a:pos x="1" y="9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1" y="20"/>
                </a:cxn>
                <a:cxn ang="0">
                  <a:pos x="2" y="22"/>
                </a:cxn>
                <a:cxn ang="0">
                  <a:pos x="3" y="24"/>
                </a:cxn>
                <a:cxn ang="0">
                  <a:pos x="5" y="25"/>
                </a:cxn>
                <a:cxn ang="0">
                  <a:pos x="6" y="27"/>
                </a:cxn>
                <a:cxn ang="0">
                  <a:pos x="8" y="28"/>
                </a:cxn>
                <a:cxn ang="0">
                  <a:pos x="10" y="28"/>
                </a:cxn>
                <a:cxn ang="0">
                  <a:pos x="12" y="29"/>
                </a:cxn>
                <a:cxn ang="0">
                  <a:pos x="15" y="29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5" y="29"/>
                  </a:lnTo>
                  <a:lnTo>
                    <a:pt x="16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8" y="29"/>
                  </a:lnTo>
                  <a:lnTo>
                    <a:pt x="19" y="28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1" y="28"/>
                  </a:lnTo>
                  <a:lnTo>
                    <a:pt x="21" y="27"/>
                  </a:lnTo>
                  <a:lnTo>
                    <a:pt x="22" y="27"/>
                  </a:lnTo>
                  <a:lnTo>
                    <a:pt x="23" y="27"/>
                  </a:lnTo>
                  <a:lnTo>
                    <a:pt x="23" y="26"/>
                  </a:lnTo>
                  <a:lnTo>
                    <a:pt x="24" y="26"/>
                  </a:lnTo>
                  <a:lnTo>
                    <a:pt x="24" y="25"/>
                  </a:lnTo>
                  <a:lnTo>
                    <a:pt x="25" y="25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6" y="23"/>
                  </a:lnTo>
                  <a:lnTo>
                    <a:pt x="27" y="23"/>
                  </a:lnTo>
                  <a:lnTo>
                    <a:pt x="27" y="22"/>
                  </a:lnTo>
                  <a:lnTo>
                    <a:pt x="27" y="21"/>
                  </a:lnTo>
                  <a:lnTo>
                    <a:pt x="28" y="21"/>
                  </a:lnTo>
                  <a:lnTo>
                    <a:pt x="28" y="20"/>
                  </a:lnTo>
                  <a:lnTo>
                    <a:pt x="28" y="19"/>
                  </a:lnTo>
                  <a:lnTo>
                    <a:pt x="28" y="19"/>
                  </a:lnTo>
                  <a:lnTo>
                    <a:pt x="29" y="18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6"/>
                  </a:lnTo>
                  <a:lnTo>
                    <a:pt x="29" y="15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3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29" y="11"/>
                  </a:lnTo>
                  <a:lnTo>
                    <a:pt x="28" y="10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28" y="8"/>
                  </a:lnTo>
                  <a:lnTo>
                    <a:pt x="27" y="8"/>
                  </a:lnTo>
                  <a:lnTo>
                    <a:pt x="27" y="7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6" y="5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3" y="3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1" y="2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8" y="1"/>
                  </a:lnTo>
                  <a:lnTo>
                    <a:pt x="8" y="2"/>
                  </a:lnTo>
                  <a:lnTo>
                    <a:pt x="7" y="2"/>
                  </a:lnTo>
                  <a:lnTo>
                    <a:pt x="6" y="2"/>
                  </a:lnTo>
                  <a:lnTo>
                    <a:pt x="6" y="3"/>
                  </a:lnTo>
                  <a:lnTo>
                    <a:pt x="5" y="3"/>
                  </a:lnTo>
                  <a:lnTo>
                    <a:pt x="5" y="4"/>
                  </a:lnTo>
                  <a:lnTo>
                    <a:pt x="4" y="4"/>
                  </a:lnTo>
                  <a:lnTo>
                    <a:pt x="4" y="5"/>
                  </a:lnTo>
                  <a:lnTo>
                    <a:pt x="3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2" y="7"/>
                  </a:lnTo>
                  <a:lnTo>
                    <a:pt x="2" y="8"/>
                  </a:lnTo>
                  <a:lnTo>
                    <a:pt x="2" y="8"/>
                  </a:lnTo>
                  <a:lnTo>
                    <a:pt x="1" y="9"/>
                  </a:lnTo>
                  <a:lnTo>
                    <a:pt x="1" y="9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4"/>
                  </a:lnTo>
                  <a:lnTo>
                    <a:pt x="4" y="24"/>
                  </a:lnTo>
                  <a:lnTo>
                    <a:pt x="4" y="25"/>
                  </a:lnTo>
                  <a:lnTo>
                    <a:pt x="5" y="25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7"/>
                  </a:lnTo>
                  <a:lnTo>
                    <a:pt x="7" y="27"/>
                  </a:lnTo>
                  <a:lnTo>
                    <a:pt x="8" y="27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1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3" y="29"/>
                  </a:lnTo>
                  <a:lnTo>
                    <a:pt x="14" y="29"/>
                  </a:lnTo>
                  <a:lnTo>
                    <a:pt x="15" y="29"/>
                  </a:lnTo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" name="Freeform 51"/>
            <p:cNvSpPr>
              <a:spLocks/>
            </p:cNvSpPr>
            <p:nvPr/>
          </p:nvSpPr>
          <p:spPr bwMode="auto">
            <a:xfrm>
              <a:off x="2572" y="2524"/>
              <a:ext cx="108" cy="109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28" y="109"/>
                </a:cxn>
                <a:cxn ang="0">
                  <a:pos x="108" y="27"/>
                </a:cxn>
                <a:cxn ang="0">
                  <a:pos x="80" y="0"/>
                </a:cxn>
                <a:cxn ang="0">
                  <a:pos x="0" y="81"/>
                </a:cxn>
              </a:cxnLst>
              <a:rect l="0" t="0" r="r" b="b"/>
              <a:pathLst>
                <a:path w="108" h="109">
                  <a:moveTo>
                    <a:pt x="0" y="81"/>
                  </a:moveTo>
                  <a:lnTo>
                    <a:pt x="28" y="109"/>
                  </a:lnTo>
                  <a:lnTo>
                    <a:pt x="108" y="27"/>
                  </a:lnTo>
                  <a:lnTo>
                    <a:pt x="80" y="0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6" name="Freeform 52"/>
            <p:cNvSpPr>
              <a:spLocks/>
            </p:cNvSpPr>
            <p:nvPr/>
          </p:nvSpPr>
          <p:spPr bwMode="auto">
            <a:xfrm>
              <a:off x="2572" y="2524"/>
              <a:ext cx="108" cy="109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28" y="109"/>
                </a:cxn>
                <a:cxn ang="0">
                  <a:pos x="108" y="27"/>
                </a:cxn>
                <a:cxn ang="0">
                  <a:pos x="80" y="0"/>
                </a:cxn>
                <a:cxn ang="0">
                  <a:pos x="0" y="81"/>
                </a:cxn>
              </a:cxnLst>
              <a:rect l="0" t="0" r="r" b="b"/>
              <a:pathLst>
                <a:path w="108" h="109">
                  <a:moveTo>
                    <a:pt x="0" y="81"/>
                  </a:moveTo>
                  <a:lnTo>
                    <a:pt x="28" y="109"/>
                  </a:lnTo>
                  <a:lnTo>
                    <a:pt x="108" y="27"/>
                  </a:lnTo>
                  <a:lnTo>
                    <a:pt x="80" y="0"/>
                  </a:lnTo>
                  <a:lnTo>
                    <a:pt x="0" y="81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7" name="Freeform 53"/>
            <p:cNvSpPr>
              <a:spLocks noEditPoints="1"/>
            </p:cNvSpPr>
            <p:nvPr/>
          </p:nvSpPr>
          <p:spPr bwMode="auto">
            <a:xfrm>
              <a:off x="2641" y="2355"/>
              <a:ext cx="216" cy="217"/>
            </a:xfrm>
            <a:custGeom>
              <a:avLst/>
              <a:gdLst/>
              <a:ahLst/>
              <a:cxnLst>
                <a:cxn ang="0">
                  <a:pos x="2" y="130"/>
                </a:cxn>
                <a:cxn ang="0">
                  <a:pos x="11" y="155"/>
                </a:cxn>
                <a:cxn ang="0">
                  <a:pos x="25" y="177"/>
                </a:cxn>
                <a:cxn ang="0">
                  <a:pos x="43" y="195"/>
                </a:cxn>
                <a:cxn ang="0">
                  <a:pos x="66" y="208"/>
                </a:cxn>
                <a:cxn ang="0">
                  <a:pos x="92" y="216"/>
                </a:cxn>
                <a:cxn ang="0">
                  <a:pos x="119" y="216"/>
                </a:cxn>
                <a:cxn ang="0">
                  <a:pos x="145" y="210"/>
                </a:cxn>
                <a:cxn ang="0">
                  <a:pos x="168" y="198"/>
                </a:cxn>
                <a:cxn ang="0">
                  <a:pos x="188" y="181"/>
                </a:cxn>
                <a:cxn ang="0">
                  <a:pos x="203" y="160"/>
                </a:cxn>
                <a:cxn ang="0">
                  <a:pos x="213" y="136"/>
                </a:cxn>
                <a:cxn ang="0">
                  <a:pos x="216" y="108"/>
                </a:cxn>
                <a:cxn ang="0">
                  <a:pos x="213" y="81"/>
                </a:cxn>
                <a:cxn ang="0">
                  <a:pos x="203" y="57"/>
                </a:cxn>
                <a:cxn ang="0">
                  <a:pos x="188" y="36"/>
                </a:cxn>
                <a:cxn ang="0">
                  <a:pos x="168" y="18"/>
                </a:cxn>
                <a:cxn ang="0">
                  <a:pos x="145" y="6"/>
                </a:cxn>
                <a:cxn ang="0">
                  <a:pos x="119" y="0"/>
                </a:cxn>
                <a:cxn ang="0">
                  <a:pos x="92" y="1"/>
                </a:cxn>
                <a:cxn ang="0">
                  <a:pos x="66" y="9"/>
                </a:cxn>
                <a:cxn ang="0">
                  <a:pos x="43" y="21"/>
                </a:cxn>
                <a:cxn ang="0">
                  <a:pos x="25" y="39"/>
                </a:cxn>
                <a:cxn ang="0">
                  <a:pos x="11" y="61"/>
                </a:cxn>
                <a:cxn ang="0">
                  <a:pos x="2" y="87"/>
                </a:cxn>
                <a:cxn ang="0">
                  <a:pos x="15" y="108"/>
                </a:cxn>
                <a:cxn ang="0">
                  <a:pos x="18" y="85"/>
                </a:cxn>
                <a:cxn ang="0">
                  <a:pos x="26" y="64"/>
                </a:cxn>
                <a:cxn ang="0">
                  <a:pos x="39" y="46"/>
                </a:cxn>
                <a:cxn ang="0">
                  <a:pos x="56" y="31"/>
                </a:cxn>
                <a:cxn ang="0">
                  <a:pos x="76" y="21"/>
                </a:cxn>
                <a:cxn ang="0">
                  <a:pos x="99" y="16"/>
                </a:cxn>
                <a:cxn ang="0">
                  <a:pos x="122" y="16"/>
                </a:cxn>
                <a:cxn ang="0">
                  <a:pos x="144" y="22"/>
                </a:cxn>
                <a:cxn ang="0">
                  <a:pos x="164" y="34"/>
                </a:cxn>
                <a:cxn ang="0">
                  <a:pos x="180" y="49"/>
                </a:cxn>
                <a:cxn ang="0">
                  <a:pos x="192" y="68"/>
                </a:cxn>
                <a:cxn ang="0">
                  <a:pos x="199" y="90"/>
                </a:cxn>
                <a:cxn ang="0">
                  <a:pos x="201" y="113"/>
                </a:cxn>
                <a:cxn ang="0">
                  <a:pos x="197" y="136"/>
                </a:cxn>
                <a:cxn ang="0">
                  <a:pos x="187" y="157"/>
                </a:cxn>
                <a:cxn ang="0">
                  <a:pos x="174" y="174"/>
                </a:cxn>
                <a:cxn ang="0">
                  <a:pos x="156" y="188"/>
                </a:cxn>
                <a:cxn ang="0">
                  <a:pos x="136" y="198"/>
                </a:cxn>
                <a:cxn ang="0">
                  <a:pos x="113" y="202"/>
                </a:cxn>
                <a:cxn ang="0">
                  <a:pos x="89" y="200"/>
                </a:cxn>
                <a:cxn ang="0">
                  <a:pos x="68" y="193"/>
                </a:cxn>
                <a:cxn ang="0">
                  <a:pos x="49" y="180"/>
                </a:cxn>
                <a:cxn ang="0">
                  <a:pos x="34" y="164"/>
                </a:cxn>
                <a:cxn ang="0">
                  <a:pos x="22" y="145"/>
                </a:cxn>
                <a:cxn ang="0">
                  <a:pos x="16" y="123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5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6" y="189"/>
                  </a:lnTo>
                  <a:lnTo>
                    <a:pt x="39" y="192"/>
                  </a:lnTo>
                  <a:lnTo>
                    <a:pt x="43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3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4" y="216"/>
                  </a:lnTo>
                  <a:lnTo>
                    <a:pt x="130" y="215"/>
                  </a:lnTo>
                  <a:lnTo>
                    <a:pt x="135" y="213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5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1"/>
                  </a:lnTo>
                  <a:lnTo>
                    <a:pt x="168" y="18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6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4" y="1"/>
                  </a:lnTo>
                  <a:lnTo>
                    <a:pt x="119" y="0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0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6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8"/>
                  </a:lnTo>
                  <a:lnTo>
                    <a:pt x="43" y="21"/>
                  </a:lnTo>
                  <a:lnTo>
                    <a:pt x="39" y="25"/>
                  </a:lnTo>
                  <a:lnTo>
                    <a:pt x="36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  <a:close/>
                  <a:moveTo>
                    <a:pt x="15" y="108"/>
                  </a:moveTo>
                  <a:lnTo>
                    <a:pt x="15" y="104"/>
                  </a:lnTo>
                  <a:lnTo>
                    <a:pt x="16" y="99"/>
                  </a:lnTo>
                  <a:lnTo>
                    <a:pt x="16" y="94"/>
                  </a:lnTo>
                  <a:lnTo>
                    <a:pt x="17" y="90"/>
                  </a:lnTo>
                  <a:lnTo>
                    <a:pt x="18" y="85"/>
                  </a:lnTo>
                  <a:lnTo>
                    <a:pt x="19" y="81"/>
                  </a:lnTo>
                  <a:lnTo>
                    <a:pt x="21" y="76"/>
                  </a:lnTo>
                  <a:lnTo>
                    <a:pt x="22" y="72"/>
                  </a:lnTo>
                  <a:lnTo>
                    <a:pt x="24" y="68"/>
                  </a:lnTo>
                  <a:lnTo>
                    <a:pt x="26" y="64"/>
                  </a:lnTo>
                  <a:lnTo>
                    <a:pt x="29" y="60"/>
                  </a:lnTo>
                  <a:lnTo>
                    <a:pt x="31" y="56"/>
                  </a:lnTo>
                  <a:lnTo>
                    <a:pt x="34" y="53"/>
                  </a:lnTo>
                  <a:lnTo>
                    <a:pt x="36" y="49"/>
                  </a:lnTo>
                  <a:lnTo>
                    <a:pt x="39" y="46"/>
                  </a:lnTo>
                  <a:lnTo>
                    <a:pt x="42" y="42"/>
                  </a:lnTo>
                  <a:lnTo>
                    <a:pt x="46" y="39"/>
                  </a:lnTo>
                  <a:lnTo>
                    <a:pt x="49" y="36"/>
                  </a:lnTo>
                  <a:lnTo>
                    <a:pt x="52" y="34"/>
                  </a:lnTo>
                  <a:lnTo>
                    <a:pt x="56" y="31"/>
                  </a:lnTo>
                  <a:lnTo>
                    <a:pt x="60" y="29"/>
                  </a:lnTo>
                  <a:lnTo>
                    <a:pt x="64" y="26"/>
                  </a:lnTo>
                  <a:lnTo>
                    <a:pt x="68" y="24"/>
                  </a:lnTo>
                  <a:lnTo>
                    <a:pt x="72" y="22"/>
                  </a:lnTo>
                  <a:lnTo>
                    <a:pt x="76" y="21"/>
                  </a:lnTo>
                  <a:lnTo>
                    <a:pt x="80" y="19"/>
                  </a:lnTo>
                  <a:lnTo>
                    <a:pt x="85" y="18"/>
                  </a:lnTo>
                  <a:lnTo>
                    <a:pt x="89" y="17"/>
                  </a:lnTo>
                  <a:lnTo>
                    <a:pt x="94" y="16"/>
                  </a:lnTo>
                  <a:lnTo>
                    <a:pt x="99" y="16"/>
                  </a:lnTo>
                  <a:lnTo>
                    <a:pt x="103" y="15"/>
                  </a:lnTo>
                  <a:lnTo>
                    <a:pt x="108" y="15"/>
                  </a:lnTo>
                  <a:lnTo>
                    <a:pt x="113" y="15"/>
                  </a:lnTo>
                  <a:lnTo>
                    <a:pt x="118" y="16"/>
                  </a:lnTo>
                  <a:lnTo>
                    <a:pt x="122" y="16"/>
                  </a:lnTo>
                  <a:lnTo>
                    <a:pt x="127" y="17"/>
                  </a:lnTo>
                  <a:lnTo>
                    <a:pt x="131" y="18"/>
                  </a:lnTo>
                  <a:lnTo>
                    <a:pt x="136" y="19"/>
                  </a:lnTo>
                  <a:lnTo>
                    <a:pt x="140" y="21"/>
                  </a:lnTo>
                  <a:lnTo>
                    <a:pt x="144" y="22"/>
                  </a:lnTo>
                  <a:lnTo>
                    <a:pt x="148" y="24"/>
                  </a:lnTo>
                  <a:lnTo>
                    <a:pt x="152" y="26"/>
                  </a:lnTo>
                  <a:lnTo>
                    <a:pt x="156" y="29"/>
                  </a:lnTo>
                  <a:lnTo>
                    <a:pt x="160" y="31"/>
                  </a:lnTo>
                  <a:lnTo>
                    <a:pt x="164" y="34"/>
                  </a:lnTo>
                  <a:lnTo>
                    <a:pt x="167" y="36"/>
                  </a:lnTo>
                  <a:lnTo>
                    <a:pt x="171" y="39"/>
                  </a:lnTo>
                  <a:lnTo>
                    <a:pt x="174" y="42"/>
                  </a:lnTo>
                  <a:lnTo>
                    <a:pt x="177" y="46"/>
                  </a:lnTo>
                  <a:lnTo>
                    <a:pt x="180" y="49"/>
                  </a:lnTo>
                  <a:lnTo>
                    <a:pt x="183" y="53"/>
                  </a:lnTo>
                  <a:lnTo>
                    <a:pt x="185" y="56"/>
                  </a:lnTo>
                  <a:lnTo>
                    <a:pt x="187" y="60"/>
                  </a:lnTo>
                  <a:lnTo>
                    <a:pt x="190" y="64"/>
                  </a:lnTo>
                  <a:lnTo>
                    <a:pt x="192" y="68"/>
                  </a:lnTo>
                  <a:lnTo>
                    <a:pt x="194" y="72"/>
                  </a:lnTo>
                  <a:lnTo>
                    <a:pt x="195" y="76"/>
                  </a:lnTo>
                  <a:lnTo>
                    <a:pt x="197" y="81"/>
                  </a:lnTo>
                  <a:lnTo>
                    <a:pt x="198" y="85"/>
                  </a:lnTo>
                  <a:lnTo>
                    <a:pt x="199" y="90"/>
                  </a:lnTo>
                  <a:lnTo>
                    <a:pt x="200" y="94"/>
                  </a:lnTo>
                  <a:lnTo>
                    <a:pt x="201" y="99"/>
                  </a:lnTo>
                  <a:lnTo>
                    <a:pt x="201" y="104"/>
                  </a:lnTo>
                  <a:lnTo>
                    <a:pt x="201" y="108"/>
                  </a:lnTo>
                  <a:lnTo>
                    <a:pt x="201" y="113"/>
                  </a:lnTo>
                  <a:lnTo>
                    <a:pt x="201" y="118"/>
                  </a:lnTo>
                  <a:lnTo>
                    <a:pt x="200" y="123"/>
                  </a:lnTo>
                  <a:lnTo>
                    <a:pt x="199" y="127"/>
                  </a:lnTo>
                  <a:lnTo>
                    <a:pt x="198" y="132"/>
                  </a:lnTo>
                  <a:lnTo>
                    <a:pt x="197" y="136"/>
                  </a:lnTo>
                  <a:lnTo>
                    <a:pt x="195" y="141"/>
                  </a:lnTo>
                  <a:lnTo>
                    <a:pt x="194" y="145"/>
                  </a:lnTo>
                  <a:lnTo>
                    <a:pt x="192" y="149"/>
                  </a:lnTo>
                  <a:lnTo>
                    <a:pt x="190" y="153"/>
                  </a:lnTo>
                  <a:lnTo>
                    <a:pt x="187" y="157"/>
                  </a:lnTo>
                  <a:lnTo>
                    <a:pt x="185" y="161"/>
                  </a:lnTo>
                  <a:lnTo>
                    <a:pt x="183" y="164"/>
                  </a:lnTo>
                  <a:lnTo>
                    <a:pt x="180" y="168"/>
                  </a:lnTo>
                  <a:lnTo>
                    <a:pt x="177" y="171"/>
                  </a:lnTo>
                  <a:lnTo>
                    <a:pt x="174" y="174"/>
                  </a:lnTo>
                  <a:lnTo>
                    <a:pt x="171" y="177"/>
                  </a:lnTo>
                  <a:lnTo>
                    <a:pt x="167" y="180"/>
                  </a:lnTo>
                  <a:lnTo>
                    <a:pt x="164" y="183"/>
                  </a:lnTo>
                  <a:lnTo>
                    <a:pt x="160" y="186"/>
                  </a:lnTo>
                  <a:lnTo>
                    <a:pt x="156" y="188"/>
                  </a:lnTo>
                  <a:lnTo>
                    <a:pt x="152" y="191"/>
                  </a:lnTo>
                  <a:lnTo>
                    <a:pt x="148" y="193"/>
                  </a:lnTo>
                  <a:lnTo>
                    <a:pt x="144" y="194"/>
                  </a:lnTo>
                  <a:lnTo>
                    <a:pt x="140" y="196"/>
                  </a:lnTo>
                  <a:lnTo>
                    <a:pt x="136" y="198"/>
                  </a:lnTo>
                  <a:lnTo>
                    <a:pt x="131" y="199"/>
                  </a:lnTo>
                  <a:lnTo>
                    <a:pt x="127" y="200"/>
                  </a:lnTo>
                  <a:lnTo>
                    <a:pt x="122" y="201"/>
                  </a:lnTo>
                  <a:lnTo>
                    <a:pt x="118" y="201"/>
                  </a:lnTo>
                  <a:lnTo>
                    <a:pt x="113" y="202"/>
                  </a:lnTo>
                  <a:lnTo>
                    <a:pt x="108" y="202"/>
                  </a:lnTo>
                  <a:lnTo>
                    <a:pt x="103" y="202"/>
                  </a:lnTo>
                  <a:lnTo>
                    <a:pt x="99" y="201"/>
                  </a:lnTo>
                  <a:lnTo>
                    <a:pt x="94" y="201"/>
                  </a:lnTo>
                  <a:lnTo>
                    <a:pt x="89" y="200"/>
                  </a:lnTo>
                  <a:lnTo>
                    <a:pt x="85" y="199"/>
                  </a:lnTo>
                  <a:lnTo>
                    <a:pt x="80" y="198"/>
                  </a:lnTo>
                  <a:lnTo>
                    <a:pt x="76" y="196"/>
                  </a:lnTo>
                  <a:lnTo>
                    <a:pt x="72" y="194"/>
                  </a:lnTo>
                  <a:lnTo>
                    <a:pt x="68" y="193"/>
                  </a:lnTo>
                  <a:lnTo>
                    <a:pt x="64" y="191"/>
                  </a:lnTo>
                  <a:lnTo>
                    <a:pt x="60" y="188"/>
                  </a:lnTo>
                  <a:lnTo>
                    <a:pt x="56" y="186"/>
                  </a:lnTo>
                  <a:lnTo>
                    <a:pt x="52" y="183"/>
                  </a:lnTo>
                  <a:lnTo>
                    <a:pt x="49" y="180"/>
                  </a:lnTo>
                  <a:lnTo>
                    <a:pt x="46" y="177"/>
                  </a:lnTo>
                  <a:lnTo>
                    <a:pt x="42" y="174"/>
                  </a:lnTo>
                  <a:lnTo>
                    <a:pt x="39" y="171"/>
                  </a:lnTo>
                  <a:lnTo>
                    <a:pt x="36" y="168"/>
                  </a:lnTo>
                  <a:lnTo>
                    <a:pt x="34" y="164"/>
                  </a:lnTo>
                  <a:lnTo>
                    <a:pt x="31" y="161"/>
                  </a:lnTo>
                  <a:lnTo>
                    <a:pt x="29" y="157"/>
                  </a:lnTo>
                  <a:lnTo>
                    <a:pt x="26" y="153"/>
                  </a:lnTo>
                  <a:lnTo>
                    <a:pt x="24" y="149"/>
                  </a:lnTo>
                  <a:lnTo>
                    <a:pt x="22" y="145"/>
                  </a:lnTo>
                  <a:lnTo>
                    <a:pt x="21" y="141"/>
                  </a:lnTo>
                  <a:lnTo>
                    <a:pt x="19" y="136"/>
                  </a:lnTo>
                  <a:lnTo>
                    <a:pt x="18" y="132"/>
                  </a:lnTo>
                  <a:lnTo>
                    <a:pt x="17" y="127"/>
                  </a:lnTo>
                  <a:lnTo>
                    <a:pt x="16" y="123"/>
                  </a:lnTo>
                  <a:lnTo>
                    <a:pt x="16" y="118"/>
                  </a:lnTo>
                  <a:lnTo>
                    <a:pt x="15" y="113"/>
                  </a:lnTo>
                  <a:lnTo>
                    <a:pt x="15" y="10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8" name="Freeform 54"/>
            <p:cNvSpPr>
              <a:spLocks/>
            </p:cNvSpPr>
            <p:nvPr/>
          </p:nvSpPr>
          <p:spPr bwMode="auto">
            <a:xfrm>
              <a:off x="2641" y="2355"/>
              <a:ext cx="216" cy="217"/>
            </a:xfrm>
            <a:custGeom>
              <a:avLst/>
              <a:gdLst/>
              <a:ahLst/>
              <a:cxnLst>
                <a:cxn ang="0">
                  <a:pos x="1" y="120"/>
                </a:cxn>
                <a:cxn ang="0">
                  <a:pos x="4" y="136"/>
                </a:cxn>
                <a:cxn ang="0">
                  <a:pos x="9" y="151"/>
                </a:cxn>
                <a:cxn ang="0">
                  <a:pos x="16" y="165"/>
                </a:cxn>
                <a:cxn ang="0">
                  <a:pos x="25" y="177"/>
                </a:cxn>
                <a:cxn ang="0">
                  <a:pos x="36" y="189"/>
                </a:cxn>
                <a:cxn ang="0">
                  <a:pos x="48" y="198"/>
                </a:cxn>
                <a:cxn ang="0">
                  <a:pos x="61" y="206"/>
                </a:cxn>
                <a:cxn ang="0">
                  <a:pos x="76" y="212"/>
                </a:cxn>
                <a:cxn ang="0">
                  <a:pos x="92" y="216"/>
                </a:cxn>
                <a:cxn ang="0">
                  <a:pos x="108" y="217"/>
                </a:cxn>
                <a:cxn ang="0">
                  <a:pos x="124" y="216"/>
                </a:cxn>
                <a:cxn ang="0">
                  <a:pos x="140" y="212"/>
                </a:cxn>
                <a:cxn ang="0">
                  <a:pos x="155" y="206"/>
                </a:cxn>
                <a:cxn ang="0">
                  <a:pos x="168" y="198"/>
                </a:cxn>
                <a:cxn ang="0">
                  <a:pos x="181" y="189"/>
                </a:cxn>
                <a:cxn ang="0">
                  <a:pos x="191" y="177"/>
                </a:cxn>
                <a:cxn ang="0">
                  <a:pos x="200" y="165"/>
                </a:cxn>
                <a:cxn ang="0">
                  <a:pos x="208" y="151"/>
                </a:cxn>
                <a:cxn ang="0">
                  <a:pos x="213" y="136"/>
                </a:cxn>
                <a:cxn ang="0">
                  <a:pos x="216" y="120"/>
                </a:cxn>
                <a:cxn ang="0">
                  <a:pos x="216" y="103"/>
                </a:cxn>
                <a:cxn ang="0">
                  <a:pos x="214" y="87"/>
                </a:cxn>
                <a:cxn ang="0">
                  <a:pos x="210" y="71"/>
                </a:cxn>
                <a:cxn ang="0">
                  <a:pos x="203" y="57"/>
                </a:cxn>
                <a:cxn ang="0">
                  <a:pos x="195" y="44"/>
                </a:cxn>
                <a:cxn ang="0">
                  <a:pos x="184" y="32"/>
                </a:cxn>
                <a:cxn ang="0">
                  <a:pos x="173" y="21"/>
                </a:cxn>
                <a:cxn ang="0">
                  <a:pos x="160" y="13"/>
                </a:cxn>
                <a:cxn ang="0">
                  <a:pos x="145" y="6"/>
                </a:cxn>
                <a:cxn ang="0">
                  <a:pos x="130" y="2"/>
                </a:cxn>
                <a:cxn ang="0">
                  <a:pos x="114" y="0"/>
                </a:cxn>
                <a:cxn ang="0">
                  <a:pos x="97" y="0"/>
                </a:cxn>
                <a:cxn ang="0">
                  <a:pos x="81" y="3"/>
                </a:cxn>
                <a:cxn ang="0">
                  <a:pos x="66" y="9"/>
                </a:cxn>
                <a:cxn ang="0">
                  <a:pos x="52" y="16"/>
                </a:cxn>
                <a:cxn ang="0">
                  <a:pos x="39" y="25"/>
                </a:cxn>
                <a:cxn ang="0">
                  <a:pos x="28" y="36"/>
                </a:cxn>
                <a:cxn ang="0">
                  <a:pos x="19" y="48"/>
                </a:cxn>
                <a:cxn ang="0">
                  <a:pos x="11" y="61"/>
                </a:cxn>
                <a:cxn ang="0">
                  <a:pos x="5" y="76"/>
                </a:cxn>
                <a:cxn ang="0">
                  <a:pos x="1" y="92"/>
                </a:cxn>
                <a:cxn ang="0">
                  <a:pos x="0" y="108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5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6" y="189"/>
                  </a:lnTo>
                  <a:lnTo>
                    <a:pt x="39" y="192"/>
                  </a:lnTo>
                  <a:lnTo>
                    <a:pt x="43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3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4" y="216"/>
                  </a:lnTo>
                  <a:lnTo>
                    <a:pt x="130" y="215"/>
                  </a:lnTo>
                  <a:lnTo>
                    <a:pt x="135" y="213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5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1"/>
                  </a:lnTo>
                  <a:lnTo>
                    <a:pt x="168" y="18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6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4" y="1"/>
                  </a:lnTo>
                  <a:lnTo>
                    <a:pt x="119" y="0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0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6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8"/>
                  </a:lnTo>
                  <a:lnTo>
                    <a:pt x="43" y="21"/>
                  </a:lnTo>
                  <a:lnTo>
                    <a:pt x="39" y="25"/>
                  </a:lnTo>
                  <a:lnTo>
                    <a:pt x="36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9" name="Freeform 55"/>
            <p:cNvSpPr>
              <a:spLocks/>
            </p:cNvSpPr>
            <p:nvPr/>
          </p:nvSpPr>
          <p:spPr bwMode="auto">
            <a:xfrm>
              <a:off x="2656" y="2370"/>
              <a:ext cx="186" cy="186"/>
            </a:xfrm>
            <a:custGeom>
              <a:avLst/>
              <a:gdLst/>
              <a:ahLst/>
              <a:cxnLst>
                <a:cxn ang="0">
                  <a:pos x="1" y="84"/>
                </a:cxn>
                <a:cxn ang="0">
                  <a:pos x="3" y="70"/>
                </a:cxn>
                <a:cxn ang="0">
                  <a:pos x="7" y="57"/>
                </a:cxn>
                <a:cxn ang="0">
                  <a:pos x="14" y="45"/>
                </a:cxn>
                <a:cxn ang="0">
                  <a:pos x="21" y="34"/>
                </a:cxn>
                <a:cxn ang="0">
                  <a:pos x="31" y="24"/>
                </a:cxn>
                <a:cxn ang="0">
                  <a:pos x="41" y="16"/>
                </a:cxn>
                <a:cxn ang="0">
                  <a:pos x="53" y="9"/>
                </a:cxn>
                <a:cxn ang="0">
                  <a:pos x="65" y="4"/>
                </a:cxn>
                <a:cxn ang="0">
                  <a:pos x="79" y="1"/>
                </a:cxn>
                <a:cxn ang="0">
                  <a:pos x="93" y="0"/>
                </a:cxn>
                <a:cxn ang="0">
                  <a:pos x="107" y="1"/>
                </a:cxn>
                <a:cxn ang="0">
                  <a:pos x="121" y="4"/>
                </a:cxn>
                <a:cxn ang="0">
                  <a:pos x="133" y="9"/>
                </a:cxn>
                <a:cxn ang="0">
                  <a:pos x="145" y="16"/>
                </a:cxn>
                <a:cxn ang="0">
                  <a:pos x="156" y="24"/>
                </a:cxn>
                <a:cxn ang="0">
                  <a:pos x="165" y="34"/>
                </a:cxn>
                <a:cxn ang="0">
                  <a:pos x="173" y="45"/>
                </a:cxn>
                <a:cxn ang="0">
                  <a:pos x="179" y="57"/>
                </a:cxn>
                <a:cxn ang="0">
                  <a:pos x="183" y="70"/>
                </a:cxn>
                <a:cxn ang="0">
                  <a:pos x="186" y="84"/>
                </a:cxn>
                <a:cxn ang="0">
                  <a:pos x="186" y="98"/>
                </a:cxn>
                <a:cxn ang="0">
                  <a:pos x="184" y="112"/>
                </a:cxn>
                <a:cxn ang="0">
                  <a:pos x="180" y="125"/>
                </a:cxn>
                <a:cxn ang="0">
                  <a:pos x="175" y="137"/>
                </a:cxn>
                <a:cxn ang="0">
                  <a:pos x="168" y="149"/>
                </a:cxn>
                <a:cxn ang="0">
                  <a:pos x="159" y="159"/>
                </a:cxn>
                <a:cxn ang="0">
                  <a:pos x="149" y="168"/>
                </a:cxn>
                <a:cxn ang="0">
                  <a:pos x="137" y="175"/>
                </a:cxn>
                <a:cxn ang="0">
                  <a:pos x="125" y="180"/>
                </a:cxn>
                <a:cxn ang="0">
                  <a:pos x="112" y="184"/>
                </a:cxn>
                <a:cxn ang="0">
                  <a:pos x="98" y="186"/>
                </a:cxn>
                <a:cxn ang="0">
                  <a:pos x="84" y="186"/>
                </a:cxn>
                <a:cxn ang="0">
                  <a:pos x="70" y="183"/>
                </a:cxn>
                <a:cxn ang="0">
                  <a:pos x="57" y="179"/>
                </a:cxn>
                <a:cxn ang="0">
                  <a:pos x="45" y="172"/>
                </a:cxn>
                <a:cxn ang="0">
                  <a:pos x="34" y="165"/>
                </a:cxn>
                <a:cxn ang="0">
                  <a:pos x="24" y="155"/>
                </a:cxn>
                <a:cxn ang="0">
                  <a:pos x="16" y="145"/>
                </a:cxn>
                <a:cxn ang="0">
                  <a:pos x="9" y="133"/>
                </a:cxn>
                <a:cxn ang="0">
                  <a:pos x="4" y="121"/>
                </a:cxn>
                <a:cxn ang="0">
                  <a:pos x="1" y="107"/>
                </a:cxn>
                <a:cxn ang="0">
                  <a:pos x="0" y="93"/>
                </a:cxn>
              </a:cxnLst>
              <a:rect l="0" t="0" r="r" b="b"/>
              <a:pathLst>
                <a:path w="186" h="186">
                  <a:moveTo>
                    <a:pt x="0" y="93"/>
                  </a:moveTo>
                  <a:lnTo>
                    <a:pt x="0" y="88"/>
                  </a:lnTo>
                  <a:lnTo>
                    <a:pt x="1" y="84"/>
                  </a:lnTo>
                  <a:lnTo>
                    <a:pt x="1" y="79"/>
                  </a:lnTo>
                  <a:lnTo>
                    <a:pt x="2" y="74"/>
                  </a:lnTo>
                  <a:lnTo>
                    <a:pt x="3" y="70"/>
                  </a:lnTo>
                  <a:lnTo>
                    <a:pt x="4" y="65"/>
                  </a:lnTo>
                  <a:lnTo>
                    <a:pt x="6" y="61"/>
                  </a:lnTo>
                  <a:lnTo>
                    <a:pt x="7" y="57"/>
                  </a:lnTo>
                  <a:lnTo>
                    <a:pt x="9" y="53"/>
                  </a:lnTo>
                  <a:lnTo>
                    <a:pt x="11" y="49"/>
                  </a:lnTo>
                  <a:lnTo>
                    <a:pt x="14" y="45"/>
                  </a:lnTo>
                  <a:lnTo>
                    <a:pt x="16" y="41"/>
                  </a:lnTo>
                  <a:lnTo>
                    <a:pt x="19" y="37"/>
                  </a:lnTo>
                  <a:lnTo>
                    <a:pt x="21" y="34"/>
                  </a:lnTo>
                  <a:lnTo>
                    <a:pt x="24" y="30"/>
                  </a:lnTo>
                  <a:lnTo>
                    <a:pt x="27" y="27"/>
                  </a:lnTo>
                  <a:lnTo>
                    <a:pt x="31" y="24"/>
                  </a:lnTo>
                  <a:lnTo>
                    <a:pt x="34" y="21"/>
                  </a:lnTo>
                  <a:lnTo>
                    <a:pt x="37" y="18"/>
                  </a:lnTo>
                  <a:lnTo>
                    <a:pt x="41" y="16"/>
                  </a:lnTo>
                  <a:lnTo>
                    <a:pt x="45" y="13"/>
                  </a:lnTo>
                  <a:lnTo>
                    <a:pt x="49" y="11"/>
                  </a:lnTo>
                  <a:lnTo>
                    <a:pt x="53" y="9"/>
                  </a:lnTo>
                  <a:lnTo>
                    <a:pt x="57" y="7"/>
                  </a:lnTo>
                  <a:lnTo>
                    <a:pt x="61" y="6"/>
                  </a:lnTo>
                  <a:lnTo>
                    <a:pt x="65" y="4"/>
                  </a:lnTo>
                  <a:lnTo>
                    <a:pt x="70" y="3"/>
                  </a:lnTo>
                  <a:lnTo>
                    <a:pt x="74" y="2"/>
                  </a:lnTo>
                  <a:lnTo>
                    <a:pt x="79" y="1"/>
                  </a:lnTo>
                  <a:lnTo>
                    <a:pt x="84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98" y="0"/>
                  </a:lnTo>
                  <a:lnTo>
                    <a:pt x="103" y="0"/>
                  </a:lnTo>
                  <a:lnTo>
                    <a:pt x="107" y="1"/>
                  </a:lnTo>
                  <a:lnTo>
                    <a:pt x="112" y="2"/>
                  </a:lnTo>
                  <a:lnTo>
                    <a:pt x="116" y="3"/>
                  </a:lnTo>
                  <a:lnTo>
                    <a:pt x="121" y="4"/>
                  </a:lnTo>
                  <a:lnTo>
                    <a:pt x="125" y="6"/>
                  </a:lnTo>
                  <a:lnTo>
                    <a:pt x="129" y="7"/>
                  </a:lnTo>
                  <a:lnTo>
                    <a:pt x="133" y="9"/>
                  </a:lnTo>
                  <a:lnTo>
                    <a:pt x="137" y="11"/>
                  </a:lnTo>
                  <a:lnTo>
                    <a:pt x="141" y="13"/>
                  </a:lnTo>
                  <a:lnTo>
                    <a:pt x="145" y="16"/>
                  </a:lnTo>
                  <a:lnTo>
                    <a:pt x="149" y="18"/>
                  </a:lnTo>
                  <a:lnTo>
                    <a:pt x="152" y="21"/>
                  </a:lnTo>
                  <a:lnTo>
                    <a:pt x="156" y="24"/>
                  </a:lnTo>
                  <a:lnTo>
                    <a:pt x="159" y="27"/>
                  </a:lnTo>
                  <a:lnTo>
                    <a:pt x="162" y="30"/>
                  </a:lnTo>
                  <a:lnTo>
                    <a:pt x="165" y="34"/>
                  </a:lnTo>
                  <a:lnTo>
                    <a:pt x="168" y="37"/>
                  </a:lnTo>
                  <a:lnTo>
                    <a:pt x="170" y="41"/>
                  </a:lnTo>
                  <a:lnTo>
                    <a:pt x="173" y="45"/>
                  </a:lnTo>
                  <a:lnTo>
                    <a:pt x="175" y="49"/>
                  </a:lnTo>
                  <a:lnTo>
                    <a:pt x="177" y="53"/>
                  </a:lnTo>
                  <a:lnTo>
                    <a:pt x="179" y="57"/>
                  </a:lnTo>
                  <a:lnTo>
                    <a:pt x="180" y="61"/>
                  </a:lnTo>
                  <a:lnTo>
                    <a:pt x="182" y="65"/>
                  </a:lnTo>
                  <a:lnTo>
                    <a:pt x="183" y="70"/>
                  </a:lnTo>
                  <a:lnTo>
                    <a:pt x="184" y="74"/>
                  </a:lnTo>
                  <a:lnTo>
                    <a:pt x="185" y="79"/>
                  </a:lnTo>
                  <a:lnTo>
                    <a:pt x="186" y="84"/>
                  </a:lnTo>
                  <a:lnTo>
                    <a:pt x="186" y="88"/>
                  </a:lnTo>
                  <a:lnTo>
                    <a:pt x="186" y="93"/>
                  </a:lnTo>
                  <a:lnTo>
                    <a:pt x="186" y="98"/>
                  </a:lnTo>
                  <a:lnTo>
                    <a:pt x="186" y="102"/>
                  </a:lnTo>
                  <a:lnTo>
                    <a:pt x="185" y="107"/>
                  </a:lnTo>
                  <a:lnTo>
                    <a:pt x="184" y="112"/>
                  </a:lnTo>
                  <a:lnTo>
                    <a:pt x="183" y="116"/>
                  </a:lnTo>
                  <a:lnTo>
                    <a:pt x="182" y="121"/>
                  </a:lnTo>
                  <a:lnTo>
                    <a:pt x="180" y="125"/>
                  </a:lnTo>
                  <a:lnTo>
                    <a:pt x="179" y="129"/>
                  </a:lnTo>
                  <a:lnTo>
                    <a:pt x="177" y="133"/>
                  </a:lnTo>
                  <a:lnTo>
                    <a:pt x="175" y="137"/>
                  </a:lnTo>
                  <a:lnTo>
                    <a:pt x="173" y="141"/>
                  </a:lnTo>
                  <a:lnTo>
                    <a:pt x="170" y="145"/>
                  </a:lnTo>
                  <a:lnTo>
                    <a:pt x="168" y="149"/>
                  </a:lnTo>
                  <a:lnTo>
                    <a:pt x="165" y="152"/>
                  </a:lnTo>
                  <a:lnTo>
                    <a:pt x="162" y="155"/>
                  </a:lnTo>
                  <a:lnTo>
                    <a:pt x="159" y="159"/>
                  </a:lnTo>
                  <a:lnTo>
                    <a:pt x="156" y="162"/>
                  </a:lnTo>
                  <a:lnTo>
                    <a:pt x="152" y="165"/>
                  </a:lnTo>
                  <a:lnTo>
                    <a:pt x="149" y="168"/>
                  </a:lnTo>
                  <a:lnTo>
                    <a:pt x="145" y="170"/>
                  </a:lnTo>
                  <a:lnTo>
                    <a:pt x="141" y="172"/>
                  </a:lnTo>
                  <a:lnTo>
                    <a:pt x="137" y="175"/>
                  </a:lnTo>
                  <a:lnTo>
                    <a:pt x="133" y="177"/>
                  </a:lnTo>
                  <a:lnTo>
                    <a:pt x="129" y="179"/>
                  </a:lnTo>
                  <a:lnTo>
                    <a:pt x="125" y="180"/>
                  </a:lnTo>
                  <a:lnTo>
                    <a:pt x="121" y="182"/>
                  </a:lnTo>
                  <a:lnTo>
                    <a:pt x="116" y="183"/>
                  </a:lnTo>
                  <a:lnTo>
                    <a:pt x="112" y="184"/>
                  </a:lnTo>
                  <a:lnTo>
                    <a:pt x="107" y="185"/>
                  </a:lnTo>
                  <a:lnTo>
                    <a:pt x="103" y="186"/>
                  </a:lnTo>
                  <a:lnTo>
                    <a:pt x="98" y="186"/>
                  </a:lnTo>
                  <a:lnTo>
                    <a:pt x="93" y="186"/>
                  </a:lnTo>
                  <a:lnTo>
                    <a:pt x="88" y="186"/>
                  </a:lnTo>
                  <a:lnTo>
                    <a:pt x="84" y="186"/>
                  </a:lnTo>
                  <a:lnTo>
                    <a:pt x="79" y="185"/>
                  </a:lnTo>
                  <a:lnTo>
                    <a:pt x="74" y="184"/>
                  </a:lnTo>
                  <a:lnTo>
                    <a:pt x="70" y="183"/>
                  </a:lnTo>
                  <a:lnTo>
                    <a:pt x="65" y="182"/>
                  </a:lnTo>
                  <a:lnTo>
                    <a:pt x="61" y="180"/>
                  </a:lnTo>
                  <a:lnTo>
                    <a:pt x="57" y="179"/>
                  </a:lnTo>
                  <a:lnTo>
                    <a:pt x="53" y="177"/>
                  </a:lnTo>
                  <a:lnTo>
                    <a:pt x="49" y="175"/>
                  </a:lnTo>
                  <a:lnTo>
                    <a:pt x="45" y="172"/>
                  </a:lnTo>
                  <a:lnTo>
                    <a:pt x="41" y="170"/>
                  </a:lnTo>
                  <a:lnTo>
                    <a:pt x="37" y="168"/>
                  </a:lnTo>
                  <a:lnTo>
                    <a:pt x="34" y="165"/>
                  </a:lnTo>
                  <a:lnTo>
                    <a:pt x="31" y="162"/>
                  </a:lnTo>
                  <a:lnTo>
                    <a:pt x="27" y="159"/>
                  </a:lnTo>
                  <a:lnTo>
                    <a:pt x="24" y="155"/>
                  </a:lnTo>
                  <a:lnTo>
                    <a:pt x="21" y="152"/>
                  </a:lnTo>
                  <a:lnTo>
                    <a:pt x="19" y="149"/>
                  </a:lnTo>
                  <a:lnTo>
                    <a:pt x="16" y="145"/>
                  </a:lnTo>
                  <a:lnTo>
                    <a:pt x="14" y="141"/>
                  </a:lnTo>
                  <a:lnTo>
                    <a:pt x="11" y="137"/>
                  </a:lnTo>
                  <a:lnTo>
                    <a:pt x="9" y="133"/>
                  </a:lnTo>
                  <a:lnTo>
                    <a:pt x="7" y="129"/>
                  </a:lnTo>
                  <a:lnTo>
                    <a:pt x="6" y="125"/>
                  </a:lnTo>
                  <a:lnTo>
                    <a:pt x="4" y="121"/>
                  </a:lnTo>
                  <a:lnTo>
                    <a:pt x="3" y="116"/>
                  </a:lnTo>
                  <a:lnTo>
                    <a:pt x="2" y="112"/>
                  </a:lnTo>
                  <a:lnTo>
                    <a:pt x="1" y="107"/>
                  </a:lnTo>
                  <a:lnTo>
                    <a:pt x="1" y="102"/>
                  </a:lnTo>
                  <a:lnTo>
                    <a:pt x="0" y="98"/>
                  </a:lnTo>
                  <a:lnTo>
                    <a:pt x="0" y="93"/>
                  </a:lnTo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0" name="Freeform 56"/>
            <p:cNvSpPr>
              <a:spLocks noEditPoints="1"/>
            </p:cNvSpPr>
            <p:nvPr/>
          </p:nvSpPr>
          <p:spPr bwMode="auto">
            <a:xfrm>
              <a:off x="2628" y="2361"/>
              <a:ext cx="216" cy="217"/>
            </a:xfrm>
            <a:custGeom>
              <a:avLst/>
              <a:gdLst/>
              <a:ahLst/>
              <a:cxnLst>
                <a:cxn ang="0">
                  <a:pos x="2" y="130"/>
                </a:cxn>
                <a:cxn ang="0">
                  <a:pos x="11" y="156"/>
                </a:cxn>
                <a:cxn ang="0">
                  <a:pos x="25" y="177"/>
                </a:cxn>
                <a:cxn ang="0">
                  <a:pos x="44" y="195"/>
                </a:cxn>
                <a:cxn ang="0">
                  <a:pos x="66" y="208"/>
                </a:cxn>
                <a:cxn ang="0">
                  <a:pos x="92" y="216"/>
                </a:cxn>
                <a:cxn ang="0">
                  <a:pos x="119" y="216"/>
                </a:cxn>
                <a:cxn ang="0">
                  <a:pos x="145" y="210"/>
                </a:cxn>
                <a:cxn ang="0">
                  <a:pos x="168" y="198"/>
                </a:cxn>
                <a:cxn ang="0">
                  <a:pos x="188" y="181"/>
                </a:cxn>
                <a:cxn ang="0">
                  <a:pos x="203" y="160"/>
                </a:cxn>
                <a:cxn ang="0">
                  <a:pos x="213" y="136"/>
                </a:cxn>
                <a:cxn ang="0">
                  <a:pos x="216" y="108"/>
                </a:cxn>
                <a:cxn ang="0">
                  <a:pos x="213" y="81"/>
                </a:cxn>
                <a:cxn ang="0">
                  <a:pos x="203" y="57"/>
                </a:cxn>
                <a:cxn ang="0">
                  <a:pos x="188" y="36"/>
                </a:cxn>
                <a:cxn ang="0">
                  <a:pos x="168" y="19"/>
                </a:cxn>
                <a:cxn ang="0">
                  <a:pos x="145" y="7"/>
                </a:cxn>
                <a:cxn ang="0">
                  <a:pos x="119" y="1"/>
                </a:cxn>
                <a:cxn ang="0">
                  <a:pos x="92" y="1"/>
                </a:cxn>
                <a:cxn ang="0">
                  <a:pos x="66" y="9"/>
                </a:cxn>
                <a:cxn ang="0">
                  <a:pos x="44" y="22"/>
                </a:cxn>
                <a:cxn ang="0">
                  <a:pos x="25" y="39"/>
                </a:cxn>
                <a:cxn ang="0">
                  <a:pos x="11" y="61"/>
                </a:cxn>
                <a:cxn ang="0">
                  <a:pos x="2" y="87"/>
                </a:cxn>
                <a:cxn ang="0">
                  <a:pos x="15" y="108"/>
                </a:cxn>
                <a:cxn ang="0">
                  <a:pos x="18" y="85"/>
                </a:cxn>
                <a:cxn ang="0">
                  <a:pos x="26" y="64"/>
                </a:cxn>
                <a:cxn ang="0">
                  <a:pos x="39" y="46"/>
                </a:cxn>
                <a:cxn ang="0">
                  <a:pos x="56" y="31"/>
                </a:cxn>
                <a:cxn ang="0">
                  <a:pos x="76" y="21"/>
                </a:cxn>
                <a:cxn ang="0">
                  <a:pos x="99" y="16"/>
                </a:cxn>
                <a:cxn ang="0">
                  <a:pos x="122" y="16"/>
                </a:cxn>
                <a:cxn ang="0">
                  <a:pos x="144" y="22"/>
                </a:cxn>
                <a:cxn ang="0">
                  <a:pos x="164" y="34"/>
                </a:cxn>
                <a:cxn ang="0">
                  <a:pos x="180" y="49"/>
                </a:cxn>
                <a:cxn ang="0">
                  <a:pos x="192" y="68"/>
                </a:cxn>
                <a:cxn ang="0">
                  <a:pos x="199" y="90"/>
                </a:cxn>
                <a:cxn ang="0">
                  <a:pos x="201" y="113"/>
                </a:cxn>
                <a:cxn ang="0">
                  <a:pos x="197" y="136"/>
                </a:cxn>
                <a:cxn ang="0">
                  <a:pos x="188" y="157"/>
                </a:cxn>
                <a:cxn ang="0">
                  <a:pos x="174" y="174"/>
                </a:cxn>
                <a:cxn ang="0">
                  <a:pos x="156" y="188"/>
                </a:cxn>
                <a:cxn ang="0">
                  <a:pos x="136" y="198"/>
                </a:cxn>
                <a:cxn ang="0">
                  <a:pos x="113" y="202"/>
                </a:cxn>
                <a:cxn ang="0">
                  <a:pos x="89" y="200"/>
                </a:cxn>
                <a:cxn ang="0">
                  <a:pos x="68" y="193"/>
                </a:cxn>
                <a:cxn ang="0">
                  <a:pos x="49" y="180"/>
                </a:cxn>
                <a:cxn ang="0">
                  <a:pos x="34" y="164"/>
                </a:cxn>
                <a:cxn ang="0">
                  <a:pos x="23" y="145"/>
                </a:cxn>
                <a:cxn ang="0">
                  <a:pos x="16" y="123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6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5" y="189"/>
                  </a:lnTo>
                  <a:lnTo>
                    <a:pt x="39" y="192"/>
                  </a:lnTo>
                  <a:lnTo>
                    <a:pt x="44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4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5" y="216"/>
                  </a:lnTo>
                  <a:lnTo>
                    <a:pt x="130" y="215"/>
                  </a:lnTo>
                  <a:lnTo>
                    <a:pt x="135" y="214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6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2"/>
                  </a:lnTo>
                  <a:lnTo>
                    <a:pt x="168" y="19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7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1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7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9"/>
                  </a:lnTo>
                  <a:lnTo>
                    <a:pt x="44" y="22"/>
                  </a:lnTo>
                  <a:lnTo>
                    <a:pt x="39" y="25"/>
                  </a:lnTo>
                  <a:lnTo>
                    <a:pt x="35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  <a:close/>
                  <a:moveTo>
                    <a:pt x="15" y="108"/>
                  </a:moveTo>
                  <a:lnTo>
                    <a:pt x="15" y="104"/>
                  </a:lnTo>
                  <a:lnTo>
                    <a:pt x="16" y="99"/>
                  </a:lnTo>
                  <a:lnTo>
                    <a:pt x="16" y="94"/>
                  </a:lnTo>
                  <a:lnTo>
                    <a:pt x="17" y="90"/>
                  </a:lnTo>
                  <a:lnTo>
                    <a:pt x="18" y="85"/>
                  </a:lnTo>
                  <a:lnTo>
                    <a:pt x="19" y="81"/>
                  </a:lnTo>
                  <a:lnTo>
                    <a:pt x="21" y="76"/>
                  </a:lnTo>
                  <a:lnTo>
                    <a:pt x="23" y="72"/>
                  </a:lnTo>
                  <a:lnTo>
                    <a:pt x="24" y="68"/>
                  </a:lnTo>
                  <a:lnTo>
                    <a:pt x="26" y="64"/>
                  </a:lnTo>
                  <a:lnTo>
                    <a:pt x="29" y="60"/>
                  </a:lnTo>
                  <a:lnTo>
                    <a:pt x="31" y="56"/>
                  </a:lnTo>
                  <a:lnTo>
                    <a:pt x="34" y="53"/>
                  </a:lnTo>
                  <a:lnTo>
                    <a:pt x="36" y="49"/>
                  </a:lnTo>
                  <a:lnTo>
                    <a:pt x="39" y="46"/>
                  </a:lnTo>
                  <a:lnTo>
                    <a:pt x="42" y="42"/>
                  </a:lnTo>
                  <a:lnTo>
                    <a:pt x="46" y="39"/>
                  </a:lnTo>
                  <a:lnTo>
                    <a:pt x="49" y="36"/>
                  </a:lnTo>
                  <a:lnTo>
                    <a:pt x="53" y="34"/>
                  </a:lnTo>
                  <a:lnTo>
                    <a:pt x="56" y="31"/>
                  </a:lnTo>
                  <a:lnTo>
                    <a:pt x="60" y="29"/>
                  </a:lnTo>
                  <a:lnTo>
                    <a:pt x="64" y="26"/>
                  </a:lnTo>
                  <a:lnTo>
                    <a:pt x="68" y="24"/>
                  </a:lnTo>
                  <a:lnTo>
                    <a:pt x="72" y="22"/>
                  </a:lnTo>
                  <a:lnTo>
                    <a:pt x="76" y="21"/>
                  </a:lnTo>
                  <a:lnTo>
                    <a:pt x="80" y="19"/>
                  </a:lnTo>
                  <a:lnTo>
                    <a:pt x="85" y="18"/>
                  </a:lnTo>
                  <a:lnTo>
                    <a:pt x="89" y="17"/>
                  </a:lnTo>
                  <a:lnTo>
                    <a:pt x="94" y="16"/>
                  </a:lnTo>
                  <a:lnTo>
                    <a:pt x="99" y="16"/>
                  </a:lnTo>
                  <a:lnTo>
                    <a:pt x="103" y="15"/>
                  </a:lnTo>
                  <a:lnTo>
                    <a:pt x="108" y="15"/>
                  </a:lnTo>
                  <a:lnTo>
                    <a:pt x="113" y="15"/>
                  </a:lnTo>
                  <a:lnTo>
                    <a:pt x="118" y="16"/>
                  </a:lnTo>
                  <a:lnTo>
                    <a:pt x="122" y="16"/>
                  </a:lnTo>
                  <a:lnTo>
                    <a:pt x="127" y="17"/>
                  </a:lnTo>
                  <a:lnTo>
                    <a:pt x="131" y="18"/>
                  </a:lnTo>
                  <a:lnTo>
                    <a:pt x="136" y="19"/>
                  </a:lnTo>
                  <a:lnTo>
                    <a:pt x="140" y="21"/>
                  </a:lnTo>
                  <a:lnTo>
                    <a:pt x="144" y="22"/>
                  </a:lnTo>
                  <a:lnTo>
                    <a:pt x="148" y="24"/>
                  </a:lnTo>
                  <a:lnTo>
                    <a:pt x="152" y="26"/>
                  </a:lnTo>
                  <a:lnTo>
                    <a:pt x="156" y="29"/>
                  </a:lnTo>
                  <a:lnTo>
                    <a:pt x="160" y="31"/>
                  </a:lnTo>
                  <a:lnTo>
                    <a:pt x="164" y="34"/>
                  </a:lnTo>
                  <a:lnTo>
                    <a:pt x="167" y="36"/>
                  </a:lnTo>
                  <a:lnTo>
                    <a:pt x="171" y="39"/>
                  </a:lnTo>
                  <a:lnTo>
                    <a:pt x="174" y="42"/>
                  </a:lnTo>
                  <a:lnTo>
                    <a:pt x="177" y="46"/>
                  </a:lnTo>
                  <a:lnTo>
                    <a:pt x="180" y="49"/>
                  </a:lnTo>
                  <a:lnTo>
                    <a:pt x="182" y="53"/>
                  </a:lnTo>
                  <a:lnTo>
                    <a:pt x="185" y="56"/>
                  </a:lnTo>
                  <a:lnTo>
                    <a:pt x="188" y="60"/>
                  </a:lnTo>
                  <a:lnTo>
                    <a:pt x="190" y="64"/>
                  </a:lnTo>
                  <a:lnTo>
                    <a:pt x="192" y="68"/>
                  </a:lnTo>
                  <a:lnTo>
                    <a:pt x="194" y="72"/>
                  </a:lnTo>
                  <a:lnTo>
                    <a:pt x="195" y="76"/>
                  </a:lnTo>
                  <a:lnTo>
                    <a:pt x="197" y="81"/>
                  </a:lnTo>
                  <a:lnTo>
                    <a:pt x="198" y="85"/>
                  </a:lnTo>
                  <a:lnTo>
                    <a:pt x="199" y="90"/>
                  </a:lnTo>
                  <a:lnTo>
                    <a:pt x="200" y="94"/>
                  </a:lnTo>
                  <a:lnTo>
                    <a:pt x="201" y="99"/>
                  </a:lnTo>
                  <a:lnTo>
                    <a:pt x="201" y="104"/>
                  </a:lnTo>
                  <a:lnTo>
                    <a:pt x="201" y="108"/>
                  </a:lnTo>
                  <a:lnTo>
                    <a:pt x="201" y="113"/>
                  </a:lnTo>
                  <a:lnTo>
                    <a:pt x="201" y="118"/>
                  </a:lnTo>
                  <a:lnTo>
                    <a:pt x="200" y="123"/>
                  </a:lnTo>
                  <a:lnTo>
                    <a:pt x="199" y="127"/>
                  </a:lnTo>
                  <a:lnTo>
                    <a:pt x="198" y="132"/>
                  </a:lnTo>
                  <a:lnTo>
                    <a:pt x="197" y="136"/>
                  </a:lnTo>
                  <a:lnTo>
                    <a:pt x="195" y="141"/>
                  </a:lnTo>
                  <a:lnTo>
                    <a:pt x="194" y="145"/>
                  </a:lnTo>
                  <a:lnTo>
                    <a:pt x="192" y="149"/>
                  </a:lnTo>
                  <a:lnTo>
                    <a:pt x="190" y="153"/>
                  </a:lnTo>
                  <a:lnTo>
                    <a:pt x="188" y="157"/>
                  </a:lnTo>
                  <a:lnTo>
                    <a:pt x="185" y="161"/>
                  </a:lnTo>
                  <a:lnTo>
                    <a:pt x="182" y="164"/>
                  </a:lnTo>
                  <a:lnTo>
                    <a:pt x="180" y="168"/>
                  </a:lnTo>
                  <a:lnTo>
                    <a:pt x="177" y="171"/>
                  </a:lnTo>
                  <a:lnTo>
                    <a:pt x="174" y="174"/>
                  </a:lnTo>
                  <a:lnTo>
                    <a:pt x="171" y="178"/>
                  </a:lnTo>
                  <a:lnTo>
                    <a:pt x="167" y="180"/>
                  </a:lnTo>
                  <a:lnTo>
                    <a:pt x="164" y="183"/>
                  </a:lnTo>
                  <a:lnTo>
                    <a:pt x="160" y="186"/>
                  </a:lnTo>
                  <a:lnTo>
                    <a:pt x="156" y="188"/>
                  </a:lnTo>
                  <a:lnTo>
                    <a:pt x="152" y="191"/>
                  </a:lnTo>
                  <a:lnTo>
                    <a:pt x="148" y="193"/>
                  </a:lnTo>
                  <a:lnTo>
                    <a:pt x="144" y="195"/>
                  </a:lnTo>
                  <a:lnTo>
                    <a:pt x="140" y="196"/>
                  </a:lnTo>
                  <a:lnTo>
                    <a:pt x="136" y="198"/>
                  </a:lnTo>
                  <a:lnTo>
                    <a:pt x="131" y="199"/>
                  </a:lnTo>
                  <a:lnTo>
                    <a:pt x="127" y="200"/>
                  </a:lnTo>
                  <a:lnTo>
                    <a:pt x="122" y="201"/>
                  </a:lnTo>
                  <a:lnTo>
                    <a:pt x="118" y="201"/>
                  </a:lnTo>
                  <a:lnTo>
                    <a:pt x="113" y="202"/>
                  </a:lnTo>
                  <a:lnTo>
                    <a:pt x="108" y="202"/>
                  </a:lnTo>
                  <a:lnTo>
                    <a:pt x="103" y="202"/>
                  </a:lnTo>
                  <a:lnTo>
                    <a:pt x="99" y="201"/>
                  </a:lnTo>
                  <a:lnTo>
                    <a:pt x="94" y="201"/>
                  </a:lnTo>
                  <a:lnTo>
                    <a:pt x="89" y="200"/>
                  </a:lnTo>
                  <a:lnTo>
                    <a:pt x="85" y="199"/>
                  </a:lnTo>
                  <a:lnTo>
                    <a:pt x="80" y="198"/>
                  </a:lnTo>
                  <a:lnTo>
                    <a:pt x="76" y="196"/>
                  </a:lnTo>
                  <a:lnTo>
                    <a:pt x="72" y="195"/>
                  </a:lnTo>
                  <a:lnTo>
                    <a:pt x="68" y="193"/>
                  </a:lnTo>
                  <a:lnTo>
                    <a:pt x="64" y="191"/>
                  </a:lnTo>
                  <a:lnTo>
                    <a:pt x="60" y="188"/>
                  </a:lnTo>
                  <a:lnTo>
                    <a:pt x="56" y="186"/>
                  </a:lnTo>
                  <a:lnTo>
                    <a:pt x="53" y="183"/>
                  </a:lnTo>
                  <a:lnTo>
                    <a:pt x="49" y="180"/>
                  </a:lnTo>
                  <a:lnTo>
                    <a:pt x="46" y="178"/>
                  </a:lnTo>
                  <a:lnTo>
                    <a:pt x="42" y="174"/>
                  </a:lnTo>
                  <a:lnTo>
                    <a:pt x="39" y="171"/>
                  </a:lnTo>
                  <a:lnTo>
                    <a:pt x="36" y="168"/>
                  </a:lnTo>
                  <a:lnTo>
                    <a:pt x="34" y="164"/>
                  </a:lnTo>
                  <a:lnTo>
                    <a:pt x="31" y="161"/>
                  </a:lnTo>
                  <a:lnTo>
                    <a:pt x="29" y="157"/>
                  </a:lnTo>
                  <a:lnTo>
                    <a:pt x="26" y="153"/>
                  </a:lnTo>
                  <a:lnTo>
                    <a:pt x="24" y="149"/>
                  </a:lnTo>
                  <a:lnTo>
                    <a:pt x="23" y="145"/>
                  </a:lnTo>
                  <a:lnTo>
                    <a:pt x="21" y="141"/>
                  </a:lnTo>
                  <a:lnTo>
                    <a:pt x="19" y="136"/>
                  </a:lnTo>
                  <a:lnTo>
                    <a:pt x="18" y="132"/>
                  </a:lnTo>
                  <a:lnTo>
                    <a:pt x="17" y="127"/>
                  </a:lnTo>
                  <a:lnTo>
                    <a:pt x="16" y="123"/>
                  </a:lnTo>
                  <a:lnTo>
                    <a:pt x="16" y="118"/>
                  </a:lnTo>
                  <a:lnTo>
                    <a:pt x="15" y="113"/>
                  </a:lnTo>
                  <a:lnTo>
                    <a:pt x="15" y="10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1" name="Freeform 57"/>
            <p:cNvSpPr>
              <a:spLocks/>
            </p:cNvSpPr>
            <p:nvPr/>
          </p:nvSpPr>
          <p:spPr bwMode="auto">
            <a:xfrm>
              <a:off x="2628" y="2361"/>
              <a:ext cx="216" cy="217"/>
            </a:xfrm>
            <a:custGeom>
              <a:avLst/>
              <a:gdLst/>
              <a:ahLst/>
              <a:cxnLst>
                <a:cxn ang="0">
                  <a:pos x="1" y="120"/>
                </a:cxn>
                <a:cxn ang="0">
                  <a:pos x="4" y="136"/>
                </a:cxn>
                <a:cxn ang="0">
                  <a:pos x="9" y="151"/>
                </a:cxn>
                <a:cxn ang="0">
                  <a:pos x="16" y="165"/>
                </a:cxn>
                <a:cxn ang="0">
                  <a:pos x="25" y="177"/>
                </a:cxn>
                <a:cxn ang="0">
                  <a:pos x="35" y="189"/>
                </a:cxn>
                <a:cxn ang="0">
                  <a:pos x="48" y="198"/>
                </a:cxn>
                <a:cxn ang="0">
                  <a:pos x="61" y="206"/>
                </a:cxn>
                <a:cxn ang="0">
                  <a:pos x="76" y="212"/>
                </a:cxn>
                <a:cxn ang="0">
                  <a:pos x="92" y="216"/>
                </a:cxn>
                <a:cxn ang="0">
                  <a:pos x="108" y="217"/>
                </a:cxn>
                <a:cxn ang="0">
                  <a:pos x="125" y="216"/>
                </a:cxn>
                <a:cxn ang="0">
                  <a:pos x="140" y="212"/>
                </a:cxn>
                <a:cxn ang="0">
                  <a:pos x="155" y="206"/>
                </a:cxn>
                <a:cxn ang="0">
                  <a:pos x="168" y="198"/>
                </a:cxn>
                <a:cxn ang="0">
                  <a:pos x="181" y="189"/>
                </a:cxn>
                <a:cxn ang="0">
                  <a:pos x="191" y="177"/>
                </a:cxn>
                <a:cxn ang="0">
                  <a:pos x="200" y="165"/>
                </a:cxn>
                <a:cxn ang="0">
                  <a:pos x="208" y="151"/>
                </a:cxn>
                <a:cxn ang="0">
                  <a:pos x="213" y="136"/>
                </a:cxn>
                <a:cxn ang="0">
                  <a:pos x="216" y="120"/>
                </a:cxn>
                <a:cxn ang="0">
                  <a:pos x="216" y="103"/>
                </a:cxn>
                <a:cxn ang="0">
                  <a:pos x="214" y="87"/>
                </a:cxn>
                <a:cxn ang="0">
                  <a:pos x="210" y="71"/>
                </a:cxn>
                <a:cxn ang="0">
                  <a:pos x="203" y="57"/>
                </a:cxn>
                <a:cxn ang="0">
                  <a:pos x="195" y="44"/>
                </a:cxn>
                <a:cxn ang="0">
                  <a:pos x="184" y="32"/>
                </a:cxn>
                <a:cxn ang="0">
                  <a:pos x="173" y="22"/>
                </a:cxn>
                <a:cxn ang="0">
                  <a:pos x="160" y="13"/>
                </a:cxn>
                <a:cxn ang="0">
                  <a:pos x="145" y="7"/>
                </a:cxn>
                <a:cxn ang="0">
                  <a:pos x="130" y="2"/>
                </a:cxn>
                <a:cxn ang="0">
                  <a:pos x="114" y="0"/>
                </a:cxn>
                <a:cxn ang="0">
                  <a:pos x="97" y="1"/>
                </a:cxn>
                <a:cxn ang="0">
                  <a:pos x="81" y="3"/>
                </a:cxn>
                <a:cxn ang="0">
                  <a:pos x="66" y="9"/>
                </a:cxn>
                <a:cxn ang="0">
                  <a:pos x="52" y="16"/>
                </a:cxn>
                <a:cxn ang="0">
                  <a:pos x="39" y="25"/>
                </a:cxn>
                <a:cxn ang="0">
                  <a:pos x="28" y="36"/>
                </a:cxn>
                <a:cxn ang="0">
                  <a:pos x="19" y="48"/>
                </a:cxn>
                <a:cxn ang="0">
                  <a:pos x="11" y="61"/>
                </a:cxn>
                <a:cxn ang="0">
                  <a:pos x="5" y="76"/>
                </a:cxn>
                <a:cxn ang="0">
                  <a:pos x="1" y="92"/>
                </a:cxn>
                <a:cxn ang="0">
                  <a:pos x="0" y="108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6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5" y="189"/>
                  </a:lnTo>
                  <a:lnTo>
                    <a:pt x="39" y="192"/>
                  </a:lnTo>
                  <a:lnTo>
                    <a:pt x="44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4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5" y="216"/>
                  </a:lnTo>
                  <a:lnTo>
                    <a:pt x="130" y="215"/>
                  </a:lnTo>
                  <a:lnTo>
                    <a:pt x="135" y="214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6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2"/>
                  </a:lnTo>
                  <a:lnTo>
                    <a:pt x="168" y="19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7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1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7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9"/>
                  </a:lnTo>
                  <a:lnTo>
                    <a:pt x="44" y="22"/>
                  </a:lnTo>
                  <a:lnTo>
                    <a:pt x="39" y="25"/>
                  </a:lnTo>
                  <a:lnTo>
                    <a:pt x="35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  <a:close/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2" name="Freeform 58"/>
            <p:cNvSpPr>
              <a:spLocks/>
            </p:cNvSpPr>
            <p:nvPr/>
          </p:nvSpPr>
          <p:spPr bwMode="auto">
            <a:xfrm>
              <a:off x="2643" y="2377"/>
              <a:ext cx="186" cy="186"/>
            </a:xfrm>
            <a:custGeom>
              <a:avLst/>
              <a:gdLst/>
              <a:ahLst/>
              <a:cxnLst>
                <a:cxn ang="0">
                  <a:pos x="1" y="83"/>
                </a:cxn>
                <a:cxn ang="0">
                  <a:pos x="3" y="70"/>
                </a:cxn>
                <a:cxn ang="0">
                  <a:pos x="7" y="57"/>
                </a:cxn>
                <a:cxn ang="0">
                  <a:pos x="14" y="45"/>
                </a:cxn>
                <a:cxn ang="0">
                  <a:pos x="21" y="34"/>
                </a:cxn>
                <a:cxn ang="0">
                  <a:pos x="31" y="24"/>
                </a:cxn>
                <a:cxn ang="0">
                  <a:pos x="41" y="16"/>
                </a:cxn>
                <a:cxn ang="0">
                  <a:pos x="53" y="9"/>
                </a:cxn>
                <a:cxn ang="0">
                  <a:pos x="65" y="4"/>
                </a:cxn>
                <a:cxn ang="0">
                  <a:pos x="79" y="1"/>
                </a:cxn>
                <a:cxn ang="0">
                  <a:pos x="93" y="0"/>
                </a:cxn>
                <a:cxn ang="0">
                  <a:pos x="107" y="1"/>
                </a:cxn>
                <a:cxn ang="0">
                  <a:pos x="121" y="4"/>
                </a:cxn>
                <a:cxn ang="0">
                  <a:pos x="133" y="9"/>
                </a:cxn>
                <a:cxn ang="0">
                  <a:pos x="145" y="16"/>
                </a:cxn>
                <a:cxn ang="0">
                  <a:pos x="156" y="24"/>
                </a:cxn>
                <a:cxn ang="0">
                  <a:pos x="165" y="34"/>
                </a:cxn>
                <a:cxn ang="0">
                  <a:pos x="173" y="45"/>
                </a:cxn>
                <a:cxn ang="0">
                  <a:pos x="179" y="57"/>
                </a:cxn>
                <a:cxn ang="0">
                  <a:pos x="183" y="70"/>
                </a:cxn>
                <a:cxn ang="0">
                  <a:pos x="186" y="83"/>
                </a:cxn>
                <a:cxn ang="0">
                  <a:pos x="186" y="98"/>
                </a:cxn>
                <a:cxn ang="0">
                  <a:pos x="184" y="112"/>
                </a:cxn>
                <a:cxn ang="0">
                  <a:pos x="180" y="125"/>
                </a:cxn>
                <a:cxn ang="0">
                  <a:pos x="175" y="137"/>
                </a:cxn>
                <a:cxn ang="0">
                  <a:pos x="168" y="149"/>
                </a:cxn>
                <a:cxn ang="0">
                  <a:pos x="159" y="159"/>
                </a:cxn>
                <a:cxn ang="0">
                  <a:pos x="149" y="167"/>
                </a:cxn>
                <a:cxn ang="0">
                  <a:pos x="137" y="175"/>
                </a:cxn>
                <a:cxn ang="0">
                  <a:pos x="125" y="180"/>
                </a:cxn>
                <a:cxn ang="0">
                  <a:pos x="112" y="184"/>
                </a:cxn>
                <a:cxn ang="0">
                  <a:pos x="98" y="186"/>
                </a:cxn>
                <a:cxn ang="0">
                  <a:pos x="84" y="185"/>
                </a:cxn>
                <a:cxn ang="0">
                  <a:pos x="70" y="183"/>
                </a:cxn>
                <a:cxn ang="0">
                  <a:pos x="57" y="179"/>
                </a:cxn>
                <a:cxn ang="0">
                  <a:pos x="45" y="173"/>
                </a:cxn>
                <a:cxn ang="0">
                  <a:pos x="34" y="165"/>
                </a:cxn>
                <a:cxn ang="0">
                  <a:pos x="24" y="155"/>
                </a:cxn>
                <a:cxn ang="0">
                  <a:pos x="16" y="145"/>
                </a:cxn>
                <a:cxn ang="0">
                  <a:pos x="9" y="133"/>
                </a:cxn>
                <a:cxn ang="0">
                  <a:pos x="4" y="121"/>
                </a:cxn>
                <a:cxn ang="0">
                  <a:pos x="1" y="107"/>
                </a:cxn>
                <a:cxn ang="0">
                  <a:pos x="0" y="93"/>
                </a:cxn>
              </a:cxnLst>
              <a:rect l="0" t="0" r="r" b="b"/>
              <a:pathLst>
                <a:path w="186" h="186">
                  <a:moveTo>
                    <a:pt x="0" y="93"/>
                  </a:moveTo>
                  <a:lnTo>
                    <a:pt x="0" y="88"/>
                  </a:lnTo>
                  <a:lnTo>
                    <a:pt x="1" y="83"/>
                  </a:lnTo>
                  <a:lnTo>
                    <a:pt x="1" y="79"/>
                  </a:lnTo>
                  <a:lnTo>
                    <a:pt x="2" y="74"/>
                  </a:lnTo>
                  <a:lnTo>
                    <a:pt x="3" y="70"/>
                  </a:lnTo>
                  <a:lnTo>
                    <a:pt x="4" y="65"/>
                  </a:lnTo>
                  <a:lnTo>
                    <a:pt x="6" y="61"/>
                  </a:lnTo>
                  <a:lnTo>
                    <a:pt x="7" y="57"/>
                  </a:lnTo>
                  <a:lnTo>
                    <a:pt x="9" y="53"/>
                  </a:lnTo>
                  <a:lnTo>
                    <a:pt x="11" y="49"/>
                  </a:lnTo>
                  <a:lnTo>
                    <a:pt x="14" y="45"/>
                  </a:lnTo>
                  <a:lnTo>
                    <a:pt x="16" y="41"/>
                  </a:lnTo>
                  <a:lnTo>
                    <a:pt x="19" y="37"/>
                  </a:lnTo>
                  <a:lnTo>
                    <a:pt x="21" y="34"/>
                  </a:lnTo>
                  <a:lnTo>
                    <a:pt x="24" y="30"/>
                  </a:lnTo>
                  <a:lnTo>
                    <a:pt x="27" y="27"/>
                  </a:lnTo>
                  <a:lnTo>
                    <a:pt x="31" y="24"/>
                  </a:lnTo>
                  <a:lnTo>
                    <a:pt x="34" y="21"/>
                  </a:lnTo>
                  <a:lnTo>
                    <a:pt x="38" y="18"/>
                  </a:lnTo>
                  <a:lnTo>
                    <a:pt x="41" y="16"/>
                  </a:lnTo>
                  <a:lnTo>
                    <a:pt x="45" y="13"/>
                  </a:lnTo>
                  <a:lnTo>
                    <a:pt x="49" y="11"/>
                  </a:lnTo>
                  <a:lnTo>
                    <a:pt x="53" y="9"/>
                  </a:lnTo>
                  <a:lnTo>
                    <a:pt x="57" y="7"/>
                  </a:lnTo>
                  <a:lnTo>
                    <a:pt x="61" y="6"/>
                  </a:lnTo>
                  <a:lnTo>
                    <a:pt x="65" y="4"/>
                  </a:lnTo>
                  <a:lnTo>
                    <a:pt x="70" y="3"/>
                  </a:lnTo>
                  <a:lnTo>
                    <a:pt x="74" y="2"/>
                  </a:lnTo>
                  <a:lnTo>
                    <a:pt x="79" y="1"/>
                  </a:lnTo>
                  <a:lnTo>
                    <a:pt x="84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98" y="0"/>
                  </a:lnTo>
                  <a:lnTo>
                    <a:pt x="103" y="0"/>
                  </a:lnTo>
                  <a:lnTo>
                    <a:pt x="107" y="1"/>
                  </a:lnTo>
                  <a:lnTo>
                    <a:pt x="112" y="2"/>
                  </a:lnTo>
                  <a:lnTo>
                    <a:pt x="116" y="3"/>
                  </a:lnTo>
                  <a:lnTo>
                    <a:pt x="121" y="4"/>
                  </a:lnTo>
                  <a:lnTo>
                    <a:pt x="125" y="6"/>
                  </a:lnTo>
                  <a:lnTo>
                    <a:pt x="129" y="7"/>
                  </a:lnTo>
                  <a:lnTo>
                    <a:pt x="133" y="9"/>
                  </a:lnTo>
                  <a:lnTo>
                    <a:pt x="137" y="11"/>
                  </a:lnTo>
                  <a:lnTo>
                    <a:pt x="141" y="13"/>
                  </a:lnTo>
                  <a:lnTo>
                    <a:pt x="145" y="16"/>
                  </a:lnTo>
                  <a:lnTo>
                    <a:pt x="149" y="18"/>
                  </a:lnTo>
                  <a:lnTo>
                    <a:pt x="152" y="21"/>
                  </a:lnTo>
                  <a:lnTo>
                    <a:pt x="156" y="24"/>
                  </a:lnTo>
                  <a:lnTo>
                    <a:pt x="159" y="27"/>
                  </a:lnTo>
                  <a:lnTo>
                    <a:pt x="162" y="30"/>
                  </a:lnTo>
                  <a:lnTo>
                    <a:pt x="165" y="34"/>
                  </a:lnTo>
                  <a:lnTo>
                    <a:pt x="168" y="37"/>
                  </a:lnTo>
                  <a:lnTo>
                    <a:pt x="170" y="41"/>
                  </a:lnTo>
                  <a:lnTo>
                    <a:pt x="173" y="45"/>
                  </a:lnTo>
                  <a:lnTo>
                    <a:pt x="175" y="49"/>
                  </a:lnTo>
                  <a:lnTo>
                    <a:pt x="177" y="53"/>
                  </a:lnTo>
                  <a:lnTo>
                    <a:pt x="179" y="57"/>
                  </a:lnTo>
                  <a:lnTo>
                    <a:pt x="180" y="61"/>
                  </a:lnTo>
                  <a:lnTo>
                    <a:pt x="182" y="65"/>
                  </a:lnTo>
                  <a:lnTo>
                    <a:pt x="183" y="70"/>
                  </a:lnTo>
                  <a:lnTo>
                    <a:pt x="184" y="74"/>
                  </a:lnTo>
                  <a:lnTo>
                    <a:pt x="185" y="79"/>
                  </a:lnTo>
                  <a:lnTo>
                    <a:pt x="186" y="83"/>
                  </a:lnTo>
                  <a:lnTo>
                    <a:pt x="186" y="88"/>
                  </a:lnTo>
                  <a:lnTo>
                    <a:pt x="186" y="93"/>
                  </a:lnTo>
                  <a:lnTo>
                    <a:pt x="186" y="98"/>
                  </a:lnTo>
                  <a:lnTo>
                    <a:pt x="186" y="102"/>
                  </a:lnTo>
                  <a:lnTo>
                    <a:pt x="185" y="107"/>
                  </a:lnTo>
                  <a:lnTo>
                    <a:pt x="184" y="112"/>
                  </a:lnTo>
                  <a:lnTo>
                    <a:pt x="183" y="116"/>
                  </a:lnTo>
                  <a:lnTo>
                    <a:pt x="182" y="121"/>
                  </a:lnTo>
                  <a:lnTo>
                    <a:pt x="180" y="125"/>
                  </a:lnTo>
                  <a:lnTo>
                    <a:pt x="179" y="129"/>
                  </a:lnTo>
                  <a:lnTo>
                    <a:pt x="177" y="133"/>
                  </a:lnTo>
                  <a:lnTo>
                    <a:pt x="175" y="137"/>
                  </a:lnTo>
                  <a:lnTo>
                    <a:pt x="173" y="141"/>
                  </a:lnTo>
                  <a:lnTo>
                    <a:pt x="170" y="145"/>
                  </a:lnTo>
                  <a:lnTo>
                    <a:pt x="168" y="149"/>
                  </a:lnTo>
                  <a:lnTo>
                    <a:pt x="165" y="152"/>
                  </a:lnTo>
                  <a:lnTo>
                    <a:pt x="162" y="155"/>
                  </a:lnTo>
                  <a:lnTo>
                    <a:pt x="159" y="159"/>
                  </a:lnTo>
                  <a:lnTo>
                    <a:pt x="156" y="162"/>
                  </a:lnTo>
                  <a:lnTo>
                    <a:pt x="152" y="165"/>
                  </a:lnTo>
                  <a:lnTo>
                    <a:pt x="149" y="167"/>
                  </a:lnTo>
                  <a:lnTo>
                    <a:pt x="145" y="170"/>
                  </a:lnTo>
                  <a:lnTo>
                    <a:pt x="141" y="173"/>
                  </a:lnTo>
                  <a:lnTo>
                    <a:pt x="137" y="175"/>
                  </a:lnTo>
                  <a:lnTo>
                    <a:pt x="133" y="177"/>
                  </a:lnTo>
                  <a:lnTo>
                    <a:pt x="129" y="179"/>
                  </a:lnTo>
                  <a:lnTo>
                    <a:pt x="125" y="180"/>
                  </a:lnTo>
                  <a:lnTo>
                    <a:pt x="121" y="182"/>
                  </a:lnTo>
                  <a:lnTo>
                    <a:pt x="116" y="183"/>
                  </a:lnTo>
                  <a:lnTo>
                    <a:pt x="112" y="184"/>
                  </a:lnTo>
                  <a:lnTo>
                    <a:pt x="107" y="185"/>
                  </a:lnTo>
                  <a:lnTo>
                    <a:pt x="103" y="185"/>
                  </a:lnTo>
                  <a:lnTo>
                    <a:pt x="98" y="186"/>
                  </a:lnTo>
                  <a:lnTo>
                    <a:pt x="93" y="186"/>
                  </a:lnTo>
                  <a:lnTo>
                    <a:pt x="88" y="186"/>
                  </a:lnTo>
                  <a:lnTo>
                    <a:pt x="84" y="185"/>
                  </a:lnTo>
                  <a:lnTo>
                    <a:pt x="79" y="185"/>
                  </a:lnTo>
                  <a:lnTo>
                    <a:pt x="74" y="184"/>
                  </a:lnTo>
                  <a:lnTo>
                    <a:pt x="70" y="183"/>
                  </a:lnTo>
                  <a:lnTo>
                    <a:pt x="65" y="182"/>
                  </a:lnTo>
                  <a:lnTo>
                    <a:pt x="61" y="180"/>
                  </a:lnTo>
                  <a:lnTo>
                    <a:pt x="57" y="179"/>
                  </a:lnTo>
                  <a:lnTo>
                    <a:pt x="53" y="177"/>
                  </a:lnTo>
                  <a:lnTo>
                    <a:pt x="49" y="175"/>
                  </a:lnTo>
                  <a:lnTo>
                    <a:pt x="45" y="173"/>
                  </a:lnTo>
                  <a:lnTo>
                    <a:pt x="41" y="170"/>
                  </a:lnTo>
                  <a:lnTo>
                    <a:pt x="38" y="167"/>
                  </a:lnTo>
                  <a:lnTo>
                    <a:pt x="34" y="165"/>
                  </a:lnTo>
                  <a:lnTo>
                    <a:pt x="31" y="162"/>
                  </a:lnTo>
                  <a:lnTo>
                    <a:pt x="27" y="159"/>
                  </a:lnTo>
                  <a:lnTo>
                    <a:pt x="24" y="155"/>
                  </a:lnTo>
                  <a:lnTo>
                    <a:pt x="21" y="152"/>
                  </a:lnTo>
                  <a:lnTo>
                    <a:pt x="19" y="149"/>
                  </a:lnTo>
                  <a:lnTo>
                    <a:pt x="16" y="145"/>
                  </a:lnTo>
                  <a:lnTo>
                    <a:pt x="14" y="141"/>
                  </a:lnTo>
                  <a:lnTo>
                    <a:pt x="11" y="137"/>
                  </a:lnTo>
                  <a:lnTo>
                    <a:pt x="9" y="133"/>
                  </a:lnTo>
                  <a:lnTo>
                    <a:pt x="7" y="129"/>
                  </a:lnTo>
                  <a:lnTo>
                    <a:pt x="6" y="125"/>
                  </a:lnTo>
                  <a:lnTo>
                    <a:pt x="4" y="121"/>
                  </a:lnTo>
                  <a:lnTo>
                    <a:pt x="3" y="116"/>
                  </a:lnTo>
                  <a:lnTo>
                    <a:pt x="2" y="112"/>
                  </a:lnTo>
                  <a:lnTo>
                    <a:pt x="1" y="107"/>
                  </a:lnTo>
                  <a:lnTo>
                    <a:pt x="1" y="102"/>
                  </a:lnTo>
                  <a:lnTo>
                    <a:pt x="0" y="98"/>
                  </a:lnTo>
                  <a:lnTo>
                    <a:pt x="0" y="93"/>
                  </a:lnTo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82" name="Picture 2" descr="server large pn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4495800"/>
            <a:ext cx="533400" cy="533400"/>
          </a:xfrm>
          <a:prstGeom prst="rect">
            <a:avLst/>
          </a:prstGeom>
          <a:noFill/>
        </p:spPr>
      </p:pic>
      <p:pic>
        <p:nvPicPr>
          <p:cNvPr id="83" name="Picture 2" descr="server large pn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4343400"/>
            <a:ext cx="533400" cy="533400"/>
          </a:xfrm>
          <a:prstGeom prst="rect">
            <a:avLst/>
          </a:prstGeom>
          <a:noFill/>
        </p:spPr>
      </p:pic>
      <p:grpSp>
        <p:nvGrpSpPr>
          <p:cNvPr id="140" name="Group 4"/>
          <p:cNvGrpSpPr>
            <a:grpSpLocks noChangeAspect="1"/>
          </p:cNvGrpSpPr>
          <p:nvPr/>
        </p:nvGrpSpPr>
        <p:grpSpPr bwMode="auto">
          <a:xfrm>
            <a:off x="5105400" y="3810000"/>
            <a:ext cx="228600" cy="216429"/>
            <a:chOff x="2543" y="2256"/>
            <a:chExt cx="432" cy="409"/>
          </a:xfrm>
        </p:grpSpPr>
        <p:sp>
          <p:nvSpPr>
            <p:cNvPr id="141" name="AutoShape 3"/>
            <p:cNvSpPr>
              <a:spLocks noChangeAspect="1" noChangeArrowheads="1" noTextEdit="1"/>
            </p:cNvSpPr>
            <p:nvPr/>
          </p:nvSpPr>
          <p:spPr bwMode="auto">
            <a:xfrm>
              <a:off x="2544" y="2256"/>
              <a:ext cx="43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Rectangle 5"/>
            <p:cNvSpPr>
              <a:spLocks noChangeArrowheads="1"/>
            </p:cNvSpPr>
            <p:nvPr/>
          </p:nvSpPr>
          <p:spPr bwMode="auto">
            <a:xfrm>
              <a:off x="2550" y="2334"/>
              <a:ext cx="334" cy="317"/>
            </a:xfrm>
            <a:prstGeom prst="rect">
              <a:avLst/>
            </a:prstGeom>
            <a:solidFill>
              <a:srgbClr val="1C96CC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6"/>
            <p:cNvSpPr>
              <a:spLocks/>
            </p:cNvSpPr>
            <p:nvPr/>
          </p:nvSpPr>
          <p:spPr bwMode="auto">
            <a:xfrm>
              <a:off x="2882" y="2331"/>
              <a:ext cx="5" cy="32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"/>
                </a:cxn>
                <a:cxn ang="0">
                  <a:pos x="0" y="320"/>
                </a:cxn>
                <a:cxn ang="0">
                  <a:pos x="5" y="320"/>
                </a:cxn>
                <a:cxn ang="0">
                  <a:pos x="5" y="3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5" y="0"/>
                </a:cxn>
                <a:cxn ang="0">
                  <a:pos x="3" y="0"/>
                </a:cxn>
              </a:cxnLst>
              <a:rect l="0" t="0" r="r" b="b"/>
              <a:pathLst>
                <a:path w="5" h="320">
                  <a:moveTo>
                    <a:pt x="3" y="0"/>
                  </a:moveTo>
                  <a:lnTo>
                    <a:pt x="0" y="3"/>
                  </a:lnTo>
                  <a:lnTo>
                    <a:pt x="0" y="320"/>
                  </a:lnTo>
                  <a:lnTo>
                    <a:pt x="5" y="320"/>
                  </a:lnTo>
                  <a:lnTo>
                    <a:pt x="5" y="3"/>
                  </a:lnTo>
                  <a:lnTo>
                    <a:pt x="3" y="0"/>
                  </a:lnTo>
                  <a:lnTo>
                    <a:pt x="5" y="3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7"/>
            <p:cNvSpPr>
              <a:spLocks/>
            </p:cNvSpPr>
            <p:nvPr/>
          </p:nvSpPr>
          <p:spPr bwMode="auto">
            <a:xfrm>
              <a:off x="2547" y="2331"/>
              <a:ext cx="337" cy="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6"/>
                </a:cxn>
                <a:cxn ang="0">
                  <a:pos x="337" y="6"/>
                </a:cxn>
                <a:cxn ang="0">
                  <a:pos x="337" y="0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3"/>
                </a:cxn>
              </a:cxnLst>
              <a:rect l="0" t="0" r="r" b="b"/>
              <a:pathLst>
                <a:path w="337" h="6">
                  <a:moveTo>
                    <a:pt x="0" y="3"/>
                  </a:moveTo>
                  <a:lnTo>
                    <a:pt x="3" y="6"/>
                  </a:lnTo>
                  <a:lnTo>
                    <a:pt x="337" y="6"/>
                  </a:lnTo>
                  <a:lnTo>
                    <a:pt x="337" y="0"/>
                  </a:lnTo>
                  <a:lnTo>
                    <a:pt x="3" y="0"/>
                  </a:lnTo>
                  <a:lnTo>
                    <a:pt x="0" y="3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8"/>
            <p:cNvSpPr>
              <a:spLocks/>
            </p:cNvSpPr>
            <p:nvPr/>
          </p:nvSpPr>
          <p:spPr bwMode="auto">
            <a:xfrm>
              <a:off x="2547" y="2334"/>
              <a:ext cx="5" cy="319"/>
            </a:xfrm>
            <a:custGeom>
              <a:avLst/>
              <a:gdLst/>
              <a:ahLst/>
              <a:cxnLst>
                <a:cxn ang="0">
                  <a:pos x="3" y="319"/>
                </a:cxn>
                <a:cxn ang="0">
                  <a:pos x="5" y="316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316"/>
                </a:cxn>
                <a:cxn ang="0">
                  <a:pos x="3" y="319"/>
                </a:cxn>
                <a:cxn ang="0">
                  <a:pos x="0" y="316"/>
                </a:cxn>
                <a:cxn ang="0">
                  <a:pos x="0" y="319"/>
                </a:cxn>
                <a:cxn ang="0">
                  <a:pos x="3" y="319"/>
                </a:cxn>
              </a:cxnLst>
              <a:rect l="0" t="0" r="r" b="b"/>
              <a:pathLst>
                <a:path w="5" h="319">
                  <a:moveTo>
                    <a:pt x="3" y="319"/>
                  </a:moveTo>
                  <a:lnTo>
                    <a:pt x="5" y="316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316"/>
                  </a:lnTo>
                  <a:lnTo>
                    <a:pt x="3" y="319"/>
                  </a:lnTo>
                  <a:lnTo>
                    <a:pt x="0" y="316"/>
                  </a:lnTo>
                  <a:lnTo>
                    <a:pt x="0" y="319"/>
                  </a:lnTo>
                  <a:lnTo>
                    <a:pt x="3" y="319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9"/>
            <p:cNvSpPr>
              <a:spLocks/>
            </p:cNvSpPr>
            <p:nvPr/>
          </p:nvSpPr>
          <p:spPr bwMode="auto">
            <a:xfrm>
              <a:off x="2550" y="2648"/>
              <a:ext cx="337" cy="5"/>
            </a:xfrm>
            <a:custGeom>
              <a:avLst/>
              <a:gdLst/>
              <a:ahLst/>
              <a:cxnLst>
                <a:cxn ang="0">
                  <a:pos x="337" y="2"/>
                </a:cxn>
                <a:cxn ang="0">
                  <a:pos x="334" y="0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334" y="5"/>
                </a:cxn>
                <a:cxn ang="0">
                  <a:pos x="337" y="2"/>
                </a:cxn>
                <a:cxn ang="0">
                  <a:pos x="334" y="5"/>
                </a:cxn>
                <a:cxn ang="0">
                  <a:pos x="337" y="5"/>
                </a:cxn>
                <a:cxn ang="0">
                  <a:pos x="337" y="2"/>
                </a:cxn>
              </a:cxnLst>
              <a:rect l="0" t="0" r="r" b="b"/>
              <a:pathLst>
                <a:path w="337" h="5">
                  <a:moveTo>
                    <a:pt x="337" y="2"/>
                  </a:moveTo>
                  <a:lnTo>
                    <a:pt x="334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334" y="5"/>
                  </a:lnTo>
                  <a:lnTo>
                    <a:pt x="337" y="2"/>
                  </a:lnTo>
                  <a:lnTo>
                    <a:pt x="334" y="5"/>
                  </a:lnTo>
                  <a:lnTo>
                    <a:pt x="337" y="5"/>
                  </a:lnTo>
                  <a:lnTo>
                    <a:pt x="337" y="2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0"/>
            <p:cNvSpPr>
              <a:spLocks/>
            </p:cNvSpPr>
            <p:nvPr/>
          </p:nvSpPr>
          <p:spPr bwMode="auto">
            <a:xfrm>
              <a:off x="2550" y="2262"/>
              <a:ext cx="409" cy="72"/>
            </a:xfrm>
            <a:custGeom>
              <a:avLst/>
              <a:gdLst/>
              <a:ahLst/>
              <a:cxnLst>
                <a:cxn ang="0">
                  <a:pos x="334" y="72"/>
                </a:cxn>
                <a:cxn ang="0">
                  <a:pos x="409" y="0"/>
                </a:cxn>
                <a:cxn ang="0">
                  <a:pos x="75" y="0"/>
                </a:cxn>
                <a:cxn ang="0">
                  <a:pos x="0" y="72"/>
                </a:cxn>
                <a:cxn ang="0">
                  <a:pos x="334" y="72"/>
                </a:cxn>
              </a:cxnLst>
              <a:rect l="0" t="0" r="r" b="b"/>
              <a:pathLst>
                <a:path w="409" h="72">
                  <a:moveTo>
                    <a:pt x="334" y="72"/>
                  </a:moveTo>
                  <a:lnTo>
                    <a:pt x="409" y="0"/>
                  </a:lnTo>
                  <a:lnTo>
                    <a:pt x="75" y="0"/>
                  </a:lnTo>
                  <a:lnTo>
                    <a:pt x="0" y="72"/>
                  </a:lnTo>
                  <a:lnTo>
                    <a:pt x="334" y="72"/>
                  </a:lnTo>
                  <a:close/>
                </a:path>
              </a:pathLst>
            </a:custGeom>
            <a:solidFill>
              <a:srgbClr val="3CAFE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1"/>
            <p:cNvSpPr>
              <a:spLocks/>
            </p:cNvSpPr>
            <p:nvPr/>
          </p:nvSpPr>
          <p:spPr bwMode="auto">
            <a:xfrm>
              <a:off x="2883" y="2260"/>
              <a:ext cx="83" cy="76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75" y="1"/>
                </a:cxn>
                <a:cxn ang="0">
                  <a:pos x="0" y="72"/>
                </a:cxn>
                <a:cxn ang="0">
                  <a:pos x="4" y="76"/>
                </a:cxn>
                <a:cxn ang="0">
                  <a:pos x="78" y="5"/>
                </a:cxn>
                <a:cxn ang="0">
                  <a:pos x="76" y="0"/>
                </a:cxn>
                <a:cxn ang="0">
                  <a:pos x="78" y="5"/>
                </a:cxn>
                <a:cxn ang="0">
                  <a:pos x="83" y="0"/>
                </a:cxn>
                <a:cxn ang="0">
                  <a:pos x="76" y="0"/>
                </a:cxn>
              </a:cxnLst>
              <a:rect l="0" t="0" r="r" b="b"/>
              <a:pathLst>
                <a:path w="83" h="76">
                  <a:moveTo>
                    <a:pt x="76" y="0"/>
                  </a:moveTo>
                  <a:lnTo>
                    <a:pt x="75" y="1"/>
                  </a:lnTo>
                  <a:lnTo>
                    <a:pt x="0" y="72"/>
                  </a:lnTo>
                  <a:lnTo>
                    <a:pt x="4" y="76"/>
                  </a:lnTo>
                  <a:lnTo>
                    <a:pt x="78" y="5"/>
                  </a:lnTo>
                  <a:lnTo>
                    <a:pt x="76" y="0"/>
                  </a:lnTo>
                  <a:lnTo>
                    <a:pt x="78" y="5"/>
                  </a:lnTo>
                  <a:lnTo>
                    <a:pt x="8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2"/>
            <p:cNvSpPr>
              <a:spLocks/>
            </p:cNvSpPr>
            <p:nvPr/>
          </p:nvSpPr>
          <p:spPr bwMode="auto">
            <a:xfrm>
              <a:off x="2623" y="2260"/>
              <a:ext cx="336" cy="5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5"/>
                </a:cxn>
                <a:cxn ang="0">
                  <a:pos x="336" y="5"/>
                </a:cxn>
                <a:cxn ang="0">
                  <a:pos x="336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336" h="5">
                  <a:moveTo>
                    <a:pt x="0" y="1"/>
                  </a:moveTo>
                  <a:lnTo>
                    <a:pt x="2" y="5"/>
                  </a:lnTo>
                  <a:lnTo>
                    <a:pt x="336" y="5"/>
                  </a:lnTo>
                  <a:lnTo>
                    <a:pt x="336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3"/>
            <p:cNvSpPr>
              <a:spLocks/>
            </p:cNvSpPr>
            <p:nvPr/>
          </p:nvSpPr>
          <p:spPr bwMode="auto">
            <a:xfrm>
              <a:off x="2543" y="2260"/>
              <a:ext cx="84" cy="77"/>
            </a:xfrm>
            <a:custGeom>
              <a:avLst/>
              <a:gdLst/>
              <a:ahLst/>
              <a:cxnLst>
                <a:cxn ang="0">
                  <a:pos x="7" y="77"/>
                </a:cxn>
                <a:cxn ang="0">
                  <a:pos x="9" y="76"/>
                </a:cxn>
                <a:cxn ang="0">
                  <a:pos x="84" y="4"/>
                </a:cxn>
                <a:cxn ang="0">
                  <a:pos x="80" y="0"/>
                </a:cxn>
                <a:cxn ang="0">
                  <a:pos x="5" y="72"/>
                </a:cxn>
                <a:cxn ang="0">
                  <a:pos x="7" y="77"/>
                </a:cxn>
                <a:cxn ang="0">
                  <a:pos x="5" y="72"/>
                </a:cxn>
                <a:cxn ang="0">
                  <a:pos x="0" y="77"/>
                </a:cxn>
                <a:cxn ang="0">
                  <a:pos x="7" y="77"/>
                </a:cxn>
              </a:cxnLst>
              <a:rect l="0" t="0" r="r" b="b"/>
              <a:pathLst>
                <a:path w="84" h="77">
                  <a:moveTo>
                    <a:pt x="7" y="77"/>
                  </a:moveTo>
                  <a:lnTo>
                    <a:pt x="9" y="76"/>
                  </a:lnTo>
                  <a:lnTo>
                    <a:pt x="84" y="4"/>
                  </a:lnTo>
                  <a:lnTo>
                    <a:pt x="80" y="0"/>
                  </a:lnTo>
                  <a:lnTo>
                    <a:pt x="5" y="72"/>
                  </a:lnTo>
                  <a:lnTo>
                    <a:pt x="7" y="77"/>
                  </a:lnTo>
                  <a:lnTo>
                    <a:pt x="5" y="72"/>
                  </a:lnTo>
                  <a:lnTo>
                    <a:pt x="0" y="77"/>
                  </a:lnTo>
                  <a:lnTo>
                    <a:pt x="7" y="77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4"/>
            <p:cNvSpPr>
              <a:spLocks/>
            </p:cNvSpPr>
            <p:nvPr/>
          </p:nvSpPr>
          <p:spPr bwMode="auto">
            <a:xfrm>
              <a:off x="2550" y="2331"/>
              <a:ext cx="336" cy="6"/>
            </a:xfrm>
            <a:custGeom>
              <a:avLst/>
              <a:gdLst/>
              <a:ahLst/>
              <a:cxnLst>
                <a:cxn ang="0">
                  <a:pos x="336" y="5"/>
                </a:cxn>
                <a:cxn ang="0">
                  <a:pos x="334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334" y="6"/>
                </a:cxn>
                <a:cxn ang="0">
                  <a:pos x="336" y="5"/>
                </a:cxn>
                <a:cxn ang="0">
                  <a:pos x="334" y="6"/>
                </a:cxn>
                <a:cxn ang="0">
                  <a:pos x="335" y="6"/>
                </a:cxn>
                <a:cxn ang="0">
                  <a:pos x="336" y="5"/>
                </a:cxn>
              </a:cxnLst>
              <a:rect l="0" t="0" r="r" b="b"/>
              <a:pathLst>
                <a:path w="336" h="6">
                  <a:moveTo>
                    <a:pt x="336" y="5"/>
                  </a:moveTo>
                  <a:lnTo>
                    <a:pt x="334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334" y="6"/>
                  </a:lnTo>
                  <a:lnTo>
                    <a:pt x="336" y="5"/>
                  </a:lnTo>
                  <a:lnTo>
                    <a:pt x="334" y="6"/>
                  </a:lnTo>
                  <a:lnTo>
                    <a:pt x="335" y="6"/>
                  </a:lnTo>
                  <a:lnTo>
                    <a:pt x="336" y="5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5"/>
            <p:cNvSpPr>
              <a:spLocks/>
            </p:cNvSpPr>
            <p:nvPr/>
          </p:nvSpPr>
          <p:spPr bwMode="auto">
            <a:xfrm>
              <a:off x="2884" y="2262"/>
              <a:ext cx="75" cy="389"/>
            </a:xfrm>
            <a:custGeom>
              <a:avLst/>
              <a:gdLst/>
              <a:ahLst/>
              <a:cxnLst>
                <a:cxn ang="0">
                  <a:pos x="75" y="317"/>
                </a:cxn>
                <a:cxn ang="0">
                  <a:pos x="75" y="0"/>
                </a:cxn>
                <a:cxn ang="0">
                  <a:pos x="0" y="72"/>
                </a:cxn>
                <a:cxn ang="0">
                  <a:pos x="0" y="389"/>
                </a:cxn>
                <a:cxn ang="0">
                  <a:pos x="75" y="317"/>
                </a:cxn>
              </a:cxnLst>
              <a:rect l="0" t="0" r="r" b="b"/>
              <a:pathLst>
                <a:path w="75" h="389">
                  <a:moveTo>
                    <a:pt x="75" y="317"/>
                  </a:moveTo>
                  <a:lnTo>
                    <a:pt x="75" y="0"/>
                  </a:lnTo>
                  <a:lnTo>
                    <a:pt x="0" y="72"/>
                  </a:lnTo>
                  <a:lnTo>
                    <a:pt x="0" y="389"/>
                  </a:lnTo>
                  <a:lnTo>
                    <a:pt x="75" y="317"/>
                  </a:lnTo>
                  <a:close/>
                </a:path>
              </a:pathLst>
            </a:custGeom>
            <a:solidFill>
              <a:srgbClr val="075F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6"/>
            <p:cNvSpPr>
              <a:spLocks/>
            </p:cNvSpPr>
            <p:nvPr/>
          </p:nvSpPr>
          <p:spPr bwMode="auto">
            <a:xfrm>
              <a:off x="2957" y="2256"/>
              <a:ext cx="5" cy="323"/>
            </a:xfrm>
            <a:custGeom>
              <a:avLst/>
              <a:gdLst/>
              <a:ahLst/>
              <a:cxnLst>
                <a:cxn ang="0">
                  <a:pos x="1" y="4"/>
                </a:cxn>
                <a:cxn ang="0">
                  <a:pos x="0" y="6"/>
                </a:cxn>
                <a:cxn ang="0">
                  <a:pos x="0" y="323"/>
                </a:cxn>
                <a:cxn ang="0">
                  <a:pos x="5" y="323"/>
                </a:cxn>
                <a:cxn ang="0">
                  <a:pos x="5" y="6"/>
                </a:cxn>
                <a:cxn ang="0">
                  <a:pos x="1" y="4"/>
                </a:cxn>
                <a:cxn ang="0">
                  <a:pos x="5" y="6"/>
                </a:cxn>
                <a:cxn ang="0">
                  <a:pos x="5" y="0"/>
                </a:cxn>
                <a:cxn ang="0">
                  <a:pos x="1" y="4"/>
                </a:cxn>
              </a:cxnLst>
              <a:rect l="0" t="0" r="r" b="b"/>
              <a:pathLst>
                <a:path w="5" h="323">
                  <a:moveTo>
                    <a:pt x="1" y="4"/>
                  </a:moveTo>
                  <a:lnTo>
                    <a:pt x="0" y="6"/>
                  </a:lnTo>
                  <a:lnTo>
                    <a:pt x="0" y="323"/>
                  </a:lnTo>
                  <a:lnTo>
                    <a:pt x="5" y="323"/>
                  </a:lnTo>
                  <a:lnTo>
                    <a:pt x="5" y="6"/>
                  </a:lnTo>
                  <a:lnTo>
                    <a:pt x="1" y="4"/>
                  </a:lnTo>
                  <a:lnTo>
                    <a:pt x="5" y="6"/>
                  </a:lnTo>
                  <a:lnTo>
                    <a:pt x="5" y="0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7"/>
            <p:cNvSpPr>
              <a:spLocks/>
            </p:cNvSpPr>
            <p:nvPr/>
          </p:nvSpPr>
          <p:spPr bwMode="auto">
            <a:xfrm>
              <a:off x="2882" y="2260"/>
              <a:ext cx="79" cy="76"/>
            </a:xfrm>
            <a:custGeom>
              <a:avLst/>
              <a:gdLst/>
              <a:ahLst/>
              <a:cxnLst>
                <a:cxn ang="0">
                  <a:pos x="0" y="74"/>
                </a:cxn>
                <a:cxn ang="0">
                  <a:pos x="5" y="76"/>
                </a:cxn>
                <a:cxn ang="0">
                  <a:pos x="79" y="4"/>
                </a:cxn>
                <a:cxn ang="0">
                  <a:pos x="75" y="0"/>
                </a:cxn>
                <a:cxn ang="0">
                  <a:pos x="1" y="72"/>
                </a:cxn>
                <a:cxn ang="0">
                  <a:pos x="0" y="74"/>
                </a:cxn>
                <a:cxn ang="0">
                  <a:pos x="1" y="72"/>
                </a:cxn>
                <a:cxn ang="0">
                  <a:pos x="0" y="73"/>
                </a:cxn>
                <a:cxn ang="0">
                  <a:pos x="0" y="74"/>
                </a:cxn>
              </a:cxnLst>
              <a:rect l="0" t="0" r="r" b="b"/>
              <a:pathLst>
                <a:path w="79" h="76">
                  <a:moveTo>
                    <a:pt x="0" y="74"/>
                  </a:moveTo>
                  <a:lnTo>
                    <a:pt x="5" y="76"/>
                  </a:lnTo>
                  <a:lnTo>
                    <a:pt x="79" y="4"/>
                  </a:lnTo>
                  <a:lnTo>
                    <a:pt x="75" y="0"/>
                  </a:lnTo>
                  <a:lnTo>
                    <a:pt x="1" y="72"/>
                  </a:lnTo>
                  <a:lnTo>
                    <a:pt x="0" y="74"/>
                  </a:lnTo>
                  <a:lnTo>
                    <a:pt x="1" y="72"/>
                  </a:lnTo>
                  <a:lnTo>
                    <a:pt x="0" y="73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8"/>
            <p:cNvSpPr>
              <a:spLocks/>
            </p:cNvSpPr>
            <p:nvPr/>
          </p:nvSpPr>
          <p:spPr bwMode="auto">
            <a:xfrm>
              <a:off x="2882" y="2334"/>
              <a:ext cx="5" cy="323"/>
            </a:xfrm>
            <a:custGeom>
              <a:avLst/>
              <a:gdLst/>
              <a:ahLst/>
              <a:cxnLst>
                <a:cxn ang="0">
                  <a:pos x="4" y="319"/>
                </a:cxn>
                <a:cxn ang="0">
                  <a:pos x="5" y="317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317"/>
                </a:cxn>
                <a:cxn ang="0">
                  <a:pos x="4" y="319"/>
                </a:cxn>
                <a:cxn ang="0">
                  <a:pos x="0" y="317"/>
                </a:cxn>
                <a:cxn ang="0">
                  <a:pos x="0" y="323"/>
                </a:cxn>
                <a:cxn ang="0">
                  <a:pos x="4" y="319"/>
                </a:cxn>
              </a:cxnLst>
              <a:rect l="0" t="0" r="r" b="b"/>
              <a:pathLst>
                <a:path w="5" h="323">
                  <a:moveTo>
                    <a:pt x="4" y="319"/>
                  </a:moveTo>
                  <a:lnTo>
                    <a:pt x="5" y="317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317"/>
                  </a:lnTo>
                  <a:lnTo>
                    <a:pt x="4" y="319"/>
                  </a:lnTo>
                  <a:lnTo>
                    <a:pt x="0" y="317"/>
                  </a:lnTo>
                  <a:lnTo>
                    <a:pt x="0" y="323"/>
                  </a:lnTo>
                  <a:lnTo>
                    <a:pt x="4" y="319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9"/>
            <p:cNvSpPr>
              <a:spLocks/>
            </p:cNvSpPr>
            <p:nvPr/>
          </p:nvSpPr>
          <p:spPr bwMode="auto">
            <a:xfrm>
              <a:off x="2883" y="2577"/>
              <a:ext cx="79" cy="76"/>
            </a:xfrm>
            <a:custGeom>
              <a:avLst/>
              <a:gdLst/>
              <a:ahLst/>
              <a:cxnLst>
                <a:cxn ang="0">
                  <a:pos x="79" y="2"/>
                </a:cxn>
                <a:cxn ang="0">
                  <a:pos x="74" y="0"/>
                </a:cxn>
                <a:cxn ang="0">
                  <a:pos x="0" y="72"/>
                </a:cxn>
                <a:cxn ang="0">
                  <a:pos x="4" y="76"/>
                </a:cxn>
                <a:cxn ang="0">
                  <a:pos x="78" y="4"/>
                </a:cxn>
                <a:cxn ang="0">
                  <a:pos x="79" y="2"/>
                </a:cxn>
                <a:cxn ang="0">
                  <a:pos x="78" y="4"/>
                </a:cxn>
                <a:cxn ang="0">
                  <a:pos x="79" y="3"/>
                </a:cxn>
                <a:cxn ang="0">
                  <a:pos x="79" y="2"/>
                </a:cxn>
              </a:cxnLst>
              <a:rect l="0" t="0" r="r" b="b"/>
              <a:pathLst>
                <a:path w="79" h="76">
                  <a:moveTo>
                    <a:pt x="79" y="2"/>
                  </a:moveTo>
                  <a:lnTo>
                    <a:pt x="74" y="0"/>
                  </a:lnTo>
                  <a:lnTo>
                    <a:pt x="0" y="72"/>
                  </a:lnTo>
                  <a:lnTo>
                    <a:pt x="4" y="76"/>
                  </a:lnTo>
                  <a:lnTo>
                    <a:pt x="78" y="4"/>
                  </a:lnTo>
                  <a:lnTo>
                    <a:pt x="79" y="2"/>
                  </a:lnTo>
                  <a:lnTo>
                    <a:pt x="78" y="4"/>
                  </a:lnTo>
                  <a:lnTo>
                    <a:pt x="79" y="3"/>
                  </a:lnTo>
                  <a:lnTo>
                    <a:pt x="79" y="2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20"/>
            <p:cNvSpPr>
              <a:spLocks/>
            </p:cNvSpPr>
            <p:nvPr/>
          </p:nvSpPr>
          <p:spPr bwMode="auto">
            <a:xfrm>
              <a:off x="2570" y="2606"/>
              <a:ext cx="29" cy="29"/>
            </a:xfrm>
            <a:custGeom>
              <a:avLst/>
              <a:gdLst/>
              <a:ahLst/>
              <a:cxnLst>
                <a:cxn ang="0">
                  <a:pos x="16" y="29"/>
                </a:cxn>
                <a:cxn ang="0">
                  <a:pos x="18" y="29"/>
                </a:cxn>
                <a:cxn ang="0">
                  <a:pos x="20" y="28"/>
                </a:cxn>
                <a:cxn ang="0">
                  <a:pos x="22" y="27"/>
                </a:cxn>
                <a:cxn ang="0">
                  <a:pos x="24" y="26"/>
                </a:cxn>
                <a:cxn ang="0">
                  <a:pos x="25" y="24"/>
                </a:cxn>
                <a:cxn ang="0">
                  <a:pos x="27" y="23"/>
                </a:cxn>
                <a:cxn ang="0">
                  <a:pos x="28" y="21"/>
                </a:cxn>
                <a:cxn ang="0">
                  <a:pos x="28" y="19"/>
                </a:cxn>
                <a:cxn ang="0">
                  <a:pos x="29" y="17"/>
                </a:cxn>
                <a:cxn ang="0">
                  <a:pos x="29" y="14"/>
                </a:cxn>
                <a:cxn ang="0">
                  <a:pos x="29" y="12"/>
                </a:cxn>
                <a:cxn ang="0">
                  <a:pos x="28" y="10"/>
                </a:cxn>
                <a:cxn ang="0">
                  <a:pos x="28" y="8"/>
                </a:cxn>
                <a:cxn ang="0">
                  <a:pos x="27" y="6"/>
                </a:cxn>
                <a:cxn ang="0">
                  <a:pos x="25" y="5"/>
                </a:cxn>
                <a:cxn ang="0">
                  <a:pos x="24" y="3"/>
                </a:cxn>
                <a:cxn ang="0">
                  <a:pos x="22" y="2"/>
                </a:cxn>
                <a:cxn ang="0">
                  <a:pos x="20" y="1"/>
                </a:cxn>
                <a:cxn ang="0">
                  <a:pos x="18" y="0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0" y="1"/>
                </a:cxn>
                <a:cxn ang="0">
                  <a:pos x="8" y="2"/>
                </a:cxn>
                <a:cxn ang="0">
                  <a:pos x="6" y="3"/>
                </a:cxn>
                <a:cxn ang="0">
                  <a:pos x="4" y="4"/>
                </a:cxn>
                <a:cxn ang="0">
                  <a:pos x="3" y="6"/>
                </a:cxn>
                <a:cxn ang="0">
                  <a:pos x="2" y="8"/>
                </a:cxn>
                <a:cxn ang="0">
                  <a:pos x="1" y="9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1" y="20"/>
                </a:cxn>
                <a:cxn ang="0">
                  <a:pos x="2" y="22"/>
                </a:cxn>
                <a:cxn ang="0">
                  <a:pos x="3" y="24"/>
                </a:cxn>
                <a:cxn ang="0">
                  <a:pos x="5" y="25"/>
                </a:cxn>
                <a:cxn ang="0">
                  <a:pos x="6" y="27"/>
                </a:cxn>
                <a:cxn ang="0">
                  <a:pos x="8" y="28"/>
                </a:cxn>
                <a:cxn ang="0">
                  <a:pos x="10" y="28"/>
                </a:cxn>
                <a:cxn ang="0">
                  <a:pos x="12" y="29"/>
                </a:cxn>
                <a:cxn ang="0">
                  <a:pos x="15" y="29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5" y="29"/>
                  </a:lnTo>
                  <a:lnTo>
                    <a:pt x="16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8" y="29"/>
                  </a:lnTo>
                  <a:lnTo>
                    <a:pt x="19" y="28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1" y="28"/>
                  </a:lnTo>
                  <a:lnTo>
                    <a:pt x="21" y="27"/>
                  </a:lnTo>
                  <a:lnTo>
                    <a:pt x="22" y="27"/>
                  </a:lnTo>
                  <a:lnTo>
                    <a:pt x="23" y="27"/>
                  </a:lnTo>
                  <a:lnTo>
                    <a:pt x="23" y="26"/>
                  </a:lnTo>
                  <a:lnTo>
                    <a:pt x="24" y="26"/>
                  </a:lnTo>
                  <a:lnTo>
                    <a:pt x="24" y="25"/>
                  </a:lnTo>
                  <a:lnTo>
                    <a:pt x="25" y="25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6" y="23"/>
                  </a:lnTo>
                  <a:lnTo>
                    <a:pt x="27" y="23"/>
                  </a:lnTo>
                  <a:lnTo>
                    <a:pt x="27" y="22"/>
                  </a:lnTo>
                  <a:lnTo>
                    <a:pt x="27" y="21"/>
                  </a:lnTo>
                  <a:lnTo>
                    <a:pt x="28" y="21"/>
                  </a:lnTo>
                  <a:lnTo>
                    <a:pt x="28" y="20"/>
                  </a:lnTo>
                  <a:lnTo>
                    <a:pt x="28" y="19"/>
                  </a:lnTo>
                  <a:lnTo>
                    <a:pt x="28" y="19"/>
                  </a:lnTo>
                  <a:lnTo>
                    <a:pt x="29" y="18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6"/>
                  </a:lnTo>
                  <a:lnTo>
                    <a:pt x="29" y="15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3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29" y="11"/>
                  </a:lnTo>
                  <a:lnTo>
                    <a:pt x="28" y="10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28" y="8"/>
                  </a:lnTo>
                  <a:lnTo>
                    <a:pt x="27" y="8"/>
                  </a:lnTo>
                  <a:lnTo>
                    <a:pt x="27" y="7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6" y="5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3" y="3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1" y="2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8" y="1"/>
                  </a:lnTo>
                  <a:lnTo>
                    <a:pt x="8" y="2"/>
                  </a:lnTo>
                  <a:lnTo>
                    <a:pt x="7" y="2"/>
                  </a:lnTo>
                  <a:lnTo>
                    <a:pt x="6" y="2"/>
                  </a:lnTo>
                  <a:lnTo>
                    <a:pt x="6" y="3"/>
                  </a:lnTo>
                  <a:lnTo>
                    <a:pt x="5" y="3"/>
                  </a:lnTo>
                  <a:lnTo>
                    <a:pt x="5" y="4"/>
                  </a:lnTo>
                  <a:lnTo>
                    <a:pt x="4" y="4"/>
                  </a:lnTo>
                  <a:lnTo>
                    <a:pt x="4" y="5"/>
                  </a:lnTo>
                  <a:lnTo>
                    <a:pt x="3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2" y="7"/>
                  </a:lnTo>
                  <a:lnTo>
                    <a:pt x="2" y="8"/>
                  </a:lnTo>
                  <a:lnTo>
                    <a:pt x="2" y="8"/>
                  </a:lnTo>
                  <a:lnTo>
                    <a:pt x="1" y="9"/>
                  </a:lnTo>
                  <a:lnTo>
                    <a:pt x="1" y="9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4"/>
                  </a:lnTo>
                  <a:lnTo>
                    <a:pt x="4" y="24"/>
                  </a:lnTo>
                  <a:lnTo>
                    <a:pt x="4" y="25"/>
                  </a:lnTo>
                  <a:lnTo>
                    <a:pt x="5" y="25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7"/>
                  </a:lnTo>
                  <a:lnTo>
                    <a:pt x="7" y="27"/>
                  </a:lnTo>
                  <a:lnTo>
                    <a:pt x="8" y="27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1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3" y="29"/>
                  </a:lnTo>
                  <a:lnTo>
                    <a:pt x="14" y="29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21"/>
            <p:cNvSpPr>
              <a:spLocks/>
            </p:cNvSpPr>
            <p:nvPr/>
          </p:nvSpPr>
          <p:spPr bwMode="auto">
            <a:xfrm>
              <a:off x="2570" y="2606"/>
              <a:ext cx="29" cy="29"/>
            </a:xfrm>
            <a:custGeom>
              <a:avLst/>
              <a:gdLst/>
              <a:ahLst/>
              <a:cxnLst>
                <a:cxn ang="0">
                  <a:pos x="16" y="29"/>
                </a:cxn>
                <a:cxn ang="0">
                  <a:pos x="18" y="29"/>
                </a:cxn>
                <a:cxn ang="0">
                  <a:pos x="20" y="28"/>
                </a:cxn>
                <a:cxn ang="0">
                  <a:pos x="22" y="27"/>
                </a:cxn>
                <a:cxn ang="0">
                  <a:pos x="24" y="26"/>
                </a:cxn>
                <a:cxn ang="0">
                  <a:pos x="25" y="24"/>
                </a:cxn>
                <a:cxn ang="0">
                  <a:pos x="27" y="23"/>
                </a:cxn>
                <a:cxn ang="0">
                  <a:pos x="28" y="21"/>
                </a:cxn>
                <a:cxn ang="0">
                  <a:pos x="28" y="19"/>
                </a:cxn>
                <a:cxn ang="0">
                  <a:pos x="29" y="17"/>
                </a:cxn>
                <a:cxn ang="0">
                  <a:pos x="29" y="14"/>
                </a:cxn>
                <a:cxn ang="0">
                  <a:pos x="29" y="12"/>
                </a:cxn>
                <a:cxn ang="0">
                  <a:pos x="28" y="10"/>
                </a:cxn>
                <a:cxn ang="0">
                  <a:pos x="28" y="8"/>
                </a:cxn>
                <a:cxn ang="0">
                  <a:pos x="27" y="6"/>
                </a:cxn>
                <a:cxn ang="0">
                  <a:pos x="25" y="5"/>
                </a:cxn>
                <a:cxn ang="0">
                  <a:pos x="24" y="3"/>
                </a:cxn>
                <a:cxn ang="0">
                  <a:pos x="22" y="2"/>
                </a:cxn>
                <a:cxn ang="0">
                  <a:pos x="20" y="1"/>
                </a:cxn>
                <a:cxn ang="0">
                  <a:pos x="18" y="0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0" y="1"/>
                </a:cxn>
                <a:cxn ang="0">
                  <a:pos x="8" y="2"/>
                </a:cxn>
                <a:cxn ang="0">
                  <a:pos x="6" y="3"/>
                </a:cxn>
                <a:cxn ang="0">
                  <a:pos x="4" y="4"/>
                </a:cxn>
                <a:cxn ang="0">
                  <a:pos x="3" y="6"/>
                </a:cxn>
                <a:cxn ang="0">
                  <a:pos x="2" y="8"/>
                </a:cxn>
                <a:cxn ang="0">
                  <a:pos x="1" y="9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1" y="20"/>
                </a:cxn>
                <a:cxn ang="0">
                  <a:pos x="2" y="22"/>
                </a:cxn>
                <a:cxn ang="0">
                  <a:pos x="3" y="24"/>
                </a:cxn>
                <a:cxn ang="0">
                  <a:pos x="5" y="25"/>
                </a:cxn>
                <a:cxn ang="0">
                  <a:pos x="6" y="27"/>
                </a:cxn>
                <a:cxn ang="0">
                  <a:pos x="8" y="28"/>
                </a:cxn>
                <a:cxn ang="0">
                  <a:pos x="10" y="28"/>
                </a:cxn>
                <a:cxn ang="0">
                  <a:pos x="12" y="29"/>
                </a:cxn>
                <a:cxn ang="0">
                  <a:pos x="15" y="29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5" y="29"/>
                  </a:lnTo>
                  <a:lnTo>
                    <a:pt x="16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8" y="29"/>
                  </a:lnTo>
                  <a:lnTo>
                    <a:pt x="19" y="28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1" y="28"/>
                  </a:lnTo>
                  <a:lnTo>
                    <a:pt x="21" y="27"/>
                  </a:lnTo>
                  <a:lnTo>
                    <a:pt x="22" y="27"/>
                  </a:lnTo>
                  <a:lnTo>
                    <a:pt x="23" y="27"/>
                  </a:lnTo>
                  <a:lnTo>
                    <a:pt x="23" y="26"/>
                  </a:lnTo>
                  <a:lnTo>
                    <a:pt x="24" y="26"/>
                  </a:lnTo>
                  <a:lnTo>
                    <a:pt x="24" y="25"/>
                  </a:lnTo>
                  <a:lnTo>
                    <a:pt x="25" y="25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6" y="23"/>
                  </a:lnTo>
                  <a:lnTo>
                    <a:pt x="27" y="23"/>
                  </a:lnTo>
                  <a:lnTo>
                    <a:pt x="27" y="22"/>
                  </a:lnTo>
                  <a:lnTo>
                    <a:pt x="27" y="21"/>
                  </a:lnTo>
                  <a:lnTo>
                    <a:pt x="28" y="21"/>
                  </a:lnTo>
                  <a:lnTo>
                    <a:pt x="28" y="20"/>
                  </a:lnTo>
                  <a:lnTo>
                    <a:pt x="28" y="19"/>
                  </a:lnTo>
                  <a:lnTo>
                    <a:pt x="28" y="19"/>
                  </a:lnTo>
                  <a:lnTo>
                    <a:pt x="29" y="18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6"/>
                  </a:lnTo>
                  <a:lnTo>
                    <a:pt x="29" y="15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3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29" y="11"/>
                  </a:lnTo>
                  <a:lnTo>
                    <a:pt x="28" y="10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28" y="8"/>
                  </a:lnTo>
                  <a:lnTo>
                    <a:pt x="27" y="8"/>
                  </a:lnTo>
                  <a:lnTo>
                    <a:pt x="27" y="7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6" y="5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3" y="3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1" y="2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8" y="1"/>
                  </a:lnTo>
                  <a:lnTo>
                    <a:pt x="8" y="2"/>
                  </a:lnTo>
                  <a:lnTo>
                    <a:pt x="7" y="2"/>
                  </a:lnTo>
                  <a:lnTo>
                    <a:pt x="6" y="2"/>
                  </a:lnTo>
                  <a:lnTo>
                    <a:pt x="6" y="3"/>
                  </a:lnTo>
                  <a:lnTo>
                    <a:pt x="5" y="3"/>
                  </a:lnTo>
                  <a:lnTo>
                    <a:pt x="5" y="4"/>
                  </a:lnTo>
                  <a:lnTo>
                    <a:pt x="4" y="4"/>
                  </a:lnTo>
                  <a:lnTo>
                    <a:pt x="4" y="5"/>
                  </a:lnTo>
                  <a:lnTo>
                    <a:pt x="3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2" y="7"/>
                  </a:lnTo>
                  <a:lnTo>
                    <a:pt x="2" y="8"/>
                  </a:lnTo>
                  <a:lnTo>
                    <a:pt x="2" y="8"/>
                  </a:lnTo>
                  <a:lnTo>
                    <a:pt x="1" y="9"/>
                  </a:lnTo>
                  <a:lnTo>
                    <a:pt x="1" y="9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4"/>
                  </a:lnTo>
                  <a:lnTo>
                    <a:pt x="4" y="24"/>
                  </a:lnTo>
                  <a:lnTo>
                    <a:pt x="4" y="25"/>
                  </a:lnTo>
                  <a:lnTo>
                    <a:pt x="5" y="25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7"/>
                  </a:lnTo>
                  <a:lnTo>
                    <a:pt x="7" y="27"/>
                  </a:lnTo>
                  <a:lnTo>
                    <a:pt x="8" y="27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1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3" y="29"/>
                  </a:lnTo>
                  <a:lnTo>
                    <a:pt x="14" y="29"/>
                  </a:lnTo>
                  <a:lnTo>
                    <a:pt x="15" y="29"/>
                  </a:lnTo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22"/>
            <p:cNvSpPr>
              <a:spLocks/>
            </p:cNvSpPr>
            <p:nvPr/>
          </p:nvSpPr>
          <p:spPr bwMode="auto">
            <a:xfrm>
              <a:off x="2572" y="2524"/>
              <a:ext cx="108" cy="109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28" y="109"/>
                </a:cxn>
                <a:cxn ang="0">
                  <a:pos x="108" y="27"/>
                </a:cxn>
                <a:cxn ang="0">
                  <a:pos x="80" y="0"/>
                </a:cxn>
                <a:cxn ang="0">
                  <a:pos x="0" y="81"/>
                </a:cxn>
              </a:cxnLst>
              <a:rect l="0" t="0" r="r" b="b"/>
              <a:pathLst>
                <a:path w="108" h="109">
                  <a:moveTo>
                    <a:pt x="0" y="81"/>
                  </a:moveTo>
                  <a:lnTo>
                    <a:pt x="28" y="109"/>
                  </a:lnTo>
                  <a:lnTo>
                    <a:pt x="108" y="27"/>
                  </a:lnTo>
                  <a:lnTo>
                    <a:pt x="80" y="0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23"/>
            <p:cNvSpPr>
              <a:spLocks/>
            </p:cNvSpPr>
            <p:nvPr/>
          </p:nvSpPr>
          <p:spPr bwMode="auto">
            <a:xfrm>
              <a:off x="2572" y="2524"/>
              <a:ext cx="108" cy="109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28" y="109"/>
                </a:cxn>
                <a:cxn ang="0">
                  <a:pos x="108" y="27"/>
                </a:cxn>
                <a:cxn ang="0">
                  <a:pos x="80" y="0"/>
                </a:cxn>
                <a:cxn ang="0">
                  <a:pos x="0" y="81"/>
                </a:cxn>
              </a:cxnLst>
              <a:rect l="0" t="0" r="r" b="b"/>
              <a:pathLst>
                <a:path w="108" h="109">
                  <a:moveTo>
                    <a:pt x="0" y="81"/>
                  </a:moveTo>
                  <a:lnTo>
                    <a:pt x="28" y="109"/>
                  </a:lnTo>
                  <a:lnTo>
                    <a:pt x="108" y="27"/>
                  </a:lnTo>
                  <a:lnTo>
                    <a:pt x="80" y="0"/>
                  </a:lnTo>
                  <a:lnTo>
                    <a:pt x="0" y="81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24"/>
            <p:cNvSpPr>
              <a:spLocks noEditPoints="1"/>
            </p:cNvSpPr>
            <p:nvPr/>
          </p:nvSpPr>
          <p:spPr bwMode="auto">
            <a:xfrm>
              <a:off x="2641" y="2355"/>
              <a:ext cx="216" cy="217"/>
            </a:xfrm>
            <a:custGeom>
              <a:avLst/>
              <a:gdLst/>
              <a:ahLst/>
              <a:cxnLst>
                <a:cxn ang="0">
                  <a:pos x="2" y="130"/>
                </a:cxn>
                <a:cxn ang="0">
                  <a:pos x="11" y="155"/>
                </a:cxn>
                <a:cxn ang="0">
                  <a:pos x="25" y="177"/>
                </a:cxn>
                <a:cxn ang="0">
                  <a:pos x="43" y="195"/>
                </a:cxn>
                <a:cxn ang="0">
                  <a:pos x="66" y="208"/>
                </a:cxn>
                <a:cxn ang="0">
                  <a:pos x="92" y="216"/>
                </a:cxn>
                <a:cxn ang="0">
                  <a:pos x="119" y="216"/>
                </a:cxn>
                <a:cxn ang="0">
                  <a:pos x="145" y="210"/>
                </a:cxn>
                <a:cxn ang="0">
                  <a:pos x="168" y="198"/>
                </a:cxn>
                <a:cxn ang="0">
                  <a:pos x="188" y="181"/>
                </a:cxn>
                <a:cxn ang="0">
                  <a:pos x="203" y="160"/>
                </a:cxn>
                <a:cxn ang="0">
                  <a:pos x="213" y="136"/>
                </a:cxn>
                <a:cxn ang="0">
                  <a:pos x="216" y="108"/>
                </a:cxn>
                <a:cxn ang="0">
                  <a:pos x="213" y="81"/>
                </a:cxn>
                <a:cxn ang="0">
                  <a:pos x="203" y="57"/>
                </a:cxn>
                <a:cxn ang="0">
                  <a:pos x="188" y="36"/>
                </a:cxn>
                <a:cxn ang="0">
                  <a:pos x="168" y="18"/>
                </a:cxn>
                <a:cxn ang="0">
                  <a:pos x="145" y="6"/>
                </a:cxn>
                <a:cxn ang="0">
                  <a:pos x="119" y="0"/>
                </a:cxn>
                <a:cxn ang="0">
                  <a:pos x="92" y="1"/>
                </a:cxn>
                <a:cxn ang="0">
                  <a:pos x="66" y="9"/>
                </a:cxn>
                <a:cxn ang="0">
                  <a:pos x="43" y="21"/>
                </a:cxn>
                <a:cxn ang="0">
                  <a:pos x="25" y="39"/>
                </a:cxn>
                <a:cxn ang="0">
                  <a:pos x="11" y="61"/>
                </a:cxn>
                <a:cxn ang="0">
                  <a:pos x="2" y="87"/>
                </a:cxn>
                <a:cxn ang="0">
                  <a:pos x="15" y="108"/>
                </a:cxn>
                <a:cxn ang="0">
                  <a:pos x="18" y="85"/>
                </a:cxn>
                <a:cxn ang="0">
                  <a:pos x="26" y="64"/>
                </a:cxn>
                <a:cxn ang="0">
                  <a:pos x="39" y="46"/>
                </a:cxn>
                <a:cxn ang="0">
                  <a:pos x="56" y="31"/>
                </a:cxn>
                <a:cxn ang="0">
                  <a:pos x="76" y="21"/>
                </a:cxn>
                <a:cxn ang="0">
                  <a:pos x="99" y="16"/>
                </a:cxn>
                <a:cxn ang="0">
                  <a:pos x="122" y="16"/>
                </a:cxn>
                <a:cxn ang="0">
                  <a:pos x="144" y="22"/>
                </a:cxn>
                <a:cxn ang="0">
                  <a:pos x="164" y="34"/>
                </a:cxn>
                <a:cxn ang="0">
                  <a:pos x="180" y="49"/>
                </a:cxn>
                <a:cxn ang="0">
                  <a:pos x="192" y="68"/>
                </a:cxn>
                <a:cxn ang="0">
                  <a:pos x="199" y="90"/>
                </a:cxn>
                <a:cxn ang="0">
                  <a:pos x="201" y="113"/>
                </a:cxn>
                <a:cxn ang="0">
                  <a:pos x="197" y="136"/>
                </a:cxn>
                <a:cxn ang="0">
                  <a:pos x="187" y="157"/>
                </a:cxn>
                <a:cxn ang="0">
                  <a:pos x="174" y="174"/>
                </a:cxn>
                <a:cxn ang="0">
                  <a:pos x="156" y="188"/>
                </a:cxn>
                <a:cxn ang="0">
                  <a:pos x="136" y="198"/>
                </a:cxn>
                <a:cxn ang="0">
                  <a:pos x="113" y="202"/>
                </a:cxn>
                <a:cxn ang="0">
                  <a:pos x="89" y="200"/>
                </a:cxn>
                <a:cxn ang="0">
                  <a:pos x="68" y="193"/>
                </a:cxn>
                <a:cxn ang="0">
                  <a:pos x="49" y="180"/>
                </a:cxn>
                <a:cxn ang="0">
                  <a:pos x="34" y="164"/>
                </a:cxn>
                <a:cxn ang="0">
                  <a:pos x="22" y="145"/>
                </a:cxn>
                <a:cxn ang="0">
                  <a:pos x="16" y="123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5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6" y="189"/>
                  </a:lnTo>
                  <a:lnTo>
                    <a:pt x="39" y="192"/>
                  </a:lnTo>
                  <a:lnTo>
                    <a:pt x="43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3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4" y="216"/>
                  </a:lnTo>
                  <a:lnTo>
                    <a:pt x="130" y="215"/>
                  </a:lnTo>
                  <a:lnTo>
                    <a:pt x="135" y="213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5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1"/>
                  </a:lnTo>
                  <a:lnTo>
                    <a:pt x="168" y="18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6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4" y="1"/>
                  </a:lnTo>
                  <a:lnTo>
                    <a:pt x="119" y="0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0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6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8"/>
                  </a:lnTo>
                  <a:lnTo>
                    <a:pt x="43" y="21"/>
                  </a:lnTo>
                  <a:lnTo>
                    <a:pt x="39" y="25"/>
                  </a:lnTo>
                  <a:lnTo>
                    <a:pt x="36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  <a:close/>
                  <a:moveTo>
                    <a:pt x="15" y="108"/>
                  </a:moveTo>
                  <a:lnTo>
                    <a:pt x="15" y="104"/>
                  </a:lnTo>
                  <a:lnTo>
                    <a:pt x="16" y="99"/>
                  </a:lnTo>
                  <a:lnTo>
                    <a:pt x="16" y="94"/>
                  </a:lnTo>
                  <a:lnTo>
                    <a:pt x="17" y="90"/>
                  </a:lnTo>
                  <a:lnTo>
                    <a:pt x="18" y="85"/>
                  </a:lnTo>
                  <a:lnTo>
                    <a:pt x="19" y="81"/>
                  </a:lnTo>
                  <a:lnTo>
                    <a:pt x="21" y="76"/>
                  </a:lnTo>
                  <a:lnTo>
                    <a:pt x="22" y="72"/>
                  </a:lnTo>
                  <a:lnTo>
                    <a:pt x="24" y="68"/>
                  </a:lnTo>
                  <a:lnTo>
                    <a:pt x="26" y="64"/>
                  </a:lnTo>
                  <a:lnTo>
                    <a:pt x="29" y="60"/>
                  </a:lnTo>
                  <a:lnTo>
                    <a:pt x="31" y="56"/>
                  </a:lnTo>
                  <a:lnTo>
                    <a:pt x="34" y="53"/>
                  </a:lnTo>
                  <a:lnTo>
                    <a:pt x="36" y="49"/>
                  </a:lnTo>
                  <a:lnTo>
                    <a:pt x="39" y="46"/>
                  </a:lnTo>
                  <a:lnTo>
                    <a:pt x="42" y="42"/>
                  </a:lnTo>
                  <a:lnTo>
                    <a:pt x="46" y="39"/>
                  </a:lnTo>
                  <a:lnTo>
                    <a:pt x="49" y="36"/>
                  </a:lnTo>
                  <a:lnTo>
                    <a:pt x="52" y="34"/>
                  </a:lnTo>
                  <a:lnTo>
                    <a:pt x="56" y="31"/>
                  </a:lnTo>
                  <a:lnTo>
                    <a:pt x="60" y="29"/>
                  </a:lnTo>
                  <a:lnTo>
                    <a:pt x="64" y="26"/>
                  </a:lnTo>
                  <a:lnTo>
                    <a:pt x="68" y="24"/>
                  </a:lnTo>
                  <a:lnTo>
                    <a:pt x="72" y="22"/>
                  </a:lnTo>
                  <a:lnTo>
                    <a:pt x="76" y="21"/>
                  </a:lnTo>
                  <a:lnTo>
                    <a:pt x="80" y="19"/>
                  </a:lnTo>
                  <a:lnTo>
                    <a:pt x="85" y="18"/>
                  </a:lnTo>
                  <a:lnTo>
                    <a:pt x="89" y="17"/>
                  </a:lnTo>
                  <a:lnTo>
                    <a:pt x="94" y="16"/>
                  </a:lnTo>
                  <a:lnTo>
                    <a:pt x="99" y="16"/>
                  </a:lnTo>
                  <a:lnTo>
                    <a:pt x="103" y="15"/>
                  </a:lnTo>
                  <a:lnTo>
                    <a:pt x="108" y="15"/>
                  </a:lnTo>
                  <a:lnTo>
                    <a:pt x="113" y="15"/>
                  </a:lnTo>
                  <a:lnTo>
                    <a:pt x="118" y="16"/>
                  </a:lnTo>
                  <a:lnTo>
                    <a:pt x="122" y="16"/>
                  </a:lnTo>
                  <a:lnTo>
                    <a:pt x="127" y="17"/>
                  </a:lnTo>
                  <a:lnTo>
                    <a:pt x="131" y="18"/>
                  </a:lnTo>
                  <a:lnTo>
                    <a:pt x="136" y="19"/>
                  </a:lnTo>
                  <a:lnTo>
                    <a:pt x="140" y="21"/>
                  </a:lnTo>
                  <a:lnTo>
                    <a:pt x="144" y="22"/>
                  </a:lnTo>
                  <a:lnTo>
                    <a:pt x="148" y="24"/>
                  </a:lnTo>
                  <a:lnTo>
                    <a:pt x="152" y="26"/>
                  </a:lnTo>
                  <a:lnTo>
                    <a:pt x="156" y="29"/>
                  </a:lnTo>
                  <a:lnTo>
                    <a:pt x="160" y="31"/>
                  </a:lnTo>
                  <a:lnTo>
                    <a:pt x="164" y="34"/>
                  </a:lnTo>
                  <a:lnTo>
                    <a:pt x="167" y="36"/>
                  </a:lnTo>
                  <a:lnTo>
                    <a:pt x="171" y="39"/>
                  </a:lnTo>
                  <a:lnTo>
                    <a:pt x="174" y="42"/>
                  </a:lnTo>
                  <a:lnTo>
                    <a:pt x="177" y="46"/>
                  </a:lnTo>
                  <a:lnTo>
                    <a:pt x="180" y="49"/>
                  </a:lnTo>
                  <a:lnTo>
                    <a:pt x="183" y="53"/>
                  </a:lnTo>
                  <a:lnTo>
                    <a:pt x="185" y="56"/>
                  </a:lnTo>
                  <a:lnTo>
                    <a:pt x="187" y="60"/>
                  </a:lnTo>
                  <a:lnTo>
                    <a:pt x="190" y="64"/>
                  </a:lnTo>
                  <a:lnTo>
                    <a:pt x="192" y="68"/>
                  </a:lnTo>
                  <a:lnTo>
                    <a:pt x="194" y="72"/>
                  </a:lnTo>
                  <a:lnTo>
                    <a:pt x="195" y="76"/>
                  </a:lnTo>
                  <a:lnTo>
                    <a:pt x="197" y="81"/>
                  </a:lnTo>
                  <a:lnTo>
                    <a:pt x="198" y="85"/>
                  </a:lnTo>
                  <a:lnTo>
                    <a:pt x="199" y="90"/>
                  </a:lnTo>
                  <a:lnTo>
                    <a:pt x="200" y="94"/>
                  </a:lnTo>
                  <a:lnTo>
                    <a:pt x="201" y="99"/>
                  </a:lnTo>
                  <a:lnTo>
                    <a:pt x="201" y="104"/>
                  </a:lnTo>
                  <a:lnTo>
                    <a:pt x="201" y="108"/>
                  </a:lnTo>
                  <a:lnTo>
                    <a:pt x="201" y="113"/>
                  </a:lnTo>
                  <a:lnTo>
                    <a:pt x="201" y="118"/>
                  </a:lnTo>
                  <a:lnTo>
                    <a:pt x="200" y="123"/>
                  </a:lnTo>
                  <a:lnTo>
                    <a:pt x="199" y="127"/>
                  </a:lnTo>
                  <a:lnTo>
                    <a:pt x="198" y="132"/>
                  </a:lnTo>
                  <a:lnTo>
                    <a:pt x="197" y="136"/>
                  </a:lnTo>
                  <a:lnTo>
                    <a:pt x="195" y="141"/>
                  </a:lnTo>
                  <a:lnTo>
                    <a:pt x="194" y="145"/>
                  </a:lnTo>
                  <a:lnTo>
                    <a:pt x="192" y="149"/>
                  </a:lnTo>
                  <a:lnTo>
                    <a:pt x="190" y="153"/>
                  </a:lnTo>
                  <a:lnTo>
                    <a:pt x="187" y="157"/>
                  </a:lnTo>
                  <a:lnTo>
                    <a:pt x="185" y="161"/>
                  </a:lnTo>
                  <a:lnTo>
                    <a:pt x="183" y="164"/>
                  </a:lnTo>
                  <a:lnTo>
                    <a:pt x="180" y="168"/>
                  </a:lnTo>
                  <a:lnTo>
                    <a:pt x="177" y="171"/>
                  </a:lnTo>
                  <a:lnTo>
                    <a:pt x="174" y="174"/>
                  </a:lnTo>
                  <a:lnTo>
                    <a:pt x="171" y="177"/>
                  </a:lnTo>
                  <a:lnTo>
                    <a:pt x="167" y="180"/>
                  </a:lnTo>
                  <a:lnTo>
                    <a:pt x="164" y="183"/>
                  </a:lnTo>
                  <a:lnTo>
                    <a:pt x="160" y="186"/>
                  </a:lnTo>
                  <a:lnTo>
                    <a:pt x="156" y="188"/>
                  </a:lnTo>
                  <a:lnTo>
                    <a:pt x="152" y="191"/>
                  </a:lnTo>
                  <a:lnTo>
                    <a:pt x="148" y="193"/>
                  </a:lnTo>
                  <a:lnTo>
                    <a:pt x="144" y="194"/>
                  </a:lnTo>
                  <a:lnTo>
                    <a:pt x="140" y="196"/>
                  </a:lnTo>
                  <a:lnTo>
                    <a:pt x="136" y="198"/>
                  </a:lnTo>
                  <a:lnTo>
                    <a:pt x="131" y="199"/>
                  </a:lnTo>
                  <a:lnTo>
                    <a:pt x="127" y="200"/>
                  </a:lnTo>
                  <a:lnTo>
                    <a:pt x="122" y="201"/>
                  </a:lnTo>
                  <a:lnTo>
                    <a:pt x="118" y="201"/>
                  </a:lnTo>
                  <a:lnTo>
                    <a:pt x="113" y="202"/>
                  </a:lnTo>
                  <a:lnTo>
                    <a:pt x="108" y="202"/>
                  </a:lnTo>
                  <a:lnTo>
                    <a:pt x="103" y="202"/>
                  </a:lnTo>
                  <a:lnTo>
                    <a:pt x="99" y="201"/>
                  </a:lnTo>
                  <a:lnTo>
                    <a:pt x="94" y="201"/>
                  </a:lnTo>
                  <a:lnTo>
                    <a:pt x="89" y="200"/>
                  </a:lnTo>
                  <a:lnTo>
                    <a:pt x="85" y="199"/>
                  </a:lnTo>
                  <a:lnTo>
                    <a:pt x="80" y="198"/>
                  </a:lnTo>
                  <a:lnTo>
                    <a:pt x="76" y="196"/>
                  </a:lnTo>
                  <a:lnTo>
                    <a:pt x="72" y="194"/>
                  </a:lnTo>
                  <a:lnTo>
                    <a:pt x="68" y="193"/>
                  </a:lnTo>
                  <a:lnTo>
                    <a:pt x="64" y="191"/>
                  </a:lnTo>
                  <a:lnTo>
                    <a:pt x="60" y="188"/>
                  </a:lnTo>
                  <a:lnTo>
                    <a:pt x="56" y="186"/>
                  </a:lnTo>
                  <a:lnTo>
                    <a:pt x="52" y="183"/>
                  </a:lnTo>
                  <a:lnTo>
                    <a:pt x="49" y="180"/>
                  </a:lnTo>
                  <a:lnTo>
                    <a:pt x="46" y="177"/>
                  </a:lnTo>
                  <a:lnTo>
                    <a:pt x="42" y="174"/>
                  </a:lnTo>
                  <a:lnTo>
                    <a:pt x="39" y="171"/>
                  </a:lnTo>
                  <a:lnTo>
                    <a:pt x="36" y="168"/>
                  </a:lnTo>
                  <a:lnTo>
                    <a:pt x="34" y="164"/>
                  </a:lnTo>
                  <a:lnTo>
                    <a:pt x="31" y="161"/>
                  </a:lnTo>
                  <a:lnTo>
                    <a:pt x="29" y="157"/>
                  </a:lnTo>
                  <a:lnTo>
                    <a:pt x="26" y="153"/>
                  </a:lnTo>
                  <a:lnTo>
                    <a:pt x="24" y="149"/>
                  </a:lnTo>
                  <a:lnTo>
                    <a:pt x="22" y="145"/>
                  </a:lnTo>
                  <a:lnTo>
                    <a:pt x="21" y="141"/>
                  </a:lnTo>
                  <a:lnTo>
                    <a:pt x="19" y="136"/>
                  </a:lnTo>
                  <a:lnTo>
                    <a:pt x="18" y="132"/>
                  </a:lnTo>
                  <a:lnTo>
                    <a:pt x="17" y="127"/>
                  </a:lnTo>
                  <a:lnTo>
                    <a:pt x="16" y="123"/>
                  </a:lnTo>
                  <a:lnTo>
                    <a:pt x="16" y="118"/>
                  </a:lnTo>
                  <a:lnTo>
                    <a:pt x="15" y="113"/>
                  </a:lnTo>
                  <a:lnTo>
                    <a:pt x="15" y="10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25"/>
            <p:cNvSpPr>
              <a:spLocks/>
            </p:cNvSpPr>
            <p:nvPr/>
          </p:nvSpPr>
          <p:spPr bwMode="auto">
            <a:xfrm>
              <a:off x="2641" y="2355"/>
              <a:ext cx="216" cy="217"/>
            </a:xfrm>
            <a:custGeom>
              <a:avLst/>
              <a:gdLst/>
              <a:ahLst/>
              <a:cxnLst>
                <a:cxn ang="0">
                  <a:pos x="1" y="120"/>
                </a:cxn>
                <a:cxn ang="0">
                  <a:pos x="4" y="136"/>
                </a:cxn>
                <a:cxn ang="0">
                  <a:pos x="9" y="151"/>
                </a:cxn>
                <a:cxn ang="0">
                  <a:pos x="16" y="165"/>
                </a:cxn>
                <a:cxn ang="0">
                  <a:pos x="25" y="177"/>
                </a:cxn>
                <a:cxn ang="0">
                  <a:pos x="36" y="189"/>
                </a:cxn>
                <a:cxn ang="0">
                  <a:pos x="48" y="198"/>
                </a:cxn>
                <a:cxn ang="0">
                  <a:pos x="61" y="206"/>
                </a:cxn>
                <a:cxn ang="0">
                  <a:pos x="76" y="212"/>
                </a:cxn>
                <a:cxn ang="0">
                  <a:pos x="92" y="216"/>
                </a:cxn>
                <a:cxn ang="0">
                  <a:pos x="108" y="217"/>
                </a:cxn>
                <a:cxn ang="0">
                  <a:pos x="124" y="216"/>
                </a:cxn>
                <a:cxn ang="0">
                  <a:pos x="140" y="212"/>
                </a:cxn>
                <a:cxn ang="0">
                  <a:pos x="155" y="206"/>
                </a:cxn>
                <a:cxn ang="0">
                  <a:pos x="168" y="198"/>
                </a:cxn>
                <a:cxn ang="0">
                  <a:pos x="181" y="189"/>
                </a:cxn>
                <a:cxn ang="0">
                  <a:pos x="191" y="177"/>
                </a:cxn>
                <a:cxn ang="0">
                  <a:pos x="200" y="165"/>
                </a:cxn>
                <a:cxn ang="0">
                  <a:pos x="208" y="151"/>
                </a:cxn>
                <a:cxn ang="0">
                  <a:pos x="213" y="136"/>
                </a:cxn>
                <a:cxn ang="0">
                  <a:pos x="216" y="120"/>
                </a:cxn>
                <a:cxn ang="0">
                  <a:pos x="216" y="103"/>
                </a:cxn>
                <a:cxn ang="0">
                  <a:pos x="214" y="87"/>
                </a:cxn>
                <a:cxn ang="0">
                  <a:pos x="210" y="71"/>
                </a:cxn>
                <a:cxn ang="0">
                  <a:pos x="203" y="57"/>
                </a:cxn>
                <a:cxn ang="0">
                  <a:pos x="195" y="44"/>
                </a:cxn>
                <a:cxn ang="0">
                  <a:pos x="184" y="32"/>
                </a:cxn>
                <a:cxn ang="0">
                  <a:pos x="173" y="21"/>
                </a:cxn>
                <a:cxn ang="0">
                  <a:pos x="160" y="13"/>
                </a:cxn>
                <a:cxn ang="0">
                  <a:pos x="145" y="6"/>
                </a:cxn>
                <a:cxn ang="0">
                  <a:pos x="130" y="2"/>
                </a:cxn>
                <a:cxn ang="0">
                  <a:pos x="114" y="0"/>
                </a:cxn>
                <a:cxn ang="0">
                  <a:pos x="97" y="0"/>
                </a:cxn>
                <a:cxn ang="0">
                  <a:pos x="81" y="3"/>
                </a:cxn>
                <a:cxn ang="0">
                  <a:pos x="66" y="9"/>
                </a:cxn>
                <a:cxn ang="0">
                  <a:pos x="52" y="16"/>
                </a:cxn>
                <a:cxn ang="0">
                  <a:pos x="39" y="25"/>
                </a:cxn>
                <a:cxn ang="0">
                  <a:pos x="28" y="36"/>
                </a:cxn>
                <a:cxn ang="0">
                  <a:pos x="19" y="48"/>
                </a:cxn>
                <a:cxn ang="0">
                  <a:pos x="11" y="61"/>
                </a:cxn>
                <a:cxn ang="0">
                  <a:pos x="5" y="76"/>
                </a:cxn>
                <a:cxn ang="0">
                  <a:pos x="1" y="92"/>
                </a:cxn>
                <a:cxn ang="0">
                  <a:pos x="0" y="108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5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6" y="189"/>
                  </a:lnTo>
                  <a:lnTo>
                    <a:pt x="39" y="192"/>
                  </a:lnTo>
                  <a:lnTo>
                    <a:pt x="43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3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4" y="216"/>
                  </a:lnTo>
                  <a:lnTo>
                    <a:pt x="130" y="215"/>
                  </a:lnTo>
                  <a:lnTo>
                    <a:pt x="135" y="213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5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1"/>
                  </a:lnTo>
                  <a:lnTo>
                    <a:pt x="168" y="18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6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4" y="1"/>
                  </a:lnTo>
                  <a:lnTo>
                    <a:pt x="119" y="0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0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6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8"/>
                  </a:lnTo>
                  <a:lnTo>
                    <a:pt x="43" y="21"/>
                  </a:lnTo>
                  <a:lnTo>
                    <a:pt x="39" y="25"/>
                  </a:lnTo>
                  <a:lnTo>
                    <a:pt x="36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26"/>
            <p:cNvSpPr>
              <a:spLocks/>
            </p:cNvSpPr>
            <p:nvPr/>
          </p:nvSpPr>
          <p:spPr bwMode="auto">
            <a:xfrm>
              <a:off x="2656" y="2370"/>
              <a:ext cx="186" cy="186"/>
            </a:xfrm>
            <a:custGeom>
              <a:avLst/>
              <a:gdLst/>
              <a:ahLst/>
              <a:cxnLst>
                <a:cxn ang="0">
                  <a:pos x="1" y="84"/>
                </a:cxn>
                <a:cxn ang="0">
                  <a:pos x="3" y="70"/>
                </a:cxn>
                <a:cxn ang="0">
                  <a:pos x="7" y="57"/>
                </a:cxn>
                <a:cxn ang="0">
                  <a:pos x="14" y="45"/>
                </a:cxn>
                <a:cxn ang="0">
                  <a:pos x="21" y="34"/>
                </a:cxn>
                <a:cxn ang="0">
                  <a:pos x="31" y="24"/>
                </a:cxn>
                <a:cxn ang="0">
                  <a:pos x="41" y="16"/>
                </a:cxn>
                <a:cxn ang="0">
                  <a:pos x="53" y="9"/>
                </a:cxn>
                <a:cxn ang="0">
                  <a:pos x="65" y="4"/>
                </a:cxn>
                <a:cxn ang="0">
                  <a:pos x="79" y="1"/>
                </a:cxn>
                <a:cxn ang="0">
                  <a:pos x="93" y="0"/>
                </a:cxn>
                <a:cxn ang="0">
                  <a:pos x="107" y="1"/>
                </a:cxn>
                <a:cxn ang="0">
                  <a:pos x="121" y="4"/>
                </a:cxn>
                <a:cxn ang="0">
                  <a:pos x="133" y="9"/>
                </a:cxn>
                <a:cxn ang="0">
                  <a:pos x="145" y="16"/>
                </a:cxn>
                <a:cxn ang="0">
                  <a:pos x="156" y="24"/>
                </a:cxn>
                <a:cxn ang="0">
                  <a:pos x="165" y="34"/>
                </a:cxn>
                <a:cxn ang="0">
                  <a:pos x="173" y="45"/>
                </a:cxn>
                <a:cxn ang="0">
                  <a:pos x="179" y="57"/>
                </a:cxn>
                <a:cxn ang="0">
                  <a:pos x="183" y="70"/>
                </a:cxn>
                <a:cxn ang="0">
                  <a:pos x="186" y="84"/>
                </a:cxn>
                <a:cxn ang="0">
                  <a:pos x="186" y="98"/>
                </a:cxn>
                <a:cxn ang="0">
                  <a:pos x="184" y="112"/>
                </a:cxn>
                <a:cxn ang="0">
                  <a:pos x="180" y="125"/>
                </a:cxn>
                <a:cxn ang="0">
                  <a:pos x="175" y="137"/>
                </a:cxn>
                <a:cxn ang="0">
                  <a:pos x="168" y="149"/>
                </a:cxn>
                <a:cxn ang="0">
                  <a:pos x="159" y="159"/>
                </a:cxn>
                <a:cxn ang="0">
                  <a:pos x="149" y="168"/>
                </a:cxn>
                <a:cxn ang="0">
                  <a:pos x="137" y="175"/>
                </a:cxn>
                <a:cxn ang="0">
                  <a:pos x="125" y="180"/>
                </a:cxn>
                <a:cxn ang="0">
                  <a:pos x="112" y="184"/>
                </a:cxn>
                <a:cxn ang="0">
                  <a:pos x="98" y="186"/>
                </a:cxn>
                <a:cxn ang="0">
                  <a:pos x="84" y="186"/>
                </a:cxn>
                <a:cxn ang="0">
                  <a:pos x="70" y="183"/>
                </a:cxn>
                <a:cxn ang="0">
                  <a:pos x="57" y="179"/>
                </a:cxn>
                <a:cxn ang="0">
                  <a:pos x="45" y="172"/>
                </a:cxn>
                <a:cxn ang="0">
                  <a:pos x="34" y="165"/>
                </a:cxn>
                <a:cxn ang="0">
                  <a:pos x="24" y="155"/>
                </a:cxn>
                <a:cxn ang="0">
                  <a:pos x="16" y="145"/>
                </a:cxn>
                <a:cxn ang="0">
                  <a:pos x="9" y="133"/>
                </a:cxn>
                <a:cxn ang="0">
                  <a:pos x="4" y="121"/>
                </a:cxn>
                <a:cxn ang="0">
                  <a:pos x="1" y="107"/>
                </a:cxn>
                <a:cxn ang="0">
                  <a:pos x="0" y="93"/>
                </a:cxn>
              </a:cxnLst>
              <a:rect l="0" t="0" r="r" b="b"/>
              <a:pathLst>
                <a:path w="186" h="186">
                  <a:moveTo>
                    <a:pt x="0" y="93"/>
                  </a:moveTo>
                  <a:lnTo>
                    <a:pt x="0" y="88"/>
                  </a:lnTo>
                  <a:lnTo>
                    <a:pt x="1" y="84"/>
                  </a:lnTo>
                  <a:lnTo>
                    <a:pt x="1" y="79"/>
                  </a:lnTo>
                  <a:lnTo>
                    <a:pt x="2" y="74"/>
                  </a:lnTo>
                  <a:lnTo>
                    <a:pt x="3" y="70"/>
                  </a:lnTo>
                  <a:lnTo>
                    <a:pt x="4" y="65"/>
                  </a:lnTo>
                  <a:lnTo>
                    <a:pt x="6" y="61"/>
                  </a:lnTo>
                  <a:lnTo>
                    <a:pt x="7" y="57"/>
                  </a:lnTo>
                  <a:lnTo>
                    <a:pt x="9" y="53"/>
                  </a:lnTo>
                  <a:lnTo>
                    <a:pt x="11" y="49"/>
                  </a:lnTo>
                  <a:lnTo>
                    <a:pt x="14" y="45"/>
                  </a:lnTo>
                  <a:lnTo>
                    <a:pt x="16" y="41"/>
                  </a:lnTo>
                  <a:lnTo>
                    <a:pt x="19" y="37"/>
                  </a:lnTo>
                  <a:lnTo>
                    <a:pt x="21" y="34"/>
                  </a:lnTo>
                  <a:lnTo>
                    <a:pt x="24" y="30"/>
                  </a:lnTo>
                  <a:lnTo>
                    <a:pt x="27" y="27"/>
                  </a:lnTo>
                  <a:lnTo>
                    <a:pt x="31" y="24"/>
                  </a:lnTo>
                  <a:lnTo>
                    <a:pt x="34" y="21"/>
                  </a:lnTo>
                  <a:lnTo>
                    <a:pt x="37" y="18"/>
                  </a:lnTo>
                  <a:lnTo>
                    <a:pt x="41" y="16"/>
                  </a:lnTo>
                  <a:lnTo>
                    <a:pt x="45" y="13"/>
                  </a:lnTo>
                  <a:lnTo>
                    <a:pt x="49" y="11"/>
                  </a:lnTo>
                  <a:lnTo>
                    <a:pt x="53" y="9"/>
                  </a:lnTo>
                  <a:lnTo>
                    <a:pt x="57" y="7"/>
                  </a:lnTo>
                  <a:lnTo>
                    <a:pt x="61" y="6"/>
                  </a:lnTo>
                  <a:lnTo>
                    <a:pt x="65" y="4"/>
                  </a:lnTo>
                  <a:lnTo>
                    <a:pt x="70" y="3"/>
                  </a:lnTo>
                  <a:lnTo>
                    <a:pt x="74" y="2"/>
                  </a:lnTo>
                  <a:lnTo>
                    <a:pt x="79" y="1"/>
                  </a:lnTo>
                  <a:lnTo>
                    <a:pt x="84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98" y="0"/>
                  </a:lnTo>
                  <a:lnTo>
                    <a:pt x="103" y="0"/>
                  </a:lnTo>
                  <a:lnTo>
                    <a:pt x="107" y="1"/>
                  </a:lnTo>
                  <a:lnTo>
                    <a:pt x="112" y="2"/>
                  </a:lnTo>
                  <a:lnTo>
                    <a:pt x="116" y="3"/>
                  </a:lnTo>
                  <a:lnTo>
                    <a:pt x="121" y="4"/>
                  </a:lnTo>
                  <a:lnTo>
                    <a:pt x="125" y="6"/>
                  </a:lnTo>
                  <a:lnTo>
                    <a:pt x="129" y="7"/>
                  </a:lnTo>
                  <a:lnTo>
                    <a:pt x="133" y="9"/>
                  </a:lnTo>
                  <a:lnTo>
                    <a:pt x="137" y="11"/>
                  </a:lnTo>
                  <a:lnTo>
                    <a:pt x="141" y="13"/>
                  </a:lnTo>
                  <a:lnTo>
                    <a:pt x="145" y="16"/>
                  </a:lnTo>
                  <a:lnTo>
                    <a:pt x="149" y="18"/>
                  </a:lnTo>
                  <a:lnTo>
                    <a:pt x="152" y="21"/>
                  </a:lnTo>
                  <a:lnTo>
                    <a:pt x="156" y="24"/>
                  </a:lnTo>
                  <a:lnTo>
                    <a:pt x="159" y="27"/>
                  </a:lnTo>
                  <a:lnTo>
                    <a:pt x="162" y="30"/>
                  </a:lnTo>
                  <a:lnTo>
                    <a:pt x="165" y="34"/>
                  </a:lnTo>
                  <a:lnTo>
                    <a:pt x="168" y="37"/>
                  </a:lnTo>
                  <a:lnTo>
                    <a:pt x="170" y="41"/>
                  </a:lnTo>
                  <a:lnTo>
                    <a:pt x="173" y="45"/>
                  </a:lnTo>
                  <a:lnTo>
                    <a:pt x="175" y="49"/>
                  </a:lnTo>
                  <a:lnTo>
                    <a:pt x="177" y="53"/>
                  </a:lnTo>
                  <a:lnTo>
                    <a:pt x="179" y="57"/>
                  </a:lnTo>
                  <a:lnTo>
                    <a:pt x="180" y="61"/>
                  </a:lnTo>
                  <a:lnTo>
                    <a:pt x="182" y="65"/>
                  </a:lnTo>
                  <a:lnTo>
                    <a:pt x="183" y="70"/>
                  </a:lnTo>
                  <a:lnTo>
                    <a:pt x="184" y="74"/>
                  </a:lnTo>
                  <a:lnTo>
                    <a:pt x="185" y="79"/>
                  </a:lnTo>
                  <a:lnTo>
                    <a:pt x="186" y="84"/>
                  </a:lnTo>
                  <a:lnTo>
                    <a:pt x="186" y="88"/>
                  </a:lnTo>
                  <a:lnTo>
                    <a:pt x="186" y="93"/>
                  </a:lnTo>
                  <a:lnTo>
                    <a:pt x="186" y="98"/>
                  </a:lnTo>
                  <a:lnTo>
                    <a:pt x="186" y="102"/>
                  </a:lnTo>
                  <a:lnTo>
                    <a:pt x="185" y="107"/>
                  </a:lnTo>
                  <a:lnTo>
                    <a:pt x="184" y="112"/>
                  </a:lnTo>
                  <a:lnTo>
                    <a:pt x="183" y="116"/>
                  </a:lnTo>
                  <a:lnTo>
                    <a:pt x="182" y="121"/>
                  </a:lnTo>
                  <a:lnTo>
                    <a:pt x="180" y="125"/>
                  </a:lnTo>
                  <a:lnTo>
                    <a:pt x="179" y="129"/>
                  </a:lnTo>
                  <a:lnTo>
                    <a:pt x="177" y="133"/>
                  </a:lnTo>
                  <a:lnTo>
                    <a:pt x="175" y="137"/>
                  </a:lnTo>
                  <a:lnTo>
                    <a:pt x="173" y="141"/>
                  </a:lnTo>
                  <a:lnTo>
                    <a:pt x="170" y="145"/>
                  </a:lnTo>
                  <a:lnTo>
                    <a:pt x="168" y="149"/>
                  </a:lnTo>
                  <a:lnTo>
                    <a:pt x="165" y="152"/>
                  </a:lnTo>
                  <a:lnTo>
                    <a:pt x="162" y="155"/>
                  </a:lnTo>
                  <a:lnTo>
                    <a:pt x="159" y="159"/>
                  </a:lnTo>
                  <a:lnTo>
                    <a:pt x="156" y="162"/>
                  </a:lnTo>
                  <a:lnTo>
                    <a:pt x="152" y="165"/>
                  </a:lnTo>
                  <a:lnTo>
                    <a:pt x="149" y="168"/>
                  </a:lnTo>
                  <a:lnTo>
                    <a:pt x="145" y="170"/>
                  </a:lnTo>
                  <a:lnTo>
                    <a:pt x="141" y="172"/>
                  </a:lnTo>
                  <a:lnTo>
                    <a:pt x="137" y="175"/>
                  </a:lnTo>
                  <a:lnTo>
                    <a:pt x="133" y="177"/>
                  </a:lnTo>
                  <a:lnTo>
                    <a:pt x="129" y="179"/>
                  </a:lnTo>
                  <a:lnTo>
                    <a:pt x="125" y="180"/>
                  </a:lnTo>
                  <a:lnTo>
                    <a:pt x="121" y="182"/>
                  </a:lnTo>
                  <a:lnTo>
                    <a:pt x="116" y="183"/>
                  </a:lnTo>
                  <a:lnTo>
                    <a:pt x="112" y="184"/>
                  </a:lnTo>
                  <a:lnTo>
                    <a:pt x="107" y="185"/>
                  </a:lnTo>
                  <a:lnTo>
                    <a:pt x="103" y="186"/>
                  </a:lnTo>
                  <a:lnTo>
                    <a:pt x="98" y="186"/>
                  </a:lnTo>
                  <a:lnTo>
                    <a:pt x="93" y="186"/>
                  </a:lnTo>
                  <a:lnTo>
                    <a:pt x="88" y="186"/>
                  </a:lnTo>
                  <a:lnTo>
                    <a:pt x="84" y="186"/>
                  </a:lnTo>
                  <a:lnTo>
                    <a:pt x="79" y="185"/>
                  </a:lnTo>
                  <a:lnTo>
                    <a:pt x="74" y="184"/>
                  </a:lnTo>
                  <a:lnTo>
                    <a:pt x="70" y="183"/>
                  </a:lnTo>
                  <a:lnTo>
                    <a:pt x="65" y="182"/>
                  </a:lnTo>
                  <a:lnTo>
                    <a:pt x="61" y="180"/>
                  </a:lnTo>
                  <a:lnTo>
                    <a:pt x="57" y="179"/>
                  </a:lnTo>
                  <a:lnTo>
                    <a:pt x="53" y="177"/>
                  </a:lnTo>
                  <a:lnTo>
                    <a:pt x="49" y="175"/>
                  </a:lnTo>
                  <a:lnTo>
                    <a:pt x="45" y="172"/>
                  </a:lnTo>
                  <a:lnTo>
                    <a:pt x="41" y="170"/>
                  </a:lnTo>
                  <a:lnTo>
                    <a:pt x="37" y="168"/>
                  </a:lnTo>
                  <a:lnTo>
                    <a:pt x="34" y="165"/>
                  </a:lnTo>
                  <a:lnTo>
                    <a:pt x="31" y="162"/>
                  </a:lnTo>
                  <a:lnTo>
                    <a:pt x="27" y="159"/>
                  </a:lnTo>
                  <a:lnTo>
                    <a:pt x="24" y="155"/>
                  </a:lnTo>
                  <a:lnTo>
                    <a:pt x="21" y="152"/>
                  </a:lnTo>
                  <a:lnTo>
                    <a:pt x="19" y="149"/>
                  </a:lnTo>
                  <a:lnTo>
                    <a:pt x="16" y="145"/>
                  </a:lnTo>
                  <a:lnTo>
                    <a:pt x="14" y="141"/>
                  </a:lnTo>
                  <a:lnTo>
                    <a:pt x="11" y="137"/>
                  </a:lnTo>
                  <a:lnTo>
                    <a:pt x="9" y="133"/>
                  </a:lnTo>
                  <a:lnTo>
                    <a:pt x="7" y="129"/>
                  </a:lnTo>
                  <a:lnTo>
                    <a:pt x="6" y="125"/>
                  </a:lnTo>
                  <a:lnTo>
                    <a:pt x="4" y="121"/>
                  </a:lnTo>
                  <a:lnTo>
                    <a:pt x="3" y="116"/>
                  </a:lnTo>
                  <a:lnTo>
                    <a:pt x="2" y="112"/>
                  </a:lnTo>
                  <a:lnTo>
                    <a:pt x="1" y="107"/>
                  </a:lnTo>
                  <a:lnTo>
                    <a:pt x="1" y="102"/>
                  </a:lnTo>
                  <a:lnTo>
                    <a:pt x="0" y="98"/>
                  </a:lnTo>
                  <a:lnTo>
                    <a:pt x="0" y="93"/>
                  </a:lnTo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27"/>
            <p:cNvSpPr>
              <a:spLocks noEditPoints="1"/>
            </p:cNvSpPr>
            <p:nvPr/>
          </p:nvSpPr>
          <p:spPr bwMode="auto">
            <a:xfrm>
              <a:off x="2628" y="2361"/>
              <a:ext cx="216" cy="217"/>
            </a:xfrm>
            <a:custGeom>
              <a:avLst/>
              <a:gdLst/>
              <a:ahLst/>
              <a:cxnLst>
                <a:cxn ang="0">
                  <a:pos x="2" y="130"/>
                </a:cxn>
                <a:cxn ang="0">
                  <a:pos x="11" y="156"/>
                </a:cxn>
                <a:cxn ang="0">
                  <a:pos x="25" y="177"/>
                </a:cxn>
                <a:cxn ang="0">
                  <a:pos x="44" y="195"/>
                </a:cxn>
                <a:cxn ang="0">
                  <a:pos x="66" y="208"/>
                </a:cxn>
                <a:cxn ang="0">
                  <a:pos x="92" y="216"/>
                </a:cxn>
                <a:cxn ang="0">
                  <a:pos x="119" y="216"/>
                </a:cxn>
                <a:cxn ang="0">
                  <a:pos x="145" y="210"/>
                </a:cxn>
                <a:cxn ang="0">
                  <a:pos x="168" y="198"/>
                </a:cxn>
                <a:cxn ang="0">
                  <a:pos x="188" y="181"/>
                </a:cxn>
                <a:cxn ang="0">
                  <a:pos x="203" y="160"/>
                </a:cxn>
                <a:cxn ang="0">
                  <a:pos x="213" y="136"/>
                </a:cxn>
                <a:cxn ang="0">
                  <a:pos x="216" y="108"/>
                </a:cxn>
                <a:cxn ang="0">
                  <a:pos x="213" y="81"/>
                </a:cxn>
                <a:cxn ang="0">
                  <a:pos x="203" y="57"/>
                </a:cxn>
                <a:cxn ang="0">
                  <a:pos x="188" y="36"/>
                </a:cxn>
                <a:cxn ang="0">
                  <a:pos x="168" y="19"/>
                </a:cxn>
                <a:cxn ang="0">
                  <a:pos x="145" y="7"/>
                </a:cxn>
                <a:cxn ang="0">
                  <a:pos x="119" y="1"/>
                </a:cxn>
                <a:cxn ang="0">
                  <a:pos x="92" y="1"/>
                </a:cxn>
                <a:cxn ang="0">
                  <a:pos x="66" y="9"/>
                </a:cxn>
                <a:cxn ang="0">
                  <a:pos x="44" y="22"/>
                </a:cxn>
                <a:cxn ang="0">
                  <a:pos x="25" y="39"/>
                </a:cxn>
                <a:cxn ang="0">
                  <a:pos x="11" y="61"/>
                </a:cxn>
                <a:cxn ang="0">
                  <a:pos x="2" y="87"/>
                </a:cxn>
                <a:cxn ang="0">
                  <a:pos x="15" y="108"/>
                </a:cxn>
                <a:cxn ang="0">
                  <a:pos x="18" y="85"/>
                </a:cxn>
                <a:cxn ang="0">
                  <a:pos x="26" y="64"/>
                </a:cxn>
                <a:cxn ang="0">
                  <a:pos x="39" y="46"/>
                </a:cxn>
                <a:cxn ang="0">
                  <a:pos x="56" y="31"/>
                </a:cxn>
                <a:cxn ang="0">
                  <a:pos x="76" y="21"/>
                </a:cxn>
                <a:cxn ang="0">
                  <a:pos x="99" y="16"/>
                </a:cxn>
                <a:cxn ang="0">
                  <a:pos x="122" y="16"/>
                </a:cxn>
                <a:cxn ang="0">
                  <a:pos x="144" y="22"/>
                </a:cxn>
                <a:cxn ang="0">
                  <a:pos x="164" y="34"/>
                </a:cxn>
                <a:cxn ang="0">
                  <a:pos x="180" y="49"/>
                </a:cxn>
                <a:cxn ang="0">
                  <a:pos x="192" y="68"/>
                </a:cxn>
                <a:cxn ang="0">
                  <a:pos x="199" y="90"/>
                </a:cxn>
                <a:cxn ang="0">
                  <a:pos x="201" y="113"/>
                </a:cxn>
                <a:cxn ang="0">
                  <a:pos x="197" y="136"/>
                </a:cxn>
                <a:cxn ang="0">
                  <a:pos x="188" y="157"/>
                </a:cxn>
                <a:cxn ang="0">
                  <a:pos x="174" y="174"/>
                </a:cxn>
                <a:cxn ang="0">
                  <a:pos x="156" y="188"/>
                </a:cxn>
                <a:cxn ang="0">
                  <a:pos x="136" y="198"/>
                </a:cxn>
                <a:cxn ang="0">
                  <a:pos x="113" y="202"/>
                </a:cxn>
                <a:cxn ang="0">
                  <a:pos x="89" y="200"/>
                </a:cxn>
                <a:cxn ang="0">
                  <a:pos x="68" y="193"/>
                </a:cxn>
                <a:cxn ang="0">
                  <a:pos x="49" y="180"/>
                </a:cxn>
                <a:cxn ang="0">
                  <a:pos x="34" y="164"/>
                </a:cxn>
                <a:cxn ang="0">
                  <a:pos x="23" y="145"/>
                </a:cxn>
                <a:cxn ang="0">
                  <a:pos x="16" y="123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6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5" y="189"/>
                  </a:lnTo>
                  <a:lnTo>
                    <a:pt x="39" y="192"/>
                  </a:lnTo>
                  <a:lnTo>
                    <a:pt x="44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4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5" y="216"/>
                  </a:lnTo>
                  <a:lnTo>
                    <a:pt x="130" y="215"/>
                  </a:lnTo>
                  <a:lnTo>
                    <a:pt x="135" y="214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6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2"/>
                  </a:lnTo>
                  <a:lnTo>
                    <a:pt x="168" y="19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7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1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7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9"/>
                  </a:lnTo>
                  <a:lnTo>
                    <a:pt x="44" y="22"/>
                  </a:lnTo>
                  <a:lnTo>
                    <a:pt x="39" y="25"/>
                  </a:lnTo>
                  <a:lnTo>
                    <a:pt x="35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  <a:close/>
                  <a:moveTo>
                    <a:pt x="15" y="108"/>
                  </a:moveTo>
                  <a:lnTo>
                    <a:pt x="15" y="104"/>
                  </a:lnTo>
                  <a:lnTo>
                    <a:pt x="16" y="99"/>
                  </a:lnTo>
                  <a:lnTo>
                    <a:pt x="16" y="94"/>
                  </a:lnTo>
                  <a:lnTo>
                    <a:pt x="17" y="90"/>
                  </a:lnTo>
                  <a:lnTo>
                    <a:pt x="18" y="85"/>
                  </a:lnTo>
                  <a:lnTo>
                    <a:pt x="19" y="81"/>
                  </a:lnTo>
                  <a:lnTo>
                    <a:pt x="21" y="76"/>
                  </a:lnTo>
                  <a:lnTo>
                    <a:pt x="23" y="72"/>
                  </a:lnTo>
                  <a:lnTo>
                    <a:pt x="24" y="68"/>
                  </a:lnTo>
                  <a:lnTo>
                    <a:pt x="26" y="64"/>
                  </a:lnTo>
                  <a:lnTo>
                    <a:pt x="29" y="60"/>
                  </a:lnTo>
                  <a:lnTo>
                    <a:pt x="31" y="56"/>
                  </a:lnTo>
                  <a:lnTo>
                    <a:pt x="34" y="53"/>
                  </a:lnTo>
                  <a:lnTo>
                    <a:pt x="36" y="49"/>
                  </a:lnTo>
                  <a:lnTo>
                    <a:pt x="39" y="46"/>
                  </a:lnTo>
                  <a:lnTo>
                    <a:pt x="42" y="42"/>
                  </a:lnTo>
                  <a:lnTo>
                    <a:pt x="46" y="39"/>
                  </a:lnTo>
                  <a:lnTo>
                    <a:pt x="49" y="36"/>
                  </a:lnTo>
                  <a:lnTo>
                    <a:pt x="53" y="34"/>
                  </a:lnTo>
                  <a:lnTo>
                    <a:pt x="56" y="31"/>
                  </a:lnTo>
                  <a:lnTo>
                    <a:pt x="60" y="29"/>
                  </a:lnTo>
                  <a:lnTo>
                    <a:pt x="64" y="26"/>
                  </a:lnTo>
                  <a:lnTo>
                    <a:pt x="68" y="24"/>
                  </a:lnTo>
                  <a:lnTo>
                    <a:pt x="72" y="22"/>
                  </a:lnTo>
                  <a:lnTo>
                    <a:pt x="76" y="21"/>
                  </a:lnTo>
                  <a:lnTo>
                    <a:pt x="80" y="19"/>
                  </a:lnTo>
                  <a:lnTo>
                    <a:pt x="85" y="18"/>
                  </a:lnTo>
                  <a:lnTo>
                    <a:pt x="89" y="17"/>
                  </a:lnTo>
                  <a:lnTo>
                    <a:pt x="94" y="16"/>
                  </a:lnTo>
                  <a:lnTo>
                    <a:pt x="99" y="16"/>
                  </a:lnTo>
                  <a:lnTo>
                    <a:pt x="103" y="15"/>
                  </a:lnTo>
                  <a:lnTo>
                    <a:pt x="108" y="15"/>
                  </a:lnTo>
                  <a:lnTo>
                    <a:pt x="113" y="15"/>
                  </a:lnTo>
                  <a:lnTo>
                    <a:pt x="118" y="16"/>
                  </a:lnTo>
                  <a:lnTo>
                    <a:pt x="122" y="16"/>
                  </a:lnTo>
                  <a:lnTo>
                    <a:pt x="127" y="17"/>
                  </a:lnTo>
                  <a:lnTo>
                    <a:pt x="131" y="18"/>
                  </a:lnTo>
                  <a:lnTo>
                    <a:pt x="136" y="19"/>
                  </a:lnTo>
                  <a:lnTo>
                    <a:pt x="140" y="21"/>
                  </a:lnTo>
                  <a:lnTo>
                    <a:pt x="144" y="22"/>
                  </a:lnTo>
                  <a:lnTo>
                    <a:pt x="148" y="24"/>
                  </a:lnTo>
                  <a:lnTo>
                    <a:pt x="152" y="26"/>
                  </a:lnTo>
                  <a:lnTo>
                    <a:pt x="156" y="29"/>
                  </a:lnTo>
                  <a:lnTo>
                    <a:pt x="160" y="31"/>
                  </a:lnTo>
                  <a:lnTo>
                    <a:pt x="164" y="34"/>
                  </a:lnTo>
                  <a:lnTo>
                    <a:pt x="167" y="36"/>
                  </a:lnTo>
                  <a:lnTo>
                    <a:pt x="171" y="39"/>
                  </a:lnTo>
                  <a:lnTo>
                    <a:pt x="174" y="42"/>
                  </a:lnTo>
                  <a:lnTo>
                    <a:pt x="177" y="46"/>
                  </a:lnTo>
                  <a:lnTo>
                    <a:pt x="180" y="49"/>
                  </a:lnTo>
                  <a:lnTo>
                    <a:pt x="182" y="53"/>
                  </a:lnTo>
                  <a:lnTo>
                    <a:pt x="185" y="56"/>
                  </a:lnTo>
                  <a:lnTo>
                    <a:pt x="188" y="60"/>
                  </a:lnTo>
                  <a:lnTo>
                    <a:pt x="190" y="64"/>
                  </a:lnTo>
                  <a:lnTo>
                    <a:pt x="192" y="68"/>
                  </a:lnTo>
                  <a:lnTo>
                    <a:pt x="194" y="72"/>
                  </a:lnTo>
                  <a:lnTo>
                    <a:pt x="195" y="76"/>
                  </a:lnTo>
                  <a:lnTo>
                    <a:pt x="197" y="81"/>
                  </a:lnTo>
                  <a:lnTo>
                    <a:pt x="198" y="85"/>
                  </a:lnTo>
                  <a:lnTo>
                    <a:pt x="199" y="90"/>
                  </a:lnTo>
                  <a:lnTo>
                    <a:pt x="200" y="94"/>
                  </a:lnTo>
                  <a:lnTo>
                    <a:pt x="201" y="99"/>
                  </a:lnTo>
                  <a:lnTo>
                    <a:pt x="201" y="104"/>
                  </a:lnTo>
                  <a:lnTo>
                    <a:pt x="201" y="108"/>
                  </a:lnTo>
                  <a:lnTo>
                    <a:pt x="201" y="113"/>
                  </a:lnTo>
                  <a:lnTo>
                    <a:pt x="201" y="118"/>
                  </a:lnTo>
                  <a:lnTo>
                    <a:pt x="200" y="123"/>
                  </a:lnTo>
                  <a:lnTo>
                    <a:pt x="199" y="127"/>
                  </a:lnTo>
                  <a:lnTo>
                    <a:pt x="198" y="132"/>
                  </a:lnTo>
                  <a:lnTo>
                    <a:pt x="197" y="136"/>
                  </a:lnTo>
                  <a:lnTo>
                    <a:pt x="195" y="141"/>
                  </a:lnTo>
                  <a:lnTo>
                    <a:pt x="194" y="145"/>
                  </a:lnTo>
                  <a:lnTo>
                    <a:pt x="192" y="149"/>
                  </a:lnTo>
                  <a:lnTo>
                    <a:pt x="190" y="153"/>
                  </a:lnTo>
                  <a:lnTo>
                    <a:pt x="188" y="157"/>
                  </a:lnTo>
                  <a:lnTo>
                    <a:pt x="185" y="161"/>
                  </a:lnTo>
                  <a:lnTo>
                    <a:pt x="182" y="164"/>
                  </a:lnTo>
                  <a:lnTo>
                    <a:pt x="180" y="168"/>
                  </a:lnTo>
                  <a:lnTo>
                    <a:pt x="177" y="171"/>
                  </a:lnTo>
                  <a:lnTo>
                    <a:pt x="174" y="174"/>
                  </a:lnTo>
                  <a:lnTo>
                    <a:pt x="171" y="178"/>
                  </a:lnTo>
                  <a:lnTo>
                    <a:pt x="167" y="180"/>
                  </a:lnTo>
                  <a:lnTo>
                    <a:pt x="164" y="183"/>
                  </a:lnTo>
                  <a:lnTo>
                    <a:pt x="160" y="186"/>
                  </a:lnTo>
                  <a:lnTo>
                    <a:pt x="156" y="188"/>
                  </a:lnTo>
                  <a:lnTo>
                    <a:pt x="152" y="191"/>
                  </a:lnTo>
                  <a:lnTo>
                    <a:pt x="148" y="193"/>
                  </a:lnTo>
                  <a:lnTo>
                    <a:pt x="144" y="195"/>
                  </a:lnTo>
                  <a:lnTo>
                    <a:pt x="140" y="196"/>
                  </a:lnTo>
                  <a:lnTo>
                    <a:pt x="136" y="198"/>
                  </a:lnTo>
                  <a:lnTo>
                    <a:pt x="131" y="199"/>
                  </a:lnTo>
                  <a:lnTo>
                    <a:pt x="127" y="200"/>
                  </a:lnTo>
                  <a:lnTo>
                    <a:pt x="122" y="201"/>
                  </a:lnTo>
                  <a:lnTo>
                    <a:pt x="118" y="201"/>
                  </a:lnTo>
                  <a:lnTo>
                    <a:pt x="113" y="202"/>
                  </a:lnTo>
                  <a:lnTo>
                    <a:pt x="108" y="202"/>
                  </a:lnTo>
                  <a:lnTo>
                    <a:pt x="103" y="202"/>
                  </a:lnTo>
                  <a:lnTo>
                    <a:pt x="99" y="201"/>
                  </a:lnTo>
                  <a:lnTo>
                    <a:pt x="94" y="201"/>
                  </a:lnTo>
                  <a:lnTo>
                    <a:pt x="89" y="200"/>
                  </a:lnTo>
                  <a:lnTo>
                    <a:pt x="85" y="199"/>
                  </a:lnTo>
                  <a:lnTo>
                    <a:pt x="80" y="198"/>
                  </a:lnTo>
                  <a:lnTo>
                    <a:pt x="76" y="196"/>
                  </a:lnTo>
                  <a:lnTo>
                    <a:pt x="72" y="195"/>
                  </a:lnTo>
                  <a:lnTo>
                    <a:pt x="68" y="193"/>
                  </a:lnTo>
                  <a:lnTo>
                    <a:pt x="64" y="191"/>
                  </a:lnTo>
                  <a:lnTo>
                    <a:pt x="60" y="188"/>
                  </a:lnTo>
                  <a:lnTo>
                    <a:pt x="56" y="186"/>
                  </a:lnTo>
                  <a:lnTo>
                    <a:pt x="53" y="183"/>
                  </a:lnTo>
                  <a:lnTo>
                    <a:pt x="49" y="180"/>
                  </a:lnTo>
                  <a:lnTo>
                    <a:pt x="46" y="178"/>
                  </a:lnTo>
                  <a:lnTo>
                    <a:pt x="42" y="174"/>
                  </a:lnTo>
                  <a:lnTo>
                    <a:pt x="39" y="171"/>
                  </a:lnTo>
                  <a:lnTo>
                    <a:pt x="36" y="168"/>
                  </a:lnTo>
                  <a:lnTo>
                    <a:pt x="34" y="164"/>
                  </a:lnTo>
                  <a:lnTo>
                    <a:pt x="31" y="161"/>
                  </a:lnTo>
                  <a:lnTo>
                    <a:pt x="29" y="157"/>
                  </a:lnTo>
                  <a:lnTo>
                    <a:pt x="26" y="153"/>
                  </a:lnTo>
                  <a:lnTo>
                    <a:pt x="24" y="149"/>
                  </a:lnTo>
                  <a:lnTo>
                    <a:pt x="23" y="145"/>
                  </a:lnTo>
                  <a:lnTo>
                    <a:pt x="21" y="141"/>
                  </a:lnTo>
                  <a:lnTo>
                    <a:pt x="19" y="136"/>
                  </a:lnTo>
                  <a:lnTo>
                    <a:pt x="18" y="132"/>
                  </a:lnTo>
                  <a:lnTo>
                    <a:pt x="17" y="127"/>
                  </a:lnTo>
                  <a:lnTo>
                    <a:pt x="16" y="123"/>
                  </a:lnTo>
                  <a:lnTo>
                    <a:pt x="16" y="118"/>
                  </a:lnTo>
                  <a:lnTo>
                    <a:pt x="15" y="113"/>
                  </a:lnTo>
                  <a:lnTo>
                    <a:pt x="15" y="10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28"/>
            <p:cNvSpPr>
              <a:spLocks/>
            </p:cNvSpPr>
            <p:nvPr/>
          </p:nvSpPr>
          <p:spPr bwMode="auto">
            <a:xfrm>
              <a:off x="2628" y="2361"/>
              <a:ext cx="216" cy="217"/>
            </a:xfrm>
            <a:custGeom>
              <a:avLst/>
              <a:gdLst/>
              <a:ahLst/>
              <a:cxnLst>
                <a:cxn ang="0">
                  <a:pos x="1" y="120"/>
                </a:cxn>
                <a:cxn ang="0">
                  <a:pos x="4" y="136"/>
                </a:cxn>
                <a:cxn ang="0">
                  <a:pos x="9" y="151"/>
                </a:cxn>
                <a:cxn ang="0">
                  <a:pos x="16" y="165"/>
                </a:cxn>
                <a:cxn ang="0">
                  <a:pos x="25" y="177"/>
                </a:cxn>
                <a:cxn ang="0">
                  <a:pos x="35" y="189"/>
                </a:cxn>
                <a:cxn ang="0">
                  <a:pos x="48" y="198"/>
                </a:cxn>
                <a:cxn ang="0">
                  <a:pos x="61" y="206"/>
                </a:cxn>
                <a:cxn ang="0">
                  <a:pos x="76" y="212"/>
                </a:cxn>
                <a:cxn ang="0">
                  <a:pos x="92" y="216"/>
                </a:cxn>
                <a:cxn ang="0">
                  <a:pos x="108" y="217"/>
                </a:cxn>
                <a:cxn ang="0">
                  <a:pos x="125" y="216"/>
                </a:cxn>
                <a:cxn ang="0">
                  <a:pos x="140" y="212"/>
                </a:cxn>
                <a:cxn ang="0">
                  <a:pos x="155" y="206"/>
                </a:cxn>
                <a:cxn ang="0">
                  <a:pos x="168" y="198"/>
                </a:cxn>
                <a:cxn ang="0">
                  <a:pos x="181" y="189"/>
                </a:cxn>
                <a:cxn ang="0">
                  <a:pos x="191" y="177"/>
                </a:cxn>
                <a:cxn ang="0">
                  <a:pos x="200" y="165"/>
                </a:cxn>
                <a:cxn ang="0">
                  <a:pos x="208" y="151"/>
                </a:cxn>
                <a:cxn ang="0">
                  <a:pos x="213" y="136"/>
                </a:cxn>
                <a:cxn ang="0">
                  <a:pos x="216" y="120"/>
                </a:cxn>
                <a:cxn ang="0">
                  <a:pos x="216" y="103"/>
                </a:cxn>
                <a:cxn ang="0">
                  <a:pos x="214" y="87"/>
                </a:cxn>
                <a:cxn ang="0">
                  <a:pos x="210" y="71"/>
                </a:cxn>
                <a:cxn ang="0">
                  <a:pos x="203" y="57"/>
                </a:cxn>
                <a:cxn ang="0">
                  <a:pos x="195" y="44"/>
                </a:cxn>
                <a:cxn ang="0">
                  <a:pos x="184" y="32"/>
                </a:cxn>
                <a:cxn ang="0">
                  <a:pos x="173" y="22"/>
                </a:cxn>
                <a:cxn ang="0">
                  <a:pos x="160" y="13"/>
                </a:cxn>
                <a:cxn ang="0">
                  <a:pos x="145" y="7"/>
                </a:cxn>
                <a:cxn ang="0">
                  <a:pos x="130" y="2"/>
                </a:cxn>
                <a:cxn ang="0">
                  <a:pos x="114" y="0"/>
                </a:cxn>
                <a:cxn ang="0">
                  <a:pos x="97" y="1"/>
                </a:cxn>
                <a:cxn ang="0">
                  <a:pos x="81" y="3"/>
                </a:cxn>
                <a:cxn ang="0">
                  <a:pos x="66" y="9"/>
                </a:cxn>
                <a:cxn ang="0">
                  <a:pos x="52" y="16"/>
                </a:cxn>
                <a:cxn ang="0">
                  <a:pos x="39" y="25"/>
                </a:cxn>
                <a:cxn ang="0">
                  <a:pos x="28" y="36"/>
                </a:cxn>
                <a:cxn ang="0">
                  <a:pos x="19" y="48"/>
                </a:cxn>
                <a:cxn ang="0">
                  <a:pos x="11" y="61"/>
                </a:cxn>
                <a:cxn ang="0">
                  <a:pos x="5" y="76"/>
                </a:cxn>
                <a:cxn ang="0">
                  <a:pos x="1" y="92"/>
                </a:cxn>
                <a:cxn ang="0">
                  <a:pos x="0" y="108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6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5" y="189"/>
                  </a:lnTo>
                  <a:lnTo>
                    <a:pt x="39" y="192"/>
                  </a:lnTo>
                  <a:lnTo>
                    <a:pt x="44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4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5" y="216"/>
                  </a:lnTo>
                  <a:lnTo>
                    <a:pt x="130" y="215"/>
                  </a:lnTo>
                  <a:lnTo>
                    <a:pt x="135" y="214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6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2"/>
                  </a:lnTo>
                  <a:lnTo>
                    <a:pt x="168" y="19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7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1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7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9"/>
                  </a:lnTo>
                  <a:lnTo>
                    <a:pt x="44" y="22"/>
                  </a:lnTo>
                  <a:lnTo>
                    <a:pt x="39" y="25"/>
                  </a:lnTo>
                  <a:lnTo>
                    <a:pt x="35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  <a:close/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29"/>
            <p:cNvSpPr>
              <a:spLocks/>
            </p:cNvSpPr>
            <p:nvPr/>
          </p:nvSpPr>
          <p:spPr bwMode="auto">
            <a:xfrm>
              <a:off x="2643" y="2377"/>
              <a:ext cx="186" cy="186"/>
            </a:xfrm>
            <a:custGeom>
              <a:avLst/>
              <a:gdLst/>
              <a:ahLst/>
              <a:cxnLst>
                <a:cxn ang="0">
                  <a:pos x="1" y="83"/>
                </a:cxn>
                <a:cxn ang="0">
                  <a:pos x="3" y="70"/>
                </a:cxn>
                <a:cxn ang="0">
                  <a:pos x="7" y="57"/>
                </a:cxn>
                <a:cxn ang="0">
                  <a:pos x="14" y="45"/>
                </a:cxn>
                <a:cxn ang="0">
                  <a:pos x="21" y="34"/>
                </a:cxn>
                <a:cxn ang="0">
                  <a:pos x="31" y="24"/>
                </a:cxn>
                <a:cxn ang="0">
                  <a:pos x="41" y="16"/>
                </a:cxn>
                <a:cxn ang="0">
                  <a:pos x="53" y="9"/>
                </a:cxn>
                <a:cxn ang="0">
                  <a:pos x="65" y="4"/>
                </a:cxn>
                <a:cxn ang="0">
                  <a:pos x="79" y="1"/>
                </a:cxn>
                <a:cxn ang="0">
                  <a:pos x="93" y="0"/>
                </a:cxn>
                <a:cxn ang="0">
                  <a:pos x="107" y="1"/>
                </a:cxn>
                <a:cxn ang="0">
                  <a:pos x="121" y="4"/>
                </a:cxn>
                <a:cxn ang="0">
                  <a:pos x="133" y="9"/>
                </a:cxn>
                <a:cxn ang="0">
                  <a:pos x="145" y="16"/>
                </a:cxn>
                <a:cxn ang="0">
                  <a:pos x="156" y="24"/>
                </a:cxn>
                <a:cxn ang="0">
                  <a:pos x="165" y="34"/>
                </a:cxn>
                <a:cxn ang="0">
                  <a:pos x="173" y="45"/>
                </a:cxn>
                <a:cxn ang="0">
                  <a:pos x="179" y="57"/>
                </a:cxn>
                <a:cxn ang="0">
                  <a:pos x="183" y="70"/>
                </a:cxn>
                <a:cxn ang="0">
                  <a:pos x="186" y="83"/>
                </a:cxn>
                <a:cxn ang="0">
                  <a:pos x="186" y="98"/>
                </a:cxn>
                <a:cxn ang="0">
                  <a:pos x="184" y="112"/>
                </a:cxn>
                <a:cxn ang="0">
                  <a:pos x="180" y="125"/>
                </a:cxn>
                <a:cxn ang="0">
                  <a:pos x="175" y="137"/>
                </a:cxn>
                <a:cxn ang="0">
                  <a:pos x="168" y="149"/>
                </a:cxn>
                <a:cxn ang="0">
                  <a:pos x="159" y="159"/>
                </a:cxn>
                <a:cxn ang="0">
                  <a:pos x="149" y="167"/>
                </a:cxn>
                <a:cxn ang="0">
                  <a:pos x="137" y="175"/>
                </a:cxn>
                <a:cxn ang="0">
                  <a:pos x="125" y="180"/>
                </a:cxn>
                <a:cxn ang="0">
                  <a:pos x="112" y="184"/>
                </a:cxn>
                <a:cxn ang="0">
                  <a:pos x="98" y="186"/>
                </a:cxn>
                <a:cxn ang="0">
                  <a:pos x="84" y="185"/>
                </a:cxn>
                <a:cxn ang="0">
                  <a:pos x="70" y="183"/>
                </a:cxn>
                <a:cxn ang="0">
                  <a:pos x="57" y="179"/>
                </a:cxn>
                <a:cxn ang="0">
                  <a:pos x="45" y="173"/>
                </a:cxn>
                <a:cxn ang="0">
                  <a:pos x="34" y="165"/>
                </a:cxn>
                <a:cxn ang="0">
                  <a:pos x="24" y="155"/>
                </a:cxn>
                <a:cxn ang="0">
                  <a:pos x="16" y="145"/>
                </a:cxn>
                <a:cxn ang="0">
                  <a:pos x="9" y="133"/>
                </a:cxn>
                <a:cxn ang="0">
                  <a:pos x="4" y="121"/>
                </a:cxn>
                <a:cxn ang="0">
                  <a:pos x="1" y="107"/>
                </a:cxn>
                <a:cxn ang="0">
                  <a:pos x="0" y="93"/>
                </a:cxn>
              </a:cxnLst>
              <a:rect l="0" t="0" r="r" b="b"/>
              <a:pathLst>
                <a:path w="186" h="186">
                  <a:moveTo>
                    <a:pt x="0" y="93"/>
                  </a:moveTo>
                  <a:lnTo>
                    <a:pt x="0" y="88"/>
                  </a:lnTo>
                  <a:lnTo>
                    <a:pt x="1" y="83"/>
                  </a:lnTo>
                  <a:lnTo>
                    <a:pt x="1" y="79"/>
                  </a:lnTo>
                  <a:lnTo>
                    <a:pt x="2" y="74"/>
                  </a:lnTo>
                  <a:lnTo>
                    <a:pt x="3" y="70"/>
                  </a:lnTo>
                  <a:lnTo>
                    <a:pt x="4" y="65"/>
                  </a:lnTo>
                  <a:lnTo>
                    <a:pt x="6" y="61"/>
                  </a:lnTo>
                  <a:lnTo>
                    <a:pt x="7" y="57"/>
                  </a:lnTo>
                  <a:lnTo>
                    <a:pt x="9" y="53"/>
                  </a:lnTo>
                  <a:lnTo>
                    <a:pt x="11" y="49"/>
                  </a:lnTo>
                  <a:lnTo>
                    <a:pt x="14" y="45"/>
                  </a:lnTo>
                  <a:lnTo>
                    <a:pt x="16" y="41"/>
                  </a:lnTo>
                  <a:lnTo>
                    <a:pt x="19" y="37"/>
                  </a:lnTo>
                  <a:lnTo>
                    <a:pt x="21" y="34"/>
                  </a:lnTo>
                  <a:lnTo>
                    <a:pt x="24" y="30"/>
                  </a:lnTo>
                  <a:lnTo>
                    <a:pt x="27" y="27"/>
                  </a:lnTo>
                  <a:lnTo>
                    <a:pt x="31" y="24"/>
                  </a:lnTo>
                  <a:lnTo>
                    <a:pt x="34" y="21"/>
                  </a:lnTo>
                  <a:lnTo>
                    <a:pt x="38" y="18"/>
                  </a:lnTo>
                  <a:lnTo>
                    <a:pt x="41" y="16"/>
                  </a:lnTo>
                  <a:lnTo>
                    <a:pt x="45" y="13"/>
                  </a:lnTo>
                  <a:lnTo>
                    <a:pt x="49" y="11"/>
                  </a:lnTo>
                  <a:lnTo>
                    <a:pt x="53" y="9"/>
                  </a:lnTo>
                  <a:lnTo>
                    <a:pt x="57" y="7"/>
                  </a:lnTo>
                  <a:lnTo>
                    <a:pt x="61" y="6"/>
                  </a:lnTo>
                  <a:lnTo>
                    <a:pt x="65" y="4"/>
                  </a:lnTo>
                  <a:lnTo>
                    <a:pt x="70" y="3"/>
                  </a:lnTo>
                  <a:lnTo>
                    <a:pt x="74" y="2"/>
                  </a:lnTo>
                  <a:lnTo>
                    <a:pt x="79" y="1"/>
                  </a:lnTo>
                  <a:lnTo>
                    <a:pt x="84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98" y="0"/>
                  </a:lnTo>
                  <a:lnTo>
                    <a:pt x="103" y="0"/>
                  </a:lnTo>
                  <a:lnTo>
                    <a:pt x="107" y="1"/>
                  </a:lnTo>
                  <a:lnTo>
                    <a:pt x="112" y="2"/>
                  </a:lnTo>
                  <a:lnTo>
                    <a:pt x="116" y="3"/>
                  </a:lnTo>
                  <a:lnTo>
                    <a:pt x="121" y="4"/>
                  </a:lnTo>
                  <a:lnTo>
                    <a:pt x="125" y="6"/>
                  </a:lnTo>
                  <a:lnTo>
                    <a:pt x="129" y="7"/>
                  </a:lnTo>
                  <a:lnTo>
                    <a:pt x="133" y="9"/>
                  </a:lnTo>
                  <a:lnTo>
                    <a:pt x="137" y="11"/>
                  </a:lnTo>
                  <a:lnTo>
                    <a:pt x="141" y="13"/>
                  </a:lnTo>
                  <a:lnTo>
                    <a:pt x="145" y="16"/>
                  </a:lnTo>
                  <a:lnTo>
                    <a:pt x="149" y="18"/>
                  </a:lnTo>
                  <a:lnTo>
                    <a:pt x="152" y="21"/>
                  </a:lnTo>
                  <a:lnTo>
                    <a:pt x="156" y="24"/>
                  </a:lnTo>
                  <a:lnTo>
                    <a:pt x="159" y="27"/>
                  </a:lnTo>
                  <a:lnTo>
                    <a:pt x="162" y="30"/>
                  </a:lnTo>
                  <a:lnTo>
                    <a:pt x="165" y="34"/>
                  </a:lnTo>
                  <a:lnTo>
                    <a:pt x="168" y="37"/>
                  </a:lnTo>
                  <a:lnTo>
                    <a:pt x="170" y="41"/>
                  </a:lnTo>
                  <a:lnTo>
                    <a:pt x="173" y="45"/>
                  </a:lnTo>
                  <a:lnTo>
                    <a:pt x="175" y="49"/>
                  </a:lnTo>
                  <a:lnTo>
                    <a:pt x="177" y="53"/>
                  </a:lnTo>
                  <a:lnTo>
                    <a:pt x="179" y="57"/>
                  </a:lnTo>
                  <a:lnTo>
                    <a:pt x="180" y="61"/>
                  </a:lnTo>
                  <a:lnTo>
                    <a:pt x="182" y="65"/>
                  </a:lnTo>
                  <a:lnTo>
                    <a:pt x="183" y="70"/>
                  </a:lnTo>
                  <a:lnTo>
                    <a:pt x="184" y="74"/>
                  </a:lnTo>
                  <a:lnTo>
                    <a:pt x="185" y="79"/>
                  </a:lnTo>
                  <a:lnTo>
                    <a:pt x="186" y="83"/>
                  </a:lnTo>
                  <a:lnTo>
                    <a:pt x="186" y="88"/>
                  </a:lnTo>
                  <a:lnTo>
                    <a:pt x="186" y="93"/>
                  </a:lnTo>
                  <a:lnTo>
                    <a:pt x="186" y="98"/>
                  </a:lnTo>
                  <a:lnTo>
                    <a:pt x="186" y="102"/>
                  </a:lnTo>
                  <a:lnTo>
                    <a:pt x="185" y="107"/>
                  </a:lnTo>
                  <a:lnTo>
                    <a:pt x="184" y="112"/>
                  </a:lnTo>
                  <a:lnTo>
                    <a:pt x="183" y="116"/>
                  </a:lnTo>
                  <a:lnTo>
                    <a:pt x="182" y="121"/>
                  </a:lnTo>
                  <a:lnTo>
                    <a:pt x="180" y="125"/>
                  </a:lnTo>
                  <a:lnTo>
                    <a:pt x="179" y="129"/>
                  </a:lnTo>
                  <a:lnTo>
                    <a:pt x="177" y="133"/>
                  </a:lnTo>
                  <a:lnTo>
                    <a:pt x="175" y="137"/>
                  </a:lnTo>
                  <a:lnTo>
                    <a:pt x="173" y="141"/>
                  </a:lnTo>
                  <a:lnTo>
                    <a:pt x="170" y="145"/>
                  </a:lnTo>
                  <a:lnTo>
                    <a:pt x="168" y="149"/>
                  </a:lnTo>
                  <a:lnTo>
                    <a:pt x="165" y="152"/>
                  </a:lnTo>
                  <a:lnTo>
                    <a:pt x="162" y="155"/>
                  </a:lnTo>
                  <a:lnTo>
                    <a:pt x="159" y="159"/>
                  </a:lnTo>
                  <a:lnTo>
                    <a:pt x="156" y="162"/>
                  </a:lnTo>
                  <a:lnTo>
                    <a:pt x="152" y="165"/>
                  </a:lnTo>
                  <a:lnTo>
                    <a:pt x="149" y="167"/>
                  </a:lnTo>
                  <a:lnTo>
                    <a:pt x="145" y="170"/>
                  </a:lnTo>
                  <a:lnTo>
                    <a:pt x="141" y="173"/>
                  </a:lnTo>
                  <a:lnTo>
                    <a:pt x="137" y="175"/>
                  </a:lnTo>
                  <a:lnTo>
                    <a:pt x="133" y="177"/>
                  </a:lnTo>
                  <a:lnTo>
                    <a:pt x="129" y="179"/>
                  </a:lnTo>
                  <a:lnTo>
                    <a:pt x="125" y="180"/>
                  </a:lnTo>
                  <a:lnTo>
                    <a:pt x="121" y="182"/>
                  </a:lnTo>
                  <a:lnTo>
                    <a:pt x="116" y="183"/>
                  </a:lnTo>
                  <a:lnTo>
                    <a:pt x="112" y="184"/>
                  </a:lnTo>
                  <a:lnTo>
                    <a:pt x="107" y="185"/>
                  </a:lnTo>
                  <a:lnTo>
                    <a:pt x="103" y="185"/>
                  </a:lnTo>
                  <a:lnTo>
                    <a:pt x="98" y="186"/>
                  </a:lnTo>
                  <a:lnTo>
                    <a:pt x="93" y="186"/>
                  </a:lnTo>
                  <a:lnTo>
                    <a:pt x="88" y="186"/>
                  </a:lnTo>
                  <a:lnTo>
                    <a:pt x="84" y="185"/>
                  </a:lnTo>
                  <a:lnTo>
                    <a:pt x="79" y="185"/>
                  </a:lnTo>
                  <a:lnTo>
                    <a:pt x="74" y="184"/>
                  </a:lnTo>
                  <a:lnTo>
                    <a:pt x="70" y="183"/>
                  </a:lnTo>
                  <a:lnTo>
                    <a:pt x="65" y="182"/>
                  </a:lnTo>
                  <a:lnTo>
                    <a:pt x="61" y="180"/>
                  </a:lnTo>
                  <a:lnTo>
                    <a:pt x="57" y="179"/>
                  </a:lnTo>
                  <a:lnTo>
                    <a:pt x="53" y="177"/>
                  </a:lnTo>
                  <a:lnTo>
                    <a:pt x="49" y="175"/>
                  </a:lnTo>
                  <a:lnTo>
                    <a:pt x="45" y="173"/>
                  </a:lnTo>
                  <a:lnTo>
                    <a:pt x="41" y="170"/>
                  </a:lnTo>
                  <a:lnTo>
                    <a:pt x="38" y="167"/>
                  </a:lnTo>
                  <a:lnTo>
                    <a:pt x="34" y="165"/>
                  </a:lnTo>
                  <a:lnTo>
                    <a:pt x="31" y="162"/>
                  </a:lnTo>
                  <a:lnTo>
                    <a:pt x="27" y="159"/>
                  </a:lnTo>
                  <a:lnTo>
                    <a:pt x="24" y="155"/>
                  </a:lnTo>
                  <a:lnTo>
                    <a:pt x="21" y="152"/>
                  </a:lnTo>
                  <a:lnTo>
                    <a:pt x="19" y="149"/>
                  </a:lnTo>
                  <a:lnTo>
                    <a:pt x="16" y="145"/>
                  </a:lnTo>
                  <a:lnTo>
                    <a:pt x="14" y="141"/>
                  </a:lnTo>
                  <a:lnTo>
                    <a:pt x="11" y="137"/>
                  </a:lnTo>
                  <a:lnTo>
                    <a:pt x="9" y="133"/>
                  </a:lnTo>
                  <a:lnTo>
                    <a:pt x="7" y="129"/>
                  </a:lnTo>
                  <a:lnTo>
                    <a:pt x="6" y="125"/>
                  </a:lnTo>
                  <a:lnTo>
                    <a:pt x="4" y="121"/>
                  </a:lnTo>
                  <a:lnTo>
                    <a:pt x="3" y="116"/>
                  </a:lnTo>
                  <a:lnTo>
                    <a:pt x="2" y="112"/>
                  </a:lnTo>
                  <a:lnTo>
                    <a:pt x="1" y="107"/>
                  </a:lnTo>
                  <a:lnTo>
                    <a:pt x="1" y="102"/>
                  </a:lnTo>
                  <a:lnTo>
                    <a:pt x="0" y="98"/>
                  </a:lnTo>
                  <a:lnTo>
                    <a:pt x="0" y="93"/>
                  </a:lnTo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30"/>
            <p:cNvSpPr>
              <a:spLocks/>
            </p:cNvSpPr>
            <p:nvPr/>
          </p:nvSpPr>
          <p:spPr bwMode="auto">
            <a:xfrm>
              <a:off x="2771" y="2417"/>
              <a:ext cx="19" cy="9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10"/>
                </a:cxn>
                <a:cxn ang="0">
                  <a:pos x="0" y="90"/>
                </a:cxn>
                <a:cxn ang="0">
                  <a:pos x="19" y="90"/>
                </a:cxn>
                <a:cxn ang="0">
                  <a:pos x="19" y="10"/>
                </a:cxn>
                <a:cxn ang="0">
                  <a:pos x="10" y="0"/>
                </a:cxn>
                <a:cxn ang="0">
                  <a:pos x="19" y="10"/>
                </a:cxn>
                <a:cxn ang="0">
                  <a:pos x="19" y="0"/>
                </a:cxn>
                <a:cxn ang="0">
                  <a:pos x="10" y="0"/>
                </a:cxn>
              </a:cxnLst>
              <a:rect l="0" t="0" r="r" b="b"/>
              <a:pathLst>
                <a:path w="19" h="90">
                  <a:moveTo>
                    <a:pt x="10" y="0"/>
                  </a:moveTo>
                  <a:lnTo>
                    <a:pt x="0" y="10"/>
                  </a:lnTo>
                  <a:lnTo>
                    <a:pt x="0" y="90"/>
                  </a:lnTo>
                  <a:lnTo>
                    <a:pt x="19" y="90"/>
                  </a:lnTo>
                  <a:lnTo>
                    <a:pt x="19" y="10"/>
                  </a:lnTo>
                  <a:lnTo>
                    <a:pt x="10" y="0"/>
                  </a:lnTo>
                  <a:lnTo>
                    <a:pt x="19" y="10"/>
                  </a:lnTo>
                  <a:lnTo>
                    <a:pt x="19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31"/>
            <p:cNvSpPr>
              <a:spLocks/>
            </p:cNvSpPr>
            <p:nvPr/>
          </p:nvSpPr>
          <p:spPr bwMode="auto">
            <a:xfrm>
              <a:off x="2690" y="2417"/>
              <a:ext cx="91" cy="19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0" y="19"/>
                </a:cxn>
                <a:cxn ang="0">
                  <a:pos x="91" y="19"/>
                </a:cxn>
                <a:cxn ang="0">
                  <a:pos x="91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10"/>
                </a:cxn>
              </a:cxnLst>
              <a:rect l="0" t="0" r="r" b="b"/>
              <a:pathLst>
                <a:path w="91" h="19">
                  <a:moveTo>
                    <a:pt x="0" y="10"/>
                  </a:moveTo>
                  <a:lnTo>
                    <a:pt x="10" y="19"/>
                  </a:lnTo>
                  <a:lnTo>
                    <a:pt x="91" y="19"/>
                  </a:lnTo>
                  <a:lnTo>
                    <a:pt x="91" y="0"/>
                  </a:lnTo>
                  <a:lnTo>
                    <a:pt x="10" y="0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32"/>
            <p:cNvSpPr>
              <a:spLocks/>
            </p:cNvSpPr>
            <p:nvPr/>
          </p:nvSpPr>
          <p:spPr bwMode="auto">
            <a:xfrm>
              <a:off x="2690" y="2426"/>
              <a:ext cx="19" cy="91"/>
            </a:xfrm>
            <a:custGeom>
              <a:avLst/>
              <a:gdLst/>
              <a:ahLst/>
              <a:cxnLst>
                <a:cxn ang="0">
                  <a:pos x="10" y="91"/>
                </a:cxn>
                <a:cxn ang="0">
                  <a:pos x="19" y="81"/>
                </a:cxn>
                <a:cxn ang="0">
                  <a:pos x="19" y="0"/>
                </a:cxn>
                <a:cxn ang="0">
                  <a:pos x="0" y="0"/>
                </a:cxn>
                <a:cxn ang="0">
                  <a:pos x="0" y="81"/>
                </a:cxn>
                <a:cxn ang="0">
                  <a:pos x="10" y="91"/>
                </a:cxn>
                <a:cxn ang="0">
                  <a:pos x="0" y="81"/>
                </a:cxn>
                <a:cxn ang="0">
                  <a:pos x="0" y="91"/>
                </a:cxn>
                <a:cxn ang="0">
                  <a:pos x="10" y="91"/>
                </a:cxn>
              </a:cxnLst>
              <a:rect l="0" t="0" r="r" b="b"/>
              <a:pathLst>
                <a:path w="19" h="91">
                  <a:moveTo>
                    <a:pt x="10" y="91"/>
                  </a:moveTo>
                  <a:lnTo>
                    <a:pt x="19" y="81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81"/>
                  </a:lnTo>
                  <a:lnTo>
                    <a:pt x="10" y="91"/>
                  </a:lnTo>
                  <a:lnTo>
                    <a:pt x="0" y="81"/>
                  </a:lnTo>
                  <a:lnTo>
                    <a:pt x="0" y="91"/>
                  </a:lnTo>
                  <a:lnTo>
                    <a:pt x="10" y="9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33"/>
            <p:cNvSpPr>
              <a:spLocks/>
            </p:cNvSpPr>
            <p:nvPr/>
          </p:nvSpPr>
          <p:spPr bwMode="auto">
            <a:xfrm>
              <a:off x="2700" y="2498"/>
              <a:ext cx="90" cy="19"/>
            </a:xfrm>
            <a:custGeom>
              <a:avLst/>
              <a:gdLst/>
              <a:ahLst/>
              <a:cxnLst>
                <a:cxn ang="0">
                  <a:pos x="90" y="10"/>
                </a:cxn>
                <a:cxn ang="0">
                  <a:pos x="81" y="0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81" y="19"/>
                </a:cxn>
                <a:cxn ang="0">
                  <a:pos x="90" y="10"/>
                </a:cxn>
                <a:cxn ang="0">
                  <a:pos x="81" y="19"/>
                </a:cxn>
                <a:cxn ang="0">
                  <a:pos x="90" y="19"/>
                </a:cxn>
                <a:cxn ang="0">
                  <a:pos x="90" y="10"/>
                </a:cxn>
              </a:cxnLst>
              <a:rect l="0" t="0" r="r" b="b"/>
              <a:pathLst>
                <a:path w="90" h="19">
                  <a:moveTo>
                    <a:pt x="90" y="10"/>
                  </a:moveTo>
                  <a:lnTo>
                    <a:pt x="81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81" y="19"/>
                  </a:lnTo>
                  <a:lnTo>
                    <a:pt x="90" y="10"/>
                  </a:lnTo>
                  <a:lnTo>
                    <a:pt x="81" y="19"/>
                  </a:lnTo>
                  <a:lnTo>
                    <a:pt x="90" y="19"/>
                  </a:lnTo>
                  <a:lnTo>
                    <a:pt x="90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Rectangle 34"/>
            <p:cNvSpPr>
              <a:spLocks noChangeArrowheads="1"/>
            </p:cNvSpPr>
            <p:nvPr/>
          </p:nvSpPr>
          <p:spPr bwMode="auto">
            <a:xfrm>
              <a:off x="2550" y="2334"/>
              <a:ext cx="334" cy="317"/>
            </a:xfrm>
            <a:prstGeom prst="rect">
              <a:avLst/>
            </a:prstGeom>
            <a:solidFill>
              <a:srgbClr val="1C96CC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35"/>
            <p:cNvSpPr>
              <a:spLocks/>
            </p:cNvSpPr>
            <p:nvPr/>
          </p:nvSpPr>
          <p:spPr bwMode="auto">
            <a:xfrm>
              <a:off x="2882" y="2331"/>
              <a:ext cx="5" cy="32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"/>
                </a:cxn>
                <a:cxn ang="0">
                  <a:pos x="0" y="320"/>
                </a:cxn>
                <a:cxn ang="0">
                  <a:pos x="5" y="320"/>
                </a:cxn>
                <a:cxn ang="0">
                  <a:pos x="5" y="3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5" y="0"/>
                </a:cxn>
                <a:cxn ang="0">
                  <a:pos x="3" y="0"/>
                </a:cxn>
              </a:cxnLst>
              <a:rect l="0" t="0" r="r" b="b"/>
              <a:pathLst>
                <a:path w="5" h="320">
                  <a:moveTo>
                    <a:pt x="3" y="0"/>
                  </a:moveTo>
                  <a:lnTo>
                    <a:pt x="0" y="3"/>
                  </a:lnTo>
                  <a:lnTo>
                    <a:pt x="0" y="320"/>
                  </a:lnTo>
                  <a:lnTo>
                    <a:pt x="5" y="320"/>
                  </a:lnTo>
                  <a:lnTo>
                    <a:pt x="5" y="3"/>
                  </a:lnTo>
                  <a:lnTo>
                    <a:pt x="3" y="0"/>
                  </a:lnTo>
                  <a:lnTo>
                    <a:pt x="5" y="3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36"/>
            <p:cNvSpPr>
              <a:spLocks/>
            </p:cNvSpPr>
            <p:nvPr/>
          </p:nvSpPr>
          <p:spPr bwMode="auto">
            <a:xfrm>
              <a:off x="2547" y="2331"/>
              <a:ext cx="337" cy="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6"/>
                </a:cxn>
                <a:cxn ang="0">
                  <a:pos x="337" y="6"/>
                </a:cxn>
                <a:cxn ang="0">
                  <a:pos x="337" y="0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3"/>
                </a:cxn>
              </a:cxnLst>
              <a:rect l="0" t="0" r="r" b="b"/>
              <a:pathLst>
                <a:path w="337" h="6">
                  <a:moveTo>
                    <a:pt x="0" y="3"/>
                  </a:moveTo>
                  <a:lnTo>
                    <a:pt x="3" y="6"/>
                  </a:lnTo>
                  <a:lnTo>
                    <a:pt x="337" y="6"/>
                  </a:lnTo>
                  <a:lnTo>
                    <a:pt x="337" y="0"/>
                  </a:lnTo>
                  <a:lnTo>
                    <a:pt x="3" y="0"/>
                  </a:lnTo>
                  <a:lnTo>
                    <a:pt x="0" y="3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37"/>
            <p:cNvSpPr>
              <a:spLocks/>
            </p:cNvSpPr>
            <p:nvPr/>
          </p:nvSpPr>
          <p:spPr bwMode="auto">
            <a:xfrm>
              <a:off x="2547" y="2334"/>
              <a:ext cx="5" cy="319"/>
            </a:xfrm>
            <a:custGeom>
              <a:avLst/>
              <a:gdLst/>
              <a:ahLst/>
              <a:cxnLst>
                <a:cxn ang="0">
                  <a:pos x="3" y="319"/>
                </a:cxn>
                <a:cxn ang="0">
                  <a:pos x="5" y="316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316"/>
                </a:cxn>
                <a:cxn ang="0">
                  <a:pos x="3" y="319"/>
                </a:cxn>
                <a:cxn ang="0">
                  <a:pos x="0" y="316"/>
                </a:cxn>
                <a:cxn ang="0">
                  <a:pos x="0" y="319"/>
                </a:cxn>
                <a:cxn ang="0">
                  <a:pos x="3" y="319"/>
                </a:cxn>
              </a:cxnLst>
              <a:rect l="0" t="0" r="r" b="b"/>
              <a:pathLst>
                <a:path w="5" h="319">
                  <a:moveTo>
                    <a:pt x="3" y="319"/>
                  </a:moveTo>
                  <a:lnTo>
                    <a:pt x="5" y="316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316"/>
                  </a:lnTo>
                  <a:lnTo>
                    <a:pt x="3" y="319"/>
                  </a:lnTo>
                  <a:lnTo>
                    <a:pt x="0" y="316"/>
                  </a:lnTo>
                  <a:lnTo>
                    <a:pt x="0" y="319"/>
                  </a:lnTo>
                  <a:lnTo>
                    <a:pt x="3" y="319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38"/>
            <p:cNvSpPr>
              <a:spLocks/>
            </p:cNvSpPr>
            <p:nvPr/>
          </p:nvSpPr>
          <p:spPr bwMode="auto">
            <a:xfrm>
              <a:off x="2550" y="2648"/>
              <a:ext cx="337" cy="5"/>
            </a:xfrm>
            <a:custGeom>
              <a:avLst/>
              <a:gdLst/>
              <a:ahLst/>
              <a:cxnLst>
                <a:cxn ang="0">
                  <a:pos x="337" y="2"/>
                </a:cxn>
                <a:cxn ang="0">
                  <a:pos x="334" y="0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334" y="5"/>
                </a:cxn>
                <a:cxn ang="0">
                  <a:pos x="337" y="2"/>
                </a:cxn>
                <a:cxn ang="0">
                  <a:pos x="334" y="5"/>
                </a:cxn>
                <a:cxn ang="0">
                  <a:pos x="337" y="5"/>
                </a:cxn>
                <a:cxn ang="0">
                  <a:pos x="337" y="2"/>
                </a:cxn>
              </a:cxnLst>
              <a:rect l="0" t="0" r="r" b="b"/>
              <a:pathLst>
                <a:path w="337" h="5">
                  <a:moveTo>
                    <a:pt x="337" y="2"/>
                  </a:moveTo>
                  <a:lnTo>
                    <a:pt x="334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334" y="5"/>
                  </a:lnTo>
                  <a:lnTo>
                    <a:pt x="337" y="2"/>
                  </a:lnTo>
                  <a:lnTo>
                    <a:pt x="334" y="5"/>
                  </a:lnTo>
                  <a:lnTo>
                    <a:pt x="337" y="5"/>
                  </a:lnTo>
                  <a:lnTo>
                    <a:pt x="337" y="2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39"/>
            <p:cNvSpPr>
              <a:spLocks/>
            </p:cNvSpPr>
            <p:nvPr/>
          </p:nvSpPr>
          <p:spPr bwMode="auto">
            <a:xfrm>
              <a:off x="2550" y="2262"/>
              <a:ext cx="409" cy="72"/>
            </a:xfrm>
            <a:custGeom>
              <a:avLst/>
              <a:gdLst/>
              <a:ahLst/>
              <a:cxnLst>
                <a:cxn ang="0">
                  <a:pos x="334" y="72"/>
                </a:cxn>
                <a:cxn ang="0">
                  <a:pos x="409" y="0"/>
                </a:cxn>
                <a:cxn ang="0">
                  <a:pos x="75" y="0"/>
                </a:cxn>
                <a:cxn ang="0">
                  <a:pos x="0" y="72"/>
                </a:cxn>
                <a:cxn ang="0">
                  <a:pos x="334" y="72"/>
                </a:cxn>
              </a:cxnLst>
              <a:rect l="0" t="0" r="r" b="b"/>
              <a:pathLst>
                <a:path w="409" h="72">
                  <a:moveTo>
                    <a:pt x="334" y="72"/>
                  </a:moveTo>
                  <a:lnTo>
                    <a:pt x="409" y="0"/>
                  </a:lnTo>
                  <a:lnTo>
                    <a:pt x="75" y="0"/>
                  </a:lnTo>
                  <a:lnTo>
                    <a:pt x="0" y="72"/>
                  </a:lnTo>
                  <a:lnTo>
                    <a:pt x="334" y="72"/>
                  </a:lnTo>
                  <a:close/>
                </a:path>
              </a:pathLst>
            </a:custGeom>
            <a:solidFill>
              <a:srgbClr val="3CAFE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40"/>
            <p:cNvSpPr>
              <a:spLocks/>
            </p:cNvSpPr>
            <p:nvPr/>
          </p:nvSpPr>
          <p:spPr bwMode="auto">
            <a:xfrm>
              <a:off x="2883" y="2260"/>
              <a:ext cx="83" cy="76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75" y="1"/>
                </a:cxn>
                <a:cxn ang="0">
                  <a:pos x="0" y="72"/>
                </a:cxn>
                <a:cxn ang="0">
                  <a:pos x="4" y="76"/>
                </a:cxn>
                <a:cxn ang="0">
                  <a:pos x="78" y="5"/>
                </a:cxn>
                <a:cxn ang="0">
                  <a:pos x="76" y="0"/>
                </a:cxn>
                <a:cxn ang="0">
                  <a:pos x="78" y="5"/>
                </a:cxn>
                <a:cxn ang="0">
                  <a:pos x="83" y="0"/>
                </a:cxn>
                <a:cxn ang="0">
                  <a:pos x="76" y="0"/>
                </a:cxn>
              </a:cxnLst>
              <a:rect l="0" t="0" r="r" b="b"/>
              <a:pathLst>
                <a:path w="83" h="76">
                  <a:moveTo>
                    <a:pt x="76" y="0"/>
                  </a:moveTo>
                  <a:lnTo>
                    <a:pt x="75" y="1"/>
                  </a:lnTo>
                  <a:lnTo>
                    <a:pt x="0" y="72"/>
                  </a:lnTo>
                  <a:lnTo>
                    <a:pt x="4" y="76"/>
                  </a:lnTo>
                  <a:lnTo>
                    <a:pt x="78" y="5"/>
                  </a:lnTo>
                  <a:lnTo>
                    <a:pt x="76" y="0"/>
                  </a:lnTo>
                  <a:lnTo>
                    <a:pt x="78" y="5"/>
                  </a:lnTo>
                  <a:lnTo>
                    <a:pt x="8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41"/>
            <p:cNvSpPr>
              <a:spLocks/>
            </p:cNvSpPr>
            <p:nvPr/>
          </p:nvSpPr>
          <p:spPr bwMode="auto">
            <a:xfrm>
              <a:off x="2623" y="2260"/>
              <a:ext cx="336" cy="5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5"/>
                </a:cxn>
                <a:cxn ang="0">
                  <a:pos x="336" y="5"/>
                </a:cxn>
                <a:cxn ang="0">
                  <a:pos x="336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336" h="5">
                  <a:moveTo>
                    <a:pt x="0" y="1"/>
                  </a:moveTo>
                  <a:lnTo>
                    <a:pt x="2" y="5"/>
                  </a:lnTo>
                  <a:lnTo>
                    <a:pt x="336" y="5"/>
                  </a:lnTo>
                  <a:lnTo>
                    <a:pt x="336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42"/>
            <p:cNvSpPr>
              <a:spLocks/>
            </p:cNvSpPr>
            <p:nvPr/>
          </p:nvSpPr>
          <p:spPr bwMode="auto">
            <a:xfrm>
              <a:off x="2543" y="2260"/>
              <a:ext cx="84" cy="77"/>
            </a:xfrm>
            <a:custGeom>
              <a:avLst/>
              <a:gdLst/>
              <a:ahLst/>
              <a:cxnLst>
                <a:cxn ang="0">
                  <a:pos x="7" y="77"/>
                </a:cxn>
                <a:cxn ang="0">
                  <a:pos x="9" y="76"/>
                </a:cxn>
                <a:cxn ang="0">
                  <a:pos x="84" y="4"/>
                </a:cxn>
                <a:cxn ang="0">
                  <a:pos x="80" y="0"/>
                </a:cxn>
                <a:cxn ang="0">
                  <a:pos x="5" y="72"/>
                </a:cxn>
                <a:cxn ang="0">
                  <a:pos x="7" y="77"/>
                </a:cxn>
                <a:cxn ang="0">
                  <a:pos x="5" y="72"/>
                </a:cxn>
                <a:cxn ang="0">
                  <a:pos x="0" y="77"/>
                </a:cxn>
                <a:cxn ang="0">
                  <a:pos x="7" y="77"/>
                </a:cxn>
              </a:cxnLst>
              <a:rect l="0" t="0" r="r" b="b"/>
              <a:pathLst>
                <a:path w="84" h="77">
                  <a:moveTo>
                    <a:pt x="7" y="77"/>
                  </a:moveTo>
                  <a:lnTo>
                    <a:pt x="9" y="76"/>
                  </a:lnTo>
                  <a:lnTo>
                    <a:pt x="84" y="4"/>
                  </a:lnTo>
                  <a:lnTo>
                    <a:pt x="80" y="0"/>
                  </a:lnTo>
                  <a:lnTo>
                    <a:pt x="5" y="72"/>
                  </a:lnTo>
                  <a:lnTo>
                    <a:pt x="7" y="77"/>
                  </a:lnTo>
                  <a:lnTo>
                    <a:pt x="5" y="72"/>
                  </a:lnTo>
                  <a:lnTo>
                    <a:pt x="0" y="77"/>
                  </a:lnTo>
                  <a:lnTo>
                    <a:pt x="7" y="77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43"/>
            <p:cNvSpPr>
              <a:spLocks/>
            </p:cNvSpPr>
            <p:nvPr/>
          </p:nvSpPr>
          <p:spPr bwMode="auto">
            <a:xfrm>
              <a:off x="2550" y="2331"/>
              <a:ext cx="336" cy="6"/>
            </a:xfrm>
            <a:custGeom>
              <a:avLst/>
              <a:gdLst/>
              <a:ahLst/>
              <a:cxnLst>
                <a:cxn ang="0">
                  <a:pos x="336" y="5"/>
                </a:cxn>
                <a:cxn ang="0">
                  <a:pos x="334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334" y="6"/>
                </a:cxn>
                <a:cxn ang="0">
                  <a:pos x="336" y="5"/>
                </a:cxn>
                <a:cxn ang="0">
                  <a:pos x="334" y="6"/>
                </a:cxn>
                <a:cxn ang="0">
                  <a:pos x="335" y="6"/>
                </a:cxn>
                <a:cxn ang="0">
                  <a:pos x="336" y="5"/>
                </a:cxn>
              </a:cxnLst>
              <a:rect l="0" t="0" r="r" b="b"/>
              <a:pathLst>
                <a:path w="336" h="6">
                  <a:moveTo>
                    <a:pt x="336" y="5"/>
                  </a:moveTo>
                  <a:lnTo>
                    <a:pt x="334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334" y="6"/>
                  </a:lnTo>
                  <a:lnTo>
                    <a:pt x="336" y="5"/>
                  </a:lnTo>
                  <a:lnTo>
                    <a:pt x="334" y="6"/>
                  </a:lnTo>
                  <a:lnTo>
                    <a:pt x="335" y="6"/>
                  </a:lnTo>
                  <a:lnTo>
                    <a:pt x="336" y="5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44"/>
            <p:cNvSpPr>
              <a:spLocks/>
            </p:cNvSpPr>
            <p:nvPr/>
          </p:nvSpPr>
          <p:spPr bwMode="auto">
            <a:xfrm>
              <a:off x="2884" y="2262"/>
              <a:ext cx="75" cy="389"/>
            </a:xfrm>
            <a:custGeom>
              <a:avLst/>
              <a:gdLst/>
              <a:ahLst/>
              <a:cxnLst>
                <a:cxn ang="0">
                  <a:pos x="75" y="317"/>
                </a:cxn>
                <a:cxn ang="0">
                  <a:pos x="75" y="0"/>
                </a:cxn>
                <a:cxn ang="0">
                  <a:pos x="0" y="72"/>
                </a:cxn>
                <a:cxn ang="0">
                  <a:pos x="0" y="389"/>
                </a:cxn>
                <a:cxn ang="0">
                  <a:pos x="75" y="317"/>
                </a:cxn>
              </a:cxnLst>
              <a:rect l="0" t="0" r="r" b="b"/>
              <a:pathLst>
                <a:path w="75" h="389">
                  <a:moveTo>
                    <a:pt x="75" y="317"/>
                  </a:moveTo>
                  <a:lnTo>
                    <a:pt x="75" y="0"/>
                  </a:lnTo>
                  <a:lnTo>
                    <a:pt x="0" y="72"/>
                  </a:lnTo>
                  <a:lnTo>
                    <a:pt x="0" y="389"/>
                  </a:lnTo>
                  <a:lnTo>
                    <a:pt x="75" y="317"/>
                  </a:lnTo>
                  <a:close/>
                </a:path>
              </a:pathLst>
            </a:custGeom>
            <a:solidFill>
              <a:srgbClr val="075F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45"/>
            <p:cNvSpPr>
              <a:spLocks/>
            </p:cNvSpPr>
            <p:nvPr/>
          </p:nvSpPr>
          <p:spPr bwMode="auto">
            <a:xfrm>
              <a:off x="2957" y="2256"/>
              <a:ext cx="5" cy="323"/>
            </a:xfrm>
            <a:custGeom>
              <a:avLst/>
              <a:gdLst/>
              <a:ahLst/>
              <a:cxnLst>
                <a:cxn ang="0">
                  <a:pos x="1" y="4"/>
                </a:cxn>
                <a:cxn ang="0">
                  <a:pos x="0" y="6"/>
                </a:cxn>
                <a:cxn ang="0">
                  <a:pos x="0" y="323"/>
                </a:cxn>
                <a:cxn ang="0">
                  <a:pos x="5" y="323"/>
                </a:cxn>
                <a:cxn ang="0">
                  <a:pos x="5" y="6"/>
                </a:cxn>
                <a:cxn ang="0">
                  <a:pos x="1" y="4"/>
                </a:cxn>
                <a:cxn ang="0">
                  <a:pos x="5" y="6"/>
                </a:cxn>
                <a:cxn ang="0">
                  <a:pos x="5" y="0"/>
                </a:cxn>
                <a:cxn ang="0">
                  <a:pos x="1" y="4"/>
                </a:cxn>
              </a:cxnLst>
              <a:rect l="0" t="0" r="r" b="b"/>
              <a:pathLst>
                <a:path w="5" h="323">
                  <a:moveTo>
                    <a:pt x="1" y="4"/>
                  </a:moveTo>
                  <a:lnTo>
                    <a:pt x="0" y="6"/>
                  </a:lnTo>
                  <a:lnTo>
                    <a:pt x="0" y="323"/>
                  </a:lnTo>
                  <a:lnTo>
                    <a:pt x="5" y="323"/>
                  </a:lnTo>
                  <a:lnTo>
                    <a:pt x="5" y="6"/>
                  </a:lnTo>
                  <a:lnTo>
                    <a:pt x="1" y="4"/>
                  </a:lnTo>
                  <a:lnTo>
                    <a:pt x="5" y="6"/>
                  </a:lnTo>
                  <a:lnTo>
                    <a:pt x="5" y="0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46"/>
            <p:cNvSpPr>
              <a:spLocks/>
            </p:cNvSpPr>
            <p:nvPr/>
          </p:nvSpPr>
          <p:spPr bwMode="auto">
            <a:xfrm>
              <a:off x="2882" y="2260"/>
              <a:ext cx="79" cy="76"/>
            </a:xfrm>
            <a:custGeom>
              <a:avLst/>
              <a:gdLst/>
              <a:ahLst/>
              <a:cxnLst>
                <a:cxn ang="0">
                  <a:pos x="0" y="74"/>
                </a:cxn>
                <a:cxn ang="0">
                  <a:pos x="5" y="76"/>
                </a:cxn>
                <a:cxn ang="0">
                  <a:pos x="79" y="4"/>
                </a:cxn>
                <a:cxn ang="0">
                  <a:pos x="75" y="0"/>
                </a:cxn>
                <a:cxn ang="0">
                  <a:pos x="1" y="72"/>
                </a:cxn>
                <a:cxn ang="0">
                  <a:pos x="0" y="74"/>
                </a:cxn>
                <a:cxn ang="0">
                  <a:pos x="1" y="72"/>
                </a:cxn>
                <a:cxn ang="0">
                  <a:pos x="0" y="73"/>
                </a:cxn>
                <a:cxn ang="0">
                  <a:pos x="0" y="74"/>
                </a:cxn>
              </a:cxnLst>
              <a:rect l="0" t="0" r="r" b="b"/>
              <a:pathLst>
                <a:path w="79" h="76">
                  <a:moveTo>
                    <a:pt x="0" y="74"/>
                  </a:moveTo>
                  <a:lnTo>
                    <a:pt x="5" y="76"/>
                  </a:lnTo>
                  <a:lnTo>
                    <a:pt x="79" y="4"/>
                  </a:lnTo>
                  <a:lnTo>
                    <a:pt x="75" y="0"/>
                  </a:lnTo>
                  <a:lnTo>
                    <a:pt x="1" y="72"/>
                  </a:lnTo>
                  <a:lnTo>
                    <a:pt x="0" y="74"/>
                  </a:lnTo>
                  <a:lnTo>
                    <a:pt x="1" y="72"/>
                  </a:lnTo>
                  <a:lnTo>
                    <a:pt x="0" y="73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47"/>
            <p:cNvSpPr>
              <a:spLocks/>
            </p:cNvSpPr>
            <p:nvPr/>
          </p:nvSpPr>
          <p:spPr bwMode="auto">
            <a:xfrm>
              <a:off x="2882" y="2334"/>
              <a:ext cx="5" cy="323"/>
            </a:xfrm>
            <a:custGeom>
              <a:avLst/>
              <a:gdLst/>
              <a:ahLst/>
              <a:cxnLst>
                <a:cxn ang="0">
                  <a:pos x="4" y="319"/>
                </a:cxn>
                <a:cxn ang="0">
                  <a:pos x="5" y="317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317"/>
                </a:cxn>
                <a:cxn ang="0">
                  <a:pos x="4" y="319"/>
                </a:cxn>
                <a:cxn ang="0">
                  <a:pos x="0" y="317"/>
                </a:cxn>
                <a:cxn ang="0">
                  <a:pos x="0" y="323"/>
                </a:cxn>
                <a:cxn ang="0">
                  <a:pos x="4" y="319"/>
                </a:cxn>
              </a:cxnLst>
              <a:rect l="0" t="0" r="r" b="b"/>
              <a:pathLst>
                <a:path w="5" h="323">
                  <a:moveTo>
                    <a:pt x="4" y="319"/>
                  </a:moveTo>
                  <a:lnTo>
                    <a:pt x="5" y="317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317"/>
                  </a:lnTo>
                  <a:lnTo>
                    <a:pt x="4" y="319"/>
                  </a:lnTo>
                  <a:lnTo>
                    <a:pt x="0" y="317"/>
                  </a:lnTo>
                  <a:lnTo>
                    <a:pt x="0" y="323"/>
                  </a:lnTo>
                  <a:lnTo>
                    <a:pt x="4" y="319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48"/>
            <p:cNvSpPr>
              <a:spLocks/>
            </p:cNvSpPr>
            <p:nvPr/>
          </p:nvSpPr>
          <p:spPr bwMode="auto">
            <a:xfrm>
              <a:off x="2883" y="2577"/>
              <a:ext cx="79" cy="76"/>
            </a:xfrm>
            <a:custGeom>
              <a:avLst/>
              <a:gdLst/>
              <a:ahLst/>
              <a:cxnLst>
                <a:cxn ang="0">
                  <a:pos x="79" y="2"/>
                </a:cxn>
                <a:cxn ang="0">
                  <a:pos x="74" y="0"/>
                </a:cxn>
                <a:cxn ang="0">
                  <a:pos x="0" y="72"/>
                </a:cxn>
                <a:cxn ang="0">
                  <a:pos x="4" y="76"/>
                </a:cxn>
                <a:cxn ang="0">
                  <a:pos x="78" y="4"/>
                </a:cxn>
                <a:cxn ang="0">
                  <a:pos x="79" y="2"/>
                </a:cxn>
                <a:cxn ang="0">
                  <a:pos x="78" y="4"/>
                </a:cxn>
                <a:cxn ang="0">
                  <a:pos x="79" y="3"/>
                </a:cxn>
                <a:cxn ang="0">
                  <a:pos x="79" y="2"/>
                </a:cxn>
              </a:cxnLst>
              <a:rect l="0" t="0" r="r" b="b"/>
              <a:pathLst>
                <a:path w="79" h="76">
                  <a:moveTo>
                    <a:pt x="79" y="2"/>
                  </a:moveTo>
                  <a:lnTo>
                    <a:pt x="74" y="0"/>
                  </a:lnTo>
                  <a:lnTo>
                    <a:pt x="0" y="72"/>
                  </a:lnTo>
                  <a:lnTo>
                    <a:pt x="4" y="76"/>
                  </a:lnTo>
                  <a:lnTo>
                    <a:pt x="78" y="4"/>
                  </a:lnTo>
                  <a:lnTo>
                    <a:pt x="79" y="2"/>
                  </a:lnTo>
                  <a:lnTo>
                    <a:pt x="78" y="4"/>
                  </a:lnTo>
                  <a:lnTo>
                    <a:pt x="79" y="3"/>
                  </a:lnTo>
                  <a:lnTo>
                    <a:pt x="79" y="2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49"/>
            <p:cNvSpPr>
              <a:spLocks/>
            </p:cNvSpPr>
            <p:nvPr/>
          </p:nvSpPr>
          <p:spPr bwMode="auto">
            <a:xfrm>
              <a:off x="2570" y="2606"/>
              <a:ext cx="29" cy="29"/>
            </a:xfrm>
            <a:custGeom>
              <a:avLst/>
              <a:gdLst/>
              <a:ahLst/>
              <a:cxnLst>
                <a:cxn ang="0">
                  <a:pos x="16" y="29"/>
                </a:cxn>
                <a:cxn ang="0">
                  <a:pos x="18" y="29"/>
                </a:cxn>
                <a:cxn ang="0">
                  <a:pos x="20" y="28"/>
                </a:cxn>
                <a:cxn ang="0">
                  <a:pos x="22" y="27"/>
                </a:cxn>
                <a:cxn ang="0">
                  <a:pos x="24" y="26"/>
                </a:cxn>
                <a:cxn ang="0">
                  <a:pos x="25" y="24"/>
                </a:cxn>
                <a:cxn ang="0">
                  <a:pos x="27" y="23"/>
                </a:cxn>
                <a:cxn ang="0">
                  <a:pos x="28" y="21"/>
                </a:cxn>
                <a:cxn ang="0">
                  <a:pos x="28" y="19"/>
                </a:cxn>
                <a:cxn ang="0">
                  <a:pos x="29" y="17"/>
                </a:cxn>
                <a:cxn ang="0">
                  <a:pos x="29" y="14"/>
                </a:cxn>
                <a:cxn ang="0">
                  <a:pos x="29" y="12"/>
                </a:cxn>
                <a:cxn ang="0">
                  <a:pos x="28" y="10"/>
                </a:cxn>
                <a:cxn ang="0">
                  <a:pos x="28" y="8"/>
                </a:cxn>
                <a:cxn ang="0">
                  <a:pos x="27" y="6"/>
                </a:cxn>
                <a:cxn ang="0">
                  <a:pos x="25" y="5"/>
                </a:cxn>
                <a:cxn ang="0">
                  <a:pos x="24" y="3"/>
                </a:cxn>
                <a:cxn ang="0">
                  <a:pos x="22" y="2"/>
                </a:cxn>
                <a:cxn ang="0">
                  <a:pos x="20" y="1"/>
                </a:cxn>
                <a:cxn ang="0">
                  <a:pos x="18" y="0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0" y="1"/>
                </a:cxn>
                <a:cxn ang="0">
                  <a:pos x="8" y="2"/>
                </a:cxn>
                <a:cxn ang="0">
                  <a:pos x="6" y="3"/>
                </a:cxn>
                <a:cxn ang="0">
                  <a:pos x="4" y="4"/>
                </a:cxn>
                <a:cxn ang="0">
                  <a:pos x="3" y="6"/>
                </a:cxn>
                <a:cxn ang="0">
                  <a:pos x="2" y="8"/>
                </a:cxn>
                <a:cxn ang="0">
                  <a:pos x="1" y="9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1" y="20"/>
                </a:cxn>
                <a:cxn ang="0">
                  <a:pos x="2" y="22"/>
                </a:cxn>
                <a:cxn ang="0">
                  <a:pos x="3" y="24"/>
                </a:cxn>
                <a:cxn ang="0">
                  <a:pos x="5" y="25"/>
                </a:cxn>
                <a:cxn ang="0">
                  <a:pos x="6" y="27"/>
                </a:cxn>
                <a:cxn ang="0">
                  <a:pos x="8" y="28"/>
                </a:cxn>
                <a:cxn ang="0">
                  <a:pos x="10" y="28"/>
                </a:cxn>
                <a:cxn ang="0">
                  <a:pos x="12" y="29"/>
                </a:cxn>
                <a:cxn ang="0">
                  <a:pos x="15" y="29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5" y="29"/>
                  </a:lnTo>
                  <a:lnTo>
                    <a:pt x="16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8" y="29"/>
                  </a:lnTo>
                  <a:lnTo>
                    <a:pt x="19" y="28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1" y="28"/>
                  </a:lnTo>
                  <a:lnTo>
                    <a:pt x="21" y="27"/>
                  </a:lnTo>
                  <a:lnTo>
                    <a:pt x="22" y="27"/>
                  </a:lnTo>
                  <a:lnTo>
                    <a:pt x="23" y="27"/>
                  </a:lnTo>
                  <a:lnTo>
                    <a:pt x="23" y="26"/>
                  </a:lnTo>
                  <a:lnTo>
                    <a:pt x="24" y="26"/>
                  </a:lnTo>
                  <a:lnTo>
                    <a:pt x="24" y="25"/>
                  </a:lnTo>
                  <a:lnTo>
                    <a:pt x="25" y="25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6" y="23"/>
                  </a:lnTo>
                  <a:lnTo>
                    <a:pt x="27" y="23"/>
                  </a:lnTo>
                  <a:lnTo>
                    <a:pt x="27" y="22"/>
                  </a:lnTo>
                  <a:lnTo>
                    <a:pt x="27" y="21"/>
                  </a:lnTo>
                  <a:lnTo>
                    <a:pt x="28" y="21"/>
                  </a:lnTo>
                  <a:lnTo>
                    <a:pt x="28" y="20"/>
                  </a:lnTo>
                  <a:lnTo>
                    <a:pt x="28" y="19"/>
                  </a:lnTo>
                  <a:lnTo>
                    <a:pt x="28" y="19"/>
                  </a:lnTo>
                  <a:lnTo>
                    <a:pt x="29" y="18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6"/>
                  </a:lnTo>
                  <a:lnTo>
                    <a:pt x="29" y="15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3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29" y="11"/>
                  </a:lnTo>
                  <a:lnTo>
                    <a:pt x="28" y="10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28" y="8"/>
                  </a:lnTo>
                  <a:lnTo>
                    <a:pt x="27" y="8"/>
                  </a:lnTo>
                  <a:lnTo>
                    <a:pt x="27" y="7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6" y="5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3" y="3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1" y="2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8" y="1"/>
                  </a:lnTo>
                  <a:lnTo>
                    <a:pt x="8" y="2"/>
                  </a:lnTo>
                  <a:lnTo>
                    <a:pt x="7" y="2"/>
                  </a:lnTo>
                  <a:lnTo>
                    <a:pt x="6" y="2"/>
                  </a:lnTo>
                  <a:lnTo>
                    <a:pt x="6" y="3"/>
                  </a:lnTo>
                  <a:lnTo>
                    <a:pt x="5" y="3"/>
                  </a:lnTo>
                  <a:lnTo>
                    <a:pt x="5" y="4"/>
                  </a:lnTo>
                  <a:lnTo>
                    <a:pt x="4" y="4"/>
                  </a:lnTo>
                  <a:lnTo>
                    <a:pt x="4" y="5"/>
                  </a:lnTo>
                  <a:lnTo>
                    <a:pt x="3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2" y="7"/>
                  </a:lnTo>
                  <a:lnTo>
                    <a:pt x="2" y="8"/>
                  </a:lnTo>
                  <a:lnTo>
                    <a:pt x="2" y="8"/>
                  </a:lnTo>
                  <a:lnTo>
                    <a:pt x="1" y="9"/>
                  </a:lnTo>
                  <a:lnTo>
                    <a:pt x="1" y="9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4"/>
                  </a:lnTo>
                  <a:lnTo>
                    <a:pt x="4" y="24"/>
                  </a:lnTo>
                  <a:lnTo>
                    <a:pt x="4" y="25"/>
                  </a:lnTo>
                  <a:lnTo>
                    <a:pt x="5" y="25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7"/>
                  </a:lnTo>
                  <a:lnTo>
                    <a:pt x="7" y="27"/>
                  </a:lnTo>
                  <a:lnTo>
                    <a:pt x="8" y="27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1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3" y="29"/>
                  </a:lnTo>
                  <a:lnTo>
                    <a:pt x="14" y="29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50"/>
            <p:cNvSpPr>
              <a:spLocks/>
            </p:cNvSpPr>
            <p:nvPr/>
          </p:nvSpPr>
          <p:spPr bwMode="auto">
            <a:xfrm>
              <a:off x="2570" y="2606"/>
              <a:ext cx="29" cy="29"/>
            </a:xfrm>
            <a:custGeom>
              <a:avLst/>
              <a:gdLst/>
              <a:ahLst/>
              <a:cxnLst>
                <a:cxn ang="0">
                  <a:pos x="16" y="29"/>
                </a:cxn>
                <a:cxn ang="0">
                  <a:pos x="18" y="29"/>
                </a:cxn>
                <a:cxn ang="0">
                  <a:pos x="20" y="28"/>
                </a:cxn>
                <a:cxn ang="0">
                  <a:pos x="22" y="27"/>
                </a:cxn>
                <a:cxn ang="0">
                  <a:pos x="24" y="26"/>
                </a:cxn>
                <a:cxn ang="0">
                  <a:pos x="25" y="24"/>
                </a:cxn>
                <a:cxn ang="0">
                  <a:pos x="27" y="23"/>
                </a:cxn>
                <a:cxn ang="0">
                  <a:pos x="28" y="21"/>
                </a:cxn>
                <a:cxn ang="0">
                  <a:pos x="28" y="19"/>
                </a:cxn>
                <a:cxn ang="0">
                  <a:pos x="29" y="17"/>
                </a:cxn>
                <a:cxn ang="0">
                  <a:pos x="29" y="14"/>
                </a:cxn>
                <a:cxn ang="0">
                  <a:pos x="29" y="12"/>
                </a:cxn>
                <a:cxn ang="0">
                  <a:pos x="28" y="10"/>
                </a:cxn>
                <a:cxn ang="0">
                  <a:pos x="28" y="8"/>
                </a:cxn>
                <a:cxn ang="0">
                  <a:pos x="27" y="6"/>
                </a:cxn>
                <a:cxn ang="0">
                  <a:pos x="25" y="5"/>
                </a:cxn>
                <a:cxn ang="0">
                  <a:pos x="24" y="3"/>
                </a:cxn>
                <a:cxn ang="0">
                  <a:pos x="22" y="2"/>
                </a:cxn>
                <a:cxn ang="0">
                  <a:pos x="20" y="1"/>
                </a:cxn>
                <a:cxn ang="0">
                  <a:pos x="18" y="0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0" y="1"/>
                </a:cxn>
                <a:cxn ang="0">
                  <a:pos x="8" y="2"/>
                </a:cxn>
                <a:cxn ang="0">
                  <a:pos x="6" y="3"/>
                </a:cxn>
                <a:cxn ang="0">
                  <a:pos x="4" y="4"/>
                </a:cxn>
                <a:cxn ang="0">
                  <a:pos x="3" y="6"/>
                </a:cxn>
                <a:cxn ang="0">
                  <a:pos x="2" y="8"/>
                </a:cxn>
                <a:cxn ang="0">
                  <a:pos x="1" y="9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1" y="20"/>
                </a:cxn>
                <a:cxn ang="0">
                  <a:pos x="2" y="22"/>
                </a:cxn>
                <a:cxn ang="0">
                  <a:pos x="3" y="24"/>
                </a:cxn>
                <a:cxn ang="0">
                  <a:pos x="5" y="25"/>
                </a:cxn>
                <a:cxn ang="0">
                  <a:pos x="6" y="27"/>
                </a:cxn>
                <a:cxn ang="0">
                  <a:pos x="8" y="28"/>
                </a:cxn>
                <a:cxn ang="0">
                  <a:pos x="10" y="28"/>
                </a:cxn>
                <a:cxn ang="0">
                  <a:pos x="12" y="29"/>
                </a:cxn>
                <a:cxn ang="0">
                  <a:pos x="15" y="29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5" y="29"/>
                  </a:lnTo>
                  <a:lnTo>
                    <a:pt x="16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8" y="29"/>
                  </a:lnTo>
                  <a:lnTo>
                    <a:pt x="19" y="28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1" y="28"/>
                  </a:lnTo>
                  <a:lnTo>
                    <a:pt x="21" y="27"/>
                  </a:lnTo>
                  <a:lnTo>
                    <a:pt x="22" y="27"/>
                  </a:lnTo>
                  <a:lnTo>
                    <a:pt x="23" y="27"/>
                  </a:lnTo>
                  <a:lnTo>
                    <a:pt x="23" y="26"/>
                  </a:lnTo>
                  <a:lnTo>
                    <a:pt x="24" y="26"/>
                  </a:lnTo>
                  <a:lnTo>
                    <a:pt x="24" y="25"/>
                  </a:lnTo>
                  <a:lnTo>
                    <a:pt x="25" y="25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6" y="23"/>
                  </a:lnTo>
                  <a:lnTo>
                    <a:pt x="27" y="23"/>
                  </a:lnTo>
                  <a:lnTo>
                    <a:pt x="27" y="22"/>
                  </a:lnTo>
                  <a:lnTo>
                    <a:pt x="27" y="21"/>
                  </a:lnTo>
                  <a:lnTo>
                    <a:pt x="28" y="21"/>
                  </a:lnTo>
                  <a:lnTo>
                    <a:pt x="28" y="20"/>
                  </a:lnTo>
                  <a:lnTo>
                    <a:pt x="28" y="19"/>
                  </a:lnTo>
                  <a:lnTo>
                    <a:pt x="28" y="19"/>
                  </a:lnTo>
                  <a:lnTo>
                    <a:pt x="29" y="18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6"/>
                  </a:lnTo>
                  <a:lnTo>
                    <a:pt x="29" y="15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3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29" y="11"/>
                  </a:lnTo>
                  <a:lnTo>
                    <a:pt x="28" y="10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28" y="8"/>
                  </a:lnTo>
                  <a:lnTo>
                    <a:pt x="27" y="8"/>
                  </a:lnTo>
                  <a:lnTo>
                    <a:pt x="27" y="7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6" y="5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3" y="3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1" y="2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8" y="1"/>
                  </a:lnTo>
                  <a:lnTo>
                    <a:pt x="8" y="2"/>
                  </a:lnTo>
                  <a:lnTo>
                    <a:pt x="7" y="2"/>
                  </a:lnTo>
                  <a:lnTo>
                    <a:pt x="6" y="2"/>
                  </a:lnTo>
                  <a:lnTo>
                    <a:pt x="6" y="3"/>
                  </a:lnTo>
                  <a:lnTo>
                    <a:pt x="5" y="3"/>
                  </a:lnTo>
                  <a:lnTo>
                    <a:pt x="5" y="4"/>
                  </a:lnTo>
                  <a:lnTo>
                    <a:pt x="4" y="4"/>
                  </a:lnTo>
                  <a:lnTo>
                    <a:pt x="4" y="5"/>
                  </a:lnTo>
                  <a:lnTo>
                    <a:pt x="3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2" y="7"/>
                  </a:lnTo>
                  <a:lnTo>
                    <a:pt x="2" y="8"/>
                  </a:lnTo>
                  <a:lnTo>
                    <a:pt x="2" y="8"/>
                  </a:lnTo>
                  <a:lnTo>
                    <a:pt x="1" y="9"/>
                  </a:lnTo>
                  <a:lnTo>
                    <a:pt x="1" y="9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4"/>
                  </a:lnTo>
                  <a:lnTo>
                    <a:pt x="4" y="24"/>
                  </a:lnTo>
                  <a:lnTo>
                    <a:pt x="4" y="25"/>
                  </a:lnTo>
                  <a:lnTo>
                    <a:pt x="5" y="25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7"/>
                  </a:lnTo>
                  <a:lnTo>
                    <a:pt x="7" y="27"/>
                  </a:lnTo>
                  <a:lnTo>
                    <a:pt x="8" y="27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1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3" y="29"/>
                  </a:lnTo>
                  <a:lnTo>
                    <a:pt x="14" y="29"/>
                  </a:lnTo>
                  <a:lnTo>
                    <a:pt x="15" y="29"/>
                  </a:lnTo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51"/>
            <p:cNvSpPr>
              <a:spLocks/>
            </p:cNvSpPr>
            <p:nvPr/>
          </p:nvSpPr>
          <p:spPr bwMode="auto">
            <a:xfrm>
              <a:off x="2572" y="2524"/>
              <a:ext cx="108" cy="109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28" y="109"/>
                </a:cxn>
                <a:cxn ang="0">
                  <a:pos x="108" y="27"/>
                </a:cxn>
                <a:cxn ang="0">
                  <a:pos x="80" y="0"/>
                </a:cxn>
                <a:cxn ang="0">
                  <a:pos x="0" y="81"/>
                </a:cxn>
              </a:cxnLst>
              <a:rect l="0" t="0" r="r" b="b"/>
              <a:pathLst>
                <a:path w="108" h="109">
                  <a:moveTo>
                    <a:pt x="0" y="81"/>
                  </a:moveTo>
                  <a:lnTo>
                    <a:pt x="28" y="109"/>
                  </a:lnTo>
                  <a:lnTo>
                    <a:pt x="108" y="27"/>
                  </a:lnTo>
                  <a:lnTo>
                    <a:pt x="80" y="0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52"/>
            <p:cNvSpPr>
              <a:spLocks/>
            </p:cNvSpPr>
            <p:nvPr/>
          </p:nvSpPr>
          <p:spPr bwMode="auto">
            <a:xfrm>
              <a:off x="2572" y="2524"/>
              <a:ext cx="108" cy="109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28" y="109"/>
                </a:cxn>
                <a:cxn ang="0">
                  <a:pos x="108" y="27"/>
                </a:cxn>
                <a:cxn ang="0">
                  <a:pos x="80" y="0"/>
                </a:cxn>
                <a:cxn ang="0">
                  <a:pos x="0" y="81"/>
                </a:cxn>
              </a:cxnLst>
              <a:rect l="0" t="0" r="r" b="b"/>
              <a:pathLst>
                <a:path w="108" h="109">
                  <a:moveTo>
                    <a:pt x="0" y="81"/>
                  </a:moveTo>
                  <a:lnTo>
                    <a:pt x="28" y="109"/>
                  </a:lnTo>
                  <a:lnTo>
                    <a:pt x="108" y="27"/>
                  </a:lnTo>
                  <a:lnTo>
                    <a:pt x="80" y="0"/>
                  </a:lnTo>
                  <a:lnTo>
                    <a:pt x="0" y="81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53"/>
            <p:cNvSpPr>
              <a:spLocks noEditPoints="1"/>
            </p:cNvSpPr>
            <p:nvPr/>
          </p:nvSpPr>
          <p:spPr bwMode="auto">
            <a:xfrm>
              <a:off x="2641" y="2355"/>
              <a:ext cx="216" cy="217"/>
            </a:xfrm>
            <a:custGeom>
              <a:avLst/>
              <a:gdLst/>
              <a:ahLst/>
              <a:cxnLst>
                <a:cxn ang="0">
                  <a:pos x="2" y="130"/>
                </a:cxn>
                <a:cxn ang="0">
                  <a:pos x="11" y="155"/>
                </a:cxn>
                <a:cxn ang="0">
                  <a:pos x="25" y="177"/>
                </a:cxn>
                <a:cxn ang="0">
                  <a:pos x="43" y="195"/>
                </a:cxn>
                <a:cxn ang="0">
                  <a:pos x="66" y="208"/>
                </a:cxn>
                <a:cxn ang="0">
                  <a:pos x="92" y="216"/>
                </a:cxn>
                <a:cxn ang="0">
                  <a:pos x="119" y="216"/>
                </a:cxn>
                <a:cxn ang="0">
                  <a:pos x="145" y="210"/>
                </a:cxn>
                <a:cxn ang="0">
                  <a:pos x="168" y="198"/>
                </a:cxn>
                <a:cxn ang="0">
                  <a:pos x="188" y="181"/>
                </a:cxn>
                <a:cxn ang="0">
                  <a:pos x="203" y="160"/>
                </a:cxn>
                <a:cxn ang="0">
                  <a:pos x="213" y="136"/>
                </a:cxn>
                <a:cxn ang="0">
                  <a:pos x="216" y="108"/>
                </a:cxn>
                <a:cxn ang="0">
                  <a:pos x="213" y="81"/>
                </a:cxn>
                <a:cxn ang="0">
                  <a:pos x="203" y="57"/>
                </a:cxn>
                <a:cxn ang="0">
                  <a:pos x="188" y="36"/>
                </a:cxn>
                <a:cxn ang="0">
                  <a:pos x="168" y="18"/>
                </a:cxn>
                <a:cxn ang="0">
                  <a:pos x="145" y="6"/>
                </a:cxn>
                <a:cxn ang="0">
                  <a:pos x="119" y="0"/>
                </a:cxn>
                <a:cxn ang="0">
                  <a:pos x="92" y="1"/>
                </a:cxn>
                <a:cxn ang="0">
                  <a:pos x="66" y="9"/>
                </a:cxn>
                <a:cxn ang="0">
                  <a:pos x="43" y="21"/>
                </a:cxn>
                <a:cxn ang="0">
                  <a:pos x="25" y="39"/>
                </a:cxn>
                <a:cxn ang="0">
                  <a:pos x="11" y="61"/>
                </a:cxn>
                <a:cxn ang="0">
                  <a:pos x="2" y="87"/>
                </a:cxn>
                <a:cxn ang="0">
                  <a:pos x="15" y="108"/>
                </a:cxn>
                <a:cxn ang="0">
                  <a:pos x="18" y="85"/>
                </a:cxn>
                <a:cxn ang="0">
                  <a:pos x="26" y="64"/>
                </a:cxn>
                <a:cxn ang="0">
                  <a:pos x="39" y="46"/>
                </a:cxn>
                <a:cxn ang="0">
                  <a:pos x="56" y="31"/>
                </a:cxn>
                <a:cxn ang="0">
                  <a:pos x="76" y="21"/>
                </a:cxn>
                <a:cxn ang="0">
                  <a:pos x="99" y="16"/>
                </a:cxn>
                <a:cxn ang="0">
                  <a:pos x="122" y="16"/>
                </a:cxn>
                <a:cxn ang="0">
                  <a:pos x="144" y="22"/>
                </a:cxn>
                <a:cxn ang="0">
                  <a:pos x="164" y="34"/>
                </a:cxn>
                <a:cxn ang="0">
                  <a:pos x="180" y="49"/>
                </a:cxn>
                <a:cxn ang="0">
                  <a:pos x="192" y="68"/>
                </a:cxn>
                <a:cxn ang="0">
                  <a:pos x="199" y="90"/>
                </a:cxn>
                <a:cxn ang="0">
                  <a:pos x="201" y="113"/>
                </a:cxn>
                <a:cxn ang="0">
                  <a:pos x="197" y="136"/>
                </a:cxn>
                <a:cxn ang="0">
                  <a:pos x="187" y="157"/>
                </a:cxn>
                <a:cxn ang="0">
                  <a:pos x="174" y="174"/>
                </a:cxn>
                <a:cxn ang="0">
                  <a:pos x="156" y="188"/>
                </a:cxn>
                <a:cxn ang="0">
                  <a:pos x="136" y="198"/>
                </a:cxn>
                <a:cxn ang="0">
                  <a:pos x="113" y="202"/>
                </a:cxn>
                <a:cxn ang="0">
                  <a:pos x="89" y="200"/>
                </a:cxn>
                <a:cxn ang="0">
                  <a:pos x="68" y="193"/>
                </a:cxn>
                <a:cxn ang="0">
                  <a:pos x="49" y="180"/>
                </a:cxn>
                <a:cxn ang="0">
                  <a:pos x="34" y="164"/>
                </a:cxn>
                <a:cxn ang="0">
                  <a:pos x="22" y="145"/>
                </a:cxn>
                <a:cxn ang="0">
                  <a:pos x="16" y="123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5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6" y="189"/>
                  </a:lnTo>
                  <a:lnTo>
                    <a:pt x="39" y="192"/>
                  </a:lnTo>
                  <a:lnTo>
                    <a:pt x="43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3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4" y="216"/>
                  </a:lnTo>
                  <a:lnTo>
                    <a:pt x="130" y="215"/>
                  </a:lnTo>
                  <a:lnTo>
                    <a:pt x="135" y="213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5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1"/>
                  </a:lnTo>
                  <a:lnTo>
                    <a:pt x="168" y="18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6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4" y="1"/>
                  </a:lnTo>
                  <a:lnTo>
                    <a:pt x="119" y="0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0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6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8"/>
                  </a:lnTo>
                  <a:lnTo>
                    <a:pt x="43" y="21"/>
                  </a:lnTo>
                  <a:lnTo>
                    <a:pt x="39" y="25"/>
                  </a:lnTo>
                  <a:lnTo>
                    <a:pt x="36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  <a:close/>
                  <a:moveTo>
                    <a:pt x="15" y="108"/>
                  </a:moveTo>
                  <a:lnTo>
                    <a:pt x="15" y="104"/>
                  </a:lnTo>
                  <a:lnTo>
                    <a:pt x="16" y="99"/>
                  </a:lnTo>
                  <a:lnTo>
                    <a:pt x="16" y="94"/>
                  </a:lnTo>
                  <a:lnTo>
                    <a:pt x="17" y="90"/>
                  </a:lnTo>
                  <a:lnTo>
                    <a:pt x="18" y="85"/>
                  </a:lnTo>
                  <a:lnTo>
                    <a:pt x="19" y="81"/>
                  </a:lnTo>
                  <a:lnTo>
                    <a:pt x="21" y="76"/>
                  </a:lnTo>
                  <a:lnTo>
                    <a:pt x="22" y="72"/>
                  </a:lnTo>
                  <a:lnTo>
                    <a:pt x="24" y="68"/>
                  </a:lnTo>
                  <a:lnTo>
                    <a:pt x="26" y="64"/>
                  </a:lnTo>
                  <a:lnTo>
                    <a:pt x="29" y="60"/>
                  </a:lnTo>
                  <a:lnTo>
                    <a:pt x="31" y="56"/>
                  </a:lnTo>
                  <a:lnTo>
                    <a:pt x="34" y="53"/>
                  </a:lnTo>
                  <a:lnTo>
                    <a:pt x="36" y="49"/>
                  </a:lnTo>
                  <a:lnTo>
                    <a:pt x="39" y="46"/>
                  </a:lnTo>
                  <a:lnTo>
                    <a:pt x="42" y="42"/>
                  </a:lnTo>
                  <a:lnTo>
                    <a:pt x="46" y="39"/>
                  </a:lnTo>
                  <a:lnTo>
                    <a:pt x="49" y="36"/>
                  </a:lnTo>
                  <a:lnTo>
                    <a:pt x="52" y="34"/>
                  </a:lnTo>
                  <a:lnTo>
                    <a:pt x="56" y="31"/>
                  </a:lnTo>
                  <a:lnTo>
                    <a:pt x="60" y="29"/>
                  </a:lnTo>
                  <a:lnTo>
                    <a:pt x="64" y="26"/>
                  </a:lnTo>
                  <a:lnTo>
                    <a:pt x="68" y="24"/>
                  </a:lnTo>
                  <a:lnTo>
                    <a:pt x="72" y="22"/>
                  </a:lnTo>
                  <a:lnTo>
                    <a:pt x="76" y="21"/>
                  </a:lnTo>
                  <a:lnTo>
                    <a:pt x="80" y="19"/>
                  </a:lnTo>
                  <a:lnTo>
                    <a:pt x="85" y="18"/>
                  </a:lnTo>
                  <a:lnTo>
                    <a:pt x="89" y="17"/>
                  </a:lnTo>
                  <a:lnTo>
                    <a:pt x="94" y="16"/>
                  </a:lnTo>
                  <a:lnTo>
                    <a:pt x="99" y="16"/>
                  </a:lnTo>
                  <a:lnTo>
                    <a:pt x="103" y="15"/>
                  </a:lnTo>
                  <a:lnTo>
                    <a:pt x="108" y="15"/>
                  </a:lnTo>
                  <a:lnTo>
                    <a:pt x="113" y="15"/>
                  </a:lnTo>
                  <a:lnTo>
                    <a:pt x="118" y="16"/>
                  </a:lnTo>
                  <a:lnTo>
                    <a:pt x="122" y="16"/>
                  </a:lnTo>
                  <a:lnTo>
                    <a:pt x="127" y="17"/>
                  </a:lnTo>
                  <a:lnTo>
                    <a:pt x="131" y="18"/>
                  </a:lnTo>
                  <a:lnTo>
                    <a:pt x="136" y="19"/>
                  </a:lnTo>
                  <a:lnTo>
                    <a:pt x="140" y="21"/>
                  </a:lnTo>
                  <a:lnTo>
                    <a:pt x="144" y="22"/>
                  </a:lnTo>
                  <a:lnTo>
                    <a:pt x="148" y="24"/>
                  </a:lnTo>
                  <a:lnTo>
                    <a:pt x="152" y="26"/>
                  </a:lnTo>
                  <a:lnTo>
                    <a:pt x="156" y="29"/>
                  </a:lnTo>
                  <a:lnTo>
                    <a:pt x="160" y="31"/>
                  </a:lnTo>
                  <a:lnTo>
                    <a:pt x="164" y="34"/>
                  </a:lnTo>
                  <a:lnTo>
                    <a:pt x="167" y="36"/>
                  </a:lnTo>
                  <a:lnTo>
                    <a:pt x="171" y="39"/>
                  </a:lnTo>
                  <a:lnTo>
                    <a:pt x="174" y="42"/>
                  </a:lnTo>
                  <a:lnTo>
                    <a:pt x="177" y="46"/>
                  </a:lnTo>
                  <a:lnTo>
                    <a:pt x="180" y="49"/>
                  </a:lnTo>
                  <a:lnTo>
                    <a:pt x="183" y="53"/>
                  </a:lnTo>
                  <a:lnTo>
                    <a:pt x="185" y="56"/>
                  </a:lnTo>
                  <a:lnTo>
                    <a:pt x="187" y="60"/>
                  </a:lnTo>
                  <a:lnTo>
                    <a:pt x="190" y="64"/>
                  </a:lnTo>
                  <a:lnTo>
                    <a:pt x="192" y="68"/>
                  </a:lnTo>
                  <a:lnTo>
                    <a:pt x="194" y="72"/>
                  </a:lnTo>
                  <a:lnTo>
                    <a:pt x="195" y="76"/>
                  </a:lnTo>
                  <a:lnTo>
                    <a:pt x="197" y="81"/>
                  </a:lnTo>
                  <a:lnTo>
                    <a:pt x="198" y="85"/>
                  </a:lnTo>
                  <a:lnTo>
                    <a:pt x="199" y="90"/>
                  </a:lnTo>
                  <a:lnTo>
                    <a:pt x="200" y="94"/>
                  </a:lnTo>
                  <a:lnTo>
                    <a:pt x="201" y="99"/>
                  </a:lnTo>
                  <a:lnTo>
                    <a:pt x="201" y="104"/>
                  </a:lnTo>
                  <a:lnTo>
                    <a:pt x="201" y="108"/>
                  </a:lnTo>
                  <a:lnTo>
                    <a:pt x="201" y="113"/>
                  </a:lnTo>
                  <a:lnTo>
                    <a:pt x="201" y="118"/>
                  </a:lnTo>
                  <a:lnTo>
                    <a:pt x="200" y="123"/>
                  </a:lnTo>
                  <a:lnTo>
                    <a:pt x="199" y="127"/>
                  </a:lnTo>
                  <a:lnTo>
                    <a:pt x="198" y="132"/>
                  </a:lnTo>
                  <a:lnTo>
                    <a:pt x="197" y="136"/>
                  </a:lnTo>
                  <a:lnTo>
                    <a:pt x="195" y="141"/>
                  </a:lnTo>
                  <a:lnTo>
                    <a:pt x="194" y="145"/>
                  </a:lnTo>
                  <a:lnTo>
                    <a:pt x="192" y="149"/>
                  </a:lnTo>
                  <a:lnTo>
                    <a:pt x="190" y="153"/>
                  </a:lnTo>
                  <a:lnTo>
                    <a:pt x="187" y="157"/>
                  </a:lnTo>
                  <a:lnTo>
                    <a:pt x="185" y="161"/>
                  </a:lnTo>
                  <a:lnTo>
                    <a:pt x="183" y="164"/>
                  </a:lnTo>
                  <a:lnTo>
                    <a:pt x="180" y="168"/>
                  </a:lnTo>
                  <a:lnTo>
                    <a:pt x="177" y="171"/>
                  </a:lnTo>
                  <a:lnTo>
                    <a:pt x="174" y="174"/>
                  </a:lnTo>
                  <a:lnTo>
                    <a:pt x="171" y="177"/>
                  </a:lnTo>
                  <a:lnTo>
                    <a:pt x="167" y="180"/>
                  </a:lnTo>
                  <a:lnTo>
                    <a:pt x="164" y="183"/>
                  </a:lnTo>
                  <a:lnTo>
                    <a:pt x="160" y="186"/>
                  </a:lnTo>
                  <a:lnTo>
                    <a:pt x="156" y="188"/>
                  </a:lnTo>
                  <a:lnTo>
                    <a:pt x="152" y="191"/>
                  </a:lnTo>
                  <a:lnTo>
                    <a:pt x="148" y="193"/>
                  </a:lnTo>
                  <a:lnTo>
                    <a:pt x="144" y="194"/>
                  </a:lnTo>
                  <a:lnTo>
                    <a:pt x="140" y="196"/>
                  </a:lnTo>
                  <a:lnTo>
                    <a:pt x="136" y="198"/>
                  </a:lnTo>
                  <a:lnTo>
                    <a:pt x="131" y="199"/>
                  </a:lnTo>
                  <a:lnTo>
                    <a:pt x="127" y="200"/>
                  </a:lnTo>
                  <a:lnTo>
                    <a:pt x="122" y="201"/>
                  </a:lnTo>
                  <a:lnTo>
                    <a:pt x="118" y="201"/>
                  </a:lnTo>
                  <a:lnTo>
                    <a:pt x="113" y="202"/>
                  </a:lnTo>
                  <a:lnTo>
                    <a:pt x="108" y="202"/>
                  </a:lnTo>
                  <a:lnTo>
                    <a:pt x="103" y="202"/>
                  </a:lnTo>
                  <a:lnTo>
                    <a:pt x="99" y="201"/>
                  </a:lnTo>
                  <a:lnTo>
                    <a:pt x="94" y="201"/>
                  </a:lnTo>
                  <a:lnTo>
                    <a:pt x="89" y="200"/>
                  </a:lnTo>
                  <a:lnTo>
                    <a:pt x="85" y="199"/>
                  </a:lnTo>
                  <a:lnTo>
                    <a:pt x="80" y="198"/>
                  </a:lnTo>
                  <a:lnTo>
                    <a:pt x="76" y="196"/>
                  </a:lnTo>
                  <a:lnTo>
                    <a:pt x="72" y="194"/>
                  </a:lnTo>
                  <a:lnTo>
                    <a:pt x="68" y="193"/>
                  </a:lnTo>
                  <a:lnTo>
                    <a:pt x="64" y="191"/>
                  </a:lnTo>
                  <a:lnTo>
                    <a:pt x="60" y="188"/>
                  </a:lnTo>
                  <a:lnTo>
                    <a:pt x="56" y="186"/>
                  </a:lnTo>
                  <a:lnTo>
                    <a:pt x="52" y="183"/>
                  </a:lnTo>
                  <a:lnTo>
                    <a:pt x="49" y="180"/>
                  </a:lnTo>
                  <a:lnTo>
                    <a:pt x="46" y="177"/>
                  </a:lnTo>
                  <a:lnTo>
                    <a:pt x="42" y="174"/>
                  </a:lnTo>
                  <a:lnTo>
                    <a:pt x="39" y="171"/>
                  </a:lnTo>
                  <a:lnTo>
                    <a:pt x="36" y="168"/>
                  </a:lnTo>
                  <a:lnTo>
                    <a:pt x="34" y="164"/>
                  </a:lnTo>
                  <a:lnTo>
                    <a:pt x="31" y="161"/>
                  </a:lnTo>
                  <a:lnTo>
                    <a:pt x="29" y="157"/>
                  </a:lnTo>
                  <a:lnTo>
                    <a:pt x="26" y="153"/>
                  </a:lnTo>
                  <a:lnTo>
                    <a:pt x="24" y="149"/>
                  </a:lnTo>
                  <a:lnTo>
                    <a:pt x="22" y="145"/>
                  </a:lnTo>
                  <a:lnTo>
                    <a:pt x="21" y="141"/>
                  </a:lnTo>
                  <a:lnTo>
                    <a:pt x="19" y="136"/>
                  </a:lnTo>
                  <a:lnTo>
                    <a:pt x="18" y="132"/>
                  </a:lnTo>
                  <a:lnTo>
                    <a:pt x="17" y="127"/>
                  </a:lnTo>
                  <a:lnTo>
                    <a:pt x="16" y="123"/>
                  </a:lnTo>
                  <a:lnTo>
                    <a:pt x="16" y="118"/>
                  </a:lnTo>
                  <a:lnTo>
                    <a:pt x="15" y="113"/>
                  </a:lnTo>
                  <a:lnTo>
                    <a:pt x="15" y="10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54"/>
            <p:cNvSpPr>
              <a:spLocks/>
            </p:cNvSpPr>
            <p:nvPr/>
          </p:nvSpPr>
          <p:spPr bwMode="auto">
            <a:xfrm>
              <a:off x="2641" y="2355"/>
              <a:ext cx="216" cy="217"/>
            </a:xfrm>
            <a:custGeom>
              <a:avLst/>
              <a:gdLst/>
              <a:ahLst/>
              <a:cxnLst>
                <a:cxn ang="0">
                  <a:pos x="1" y="120"/>
                </a:cxn>
                <a:cxn ang="0">
                  <a:pos x="4" y="136"/>
                </a:cxn>
                <a:cxn ang="0">
                  <a:pos x="9" y="151"/>
                </a:cxn>
                <a:cxn ang="0">
                  <a:pos x="16" y="165"/>
                </a:cxn>
                <a:cxn ang="0">
                  <a:pos x="25" y="177"/>
                </a:cxn>
                <a:cxn ang="0">
                  <a:pos x="36" y="189"/>
                </a:cxn>
                <a:cxn ang="0">
                  <a:pos x="48" y="198"/>
                </a:cxn>
                <a:cxn ang="0">
                  <a:pos x="61" y="206"/>
                </a:cxn>
                <a:cxn ang="0">
                  <a:pos x="76" y="212"/>
                </a:cxn>
                <a:cxn ang="0">
                  <a:pos x="92" y="216"/>
                </a:cxn>
                <a:cxn ang="0">
                  <a:pos x="108" y="217"/>
                </a:cxn>
                <a:cxn ang="0">
                  <a:pos x="124" y="216"/>
                </a:cxn>
                <a:cxn ang="0">
                  <a:pos x="140" y="212"/>
                </a:cxn>
                <a:cxn ang="0">
                  <a:pos x="155" y="206"/>
                </a:cxn>
                <a:cxn ang="0">
                  <a:pos x="168" y="198"/>
                </a:cxn>
                <a:cxn ang="0">
                  <a:pos x="181" y="189"/>
                </a:cxn>
                <a:cxn ang="0">
                  <a:pos x="191" y="177"/>
                </a:cxn>
                <a:cxn ang="0">
                  <a:pos x="200" y="165"/>
                </a:cxn>
                <a:cxn ang="0">
                  <a:pos x="208" y="151"/>
                </a:cxn>
                <a:cxn ang="0">
                  <a:pos x="213" y="136"/>
                </a:cxn>
                <a:cxn ang="0">
                  <a:pos x="216" y="120"/>
                </a:cxn>
                <a:cxn ang="0">
                  <a:pos x="216" y="103"/>
                </a:cxn>
                <a:cxn ang="0">
                  <a:pos x="214" y="87"/>
                </a:cxn>
                <a:cxn ang="0">
                  <a:pos x="210" y="71"/>
                </a:cxn>
                <a:cxn ang="0">
                  <a:pos x="203" y="57"/>
                </a:cxn>
                <a:cxn ang="0">
                  <a:pos x="195" y="44"/>
                </a:cxn>
                <a:cxn ang="0">
                  <a:pos x="184" y="32"/>
                </a:cxn>
                <a:cxn ang="0">
                  <a:pos x="173" y="21"/>
                </a:cxn>
                <a:cxn ang="0">
                  <a:pos x="160" y="13"/>
                </a:cxn>
                <a:cxn ang="0">
                  <a:pos x="145" y="6"/>
                </a:cxn>
                <a:cxn ang="0">
                  <a:pos x="130" y="2"/>
                </a:cxn>
                <a:cxn ang="0">
                  <a:pos x="114" y="0"/>
                </a:cxn>
                <a:cxn ang="0">
                  <a:pos x="97" y="0"/>
                </a:cxn>
                <a:cxn ang="0">
                  <a:pos x="81" y="3"/>
                </a:cxn>
                <a:cxn ang="0">
                  <a:pos x="66" y="9"/>
                </a:cxn>
                <a:cxn ang="0">
                  <a:pos x="52" y="16"/>
                </a:cxn>
                <a:cxn ang="0">
                  <a:pos x="39" y="25"/>
                </a:cxn>
                <a:cxn ang="0">
                  <a:pos x="28" y="36"/>
                </a:cxn>
                <a:cxn ang="0">
                  <a:pos x="19" y="48"/>
                </a:cxn>
                <a:cxn ang="0">
                  <a:pos x="11" y="61"/>
                </a:cxn>
                <a:cxn ang="0">
                  <a:pos x="5" y="76"/>
                </a:cxn>
                <a:cxn ang="0">
                  <a:pos x="1" y="92"/>
                </a:cxn>
                <a:cxn ang="0">
                  <a:pos x="0" y="108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5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6" y="189"/>
                  </a:lnTo>
                  <a:lnTo>
                    <a:pt x="39" y="192"/>
                  </a:lnTo>
                  <a:lnTo>
                    <a:pt x="43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3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4" y="216"/>
                  </a:lnTo>
                  <a:lnTo>
                    <a:pt x="130" y="215"/>
                  </a:lnTo>
                  <a:lnTo>
                    <a:pt x="135" y="213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5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1"/>
                  </a:lnTo>
                  <a:lnTo>
                    <a:pt x="168" y="18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6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4" y="1"/>
                  </a:lnTo>
                  <a:lnTo>
                    <a:pt x="119" y="0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0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6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8"/>
                  </a:lnTo>
                  <a:lnTo>
                    <a:pt x="43" y="21"/>
                  </a:lnTo>
                  <a:lnTo>
                    <a:pt x="39" y="25"/>
                  </a:lnTo>
                  <a:lnTo>
                    <a:pt x="36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55"/>
            <p:cNvSpPr>
              <a:spLocks/>
            </p:cNvSpPr>
            <p:nvPr/>
          </p:nvSpPr>
          <p:spPr bwMode="auto">
            <a:xfrm>
              <a:off x="2656" y="2370"/>
              <a:ext cx="186" cy="186"/>
            </a:xfrm>
            <a:custGeom>
              <a:avLst/>
              <a:gdLst/>
              <a:ahLst/>
              <a:cxnLst>
                <a:cxn ang="0">
                  <a:pos x="1" y="84"/>
                </a:cxn>
                <a:cxn ang="0">
                  <a:pos x="3" y="70"/>
                </a:cxn>
                <a:cxn ang="0">
                  <a:pos x="7" y="57"/>
                </a:cxn>
                <a:cxn ang="0">
                  <a:pos x="14" y="45"/>
                </a:cxn>
                <a:cxn ang="0">
                  <a:pos x="21" y="34"/>
                </a:cxn>
                <a:cxn ang="0">
                  <a:pos x="31" y="24"/>
                </a:cxn>
                <a:cxn ang="0">
                  <a:pos x="41" y="16"/>
                </a:cxn>
                <a:cxn ang="0">
                  <a:pos x="53" y="9"/>
                </a:cxn>
                <a:cxn ang="0">
                  <a:pos x="65" y="4"/>
                </a:cxn>
                <a:cxn ang="0">
                  <a:pos x="79" y="1"/>
                </a:cxn>
                <a:cxn ang="0">
                  <a:pos x="93" y="0"/>
                </a:cxn>
                <a:cxn ang="0">
                  <a:pos x="107" y="1"/>
                </a:cxn>
                <a:cxn ang="0">
                  <a:pos x="121" y="4"/>
                </a:cxn>
                <a:cxn ang="0">
                  <a:pos x="133" y="9"/>
                </a:cxn>
                <a:cxn ang="0">
                  <a:pos x="145" y="16"/>
                </a:cxn>
                <a:cxn ang="0">
                  <a:pos x="156" y="24"/>
                </a:cxn>
                <a:cxn ang="0">
                  <a:pos x="165" y="34"/>
                </a:cxn>
                <a:cxn ang="0">
                  <a:pos x="173" y="45"/>
                </a:cxn>
                <a:cxn ang="0">
                  <a:pos x="179" y="57"/>
                </a:cxn>
                <a:cxn ang="0">
                  <a:pos x="183" y="70"/>
                </a:cxn>
                <a:cxn ang="0">
                  <a:pos x="186" y="84"/>
                </a:cxn>
                <a:cxn ang="0">
                  <a:pos x="186" y="98"/>
                </a:cxn>
                <a:cxn ang="0">
                  <a:pos x="184" y="112"/>
                </a:cxn>
                <a:cxn ang="0">
                  <a:pos x="180" y="125"/>
                </a:cxn>
                <a:cxn ang="0">
                  <a:pos x="175" y="137"/>
                </a:cxn>
                <a:cxn ang="0">
                  <a:pos x="168" y="149"/>
                </a:cxn>
                <a:cxn ang="0">
                  <a:pos x="159" y="159"/>
                </a:cxn>
                <a:cxn ang="0">
                  <a:pos x="149" y="168"/>
                </a:cxn>
                <a:cxn ang="0">
                  <a:pos x="137" y="175"/>
                </a:cxn>
                <a:cxn ang="0">
                  <a:pos x="125" y="180"/>
                </a:cxn>
                <a:cxn ang="0">
                  <a:pos x="112" y="184"/>
                </a:cxn>
                <a:cxn ang="0">
                  <a:pos x="98" y="186"/>
                </a:cxn>
                <a:cxn ang="0">
                  <a:pos x="84" y="186"/>
                </a:cxn>
                <a:cxn ang="0">
                  <a:pos x="70" y="183"/>
                </a:cxn>
                <a:cxn ang="0">
                  <a:pos x="57" y="179"/>
                </a:cxn>
                <a:cxn ang="0">
                  <a:pos x="45" y="172"/>
                </a:cxn>
                <a:cxn ang="0">
                  <a:pos x="34" y="165"/>
                </a:cxn>
                <a:cxn ang="0">
                  <a:pos x="24" y="155"/>
                </a:cxn>
                <a:cxn ang="0">
                  <a:pos x="16" y="145"/>
                </a:cxn>
                <a:cxn ang="0">
                  <a:pos x="9" y="133"/>
                </a:cxn>
                <a:cxn ang="0">
                  <a:pos x="4" y="121"/>
                </a:cxn>
                <a:cxn ang="0">
                  <a:pos x="1" y="107"/>
                </a:cxn>
                <a:cxn ang="0">
                  <a:pos x="0" y="93"/>
                </a:cxn>
              </a:cxnLst>
              <a:rect l="0" t="0" r="r" b="b"/>
              <a:pathLst>
                <a:path w="186" h="186">
                  <a:moveTo>
                    <a:pt x="0" y="93"/>
                  </a:moveTo>
                  <a:lnTo>
                    <a:pt x="0" y="88"/>
                  </a:lnTo>
                  <a:lnTo>
                    <a:pt x="1" y="84"/>
                  </a:lnTo>
                  <a:lnTo>
                    <a:pt x="1" y="79"/>
                  </a:lnTo>
                  <a:lnTo>
                    <a:pt x="2" y="74"/>
                  </a:lnTo>
                  <a:lnTo>
                    <a:pt x="3" y="70"/>
                  </a:lnTo>
                  <a:lnTo>
                    <a:pt x="4" y="65"/>
                  </a:lnTo>
                  <a:lnTo>
                    <a:pt x="6" y="61"/>
                  </a:lnTo>
                  <a:lnTo>
                    <a:pt x="7" y="57"/>
                  </a:lnTo>
                  <a:lnTo>
                    <a:pt x="9" y="53"/>
                  </a:lnTo>
                  <a:lnTo>
                    <a:pt x="11" y="49"/>
                  </a:lnTo>
                  <a:lnTo>
                    <a:pt x="14" y="45"/>
                  </a:lnTo>
                  <a:lnTo>
                    <a:pt x="16" y="41"/>
                  </a:lnTo>
                  <a:lnTo>
                    <a:pt x="19" y="37"/>
                  </a:lnTo>
                  <a:lnTo>
                    <a:pt x="21" y="34"/>
                  </a:lnTo>
                  <a:lnTo>
                    <a:pt x="24" y="30"/>
                  </a:lnTo>
                  <a:lnTo>
                    <a:pt x="27" y="27"/>
                  </a:lnTo>
                  <a:lnTo>
                    <a:pt x="31" y="24"/>
                  </a:lnTo>
                  <a:lnTo>
                    <a:pt x="34" y="21"/>
                  </a:lnTo>
                  <a:lnTo>
                    <a:pt x="37" y="18"/>
                  </a:lnTo>
                  <a:lnTo>
                    <a:pt x="41" y="16"/>
                  </a:lnTo>
                  <a:lnTo>
                    <a:pt x="45" y="13"/>
                  </a:lnTo>
                  <a:lnTo>
                    <a:pt x="49" y="11"/>
                  </a:lnTo>
                  <a:lnTo>
                    <a:pt x="53" y="9"/>
                  </a:lnTo>
                  <a:lnTo>
                    <a:pt x="57" y="7"/>
                  </a:lnTo>
                  <a:lnTo>
                    <a:pt x="61" y="6"/>
                  </a:lnTo>
                  <a:lnTo>
                    <a:pt x="65" y="4"/>
                  </a:lnTo>
                  <a:lnTo>
                    <a:pt x="70" y="3"/>
                  </a:lnTo>
                  <a:lnTo>
                    <a:pt x="74" y="2"/>
                  </a:lnTo>
                  <a:lnTo>
                    <a:pt x="79" y="1"/>
                  </a:lnTo>
                  <a:lnTo>
                    <a:pt x="84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98" y="0"/>
                  </a:lnTo>
                  <a:lnTo>
                    <a:pt x="103" y="0"/>
                  </a:lnTo>
                  <a:lnTo>
                    <a:pt x="107" y="1"/>
                  </a:lnTo>
                  <a:lnTo>
                    <a:pt x="112" y="2"/>
                  </a:lnTo>
                  <a:lnTo>
                    <a:pt x="116" y="3"/>
                  </a:lnTo>
                  <a:lnTo>
                    <a:pt x="121" y="4"/>
                  </a:lnTo>
                  <a:lnTo>
                    <a:pt x="125" y="6"/>
                  </a:lnTo>
                  <a:lnTo>
                    <a:pt x="129" y="7"/>
                  </a:lnTo>
                  <a:lnTo>
                    <a:pt x="133" y="9"/>
                  </a:lnTo>
                  <a:lnTo>
                    <a:pt x="137" y="11"/>
                  </a:lnTo>
                  <a:lnTo>
                    <a:pt x="141" y="13"/>
                  </a:lnTo>
                  <a:lnTo>
                    <a:pt x="145" y="16"/>
                  </a:lnTo>
                  <a:lnTo>
                    <a:pt x="149" y="18"/>
                  </a:lnTo>
                  <a:lnTo>
                    <a:pt x="152" y="21"/>
                  </a:lnTo>
                  <a:lnTo>
                    <a:pt x="156" y="24"/>
                  </a:lnTo>
                  <a:lnTo>
                    <a:pt x="159" y="27"/>
                  </a:lnTo>
                  <a:lnTo>
                    <a:pt x="162" y="30"/>
                  </a:lnTo>
                  <a:lnTo>
                    <a:pt x="165" y="34"/>
                  </a:lnTo>
                  <a:lnTo>
                    <a:pt x="168" y="37"/>
                  </a:lnTo>
                  <a:lnTo>
                    <a:pt x="170" y="41"/>
                  </a:lnTo>
                  <a:lnTo>
                    <a:pt x="173" y="45"/>
                  </a:lnTo>
                  <a:lnTo>
                    <a:pt x="175" y="49"/>
                  </a:lnTo>
                  <a:lnTo>
                    <a:pt x="177" y="53"/>
                  </a:lnTo>
                  <a:lnTo>
                    <a:pt x="179" y="57"/>
                  </a:lnTo>
                  <a:lnTo>
                    <a:pt x="180" y="61"/>
                  </a:lnTo>
                  <a:lnTo>
                    <a:pt x="182" y="65"/>
                  </a:lnTo>
                  <a:lnTo>
                    <a:pt x="183" y="70"/>
                  </a:lnTo>
                  <a:lnTo>
                    <a:pt x="184" y="74"/>
                  </a:lnTo>
                  <a:lnTo>
                    <a:pt x="185" y="79"/>
                  </a:lnTo>
                  <a:lnTo>
                    <a:pt x="186" y="84"/>
                  </a:lnTo>
                  <a:lnTo>
                    <a:pt x="186" y="88"/>
                  </a:lnTo>
                  <a:lnTo>
                    <a:pt x="186" y="93"/>
                  </a:lnTo>
                  <a:lnTo>
                    <a:pt x="186" y="98"/>
                  </a:lnTo>
                  <a:lnTo>
                    <a:pt x="186" y="102"/>
                  </a:lnTo>
                  <a:lnTo>
                    <a:pt x="185" y="107"/>
                  </a:lnTo>
                  <a:lnTo>
                    <a:pt x="184" y="112"/>
                  </a:lnTo>
                  <a:lnTo>
                    <a:pt x="183" y="116"/>
                  </a:lnTo>
                  <a:lnTo>
                    <a:pt x="182" y="121"/>
                  </a:lnTo>
                  <a:lnTo>
                    <a:pt x="180" y="125"/>
                  </a:lnTo>
                  <a:lnTo>
                    <a:pt x="179" y="129"/>
                  </a:lnTo>
                  <a:lnTo>
                    <a:pt x="177" y="133"/>
                  </a:lnTo>
                  <a:lnTo>
                    <a:pt x="175" y="137"/>
                  </a:lnTo>
                  <a:lnTo>
                    <a:pt x="173" y="141"/>
                  </a:lnTo>
                  <a:lnTo>
                    <a:pt x="170" y="145"/>
                  </a:lnTo>
                  <a:lnTo>
                    <a:pt x="168" y="149"/>
                  </a:lnTo>
                  <a:lnTo>
                    <a:pt x="165" y="152"/>
                  </a:lnTo>
                  <a:lnTo>
                    <a:pt x="162" y="155"/>
                  </a:lnTo>
                  <a:lnTo>
                    <a:pt x="159" y="159"/>
                  </a:lnTo>
                  <a:lnTo>
                    <a:pt x="156" y="162"/>
                  </a:lnTo>
                  <a:lnTo>
                    <a:pt x="152" y="165"/>
                  </a:lnTo>
                  <a:lnTo>
                    <a:pt x="149" y="168"/>
                  </a:lnTo>
                  <a:lnTo>
                    <a:pt x="145" y="170"/>
                  </a:lnTo>
                  <a:lnTo>
                    <a:pt x="141" y="172"/>
                  </a:lnTo>
                  <a:lnTo>
                    <a:pt x="137" y="175"/>
                  </a:lnTo>
                  <a:lnTo>
                    <a:pt x="133" y="177"/>
                  </a:lnTo>
                  <a:lnTo>
                    <a:pt x="129" y="179"/>
                  </a:lnTo>
                  <a:lnTo>
                    <a:pt x="125" y="180"/>
                  </a:lnTo>
                  <a:lnTo>
                    <a:pt x="121" y="182"/>
                  </a:lnTo>
                  <a:lnTo>
                    <a:pt x="116" y="183"/>
                  </a:lnTo>
                  <a:lnTo>
                    <a:pt x="112" y="184"/>
                  </a:lnTo>
                  <a:lnTo>
                    <a:pt x="107" y="185"/>
                  </a:lnTo>
                  <a:lnTo>
                    <a:pt x="103" y="186"/>
                  </a:lnTo>
                  <a:lnTo>
                    <a:pt x="98" y="186"/>
                  </a:lnTo>
                  <a:lnTo>
                    <a:pt x="93" y="186"/>
                  </a:lnTo>
                  <a:lnTo>
                    <a:pt x="88" y="186"/>
                  </a:lnTo>
                  <a:lnTo>
                    <a:pt x="84" y="186"/>
                  </a:lnTo>
                  <a:lnTo>
                    <a:pt x="79" y="185"/>
                  </a:lnTo>
                  <a:lnTo>
                    <a:pt x="74" y="184"/>
                  </a:lnTo>
                  <a:lnTo>
                    <a:pt x="70" y="183"/>
                  </a:lnTo>
                  <a:lnTo>
                    <a:pt x="65" y="182"/>
                  </a:lnTo>
                  <a:lnTo>
                    <a:pt x="61" y="180"/>
                  </a:lnTo>
                  <a:lnTo>
                    <a:pt x="57" y="179"/>
                  </a:lnTo>
                  <a:lnTo>
                    <a:pt x="53" y="177"/>
                  </a:lnTo>
                  <a:lnTo>
                    <a:pt x="49" y="175"/>
                  </a:lnTo>
                  <a:lnTo>
                    <a:pt x="45" y="172"/>
                  </a:lnTo>
                  <a:lnTo>
                    <a:pt x="41" y="170"/>
                  </a:lnTo>
                  <a:lnTo>
                    <a:pt x="37" y="168"/>
                  </a:lnTo>
                  <a:lnTo>
                    <a:pt x="34" y="165"/>
                  </a:lnTo>
                  <a:lnTo>
                    <a:pt x="31" y="162"/>
                  </a:lnTo>
                  <a:lnTo>
                    <a:pt x="27" y="159"/>
                  </a:lnTo>
                  <a:lnTo>
                    <a:pt x="24" y="155"/>
                  </a:lnTo>
                  <a:lnTo>
                    <a:pt x="21" y="152"/>
                  </a:lnTo>
                  <a:lnTo>
                    <a:pt x="19" y="149"/>
                  </a:lnTo>
                  <a:lnTo>
                    <a:pt x="16" y="145"/>
                  </a:lnTo>
                  <a:lnTo>
                    <a:pt x="14" y="141"/>
                  </a:lnTo>
                  <a:lnTo>
                    <a:pt x="11" y="137"/>
                  </a:lnTo>
                  <a:lnTo>
                    <a:pt x="9" y="133"/>
                  </a:lnTo>
                  <a:lnTo>
                    <a:pt x="7" y="129"/>
                  </a:lnTo>
                  <a:lnTo>
                    <a:pt x="6" y="125"/>
                  </a:lnTo>
                  <a:lnTo>
                    <a:pt x="4" y="121"/>
                  </a:lnTo>
                  <a:lnTo>
                    <a:pt x="3" y="116"/>
                  </a:lnTo>
                  <a:lnTo>
                    <a:pt x="2" y="112"/>
                  </a:lnTo>
                  <a:lnTo>
                    <a:pt x="1" y="107"/>
                  </a:lnTo>
                  <a:lnTo>
                    <a:pt x="1" y="102"/>
                  </a:lnTo>
                  <a:lnTo>
                    <a:pt x="0" y="98"/>
                  </a:lnTo>
                  <a:lnTo>
                    <a:pt x="0" y="93"/>
                  </a:lnTo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56"/>
            <p:cNvSpPr>
              <a:spLocks noEditPoints="1"/>
            </p:cNvSpPr>
            <p:nvPr/>
          </p:nvSpPr>
          <p:spPr bwMode="auto">
            <a:xfrm>
              <a:off x="2628" y="2361"/>
              <a:ext cx="216" cy="217"/>
            </a:xfrm>
            <a:custGeom>
              <a:avLst/>
              <a:gdLst/>
              <a:ahLst/>
              <a:cxnLst>
                <a:cxn ang="0">
                  <a:pos x="2" y="130"/>
                </a:cxn>
                <a:cxn ang="0">
                  <a:pos x="11" y="156"/>
                </a:cxn>
                <a:cxn ang="0">
                  <a:pos x="25" y="177"/>
                </a:cxn>
                <a:cxn ang="0">
                  <a:pos x="44" y="195"/>
                </a:cxn>
                <a:cxn ang="0">
                  <a:pos x="66" y="208"/>
                </a:cxn>
                <a:cxn ang="0">
                  <a:pos x="92" y="216"/>
                </a:cxn>
                <a:cxn ang="0">
                  <a:pos x="119" y="216"/>
                </a:cxn>
                <a:cxn ang="0">
                  <a:pos x="145" y="210"/>
                </a:cxn>
                <a:cxn ang="0">
                  <a:pos x="168" y="198"/>
                </a:cxn>
                <a:cxn ang="0">
                  <a:pos x="188" y="181"/>
                </a:cxn>
                <a:cxn ang="0">
                  <a:pos x="203" y="160"/>
                </a:cxn>
                <a:cxn ang="0">
                  <a:pos x="213" y="136"/>
                </a:cxn>
                <a:cxn ang="0">
                  <a:pos x="216" y="108"/>
                </a:cxn>
                <a:cxn ang="0">
                  <a:pos x="213" y="81"/>
                </a:cxn>
                <a:cxn ang="0">
                  <a:pos x="203" y="57"/>
                </a:cxn>
                <a:cxn ang="0">
                  <a:pos x="188" y="36"/>
                </a:cxn>
                <a:cxn ang="0">
                  <a:pos x="168" y="19"/>
                </a:cxn>
                <a:cxn ang="0">
                  <a:pos x="145" y="7"/>
                </a:cxn>
                <a:cxn ang="0">
                  <a:pos x="119" y="1"/>
                </a:cxn>
                <a:cxn ang="0">
                  <a:pos x="92" y="1"/>
                </a:cxn>
                <a:cxn ang="0">
                  <a:pos x="66" y="9"/>
                </a:cxn>
                <a:cxn ang="0">
                  <a:pos x="44" y="22"/>
                </a:cxn>
                <a:cxn ang="0">
                  <a:pos x="25" y="39"/>
                </a:cxn>
                <a:cxn ang="0">
                  <a:pos x="11" y="61"/>
                </a:cxn>
                <a:cxn ang="0">
                  <a:pos x="2" y="87"/>
                </a:cxn>
                <a:cxn ang="0">
                  <a:pos x="15" y="108"/>
                </a:cxn>
                <a:cxn ang="0">
                  <a:pos x="18" y="85"/>
                </a:cxn>
                <a:cxn ang="0">
                  <a:pos x="26" y="64"/>
                </a:cxn>
                <a:cxn ang="0">
                  <a:pos x="39" y="46"/>
                </a:cxn>
                <a:cxn ang="0">
                  <a:pos x="56" y="31"/>
                </a:cxn>
                <a:cxn ang="0">
                  <a:pos x="76" y="21"/>
                </a:cxn>
                <a:cxn ang="0">
                  <a:pos x="99" y="16"/>
                </a:cxn>
                <a:cxn ang="0">
                  <a:pos x="122" y="16"/>
                </a:cxn>
                <a:cxn ang="0">
                  <a:pos x="144" y="22"/>
                </a:cxn>
                <a:cxn ang="0">
                  <a:pos x="164" y="34"/>
                </a:cxn>
                <a:cxn ang="0">
                  <a:pos x="180" y="49"/>
                </a:cxn>
                <a:cxn ang="0">
                  <a:pos x="192" y="68"/>
                </a:cxn>
                <a:cxn ang="0">
                  <a:pos x="199" y="90"/>
                </a:cxn>
                <a:cxn ang="0">
                  <a:pos x="201" y="113"/>
                </a:cxn>
                <a:cxn ang="0">
                  <a:pos x="197" y="136"/>
                </a:cxn>
                <a:cxn ang="0">
                  <a:pos x="188" y="157"/>
                </a:cxn>
                <a:cxn ang="0">
                  <a:pos x="174" y="174"/>
                </a:cxn>
                <a:cxn ang="0">
                  <a:pos x="156" y="188"/>
                </a:cxn>
                <a:cxn ang="0">
                  <a:pos x="136" y="198"/>
                </a:cxn>
                <a:cxn ang="0">
                  <a:pos x="113" y="202"/>
                </a:cxn>
                <a:cxn ang="0">
                  <a:pos x="89" y="200"/>
                </a:cxn>
                <a:cxn ang="0">
                  <a:pos x="68" y="193"/>
                </a:cxn>
                <a:cxn ang="0">
                  <a:pos x="49" y="180"/>
                </a:cxn>
                <a:cxn ang="0">
                  <a:pos x="34" y="164"/>
                </a:cxn>
                <a:cxn ang="0">
                  <a:pos x="23" y="145"/>
                </a:cxn>
                <a:cxn ang="0">
                  <a:pos x="16" y="123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6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5" y="189"/>
                  </a:lnTo>
                  <a:lnTo>
                    <a:pt x="39" y="192"/>
                  </a:lnTo>
                  <a:lnTo>
                    <a:pt x="44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4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5" y="216"/>
                  </a:lnTo>
                  <a:lnTo>
                    <a:pt x="130" y="215"/>
                  </a:lnTo>
                  <a:lnTo>
                    <a:pt x="135" y="214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6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2"/>
                  </a:lnTo>
                  <a:lnTo>
                    <a:pt x="168" y="19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7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1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7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9"/>
                  </a:lnTo>
                  <a:lnTo>
                    <a:pt x="44" y="22"/>
                  </a:lnTo>
                  <a:lnTo>
                    <a:pt x="39" y="25"/>
                  </a:lnTo>
                  <a:lnTo>
                    <a:pt x="35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  <a:close/>
                  <a:moveTo>
                    <a:pt x="15" y="108"/>
                  </a:moveTo>
                  <a:lnTo>
                    <a:pt x="15" y="104"/>
                  </a:lnTo>
                  <a:lnTo>
                    <a:pt x="16" y="99"/>
                  </a:lnTo>
                  <a:lnTo>
                    <a:pt x="16" y="94"/>
                  </a:lnTo>
                  <a:lnTo>
                    <a:pt x="17" y="90"/>
                  </a:lnTo>
                  <a:lnTo>
                    <a:pt x="18" y="85"/>
                  </a:lnTo>
                  <a:lnTo>
                    <a:pt x="19" y="81"/>
                  </a:lnTo>
                  <a:lnTo>
                    <a:pt x="21" y="76"/>
                  </a:lnTo>
                  <a:lnTo>
                    <a:pt x="23" y="72"/>
                  </a:lnTo>
                  <a:lnTo>
                    <a:pt x="24" y="68"/>
                  </a:lnTo>
                  <a:lnTo>
                    <a:pt x="26" y="64"/>
                  </a:lnTo>
                  <a:lnTo>
                    <a:pt x="29" y="60"/>
                  </a:lnTo>
                  <a:lnTo>
                    <a:pt x="31" y="56"/>
                  </a:lnTo>
                  <a:lnTo>
                    <a:pt x="34" y="53"/>
                  </a:lnTo>
                  <a:lnTo>
                    <a:pt x="36" y="49"/>
                  </a:lnTo>
                  <a:lnTo>
                    <a:pt x="39" y="46"/>
                  </a:lnTo>
                  <a:lnTo>
                    <a:pt x="42" y="42"/>
                  </a:lnTo>
                  <a:lnTo>
                    <a:pt x="46" y="39"/>
                  </a:lnTo>
                  <a:lnTo>
                    <a:pt x="49" y="36"/>
                  </a:lnTo>
                  <a:lnTo>
                    <a:pt x="53" y="34"/>
                  </a:lnTo>
                  <a:lnTo>
                    <a:pt x="56" y="31"/>
                  </a:lnTo>
                  <a:lnTo>
                    <a:pt x="60" y="29"/>
                  </a:lnTo>
                  <a:lnTo>
                    <a:pt x="64" y="26"/>
                  </a:lnTo>
                  <a:lnTo>
                    <a:pt x="68" y="24"/>
                  </a:lnTo>
                  <a:lnTo>
                    <a:pt x="72" y="22"/>
                  </a:lnTo>
                  <a:lnTo>
                    <a:pt x="76" y="21"/>
                  </a:lnTo>
                  <a:lnTo>
                    <a:pt x="80" y="19"/>
                  </a:lnTo>
                  <a:lnTo>
                    <a:pt x="85" y="18"/>
                  </a:lnTo>
                  <a:lnTo>
                    <a:pt x="89" y="17"/>
                  </a:lnTo>
                  <a:lnTo>
                    <a:pt x="94" y="16"/>
                  </a:lnTo>
                  <a:lnTo>
                    <a:pt x="99" y="16"/>
                  </a:lnTo>
                  <a:lnTo>
                    <a:pt x="103" y="15"/>
                  </a:lnTo>
                  <a:lnTo>
                    <a:pt x="108" y="15"/>
                  </a:lnTo>
                  <a:lnTo>
                    <a:pt x="113" y="15"/>
                  </a:lnTo>
                  <a:lnTo>
                    <a:pt x="118" y="16"/>
                  </a:lnTo>
                  <a:lnTo>
                    <a:pt x="122" y="16"/>
                  </a:lnTo>
                  <a:lnTo>
                    <a:pt x="127" y="17"/>
                  </a:lnTo>
                  <a:lnTo>
                    <a:pt x="131" y="18"/>
                  </a:lnTo>
                  <a:lnTo>
                    <a:pt x="136" y="19"/>
                  </a:lnTo>
                  <a:lnTo>
                    <a:pt x="140" y="21"/>
                  </a:lnTo>
                  <a:lnTo>
                    <a:pt x="144" y="22"/>
                  </a:lnTo>
                  <a:lnTo>
                    <a:pt x="148" y="24"/>
                  </a:lnTo>
                  <a:lnTo>
                    <a:pt x="152" y="26"/>
                  </a:lnTo>
                  <a:lnTo>
                    <a:pt x="156" y="29"/>
                  </a:lnTo>
                  <a:lnTo>
                    <a:pt x="160" y="31"/>
                  </a:lnTo>
                  <a:lnTo>
                    <a:pt x="164" y="34"/>
                  </a:lnTo>
                  <a:lnTo>
                    <a:pt x="167" y="36"/>
                  </a:lnTo>
                  <a:lnTo>
                    <a:pt x="171" y="39"/>
                  </a:lnTo>
                  <a:lnTo>
                    <a:pt x="174" y="42"/>
                  </a:lnTo>
                  <a:lnTo>
                    <a:pt x="177" y="46"/>
                  </a:lnTo>
                  <a:lnTo>
                    <a:pt x="180" y="49"/>
                  </a:lnTo>
                  <a:lnTo>
                    <a:pt x="182" y="53"/>
                  </a:lnTo>
                  <a:lnTo>
                    <a:pt x="185" y="56"/>
                  </a:lnTo>
                  <a:lnTo>
                    <a:pt x="188" y="60"/>
                  </a:lnTo>
                  <a:lnTo>
                    <a:pt x="190" y="64"/>
                  </a:lnTo>
                  <a:lnTo>
                    <a:pt x="192" y="68"/>
                  </a:lnTo>
                  <a:lnTo>
                    <a:pt x="194" y="72"/>
                  </a:lnTo>
                  <a:lnTo>
                    <a:pt x="195" y="76"/>
                  </a:lnTo>
                  <a:lnTo>
                    <a:pt x="197" y="81"/>
                  </a:lnTo>
                  <a:lnTo>
                    <a:pt x="198" y="85"/>
                  </a:lnTo>
                  <a:lnTo>
                    <a:pt x="199" y="90"/>
                  </a:lnTo>
                  <a:lnTo>
                    <a:pt x="200" y="94"/>
                  </a:lnTo>
                  <a:lnTo>
                    <a:pt x="201" y="99"/>
                  </a:lnTo>
                  <a:lnTo>
                    <a:pt x="201" y="104"/>
                  </a:lnTo>
                  <a:lnTo>
                    <a:pt x="201" y="108"/>
                  </a:lnTo>
                  <a:lnTo>
                    <a:pt x="201" y="113"/>
                  </a:lnTo>
                  <a:lnTo>
                    <a:pt x="201" y="118"/>
                  </a:lnTo>
                  <a:lnTo>
                    <a:pt x="200" y="123"/>
                  </a:lnTo>
                  <a:lnTo>
                    <a:pt x="199" y="127"/>
                  </a:lnTo>
                  <a:lnTo>
                    <a:pt x="198" y="132"/>
                  </a:lnTo>
                  <a:lnTo>
                    <a:pt x="197" y="136"/>
                  </a:lnTo>
                  <a:lnTo>
                    <a:pt x="195" y="141"/>
                  </a:lnTo>
                  <a:lnTo>
                    <a:pt x="194" y="145"/>
                  </a:lnTo>
                  <a:lnTo>
                    <a:pt x="192" y="149"/>
                  </a:lnTo>
                  <a:lnTo>
                    <a:pt x="190" y="153"/>
                  </a:lnTo>
                  <a:lnTo>
                    <a:pt x="188" y="157"/>
                  </a:lnTo>
                  <a:lnTo>
                    <a:pt x="185" y="161"/>
                  </a:lnTo>
                  <a:lnTo>
                    <a:pt x="182" y="164"/>
                  </a:lnTo>
                  <a:lnTo>
                    <a:pt x="180" y="168"/>
                  </a:lnTo>
                  <a:lnTo>
                    <a:pt x="177" y="171"/>
                  </a:lnTo>
                  <a:lnTo>
                    <a:pt x="174" y="174"/>
                  </a:lnTo>
                  <a:lnTo>
                    <a:pt x="171" y="178"/>
                  </a:lnTo>
                  <a:lnTo>
                    <a:pt x="167" y="180"/>
                  </a:lnTo>
                  <a:lnTo>
                    <a:pt x="164" y="183"/>
                  </a:lnTo>
                  <a:lnTo>
                    <a:pt x="160" y="186"/>
                  </a:lnTo>
                  <a:lnTo>
                    <a:pt x="156" y="188"/>
                  </a:lnTo>
                  <a:lnTo>
                    <a:pt x="152" y="191"/>
                  </a:lnTo>
                  <a:lnTo>
                    <a:pt x="148" y="193"/>
                  </a:lnTo>
                  <a:lnTo>
                    <a:pt x="144" y="195"/>
                  </a:lnTo>
                  <a:lnTo>
                    <a:pt x="140" y="196"/>
                  </a:lnTo>
                  <a:lnTo>
                    <a:pt x="136" y="198"/>
                  </a:lnTo>
                  <a:lnTo>
                    <a:pt x="131" y="199"/>
                  </a:lnTo>
                  <a:lnTo>
                    <a:pt x="127" y="200"/>
                  </a:lnTo>
                  <a:lnTo>
                    <a:pt x="122" y="201"/>
                  </a:lnTo>
                  <a:lnTo>
                    <a:pt x="118" y="201"/>
                  </a:lnTo>
                  <a:lnTo>
                    <a:pt x="113" y="202"/>
                  </a:lnTo>
                  <a:lnTo>
                    <a:pt x="108" y="202"/>
                  </a:lnTo>
                  <a:lnTo>
                    <a:pt x="103" y="202"/>
                  </a:lnTo>
                  <a:lnTo>
                    <a:pt x="99" y="201"/>
                  </a:lnTo>
                  <a:lnTo>
                    <a:pt x="94" y="201"/>
                  </a:lnTo>
                  <a:lnTo>
                    <a:pt x="89" y="200"/>
                  </a:lnTo>
                  <a:lnTo>
                    <a:pt x="85" y="199"/>
                  </a:lnTo>
                  <a:lnTo>
                    <a:pt x="80" y="198"/>
                  </a:lnTo>
                  <a:lnTo>
                    <a:pt x="76" y="196"/>
                  </a:lnTo>
                  <a:lnTo>
                    <a:pt x="72" y="195"/>
                  </a:lnTo>
                  <a:lnTo>
                    <a:pt x="68" y="193"/>
                  </a:lnTo>
                  <a:lnTo>
                    <a:pt x="64" y="191"/>
                  </a:lnTo>
                  <a:lnTo>
                    <a:pt x="60" y="188"/>
                  </a:lnTo>
                  <a:lnTo>
                    <a:pt x="56" y="186"/>
                  </a:lnTo>
                  <a:lnTo>
                    <a:pt x="53" y="183"/>
                  </a:lnTo>
                  <a:lnTo>
                    <a:pt x="49" y="180"/>
                  </a:lnTo>
                  <a:lnTo>
                    <a:pt x="46" y="178"/>
                  </a:lnTo>
                  <a:lnTo>
                    <a:pt x="42" y="174"/>
                  </a:lnTo>
                  <a:lnTo>
                    <a:pt x="39" y="171"/>
                  </a:lnTo>
                  <a:lnTo>
                    <a:pt x="36" y="168"/>
                  </a:lnTo>
                  <a:lnTo>
                    <a:pt x="34" y="164"/>
                  </a:lnTo>
                  <a:lnTo>
                    <a:pt x="31" y="161"/>
                  </a:lnTo>
                  <a:lnTo>
                    <a:pt x="29" y="157"/>
                  </a:lnTo>
                  <a:lnTo>
                    <a:pt x="26" y="153"/>
                  </a:lnTo>
                  <a:lnTo>
                    <a:pt x="24" y="149"/>
                  </a:lnTo>
                  <a:lnTo>
                    <a:pt x="23" y="145"/>
                  </a:lnTo>
                  <a:lnTo>
                    <a:pt x="21" y="141"/>
                  </a:lnTo>
                  <a:lnTo>
                    <a:pt x="19" y="136"/>
                  </a:lnTo>
                  <a:lnTo>
                    <a:pt x="18" y="132"/>
                  </a:lnTo>
                  <a:lnTo>
                    <a:pt x="17" y="127"/>
                  </a:lnTo>
                  <a:lnTo>
                    <a:pt x="16" y="123"/>
                  </a:lnTo>
                  <a:lnTo>
                    <a:pt x="16" y="118"/>
                  </a:lnTo>
                  <a:lnTo>
                    <a:pt x="15" y="113"/>
                  </a:lnTo>
                  <a:lnTo>
                    <a:pt x="15" y="10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57"/>
            <p:cNvSpPr>
              <a:spLocks/>
            </p:cNvSpPr>
            <p:nvPr/>
          </p:nvSpPr>
          <p:spPr bwMode="auto">
            <a:xfrm>
              <a:off x="2628" y="2361"/>
              <a:ext cx="216" cy="217"/>
            </a:xfrm>
            <a:custGeom>
              <a:avLst/>
              <a:gdLst/>
              <a:ahLst/>
              <a:cxnLst>
                <a:cxn ang="0">
                  <a:pos x="1" y="120"/>
                </a:cxn>
                <a:cxn ang="0">
                  <a:pos x="4" y="136"/>
                </a:cxn>
                <a:cxn ang="0">
                  <a:pos x="9" y="151"/>
                </a:cxn>
                <a:cxn ang="0">
                  <a:pos x="16" y="165"/>
                </a:cxn>
                <a:cxn ang="0">
                  <a:pos x="25" y="177"/>
                </a:cxn>
                <a:cxn ang="0">
                  <a:pos x="35" y="189"/>
                </a:cxn>
                <a:cxn ang="0">
                  <a:pos x="48" y="198"/>
                </a:cxn>
                <a:cxn ang="0">
                  <a:pos x="61" y="206"/>
                </a:cxn>
                <a:cxn ang="0">
                  <a:pos x="76" y="212"/>
                </a:cxn>
                <a:cxn ang="0">
                  <a:pos x="92" y="216"/>
                </a:cxn>
                <a:cxn ang="0">
                  <a:pos x="108" y="217"/>
                </a:cxn>
                <a:cxn ang="0">
                  <a:pos x="125" y="216"/>
                </a:cxn>
                <a:cxn ang="0">
                  <a:pos x="140" y="212"/>
                </a:cxn>
                <a:cxn ang="0">
                  <a:pos x="155" y="206"/>
                </a:cxn>
                <a:cxn ang="0">
                  <a:pos x="168" y="198"/>
                </a:cxn>
                <a:cxn ang="0">
                  <a:pos x="181" y="189"/>
                </a:cxn>
                <a:cxn ang="0">
                  <a:pos x="191" y="177"/>
                </a:cxn>
                <a:cxn ang="0">
                  <a:pos x="200" y="165"/>
                </a:cxn>
                <a:cxn ang="0">
                  <a:pos x="208" y="151"/>
                </a:cxn>
                <a:cxn ang="0">
                  <a:pos x="213" y="136"/>
                </a:cxn>
                <a:cxn ang="0">
                  <a:pos x="216" y="120"/>
                </a:cxn>
                <a:cxn ang="0">
                  <a:pos x="216" y="103"/>
                </a:cxn>
                <a:cxn ang="0">
                  <a:pos x="214" y="87"/>
                </a:cxn>
                <a:cxn ang="0">
                  <a:pos x="210" y="71"/>
                </a:cxn>
                <a:cxn ang="0">
                  <a:pos x="203" y="57"/>
                </a:cxn>
                <a:cxn ang="0">
                  <a:pos x="195" y="44"/>
                </a:cxn>
                <a:cxn ang="0">
                  <a:pos x="184" y="32"/>
                </a:cxn>
                <a:cxn ang="0">
                  <a:pos x="173" y="22"/>
                </a:cxn>
                <a:cxn ang="0">
                  <a:pos x="160" y="13"/>
                </a:cxn>
                <a:cxn ang="0">
                  <a:pos x="145" y="7"/>
                </a:cxn>
                <a:cxn ang="0">
                  <a:pos x="130" y="2"/>
                </a:cxn>
                <a:cxn ang="0">
                  <a:pos x="114" y="0"/>
                </a:cxn>
                <a:cxn ang="0">
                  <a:pos x="97" y="1"/>
                </a:cxn>
                <a:cxn ang="0">
                  <a:pos x="81" y="3"/>
                </a:cxn>
                <a:cxn ang="0">
                  <a:pos x="66" y="9"/>
                </a:cxn>
                <a:cxn ang="0">
                  <a:pos x="52" y="16"/>
                </a:cxn>
                <a:cxn ang="0">
                  <a:pos x="39" y="25"/>
                </a:cxn>
                <a:cxn ang="0">
                  <a:pos x="28" y="36"/>
                </a:cxn>
                <a:cxn ang="0">
                  <a:pos x="19" y="48"/>
                </a:cxn>
                <a:cxn ang="0">
                  <a:pos x="11" y="61"/>
                </a:cxn>
                <a:cxn ang="0">
                  <a:pos x="5" y="76"/>
                </a:cxn>
                <a:cxn ang="0">
                  <a:pos x="1" y="92"/>
                </a:cxn>
                <a:cxn ang="0">
                  <a:pos x="0" y="108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6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5" y="189"/>
                  </a:lnTo>
                  <a:lnTo>
                    <a:pt x="39" y="192"/>
                  </a:lnTo>
                  <a:lnTo>
                    <a:pt x="44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4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5" y="216"/>
                  </a:lnTo>
                  <a:lnTo>
                    <a:pt x="130" y="215"/>
                  </a:lnTo>
                  <a:lnTo>
                    <a:pt x="135" y="214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6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2"/>
                  </a:lnTo>
                  <a:lnTo>
                    <a:pt x="168" y="19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7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1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7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9"/>
                  </a:lnTo>
                  <a:lnTo>
                    <a:pt x="44" y="22"/>
                  </a:lnTo>
                  <a:lnTo>
                    <a:pt x="39" y="25"/>
                  </a:lnTo>
                  <a:lnTo>
                    <a:pt x="35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  <a:close/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58"/>
            <p:cNvSpPr>
              <a:spLocks/>
            </p:cNvSpPr>
            <p:nvPr/>
          </p:nvSpPr>
          <p:spPr bwMode="auto">
            <a:xfrm>
              <a:off x="2643" y="2377"/>
              <a:ext cx="186" cy="186"/>
            </a:xfrm>
            <a:custGeom>
              <a:avLst/>
              <a:gdLst/>
              <a:ahLst/>
              <a:cxnLst>
                <a:cxn ang="0">
                  <a:pos x="1" y="83"/>
                </a:cxn>
                <a:cxn ang="0">
                  <a:pos x="3" y="70"/>
                </a:cxn>
                <a:cxn ang="0">
                  <a:pos x="7" y="57"/>
                </a:cxn>
                <a:cxn ang="0">
                  <a:pos x="14" y="45"/>
                </a:cxn>
                <a:cxn ang="0">
                  <a:pos x="21" y="34"/>
                </a:cxn>
                <a:cxn ang="0">
                  <a:pos x="31" y="24"/>
                </a:cxn>
                <a:cxn ang="0">
                  <a:pos x="41" y="16"/>
                </a:cxn>
                <a:cxn ang="0">
                  <a:pos x="53" y="9"/>
                </a:cxn>
                <a:cxn ang="0">
                  <a:pos x="65" y="4"/>
                </a:cxn>
                <a:cxn ang="0">
                  <a:pos x="79" y="1"/>
                </a:cxn>
                <a:cxn ang="0">
                  <a:pos x="93" y="0"/>
                </a:cxn>
                <a:cxn ang="0">
                  <a:pos x="107" y="1"/>
                </a:cxn>
                <a:cxn ang="0">
                  <a:pos x="121" y="4"/>
                </a:cxn>
                <a:cxn ang="0">
                  <a:pos x="133" y="9"/>
                </a:cxn>
                <a:cxn ang="0">
                  <a:pos x="145" y="16"/>
                </a:cxn>
                <a:cxn ang="0">
                  <a:pos x="156" y="24"/>
                </a:cxn>
                <a:cxn ang="0">
                  <a:pos x="165" y="34"/>
                </a:cxn>
                <a:cxn ang="0">
                  <a:pos x="173" y="45"/>
                </a:cxn>
                <a:cxn ang="0">
                  <a:pos x="179" y="57"/>
                </a:cxn>
                <a:cxn ang="0">
                  <a:pos x="183" y="70"/>
                </a:cxn>
                <a:cxn ang="0">
                  <a:pos x="186" y="83"/>
                </a:cxn>
                <a:cxn ang="0">
                  <a:pos x="186" y="98"/>
                </a:cxn>
                <a:cxn ang="0">
                  <a:pos x="184" y="112"/>
                </a:cxn>
                <a:cxn ang="0">
                  <a:pos x="180" y="125"/>
                </a:cxn>
                <a:cxn ang="0">
                  <a:pos x="175" y="137"/>
                </a:cxn>
                <a:cxn ang="0">
                  <a:pos x="168" y="149"/>
                </a:cxn>
                <a:cxn ang="0">
                  <a:pos x="159" y="159"/>
                </a:cxn>
                <a:cxn ang="0">
                  <a:pos x="149" y="167"/>
                </a:cxn>
                <a:cxn ang="0">
                  <a:pos x="137" y="175"/>
                </a:cxn>
                <a:cxn ang="0">
                  <a:pos x="125" y="180"/>
                </a:cxn>
                <a:cxn ang="0">
                  <a:pos x="112" y="184"/>
                </a:cxn>
                <a:cxn ang="0">
                  <a:pos x="98" y="186"/>
                </a:cxn>
                <a:cxn ang="0">
                  <a:pos x="84" y="185"/>
                </a:cxn>
                <a:cxn ang="0">
                  <a:pos x="70" y="183"/>
                </a:cxn>
                <a:cxn ang="0">
                  <a:pos x="57" y="179"/>
                </a:cxn>
                <a:cxn ang="0">
                  <a:pos x="45" y="173"/>
                </a:cxn>
                <a:cxn ang="0">
                  <a:pos x="34" y="165"/>
                </a:cxn>
                <a:cxn ang="0">
                  <a:pos x="24" y="155"/>
                </a:cxn>
                <a:cxn ang="0">
                  <a:pos x="16" y="145"/>
                </a:cxn>
                <a:cxn ang="0">
                  <a:pos x="9" y="133"/>
                </a:cxn>
                <a:cxn ang="0">
                  <a:pos x="4" y="121"/>
                </a:cxn>
                <a:cxn ang="0">
                  <a:pos x="1" y="107"/>
                </a:cxn>
                <a:cxn ang="0">
                  <a:pos x="0" y="93"/>
                </a:cxn>
              </a:cxnLst>
              <a:rect l="0" t="0" r="r" b="b"/>
              <a:pathLst>
                <a:path w="186" h="186">
                  <a:moveTo>
                    <a:pt x="0" y="93"/>
                  </a:moveTo>
                  <a:lnTo>
                    <a:pt x="0" y="88"/>
                  </a:lnTo>
                  <a:lnTo>
                    <a:pt x="1" y="83"/>
                  </a:lnTo>
                  <a:lnTo>
                    <a:pt x="1" y="79"/>
                  </a:lnTo>
                  <a:lnTo>
                    <a:pt x="2" y="74"/>
                  </a:lnTo>
                  <a:lnTo>
                    <a:pt x="3" y="70"/>
                  </a:lnTo>
                  <a:lnTo>
                    <a:pt x="4" y="65"/>
                  </a:lnTo>
                  <a:lnTo>
                    <a:pt x="6" y="61"/>
                  </a:lnTo>
                  <a:lnTo>
                    <a:pt x="7" y="57"/>
                  </a:lnTo>
                  <a:lnTo>
                    <a:pt x="9" y="53"/>
                  </a:lnTo>
                  <a:lnTo>
                    <a:pt x="11" y="49"/>
                  </a:lnTo>
                  <a:lnTo>
                    <a:pt x="14" y="45"/>
                  </a:lnTo>
                  <a:lnTo>
                    <a:pt x="16" y="41"/>
                  </a:lnTo>
                  <a:lnTo>
                    <a:pt x="19" y="37"/>
                  </a:lnTo>
                  <a:lnTo>
                    <a:pt x="21" y="34"/>
                  </a:lnTo>
                  <a:lnTo>
                    <a:pt x="24" y="30"/>
                  </a:lnTo>
                  <a:lnTo>
                    <a:pt x="27" y="27"/>
                  </a:lnTo>
                  <a:lnTo>
                    <a:pt x="31" y="24"/>
                  </a:lnTo>
                  <a:lnTo>
                    <a:pt x="34" y="21"/>
                  </a:lnTo>
                  <a:lnTo>
                    <a:pt x="38" y="18"/>
                  </a:lnTo>
                  <a:lnTo>
                    <a:pt x="41" y="16"/>
                  </a:lnTo>
                  <a:lnTo>
                    <a:pt x="45" y="13"/>
                  </a:lnTo>
                  <a:lnTo>
                    <a:pt x="49" y="11"/>
                  </a:lnTo>
                  <a:lnTo>
                    <a:pt x="53" y="9"/>
                  </a:lnTo>
                  <a:lnTo>
                    <a:pt x="57" y="7"/>
                  </a:lnTo>
                  <a:lnTo>
                    <a:pt x="61" y="6"/>
                  </a:lnTo>
                  <a:lnTo>
                    <a:pt x="65" y="4"/>
                  </a:lnTo>
                  <a:lnTo>
                    <a:pt x="70" y="3"/>
                  </a:lnTo>
                  <a:lnTo>
                    <a:pt x="74" y="2"/>
                  </a:lnTo>
                  <a:lnTo>
                    <a:pt x="79" y="1"/>
                  </a:lnTo>
                  <a:lnTo>
                    <a:pt x="84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98" y="0"/>
                  </a:lnTo>
                  <a:lnTo>
                    <a:pt x="103" y="0"/>
                  </a:lnTo>
                  <a:lnTo>
                    <a:pt x="107" y="1"/>
                  </a:lnTo>
                  <a:lnTo>
                    <a:pt x="112" y="2"/>
                  </a:lnTo>
                  <a:lnTo>
                    <a:pt x="116" y="3"/>
                  </a:lnTo>
                  <a:lnTo>
                    <a:pt x="121" y="4"/>
                  </a:lnTo>
                  <a:lnTo>
                    <a:pt x="125" y="6"/>
                  </a:lnTo>
                  <a:lnTo>
                    <a:pt x="129" y="7"/>
                  </a:lnTo>
                  <a:lnTo>
                    <a:pt x="133" y="9"/>
                  </a:lnTo>
                  <a:lnTo>
                    <a:pt x="137" y="11"/>
                  </a:lnTo>
                  <a:lnTo>
                    <a:pt x="141" y="13"/>
                  </a:lnTo>
                  <a:lnTo>
                    <a:pt x="145" y="16"/>
                  </a:lnTo>
                  <a:lnTo>
                    <a:pt x="149" y="18"/>
                  </a:lnTo>
                  <a:lnTo>
                    <a:pt x="152" y="21"/>
                  </a:lnTo>
                  <a:lnTo>
                    <a:pt x="156" y="24"/>
                  </a:lnTo>
                  <a:lnTo>
                    <a:pt x="159" y="27"/>
                  </a:lnTo>
                  <a:lnTo>
                    <a:pt x="162" y="30"/>
                  </a:lnTo>
                  <a:lnTo>
                    <a:pt x="165" y="34"/>
                  </a:lnTo>
                  <a:lnTo>
                    <a:pt x="168" y="37"/>
                  </a:lnTo>
                  <a:lnTo>
                    <a:pt x="170" y="41"/>
                  </a:lnTo>
                  <a:lnTo>
                    <a:pt x="173" y="45"/>
                  </a:lnTo>
                  <a:lnTo>
                    <a:pt x="175" y="49"/>
                  </a:lnTo>
                  <a:lnTo>
                    <a:pt x="177" y="53"/>
                  </a:lnTo>
                  <a:lnTo>
                    <a:pt x="179" y="57"/>
                  </a:lnTo>
                  <a:lnTo>
                    <a:pt x="180" y="61"/>
                  </a:lnTo>
                  <a:lnTo>
                    <a:pt x="182" y="65"/>
                  </a:lnTo>
                  <a:lnTo>
                    <a:pt x="183" y="70"/>
                  </a:lnTo>
                  <a:lnTo>
                    <a:pt x="184" y="74"/>
                  </a:lnTo>
                  <a:lnTo>
                    <a:pt x="185" y="79"/>
                  </a:lnTo>
                  <a:lnTo>
                    <a:pt x="186" y="83"/>
                  </a:lnTo>
                  <a:lnTo>
                    <a:pt x="186" y="88"/>
                  </a:lnTo>
                  <a:lnTo>
                    <a:pt x="186" y="93"/>
                  </a:lnTo>
                  <a:lnTo>
                    <a:pt x="186" y="98"/>
                  </a:lnTo>
                  <a:lnTo>
                    <a:pt x="186" y="102"/>
                  </a:lnTo>
                  <a:lnTo>
                    <a:pt x="185" y="107"/>
                  </a:lnTo>
                  <a:lnTo>
                    <a:pt x="184" y="112"/>
                  </a:lnTo>
                  <a:lnTo>
                    <a:pt x="183" y="116"/>
                  </a:lnTo>
                  <a:lnTo>
                    <a:pt x="182" y="121"/>
                  </a:lnTo>
                  <a:lnTo>
                    <a:pt x="180" y="125"/>
                  </a:lnTo>
                  <a:lnTo>
                    <a:pt x="179" y="129"/>
                  </a:lnTo>
                  <a:lnTo>
                    <a:pt x="177" y="133"/>
                  </a:lnTo>
                  <a:lnTo>
                    <a:pt x="175" y="137"/>
                  </a:lnTo>
                  <a:lnTo>
                    <a:pt x="173" y="141"/>
                  </a:lnTo>
                  <a:lnTo>
                    <a:pt x="170" y="145"/>
                  </a:lnTo>
                  <a:lnTo>
                    <a:pt x="168" y="149"/>
                  </a:lnTo>
                  <a:lnTo>
                    <a:pt x="165" y="152"/>
                  </a:lnTo>
                  <a:lnTo>
                    <a:pt x="162" y="155"/>
                  </a:lnTo>
                  <a:lnTo>
                    <a:pt x="159" y="159"/>
                  </a:lnTo>
                  <a:lnTo>
                    <a:pt x="156" y="162"/>
                  </a:lnTo>
                  <a:lnTo>
                    <a:pt x="152" y="165"/>
                  </a:lnTo>
                  <a:lnTo>
                    <a:pt x="149" y="167"/>
                  </a:lnTo>
                  <a:lnTo>
                    <a:pt x="145" y="170"/>
                  </a:lnTo>
                  <a:lnTo>
                    <a:pt x="141" y="173"/>
                  </a:lnTo>
                  <a:lnTo>
                    <a:pt x="137" y="175"/>
                  </a:lnTo>
                  <a:lnTo>
                    <a:pt x="133" y="177"/>
                  </a:lnTo>
                  <a:lnTo>
                    <a:pt x="129" y="179"/>
                  </a:lnTo>
                  <a:lnTo>
                    <a:pt x="125" y="180"/>
                  </a:lnTo>
                  <a:lnTo>
                    <a:pt x="121" y="182"/>
                  </a:lnTo>
                  <a:lnTo>
                    <a:pt x="116" y="183"/>
                  </a:lnTo>
                  <a:lnTo>
                    <a:pt x="112" y="184"/>
                  </a:lnTo>
                  <a:lnTo>
                    <a:pt x="107" y="185"/>
                  </a:lnTo>
                  <a:lnTo>
                    <a:pt x="103" y="185"/>
                  </a:lnTo>
                  <a:lnTo>
                    <a:pt x="98" y="186"/>
                  </a:lnTo>
                  <a:lnTo>
                    <a:pt x="93" y="186"/>
                  </a:lnTo>
                  <a:lnTo>
                    <a:pt x="88" y="186"/>
                  </a:lnTo>
                  <a:lnTo>
                    <a:pt x="84" y="185"/>
                  </a:lnTo>
                  <a:lnTo>
                    <a:pt x="79" y="185"/>
                  </a:lnTo>
                  <a:lnTo>
                    <a:pt x="74" y="184"/>
                  </a:lnTo>
                  <a:lnTo>
                    <a:pt x="70" y="183"/>
                  </a:lnTo>
                  <a:lnTo>
                    <a:pt x="65" y="182"/>
                  </a:lnTo>
                  <a:lnTo>
                    <a:pt x="61" y="180"/>
                  </a:lnTo>
                  <a:lnTo>
                    <a:pt x="57" y="179"/>
                  </a:lnTo>
                  <a:lnTo>
                    <a:pt x="53" y="177"/>
                  </a:lnTo>
                  <a:lnTo>
                    <a:pt x="49" y="175"/>
                  </a:lnTo>
                  <a:lnTo>
                    <a:pt x="45" y="173"/>
                  </a:lnTo>
                  <a:lnTo>
                    <a:pt x="41" y="170"/>
                  </a:lnTo>
                  <a:lnTo>
                    <a:pt x="38" y="167"/>
                  </a:lnTo>
                  <a:lnTo>
                    <a:pt x="34" y="165"/>
                  </a:lnTo>
                  <a:lnTo>
                    <a:pt x="31" y="162"/>
                  </a:lnTo>
                  <a:lnTo>
                    <a:pt x="27" y="159"/>
                  </a:lnTo>
                  <a:lnTo>
                    <a:pt x="24" y="155"/>
                  </a:lnTo>
                  <a:lnTo>
                    <a:pt x="21" y="152"/>
                  </a:lnTo>
                  <a:lnTo>
                    <a:pt x="19" y="149"/>
                  </a:lnTo>
                  <a:lnTo>
                    <a:pt x="16" y="145"/>
                  </a:lnTo>
                  <a:lnTo>
                    <a:pt x="14" y="141"/>
                  </a:lnTo>
                  <a:lnTo>
                    <a:pt x="11" y="137"/>
                  </a:lnTo>
                  <a:lnTo>
                    <a:pt x="9" y="133"/>
                  </a:lnTo>
                  <a:lnTo>
                    <a:pt x="7" y="129"/>
                  </a:lnTo>
                  <a:lnTo>
                    <a:pt x="6" y="125"/>
                  </a:lnTo>
                  <a:lnTo>
                    <a:pt x="4" y="121"/>
                  </a:lnTo>
                  <a:lnTo>
                    <a:pt x="3" y="116"/>
                  </a:lnTo>
                  <a:lnTo>
                    <a:pt x="2" y="112"/>
                  </a:lnTo>
                  <a:lnTo>
                    <a:pt x="1" y="107"/>
                  </a:lnTo>
                  <a:lnTo>
                    <a:pt x="1" y="102"/>
                  </a:lnTo>
                  <a:lnTo>
                    <a:pt x="0" y="98"/>
                  </a:lnTo>
                  <a:lnTo>
                    <a:pt x="0" y="93"/>
                  </a:lnTo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6" name="Group 4"/>
          <p:cNvGrpSpPr>
            <a:grpSpLocks noChangeAspect="1"/>
          </p:cNvGrpSpPr>
          <p:nvPr/>
        </p:nvGrpSpPr>
        <p:grpSpPr bwMode="auto">
          <a:xfrm>
            <a:off x="4876800" y="3505200"/>
            <a:ext cx="228600" cy="216429"/>
            <a:chOff x="2543" y="2256"/>
            <a:chExt cx="432" cy="409"/>
          </a:xfrm>
        </p:grpSpPr>
        <p:sp>
          <p:nvSpPr>
            <p:cNvPr id="197" name="AutoShape 3"/>
            <p:cNvSpPr>
              <a:spLocks noChangeAspect="1" noChangeArrowheads="1" noTextEdit="1"/>
            </p:cNvSpPr>
            <p:nvPr/>
          </p:nvSpPr>
          <p:spPr bwMode="auto">
            <a:xfrm>
              <a:off x="2544" y="2256"/>
              <a:ext cx="43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Rectangle 5"/>
            <p:cNvSpPr>
              <a:spLocks noChangeArrowheads="1"/>
            </p:cNvSpPr>
            <p:nvPr/>
          </p:nvSpPr>
          <p:spPr bwMode="auto">
            <a:xfrm>
              <a:off x="2550" y="2334"/>
              <a:ext cx="334" cy="317"/>
            </a:xfrm>
            <a:prstGeom prst="rect">
              <a:avLst/>
            </a:prstGeom>
            <a:solidFill>
              <a:srgbClr val="1C96CC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6"/>
            <p:cNvSpPr>
              <a:spLocks/>
            </p:cNvSpPr>
            <p:nvPr/>
          </p:nvSpPr>
          <p:spPr bwMode="auto">
            <a:xfrm>
              <a:off x="2882" y="2331"/>
              <a:ext cx="5" cy="32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"/>
                </a:cxn>
                <a:cxn ang="0">
                  <a:pos x="0" y="320"/>
                </a:cxn>
                <a:cxn ang="0">
                  <a:pos x="5" y="320"/>
                </a:cxn>
                <a:cxn ang="0">
                  <a:pos x="5" y="3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5" y="0"/>
                </a:cxn>
                <a:cxn ang="0">
                  <a:pos x="3" y="0"/>
                </a:cxn>
              </a:cxnLst>
              <a:rect l="0" t="0" r="r" b="b"/>
              <a:pathLst>
                <a:path w="5" h="320">
                  <a:moveTo>
                    <a:pt x="3" y="0"/>
                  </a:moveTo>
                  <a:lnTo>
                    <a:pt x="0" y="3"/>
                  </a:lnTo>
                  <a:lnTo>
                    <a:pt x="0" y="320"/>
                  </a:lnTo>
                  <a:lnTo>
                    <a:pt x="5" y="320"/>
                  </a:lnTo>
                  <a:lnTo>
                    <a:pt x="5" y="3"/>
                  </a:lnTo>
                  <a:lnTo>
                    <a:pt x="3" y="0"/>
                  </a:lnTo>
                  <a:lnTo>
                    <a:pt x="5" y="3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7"/>
            <p:cNvSpPr>
              <a:spLocks/>
            </p:cNvSpPr>
            <p:nvPr/>
          </p:nvSpPr>
          <p:spPr bwMode="auto">
            <a:xfrm>
              <a:off x="2547" y="2331"/>
              <a:ext cx="337" cy="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6"/>
                </a:cxn>
                <a:cxn ang="0">
                  <a:pos x="337" y="6"/>
                </a:cxn>
                <a:cxn ang="0">
                  <a:pos x="337" y="0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3"/>
                </a:cxn>
              </a:cxnLst>
              <a:rect l="0" t="0" r="r" b="b"/>
              <a:pathLst>
                <a:path w="337" h="6">
                  <a:moveTo>
                    <a:pt x="0" y="3"/>
                  </a:moveTo>
                  <a:lnTo>
                    <a:pt x="3" y="6"/>
                  </a:lnTo>
                  <a:lnTo>
                    <a:pt x="337" y="6"/>
                  </a:lnTo>
                  <a:lnTo>
                    <a:pt x="337" y="0"/>
                  </a:lnTo>
                  <a:lnTo>
                    <a:pt x="3" y="0"/>
                  </a:lnTo>
                  <a:lnTo>
                    <a:pt x="0" y="3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8"/>
            <p:cNvSpPr>
              <a:spLocks/>
            </p:cNvSpPr>
            <p:nvPr/>
          </p:nvSpPr>
          <p:spPr bwMode="auto">
            <a:xfrm>
              <a:off x="2547" y="2334"/>
              <a:ext cx="5" cy="319"/>
            </a:xfrm>
            <a:custGeom>
              <a:avLst/>
              <a:gdLst/>
              <a:ahLst/>
              <a:cxnLst>
                <a:cxn ang="0">
                  <a:pos x="3" y="319"/>
                </a:cxn>
                <a:cxn ang="0">
                  <a:pos x="5" y="316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316"/>
                </a:cxn>
                <a:cxn ang="0">
                  <a:pos x="3" y="319"/>
                </a:cxn>
                <a:cxn ang="0">
                  <a:pos x="0" y="316"/>
                </a:cxn>
                <a:cxn ang="0">
                  <a:pos x="0" y="319"/>
                </a:cxn>
                <a:cxn ang="0">
                  <a:pos x="3" y="319"/>
                </a:cxn>
              </a:cxnLst>
              <a:rect l="0" t="0" r="r" b="b"/>
              <a:pathLst>
                <a:path w="5" h="319">
                  <a:moveTo>
                    <a:pt x="3" y="319"/>
                  </a:moveTo>
                  <a:lnTo>
                    <a:pt x="5" y="316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316"/>
                  </a:lnTo>
                  <a:lnTo>
                    <a:pt x="3" y="319"/>
                  </a:lnTo>
                  <a:lnTo>
                    <a:pt x="0" y="316"/>
                  </a:lnTo>
                  <a:lnTo>
                    <a:pt x="0" y="319"/>
                  </a:lnTo>
                  <a:lnTo>
                    <a:pt x="3" y="319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9"/>
            <p:cNvSpPr>
              <a:spLocks/>
            </p:cNvSpPr>
            <p:nvPr/>
          </p:nvSpPr>
          <p:spPr bwMode="auto">
            <a:xfrm>
              <a:off x="2550" y="2648"/>
              <a:ext cx="337" cy="5"/>
            </a:xfrm>
            <a:custGeom>
              <a:avLst/>
              <a:gdLst/>
              <a:ahLst/>
              <a:cxnLst>
                <a:cxn ang="0">
                  <a:pos x="337" y="2"/>
                </a:cxn>
                <a:cxn ang="0">
                  <a:pos x="334" y="0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334" y="5"/>
                </a:cxn>
                <a:cxn ang="0">
                  <a:pos x="337" y="2"/>
                </a:cxn>
                <a:cxn ang="0">
                  <a:pos x="334" y="5"/>
                </a:cxn>
                <a:cxn ang="0">
                  <a:pos x="337" y="5"/>
                </a:cxn>
                <a:cxn ang="0">
                  <a:pos x="337" y="2"/>
                </a:cxn>
              </a:cxnLst>
              <a:rect l="0" t="0" r="r" b="b"/>
              <a:pathLst>
                <a:path w="337" h="5">
                  <a:moveTo>
                    <a:pt x="337" y="2"/>
                  </a:moveTo>
                  <a:lnTo>
                    <a:pt x="334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334" y="5"/>
                  </a:lnTo>
                  <a:lnTo>
                    <a:pt x="337" y="2"/>
                  </a:lnTo>
                  <a:lnTo>
                    <a:pt x="334" y="5"/>
                  </a:lnTo>
                  <a:lnTo>
                    <a:pt x="337" y="5"/>
                  </a:lnTo>
                  <a:lnTo>
                    <a:pt x="337" y="2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10"/>
            <p:cNvSpPr>
              <a:spLocks/>
            </p:cNvSpPr>
            <p:nvPr/>
          </p:nvSpPr>
          <p:spPr bwMode="auto">
            <a:xfrm>
              <a:off x="2550" y="2262"/>
              <a:ext cx="409" cy="72"/>
            </a:xfrm>
            <a:custGeom>
              <a:avLst/>
              <a:gdLst/>
              <a:ahLst/>
              <a:cxnLst>
                <a:cxn ang="0">
                  <a:pos x="334" y="72"/>
                </a:cxn>
                <a:cxn ang="0">
                  <a:pos x="409" y="0"/>
                </a:cxn>
                <a:cxn ang="0">
                  <a:pos x="75" y="0"/>
                </a:cxn>
                <a:cxn ang="0">
                  <a:pos x="0" y="72"/>
                </a:cxn>
                <a:cxn ang="0">
                  <a:pos x="334" y="72"/>
                </a:cxn>
              </a:cxnLst>
              <a:rect l="0" t="0" r="r" b="b"/>
              <a:pathLst>
                <a:path w="409" h="72">
                  <a:moveTo>
                    <a:pt x="334" y="72"/>
                  </a:moveTo>
                  <a:lnTo>
                    <a:pt x="409" y="0"/>
                  </a:lnTo>
                  <a:lnTo>
                    <a:pt x="75" y="0"/>
                  </a:lnTo>
                  <a:lnTo>
                    <a:pt x="0" y="72"/>
                  </a:lnTo>
                  <a:lnTo>
                    <a:pt x="334" y="72"/>
                  </a:lnTo>
                  <a:close/>
                </a:path>
              </a:pathLst>
            </a:custGeom>
            <a:solidFill>
              <a:srgbClr val="3CAFE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11"/>
            <p:cNvSpPr>
              <a:spLocks/>
            </p:cNvSpPr>
            <p:nvPr/>
          </p:nvSpPr>
          <p:spPr bwMode="auto">
            <a:xfrm>
              <a:off x="2883" y="2260"/>
              <a:ext cx="83" cy="76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75" y="1"/>
                </a:cxn>
                <a:cxn ang="0">
                  <a:pos x="0" y="72"/>
                </a:cxn>
                <a:cxn ang="0">
                  <a:pos x="4" y="76"/>
                </a:cxn>
                <a:cxn ang="0">
                  <a:pos x="78" y="5"/>
                </a:cxn>
                <a:cxn ang="0">
                  <a:pos x="76" y="0"/>
                </a:cxn>
                <a:cxn ang="0">
                  <a:pos x="78" y="5"/>
                </a:cxn>
                <a:cxn ang="0">
                  <a:pos x="83" y="0"/>
                </a:cxn>
                <a:cxn ang="0">
                  <a:pos x="76" y="0"/>
                </a:cxn>
              </a:cxnLst>
              <a:rect l="0" t="0" r="r" b="b"/>
              <a:pathLst>
                <a:path w="83" h="76">
                  <a:moveTo>
                    <a:pt x="76" y="0"/>
                  </a:moveTo>
                  <a:lnTo>
                    <a:pt x="75" y="1"/>
                  </a:lnTo>
                  <a:lnTo>
                    <a:pt x="0" y="72"/>
                  </a:lnTo>
                  <a:lnTo>
                    <a:pt x="4" y="76"/>
                  </a:lnTo>
                  <a:lnTo>
                    <a:pt x="78" y="5"/>
                  </a:lnTo>
                  <a:lnTo>
                    <a:pt x="76" y="0"/>
                  </a:lnTo>
                  <a:lnTo>
                    <a:pt x="78" y="5"/>
                  </a:lnTo>
                  <a:lnTo>
                    <a:pt x="8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12"/>
            <p:cNvSpPr>
              <a:spLocks/>
            </p:cNvSpPr>
            <p:nvPr/>
          </p:nvSpPr>
          <p:spPr bwMode="auto">
            <a:xfrm>
              <a:off x="2623" y="2260"/>
              <a:ext cx="336" cy="5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5"/>
                </a:cxn>
                <a:cxn ang="0">
                  <a:pos x="336" y="5"/>
                </a:cxn>
                <a:cxn ang="0">
                  <a:pos x="336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336" h="5">
                  <a:moveTo>
                    <a:pt x="0" y="1"/>
                  </a:moveTo>
                  <a:lnTo>
                    <a:pt x="2" y="5"/>
                  </a:lnTo>
                  <a:lnTo>
                    <a:pt x="336" y="5"/>
                  </a:lnTo>
                  <a:lnTo>
                    <a:pt x="336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13"/>
            <p:cNvSpPr>
              <a:spLocks/>
            </p:cNvSpPr>
            <p:nvPr/>
          </p:nvSpPr>
          <p:spPr bwMode="auto">
            <a:xfrm>
              <a:off x="2543" y="2260"/>
              <a:ext cx="84" cy="77"/>
            </a:xfrm>
            <a:custGeom>
              <a:avLst/>
              <a:gdLst/>
              <a:ahLst/>
              <a:cxnLst>
                <a:cxn ang="0">
                  <a:pos x="7" y="77"/>
                </a:cxn>
                <a:cxn ang="0">
                  <a:pos x="9" y="76"/>
                </a:cxn>
                <a:cxn ang="0">
                  <a:pos x="84" y="4"/>
                </a:cxn>
                <a:cxn ang="0">
                  <a:pos x="80" y="0"/>
                </a:cxn>
                <a:cxn ang="0">
                  <a:pos x="5" y="72"/>
                </a:cxn>
                <a:cxn ang="0">
                  <a:pos x="7" y="77"/>
                </a:cxn>
                <a:cxn ang="0">
                  <a:pos x="5" y="72"/>
                </a:cxn>
                <a:cxn ang="0">
                  <a:pos x="0" y="77"/>
                </a:cxn>
                <a:cxn ang="0">
                  <a:pos x="7" y="77"/>
                </a:cxn>
              </a:cxnLst>
              <a:rect l="0" t="0" r="r" b="b"/>
              <a:pathLst>
                <a:path w="84" h="77">
                  <a:moveTo>
                    <a:pt x="7" y="77"/>
                  </a:moveTo>
                  <a:lnTo>
                    <a:pt x="9" y="76"/>
                  </a:lnTo>
                  <a:lnTo>
                    <a:pt x="84" y="4"/>
                  </a:lnTo>
                  <a:lnTo>
                    <a:pt x="80" y="0"/>
                  </a:lnTo>
                  <a:lnTo>
                    <a:pt x="5" y="72"/>
                  </a:lnTo>
                  <a:lnTo>
                    <a:pt x="7" y="77"/>
                  </a:lnTo>
                  <a:lnTo>
                    <a:pt x="5" y="72"/>
                  </a:lnTo>
                  <a:lnTo>
                    <a:pt x="0" y="77"/>
                  </a:lnTo>
                  <a:lnTo>
                    <a:pt x="7" y="77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14"/>
            <p:cNvSpPr>
              <a:spLocks/>
            </p:cNvSpPr>
            <p:nvPr/>
          </p:nvSpPr>
          <p:spPr bwMode="auto">
            <a:xfrm>
              <a:off x="2550" y="2331"/>
              <a:ext cx="336" cy="6"/>
            </a:xfrm>
            <a:custGeom>
              <a:avLst/>
              <a:gdLst/>
              <a:ahLst/>
              <a:cxnLst>
                <a:cxn ang="0">
                  <a:pos x="336" y="5"/>
                </a:cxn>
                <a:cxn ang="0">
                  <a:pos x="334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334" y="6"/>
                </a:cxn>
                <a:cxn ang="0">
                  <a:pos x="336" y="5"/>
                </a:cxn>
                <a:cxn ang="0">
                  <a:pos x="334" y="6"/>
                </a:cxn>
                <a:cxn ang="0">
                  <a:pos x="335" y="6"/>
                </a:cxn>
                <a:cxn ang="0">
                  <a:pos x="336" y="5"/>
                </a:cxn>
              </a:cxnLst>
              <a:rect l="0" t="0" r="r" b="b"/>
              <a:pathLst>
                <a:path w="336" h="6">
                  <a:moveTo>
                    <a:pt x="336" y="5"/>
                  </a:moveTo>
                  <a:lnTo>
                    <a:pt x="334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334" y="6"/>
                  </a:lnTo>
                  <a:lnTo>
                    <a:pt x="336" y="5"/>
                  </a:lnTo>
                  <a:lnTo>
                    <a:pt x="334" y="6"/>
                  </a:lnTo>
                  <a:lnTo>
                    <a:pt x="335" y="6"/>
                  </a:lnTo>
                  <a:lnTo>
                    <a:pt x="336" y="5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15"/>
            <p:cNvSpPr>
              <a:spLocks/>
            </p:cNvSpPr>
            <p:nvPr/>
          </p:nvSpPr>
          <p:spPr bwMode="auto">
            <a:xfrm>
              <a:off x="2884" y="2262"/>
              <a:ext cx="75" cy="389"/>
            </a:xfrm>
            <a:custGeom>
              <a:avLst/>
              <a:gdLst/>
              <a:ahLst/>
              <a:cxnLst>
                <a:cxn ang="0">
                  <a:pos x="75" y="317"/>
                </a:cxn>
                <a:cxn ang="0">
                  <a:pos x="75" y="0"/>
                </a:cxn>
                <a:cxn ang="0">
                  <a:pos x="0" y="72"/>
                </a:cxn>
                <a:cxn ang="0">
                  <a:pos x="0" y="389"/>
                </a:cxn>
                <a:cxn ang="0">
                  <a:pos x="75" y="317"/>
                </a:cxn>
              </a:cxnLst>
              <a:rect l="0" t="0" r="r" b="b"/>
              <a:pathLst>
                <a:path w="75" h="389">
                  <a:moveTo>
                    <a:pt x="75" y="317"/>
                  </a:moveTo>
                  <a:lnTo>
                    <a:pt x="75" y="0"/>
                  </a:lnTo>
                  <a:lnTo>
                    <a:pt x="0" y="72"/>
                  </a:lnTo>
                  <a:lnTo>
                    <a:pt x="0" y="389"/>
                  </a:lnTo>
                  <a:lnTo>
                    <a:pt x="75" y="317"/>
                  </a:lnTo>
                  <a:close/>
                </a:path>
              </a:pathLst>
            </a:custGeom>
            <a:solidFill>
              <a:srgbClr val="075F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16"/>
            <p:cNvSpPr>
              <a:spLocks/>
            </p:cNvSpPr>
            <p:nvPr/>
          </p:nvSpPr>
          <p:spPr bwMode="auto">
            <a:xfrm>
              <a:off x="2957" y="2256"/>
              <a:ext cx="5" cy="323"/>
            </a:xfrm>
            <a:custGeom>
              <a:avLst/>
              <a:gdLst/>
              <a:ahLst/>
              <a:cxnLst>
                <a:cxn ang="0">
                  <a:pos x="1" y="4"/>
                </a:cxn>
                <a:cxn ang="0">
                  <a:pos x="0" y="6"/>
                </a:cxn>
                <a:cxn ang="0">
                  <a:pos x="0" y="323"/>
                </a:cxn>
                <a:cxn ang="0">
                  <a:pos x="5" y="323"/>
                </a:cxn>
                <a:cxn ang="0">
                  <a:pos x="5" y="6"/>
                </a:cxn>
                <a:cxn ang="0">
                  <a:pos x="1" y="4"/>
                </a:cxn>
                <a:cxn ang="0">
                  <a:pos x="5" y="6"/>
                </a:cxn>
                <a:cxn ang="0">
                  <a:pos x="5" y="0"/>
                </a:cxn>
                <a:cxn ang="0">
                  <a:pos x="1" y="4"/>
                </a:cxn>
              </a:cxnLst>
              <a:rect l="0" t="0" r="r" b="b"/>
              <a:pathLst>
                <a:path w="5" h="323">
                  <a:moveTo>
                    <a:pt x="1" y="4"/>
                  </a:moveTo>
                  <a:lnTo>
                    <a:pt x="0" y="6"/>
                  </a:lnTo>
                  <a:lnTo>
                    <a:pt x="0" y="323"/>
                  </a:lnTo>
                  <a:lnTo>
                    <a:pt x="5" y="323"/>
                  </a:lnTo>
                  <a:lnTo>
                    <a:pt x="5" y="6"/>
                  </a:lnTo>
                  <a:lnTo>
                    <a:pt x="1" y="4"/>
                  </a:lnTo>
                  <a:lnTo>
                    <a:pt x="5" y="6"/>
                  </a:lnTo>
                  <a:lnTo>
                    <a:pt x="5" y="0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17"/>
            <p:cNvSpPr>
              <a:spLocks/>
            </p:cNvSpPr>
            <p:nvPr/>
          </p:nvSpPr>
          <p:spPr bwMode="auto">
            <a:xfrm>
              <a:off x="2882" y="2260"/>
              <a:ext cx="79" cy="76"/>
            </a:xfrm>
            <a:custGeom>
              <a:avLst/>
              <a:gdLst/>
              <a:ahLst/>
              <a:cxnLst>
                <a:cxn ang="0">
                  <a:pos x="0" y="74"/>
                </a:cxn>
                <a:cxn ang="0">
                  <a:pos x="5" y="76"/>
                </a:cxn>
                <a:cxn ang="0">
                  <a:pos x="79" y="4"/>
                </a:cxn>
                <a:cxn ang="0">
                  <a:pos x="75" y="0"/>
                </a:cxn>
                <a:cxn ang="0">
                  <a:pos x="1" y="72"/>
                </a:cxn>
                <a:cxn ang="0">
                  <a:pos x="0" y="74"/>
                </a:cxn>
                <a:cxn ang="0">
                  <a:pos x="1" y="72"/>
                </a:cxn>
                <a:cxn ang="0">
                  <a:pos x="0" y="73"/>
                </a:cxn>
                <a:cxn ang="0">
                  <a:pos x="0" y="74"/>
                </a:cxn>
              </a:cxnLst>
              <a:rect l="0" t="0" r="r" b="b"/>
              <a:pathLst>
                <a:path w="79" h="76">
                  <a:moveTo>
                    <a:pt x="0" y="74"/>
                  </a:moveTo>
                  <a:lnTo>
                    <a:pt x="5" y="76"/>
                  </a:lnTo>
                  <a:lnTo>
                    <a:pt x="79" y="4"/>
                  </a:lnTo>
                  <a:lnTo>
                    <a:pt x="75" y="0"/>
                  </a:lnTo>
                  <a:lnTo>
                    <a:pt x="1" y="72"/>
                  </a:lnTo>
                  <a:lnTo>
                    <a:pt x="0" y="74"/>
                  </a:lnTo>
                  <a:lnTo>
                    <a:pt x="1" y="72"/>
                  </a:lnTo>
                  <a:lnTo>
                    <a:pt x="0" y="73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18"/>
            <p:cNvSpPr>
              <a:spLocks/>
            </p:cNvSpPr>
            <p:nvPr/>
          </p:nvSpPr>
          <p:spPr bwMode="auto">
            <a:xfrm>
              <a:off x="2882" y="2334"/>
              <a:ext cx="5" cy="323"/>
            </a:xfrm>
            <a:custGeom>
              <a:avLst/>
              <a:gdLst/>
              <a:ahLst/>
              <a:cxnLst>
                <a:cxn ang="0">
                  <a:pos x="4" y="319"/>
                </a:cxn>
                <a:cxn ang="0">
                  <a:pos x="5" y="317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317"/>
                </a:cxn>
                <a:cxn ang="0">
                  <a:pos x="4" y="319"/>
                </a:cxn>
                <a:cxn ang="0">
                  <a:pos x="0" y="317"/>
                </a:cxn>
                <a:cxn ang="0">
                  <a:pos x="0" y="323"/>
                </a:cxn>
                <a:cxn ang="0">
                  <a:pos x="4" y="319"/>
                </a:cxn>
              </a:cxnLst>
              <a:rect l="0" t="0" r="r" b="b"/>
              <a:pathLst>
                <a:path w="5" h="323">
                  <a:moveTo>
                    <a:pt x="4" y="319"/>
                  </a:moveTo>
                  <a:lnTo>
                    <a:pt x="5" y="317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317"/>
                  </a:lnTo>
                  <a:lnTo>
                    <a:pt x="4" y="319"/>
                  </a:lnTo>
                  <a:lnTo>
                    <a:pt x="0" y="317"/>
                  </a:lnTo>
                  <a:lnTo>
                    <a:pt x="0" y="323"/>
                  </a:lnTo>
                  <a:lnTo>
                    <a:pt x="4" y="319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19"/>
            <p:cNvSpPr>
              <a:spLocks/>
            </p:cNvSpPr>
            <p:nvPr/>
          </p:nvSpPr>
          <p:spPr bwMode="auto">
            <a:xfrm>
              <a:off x="2883" y="2577"/>
              <a:ext cx="79" cy="76"/>
            </a:xfrm>
            <a:custGeom>
              <a:avLst/>
              <a:gdLst/>
              <a:ahLst/>
              <a:cxnLst>
                <a:cxn ang="0">
                  <a:pos x="79" y="2"/>
                </a:cxn>
                <a:cxn ang="0">
                  <a:pos x="74" y="0"/>
                </a:cxn>
                <a:cxn ang="0">
                  <a:pos x="0" y="72"/>
                </a:cxn>
                <a:cxn ang="0">
                  <a:pos x="4" y="76"/>
                </a:cxn>
                <a:cxn ang="0">
                  <a:pos x="78" y="4"/>
                </a:cxn>
                <a:cxn ang="0">
                  <a:pos x="79" y="2"/>
                </a:cxn>
                <a:cxn ang="0">
                  <a:pos x="78" y="4"/>
                </a:cxn>
                <a:cxn ang="0">
                  <a:pos x="79" y="3"/>
                </a:cxn>
                <a:cxn ang="0">
                  <a:pos x="79" y="2"/>
                </a:cxn>
              </a:cxnLst>
              <a:rect l="0" t="0" r="r" b="b"/>
              <a:pathLst>
                <a:path w="79" h="76">
                  <a:moveTo>
                    <a:pt x="79" y="2"/>
                  </a:moveTo>
                  <a:lnTo>
                    <a:pt x="74" y="0"/>
                  </a:lnTo>
                  <a:lnTo>
                    <a:pt x="0" y="72"/>
                  </a:lnTo>
                  <a:lnTo>
                    <a:pt x="4" y="76"/>
                  </a:lnTo>
                  <a:lnTo>
                    <a:pt x="78" y="4"/>
                  </a:lnTo>
                  <a:lnTo>
                    <a:pt x="79" y="2"/>
                  </a:lnTo>
                  <a:lnTo>
                    <a:pt x="78" y="4"/>
                  </a:lnTo>
                  <a:lnTo>
                    <a:pt x="79" y="3"/>
                  </a:lnTo>
                  <a:lnTo>
                    <a:pt x="79" y="2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20"/>
            <p:cNvSpPr>
              <a:spLocks/>
            </p:cNvSpPr>
            <p:nvPr/>
          </p:nvSpPr>
          <p:spPr bwMode="auto">
            <a:xfrm>
              <a:off x="2570" y="2606"/>
              <a:ext cx="29" cy="29"/>
            </a:xfrm>
            <a:custGeom>
              <a:avLst/>
              <a:gdLst/>
              <a:ahLst/>
              <a:cxnLst>
                <a:cxn ang="0">
                  <a:pos x="16" y="29"/>
                </a:cxn>
                <a:cxn ang="0">
                  <a:pos x="18" y="29"/>
                </a:cxn>
                <a:cxn ang="0">
                  <a:pos x="20" y="28"/>
                </a:cxn>
                <a:cxn ang="0">
                  <a:pos x="22" y="27"/>
                </a:cxn>
                <a:cxn ang="0">
                  <a:pos x="24" y="26"/>
                </a:cxn>
                <a:cxn ang="0">
                  <a:pos x="25" y="24"/>
                </a:cxn>
                <a:cxn ang="0">
                  <a:pos x="27" y="23"/>
                </a:cxn>
                <a:cxn ang="0">
                  <a:pos x="28" y="21"/>
                </a:cxn>
                <a:cxn ang="0">
                  <a:pos x="28" y="19"/>
                </a:cxn>
                <a:cxn ang="0">
                  <a:pos x="29" y="17"/>
                </a:cxn>
                <a:cxn ang="0">
                  <a:pos x="29" y="14"/>
                </a:cxn>
                <a:cxn ang="0">
                  <a:pos x="29" y="12"/>
                </a:cxn>
                <a:cxn ang="0">
                  <a:pos x="28" y="10"/>
                </a:cxn>
                <a:cxn ang="0">
                  <a:pos x="28" y="8"/>
                </a:cxn>
                <a:cxn ang="0">
                  <a:pos x="27" y="6"/>
                </a:cxn>
                <a:cxn ang="0">
                  <a:pos x="25" y="5"/>
                </a:cxn>
                <a:cxn ang="0">
                  <a:pos x="24" y="3"/>
                </a:cxn>
                <a:cxn ang="0">
                  <a:pos x="22" y="2"/>
                </a:cxn>
                <a:cxn ang="0">
                  <a:pos x="20" y="1"/>
                </a:cxn>
                <a:cxn ang="0">
                  <a:pos x="18" y="0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0" y="1"/>
                </a:cxn>
                <a:cxn ang="0">
                  <a:pos x="8" y="2"/>
                </a:cxn>
                <a:cxn ang="0">
                  <a:pos x="6" y="3"/>
                </a:cxn>
                <a:cxn ang="0">
                  <a:pos x="4" y="4"/>
                </a:cxn>
                <a:cxn ang="0">
                  <a:pos x="3" y="6"/>
                </a:cxn>
                <a:cxn ang="0">
                  <a:pos x="2" y="8"/>
                </a:cxn>
                <a:cxn ang="0">
                  <a:pos x="1" y="9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1" y="20"/>
                </a:cxn>
                <a:cxn ang="0">
                  <a:pos x="2" y="22"/>
                </a:cxn>
                <a:cxn ang="0">
                  <a:pos x="3" y="24"/>
                </a:cxn>
                <a:cxn ang="0">
                  <a:pos x="5" y="25"/>
                </a:cxn>
                <a:cxn ang="0">
                  <a:pos x="6" y="27"/>
                </a:cxn>
                <a:cxn ang="0">
                  <a:pos x="8" y="28"/>
                </a:cxn>
                <a:cxn ang="0">
                  <a:pos x="10" y="28"/>
                </a:cxn>
                <a:cxn ang="0">
                  <a:pos x="12" y="29"/>
                </a:cxn>
                <a:cxn ang="0">
                  <a:pos x="15" y="29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5" y="29"/>
                  </a:lnTo>
                  <a:lnTo>
                    <a:pt x="16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8" y="29"/>
                  </a:lnTo>
                  <a:lnTo>
                    <a:pt x="19" y="28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1" y="28"/>
                  </a:lnTo>
                  <a:lnTo>
                    <a:pt x="21" y="27"/>
                  </a:lnTo>
                  <a:lnTo>
                    <a:pt x="22" y="27"/>
                  </a:lnTo>
                  <a:lnTo>
                    <a:pt x="23" y="27"/>
                  </a:lnTo>
                  <a:lnTo>
                    <a:pt x="23" y="26"/>
                  </a:lnTo>
                  <a:lnTo>
                    <a:pt x="24" y="26"/>
                  </a:lnTo>
                  <a:lnTo>
                    <a:pt x="24" y="25"/>
                  </a:lnTo>
                  <a:lnTo>
                    <a:pt x="25" y="25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6" y="23"/>
                  </a:lnTo>
                  <a:lnTo>
                    <a:pt x="27" y="23"/>
                  </a:lnTo>
                  <a:lnTo>
                    <a:pt x="27" y="22"/>
                  </a:lnTo>
                  <a:lnTo>
                    <a:pt x="27" y="21"/>
                  </a:lnTo>
                  <a:lnTo>
                    <a:pt x="28" y="21"/>
                  </a:lnTo>
                  <a:lnTo>
                    <a:pt x="28" y="20"/>
                  </a:lnTo>
                  <a:lnTo>
                    <a:pt x="28" y="19"/>
                  </a:lnTo>
                  <a:lnTo>
                    <a:pt x="28" y="19"/>
                  </a:lnTo>
                  <a:lnTo>
                    <a:pt x="29" y="18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6"/>
                  </a:lnTo>
                  <a:lnTo>
                    <a:pt x="29" y="15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3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29" y="11"/>
                  </a:lnTo>
                  <a:lnTo>
                    <a:pt x="28" y="10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28" y="8"/>
                  </a:lnTo>
                  <a:lnTo>
                    <a:pt x="27" y="8"/>
                  </a:lnTo>
                  <a:lnTo>
                    <a:pt x="27" y="7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6" y="5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3" y="3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1" y="2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8" y="1"/>
                  </a:lnTo>
                  <a:lnTo>
                    <a:pt x="8" y="2"/>
                  </a:lnTo>
                  <a:lnTo>
                    <a:pt x="7" y="2"/>
                  </a:lnTo>
                  <a:lnTo>
                    <a:pt x="6" y="2"/>
                  </a:lnTo>
                  <a:lnTo>
                    <a:pt x="6" y="3"/>
                  </a:lnTo>
                  <a:lnTo>
                    <a:pt x="5" y="3"/>
                  </a:lnTo>
                  <a:lnTo>
                    <a:pt x="5" y="4"/>
                  </a:lnTo>
                  <a:lnTo>
                    <a:pt x="4" y="4"/>
                  </a:lnTo>
                  <a:lnTo>
                    <a:pt x="4" y="5"/>
                  </a:lnTo>
                  <a:lnTo>
                    <a:pt x="3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2" y="7"/>
                  </a:lnTo>
                  <a:lnTo>
                    <a:pt x="2" y="8"/>
                  </a:lnTo>
                  <a:lnTo>
                    <a:pt x="2" y="8"/>
                  </a:lnTo>
                  <a:lnTo>
                    <a:pt x="1" y="9"/>
                  </a:lnTo>
                  <a:lnTo>
                    <a:pt x="1" y="9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4"/>
                  </a:lnTo>
                  <a:lnTo>
                    <a:pt x="4" y="24"/>
                  </a:lnTo>
                  <a:lnTo>
                    <a:pt x="4" y="25"/>
                  </a:lnTo>
                  <a:lnTo>
                    <a:pt x="5" y="25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7"/>
                  </a:lnTo>
                  <a:lnTo>
                    <a:pt x="7" y="27"/>
                  </a:lnTo>
                  <a:lnTo>
                    <a:pt x="8" y="27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1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3" y="29"/>
                  </a:lnTo>
                  <a:lnTo>
                    <a:pt x="14" y="29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21"/>
            <p:cNvSpPr>
              <a:spLocks/>
            </p:cNvSpPr>
            <p:nvPr/>
          </p:nvSpPr>
          <p:spPr bwMode="auto">
            <a:xfrm>
              <a:off x="2570" y="2606"/>
              <a:ext cx="29" cy="29"/>
            </a:xfrm>
            <a:custGeom>
              <a:avLst/>
              <a:gdLst/>
              <a:ahLst/>
              <a:cxnLst>
                <a:cxn ang="0">
                  <a:pos x="16" y="29"/>
                </a:cxn>
                <a:cxn ang="0">
                  <a:pos x="18" y="29"/>
                </a:cxn>
                <a:cxn ang="0">
                  <a:pos x="20" y="28"/>
                </a:cxn>
                <a:cxn ang="0">
                  <a:pos x="22" y="27"/>
                </a:cxn>
                <a:cxn ang="0">
                  <a:pos x="24" y="26"/>
                </a:cxn>
                <a:cxn ang="0">
                  <a:pos x="25" y="24"/>
                </a:cxn>
                <a:cxn ang="0">
                  <a:pos x="27" y="23"/>
                </a:cxn>
                <a:cxn ang="0">
                  <a:pos x="28" y="21"/>
                </a:cxn>
                <a:cxn ang="0">
                  <a:pos x="28" y="19"/>
                </a:cxn>
                <a:cxn ang="0">
                  <a:pos x="29" y="17"/>
                </a:cxn>
                <a:cxn ang="0">
                  <a:pos x="29" y="14"/>
                </a:cxn>
                <a:cxn ang="0">
                  <a:pos x="29" y="12"/>
                </a:cxn>
                <a:cxn ang="0">
                  <a:pos x="28" y="10"/>
                </a:cxn>
                <a:cxn ang="0">
                  <a:pos x="28" y="8"/>
                </a:cxn>
                <a:cxn ang="0">
                  <a:pos x="27" y="6"/>
                </a:cxn>
                <a:cxn ang="0">
                  <a:pos x="25" y="5"/>
                </a:cxn>
                <a:cxn ang="0">
                  <a:pos x="24" y="3"/>
                </a:cxn>
                <a:cxn ang="0">
                  <a:pos x="22" y="2"/>
                </a:cxn>
                <a:cxn ang="0">
                  <a:pos x="20" y="1"/>
                </a:cxn>
                <a:cxn ang="0">
                  <a:pos x="18" y="0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0" y="1"/>
                </a:cxn>
                <a:cxn ang="0">
                  <a:pos x="8" y="2"/>
                </a:cxn>
                <a:cxn ang="0">
                  <a:pos x="6" y="3"/>
                </a:cxn>
                <a:cxn ang="0">
                  <a:pos x="4" y="4"/>
                </a:cxn>
                <a:cxn ang="0">
                  <a:pos x="3" y="6"/>
                </a:cxn>
                <a:cxn ang="0">
                  <a:pos x="2" y="8"/>
                </a:cxn>
                <a:cxn ang="0">
                  <a:pos x="1" y="9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1" y="20"/>
                </a:cxn>
                <a:cxn ang="0">
                  <a:pos x="2" y="22"/>
                </a:cxn>
                <a:cxn ang="0">
                  <a:pos x="3" y="24"/>
                </a:cxn>
                <a:cxn ang="0">
                  <a:pos x="5" y="25"/>
                </a:cxn>
                <a:cxn ang="0">
                  <a:pos x="6" y="27"/>
                </a:cxn>
                <a:cxn ang="0">
                  <a:pos x="8" y="28"/>
                </a:cxn>
                <a:cxn ang="0">
                  <a:pos x="10" y="28"/>
                </a:cxn>
                <a:cxn ang="0">
                  <a:pos x="12" y="29"/>
                </a:cxn>
                <a:cxn ang="0">
                  <a:pos x="15" y="29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5" y="29"/>
                  </a:lnTo>
                  <a:lnTo>
                    <a:pt x="16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8" y="29"/>
                  </a:lnTo>
                  <a:lnTo>
                    <a:pt x="19" y="28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1" y="28"/>
                  </a:lnTo>
                  <a:lnTo>
                    <a:pt x="21" y="27"/>
                  </a:lnTo>
                  <a:lnTo>
                    <a:pt x="22" y="27"/>
                  </a:lnTo>
                  <a:lnTo>
                    <a:pt x="23" y="27"/>
                  </a:lnTo>
                  <a:lnTo>
                    <a:pt x="23" y="26"/>
                  </a:lnTo>
                  <a:lnTo>
                    <a:pt x="24" y="26"/>
                  </a:lnTo>
                  <a:lnTo>
                    <a:pt x="24" y="25"/>
                  </a:lnTo>
                  <a:lnTo>
                    <a:pt x="25" y="25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6" y="23"/>
                  </a:lnTo>
                  <a:lnTo>
                    <a:pt x="27" y="23"/>
                  </a:lnTo>
                  <a:lnTo>
                    <a:pt x="27" y="22"/>
                  </a:lnTo>
                  <a:lnTo>
                    <a:pt x="27" y="21"/>
                  </a:lnTo>
                  <a:lnTo>
                    <a:pt x="28" y="21"/>
                  </a:lnTo>
                  <a:lnTo>
                    <a:pt x="28" y="20"/>
                  </a:lnTo>
                  <a:lnTo>
                    <a:pt x="28" y="19"/>
                  </a:lnTo>
                  <a:lnTo>
                    <a:pt x="28" y="19"/>
                  </a:lnTo>
                  <a:lnTo>
                    <a:pt x="29" y="18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6"/>
                  </a:lnTo>
                  <a:lnTo>
                    <a:pt x="29" y="15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3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29" y="11"/>
                  </a:lnTo>
                  <a:lnTo>
                    <a:pt x="28" y="10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28" y="8"/>
                  </a:lnTo>
                  <a:lnTo>
                    <a:pt x="27" y="8"/>
                  </a:lnTo>
                  <a:lnTo>
                    <a:pt x="27" y="7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6" y="5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3" y="3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1" y="2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8" y="1"/>
                  </a:lnTo>
                  <a:lnTo>
                    <a:pt x="8" y="2"/>
                  </a:lnTo>
                  <a:lnTo>
                    <a:pt x="7" y="2"/>
                  </a:lnTo>
                  <a:lnTo>
                    <a:pt x="6" y="2"/>
                  </a:lnTo>
                  <a:lnTo>
                    <a:pt x="6" y="3"/>
                  </a:lnTo>
                  <a:lnTo>
                    <a:pt x="5" y="3"/>
                  </a:lnTo>
                  <a:lnTo>
                    <a:pt x="5" y="4"/>
                  </a:lnTo>
                  <a:lnTo>
                    <a:pt x="4" y="4"/>
                  </a:lnTo>
                  <a:lnTo>
                    <a:pt x="4" y="5"/>
                  </a:lnTo>
                  <a:lnTo>
                    <a:pt x="3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2" y="7"/>
                  </a:lnTo>
                  <a:lnTo>
                    <a:pt x="2" y="8"/>
                  </a:lnTo>
                  <a:lnTo>
                    <a:pt x="2" y="8"/>
                  </a:lnTo>
                  <a:lnTo>
                    <a:pt x="1" y="9"/>
                  </a:lnTo>
                  <a:lnTo>
                    <a:pt x="1" y="9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4"/>
                  </a:lnTo>
                  <a:lnTo>
                    <a:pt x="4" y="24"/>
                  </a:lnTo>
                  <a:lnTo>
                    <a:pt x="4" y="25"/>
                  </a:lnTo>
                  <a:lnTo>
                    <a:pt x="5" y="25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7"/>
                  </a:lnTo>
                  <a:lnTo>
                    <a:pt x="7" y="27"/>
                  </a:lnTo>
                  <a:lnTo>
                    <a:pt x="8" y="27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1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3" y="29"/>
                  </a:lnTo>
                  <a:lnTo>
                    <a:pt x="14" y="29"/>
                  </a:lnTo>
                  <a:lnTo>
                    <a:pt x="15" y="29"/>
                  </a:lnTo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22"/>
            <p:cNvSpPr>
              <a:spLocks/>
            </p:cNvSpPr>
            <p:nvPr/>
          </p:nvSpPr>
          <p:spPr bwMode="auto">
            <a:xfrm>
              <a:off x="2572" y="2524"/>
              <a:ext cx="108" cy="109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28" y="109"/>
                </a:cxn>
                <a:cxn ang="0">
                  <a:pos x="108" y="27"/>
                </a:cxn>
                <a:cxn ang="0">
                  <a:pos x="80" y="0"/>
                </a:cxn>
                <a:cxn ang="0">
                  <a:pos x="0" y="81"/>
                </a:cxn>
              </a:cxnLst>
              <a:rect l="0" t="0" r="r" b="b"/>
              <a:pathLst>
                <a:path w="108" h="109">
                  <a:moveTo>
                    <a:pt x="0" y="81"/>
                  </a:moveTo>
                  <a:lnTo>
                    <a:pt x="28" y="109"/>
                  </a:lnTo>
                  <a:lnTo>
                    <a:pt x="108" y="27"/>
                  </a:lnTo>
                  <a:lnTo>
                    <a:pt x="80" y="0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23"/>
            <p:cNvSpPr>
              <a:spLocks/>
            </p:cNvSpPr>
            <p:nvPr/>
          </p:nvSpPr>
          <p:spPr bwMode="auto">
            <a:xfrm>
              <a:off x="2572" y="2524"/>
              <a:ext cx="108" cy="109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28" y="109"/>
                </a:cxn>
                <a:cxn ang="0">
                  <a:pos x="108" y="27"/>
                </a:cxn>
                <a:cxn ang="0">
                  <a:pos x="80" y="0"/>
                </a:cxn>
                <a:cxn ang="0">
                  <a:pos x="0" y="81"/>
                </a:cxn>
              </a:cxnLst>
              <a:rect l="0" t="0" r="r" b="b"/>
              <a:pathLst>
                <a:path w="108" h="109">
                  <a:moveTo>
                    <a:pt x="0" y="81"/>
                  </a:moveTo>
                  <a:lnTo>
                    <a:pt x="28" y="109"/>
                  </a:lnTo>
                  <a:lnTo>
                    <a:pt x="108" y="27"/>
                  </a:lnTo>
                  <a:lnTo>
                    <a:pt x="80" y="0"/>
                  </a:lnTo>
                  <a:lnTo>
                    <a:pt x="0" y="81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24"/>
            <p:cNvSpPr>
              <a:spLocks noEditPoints="1"/>
            </p:cNvSpPr>
            <p:nvPr/>
          </p:nvSpPr>
          <p:spPr bwMode="auto">
            <a:xfrm>
              <a:off x="2641" y="2355"/>
              <a:ext cx="216" cy="217"/>
            </a:xfrm>
            <a:custGeom>
              <a:avLst/>
              <a:gdLst/>
              <a:ahLst/>
              <a:cxnLst>
                <a:cxn ang="0">
                  <a:pos x="2" y="130"/>
                </a:cxn>
                <a:cxn ang="0">
                  <a:pos x="11" y="155"/>
                </a:cxn>
                <a:cxn ang="0">
                  <a:pos x="25" y="177"/>
                </a:cxn>
                <a:cxn ang="0">
                  <a:pos x="43" y="195"/>
                </a:cxn>
                <a:cxn ang="0">
                  <a:pos x="66" y="208"/>
                </a:cxn>
                <a:cxn ang="0">
                  <a:pos x="92" y="216"/>
                </a:cxn>
                <a:cxn ang="0">
                  <a:pos x="119" y="216"/>
                </a:cxn>
                <a:cxn ang="0">
                  <a:pos x="145" y="210"/>
                </a:cxn>
                <a:cxn ang="0">
                  <a:pos x="168" y="198"/>
                </a:cxn>
                <a:cxn ang="0">
                  <a:pos x="188" y="181"/>
                </a:cxn>
                <a:cxn ang="0">
                  <a:pos x="203" y="160"/>
                </a:cxn>
                <a:cxn ang="0">
                  <a:pos x="213" y="136"/>
                </a:cxn>
                <a:cxn ang="0">
                  <a:pos x="216" y="108"/>
                </a:cxn>
                <a:cxn ang="0">
                  <a:pos x="213" y="81"/>
                </a:cxn>
                <a:cxn ang="0">
                  <a:pos x="203" y="57"/>
                </a:cxn>
                <a:cxn ang="0">
                  <a:pos x="188" y="36"/>
                </a:cxn>
                <a:cxn ang="0">
                  <a:pos x="168" y="18"/>
                </a:cxn>
                <a:cxn ang="0">
                  <a:pos x="145" y="6"/>
                </a:cxn>
                <a:cxn ang="0">
                  <a:pos x="119" y="0"/>
                </a:cxn>
                <a:cxn ang="0">
                  <a:pos x="92" y="1"/>
                </a:cxn>
                <a:cxn ang="0">
                  <a:pos x="66" y="9"/>
                </a:cxn>
                <a:cxn ang="0">
                  <a:pos x="43" y="21"/>
                </a:cxn>
                <a:cxn ang="0">
                  <a:pos x="25" y="39"/>
                </a:cxn>
                <a:cxn ang="0">
                  <a:pos x="11" y="61"/>
                </a:cxn>
                <a:cxn ang="0">
                  <a:pos x="2" y="87"/>
                </a:cxn>
                <a:cxn ang="0">
                  <a:pos x="15" y="108"/>
                </a:cxn>
                <a:cxn ang="0">
                  <a:pos x="18" y="85"/>
                </a:cxn>
                <a:cxn ang="0">
                  <a:pos x="26" y="64"/>
                </a:cxn>
                <a:cxn ang="0">
                  <a:pos x="39" y="46"/>
                </a:cxn>
                <a:cxn ang="0">
                  <a:pos x="56" y="31"/>
                </a:cxn>
                <a:cxn ang="0">
                  <a:pos x="76" y="21"/>
                </a:cxn>
                <a:cxn ang="0">
                  <a:pos x="99" y="16"/>
                </a:cxn>
                <a:cxn ang="0">
                  <a:pos x="122" y="16"/>
                </a:cxn>
                <a:cxn ang="0">
                  <a:pos x="144" y="22"/>
                </a:cxn>
                <a:cxn ang="0">
                  <a:pos x="164" y="34"/>
                </a:cxn>
                <a:cxn ang="0">
                  <a:pos x="180" y="49"/>
                </a:cxn>
                <a:cxn ang="0">
                  <a:pos x="192" y="68"/>
                </a:cxn>
                <a:cxn ang="0">
                  <a:pos x="199" y="90"/>
                </a:cxn>
                <a:cxn ang="0">
                  <a:pos x="201" y="113"/>
                </a:cxn>
                <a:cxn ang="0">
                  <a:pos x="197" y="136"/>
                </a:cxn>
                <a:cxn ang="0">
                  <a:pos x="187" y="157"/>
                </a:cxn>
                <a:cxn ang="0">
                  <a:pos x="174" y="174"/>
                </a:cxn>
                <a:cxn ang="0">
                  <a:pos x="156" y="188"/>
                </a:cxn>
                <a:cxn ang="0">
                  <a:pos x="136" y="198"/>
                </a:cxn>
                <a:cxn ang="0">
                  <a:pos x="113" y="202"/>
                </a:cxn>
                <a:cxn ang="0">
                  <a:pos x="89" y="200"/>
                </a:cxn>
                <a:cxn ang="0">
                  <a:pos x="68" y="193"/>
                </a:cxn>
                <a:cxn ang="0">
                  <a:pos x="49" y="180"/>
                </a:cxn>
                <a:cxn ang="0">
                  <a:pos x="34" y="164"/>
                </a:cxn>
                <a:cxn ang="0">
                  <a:pos x="22" y="145"/>
                </a:cxn>
                <a:cxn ang="0">
                  <a:pos x="16" y="123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5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6" y="189"/>
                  </a:lnTo>
                  <a:lnTo>
                    <a:pt x="39" y="192"/>
                  </a:lnTo>
                  <a:lnTo>
                    <a:pt x="43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3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4" y="216"/>
                  </a:lnTo>
                  <a:lnTo>
                    <a:pt x="130" y="215"/>
                  </a:lnTo>
                  <a:lnTo>
                    <a:pt x="135" y="213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5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1"/>
                  </a:lnTo>
                  <a:lnTo>
                    <a:pt x="168" y="18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6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4" y="1"/>
                  </a:lnTo>
                  <a:lnTo>
                    <a:pt x="119" y="0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0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6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8"/>
                  </a:lnTo>
                  <a:lnTo>
                    <a:pt x="43" y="21"/>
                  </a:lnTo>
                  <a:lnTo>
                    <a:pt x="39" y="25"/>
                  </a:lnTo>
                  <a:lnTo>
                    <a:pt x="36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  <a:close/>
                  <a:moveTo>
                    <a:pt x="15" y="108"/>
                  </a:moveTo>
                  <a:lnTo>
                    <a:pt x="15" y="104"/>
                  </a:lnTo>
                  <a:lnTo>
                    <a:pt x="16" y="99"/>
                  </a:lnTo>
                  <a:lnTo>
                    <a:pt x="16" y="94"/>
                  </a:lnTo>
                  <a:lnTo>
                    <a:pt x="17" y="90"/>
                  </a:lnTo>
                  <a:lnTo>
                    <a:pt x="18" y="85"/>
                  </a:lnTo>
                  <a:lnTo>
                    <a:pt x="19" y="81"/>
                  </a:lnTo>
                  <a:lnTo>
                    <a:pt x="21" y="76"/>
                  </a:lnTo>
                  <a:lnTo>
                    <a:pt x="22" y="72"/>
                  </a:lnTo>
                  <a:lnTo>
                    <a:pt x="24" y="68"/>
                  </a:lnTo>
                  <a:lnTo>
                    <a:pt x="26" y="64"/>
                  </a:lnTo>
                  <a:lnTo>
                    <a:pt x="29" y="60"/>
                  </a:lnTo>
                  <a:lnTo>
                    <a:pt x="31" y="56"/>
                  </a:lnTo>
                  <a:lnTo>
                    <a:pt x="34" y="53"/>
                  </a:lnTo>
                  <a:lnTo>
                    <a:pt x="36" y="49"/>
                  </a:lnTo>
                  <a:lnTo>
                    <a:pt x="39" y="46"/>
                  </a:lnTo>
                  <a:lnTo>
                    <a:pt x="42" y="42"/>
                  </a:lnTo>
                  <a:lnTo>
                    <a:pt x="46" y="39"/>
                  </a:lnTo>
                  <a:lnTo>
                    <a:pt x="49" y="36"/>
                  </a:lnTo>
                  <a:lnTo>
                    <a:pt x="52" y="34"/>
                  </a:lnTo>
                  <a:lnTo>
                    <a:pt x="56" y="31"/>
                  </a:lnTo>
                  <a:lnTo>
                    <a:pt x="60" y="29"/>
                  </a:lnTo>
                  <a:lnTo>
                    <a:pt x="64" y="26"/>
                  </a:lnTo>
                  <a:lnTo>
                    <a:pt x="68" y="24"/>
                  </a:lnTo>
                  <a:lnTo>
                    <a:pt x="72" y="22"/>
                  </a:lnTo>
                  <a:lnTo>
                    <a:pt x="76" y="21"/>
                  </a:lnTo>
                  <a:lnTo>
                    <a:pt x="80" y="19"/>
                  </a:lnTo>
                  <a:lnTo>
                    <a:pt x="85" y="18"/>
                  </a:lnTo>
                  <a:lnTo>
                    <a:pt x="89" y="17"/>
                  </a:lnTo>
                  <a:lnTo>
                    <a:pt x="94" y="16"/>
                  </a:lnTo>
                  <a:lnTo>
                    <a:pt x="99" y="16"/>
                  </a:lnTo>
                  <a:lnTo>
                    <a:pt x="103" y="15"/>
                  </a:lnTo>
                  <a:lnTo>
                    <a:pt x="108" y="15"/>
                  </a:lnTo>
                  <a:lnTo>
                    <a:pt x="113" y="15"/>
                  </a:lnTo>
                  <a:lnTo>
                    <a:pt x="118" y="16"/>
                  </a:lnTo>
                  <a:lnTo>
                    <a:pt x="122" y="16"/>
                  </a:lnTo>
                  <a:lnTo>
                    <a:pt x="127" y="17"/>
                  </a:lnTo>
                  <a:lnTo>
                    <a:pt x="131" y="18"/>
                  </a:lnTo>
                  <a:lnTo>
                    <a:pt x="136" y="19"/>
                  </a:lnTo>
                  <a:lnTo>
                    <a:pt x="140" y="21"/>
                  </a:lnTo>
                  <a:lnTo>
                    <a:pt x="144" y="22"/>
                  </a:lnTo>
                  <a:lnTo>
                    <a:pt x="148" y="24"/>
                  </a:lnTo>
                  <a:lnTo>
                    <a:pt x="152" y="26"/>
                  </a:lnTo>
                  <a:lnTo>
                    <a:pt x="156" y="29"/>
                  </a:lnTo>
                  <a:lnTo>
                    <a:pt x="160" y="31"/>
                  </a:lnTo>
                  <a:lnTo>
                    <a:pt x="164" y="34"/>
                  </a:lnTo>
                  <a:lnTo>
                    <a:pt x="167" y="36"/>
                  </a:lnTo>
                  <a:lnTo>
                    <a:pt x="171" y="39"/>
                  </a:lnTo>
                  <a:lnTo>
                    <a:pt x="174" y="42"/>
                  </a:lnTo>
                  <a:lnTo>
                    <a:pt x="177" y="46"/>
                  </a:lnTo>
                  <a:lnTo>
                    <a:pt x="180" y="49"/>
                  </a:lnTo>
                  <a:lnTo>
                    <a:pt x="183" y="53"/>
                  </a:lnTo>
                  <a:lnTo>
                    <a:pt x="185" y="56"/>
                  </a:lnTo>
                  <a:lnTo>
                    <a:pt x="187" y="60"/>
                  </a:lnTo>
                  <a:lnTo>
                    <a:pt x="190" y="64"/>
                  </a:lnTo>
                  <a:lnTo>
                    <a:pt x="192" y="68"/>
                  </a:lnTo>
                  <a:lnTo>
                    <a:pt x="194" y="72"/>
                  </a:lnTo>
                  <a:lnTo>
                    <a:pt x="195" y="76"/>
                  </a:lnTo>
                  <a:lnTo>
                    <a:pt x="197" y="81"/>
                  </a:lnTo>
                  <a:lnTo>
                    <a:pt x="198" y="85"/>
                  </a:lnTo>
                  <a:lnTo>
                    <a:pt x="199" y="90"/>
                  </a:lnTo>
                  <a:lnTo>
                    <a:pt x="200" y="94"/>
                  </a:lnTo>
                  <a:lnTo>
                    <a:pt x="201" y="99"/>
                  </a:lnTo>
                  <a:lnTo>
                    <a:pt x="201" y="104"/>
                  </a:lnTo>
                  <a:lnTo>
                    <a:pt x="201" y="108"/>
                  </a:lnTo>
                  <a:lnTo>
                    <a:pt x="201" y="113"/>
                  </a:lnTo>
                  <a:lnTo>
                    <a:pt x="201" y="118"/>
                  </a:lnTo>
                  <a:lnTo>
                    <a:pt x="200" y="123"/>
                  </a:lnTo>
                  <a:lnTo>
                    <a:pt x="199" y="127"/>
                  </a:lnTo>
                  <a:lnTo>
                    <a:pt x="198" y="132"/>
                  </a:lnTo>
                  <a:lnTo>
                    <a:pt x="197" y="136"/>
                  </a:lnTo>
                  <a:lnTo>
                    <a:pt x="195" y="141"/>
                  </a:lnTo>
                  <a:lnTo>
                    <a:pt x="194" y="145"/>
                  </a:lnTo>
                  <a:lnTo>
                    <a:pt x="192" y="149"/>
                  </a:lnTo>
                  <a:lnTo>
                    <a:pt x="190" y="153"/>
                  </a:lnTo>
                  <a:lnTo>
                    <a:pt x="187" y="157"/>
                  </a:lnTo>
                  <a:lnTo>
                    <a:pt x="185" y="161"/>
                  </a:lnTo>
                  <a:lnTo>
                    <a:pt x="183" y="164"/>
                  </a:lnTo>
                  <a:lnTo>
                    <a:pt x="180" y="168"/>
                  </a:lnTo>
                  <a:lnTo>
                    <a:pt x="177" y="171"/>
                  </a:lnTo>
                  <a:lnTo>
                    <a:pt x="174" y="174"/>
                  </a:lnTo>
                  <a:lnTo>
                    <a:pt x="171" y="177"/>
                  </a:lnTo>
                  <a:lnTo>
                    <a:pt x="167" y="180"/>
                  </a:lnTo>
                  <a:lnTo>
                    <a:pt x="164" y="183"/>
                  </a:lnTo>
                  <a:lnTo>
                    <a:pt x="160" y="186"/>
                  </a:lnTo>
                  <a:lnTo>
                    <a:pt x="156" y="188"/>
                  </a:lnTo>
                  <a:lnTo>
                    <a:pt x="152" y="191"/>
                  </a:lnTo>
                  <a:lnTo>
                    <a:pt x="148" y="193"/>
                  </a:lnTo>
                  <a:lnTo>
                    <a:pt x="144" y="194"/>
                  </a:lnTo>
                  <a:lnTo>
                    <a:pt x="140" y="196"/>
                  </a:lnTo>
                  <a:lnTo>
                    <a:pt x="136" y="198"/>
                  </a:lnTo>
                  <a:lnTo>
                    <a:pt x="131" y="199"/>
                  </a:lnTo>
                  <a:lnTo>
                    <a:pt x="127" y="200"/>
                  </a:lnTo>
                  <a:lnTo>
                    <a:pt x="122" y="201"/>
                  </a:lnTo>
                  <a:lnTo>
                    <a:pt x="118" y="201"/>
                  </a:lnTo>
                  <a:lnTo>
                    <a:pt x="113" y="202"/>
                  </a:lnTo>
                  <a:lnTo>
                    <a:pt x="108" y="202"/>
                  </a:lnTo>
                  <a:lnTo>
                    <a:pt x="103" y="202"/>
                  </a:lnTo>
                  <a:lnTo>
                    <a:pt x="99" y="201"/>
                  </a:lnTo>
                  <a:lnTo>
                    <a:pt x="94" y="201"/>
                  </a:lnTo>
                  <a:lnTo>
                    <a:pt x="89" y="200"/>
                  </a:lnTo>
                  <a:lnTo>
                    <a:pt x="85" y="199"/>
                  </a:lnTo>
                  <a:lnTo>
                    <a:pt x="80" y="198"/>
                  </a:lnTo>
                  <a:lnTo>
                    <a:pt x="76" y="196"/>
                  </a:lnTo>
                  <a:lnTo>
                    <a:pt x="72" y="194"/>
                  </a:lnTo>
                  <a:lnTo>
                    <a:pt x="68" y="193"/>
                  </a:lnTo>
                  <a:lnTo>
                    <a:pt x="64" y="191"/>
                  </a:lnTo>
                  <a:lnTo>
                    <a:pt x="60" y="188"/>
                  </a:lnTo>
                  <a:lnTo>
                    <a:pt x="56" y="186"/>
                  </a:lnTo>
                  <a:lnTo>
                    <a:pt x="52" y="183"/>
                  </a:lnTo>
                  <a:lnTo>
                    <a:pt x="49" y="180"/>
                  </a:lnTo>
                  <a:lnTo>
                    <a:pt x="46" y="177"/>
                  </a:lnTo>
                  <a:lnTo>
                    <a:pt x="42" y="174"/>
                  </a:lnTo>
                  <a:lnTo>
                    <a:pt x="39" y="171"/>
                  </a:lnTo>
                  <a:lnTo>
                    <a:pt x="36" y="168"/>
                  </a:lnTo>
                  <a:lnTo>
                    <a:pt x="34" y="164"/>
                  </a:lnTo>
                  <a:lnTo>
                    <a:pt x="31" y="161"/>
                  </a:lnTo>
                  <a:lnTo>
                    <a:pt x="29" y="157"/>
                  </a:lnTo>
                  <a:lnTo>
                    <a:pt x="26" y="153"/>
                  </a:lnTo>
                  <a:lnTo>
                    <a:pt x="24" y="149"/>
                  </a:lnTo>
                  <a:lnTo>
                    <a:pt x="22" y="145"/>
                  </a:lnTo>
                  <a:lnTo>
                    <a:pt x="21" y="141"/>
                  </a:lnTo>
                  <a:lnTo>
                    <a:pt x="19" y="136"/>
                  </a:lnTo>
                  <a:lnTo>
                    <a:pt x="18" y="132"/>
                  </a:lnTo>
                  <a:lnTo>
                    <a:pt x="17" y="127"/>
                  </a:lnTo>
                  <a:lnTo>
                    <a:pt x="16" y="123"/>
                  </a:lnTo>
                  <a:lnTo>
                    <a:pt x="16" y="118"/>
                  </a:lnTo>
                  <a:lnTo>
                    <a:pt x="15" y="113"/>
                  </a:lnTo>
                  <a:lnTo>
                    <a:pt x="15" y="10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25"/>
            <p:cNvSpPr>
              <a:spLocks/>
            </p:cNvSpPr>
            <p:nvPr/>
          </p:nvSpPr>
          <p:spPr bwMode="auto">
            <a:xfrm>
              <a:off x="2641" y="2355"/>
              <a:ext cx="216" cy="217"/>
            </a:xfrm>
            <a:custGeom>
              <a:avLst/>
              <a:gdLst/>
              <a:ahLst/>
              <a:cxnLst>
                <a:cxn ang="0">
                  <a:pos x="1" y="120"/>
                </a:cxn>
                <a:cxn ang="0">
                  <a:pos x="4" y="136"/>
                </a:cxn>
                <a:cxn ang="0">
                  <a:pos x="9" y="151"/>
                </a:cxn>
                <a:cxn ang="0">
                  <a:pos x="16" y="165"/>
                </a:cxn>
                <a:cxn ang="0">
                  <a:pos x="25" y="177"/>
                </a:cxn>
                <a:cxn ang="0">
                  <a:pos x="36" y="189"/>
                </a:cxn>
                <a:cxn ang="0">
                  <a:pos x="48" y="198"/>
                </a:cxn>
                <a:cxn ang="0">
                  <a:pos x="61" y="206"/>
                </a:cxn>
                <a:cxn ang="0">
                  <a:pos x="76" y="212"/>
                </a:cxn>
                <a:cxn ang="0">
                  <a:pos x="92" y="216"/>
                </a:cxn>
                <a:cxn ang="0">
                  <a:pos x="108" y="217"/>
                </a:cxn>
                <a:cxn ang="0">
                  <a:pos x="124" y="216"/>
                </a:cxn>
                <a:cxn ang="0">
                  <a:pos x="140" y="212"/>
                </a:cxn>
                <a:cxn ang="0">
                  <a:pos x="155" y="206"/>
                </a:cxn>
                <a:cxn ang="0">
                  <a:pos x="168" y="198"/>
                </a:cxn>
                <a:cxn ang="0">
                  <a:pos x="181" y="189"/>
                </a:cxn>
                <a:cxn ang="0">
                  <a:pos x="191" y="177"/>
                </a:cxn>
                <a:cxn ang="0">
                  <a:pos x="200" y="165"/>
                </a:cxn>
                <a:cxn ang="0">
                  <a:pos x="208" y="151"/>
                </a:cxn>
                <a:cxn ang="0">
                  <a:pos x="213" y="136"/>
                </a:cxn>
                <a:cxn ang="0">
                  <a:pos x="216" y="120"/>
                </a:cxn>
                <a:cxn ang="0">
                  <a:pos x="216" y="103"/>
                </a:cxn>
                <a:cxn ang="0">
                  <a:pos x="214" y="87"/>
                </a:cxn>
                <a:cxn ang="0">
                  <a:pos x="210" y="71"/>
                </a:cxn>
                <a:cxn ang="0">
                  <a:pos x="203" y="57"/>
                </a:cxn>
                <a:cxn ang="0">
                  <a:pos x="195" y="44"/>
                </a:cxn>
                <a:cxn ang="0">
                  <a:pos x="184" y="32"/>
                </a:cxn>
                <a:cxn ang="0">
                  <a:pos x="173" y="21"/>
                </a:cxn>
                <a:cxn ang="0">
                  <a:pos x="160" y="13"/>
                </a:cxn>
                <a:cxn ang="0">
                  <a:pos x="145" y="6"/>
                </a:cxn>
                <a:cxn ang="0">
                  <a:pos x="130" y="2"/>
                </a:cxn>
                <a:cxn ang="0">
                  <a:pos x="114" y="0"/>
                </a:cxn>
                <a:cxn ang="0">
                  <a:pos x="97" y="0"/>
                </a:cxn>
                <a:cxn ang="0">
                  <a:pos x="81" y="3"/>
                </a:cxn>
                <a:cxn ang="0">
                  <a:pos x="66" y="9"/>
                </a:cxn>
                <a:cxn ang="0">
                  <a:pos x="52" y="16"/>
                </a:cxn>
                <a:cxn ang="0">
                  <a:pos x="39" y="25"/>
                </a:cxn>
                <a:cxn ang="0">
                  <a:pos x="28" y="36"/>
                </a:cxn>
                <a:cxn ang="0">
                  <a:pos x="19" y="48"/>
                </a:cxn>
                <a:cxn ang="0">
                  <a:pos x="11" y="61"/>
                </a:cxn>
                <a:cxn ang="0">
                  <a:pos x="5" y="76"/>
                </a:cxn>
                <a:cxn ang="0">
                  <a:pos x="1" y="92"/>
                </a:cxn>
                <a:cxn ang="0">
                  <a:pos x="0" y="108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5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6" y="189"/>
                  </a:lnTo>
                  <a:lnTo>
                    <a:pt x="39" y="192"/>
                  </a:lnTo>
                  <a:lnTo>
                    <a:pt x="43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3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4" y="216"/>
                  </a:lnTo>
                  <a:lnTo>
                    <a:pt x="130" y="215"/>
                  </a:lnTo>
                  <a:lnTo>
                    <a:pt x="135" y="213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5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1"/>
                  </a:lnTo>
                  <a:lnTo>
                    <a:pt x="168" y="18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6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4" y="1"/>
                  </a:lnTo>
                  <a:lnTo>
                    <a:pt x="119" y="0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0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6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8"/>
                  </a:lnTo>
                  <a:lnTo>
                    <a:pt x="43" y="21"/>
                  </a:lnTo>
                  <a:lnTo>
                    <a:pt x="39" y="25"/>
                  </a:lnTo>
                  <a:lnTo>
                    <a:pt x="36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26"/>
            <p:cNvSpPr>
              <a:spLocks/>
            </p:cNvSpPr>
            <p:nvPr/>
          </p:nvSpPr>
          <p:spPr bwMode="auto">
            <a:xfrm>
              <a:off x="2656" y="2370"/>
              <a:ext cx="186" cy="186"/>
            </a:xfrm>
            <a:custGeom>
              <a:avLst/>
              <a:gdLst/>
              <a:ahLst/>
              <a:cxnLst>
                <a:cxn ang="0">
                  <a:pos x="1" y="84"/>
                </a:cxn>
                <a:cxn ang="0">
                  <a:pos x="3" y="70"/>
                </a:cxn>
                <a:cxn ang="0">
                  <a:pos x="7" y="57"/>
                </a:cxn>
                <a:cxn ang="0">
                  <a:pos x="14" y="45"/>
                </a:cxn>
                <a:cxn ang="0">
                  <a:pos x="21" y="34"/>
                </a:cxn>
                <a:cxn ang="0">
                  <a:pos x="31" y="24"/>
                </a:cxn>
                <a:cxn ang="0">
                  <a:pos x="41" y="16"/>
                </a:cxn>
                <a:cxn ang="0">
                  <a:pos x="53" y="9"/>
                </a:cxn>
                <a:cxn ang="0">
                  <a:pos x="65" y="4"/>
                </a:cxn>
                <a:cxn ang="0">
                  <a:pos x="79" y="1"/>
                </a:cxn>
                <a:cxn ang="0">
                  <a:pos x="93" y="0"/>
                </a:cxn>
                <a:cxn ang="0">
                  <a:pos x="107" y="1"/>
                </a:cxn>
                <a:cxn ang="0">
                  <a:pos x="121" y="4"/>
                </a:cxn>
                <a:cxn ang="0">
                  <a:pos x="133" y="9"/>
                </a:cxn>
                <a:cxn ang="0">
                  <a:pos x="145" y="16"/>
                </a:cxn>
                <a:cxn ang="0">
                  <a:pos x="156" y="24"/>
                </a:cxn>
                <a:cxn ang="0">
                  <a:pos x="165" y="34"/>
                </a:cxn>
                <a:cxn ang="0">
                  <a:pos x="173" y="45"/>
                </a:cxn>
                <a:cxn ang="0">
                  <a:pos x="179" y="57"/>
                </a:cxn>
                <a:cxn ang="0">
                  <a:pos x="183" y="70"/>
                </a:cxn>
                <a:cxn ang="0">
                  <a:pos x="186" y="84"/>
                </a:cxn>
                <a:cxn ang="0">
                  <a:pos x="186" y="98"/>
                </a:cxn>
                <a:cxn ang="0">
                  <a:pos x="184" y="112"/>
                </a:cxn>
                <a:cxn ang="0">
                  <a:pos x="180" y="125"/>
                </a:cxn>
                <a:cxn ang="0">
                  <a:pos x="175" y="137"/>
                </a:cxn>
                <a:cxn ang="0">
                  <a:pos x="168" y="149"/>
                </a:cxn>
                <a:cxn ang="0">
                  <a:pos x="159" y="159"/>
                </a:cxn>
                <a:cxn ang="0">
                  <a:pos x="149" y="168"/>
                </a:cxn>
                <a:cxn ang="0">
                  <a:pos x="137" y="175"/>
                </a:cxn>
                <a:cxn ang="0">
                  <a:pos x="125" y="180"/>
                </a:cxn>
                <a:cxn ang="0">
                  <a:pos x="112" y="184"/>
                </a:cxn>
                <a:cxn ang="0">
                  <a:pos x="98" y="186"/>
                </a:cxn>
                <a:cxn ang="0">
                  <a:pos x="84" y="186"/>
                </a:cxn>
                <a:cxn ang="0">
                  <a:pos x="70" y="183"/>
                </a:cxn>
                <a:cxn ang="0">
                  <a:pos x="57" y="179"/>
                </a:cxn>
                <a:cxn ang="0">
                  <a:pos x="45" y="172"/>
                </a:cxn>
                <a:cxn ang="0">
                  <a:pos x="34" y="165"/>
                </a:cxn>
                <a:cxn ang="0">
                  <a:pos x="24" y="155"/>
                </a:cxn>
                <a:cxn ang="0">
                  <a:pos x="16" y="145"/>
                </a:cxn>
                <a:cxn ang="0">
                  <a:pos x="9" y="133"/>
                </a:cxn>
                <a:cxn ang="0">
                  <a:pos x="4" y="121"/>
                </a:cxn>
                <a:cxn ang="0">
                  <a:pos x="1" y="107"/>
                </a:cxn>
                <a:cxn ang="0">
                  <a:pos x="0" y="93"/>
                </a:cxn>
              </a:cxnLst>
              <a:rect l="0" t="0" r="r" b="b"/>
              <a:pathLst>
                <a:path w="186" h="186">
                  <a:moveTo>
                    <a:pt x="0" y="93"/>
                  </a:moveTo>
                  <a:lnTo>
                    <a:pt x="0" y="88"/>
                  </a:lnTo>
                  <a:lnTo>
                    <a:pt x="1" y="84"/>
                  </a:lnTo>
                  <a:lnTo>
                    <a:pt x="1" y="79"/>
                  </a:lnTo>
                  <a:lnTo>
                    <a:pt x="2" y="74"/>
                  </a:lnTo>
                  <a:lnTo>
                    <a:pt x="3" y="70"/>
                  </a:lnTo>
                  <a:lnTo>
                    <a:pt x="4" y="65"/>
                  </a:lnTo>
                  <a:lnTo>
                    <a:pt x="6" y="61"/>
                  </a:lnTo>
                  <a:lnTo>
                    <a:pt x="7" y="57"/>
                  </a:lnTo>
                  <a:lnTo>
                    <a:pt x="9" y="53"/>
                  </a:lnTo>
                  <a:lnTo>
                    <a:pt x="11" y="49"/>
                  </a:lnTo>
                  <a:lnTo>
                    <a:pt x="14" y="45"/>
                  </a:lnTo>
                  <a:lnTo>
                    <a:pt x="16" y="41"/>
                  </a:lnTo>
                  <a:lnTo>
                    <a:pt x="19" y="37"/>
                  </a:lnTo>
                  <a:lnTo>
                    <a:pt x="21" y="34"/>
                  </a:lnTo>
                  <a:lnTo>
                    <a:pt x="24" y="30"/>
                  </a:lnTo>
                  <a:lnTo>
                    <a:pt x="27" y="27"/>
                  </a:lnTo>
                  <a:lnTo>
                    <a:pt x="31" y="24"/>
                  </a:lnTo>
                  <a:lnTo>
                    <a:pt x="34" y="21"/>
                  </a:lnTo>
                  <a:lnTo>
                    <a:pt x="37" y="18"/>
                  </a:lnTo>
                  <a:lnTo>
                    <a:pt x="41" y="16"/>
                  </a:lnTo>
                  <a:lnTo>
                    <a:pt x="45" y="13"/>
                  </a:lnTo>
                  <a:lnTo>
                    <a:pt x="49" y="11"/>
                  </a:lnTo>
                  <a:lnTo>
                    <a:pt x="53" y="9"/>
                  </a:lnTo>
                  <a:lnTo>
                    <a:pt x="57" y="7"/>
                  </a:lnTo>
                  <a:lnTo>
                    <a:pt x="61" y="6"/>
                  </a:lnTo>
                  <a:lnTo>
                    <a:pt x="65" y="4"/>
                  </a:lnTo>
                  <a:lnTo>
                    <a:pt x="70" y="3"/>
                  </a:lnTo>
                  <a:lnTo>
                    <a:pt x="74" y="2"/>
                  </a:lnTo>
                  <a:lnTo>
                    <a:pt x="79" y="1"/>
                  </a:lnTo>
                  <a:lnTo>
                    <a:pt x="84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98" y="0"/>
                  </a:lnTo>
                  <a:lnTo>
                    <a:pt x="103" y="0"/>
                  </a:lnTo>
                  <a:lnTo>
                    <a:pt x="107" y="1"/>
                  </a:lnTo>
                  <a:lnTo>
                    <a:pt x="112" y="2"/>
                  </a:lnTo>
                  <a:lnTo>
                    <a:pt x="116" y="3"/>
                  </a:lnTo>
                  <a:lnTo>
                    <a:pt x="121" y="4"/>
                  </a:lnTo>
                  <a:lnTo>
                    <a:pt x="125" y="6"/>
                  </a:lnTo>
                  <a:lnTo>
                    <a:pt x="129" y="7"/>
                  </a:lnTo>
                  <a:lnTo>
                    <a:pt x="133" y="9"/>
                  </a:lnTo>
                  <a:lnTo>
                    <a:pt x="137" y="11"/>
                  </a:lnTo>
                  <a:lnTo>
                    <a:pt x="141" y="13"/>
                  </a:lnTo>
                  <a:lnTo>
                    <a:pt x="145" y="16"/>
                  </a:lnTo>
                  <a:lnTo>
                    <a:pt x="149" y="18"/>
                  </a:lnTo>
                  <a:lnTo>
                    <a:pt x="152" y="21"/>
                  </a:lnTo>
                  <a:lnTo>
                    <a:pt x="156" y="24"/>
                  </a:lnTo>
                  <a:lnTo>
                    <a:pt x="159" y="27"/>
                  </a:lnTo>
                  <a:lnTo>
                    <a:pt x="162" y="30"/>
                  </a:lnTo>
                  <a:lnTo>
                    <a:pt x="165" y="34"/>
                  </a:lnTo>
                  <a:lnTo>
                    <a:pt x="168" y="37"/>
                  </a:lnTo>
                  <a:lnTo>
                    <a:pt x="170" y="41"/>
                  </a:lnTo>
                  <a:lnTo>
                    <a:pt x="173" y="45"/>
                  </a:lnTo>
                  <a:lnTo>
                    <a:pt x="175" y="49"/>
                  </a:lnTo>
                  <a:lnTo>
                    <a:pt x="177" y="53"/>
                  </a:lnTo>
                  <a:lnTo>
                    <a:pt x="179" y="57"/>
                  </a:lnTo>
                  <a:lnTo>
                    <a:pt x="180" y="61"/>
                  </a:lnTo>
                  <a:lnTo>
                    <a:pt x="182" y="65"/>
                  </a:lnTo>
                  <a:lnTo>
                    <a:pt x="183" y="70"/>
                  </a:lnTo>
                  <a:lnTo>
                    <a:pt x="184" y="74"/>
                  </a:lnTo>
                  <a:lnTo>
                    <a:pt x="185" y="79"/>
                  </a:lnTo>
                  <a:lnTo>
                    <a:pt x="186" y="84"/>
                  </a:lnTo>
                  <a:lnTo>
                    <a:pt x="186" y="88"/>
                  </a:lnTo>
                  <a:lnTo>
                    <a:pt x="186" y="93"/>
                  </a:lnTo>
                  <a:lnTo>
                    <a:pt x="186" y="98"/>
                  </a:lnTo>
                  <a:lnTo>
                    <a:pt x="186" y="102"/>
                  </a:lnTo>
                  <a:lnTo>
                    <a:pt x="185" y="107"/>
                  </a:lnTo>
                  <a:lnTo>
                    <a:pt x="184" y="112"/>
                  </a:lnTo>
                  <a:lnTo>
                    <a:pt x="183" y="116"/>
                  </a:lnTo>
                  <a:lnTo>
                    <a:pt x="182" y="121"/>
                  </a:lnTo>
                  <a:lnTo>
                    <a:pt x="180" y="125"/>
                  </a:lnTo>
                  <a:lnTo>
                    <a:pt x="179" y="129"/>
                  </a:lnTo>
                  <a:lnTo>
                    <a:pt x="177" y="133"/>
                  </a:lnTo>
                  <a:lnTo>
                    <a:pt x="175" y="137"/>
                  </a:lnTo>
                  <a:lnTo>
                    <a:pt x="173" y="141"/>
                  </a:lnTo>
                  <a:lnTo>
                    <a:pt x="170" y="145"/>
                  </a:lnTo>
                  <a:lnTo>
                    <a:pt x="168" y="149"/>
                  </a:lnTo>
                  <a:lnTo>
                    <a:pt x="165" y="152"/>
                  </a:lnTo>
                  <a:lnTo>
                    <a:pt x="162" y="155"/>
                  </a:lnTo>
                  <a:lnTo>
                    <a:pt x="159" y="159"/>
                  </a:lnTo>
                  <a:lnTo>
                    <a:pt x="156" y="162"/>
                  </a:lnTo>
                  <a:lnTo>
                    <a:pt x="152" y="165"/>
                  </a:lnTo>
                  <a:lnTo>
                    <a:pt x="149" y="168"/>
                  </a:lnTo>
                  <a:lnTo>
                    <a:pt x="145" y="170"/>
                  </a:lnTo>
                  <a:lnTo>
                    <a:pt x="141" y="172"/>
                  </a:lnTo>
                  <a:lnTo>
                    <a:pt x="137" y="175"/>
                  </a:lnTo>
                  <a:lnTo>
                    <a:pt x="133" y="177"/>
                  </a:lnTo>
                  <a:lnTo>
                    <a:pt x="129" y="179"/>
                  </a:lnTo>
                  <a:lnTo>
                    <a:pt x="125" y="180"/>
                  </a:lnTo>
                  <a:lnTo>
                    <a:pt x="121" y="182"/>
                  </a:lnTo>
                  <a:lnTo>
                    <a:pt x="116" y="183"/>
                  </a:lnTo>
                  <a:lnTo>
                    <a:pt x="112" y="184"/>
                  </a:lnTo>
                  <a:lnTo>
                    <a:pt x="107" y="185"/>
                  </a:lnTo>
                  <a:lnTo>
                    <a:pt x="103" y="186"/>
                  </a:lnTo>
                  <a:lnTo>
                    <a:pt x="98" y="186"/>
                  </a:lnTo>
                  <a:lnTo>
                    <a:pt x="93" y="186"/>
                  </a:lnTo>
                  <a:lnTo>
                    <a:pt x="88" y="186"/>
                  </a:lnTo>
                  <a:lnTo>
                    <a:pt x="84" y="186"/>
                  </a:lnTo>
                  <a:lnTo>
                    <a:pt x="79" y="185"/>
                  </a:lnTo>
                  <a:lnTo>
                    <a:pt x="74" y="184"/>
                  </a:lnTo>
                  <a:lnTo>
                    <a:pt x="70" y="183"/>
                  </a:lnTo>
                  <a:lnTo>
                    <a:pt x="65" y="182"/>
                  </a:lnTo>
                  <a:lnTo>
                    <a:pt x="61" y="180"/>
                  </a:lnTo>
                  <a:lnTo>
                    <a:pt x="57" y="179"/>
                  </a:lnTo>
                  <a:lnTo>
                    <a:pt x="53" y="177"/>
                  </a:lnTo>
                  <a:lnTo>
                    <a:pt x="49" y="175"/>
                  </a:lnTo>
                  <a:lnTo>
                    <a:pt x="45" y="172"/>
                  </a:lnTo>
                  <a:lnTo>
                    <a:pt x="41" y="170"/>
                  </a:lnTo>
                  <a:lnTo>
                    <a:pt x="37" y="168"/>
                  </a:lnTo>
                  <a:lnTo>
                    <a:pt x="34" y="165"/>
                  </a:lnTo>
                  <a:lnTo>
                    <a:pt x="31" y="162"/>
                  </a:lnTo>
                  <a:lnTo>
                    <a:pt x="27" y="159"/>
                  </a:lnTo>
                  <a:lnTo>
                    <a:pt x="24" y="155"/>
                  </a:lnTo>
                  <a:lnTo>
                    <a:pt x="21" y="152"/>
                  </a:lnTo>
                  <a:lnTo>
                    <a:pt x="19" y="149"/>
                  </a:lnTo>
                  <a:lnTo>
                    <a:pt x="16" y="145"/>
                  </a:lnTo>
                  <a:lnTo>
                    <a:pt x="14" y="141"/>
                  </a:lnTo>
                  <a:lnTo>
                    <a:pt x="11" y="137"/>
                  </a:lnTo>
                  <a:lnTo>
                    <a:pt x="9" y="133"/>
                  </a:lnTo>
                  <a:lnTo>
                    <a:pt x="7" y="129"/>
                  </a:lnTo>
                  <a:lnTo>
                    <a:pt x="6" y="125"/>
                  </a:lnTo>
                  <a:lnTo>
                    <a:pt x="4" y="121"/>
                  </a:lnTo>
                  <a:lnTo>
                    <a:pt x="3" y="116"/>
                  </a:lnTo>
                  <a:lnTo>
                    <a:pt x="2" y="112"/>
                  </a:lnTo>
                  <a:lnTo>
                    <a:pt x="1" y="107"/>
                  </a:lnTo>
                  <a:lnTo>
                    <a:pt x="1" y="102"/>
                  </a:lnTo>
                  <a:lnTo>
                    <a:pt x="0" y="98"/>
                  </a:lnTo>
                  <a:lnTo>
                    <a:pt x="0" y="93"/>
                  </a:lnTo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27"/>
            <p:cNvSpPr>
              <a:spLocks noEditPoints="1"/>
            </p:cNvSpPr>
            <p:nvPr/>
          </p:nvSpPr>
          <p:spPr bwMode="auto">
            <a:xfrm>
              <a:off x="2628" y="2361"/>
              <a:ext cx="216" cy="217"/>
            </a:xfrm>
            <a:custGeom>
              <a:avLst/>
              <a:gdLst/>
              <a:ahLst/>
              <a:cxnLst>
                <a:cxn ang="0">
                  <a:pos x="2" y="130"/>
                </a:cxn>
                <a:cxn ang="0">
                  <a:pos x="11" y="156"/>
                </a:cxn>
                <a:cxn ang="0">
                  <a:pos x="25" y="177"/>
                </a:cxn>
                <a:cxn ang="0">
                  <a:pos x="44" y="195"/>
                </a:cxn>
                <a:cxn ang="0">
                  <a:pos x="66" y="208"/>
                </a:cxn>
                <a:cxn ang="0">
                  <a:pos x="92" y="216"/>
                </a:cxn>
                <a:cxn ang="0">
                  <a:pos x="119" y="216"/>
                </a:cxn>
                <a:cxn ang="0">
                  <a:pos x="145" y="210"/>
                </a:cxn>
                <a:cxn ang="0">
                  <a:pos x="168" y="198"/>
                </a:cxn>
                <a:cxn ang="0">
                  <a:pos x="188" y="181"/>
                </a:cxn>
                <a:cxn ang="0">
                  <a:pos x="203" y="160"/>
                </a:cxn>
                <a:cxn ang="0">
                  <a:pos x="213" y="136"/>
                </a:cxn>
                <a:cxn ang="0">
                  <a:pos x="216" y="108"/>
                </a:cxn>
                <a:cxn ang="0">
                  <a:pos x="213" y="81"/>
                </a:cxn>
                <a:cxn ang="0">
                  <a:pos x="203" y="57"/>
                </a:cxn>
                <a:cxn ang="0">
                  <a:pos x="188" y="36"/>
                </a:cxn>
                <a:cxn ang="0">
                  <a:pos x="168" y="19"/>
                </a:cxn>
                <a:cxn ang="0">
                  <a:pos x="145" y="7"/>
                </a:cxn>
                <a:cxn ang="0">
                  <a:pos x="119" y="1"/>
                </a:cxn>
                <a:cxn ang="0">
                  <a:pos x="92" y="1"/>
                </a:cxn>
                <a:cxn ang="0">
                  <a:pos x="66" y="9"/>
                </a:cxn>
                <a:cxn ang="0">
                  <a:pos x="44" y="22"/>
                </a:cxn>
                <a:cxn ang="0">
                  <a:pos x="25" y="39"/>
                </a:cxn>
                <a:cxn ang="0">
                  <a:pos x="11" y="61"/>
                </a:cxn>
                <a:cxn ang="0">
                  <a:pos x="2" y="87"/>
                </a:cxn>
                <a:cxn ang="0">
                  <a:pos x="15" y="108"/>
                </a:cxn>
                <a:cxn ang="0">
                  <a:pos x="18" y="85"/>
                </a:cxn>
                <a:cxn ang="0">
                  <a:pos x="26" y="64"/>
                </a:cxn>
                <a:cxn ang="0">
                  <a:pos x="39" y="46"/>
                </a:cxn>
                <a:cxn ang="0">
                  <a:pos x="56" y="31"/>
                </a:cxn>
                <a:cxn ang="0">
                  <a:pos x="76" y="21"/>
                </a:cxn>
                <a:cxn ang="0">
                  <a:pos x="99" y="16"/>
                </a:cxn>
                <a:cxn ang="0">
                  <a:pos x="122" y="16"/>
                </a:cxn>
                <a:cxn ang="0">
                  <a:pos x="144" y="22"/>
                </a:cxn>
                <a:cxn ang="0">
                  <a:pos x="164" y="34"/>
                </a:cxn>
                <a:cxn ang="0">
                  <a:pos x="180" y="49"/>
                </a:cxn>
                <a:cxn ang="0">
                  <a:pos x="192" y="68"/>
                </a:cxn>
                <a:cxn ang="0">
                  <a:pos x="199" y="90"/>
                </a:cxn>
                <a:cxn ang="0">
                  <a:pos x="201" y="113"/>
                </a:cxn>
                <a:cxn ang="0">
                  <a:pos x="197" y="136"/>
                </a:cxn>
                <a:cxn ang="0">
                  <a:pos x="188" y="157"/>
                </a:cxn>
                <a:cxn ang="0">
                  <a:pos x="174" y="174"/>
                </a:cxn>
                <a:cxn ang="0">
                  <a:pos x="156" y="188"/>
                </a:cxn>
                <a:cxn ang="0">
                  <a:pos x="136" y="198"/>
                </a:cxn>
                <a:cxn ang="0">
                  <a:pos x="113" y="202"/>
                </a:cxn>
                <a:cxn ang="0">
                  <a:pos x="89" y="200"/>
                </a:cxn>
                <a:cxn ang="0">
                  <a:pos x="68" y="193"/>
                </a:cxn>
                <a:cxn ang="0">
                  <a:pos x="49" y="180"/>
                </a:cxn>
                <a:cxn ang="0">
                  <a:pos x="34" y="164"/>
                </a:cxn>
                <a:cxn ang="0">
                  <a:pos x="23" y="145"/>
                </a:cxn>
                <a:cxn ang="0">
                  <a:pos x="16" y="123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6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5" y="189"/>
                  </a:lnTo>
                  <a:lnTo>
                    <a:pt x="39" y="192"/>
                  </a:lnTo>
                  <a:lnTo>
                    <a:pt x="44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4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5" y="216"/>
                  </a:lnTo>
                  <a:lnTo>
                    <a:pt x="130" y="215"/>
                  </a:lnTo>
                  <a:lnTo>
                    <a:pt x="135" y="214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6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2"/>
                  </a:lnTo>
                  <a:lnTo>
                    <a:pt x="168" y="19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7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1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7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9"/>
                  </a:lnTo>
                  <a:lnTo>
                    <a:pt x="44" y="22"/>
                  </a:lnTo>
                  <a:lnTo>
                    <a:pt x="39" y="25"/>
                  </a:lnTo>
                  <a:lnTo>
                    <a:pt x="35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  <a:close/>
                  <a:moveTo>
                    <a:pt x="15" y="108"/>
                  </a:moveTo>
                  <a:lnTo>
                    <a:pt x="15" y="104"/>
                  </a:lnTo>
                  <a:lnTo>
                    <a:pt x="16" y="99"/>
                  </a:lnTo>
                  <a:lnTo>
                    <a:pt x="16" y="94"/>
                  </a:lnTo>
                  <a:lnTo>
                    <a:pt x="17" y="90"/>
                  </a:lnTo>
                  <a:lnTo>
                    <a:pt x="18" y="85"/>
                  </a:lnTo>
                  <a:lnTo>
                    <a:pt x="19" y="81"/>
                  </a:lnTo>
                  <a:lnTo>
                    <a:pt x="21" y="76"/>
                  </a:lnTo>
                  <a:lnTo>
                    <a:pt x="23" y="72"/>
                  </a:lnTo>
                  <a:lnTo>
                    <a:pt x="24" y="68"/>
                  </a:lnTo>
                  <a:lnTo>
                    <a:pt x="26" y="64"/>
                  </a:lnTo>
                  <a:lnTo>
                    <a:pt x="29" y="60"/>
                  </a:lnTo>
                  <a:lnTo>
                    <a:pt x="31" y="56"/>
                  </a:lnTo>
                  <a:lnTo>
                    <a:pt x="34" y="53"/>
                  </a:lnTo>
                  <a:lnTo>
                    <a:pt x="36" y="49"/>
                  </a:lnTo>
                  <a:lnTo>
                    <a:pt x="39" y="46"/>
                  </a:lnTo>
                  <a:lnTo>
                    <a:pt x="42" y="42"/>
                  </a:lnTo>
                  <a:lnTo>
                    <a:pt x="46" y="39"/>
                  </a:lnTo>
                  <a:lnTo>
                    <a:pt x="49" y="36"/>
                  </a:lnTo>
                  <a:lnTo>
                    <a:pt x="53" y="34"/>
                  </a:lnTo>
                  <a:lnTo>
                    <a:pt x="56" y="31"/>
                  </a:lnTo>
                  <a:lnTo>
                    <a:pt x="60" y="29"/>
                  </a:lnTo>
                  <a:lnTo>
                    <a:pt x="64" y="26"/>
                  </a:lnTo>
                  <a:lnTo>
                    <a:pt x="68" y="24"/>
                  </a:lnTo>
                  <a:lnTo>
                    <a:pt x="72" y="22"/>
                  </a:lnTo>
                  <a:lnTo>
                    <a:pt x="76" y="21"/>
                  </a:lnTo>
                  <a:lnTo>
                    <a:pt x="80" y="19"/>
                  </a:lnTo>
                  <a:lnTo>
                    <a:pt x="85" y="18"/>
                  </a:lnTo>
                  <a:lnTo>
                    <a:pt x="89" y="17"/>
                  </a:lnTo>
                  <a:lnTo>
                    <a:pt x="94" y="16"/>
                  </a:lnTo>
                  <a:lnTo>
                    <a:pt x="99" y="16"/>
                  </a:lnTo>
                  <a:lnTo>
                    <a:pt x="103" y="15"/>
                  </a:lnTo>
                  <a:lnTo>
                    <a:pt x="108" y="15"/>
                  </a:lnTo>
                  <a:lnTo>
                    <a:pt x="113" y="15"/>
                  </a:lnTo>
                  <a:lnTo>
                    <a:pt x="118" y="16"/>
                  </a:lnTo>
                  <a:lnTo>
                    <a:pt x="122" y="16"/>
                  </a:lnTo>
                  <a:lnTo>
                    <a:pt x="127" y="17"/>
                  </a:lnTo>
                  <a:lnTo>
                    <a:pt x="131" y="18"/>
                  </a:lnTo>
                  <a:lnTo>
                    <a:pt x="136" y="19"/>
                  </a:lnTo>
                  <a:lnTo>
                    <a:pt x="140" y="21"/>
                  </a:lnTo>
                  <a:lnTo>
                    <a:pt x="144" y="22"/>
                  </a:lnTo>
                  <a:lnTo>
                    <a:pt x="148" y="24"/>
                  </a:lnTo>
                  <a:lnTo>
                    <a:pt x="152" y="26"/>
                  </a:lnTo>
                  <a:lnTo>
                    <a:pt x="156" y="29"/>
                  </a:lnTo>
                  <a:lnTo>
                    <a:pt x="160" y="31"/>
                  </a:lnTo>
                  <a:lnTo>
                    <a:pt x="164" y="34"/>
                  </a:lnTo>
                  <a:lnTo>
                    <a:pt x="167" y="36"/>
                  </a:lnTo>
                  <a:lnTo>
                    <a:pt x="171" y="39"/>
                  </a:lnTo>
                  <a:lnTo>
                    <a:pt x="174" y="42"/>
                  </a:lnTo>
                  <a:lnTo>
                    <a:pt x="177" y="46"/>
                  </a:lnTo>
                  <a:lnTo>
                    <a:pt x="180" y="49"/>
                  </a:lnTo>
                  <a:lnTo>
                    <a:pt x="182" y="53"/>
                  </a:lnTo>
                  <a:lnTo>
                    <a:pt x="185" y="56"/>
                  </a:lnTo>
                  <a:lnTo>
                    <a:pt x="188" y="60"/>
                  </a:lnTo>
                  <a:lnTo>
                    <a:pt x="190" y="64"/>
                  </a:lnTo>
                  <a:lnTo>
                    <a:pt x="192" y="68"/>
                  </a:lnTo>
                  <a:lnTo>
                    <a:pt x="194" y="72"/>
                  </a:lnTo>
                  <a:lnTo>
                    <a:pt x="195" y="76"/>
                  </a:lnTo>
                  <a:lnTo>
                    <a:pt x="197" y="81"/>
                  </a:lnTo>
                  <a:lnTo>
                    <a:pt x="198" y="85"/>
                  </a:lnTo>
                  <a:lnTo>
                    <a:pt x="199" y="90"/>
                  </a:lnTo>
                  <a:lnTo>
                    <a:pt x="200" y="94"/>
                  </a:lnTo>
                  <a:lnTo>
                    <a:pt x="201" y="99"/>
                  </a:lnTo>
                  <a:lnTo>
                    <a:pt x="201" y="104"/>
                  </a:lnTo>
                  <a:lnTo>
                    <a:pt x="201" y="108"/>
                  </a:lnTo>
                  <a:lnTo>
                    <a:pt x="201" y="113"/>
                  </a:lnTo>
                  <a:lnTo>
                    <a:pt x="201" y="118"/>
                  </a:lnTo>
                  <a:lnTo>
                    <a:pt x="200" y="123"/>
                  </a:lnTo>
                  <a:lnTo>
                    <a:pt x="199" y="127"/>
                  </a:lnTo>
                  <a:lnTo>
                    <a:pt x="198" y="132"/>
                  </a:lnTo>
                  <a:lnTo>
                    <a:pt x="197" y="136"/>
                  </a:lnTo>
                  <a:lnTo>
                    <a:pt x="195" y="141"/>
                  </a:lnTo>
                  <a:lnTo>
                    <a:pt x="194" y="145"/>
                  </a:lnTo>
                  <a:lnTo>
                    <a:pt x="192" y="149"/>
                  </a:lnTo>
                  <a:lnTo>
                    <a:pt x="190" y="153"/>
                  </a:lnTo>
                  <a:lnTo>
                    <a:pt x="188" y="157"/>
                  </a:lnTo>
                  <a:lnTo>
                    <a:pt x="185" y="161"/>
                  </a:lnTo>
                  <a:lnTo>
                    <a:pt x="182" y="164"/>
                  </a:lnTo>
                  <a:lnTo>
                    <a:pt x="180" y="168"/>
                  </a:lnTo>
                  <a:lnTo>
                    <a:pt x="177" y="171"/>
                  </a:lnTo>
                  <a:lnTo>
                    <a:pt x="174" y="174"/>
                  </a:lnTo>
                  <a:lnTo>
                    <a:pt x="171" y="178"/>
                  </a:lnTo>
                  <a:lnTo>
                    <a:pt x="167" y="180"/>
                  </a:lnTo>
                  <a:lnTo>
                    <a:pt x="164" y="183"/>
                  </a:lnTo>
                  <a:lnTo>
                    <a:pt x="160" y="186"/>
                  </a:lnTo>
                  <a:lnTo>
                    <a:pt x="156" y="188"/>
                  </a:lnTo>
                  <a:lnTo>
                    <a:pt x="152" y="191"/>
                  </a:lnTo>
                  <a:lnTo>
                    <a:pt x="148" y="193"/>
                  </a:lnTo>
                  <a:lnTo>
                    <a:pt x="144" y="195"/>
                  </a:lnTo>
                  <a:lnTo>
                    <a:pt x="140" y="196"/>
                  </a:lnTo>
                  <a:lnTo>
                    <a:pt x="136" y="198"/>
                  </a:lnTo>
                  <a:lnTo>
                    <a:pt x="131" y="199"/>
                  </a:lnTo>
                  <a:lnTo>
                    <a:pt x="127" y="200"/>
                  </a:lnTo>
                  <a:lnTo>
                    <a:pt x="122" y="201"/>
                  </a:lnTo>
                  <a:lnTo>
                    <a:pt x="118" y="201"/>
                  </a:lnTo>
                  <a:lnTo>
                    <a:pt x="113" y="202"/>
                  </a:lnTo>
                  <a:lnTo>
                    <a:pt x="108" y="202"/>
                  </a:lnTo>
                  <a:lnTo>
                    <a:pt x="103" y="202"/>
                  </a:lnTo>
                  <a:lnTo>
                    <a:pt x="99" y="201"/>
                  </a:lnTo>
                  <a:lnTo>
                    <a:pt x="94" y="201"/>
                  </a:lnTo>
                  <a:lnTo>
                    <a:pt x="89" y="200"/>
                  </a:lnTo>
                  <a:lnTo>
                    <a:pt x="85" y="199"/>
                  </a:lnTo>
                  <a:lnTo>
                    <a:pt x="80" y="198"/>
                  </a:lnTo>
                  <a:lnTo>
                    <a:pt x="76" y="196"/>
                  </a:lnTo>
                  <a:lnTo>
                    <a:pt x="72" y="195"/>
                  </a:lnTo>
                  <a:lnTo>
                    <a:pt x="68" y="193"/>
                  </a:lnTo>
                  <a:lnTo>
                    <a:pt x="64" y="191"/>
                  </a:lnTo>
                  <a:lnTo>
                    <a:pt x="60" y="188"/>
                  </a:lnTo>
                  <a:lnTo>
                    <a:pt x="56" y="186"/>
                  </a:lnTo>
                  <a:lnTo>
                    <a:pt x="53" y="183"/>
                  </a:lnTo>
                  <a:lnTo>
                    <a:pt x="49" y="180"/>
                  </a:lnTo>
                  <a:lnTo>
                    <a:pt x="46" y="178"/>
                  </a:lnTo>
                  <a:lnTo>
                    <a:pt x="42" y="174"/>
                  </a:lnTo>
                  <a:lnTo>
                    <a:pt x="39" y="171"/>
                  </a:lnTo>
                  <a:lnTo>
                    <a:pt x="36" y="168"/>
                  </a:lnTo>
                  <a:lnTo>
                    <a:pt x="34" y="164"/>
                  </a:lnTo>
                  <a:lnTo>
                    <a:pt x="31" y="161"/>
                  </a:lnTo>
                  <a:lnTo>
                    <a:pt x="29" y="157"/>
                  </a:lnTo>
                  <a:lnTo>
                    <a:pt x="26" y="153"/>
                  </a:lnTo>
                  <a:lnTo>
                    <a:pt x="24" y="149"/>
                  </a:lnTo>
                  <a:lnTo>
                    <a:pt x="23" y="145"/>
                  </a:lnTo>
                  <a:lnTo>
                    <a:pt x="21" y="141"/>
                  </a:lnTo>
                  <a:lnTo>
                    <a:pt x="19" y="136"/>
                  </a:lnTo>
                  <a:lnTo>
                    <a:pt x="18" y="132"/>
                  </a:lnTo>
                  <a:lnTo>
                    <a:pt x="17" y="127"/>
                  </a:lnTo>
                  <a:lnTo>
                    <a:pt x="16" y="123"/>
                  </a:lnTo>
                  <a:lnTo>
                    <a:pt x="16" y="118"/>
                  </a:lnTo>
                  <a:lnTo>
                    <a:pt x="15" y="113"/>
                  </a:lnTo>
                  <a:lnTo>
                    <a:pt x="15" y="10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28"/>
            <p:cNvSpPr>
              <a:spLocks/>
            </p:cNvSpPr>
            <p:nvPr/>
          </p:nvSpPr>
          <p:spPr bwMode="auto">
            <a:xfrm>
              <a:off x="2628" y="2361"/>
              <a:ext cx="216" cy="217"/>
            </a:xfrm>
            <a:custGeom>
              <a:avLst/>
              <a:gdLst/>
              <a:ahLst/>
              <a:cxnLst>
                <a:cxn ang="0">
                  <a:pos x="1" y="120"/>
                </a:cxn>
                <a:cxn ang="0">
                  <a:pos x="4" y="136"/>
                </a:cxn>
                <a:cxn ang="0">
                  <a:pos x="9" y="151"/>
                </a:cxn>
                <a:cxn ang="0">
                  <a:pos x="16" y="165"/>
                </a:cxn>
                <a:cxn ang="0">
                  <a:pos x="25" y="177"/>
                </a:cxn>
                <a:cxn ang="0">
                  <a:pos x="35" y="189"/>
                </a:cxn>
                <a:cxn ang="0">
                  <a:pos x="48" y="198"/>
                </a:cxn>
                <a:cxn ang="0">
                  <a:pos x="61" y="206"/>
                </a:cxn>
                <a:cxn ang="0">
                  <a:pos x="76" y="212"/>
                </a:cxn>
                <a:cxn ang="0">
                  <a:pos x="92" y="216"/>
                </a:cxn>
                <a:cxn ang="0">
                  <a:pos x="108" y="217"/>
                </a:cxn>
                <a:cxn ang="0">
                  <a:pos x="125" y="216"/>
                </a:cxn>
                <a:cxn ang="0">
                  <a:pos x="140" y="212"/>
                </a:cxn>
                <a:cxn ang="0">
                  <a:pos x="155" y="206"/>
                </a:cxn>
                <a:cxn ang="0">
                  <a:pos x="168" y="198"/>
                </a:cxn>
                <a:cxn ang="0">
                  <a:pos x="181" y="189"/>
                </a:cxn>
                <a:cxn ang="0">
                  <a:pos x="191" y="177"/>
                </a:cxn>
                <a:cxn ang="0">
                  <a:pos x="200" y="165"/>
                </a:cxn>
                <a:cxn ang="0">
                  <a:pos x="208" y="151"/>
                </a:cxn>
                <a:cxn ang="0">
                  <a:pos x="213" y="136"/>
                </a:cxn>
                <a:cxn ang="0">
                  <a:pos x="216" y="120"/>
                </a:cxn>
                <a:cxn ang="0">
                  <a:pos x="216" y="103"/>
                </a:cxn>
                <a:cxn ang="0">
                  <a:pos x="214" y="87"/>
                </a:cxn>
                <a:cxn ang="0">
                  <a:pos x="210" y="71"/>
                </a:cxn>
                <a:cxn ang="0">
                  <a:pos x="203" y="57"/>
                </a:cxn>
                <a:cxn ang="0">
                  <a:pos x="195" y="44"/>
                </a:cxn>
                <a:cxn ang="0">
                  <a:pos x="184" y="32"/>
                </a:cxn>
                <a:cxn ang="0">
                  <a:pos x="173" y="22"/>
                </a:cxn>
                <a:cxn ang="0">
                  <a:pos x="160" y="13"/>
                </a:cxn>
                <a:cxn ang="0">
                  <a:pos x="145" y="7"/>
                </a:cxn>
                <a:cxn ang="0">
                  <a:pos x="130" y="2"/>
                </a:cxn>
                <a:cxn ang="0">
                  <a:pos x="114" y="0"/>
                </a:cxn>
                <a:cxn ang="0">
                  <a:pos x="97" y="1"/>
                </a:cxn>
                <a:cxn ang="0">
                  <a:pos x="81" y="3"/>
                </a:cxn>
                <a:cxn ang="0">
                  <a:pos x="66" y="9"/>
                </a:cxn>
                <a:cxn ang="0">
                  <a:pos x="52" y="16"/>
                </a:cxn>
                <a:cxn ang="0">
                  <a:pos x="39" y="25"/>
                </a:cxn>
                <a:cxn ang="0">
                  <a:pos x="28" y="36"/>
                </a:cxn>
                <a:cxn ang="0">
                  <a:pos x="19" y="48"/>
                </a:cxn>
                <a:cxn ang="0">
                  <a:pos x="11" y="61"/>
                </a:cxn>
                <a:cxn ang="0">
                  <a:pos x="5" y="76"/>
                </a:cxn>
                <a:cxn ang="0">
                  <a:pos x="1" y="92"/>
                </a:cxn>
                <a:cxn ang="0">
                  <a:pos x="0" y="108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6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5" y="189"/>
                  </a:lnTo>
                  <a:lnTo>
                    <a:pt x="39" y="192"/>
                  </a:lnTo>
                  <a:lnTo>
                    <a:pt x="44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4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5" y="216"/>
                  </a:lnTo>
                  <a:lnTo>
                    <a:pt x="130" y="215"/>
                  </a:lnTo>
                  <a:lnTo>
                    <a:pt x="135" y="214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6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2"/>
                  </a:lnTo>
                  <a:lnTo>
                    <a:pt x="168" y="19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7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1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7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9"/>
                  </a:lnTo>
                  <a:lnTo>
                    <a:pt x="44" y="22"/>
                  </a:lnTo>
                  <a:lnTo>
                    <a:pt x="39" y="25"/>
                  </a:lnTo>
                  <a:lnTo>
                    <a:pt x="35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  <a:close/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29"/>
            <p:cNvSpPr>
              <a:spLocks/>
            </p:cNvSpPr>
            <p:nvPr/>
          </p:nvSpPr>
          <p:spPr bwMode="auto">
            <a:xfrm>
              <a:off x="2643" y="2377"/>
              <a:ext cx="186" cy="186"/>
            </a:xfrm>
            <a:custGeom>
              <a:avLst/>
              <a:gdLst/>
              <a:ahLst/>
              <a:cxnLst>
                <a:cxn ang="0">
                  <a:pos x="1" y="83"/>
                </a:cxn>
                <a:cxn ang="0">
                  <a:pos x="3" y="70"/>
                </a:cxn>
                <a:cxn ang="0">
                  <a:pos x="7" y="57"/>
                </a:cxn>
                <a:cxn ang="0">
                  <a:pos x="14" y="45"/>
                </a:cxn>
                <a:cxn ang="0">
                  <a:pos x="21" y="34"/>
                </a:cxn>
                <a:cxn ang="0">
                  <a:pos x="31" y="24"/>
                </a:cxn>
                <a:cxn ang="0">
                  <a:pos x="41" y="16"/>
                </a:cxn>
                <a:cxn ang="0">
                  <a:pos x="53" y="9"/>
                </a:cxn>
                <a:cxn ang="0">
                  <a:pos x="65" y="4"/>
                </a:cxn>
                <a:cxn ang="0">
                  <a:pos x="79" y="1"/>
                </a:cxn>
                <a:cxn ang="0">
                  <a:pos x="93" y="0"/>
                </a:cxn>
                <a:cxn ang="0">
                  <a:pos x="107" y="1"/>
                </a:cxn>
                <a:cxn ang="0">
                  <a:pos x="121" y="4"/>
                </a:cxn>
                <a:cxn ang="0">
                  <a:pos x="133" y="9"/>
                </a:cxn>
                <a:cxn ang="0">
                  <a:pos x="145" y="16"/>
                </a:cxn>
                <a:cxn ang="0">
                  <a:pos x="156" y="24"/>
                </a:cxn>
                <a:cxn ang="0">
                  <a:pos x="165" y="34"/>
                </a:cxn>
                <a:cxn ang="0">
                  <a:pos x="173" y="45"/>
                </a:cxn>
                <a:cxn ang="0">
                  <a:pos x="179" y="57"/>
                </a:cxn>
                <a:cxn ang="0">
                  <a:pos x="183" y="70"/>
                </a:cxn>
                <a:cxn ang="0">
                  <a:pos x="186" y="83"/>
                </a:cxn>
                <a:cxn ang="0">
                  <a:pos x="186" y="98"/>
                </a:cxn>
                <a:cxn ang="0">
                  <a:pos x="184" y="112"/>
                </a:cxn>
                <a:cxn ang="0">
                  <a:pos x="180" y="125"/>
                </a:cxn>
                <a:cxn ang="0">
                  <a:pos x="175" y="137"/>
                </a:cxn>
                <a:cxn ang="0">
                  <a:pos x="168" y="149"/>
                </a:cxn>
                <a:cxn ang="0">
                  <a:pos x="159" y="159"/>
                </a:cxn>
                <a:cxn ang="0">
                  <a:pos x="149" y="167"/>
                </a:cxn>
                <a:cxn ang="0">
                  <a:pos x="137" y="175"/>
                </a:cxn>
                <a:cxn ang="0">
                  <a:pos x="125" y="180"/>
                </a:cxn>
                <a:cxn ang="0">
                  <a:pos x="112" y="184"/>
                </a:cxn>
                <a:cxn ang="0">
                  <a:pos x="98" y="186"/>
                </a:cxn>
                <a:cxn ang="0">
                  <a:pos x="84" y="185"/>
                </a:cxn>
                <a:cxn ang="0">
                  <a:pos x="70" y="183"/>
                </a:cxn>
                <a:cxn ang="0">
                  <a:pos x="57" y="179"/>
                </a:cxn>
                <a:cxn ang="0">
                  <a:pos x="45" y="173"/>
                </a:cxn>
                <a:cxn ang="0">
                  <a:pos x="34" y="165"/>
                </a:cxn>
                <a:cxn ang="0">
                  <a:pos x="24" y="155"/>
                </a:cxn>
                <a:cxn ang="0">
                  <a:pos x="16" y="145"/>
                </a:cxn>
                <a:cxn ang="0">
                  <a:pos x="9" y="133"/>
                </a:cxn>
                <a:cxn ang="0">
                  <a:pos x="4" y="121"/>
                </a:cxn>
                <a:cxn ang="0">
                  <a:pos x="1" y="107"/>
                </a:cxn>
                <a:cxn ang="0">
                  <a:pos x="0" y="93"/>
                </a:cxn>
              </a:cxnLst>
              <a:rect l="0" t="0" r="r" b="b"/>
              <a:pathLst>
                <a:path w="186" h="186">
                  <a:moveTo>
                    <a:pt x="0" y="93"/>
                  </a:moveTo>
                  <a:lnTo>
                    <a:pt x="0" y="88"/>
                  </a:lnTo>
                  <a:lnTo>
                    <a:pt x="1" y="83"/>
                  </a:lnTo>
                  <a:lnTo>
                    <a:pt x="1" y="79"/>
                  </a:lnTo>
                  <a:lnTo>
                    <a:pt x="2" y="74"/>
                  </a:lnTo>
                  <a:lnTo>
                    <a:pt x="3" y="70"/>
                  </a:lnTo>
                  <a:lnTo>
                    <a:pt x="4" y="65"/>
                  </a:lnTo>
                  <a:lnTo>
                    <a:pt x="6" y="61"/>
                  </a:lnTo>
                  <a:lnTo>
                    <a:pt x="7" y="57"/>
                  </a:lnTo>
                  <a:lnTo>
                    <a:pt x="9" y="53"/>
                  </a:lnTo>
                  <a:lnTo>
                    <a:pt x="11" y="49"/>
                  </a:lnTo>
                  <a:lnTo>
                    <a:pt x="14" y="45"/>
                  </a:lnTo>
                  <a:lnTo>
                    <a:pt x="16" y="41"/>
                  </a:lnTo>
                  <a:lnTo>
                    <a:pt x="19" y="37"/>
                  </a:lnTo>
                  <a:lnTo>
                    <a:pt x="21" y="34"/>
                  </a:lnTo>
                  <a:lnTo>
                    <a:pt x="24" y="30"/>
                  </a:lnTo>
                  <a:lnTo>
                    <a:pt x="27" y="27"/>
                  </a:lnTo>
                  <a:lnTo>
                    <a:pt x="31" y="24"/>
                  </a:lnTo>
                  <a:lnTo>
                    <a:pt x="34" y="21"/>
                  </a:lnTo>
                  <a:lnTo>
                    <a:pt x="38" y="18"/>
                  </a:lnTo>
                  <a:lnTo>
                    <a:pt x="41" y="16"/>
                  </a:lnTo>
                  <a:lnTo>
                    <a:pt x="45" y="13"/>
                  </a:lnTo>
                  <a:lnTo>
                    <a:pt x="49" y="11"/>
                  </a:lnTo>
                  <a:lnTo>
                    <a:pt x="53" y="9"/>
                  </a:lnTo>
                  <a:lnTo>
                    <a:pt x="57" y="7"/>
                  </a:lnTo>
                  <a:lnTo>
                    <a:pt x="61" y="6"/>
                  </a:lnTo>
                  <a:lnTo>
                    <a:pt x="65" y="4"/>
                  </a:lnTo>
                  <a:lnTo>
                    <a:pt x="70" y="3"/>
                  </a:lnTo>
                  <a:lnTo>
                    <a:pt x="74" y="2"/>
                  </a:lnTo>
                  <a:lnTo>
                    <a:pt x="79" y="1"/>
                  </a:lnTo>
                  <a:lnTo>
                    <a:pt x="84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98" y="0"/>
                  </a:lnTo>
                  <a:lnTo>
                    <a:pt x="103" y="0"/>
                  </a:lnTo>
                  <a:lnTo>
                    <a:pt x="107" y="1"/>
                  </a:lnTo>
                  <a:lnTo>
                    <a:pt x="112" y="2"/>
                  </a:lnTo>
                  <a:lnTo>
                    <a:pt x="116" y="3"/>
                  </a:lnTo>
                  <a:lnTo>
                    <a:pt x="121" y="4"/>
                  </a:lnTo>
                  <a:lnTo>
                    <a:pt x="125" y="6"/>
                  </a:lnTo>
                  <a:lnTo>
                    <a:pt x="129" y="7"/>
                  </a:lnTo>
                  <a:lnTo>
                    <a:pt x="133" y="9"/>
                  </a:lnTo>
                  <a:lnTo>
                    <a:pt x="137" y="11"/>
                  </a:lnTo>
                  <a:lnTo>
                    <a:pt x="141" y="13"/>
                  </a:lnTo>
                  <a:lnTo>
                    <a:pt x="145" y="16"/>
                  </a:lnTo>
                  <a:lnTo>
                    <a:pt x="149" y="18"/>
                  </a:lnTo>
                  <a:lnTo>
                    <a:pt x="152" y="21"/>
                  </a:lnTo>
                  <a:lnTo>
                    <a:pt x="156" y="24"/>
                  </a:lnTo>
                  <a:lnTo>
                    <a:pt x="159" y="27"/>
                  </a:lnTo>
                  <a:lnTo>
                    <a:pt x="162" y="30"/>
                  </a:lnTo>
                  <a:lnTo>
                    <a:pt x="165" y="34"/>
                  </a:lnTo>
                  <a:lnTo>
                    <a:pt x="168" y="37"/>
                  </a:lnTo>
                  <a:lnTo>
                    <a:pt x="170" y="41"/>
                  </a:lnTo>
                  <a:lnTo>
                    <a:pt x="173" y="45"/>
                  </a:lnTo>
                  <a:lnTo>
                    <a:pt x="175" y="49"/>
                  </a:lnTo>
                  <a:lnTo>
                    <a:pt x="177" y="53"/>
                  </a:lnTo>
                  <a:lnTo>
                    <a:pt x="179" y="57"/>
                  </a:lnTo>
                  <a:lnTo>
                    <a:pt x="180" y="61"/>
                  </a:lnTo>
                  <a:lnTo>
                    <a:pt x="182" y="65"/>
                  </a:lnTo>
                  <a:lnTo>
                    <a:pt x="183" y="70"/>
                  </a:lnTo>
                  <a:lnTo>
                    <a:pt x="184" y="74"/>
                  </a:lnTo>
                  <a:lnTo>
                    <a:pt x="185" y="79"/>
                  </a:lnTo>
                  <a:lnTo>
                    <a:pt x="186" y="83"/>
                  </a:lnTo>
                  <a:lnTo>
                    <a:pt x="186" y="88"/>
                  </a:lnTo>
                  <a:lnTo>
                    <a:pt x="186" y="93"/>
                  </a:lnTo>
                  <a:lnTo>
                    <a:pt x="186" y="98"/>
                  </a:lnTo>
                  <a:lnTo>
                    <a:pt x="186" y="102"/>
                  </a:lnTo>
                  <a:lnTo>
                    <a:pt x="185" y="107"/>
                  </a:lnTo>
                  <a:lnTo>
                    <a:pt x="184" y="112"/>
                  </a:lnTo>
                  <a:lnTo>
                    <a:pt x="183" y="116"/>
                  </a:lnTo>
                  <a:lnTo>
                    <a:pt x="182" y="121"/>
                  </a:lnTo>
                  <a:lnTo>
                    <a:pt x="180" y="125"/>
                  </a:lnTo>
                  <a:lnTo>
                    <a:pt x="179" y="129"/>
                  </a:lnTo>
                  <a:lnTo>
                    <a:pt x="177" y="133"/>
                  </a:lnTo>
                  <a:lnTo>
                    <a:pt x="175" y="137"/>
                  </a:lnTo>
                  <a:lnTo>
                    <a:pt x="173" y="141"/>
                  </a:lnTo>
                  <a:lnTo>
                    <a:pt x="170" y="145"/>
                  </a:lnTo>
                  <a:lnTo>
                    <a:pt x="168" y="149"/>
                  </a:lnTo>
                  <a:lnTo>
                    <a:pt x="165" y="152"/>
                  </a:lnTo>
                  <a:lnTo>
                    <a:pt x="162" y="155"/>
                  </a:lnTo>
                  <a:lnTo>
                    <a:pt x="159" y="159"/>
                  </a:lnTo>
                  <a:lnTo>
                    <a:pt x="156" y="162"/>
                  </a:lnTo>
                  <a:lnTo>
                    <a:pt x="152" y="165"/>
                  </a:lnTo>
                  <a:lnTo>
                    <a:pt x="149" y="167"/>
                  </a:lnTo>
                  <a:lnTo>
                    <a:pt x="145" y="170"/>
                  </a:lnTo>
                  <a:lnTo>
                    <a:pt x="141" y="173"/>
                  </a:lnTo>
                  <a:lnTo>
                    <a:pt x="137" y="175"/>
                  </a:lnTo>
                  <a:lnTo>
                    <a:pt x="133" y="177"/>
                  </a:lnTo>
                  <a:lnTo>
                    <a:pt x="129" y="179"/>
                  </a:lnTo>
                  <a:lnTo>
                    <a:pt x="125" y="180"/>
                  </a:lnTo>
                  <a:lnTo>
                    <a:pt x="121" y="182"/>
                  </a:lnTo>
                  <a:lnTo>
                    <a:pt x="116" y="183"/>
                  </a:lnTo>
                  <a:lnTo>
                    <a:pt x="112" y="184"/>
                  </a:lnTo>
                  <a:lnTo>
                    <a:pt x="107" y="185"/>
                  </a:lnTo>
                  <a:lnTo>
                    <a:pt x="103" y="185"/>
                  </a:lnTo>
                  <a:lnTo>
                    <a:pt x="98" y="186"/>
                  </a:lnTo>
                  <a:lnTo>
                    <a:pt x="93" y="186"/>
                  </a:lnTo>
                  <a:lnTo>
                    <a:pt x="88" y="186"/>
                  </a:lnTo>
                  <a:lnTo>
                    <a:pt x="84" y="185"/>
                  </a:lnTo>
                  <a:lnTo>
                    <a:pt x="79" y="185"/>
                  </a:lnTo>
                  <a:lnTo>
                    <a:pt x="74" y="184"/>
                  </a:lnTo>
                  <a:lnTo>
                    <a:pt x="70" y="183"/>
                  </a:lnTo>
                  <a:lnTo>
                    <a:pt x="65" y="182"/>
                  </a:lnTo>
                  <a:lnTo>
                    <a:pt x="61" y="180"/>
                  </a:lnTo>
                  <a:lnTo>
                    <a:pt x="57" y="179"/>
                  </a:lnTo>
                  <a:lnTo>
                    <a:pt x="53" y="177"/>
                  </a:lnTo>
                  <a:lnTo>
                    <a:pt x="49" y="175"/>
                  </a:lnTo>
                  <a:lnTo>
                    <a:pt x="45" y="173"/>
                  </a:lnTo>
                  <a:lnTo>
                    <a:pt x="41" y="170"/>
                  </a:lnTo>
                  <a:lnTo>
                    <a:pt x="38" y="167"/>
                  </a:lnTo>
                  <a:lnTo>
                    <a:pt x="34" y="165"/>
                  </a:lnTo>
                  <a:lnTo>
                    <a:pt x="31" y="162"/>
                  </a:lnTo>
                  <a:lnTo>
                    <a:pt x="27" y="159"/>
                  </a:lnTo>
                  <a:lnTo>
                    <a:pt x="24" y="155"/>
                  </a:lnTo>
                  <a:lnTo>
                    <a:pt x="21" y="152"/>
                  </a:lnTo>
                  <a:lnTo>
                    <a:pt x="19" y="149"/>
                  </a:lnTo>
                  <a:lnTo>
                    <a:pt x="16" y="145"/>
                  </a:lnTo>
                  <a:lnTo>
                    <a:pt x="14" y="141"/>
                  </a:lnTo>
                  <a:lnTo>
                    <a:pt x="11" y="137"/>
                  </a:lnTo>
                  <a:lnTo>
                    <a:pt x="9" y="133"/>
                  </a:lnTo>
                  <a:lnTo>
                    <a:pt x="7" y="129"/>
                  </a:lnTo>
                  <a:lnTo>
                    <a:pt x="6" y="125"/>
                  </a:lnTo>
                  <a:lnTo>
                    <a:pt x="4" y="121"/>
                  </a:lnTo>
                  <a:lnTo>
                    <a:pt x="3" y="116"/>
                  </a:lnTo>
                  <a:lnTo>
                    <a:pt x="2" y="112"/>
                  </a:lnTo>
                  <a:lnTo>
                    <a:pt x="1" y="107"/>
                  </a:lnTo>
                  <a:lnTo>
                    <a:pt x="1" y="102"/>
                  </a:lnTo>
                  <a:lnTo>
                    <a:pt x="0" y="98"/>
                  </a:lnTo>
                  <a:lnTo>
                    <a:pt x="0" y="93"/>
                  </a:lnTo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30"/>
            <p:cNvSpPr>
              <a:spLocks/>
            </p:cNvSpPr>
            <p:nvPr/>
          </p:nvSpPr>
          <p:spPr bwMode="auto">
            <a:xfrm>
              <a:off x="2771" y="2417"/>
              <a:ext cx="19" cy="9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10"/>
                </a:cxn>
                <a:cxn ang="0">
                  <a:pos x="0" y="90"/>
                </a:cxn>
                <a:cxn ang="0">
                  <a:pos x="19" y="90"/>
                </a:cxn>
                <a:cxn ang="0">
                  <a:pos x="19" y="10"/>
                </a:cxn>
                <a:cxn ang="0">
                  <a:pos x="10" y="0"/>
                </a:cxn>
                <a:cxn ang="0">
                  <a:pos x="19" y="10"/>
                </a:cxn>
                <a:cxn ang="0">
                  <a:pos x="19" y="0"/>
                </a:cxn>
                <a:cxn ang="0">
                  <a:pos x="10" y="0"/>
                </a:cxn>
              </a:cxnLst>
              <a:rect l="0" t="0" r="r" b="b"/>
              <a:pathLst>
                <a:path w="19" h="90">
                  <a:moveTo>
                    <a:pt x="10" y="0"/>
                  </a:moveTo>
                  <a:lnTo>
                    <a:pt x="0" y="10"/>
                  </a:lnTo>
                  <a:lnTo>
                    <a:pt x="0" y="90"/>
                  </a:lnTo>
                  <a:lnTo>
                    <a:pt x="19" y="90"/>
                  </a:lnTo>
                  <a:lnTo>
                    <a:pt x="19" y="10"/>
                  </a:lnTo>
                  <a:lnTo>
                    <a:pt x="10" y="0"/>
                  </a:lnTo>
                  <a:lnTo>
                    <a:pt x="19" y="10"/>
                  </a:lnTo>
                  <a:lnTo>
                    <a:pt x="19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31"/>
            <p:cNvSpPr>
              <a:spLocks/>
            </p:cNvSpPr>
            <p:nvPr/>
          </p:nvSpPr>
          <p:spPr bwMode="auto">
            <a:xfrm>
              <a:off x="2690" y="2417"/>
              <a:ext cx="91" cy="19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0" y="19"/>
                </a:cxn>
                <a:cxn ang="0">
                  <a:pos x="91" y="19"/>
                </a:cxn>
                <a:cxn ang="0">
                  <a:pos x="91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10"/>
                </a:cxn>
              </a:cxnLst>
              <a:rect l="0" t="0" r="r" b="b"/>
              <a:pathLst>
                <a:path w="91" h="19">
                  <a:moveTo>
                    <a:pt x="0" y="10"/>
                  </a:moveTo>
                  <a:lnTo>
                    <a:pt x="10" y="19"/>
                  </a:lnTo>
                  <a:lnTo>
                    <a:pt x="91" y="19"/>
                  </a:lnTo>
                  <a:lnTo>
                    <a:pt x="91" y="0"/>
                  </a:lnTo>
                  <a:lnTo>
                    <a:pt x="10" y="0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32"/>
            <p:cNvSpPr>
              <a:spLocks/>
            </p:cNvSpPr>
            <p:nvPr/>
          </p:nvSpPr>
          <p:spPr bwMode="auto">
            <a:xfrm>
              <a:off x="2690" y="2426"/>
              <a:ext cx="19" cy="91"/>
            </a:xfrm>
            <a:custGeom>
              <a:avLst/>
              <a:gdLst/>
              <a:ahLst/>
              <a:cxnLst>
                <a:cxn ang="0">
                  <a:pos x="10" y="91"/>
                </a:cxn>
                <a:cxn ang="0">
                  <a:pos x="19" y="81"/>
                </a:cxn>
                <a:cxn ang="0">
                  <a:pos x="19" y="0"/>
                </a:cxn>
                <a:cxn ang="0">
                  <a:pos x="0" y="0"/>
                </a:cxn>
                <a:cxn ang="0">
                  <a:pos x="0" y="81"/>
                </a:cxn>
                <a:cxn ang="0">
                  <a:pos x="10" y="91"/>
                </a:cxn>
                <a:cxn ang="0">
                  <a:pos x="0" y="81"/>
                </a:cxn>
                <a:cxn ang="0">
                  <a:pos x="0" y="91"/>
                </a:cxn>
                <a:cxn ang="0">
                  <a:pos x="10" y="91"/>
                </a:cxn>
              </a:cxnLst>
              <a:rect l="0" t="0" r="r" b="b"/>
              <a:pathLst>
                <a:path w="19" h="91">
                  <a:moveTo>
                    <a:pt x="10" y="91"/>
                  </a:moveTo>
                  <a:lnTo>
                    <a:pt x="19" y="81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81"/>
                  </a:lnTo>
                  <a:lnTo>
                    <a:pt x="10" y="91"/>
                  </a:lnTo>
                  <a:lnTo>
                    <a:pt x="0" y="81"/>
                  </a:lnTo>
                  <a:lnTo>
                    <a:pt x="0" y="91"/>
                  </a:lnTo>
                  <a:lnTo>
                    <a:pt x="10" y="9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33"/>
            <p:cNvSpPr>
              <a:spLocks/>
            </p:cNvSpPr>
            <p:nvPr/>
          </p:nvSpPr>
          <p:spPr bwMode="auto">
            <a:xfrm>
              <a:off x="2700" y="2498"/>
              <a:ext cx="90" cy="19"/>
            </a:xfrm>
            <a:custGeom>
              <a:avLst/>
              <a:gdLst/>
              <a:ahLst/>
              <a:cxnLst>
                <a:cxn ang="0">
                  <a:pos x="90" y="10"/>
                </a:cxn>
                <a:cxn ang="0">
                  <a:pos x="81" y="0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81" y="19"/>
                </a:cxn>
                <a:cxn ang="0">
                  <a:pos x="90" y="10"/>
                </a:cxn>
                <a:cxn ang="0">
                  <a:pos x="81" y="19"/>
                </a:cxn>
                <a:cxn ang="0">
                  <a:pos x="90" y="19"/>
                </a:cxn>
                <a:cxn ang="0">
                  <a:pos x="90" y="10"/>
                </a:cxn>
              </a:cxnLst>
              <a:rect l="0" t="0" r="r" b="b"/>
              <a:pathLst>
                <a:path w="90" h="19">
                  <a:moveTo>
                    <a:pt x="90" y="10"/>
                  </a:moveTo>
                  <a:lnTo>
                    <a:pt x="81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81" y="19"/>
                  </a:lnTo>
                  <a:lnTo>
                    <a:pt x="90" y="10"/>
                  </a:lnTo>
                  <a:lnTo>
                    <a:pt x="81" y="19"/>
                  </a:lnTo>
                  <a:lnTo>
                    <a:pt x="90" y="19"/>
                  </a:lnTo>
                  <a:lnTo>
                    <a:pt x="90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Rectangle 34"/>
            <p:cNvSpPr>
              <a:spLocks noChangeArrowheads="1"/>
            </p:cNvSpPr>
            <p:nvPr/>
          </p:nvSpPr>
          <p:spPr bwMode="auto">
            <a:xfrm>
              <a:off x="2550" y="2334"/>
              <a:ext cx="334" cy="317"/>
            </a:xfrm>
            <a:prstGeom prst="rect">
              <a:avLst/>
            </a:prstGeom>
            <a:solidFill>
              <a:srgbClr val="1C96CC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35"/>
            <p:cNvSpPr>
              <a:spLocks/>
            </p:cNvSpPr>
            <p:nvPr/>
          </p:nvSpPr>
          <p:spPr bwMode="auto">
            <a:xfrm>
              <a:off x="2882" y="2331"/>
              <a:ext cx="5" cy="32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"/>
                </a:cxn>
                <a:cxn ang="0">
                  <a:pos x="0" y="320"/>
                </a:cxn>
                <a:cxn ang="0">
                  <a:pos x="5" y="320"/>
                </a:cxn>
                <a:cxn ang="0">
                  <a:pos x="5" y="3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5" y="0"/>
                </a:cxn>
                <a:cxn ang="0">
                  <a:pos x="3" y="0"/>
                </a:cxn>
              </a:cxnLst>
              <a:rect l="0" t="0" r="r" b="b"/>
              <a:pathLst>
                <a:path w="5" h="320">
                  <a:moveTo>
                    <a:pt x="3" y="0"/>
                  </a:moveTo>
                  <a:lnTo>
                    <a:pt x="0" y="3"/>
                  </a:lnTo>
                  <a:lnTo>
                    <a:pt x="0" y="320"/>
                  </a:lnTo>
                  <a:lnTo>
                    <a:pt x="5" y="320"/>
                  </a:lnTo>
                  <a:lnTo>
                    <a:pt x="5" y="3"/>
                  </a:lnTo>
                  <a:lnTo>
                    <a:pt x="3" y="0"/>
                  </a:lnTo>
                  <a:lnTo>
                    <a:pt x="5" y="3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36"/>
            <p:cNvSpPr>
              <a:spLocks/>
            </p:cNvSpPr>
            <p:nvPr/>
          </p:nvSpPr>
          <p:spPr bwMode="auto">
            <a:xfrm>
              <a:off x="2547" y="2331"/>
              <a:ext cx="337" cy="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6"/>
                </a:cxn>
                <a:cxn ang="0">
                  <a:pos x="337" y="6"/>
                </a:cxn>
                <a:cxn ang="0">
                  <a:pos x="337" y="0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3"/>
                </a:cxn>
              </a:cxnLst>
              <a:rect l="0" t="0" r="r" b="b"/>
              <a:pathLst>
                <a:path w="337" h="6">
                  <a:moveTo>
                    <a:pt x="0" y="3"/>
                  </a:moveTo>
                  <a:lnTo>
                    <a:pt x="3" y="6"/>
                  </a:lnTo>
                  <a:lnTo>
                    <a:pt x="337" y="6"/>
                  </a:lnTo>
                  <a:lnTo>
                    <a:pt x="337" y="0"/>
                  </a:lnTo>
                  <a:lnTo>
                    <a:pt x="3" y="0"/>
                  </a:lnTo>
                  <a:lnTo>
                    <a:pt x="0" y="3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37"/>
            <p:cNvSpPr>
              <a:spLocks/>
            </p:cNvSpPr>
            <p:nvPr/>
          </p:nvSpPr>
          <p:spPr bwMode="auto">
            <a:xfrm>
              <a:off x="2547" y="2334"/>
              <a:ext cx="5" cy="319"/>
            </a:xfrm>
            <a:custGeom>
              <a:avLst/>
              <a:gdLst/>
              <a:ahLst/>
              <a:cxnLst>
                <a:cxn ang="0">
                  <a:pos x="3" y="319"/>
                </a:cxn>
                <a:cxn ang="0">
                  <a:pos x="5" y="316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316"/>
                </a:cxn>
                <a:cxn ang="0">
                  <a:pos x="3" y="319"/>
                </a:cxn>
                <a:cxn ang="0">
                  <a:pos x="0" y="316"/>
                </a:cxn>
                <a:cxn ang="0">
                  <a:pos x="0" y="319"/>
                </a:cxn>
                <a:cxn ang="0">
                  <a:pos x="3" y="319"/>
                </a:cxn>
              </a:cxnLst>
              <a:rect l="0" t="0" r="r" b="b"/>
              <a:pathLst>
                <a:path w="5" h="319">
                  <a:moveTo>
                    <a:pt x="3" y="319"/>
                  </a:moveTo>
                  <a:lnTo>
                    <a:pt x="5" y="316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316"/>
                  </a:lnTo>
                  <a:lnTo>
                    <a:pt x="3" y="319"/>
                  </a:lnTo>
                  <a:lnTo>
                    <a:pt x="0" y="316"/>
                  </a:lnTo>
                  <a:lnTo>
                    <a:pt x="0" y="319"/>
                  </a:lnTo>
                  <a:lnTo>
                    <a:pt x="3" y="319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38"/>
            <p:cNvSpPr>
              <a:spLocks/>
            </p:cNvSpPr>
            <p:nvPr/>
          </p:nvSpPr>
          <p:spPr bwMode="auto">
            <a:xfrm>
              <a:off x="2550" y="2648"/>
              <a:ext cx="337" cy="5"/>
            </a:xfrm>
            <a:custGeom>
              <a:avLst/>
              <a:gdLst/>
              <a:ahLst/>
              <a:cxnLst>
                <a:cxn ang="0">
                  <a:pos x="337" y="2"/>
                </a:cxn>
                <a:cxn ang="0">
                  <a:pos x="334" y="0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334" y="5"/>
                </a:cxn>
                <a:cxn ang="0">
                  <a:pos x="337" y="2"/>
                </a:cxn>
                <a:cxn ang="0">
                  <a:pos x="334" y="5"/>
                </a:cxn>
                <a:cxn ang="0">
                  <a:pos x="337" y="5"/>
                </a:cxn>
                <a:cxn ang="0">
                  <a:pos x="337" y="2"/>
                </a:cxn>
              </a:cxnLst>
              <a:rect l="0" t="0" r="r" b="b"/>
              <a:pathLst>
                <a:path w="337" h="5">
                  <a:moveTo>
                    <a:pt x="337" y="2"/>
                  </a:moveTo>
                  <a:lnTo>
                    <a:pt x="334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334" y="5"/>
                  </a:lnTo>
                  <a:lnTo>
                    <a:pt x="337" y="2"/>
                  </a:lnTo>
                  <a:lnTo>
                    <a:pt x="334" y="5"/>
                  </a:lnTo>
                  <a:lnTo>
                    <a:pt x="337" y="5"/>
                  </a:lnTo>
                  <a:lnTo>
                    <a:pt x="337" y="2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39"/>
            <p:cNvSpPr>
              <a:spLocks/>
            </p:cNvSpPr>
            <p:nvPr/>
          </p:nvSpPr>
          <p:spPr bwMode="auto">
            <a:xfrm>
              <a:off x="2550" y="2262"/>
              <a:ext cx="409" cy="72"/>
            </a:xfrm>
            <a:custGeom>
              <a:avLst/>
              <a:gdLst/>
              <a:ahLst/>
              <a:cxnLst>
                <a:cxn ang="0">
                  <a:pos x="334" y="72"/>
                </a:cxn>
                <a:cxn ang="0">
                  <a:pos x="409" y="0"/>
                </a:cxn>
                <a:cxn ang="0">
                  <a:pos x="75" y="0"/>
                </a:cxn>
                <a:cxn ang="0">
                  <a:pos x="0" y="72"/>
                </a:cxn>
                <a:cxn ang="0">
                  <a:pos x="334" y="72"/>
                </a:cxn>
              </a:cxnLst>
              <a:rect l="0" t="0" r="r" b="b"/>
              <a:pathLst>
                <a:path w="409" h="72">
                  <a:moveTo>
                    <a:pt x="334" y="72"/>
                  </a:moveTo>
                  <a:lnTo>
                    <a:pt x="409" y="0"/>
                  </a:lnTo>
                  <a:lnTo>
                    <a:pt x="75" y="0"/>
                  </a:lnTo>
                  <a:lnTo>
                    <a:pt x="0" y="72"/>
                  </a:lnTo>
                  <a:lnTo>
                    <a:pt x="334" y="72"/>
                  </a:lnTo>
                  <a:close/>
                </a:path>
              </a:pathLst>
            </a:custGeom>
            <a:solidFill>
              <a:srgbClr val="3CAFE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40"/>
            <p:cNvSpPr>
              <a:spLocks/>
            </p:cNvSpPr>
            <p:nvPr/>
          </p:nvSpPr>
          <p:spPr bwMode="auto">
            <a:xfrm>
              <a:off x="2883" y="2260"/>
              <a:ext cx="83" cy="76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75" y="1"/>
                </a:cxn>
                <a:cxn ang="0">
                  <a:pos x="0" y="72"/>
                </a:cxn>
                <a:cxn ang="0">
                  <a:pos x="4" y="76"/>
                </a:cxn>
                <a:cxn ang="0">
                  <a:pos x="78" y="5"/>
                </a:cxn>
                <a:cxn ang="0">
                  <a:pos x="76" y="0"/>
                </a:cxn>
                <a:cxn ang="0">
                  <a:pos x="78" y="5"/>
                </a:cxn>
                <a:cxn ang="0">
                  <a:pos x="83" y="0"/>
                </a:cxn>
                <a:cxn ang="0">
                  <a:pos x="76" y="0"/>
                </a:cxn>
              </a:cxnLst>
              <a:rect l="0" t="0" r="r" b="b"/>
              <a:pathLst>
                <a:path w="83" h="76">
                  <a:moveTo>
                    <a:pt x="76" y="0"/>
                  </a:moveTo>
                  <a:lnTo>
                    <a:pt x="75" y="1"/>
                  </a:lnTo>
                  <a:lnTo>
                    <a:pt x="0" y="72"/>
                  </a:lnTo>
                  <a:lnTo>
                    <a:pt x="4" y="76"/>
                  </a:lnTo>
                  <a:lnTo>
                    <a:pt x="78" y="5"/>
                  </a:lnTo>
                  <a:lnTo>
                    <a:pt x="76" y="0"/>
                  </a:lnTo>
                  <a:lnTo>
                    <a:pt x="78" y="5"/>
                  </a:lnTo>
                  <a:lnTo>
                    <a:pt x="8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41"/>
            <p:cNvSpPr>
              <a:spLocks/>
            </p:cNvSpPr>
            <p:nvPr/>
          </p:nvSpPr>
          <p:spPr bwMode="auto">
            <a:xfrm>
              <a:off x="2623" y="2260"/>
              <a:ext cx="336" cy="5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5"/>
                </a:cxn>
                <a:cxn ang="0">
                  <a:pos x="336" y="5"/>
                </a:cxn>
                <a:cxn ang="0">
                  <a:pos x="336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336" h="5">
                  <a:moveTo>
                    <a:pt x="0" y="1"/>
                  </a:moveTo>
                  <a:lnTo>
                    <a:pt x="2" y="5"/>
                  </a:lnTo>
                  <a:lnTo>
                    <a:pt x="336" y="5"/>
                  </a:lnTo>
                  <a:lnTo>
                    <a:pt x="336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42"/>
            <p:cNvSpPr>
              <a:spLocks/>
            </p:cNvSpPr>
            <p:nvPr/>
          </p:nvSpPr>
          <p:spPr bwMode="auto">
            <a:xfrm>
              <a:off x="2543" y="2260"/>
              <a:ext cx="84" cy="77"/>
            </a:xfrm>
            <a:custGeom>
              <a:avLst/>
              <a:gdLst/>
              <a:ahLst/>
              <a:cxnLst>
                <a:cxn ang="0">
                  <a:pos x="7" y="77"/>
                </a:cxn>
                <a:cxn ang="0">
                  <a:pos x="9" y="76"/>
                </a:cxn>
                <a:cxn ang="0">
                  <a:pos x="84" y="4"/>
                </a:cxn>
                <a:cxn ang="0">
                  <a:pos x="80" y="0"/>
                </a:cxn>
                <a:cxn ang="0">
                  <a:pos x="5" y="72"/>
                </a:cxn>
                <a:cxn ang="0">
                  <a:pos x="7" y="77"/>
                </a:cxn>
                <a:cxn ang="0">
                  <a:pos x="5" y="72"/>
                </a:cxn>
                <a:cxn ang="0">
                  <a:pos x="0" y="77"/>
                </a:cxn>
                <a:cxn ang="0">
                  <a:pos x="7" y="77"/>
                </a:cxn>
              </a:cxnLst>
              <a:rect l="0" t="0" r="r" b="b"/>
              <a:pathLst>
                <a:path w="84" h="77">
                  <a:moveTo>
                    <a:pt x="7" y="77"/>
                  </a:moveTo>
                  <a:lnTo>
                    <a:pt x="9" y="76"/>
                  </a:lnTo>
                  <a:lnTo>
                    <a:pt x="84" y="4"/>
                  </a:lnTo>
                  <a:lnTo>
                    <a:pt x="80" y="0"/>
                  </a:lnTo>
                  <a:lnTo>
                    <a:pt x="5" y="72"/>
                  </a:lnTo>
                  <a:lnTo>
                    <a:pt x="7" y="77"/>
                  </a:lnTo>
                  <a:lnTo>
                    <a:pt x="5" y="72"/>
                  </a:lnTo>
                  <a:lnTo>
                    <a:pt x="0" y="77"/>
                  </a:lnTo>
                  <a:lnTo>
                    <a:pt x="7" y="77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43"/>
            <p:cNvSpPr>
              <a:spLocks/>
            </p:cNvSpPr>
            <p:nvPr/>
          </p:nvSpPr>
          <p:spPr bwMode="auto">
            <a:xfrm>
              <a:off x="2550" y="2331"/>
              <a:ext cx="336" cy="6"/>
            </a:xfrm>
            <a:custGeom>
              <a:avLst/>
              <a:gdLst/>
              <a:ahLst/>
              <a:cxnLst>
                <a:cxn ang="0">
                  <a:pos x="336" y="5"/>
                </a:cxn>
                <a:cxn ang="0">
                  <a:pos x="334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334" y="6"/>
                </a:cxn>
                <a:cxn ang="0">
                  <a:pos x="336" y="5"/>
                </a:cxn>
                <a:cxn ang="0">
                  <a:pos x="334" y="6"/>
                </a:cxn>
                <a:cxn ang="0">
                  <a:pos x="335" y="6"/>
                </a:cxn>
                <a:cxn ang="0">
                  <a:pos x="336" y="5"/>
                </a:cxn>
              </a:cxnLst>
              <a:rect l="0" t="0" r="r" b="b"/>
              <a:pathLst>
                <a:path w="336" h="6">
                  <a:moveTo>
                    <a:pt x="336" y="5"/>
                  </a:moveTo>
                  <a:lnTo>
                    <a:pt x="334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334" y="6"/>
                  </a:lnTo>
                  <a:lnTo>
                    <a:pt x="336" y="5"/>
                  </a:lnTo>
                  <a:lnTo>
                    <a:pt x="334" y="6"/>
                  </a:lnTo>
                  <a:lnTo>
                    <a:pt x="335" y="6"/>
                  </a:lnTo>
                  <a:lnTo>
                    <a:pt x="336" y="5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44"/>
            <p:cNvSpPr>
              <a:spLocks/>
            </p:cNvSpPr>
            <p:nvPr/>
          </p:nvSpPr>
          <p:spPr bwMode="auto">
            <a:xfrm>
              <a:off x="2884" y="2262"/>
              <a:ext cx="75" cy="389"/>
            </a:xfrm>
            <a:custGeom>
              <a:avLst/>
              <a:gdLst/>
              <a:ahLst/>
              <a:cxnLst>
                <a:cxn ang="0">
                  <a:pos x="75" y="317"/>
                </a:cxn>
                <a:cxn ang="0">
                  <a:pos x="75" y="0"/>
                </a:cxn>
                <a:cxn ang="0">
                  <a:pos x="0" y="72"/>
                </a:cxn>
                <a:cxn ang="0">
                  <a:pos x="0" y="389"/>
                </a:cxn>
                <a:cxn ang="0">
                  <a:pos x="75" y="317"/>
                </a:cxn>
              </a:cxnLst>
              <a:rect l="0" t="0" r="r" b="b"/>
              <a:pathLst>
                <a:path w="75" h="389">
                  <a:moveTo>
                    <a:pt x="75" y="317"/>
                  </a:moveTo>
                  <a:lnTo>
                    <a:pt x="75" y="0"/>
                  </a:lnTo>
                  <a:lnTo>
                    <a:pt x="0" y="72"/>
                  </a:lnTo>
                  <a:lnTo>
                    <a:pt x="0" y="389"/>
                  </a:lnTo>
                  <a:lnTo>
                    <a:pt x="75" y="317"/>
                  </a:lnTo>
                  <a:close/>
                </a:path>
              </a:pathLst>
            </a:custGeom>
            <a:solidFill>
              <a:srgbClr val="075F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45"/>
            <p:cNvSpPr>
              <a:spLocks/>
            </p:cNvSpPr>
            <p:nvPr/>
          </p:nvSpPr>
          <p:spPr bwMode="auto">
            <a:xfrm>
              <a:off x="2957" y="2256"/>
              <a:ext cx="5" cy="323"/>
            </a:xfrm>
            <a:custGeom>
              <a:avLst/>
              <a:gdLst/>
              <a:ahLst/>
              <a:cxnLst>
                <a:cxn ang="0">
                  <a:pos x="1" y="4"/>
                </a:cxn>
                <a:cxn ang="0">
                  <a:pos x="0" y="6"/>
                </a:cxn>
                <a:cxn ang="0">
                  <a:pos x="0" y="323"/>
                </a:cxn>
                <a:cxn ang="0">
                  <a:pos x="5" y="323"/>
                </a:cxn>
                <a:cxn ang="0">
                  <a:pos x="5" y="6"/>
                </a:cxn>
                <a:cxn ang="0">
                  <a:pos x="1" y="4"/>
                </a:cxn>
                <a:cxn ang="0">
                  <a:pos x="5" y="6"/>
                </a:cxn>
                <a:cxn ang="0">
                  <a:pos x="5" y="0"/>
                </a:cxn>
                <a:cxn ang="0">
                  <a:pos x="1" y="4"/>
                </a:cxn>
              </a:cxnLst>
              <a:rect l="0" t="0" r="r" b="b"/>
              <a:pathLst>
                <a:path w="5" h="323">
                  <a:moveTo>
                    <a:pt x="1" y="4"/>
                  </a:moveTo>
                  <a:lnTo>
                    <a:pt x="0" y="6"/>
                  </a:lnTo>
                  <a:lnTo>
                    <a:pt x="0" y="323"/>
                  </a:lnTo>
                  <a:lnTo>
                    <a:pt x="5" y="323"/>
                  </a:lnTo>
                  <a:lnTo>
                    <a:pt x="5" y="6"/>
                  </a:lnTo>
                  <a:lnTo>
                    <a:pt x="1" y="4"/>
                  </a:lnTo>
                  <a:lnTo>
                    <a:pt x="5" y="6"/>
                  </a:lnTo>
                  <a:lnTo>
                    <a:pt x="5" y="0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46"/>
            <p:cNvSpPr>
              <a:spLocks/>
            </p:cNvSpPr>
            <p:nvPr/>
          </p:nvSpPr>
          <p:spPr bwMode="auto">
            <a:xfrm>
              <a:off x="2882" y="2260"/>
              <a:ext cx="79" cy="76"/>
            </a:xfrm>
            <a:custGeom>
              <a:avLst/>
              <a:gdLst/>
              <a:ahLst/>
              <a:cxnLst>
                <a:cxn ang="0">
                  <a:pos x="0" y="74"/>
                </a:cxn>
                <a:cxn ang="0">
                  <a:pos x="5" y="76"/>
                </a:cxn>
                <a:cxn ang="0">
                  <a:pos x="79" y="4"/>
                </a:cxn>
                <a:cxn ang="0">
                  <a:pos x="75" y="0"/>
                </a:cxn>
                <a:cxn ang="0">
                  <a:pos x="1" y="72"/>
                </a:cxn>
                <a:cxn ang="0">
                  <a:pos x="0" y="74"/>
                </a:cxn>
                <a:cxn ang="0">
                  <a:pos x="1" y="72"/>
                </a:cxn>
                <a:cxn ang="0">
                  <a:pos x="0" y="73"/>
                </a:cxn>
                <a:cxn ang="0">
                  <a:pos x="0" y="74"/>
                </a:cxn>
              </a:cxnLst>
              <a:rect l="0" t="0" r="r" b="b"/>
              <a:pathLst>
                <a:path w="79" h="76">
                  <a:moveTo>
                    <a:pt x="0" y="74"/>
                  </a:moveTo>
                  <a:lnTo>
                    <a:pt x="5" y="76"/>
                  </a:lnTo>
                  <a:lnTo>
                    <a:pt x="79" y="4"/>
                  </a:lnTo>
                  <a:lnTo>
                    <a:pt x="75" y="0"/>
                  </a:lnTo>
                  <a:lnTo>
                    <a:pt x="1" y="72"/>
                  </a:lnTo>
                  <a:lnTo>
                    <a:pt x="0" y="74"/>
                  </a:lnTo>
                  <a:lnTo>
                    <a:pt x="1" y="72"/>
                  </a:lnTo>
                  <a:lnTo>
                    <a:pt x="0" y="73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47"/>
            <p:cNvSpPr>
              <a:spLocks/>
            </p:cNvSpPr>
            <p:nvPr/>
          </p:nvSpPr>
          <p:spPr bwMode="auto">
            <a:xfrm>
              <a:off x="2882" y="2334"/>
              <a:ext cx="5" cy="323"/>
            </a:xfrm>
            <a:custGeom>
              <a:avLst/>
              <a:gdLst/>
              <a:ahLst/>
              <a:cxnLst>
                <a:cxn ang="0">
                  <a:pos x="4" y="319"/>
                </a:cxn>
                <a:cxn ang="0">
                  <a:pos x="5" y="317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317"/>
                </a:cxn>
                <a:cxn ang="0">
                  <a:pos x="4" y="319"/>
                </a:cxn>
                <a:cxn ang="0">
                  <a:pos x="0" y="317"/>
                </a:cxn>
                <a:cxn ang="0">
                  <a:pos x="0" y="323"/>
                </a:cxn>
                <a:cxn ang="0">
                  <a:pos x="4" y="319"/>
                </a:cxn>
              </a:cxnLst>
              <a:rect l="0" t="0" r="r" b="b"/>
              <a:pathLst>
                <a:path w="5" h="323">
                  <a:moveTo>
                    <a:pt x="4" y="319"/>
                  </a:moveTo>
                  <a:lnTo>
                    <a:pt x="5" y="317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317"/>
                  </a:lnTo>
                  <a:lnTo>
                    <a:pt x="4" y="319"/>
                  </a:lnTo>
                  <a:lnTo>
                    <a:pt x="0" y="317"/>
                  </a:lnTo>
                  <a:lnTo>
                    <a:pt x="0" y="323"/>
                  </a:lnTo>
                  <a:lnTo>
                    <a:pt x="4" y="319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48"/>
            <p:cNvSpPr>
              <a:spLocks/>
            </p:cNvSpPr>
            <p:nvPr/>
          </p:nvSpPr>
          <p:spPr bwMode="auto">
            <a:xfrm>
              <a:off x="2883" y="2577"/>
              <a:ext cx="79" cy="76"/>
            </a:xfrm>
            <a:custGeom>
              <a:avLst/>
              <a:gdLst/>
              <a:ahLst/>
              <a:cxnLst>
                <a:cxn ang="0">
                  <a:pos x="79" y="2"/>
                </a:cxn>
                <a:cxn ang="0">
                  <a:pos x="74" y="0"/>
                </a:cxn>
                <a:cxn ang="0">
                  <a:pos x="0" y="72"/>
                </a:cxn>
                <a:cxn ang="0">
                  <a:pos x="4" y="76"/>
                </a:cxn>
                <a:cxn ang="0">
                  <a:pos x="78" y="4"/>
                </a:cxn>
                <a:cxn ang="0">
                  <a:pos x="79" y="2"/>
                </a:cxn>
                <a:cxn ang="0">
                  <a:pos x="78" y="4"/>
                </a:cxn>
                <a:cxn ang="0">
                  <a:pos x="79" y="3"/>
                </a:cxn>
                <a:cxn ang="0">
                  <a:pos x="79" y="2"/>
                </a:cxn>
              </a:cxnLst>
              <a:rect l="0" t="0" r="r" b="b"/>
              <a:pathLst>
                <a:path w="79" h="76">
                  <a:moveTo>
                    <a:pt x="79" y="2"/>
                  </a:moveTo>
                  <a:lnTo>
                    <a:pt x="74" y="0"/>
                  </a:lnTo>
                  <a:lnTo>
                    <a:pt x="0" y="72"/>
                  </a:lnTo>
                  <a:lnTo>
                    <a:pt x="4" y="76"/>
                  </a:lnTo>
                  <a:lnTo>
                    <a:pt x="78" y="4"/>
                  </a:lnTo>
                  <a:lnTo>
                    <a:pt x="79" y="2"/>
                  </a:lnTo>
                  <a:lnTo>
                    <a:pt x="78" y="4"/>
                  </a:lnTo>
                  <a:lnTo>
                    <a:pt x="79" y="3"/>
                  </a:lnTo>
                  <a:lnTo>
                    <a:pt x="79" y="2"/>
                  </a:lnTo>
                  <a:close/>
                </a:path>
              </a:pathLst>
            </a:custGeom>
            <a:solidFill>
              <a:srgbClr val="ADD7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49"/>
            <p:cNvSpPr>
              <a:spLocks/>
            </p:cNvSpPr>
            <p:nvPr/>
          </p:nvSpPr>
          <p:spPr bwMode="auto">
            <a:xfrm>
              <a:off x="2570" y="2606"/>
              <a:ext cx="29" cy="29"/>
            </a:xfrm>
            <a:custGeom>
              <a:avLst/>
              <a:gdLst/>
              <a:ahLst/>
              <a:cxnLst>
                <a:cxn ang="0">
                  <a:pos x="16" y="29"/>
                </a:cxn>
                <a:cxn ang="0">
                  <a:pos x="18" y="29"/>
                </a:cxn>
                <a:cxn ang="0">
                  <a:pos x="20" y="28"/>
                </a:cxn>
                <a:cxn ang="0">
                  <a:pos x="22" y="27"/>
                </a:cxn>
                <a:cxn ang="0">
                  <a:pos x="24" y="26"/>
                </a:cxn>
                <a:cxn ang="0">
                  <a:pos x="25" y="24"/>
                </a:cxn>
                <a:cxn ang="0">
                  <a:pos x="27" y="23"/>
                </a:cxn>
                <a:cxn ang="0">
                  <a:pos x="28" y="21"/>
                </a:cxn>
                <a:cxn ang="0">
                  <a:pos x="28" y="19"/>
                </a:cxn>
                <a:cxn ang="0">
                  <a:pos x="29" y="17"/>
                </a:cxn>
                <a:cxn ang="0">
                  <a:pos x="29" y="14"/>
                </a:cxn>
                <a:cxn ang="0">
                  <a:pos x="29" y="12"/>
                </a:cxn>
                <a:cxn ang="0">
                  <a:pos x="28" y="10"/>
                </a:cxn>
                <a:cxn ang="0">
                  <a:pos x="28" y="8"/>
                </a:cxn>
                <a:cxn ang="0">
                  <a:pos x="27" y="6"/>
                </a:cxn>
                <a:cxn ang="0">
                  <a:pos x="25" y="5"/>
                </a:cxn>
                <a:cxn ang="0">
                  <a:pos x="24" y="3"/>
                </a:cxn>
                <a:cxn ang="0">
                  <a:pos x="22" y="2"/>
                </a:cxn>
                <a:cxn ang="0">
                  <a:pos x="20" y="1"/>
                </a:cxn>
                <a:cxn ang="0">
                  <a:pos x="18" y="0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0" y="1"/>
                </a:cxn>
                <a:cxn ang="0">
                  <a:pos x="8" y="2"/>
                </a:cxn>
                <a:cxn ang="0">
                  <a:pos x="6" y="3"/>
                </a:cxn>
                <a:cxn ang="0">
                  <a:pos x="4" y="4"/>
                </a:cxn>
                <a:cxn ang="0">
                  <a:pos x="3" y="6"/>
                </a:cxn>
                <a:cxn ang="0">
                  <a:pos x="2" y="8"/>
                </a:cxn>
                <a:cxn ang="0">
                  <a:pos x="1" y="9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1" y="20"/>
                </a:cxn>
                <a:cxn ang="0">
                  <a:pos x="2" y="22"/>
                </a:cxn>
                <a:cxn ang="0">
                  <a:pos x="3" y="24"/>
                </a:cxn>
                <a:cxn ang="0">
                  <a:pos x="5" y="25"/>
                </a:cxn>
                <a:cxn ang="0">
                  <a:pos x="6" y="27"/>
                </a:cxn>
                <a:cxn ang="0">
                  <a:pos x="8" y="28"/>
                </a:cxn>
                <a:cxn ang="0">
                  <a:pos x="10" y="28"/>
                </a:cxn>
                <a:cxn ang="0">
                  <a:pos x="12" y="29"/>
                </a:cxn>
                <a:cxn ang="0">
                  <a:pos x="15" y="29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5" y="29"/>
                  </a:lnTo>
                  <a:lnTo>
                    <a:pt x="16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8" y="29"/>
                  </a:lnTo>
                  <a:lnTo>
                    <a:pt x="19" y="28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1" y="28"/>
                  </a:lnTo>
                  <a:lnTo>
                    <a:pt x="21" y="27"/>
                  </a:lnTo>
                  <a:lnTo>
                    <a:pt x="22" y="27"/>
                  </a:lnTo>
                  <a:lnTo>
                    <a:pt x="23" y="27"/>
                  </a:lnTo>
                  <a:lnTo>
                    <a:pt x="23" y="26"/>
                  </a:lnTo>
                  <a:lnTo>
                    <a:pt x="24" y="26"/>
                  </a:lnTo>
                  <a:lnTo>
                    <a:pt x="24" y="25"/>
                  </a:lnTo>
                  <a:lnTo>
                    <a:pt x="25" y="25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6" y="23"/>
                  </a:lnTo>
                  <a:lnTo>
                    <a:pt x="27" y="23"/>
                  </a:lnTo>
                  <a:lnTo>
                    <a:pt x="27" y="22"/>
                  </a:lnTo>
                  <a:lnTo>
                    <a:pt x="27" y="21"/>
                  </a:lnTo>
                  <a:lnTo>
                    <a:pt x="28" y="21"/>
                  </a:lnTo>
                  <a:lnTo>
                    <a:pt x="28" y="20"/>
                  </a:lnTo>
                  <a:lnTo>
                    <a:pt x="28" y="19"/>
                  </a:lnTo>
                  <a:lnTo>
                    <a:pt x="28" y="19"/>
                  </a:lnTo>
                  <a:lnTo>
                    <a:pt x="29" y="18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6"/>
                  </a:lnTo>
                  <a:lnTo>
                    <a:pt x="29" y="15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3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29" y="11"/>
                  </a:lnTo>
                  <a:lnTo>
                    <a:pt x="28" y="10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28" y="8"/>
                  </a:lnTo>
                  <a:lnTo>
                    <a:pt x="27" y="8"/>
                  </a:lnTo>
                  <a:lnTo>
                    <a:pt x="27" y="7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6" y="5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3" y="3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1" y="2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8" y="1"/>
                  </a:lnTo>
                  <a:lnTo>
                    <a:pt x="8" y="2"/>
                  </a:lnTo>
                  <a:lnTo>
                    <a:pt x="7" y="2"/>
                  </a:lnTo>
                  <a:lnTo>
                    <a:pt x="6" y="2"/>
                  </a:lnTo>
                  <a:lnTo>
                    <a:pt x="6" y="3"/>
                  </a:lnTo>
                  <a:lnTo>
                    <a:pt x="5" y="3"/>
                  </a:lnTo>
                  <a:lnTo>
                    <a:pt x="5" y="4"/>
                  </a:lnTo>
                  <a:lnTo>
                    <a:pt x="4" y="4"/>
                  </a:lnTo>
                  <a:lnTo>
                    <a:pt x="4" y="5"/>
                  </a:lnTo>
                  <a:lnTo>
                    <a:pt x="3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2" y="7"/>
                  </a:lnTo>
                  <a:lnTo>
                    <a:pt x="2" y="8"/>
                  </a:lnTo>
                  <a:lnTo>
                    <a:pt x="2" y="8"/>
                  </a:lnTo>
                  <a:lnTo>
                    <a:pt x="1" y="9"/>
                  </a:lnTo>
                  <a:lnTo>
                    <a:pt x="1" y="9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4"/>
                  </a:lnTo>
                  <a:lnTo>
                    <a:pt x="4" y="24"/>
                  </a:lnTo>
                  <a:lnTo>
                    <a:pt x="4" y="25"/>
                  </a:lnTo>
                  <a:lnTo>
                    <a:pt x="5" y="25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7"/>
                  </a:lnTo>
                  <a:lnTo>
                    <a:pt x="7" y="27"/>
                  </a:lnTo>
                  <a:lnTo>
                    <a:pt x="8" y="27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1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3" y="29"/>
                  </a:lnTo>
                  <a:lnTo>
                    <a:pt x="14" y="29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50"/>
            <p:cNvSpPr>
              <a:spLocks/>
            </p:cNvSpPr>
            <p:nvPr/>
          </p:nvSpPr>
          <p:spPr bwMode="auto">
            <a:xfrm>
              <a:off x="2570" y="2606"/>
              <a:ext cx="29" cy="29"/>
            </a:xfrm>
            <a:custGeom>
              <a:avLst/>
              <a:gdLst/>
              <a:ahLst/>
              <a:cxnLst>
                <a:cxn ang="0">
                  <a:pos x="16" y="29"/>
                </a:cxn>
                <a:cxn ang="0">
                  <a:pos x="18" y="29"/>
                </a:cxn>
                <a:cxn ang="0">
                  <a:pos x="20" y="28"/>
                </a:cxn>
                <a:cxn ang="0">
                  <a:pos x="22" y="27"/>
                </a:cxn>
                <a:cxn ang="0">
                  <a:pos x="24" y="26"/>
                </a:cxn>
                <a:cxn ang="0">
                  <a:pos x="25" y="24"/>
                </a:cxn>
                <a:cxn ang="0">
                  <a:pos x="27" y="23"/>
                </a:cxn>
                <a:cxn ang="0">
                  <a:pos x="28" y="21"/>
                </a:cxn>
                <a:cxn ang="0">
                  <a:pos x="28" y="19"/>
                </a:cxn>
                <a:cxn ang="0">
                  <a:pos x="29" y="17"/>
                </a:cxn>
                <a:cxn ang="0">
                  <a:pos x="29" y="14"/>
                </a:cxn>
                <a:cxn ang="0">
                  <a:pos x="29" y="12"/>
                </a:cxn>
                <a:cxn ang="0">
                  <a:pos x="28" y="10"/>
                </a:cxn>
                <a:cxn ang="0">
                  <a:pos x="28" y="8"/>
                </a:cxn>
                <a:cxn ang="0">
                  <a:pos x="27" y="6"/>
                </a:cxn>
                <a:cxn ang="0">
                  <a:pos x="25" y="5"/>
                </a:cxn>
                <a:cxn ang="0">
                  <a:pos x="24" y="3"/>
                </a:cxn>
                <a:cxn ang="0">
                  <a:pos x="22" y="2"/>
                </a:cxn>
                <a:cxn ang="0">
                  <a:pos x="20" y="1"/>
                </a:cxn>
                <a:cxn ang="0">
                  <a:pos x="18" y="0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0" y="1"/>
                </a:cxn>
                <a:cxn ang="0">
                  <a:pos x="8" y="2"/>
                </a:cxn>
                <a:cxn ang="0">
                  <a:pos x="6" y="3"/>
                </a:cxn>
                <a:cxn ang="0">
                  <a:pos x="4" y="4"/>
                </a:cxn>
                <a:cxn ang="0">
                  <a:pos x="3" y="6"/>
                </a:cxn>
                <a:cxn ang="0">
                  <a:pos x="2" y="8"/>
                </a:cxn>
                <a:cxn ang="0">
                  <a:pos x="1" y="9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1" y="20"/>
                </a:cxn>
                <a:cxn ang="0">
                  <a:pos x="2" y="22"/>
                </a:cxn>
                <a:cxn ang="0">
                  <a:pos x="3" y="24"/>
                </a:cxn>
                <a:cxn ang="0">
                  <a:pos x="5" y="25"/>
                </a:cxn>
                <a:cxn ang="0">
                  <a:pos x="6" y="27"/>
                </a:cxn>
                <a:cxn ang="0">
                  <a:pos x="8" y="28"/>
                </a:cxn>
                <a:cxn ang="0">
                  <a:pos x="10" y="28"/>
                </a:cxn>
                <a:cxn ang="0">
                  <a:pos x="12" y="29"/>
                </a:cxn>
                <a:cxn ang="0">
                  <a:pos x="15" y="29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5" y="29"/>
                  </a:lnTo>
                  <a:lnTo>
                    <a:pt x="16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8" y="29"/>
                  </a:lnTo>
                  <a:lnTo>
                    <a:pt x="19" y="28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1" y="28"/>
                  </a:lnTo>
                  <a:lnTo>
                    <a:pt x="21" y="27"/>
                  </a:lnTo>
                  <a:lnTo>
                    <a:pt x="22" y="27"/>
                  </a:lnTo>
                  <a:lnTo>
                    <a:pt x="23" y="27"/>
                  </a:lnTo>
                  <a:lnTo>
                    <a:pt x="23" y="26"/>
                  </a:lnTo>
                  <a:lnTo>
                    <a:pt x="24" y="26"/>
                  </a:lnTo>
                  <a:lnTo>
                    <a:pt x="24" y="25"/>
                  </a:lnTo>
                  <a:lnTo>
                    <a:pt x="25" y="25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6" y="23"/>
                  </a:lnTo>
                  <a:lnTo>
                    <a:pt x="27" y="23"/>
                  </a:lnTo>
                  <a:lnTo>
                    <a:pt x="27" y="22"/>
                  </a:lnTo>
                  <a:lnTo>
                    <a:pt x="27" y="21"/>
                  </a:lnTo>
                  <a:lnTo>
                    <a:pt x="28" y="21"/>
                  </a:lnTo>
                  <a:lnTo>
                    <a:pt x="28" y="20"/>
                  </a:lnTo>
                  <a:lnTo>
                    <a:pt x="28" y="19"/>
                  </a:lnTo>
                  <a:lnTo>
                    <a:pt x="28" y="19"/>
                  </a:lnTo>
                  <a:lnTo>
                    <a:pt x="29" y="18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6"/>
                  </a:lnTo>
                  <a:lnTo>
                    <a:pt x="29" y="15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3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29" y="11"/>
                  </a:lnTo>
                  <a:lnTo>
                    <a:pt x="28" y="10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28" y="8"/>
                  </a:lnTo>
                  <a:lnTo>
                    <a:pt x="27" y="8"/>
                  </a:lnTo>
                  <a:lnTo>
                    <a:pt x="27" y="7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6" y="5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4" y="4"/>
                  </a:lnTo>
                  <a:lnTo>
                    <a:pt x="24" y="3"/>
                  </a:lnTo>
                  <a:lnTo>
                    <a:pt x="23" y="3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1" y="2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8" y="1"/>
                  </a:lnTo>
                  <a:lnTo>
                    <a:pt x="8" y="2"/>
                  </a:lnTo>
                  <a:lnTo>
                    <a:pt x="7" y="2"/>
                  </a:lnTo>
                  <a:lnTo>
                    <a:pt x="6" y="2"/>
                  </a:lnTo>
                  <a:lnTo>
                    <a:pt x="6" y="3"/>
                  </a:lnTo>
                  <a:lnTo>
                    <a:pt x="5" y="3"/>
                  </a:lnTo>
                  <a:lnTo>
                    <a:pt x="5" y="4"/>
                  </a:lnTo>
                  <a:lnTo>
                    <a:pt x="4" y="4"/>
                  </a:lnTo>
                  <a:lnTo>
                    <a:pt x="4" y="5"/>
                  </a:lnTo>
                  <a:lnTo>
                    <a:pt x="3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2" y="7"/>
                  </a:lnTo>
                  <a:lnTo>
                    <a:pt x="2" y="8"/>
                  </a:lnTo>
                  <a:lnTo>
                    <a:pt x="2" y="8"/>
                  </a:lnTo>
                  <a:lnTo>
                    <a:pt x="1" y="9"/>
                  </a:lnTo>
                  <a:lnTo>
                    <a:pt x="1" y="9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4"/>
                  </a:lnTo>
                  <a:lnTo>
                    <a:pt x="4" y="24"/>
                  </a:lnTo>
                  <a:lnTo>
                    <a:pt x="4" y="25"/>
                  </a:lnTo>
                  <a:lnTo>
                    <a:pt x="5" y="25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7"/>
                  </a:lnTo>
                  <a:lnTo>
                    <a:pt x="7" y="27"/>
                  </a:lnTo>
                  <a:lnTo>
                    <a:pt x="8" y="27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1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3" y="29"/>
                  </a:lnTo>
                  <a:lnTo>
                    <a:pt x="14" y="29"/>
                  </a:lnTo>
                  <a:lnTo>
                    <a:pt x="15" y="29"/>
                  </a:lnTo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51"/>
            <p:cNvSpPr>
              <a:spLocks/>
            </p:cNvSpPr>
            <p:nvPr/>
          </p:nvSpPr>
          <p:spPr bwMode="auto">
            <a:xfrm>
              <a:off x="2572" y="2524"/>
              <a:ext cx="108" cy="109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28" y="109"/>
                </a:cxn>
                <a:cxn ang="0">
                  <a:pos x="108" y="27"/>
                </a:cxn>
                <a:cxn ang="0">
                  <a:pos x="80" y="0"/>
                </a:cxn>
                <a:cxn ang="0">
                  <a:pos x="0" y="81"/>
                </a:cxn>
              </a:cxnLst>
              <a:rect l="0" t="0" r="r" b="b"/>
              <a:pathLst>
                <a:path w="108" h="109">
                  <a:moveTo>
                    <a:pt x="0" y="81"/>
                  </a:moveTo>
                  <a:lnTo>
                    <a:pt x="28" y="109"/>
                  </a:lnTo>
                  <a:lnTo>
                    <a:pt x="108" y="27"/>
                  </a:lnTo>
                  <a:lnTo>
                    <a:pt x="80" y="0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52"/>
            <p:cNvSpPr>
              <a:spLocks/>
            </p:cNvSpPr>
            <p:nvPr/>
          </p:nvSpPr>
          <p:spPr bwMode="auto">
            <a:xfrm>
              <a:off x="2572" y="2524"/>
              <a:ext cx="108" cy="109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28" y="109"/>
                </a:cxn>
                <a:cxn ang="0">
                  <a:pos x="108" y="27"/>
                </a:cxn>
                <a:cxn ang="0">
                  <a:pos x="80" y="0"/>
                </a:cxn>
                <a:cxn ang="0">
                  <a:pos x="0" y="81"/>
                </a:cxn>
              </a:cxnLst>
              <a:rect l="0" t="0" r="r" b="b"/>
              <a:pathLst>
                <a:path w="108" h="109">
                  <a:moveTo>
                    <a:pt x="0" y="81"/>
                  </a:moveTo>
                  <a:lnTo>
                    <a:pt x="28" y="109"/>
                  </a:lnTo>
                  <a:lnTo>
                    <a:pt x="108" y="27"/>
                  </a:lnTo>
                  <a:lnTo>
                    <a:pt x="80" y="0"/>
                  </a:lnTo>
                  <a:lnTo>
                    <a:pt x="0" y="81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53"/>
            <p:cNvSpPr>
              <a:spLocks noEditPoints="1"/>
            </p:cNvSpPr>
            <p:nvPr/>
          </p:nvSpPr>
          <p:spPr bwMode="auto">
            <a:xfrm>
              <a:off x="2641" y="2355"/>
              <a:ext cx="216" cy="217"/>
            </a:xfrm>
            <a:custGeom>
              <a:avLst/>
              <a:gdLst/>
              <a:ahLst/>
              <a:cxnLst>
                <a:cxn ang="0">
                  <a:pos x="2" y="130"/>
                </a:cxn>
                <a:cxn ang="0">
                  <a:pos x="11" y="155"/>
                </a:cxn>
                <a:cxn ang="0">
                  <a:pos x="25" y="177"/>
                </a:cxn>
                <a:cxn ang="0">
                  <a:pos x="43" y="195"/>
                </a:cxn>
                <a:cxn ang="0">
                  <a:pos x="66" y="208"/>
                </a:cxn>
                <a:cxn ang="0">
                  <a:pos x="92" y="216"/>
                </a:cxn>
                <a:cxn ang="0">
                  <a:pos x="119" y="216"/>
                </a:cxn>
                <a:cxn ang="0">
                  <a:pos x="145" y="210"/>
                </a:cxn>
                <a:cxn ang="0">
                  <a:pos x="168" y="198"/>
                </a:cxn>
                <a:cxn ang="0">
                  <a:pos x="188" y="181"/>
                </a:cxn>
                <a:cxn ang="0">
                  <a:pos x="203" y="160"/>
                </a:cxn>
                <a:cxn ang="0">
                  <a:pos x="213" y="136"/>
                </a:cxn>
                <a:cxn ang="0">
                  <a:pos x="216" y="108"/>
                </a:cxn>
                <a:cxn ang="0">
                  <a:pos x="213" y="81"/>
                </a:cxn>
                <a:cxn ang="0">
                  <a:pos x="203" y="57"/>
                </a:cxn>
                <a:cxn ang="0">
                  <a:pos x="188" y="36"/>
                </a:cxn>
                <a:cxn ang="0">
                  <a:pos x="168" y="18"/>
                </a:cxn>
                <a:cxn ang="0">
                  <a:pos x="145" y="6"/>
                </a:cxn>
                <a:cxn ang="0">
                  <a:pos x="119" y="0"/>
                </a:cxn>
                <a:cxn ang="0">
                  <a:pos x="92" y="1"/>
                </a:cxn>
                <a:cxn ang="0">
                  <a:pos x="66" y="9"/>
                </a:cxn>
                <a:cxn ang="0">
                  <a:pos x="43" y="21"/>
                </a:cxn>
                <a:cxn ang="0">
                  <a:pos x="25" y="39"/>
                </a:cxn>
                <a:cxn ang="0">
                  <a:pos x="11" y="61"/>
                </a:cxn>
                <a:cxn ang="0">
                  <a:pos x="2" y="87"/>
                </a:cxn>
                <a:cxn ang="0">
                  <a:pos x="15" y="108"/>
                </a:cxn>
                <a:cxn ang="0">
                  <a:pos x="18" y="85"/>
                </a:cxn>
                <a:cxn ang="0">
                  <a:pos x="26" y="64"/>
                </a:cxn>
                <a:cxn ang="0">
                  <a:pos x="39" y="46"/>
                </a:cxn>
                <a:cxn ang="0">
                  <a:pos x="56" y="31"/>
                </a:cxn>
                <a:cxn ang="0">
                  <a:pos x="76" y="21"/>
                </a:cxn>
                <a:cxn ang="0">
                  <a:pos x="99" y="16"/>
                </a:cxn>
                <a:cxn ang="0">
                  <a:pos x="122" y="16"/>
                </a:cxn>
                <a:cxn ang="0">
                  <a:pos x="144" y="22"/>
                </a:cxn>
                <a:cxn ang="0">
                  <a:pos x="164" y="34"/>
                </a:cxn>
                <a:cxn ang="0">
                  <a:pos x="180" y="49"/>
                </a:cxn>
                <a:cxn ang="0">
                  <a:pos x="192" y="68"/>
                </a:cxn>
                <a:cxn ang="0">
                  <a:pos x="199" y="90"/>
                </a:cxn>
                <a:cxn ang="0">
                  <a:pos x="201" y="113"/>
                </a:cxn>
                <a:cxn ang="0">
                  <a:pos x="197" y="136"/>
                </a:cxn>
                <a:cxn ang="0">
                  <a:pos x="187" y="157"/>
                </a:cxn>
                <a:cxn ang="0">
                  <a:pos x="174" y="174"/>
                </a:cxn>
                <a:cxn ang="0">
                  <a:pos x="156" y="188"/>
                </a:cxn>
                <a:cxn ang="0">
                  <a:pos x="136" y="198"/>
                </a:cxn>
                <a:cxn ang="0">
                  <a:pos x="113" y="202"/>
                </a:cxn>
                <a:cxn ang="0">
                  <a:pos x="89" y="200"/>
                </a:cxn>
                <a:cxn ang="0">
                  <a:pos x="68" y="193"/>
                </a:cxn>
                <a:cxn ang="0">
                  <a:pos x="49" y="180"/>
                </a:cxn>
                <a:cxn ang="0">
                  <a:pos x="34" y="164"/>
                </a:cxn>
                <a:cxn ang="0">
                  <a:pos x="22" y="145"/>
                </a:cxn>
                <a:cxn ang="0">
                  <a:pos x="16" y="123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5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6" y="189"/>
                  </a:lnTo>
                  <a:lnTo>
                    <a:pt x="39" y="192"/>
                  </a:lnTo>
                  <a:lnTo>
                    <a:pt x="43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3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4" y="216"/>
                  </a:lnTo>
                  <a:lnTo>
                    <a:pt x="130" y="215"/>
                  </a:lnTo>
                  <a:lnTo>
                    <a:pt x="135" y="213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5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1"/>
                  </a:lnTo>
                  <a:lnTo>
                    <a:pt x="168" y="18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6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4" y="1"/>
                  </a:lnTo>
                  <a:lnTo>
                    <a:pt x="119" y="0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0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6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8"/>
                  </a:lnTo>
                  <a:lnTo>
                    <a:pt x="43" y="21"/>
                  </a:lnTo>
                  <a:lnTo>
                    <a:pt x="39" y="25"/>
                  </a:lnTo>
                  <a:lnTo>
                    <a:pt x="36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  <a:close/>
                  <a:moveTo>
                    <a:pt x="15" y="108"/>
                  </a:moveTo>
                  <a:lnTo>
                    <a:pt x="15" y="104"/>
                  </a:lnTo>
                  <a:lnTo>
                    <a:pt x="16" y="99"/>
                  </a:lnTo>
                  <a:lnTo>
                    <a:pt x="16" y="94"/>
                  </a:lnTo>
                  <a:lnTo>
                    <a:pt x="17" y="90"/>
                  </a:lnTo>
                  <a:lnTo>
                    <a:pt x="18" y="85"/>
                  </a:lnTo>
                  <a:lnTo>
                    <a:pt x="19" y="81"/>
                  </a:lnTo>
                  <a:lnTo>
                    <a:pt x="21" y="76"/>
                  </a:lnTo>
                  <a:lnTo>
                    <a:pt x="22" y="72"/>
                  </a:lnTo>
                  <a:lnTo>
                    <a:pt x="24" y="68"/>
                  </a:lnTo>
                  <a:lnTo>
                    <a:pt x="26" y="64"/>
                  </a:lnTo>
                  <a:lnTo>
                    <a:pt x="29" y="60"/>
                  </a:lnTo>
                  <a:lnTo>
                    <a:pt x="31" y="56"/>
                  </a:lnTo>
                  <a:lnTo>
                    <a:pt x="34" y="53"/>
                  </a:lnTo>
                  <a:lnTo>
                    <a:pt x="36" y="49"/>
                  </a:lnTo>
                  <a:lnTo>
                    <a:pt x="39" y="46"/>
                  </a:lnTo>
                  <a:lnTo>
                    <a:pt x="42" y="42"/>
                  </a:lnTo>
                  <a:lnTo>
                    <a:pt x="46" y="39"/>
                  </a:lnTo>
                  <a:lnTo>
                    <a:pt x="49" y="36"/>
                  </a:lnTo>
                  <a:lnTo>
                    <a:pt x="52" y="34"/>
                  </a:lnTo>
                  <a:lnTo>
                    <a:pt x="56" y="31"/>
                  </a:lnTo>
                  <a:lnTo>
                    <a:pt x="60" y="29"/>
                  </a:lnTo>
                  <a:lnTo>
                    <a:pt x="64" y="26"/>
                  </a:lnTo>
                  <a:lnTo>
                    <a:pt x="68" y="24"/>
                  </a:lnTo>
                  <a:lnTo>
                    <a:pt x="72" y="22"/>
                  </a:lnTo>
                  <a:lnTo>
                    <a:pt x="76" y="21"/>
                  </a:lnTo>
                  <a:lnTo>
                    <a:pt x="80" y="19"/>
                  </a:lnTo>
                  <a:lnTo>
                    <a:pt x="85" y="18"/>
                  </a:lnTo>
                  <a:lnTo>
                    <a:pt x="89" y="17"/>
                  </a:lnTo>
                  <a:lnTo>
                    <a:pt x="94" y="16"/>
                  </a:lnTo>
                  <a:lnTo>
                    <a:pt x="99" y="16"/>
                  </a:lnTo>
                  <a:lnTo>
                    <a:pt x="103" y="15"/>
                  </a:lnTo>
                  <a:lnTo>
                    <a:pt x="108" y="15"/>
                  </a:lnTo>
                  <a:lnTo>
                    <a:pt x="113" y="15"/>
                  </a:lnTo>
                  <a:lnTo>
                    <a:pt x="118" y="16"/>
                  </a:lnTo>
                  <a:lnTo>
                    <a:pt x="122" y="16"/>
                  </a:lnTo>
                  <a:lnTo>
                    <a:pt x="127" y="17"/>
                  </a:lnTo>
                  <a:lnTo>
                    <a:pt x="131" y="18"/>
                  </a:lnTo>
                  <a:lnTo>
                    <a:pt x="136" y="19"/>
                  </a:lnTo>
                  <a:lnTo>
                    <a:pt x="140" y="21"/>
                  </a:lnTo>
                  <a:lnTo>
                    <a:pt x="144" y="22"/>
                  </a:lnTo>
                  <a:lnTo>
                    <a:pt x="148" y="24"/>
                  </a:lnTo>
                  <a:lnTo>
                    <a:pt x="152" y="26"/>
                  </a:lnTo>
                  <a:lnTo>
                    <a:pt x="156" y="29"/>
                  </a:lnTo>
                  <a:lnTo>
                    <a:pt x="160" y="31"/>
                  </a:lnTo>
                  <a:lnTo>
                    <a:pt x="164" y="34"/>
                  </a:lnTo>
                  <a:lnTo>
                    <a:pt x="167" y="36"/>
                  </a:lnTo>
                  <a:lnTo>
                    <a:pt x="171" y="39"/>
                  </a:lnTo>
                  <a:lnTo>
                    <a:pt x="174" y="42"/>
                  </a:lnTo>
                  <a:lnTo>
                    <a:pt x="177" y="46"/>
                  </a:lnTo>
                  <a:lnTo>
                    <a:pt x="180" y="49"/>
                  </a:lnTo>
                  <a:lnTo>
                    <a:pt x="183" y="53"/>
                  </a:lnTo>
                  <a:lnTo>
                    <a:pt x="185" y="56"/>
                  </a:lnTo>
                  <a:lnTo>
                    <a:pt x="187" y="60"/>
                  </a:lnTo>
                  <a:lnTo>
                    <a:pt x="190" y="64"/>
                  </a:lnTo>
                  <a:lnTo>
                    <a:pt x="192" y="68"/>
                  </a:lnTo>
                  <a:lnTo>
                    <a:pt x="194" y="72"/>
                  </a:lnTo>
                  <a:lnTo>
                    <a:pt x="195" y="76"/>
                  </a:lnTo>
                  <a:lnTo>
                    <a:pt x="197" y="81"/>
                  </a:lnTo>
                  <a:lnTo>
                    <a:pt x="198" y="85"/>
                  </a:lnTo>
                  <a:lnTo>
                    <a:pt x="199" y="90"/>
                  </a:lnTo>
                  <a:lnTo>
                    <a:pt x="200" y="94"/>
                  </a:lnTo>
                  <a:lnTo>
                    <a:pt x="201" y="99"/>
                  </a:lnTo>
                  <a:lnTo>
                    <a:pt x="201" y="104"/>
                  </a:lnTo>
                  <a:lnTo>
                    <a:pt x="201" y="108"/>
                  </a:lnTo>
                  <a:lnTo>
                    <a:pt x="201" y="113"/>
                  </a:lnTo>
                  <a:lnTo>
                    <a:pt x="201" y="118"/>
                  </a:lnTo>
                  <a:lnTo>
                    <a:pt x="200" y="123"/>
                  </a:lnTo>
                  <a:lnTo>
                    <a:pt x="199" y="127"/>
                  </a:lnTo>
                  <a:lnTo>
                    <a:pt x="198" y="132"/>
                  </a:lnTo>
                  <a:lnTo>
                    <a:pt x="197" y="136"/>
                  </a:lnTo>
                  <a:lnTo>
                    <a:pt x="195" y="141"/>
                  </a:lnTo>
                  <a:lnTo>
                    <a:pt x="194" y="145"/>
                  </a:lnTo>
                  <a:lnTo>
                    <a:pt x="192" y="149"/>
                  </a:lnTo>
                  <a:lnTo>
                    <a:pt x="190" y="153"/>
                  </a:lnTo>
                  <a:lnTo>
                    <a:pt x="187" y="157"/>
                  </a:lnTo>
                  <a:lnTo>
                    <a:pt x="185" y="161"/>
                  </a:lnTo>
                  <a:lnTo>
                    <a:pt x="183" y="164"/>
                  </a:lnTo>
                  <a:lnTo>
                    <a:pt x="180" y="168"/>
                  </a:lnTo>
                  <a:lnTo>
                    <a:pt x="177" y="171"/>
                  </a:lnTo>
                  <a:lnTo>
                    <a:pt x="174" y="174"/>
                  </a:lnTo>
                  <a:lnTo>
                    <a:pt x="171" y="177"/>
                  </a:lnTo>
                  <a:lnTo>
                    <a:pt x="167" y="180"/>
                  </a:lnTo>
                  <a:lnTo>
                    <a:pt x="164" y="183"/>
                  </a:lnTo>
                  <a:lnTo>
                    <a:pt x="160" y="186"/>
                  </a:lnTo>
                  <a:lnTo>
                    <a:pt x="156" y="188"/>
                  </a:lnTo>
                  <a:lnTo>
                    <a:pt x="152" y="191"/>
                  </a:lnTo>
                  <a:lnTo>
                    <a:pt x="148" y="193"/>
                  </a:lnTo>
                  <a:lnTo>
                    <a:pt x="144" y="194"/>
                  </a:lnTo>
                  <a:lnTo>
                    <a:pt x="140" y="196"/>
                  </a:lnTo>
                  <a:lnTo>
                    <a:pt x="136" y="198"/>
                  </a:lnTo>
                  <a:lnTo>
                    <a:pt x="131" y="199"/>
                  </a:lnTo>
                  <a:lnTo>
                    <a:pt x="127" y="200"/>
                  </a:lnTo>
                  <a:lnTo>
                    <a:pt x="122" y="201"/>
                  </a:lnTo>
                  <a:lnTo>
                    <a:pt x="118" y="201"/>
                  </a:lnTo>
                  <a:lnTo>
                    <a:pt x="113" y="202"/>
                  </a:lnTo>
                  <a:lnTo>
                    <a:pt x="108" y="202"/>
                  </a:lnTo>
                  <a:lnTo>
                    <a:pt x="103" y="202"/>
                  </a:lnTo>
                  <a:lnTo>
                    <a:pt x="99" y="201"/>
                  </a:lnTo>
                  <a:lnTo>
                    <a:pt x="94" y="201"/>
                  </a:lnTo>
                  <a:lnTo>
                    <a:pt x="89" y="200"/>
                  </a:lnTo>
                  <a:lnTo>
                    <a:pt x="85" y="199"/>
                  </a:lnTo>
                  <a:lnTo>
                    <a:pt x="80" y="198"/>
                  </a:lnTo>
                  <a:lnTo>
                    <a:pt x="76" y="196"/>
                  </a:lnTo>
                  <a:lnTo>
                    <a:pt x="72" y="194"/>
                  </a:lnTo>
                  <a:lnTo>
                    <a:pt x="68" y="193"/>
                  </a:lnTo>
                  <a:lnTo>
                    <a:pt x="64" y="191"/>
                  </a:lnTo>
                  <a:lnTo>
                    <a:pt x="60" y="188"/>
                  </a:lnTo>
                  <a:lnTo>
                    <a:pt x="56" y="186"/>
                  </a:lnTo>
                  <a:lnTo>
                    <a:pt x="52" y="183"/>
                  </a:lnTo>
                  <a:lnTo>
                    <a:pt x="49" y="180"/>
                  </a:lnTo>
                  <a:lnTo>
                    <a:pt x="46" y="177"/>
                  </a:lnTo>
                  <a:lnTo>
                    <a:pt x="42" y="174"/>
                  </a:lnTo>
                  <a:lnTo>
                    <a:pt x="39" y="171"/>
                  </a:lnTo>
                  <a:lnTo>
                    <a:pt x="36" y="168"/>
                  </a:lnTo>
                  <a:lnTo>
                    <a:pt x="34" y="164"/>
                  </a:lnTo>
                  <a:lnTo>
                    <a:pt x="31" y="161"/>
                  </a:lnTo>
                  <a:lnTo>
                    <a:pt x="29" y="157"/>
                  </a:lnTo>
                  <a:lnTo>
                    <a:pt x="26" y="153"/>
                  </a:lnTo>
                  <a:lnTo>
                    <a:pt x="24" y="149"/>
                  </a:lnTo>
                  <a:lnTo>
                    <a:pt x="22" y="145"/>
                  </a:lnTo>
                  <a:lnTo>
                    <a:pt x="21" y="141"/>
                  </a:lnTo>
                  <a:lnTo>
                    <a:pt x="19" y="136"/>
                  </a:lnTo>
                  <a:lnTo>
                    <a:pt x="18" y="132"/>
                  </a:lnTo>
                  <a:lnTo>
                    <a:pt x="17" y="127"/>
                  </a:lnTo>
                  <a:lnTo>
                    <a:pt x="16" y="123"/>
                  </a:lnTo>
                  <a:lnTo>
                    <a:pt x="16" y="118"/>
                  </a:lnTo>
                  <a:lnTo>
                    <a:pt x="15" y="113"/>
                  </a:lnTo>
                  <a:lnTo>
                    <a:pt x="15" y="10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54"/>
            <p:cNvSpPr>
              <a:spLocks/>
            </p:cNvSpPr>
            <p:nvPr/>
          </p:nvSpPr>
          <p:spPr bwMode="auto">
            <a:xfrm>
              <a:off x="2641" y="2355"/>
              <a:ext cx="216" cy="217"/>
            </a:xfrm>
            <a:custGeom>
              <a:avLst/>
              <a:gdLst/>
              <a:ahLst/>
              <a:cxnLst>
                <a:cxn ang="0">
                  <a:pos x="1" y="120"/>
                </a:cxn>
                <a:cxn ang="0">
                  <a:pos x="4" y="136"/>
                </a:cxn>
                <a:cxn ang="0">
                  <a:pos x="9" y="151"/>
                </a:cxn>
                <a:cxn ang="0">
                  <a:pos x="16" y="165"/>
                </a:cxn>
                <a:cxn ang="0">
                  <a:pos x="25" y="177"/>
                </a:cxn>
                <a:cxn ang="0">
                  <a:pos x="36" y="189"/>
                </a:cxn>
                <a:cxn ang="0">
                  <a:pos x="48" y="198"/>
                </a:cxn>
                <a:cxn ang="0">
                  <a:pos x="61" y="206"/>
                </a:cxn>
                <a:cxn ang="0">
                  <a:pos x="76" y="212"/>
                </a:cxn>
                <a:cxn ang="0">
                  <a:pos x="92" y="216"/>
                </a:cxn>
                <a:cxn ang="0">
                  <a:pos x="108" y="217"/>
                </a:cxn>
                <a:cxn ang="0">
                  <a:pos x="124" y="216"/>
                </a:cxn>
                <a:cxn ang="0">
                  <a:pos x="140" y="212"/>
                </a:cxn>
                <a:cxn ang="0">
                  <a:pos x="155" y="206"/>
                </a:cxn>
                <a:cxn ang="0">
                  <a:pos x="168" y="198"/>
                </a:cxn>
                <a:cxn ang="0">
                  <a:pos x="181" y="189"/>
                </a:cxn>
                <a:cxn ang="0">
                  <a:pos x="191" y="177"/>
                </a:cxn>
                <a:cxn ang="0">
                  <a:pos x="200" y="165"/>
                </a:cxn>
                <a:cxn ang="0">
                  <a:pos x="208" y="151"/>
                </a:cxn>
                <a:cxn ang="0">
                  <a:pos x="213" y="136"/>
                </a:cxn>
                <a:cxn ang="0">
                  <a:pos x="216" y="120"/>
                </a:cxn>
                <a:cxn ang="0">
                  <a:pos x="216" y="103"/>
                </a:cxn>
                <a:cxn ang="0">
                  <a:pos x="214" y="87"/>
                </a:cxn>
                <a:cxn ang="0">
                  <a:pos x="210" y="71"/>
                </a:cxn>
                <a:cxn ang="0">
                  <a:pos x="203" y="57"/>
                </a:cxn>
                <a:cxn ang="0">
                  <a:pos x="195" y="44"/>
                </a:cxn>
                <a:cxn ang="0">
                  <a:pos x="184" y="32"/>
                </a:cxn>
                <a:cxn ang="0">
                  <a:pos x="173" y="21"/>
                </a:cxn>
                <a:cxn ang="0">
                  <a:pos x="160" y="13"/>
                </a:cxn>
                <a:cxn ang="0">
                  <a:pos x="145" y="6"/>
                </a:cxn>
                <a:cxn ang="0">
                  <a:pos x="130" y="2"/>
                </a:cxn>
                <a:cxn ang="0">
                  <a:pos x="114" y="0"/>
                </a:cxn>
                <a:cxn ang="0">
                  <a:pos x="97" y="0"/>
                </a:cxn>
                <a:cxn ang="0">
                  <a:pos x="81" y="3"/>
                </a:cxn>
                <a:cxn ang="0">
                  <a:pos x="66" y="9"/>
                </a:cxn>
                <a:cxn ang="0">
                  <a:pos x="52" y="16"/>
                </a:cxn>
                <a:cxn ang="0">
                  <a:pos x="39" y="25"/>
                </a:cxn>
                <a:cxn ang="0">
                  <a:pos x="28" y="36"/>
                </a:cxn>
                <a:cxn ang="0">
                  <a:pos x="19" y="48"/>
                </a:cxn>
                <a:cxn ang="0">
                  <a:pos x="11" y="61"/>
                </a:cxn>
                <a:cxn ang="0">
                  <a:pos x="5" y="76"/>
                </a:cxn>
                <a:cxn ang="0">
                  <a:pos x="1" y="92"/>
                </a:cxn>
                <a:cxn ang="0">
                  <a:pos x="0" y="108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5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6" y="189"/>
                  </a:lnTo>
                  <a:lnTo>
                    <a:pt x="39" y="192"/>
                  </a:lnTo>
                  <a:lnTo>
                    <a:pt x="43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3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4" y="216"/>
                  </a:lnTo>
                  <a:lnTo>
                    <a:pt x="130" y="215"/>
                  </a:lnTo>
                  <a:lnTo>
                    <a:pt x="135" y="213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5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1"/>
                  </a:lnTo>
                  <a:lnTo>
                    <a:pt x="168" y="18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6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4" y="1"/>
                  </a:lnTo>
                  <a:lnTo>
                    <a:pt x="119" y="0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0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6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8"/>
                  </a:lnTo>
                  <a:lnTo>
                    <a:pt x="43" y="21"/>
                  </a:lnTo>
                  <a:lnTo>
                    <a:pt x="39" y="25"/>
                  </a:lnTo>
                  <a:lnTo>
                    <a:pt x="36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55"/>
            <p:cNvSpPr>
              <a:spLocks/>
            </p:cNvSpPr>
            <p:nvPr/>
          </p:nvSpPr>
          <p:spPr bwMode="auto">
            <a:xfrm>
              <a:off x="2656" y="2370"/>
              <a:ext cx="186" cy="186"/>
            </a:xfrm>
            <a:custGeom>
              <a:avLst/>
              <a:gdLst/>
              <a:ahLst/>
              <a:cxnLst>
                <a:cxn ang="0">
                  <a:pos x="1" y="84"/>
                </a:cxn>
                <a:cxn ang="0">
                  <a:pos x="3" y="70"/>
                </a:cxn>
                <a:cxn ang="0">
                  <a:pos x="7" y="57"/>
                </a:cxn>
                <a:cxn ang="0">
                  <a:pos x="14" y="45"/>
                </a:cxn>
                <a:cxn ang="0">
                  <a:pos x="21" y="34"/>
                </a:cxn>
                <a:cxn ang="0">
                  <a:pos x="31" y="24"/>
                </a:cxn>
                <a:cxn ang="0">
                  <a:pos x="41" y="16"/>
                </a:cxn>
                <a:cxn ang="0">
                  <a:pos x="53" y="9"/>
                </a:cxn>
                <a:cxn ang="0">
                  <a:pos x="65" y="4"/>
                </a:cxn>
                <a:cxn ang="0">
                  <a:pos x="79" y="1"/>
                </a:cxn>
                <a:cxn ang="0">
                  <a:pos x="93" y="0"/>
                </a:cxn>
                <a:cxn ang="0">
                  <a:pos x="107" y="1"/>
                </a:cxn>
                <a:cxn ang="0">
                  <a:pos x="121" y="4"/>
                </a:cxn>
                <a:cxn ang="0">
                  <a:pos x="133" y="9"/>
                </a:cxn>
                <a:cxn ang="0">
                  <a:pos x="145" y="16"/>
                </a:cxn>
                <a:cxn ang="0">
                  <a:pos x="156" y="24"/>
                </a:cxn>
                <a:cxn ang="0">
                  <a:pos x="165" y="34"/>
                </a:cxn>
                <a:cxn ang="0">
                  <a:pos x="173" y="45"/>
                </a:cxn>
                <a:cxn ang="0">
                  <a:pos x="179" y="57"/>
                </a:cxn>
                <a:cxn ang="0">
                  <a:pos x="183" y="70"/>
                </a:cxn>
                <a:cxn ang="0">
                  <a:pos x="186" y="84"/>
                </a:cxn>
                <a:cxn ang="0">
                  <a:pos x="186" y="98"/>
                </a:cxn>
                <a:cxn ang="0">
                  <a:pos x="184" y="112"/>
                </a:cxn>
                <a:cxn ang="0">
                  <a:pos x="180" y="125"/>
                </a:cxn>
                <a:cxn ang="0">
                  <a:pos x="175" y="137"/>
                </a:cxn>
                <a:cxn ang="0">
                  <a:pos x="168" y="149"/>
                </a:cxn>
                <a:cxn ang="0">
                  <a:pos x="159" y="159"/>
                </a:cxn>
                <a:cxn ang="0">
                  <a:pos x="149" y="168"/>
                </a:cxn>
                <a:cxn ang="0">
                  <a:pos x="137" y="175"/>
                </a:cxn>
                <a:cxn ang="0">
                  <a:pos x="125" y="180"/>
                </a:cxn>
                <a:cxn ang="0">
                  <a:pos x="112" y="184"/>
                </a:cxn>
                <a:cxn ang="0">
                  <a:pos x="98" y="186"/>
                </a:cxn>
                <a:cxn ang="0">
                  <a:pos x="84" y="186"/>
                </a:cxn>
                <a:cxn ang="0">
                  <a:pos x="70" y="183"/>
                </a:cxn>
                <a:cxn ang="0">
                  <a:pos x="57" y="179"/>
                </a:cxn>
                <a:cxn ang="0">
                  <a:pos x="45" y="172"/>
                </a:cxn>
                <a:cxn ang="0">
                  <a:pos x="34" y="165"/>
                </a:cxn>
                <a:cxn ang="0">
                  <a:pos x="24" y="155"/>
                </a:cxn>
                <a:cxn ang="0">
                  <a:pos x="16" y="145"/>
                </a:cxn>
                <a:cxn ang="0">
                  <a:pos x="9" y="133"/>
                </a:cxn>
                <a:cxn ang="0">
                  <a:pos x="4" y="121"/>
                </a:cxn>
                <a:cxn ang="0">
                  <a:pos x="1" y="107"/>
                </a:cxn>
                <a:cxn ang="0">
                  <a:pos x="0" y="93"/>
                </a:cxn>
              </a:cxnLst>
              <a:rect l="0" t="0" r="r" b="b"/>
              <a:pathLst>
                <a:path w="186" h="186">
                  <a:moveTo>
                    <a:pt x="0" y="93"/>
                  </a:moveTo>
                  <a:lnTo>
                    <a:pt x="0" y="88"/>
                  </a:lnTo>
                  <a:lnTo>
                    <a:pt x="1" y="84"/>
                  </a:lnTo>
                  <a:lnTo>
                    <a:pt x="1" y="79"/>
                  </a:lnTo>
                  <a:lnTo>
                    <a:pt x="2" y="74"/>
                  </a:lnTo>
                  <a:lnTo>
                    <a:pt x="3" y="70"/>
                  </a:lnTo>
                  <a:lnTo>
                    <a:pt x="4" y="65"/>
                  </a:lnTo>
                  <a:lnTo>
                    <a:pt x="6" y="61"/>
                  </a:lnTo>
                  <a:lnTo>
                    <a:pt x="7" y="57"/>
                  </a:lnTo>
                  <a:lnTo>
                    <a:pt x="9" y="53"/>
                  </a:lnTo>
                  <a:lnTo>
                    <a:pt x="11" y="49"/>
                  </a:lnTo>
                  <a:lnTo>
                    <a:pt x="14" y="45"/>
                  </a:lnTo>
                  <a:lnTo>
                    <a:pt x="16" y="41"/>
                  </a:lnTo>
                  <a:lnTo>
                    <a:pt x="19" y="37"/>
                  </a:lnTo>
                  <a:lnTo>
                    <a:pt x="21" y="34"/>
                  </a:lnTo>
                  <a:lnTo>
                    <a:pt x="24" y="30"/>
                  </a:lnTo>
                  <a:lnTo>
                    <a:pt x="27" y="27"/>
                  </a:lnTo>
                  <a:lnTo>
                    <a:pt x="31" y="24"/>
                  </a:lnTo>
                  <a:lnTo>
                    <a:pt x="34" y="21"/>
                  </a:lnTo>
                  <a:lnTo>
                    <a:pt x="37" y="18"/>
                  </a:lnTo>
                  <a:lnTo>
                    <a:pt x="41" y="16"/>
                  </a:lnTo>
                  <a:lnTo>
                    <a:pt x="45" y="13"/>
                  </a:lnTo>
                  <a:lnTo>
                    <a:pt x="49" y="11"/>
                  </a:lnTo>
                  <a:lnTo>
                    <a:pt x="53" y="9"/>
                  </a:lnTo>
                  <a:lnTo>
                    <a:pt x="57" y="7"/>
                  </a:lnTo>
                  <a:lnTo>
                    <a:pt x="61" y="6"/>
                  </a:lnTo>
                  <a:lnTo>
                    <a:pt x="65" y="4"/>
                  </a:lnTo>
                  <a:lnTo>
                    <a:pt x="70" y="3"/>
                  </a:lnTo>
                  <a:lnTo>
                    <a:pt x="74" y="2"/>
                  </a:lnTo>
                  <a:lnTo>
                    <a:pt x="79" y="1"/>
                  </a:lnTo>
                  <a:lnTo>
                    <a:pt x="84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98" y="0"/>
                  </a:lnTo>
                  <a:lnTo>
                    <a:pt x="103" y="0"/>
                  </a:lnTo>
                  <a:lnTo>
                    <a:pt x="107" y="1"/>
                  </a:lnTo>
                  <a:lnTo>
                    <a:pt x="112" y="2"/>
                  </a:lnTo>
                  <a:lnTo>
                    <a:pt x="116" y="3"/>
                  </a:lnTo>
                  <a:lnTo>
                    <a:pt x="121" y="4"/>
                  </a:lnTo>
                  <a:lnTo>
                    <a:pt x="125" y="6"/>
                  </a:lnTo>
                  <a:lnTo>
                    <a:pt x="129" y="7"/>
                  </a:lnTo>
                  <a:lnTo>
                    <a:pt x="133" y="9"/>
                  </a:lnTo>
                  <a:lnTo>
                    <a:pt x="137" y="11"/>
                  </a:lnTo>
                  <a:lnTo>
                    <a:pt x="141" y="13"/>
                  </a:lnTo>
                  <a:lnTo>
                    <a:pt x="145" y="16"/>
                  </a:lnTo>
                  <a:lnTo>
                    <a:pt x="149" y="18"/>
                  </a:lnTo>
                  <a:lnTo>
                    <a:pt x="152" y="21"/>
                  </a:lnTo>
                  <a:lnTo>
                    <a:pt x="156" y="24"/>
                  </a:lnTo>
                  <a:lnTo>
                    <a:pt x="159" y="27"/>
                  </a:lnTo>
                  <a:lnTo>
                    <a:pt x="162" y="30"/>
                  </a:lnTo>
                  <a:lnTo>
                    <a:pt x="165" y="34"/>
                  </a:lnTo>
                  <a:lnTo>
                    <a:pt x="168" y="37"/>
                  </a:lnTo>
                  <a:lnTo>
                    <a:pt x="170" y="41"/>
                  </a:lnTo>
                  <a:lnTo>
                    <a:pt x="173" y="45"/>
                  </a:lnTo>
                  <a:lnTo>
                    <a:pt x="175" y="49"/>
                  </a:lnTo>
                  <a:lnTo>
                    <a:pt x="177" y="53"/>
                  </a:lnTo>
                  <a:lnTo>
                    <a:pt x="179" y="57"/>
                  </a:lnTo>
                  <a:lnTo>
                    <a:pt x="180" y="61"/>
                  </a:lnTo>
                  <a:lnTo>
                    <a:pt x="182" y="65"/>
                  </a:lnTo>
                  <a:lnTo>
                    <a:pt x="183" y="70"/>
                  </a:lnTo>
                  <a:lnTo>
                    <a:pt x="184" y="74"/>
                  </a:lnTo>
                  <a:lnTo>
                    <a:pt x="185" y="79"/>
                  </a:lnTo>
                  <a:lnTo>
                    <a:pt x="186" y="84"/>
                  </a:lnTo>
                  <a:lnTo>
                    <a:pt x="186" y="88"/>
                  </a:lnTo>
                  <a:lnTo>
                    <a:pt x="186" y="93"/>
                  </a:lnTo>
                  <a:lnTo>
                    <a:pt x="186" y="98"/>
                  </a:lnTo>
                  <a:lnTo>
                    <a:pt x="186" y="102"/>
                  </a:lnTo>
                  <a:lnTo>
                    <a:pt x="185" y="107"/>
                  </a:lnTo>
                  <a:lnTo>
                    <a:pt x="184" y="112"/>
                  </a:lnTo>
                  <a:lnTo>
                    <a:pt x="183" y="116"/>
                  </a:lnTo>
                  <a:lnTo>
                    <a:pt x="182" y="121"/>
                  </a:lnTo>
                  <a:lnTo>
                    <a:pt x="180" y="125"/>
                  </a:lnTo>
                  <a:lnTo>
                    <a:pt x="179" y="129"/>
                  </a:lnTo>
                  <a:lnTo>
                    <a:pt x="177" y="133"/>
                  </a:lnTo>
                  <a:lnTo>
                    <a:pt x="175" y="137"/>
                  </a:lnTo>
                  <a:lnTo>
                    <a:pt x="173" y="141"/>
                  </a:lnTo>
                  <a:lnTo>
                    <a:pt x="170" y="145"/>
                  </a:lnTo>
                  <a:lnTo>
                    <a:pt x="168" y="149"/>
                  </a:lnTo>
                  <a:lnTo>
                    <a:pt x="165" y="152"/>
                  </a:lnTo>
                  <a:lnTo>
                    <a:pt x="162" y="155"/>
                  </a:lnTo>
                  <a:lnTo>
                    <a:pt x="159" y="159"/>
                  </a:lnTo>
                  <a:lnTo>
                    <a:pt x="156" y="162"/>
                  </a:lnTo>
                  <a:lnTo>
                    <a:pt x="152" y="165"/>
                  </a:lnTo>
                  <a:lnTo>
                    <a:pt x="149" y="168"/>
                  </a:lnTo>
                  <a:lnTo>
                    <a:pt x="145" y="170"/>
                  </a:lnTo>
                  <a:lnTo>
                    <a:pt x="141" y="172"/>
                  </a:lnTo>
                  <a:lnTo>
                    <a:pt x="137" y="175"/>
                  </a:lnTo>
                  <a:lnTo>
                    <a:pt x="133" y="177"/>
                  </a:lnTo>
                  <a:lnTo>
                    <a:pt x="129" y="179"/>
                  </a:lnTo>
                  <a:lnTo>
                    <a:pt x="125" y="180"/>
                  </a:lnTo>
                  <a:lnTo>
                    <a:pt x="121" y="182"/>
                  </a:lnTo>
                  <a:lnTo>
                    <a:pt x="116" y="183"/>
                  </a:lnTo>
                  <a:lnTo>
                    <a:pt x="112" y="184"/>
                  </a:lnTo>
                  <a:lnTo>
                    <a:pt x="107" y="185"/>
                  </a:lnTo>
                  <a:lnTo>
                    <a:pt x="103" y="186"/>
                  </a:lnTo>
                  <a:lnTo>
                    <a:pt x="98" y="186"/>
                  </a:lnTo>
                  <a:lnTo>
                    <a:pt x="93" y="186"/>
                  </a:lnTo>
                  <a:lnTo>
                    <a:pt x="88" y="186"/>
                  </a:lnTo>
                  <a:lnTo>
                    <a:pt x="84" y="186"/>
                  </a:lnTo>
                  <a:lnTo>
                    <a:pt x="79" y="185"/>
                  </a:lnTo>
                  <a:lnTo>
                    <a:pt x="74" y="184"/>
                  </a:lnTo>
                  <a:lnTo>
                    <a:pt x="70" y="183"/>
                  </a:lnTo>
                  <a:lnTo>
                    <a:pt x="65" y="182"/>
                  </a:lnTo>
                  <a:lnTo>
                    <a:pt x="61" y="180"/>
                  </a:lnTo>
                  <a:lnTo>
                    <a:pt x="57" y="179"/>
                  </a:lnTo>
                  <a:lnTo>
                    <a:pt x="53" y="177"/>
                  </a:lnTo>
                  <a:lnTo>
                    <a:pt x="49" y="175"/>
                  </a:lnTo>
                  <a:lnTo>
                    <a:pt x="45" y="172"/>
                  </a:lnTo>
                  <a:lnTo>
                    <a:pt x="41" y="170"/>
                  </a:lnTo>
                  <a:lnTo>
                    <a:pt x="37" y="168"/>
                  </a:lnTo>
                  <a:lnTo>
                    <a:pt x="34" y="165"/>
                  </a:lnTo>
                  <a:lnTo>
                    <a:pt x="31" y="162"/>
                  </a:lnTo>
                  <a:lnTo>
                    <a:pt x="27" y="159"/>
                  </a:lnTo>
                  <a:lnTo>
                    <a:pt x="24" y="155"/>
                  </a:lnTo>
                  <a:lnTo>
                    <a:pt x="21" y="152"/>
                  </a:lnTo>
                  <a:lnTo>
                    <a:pt x="19" y="149"/>
                  </a:lnTo>
                  <a:lnTo>
                    <a:pt x="16" y="145"/>
                  </a:lnTo>
                  <a:lnTo>
                    <a:pt x="14" y="141"/>
                  </a:lnTo>
                  <a:lnTo>
                    <a:pt x="11" y="137"/>
                  </a:lnTo>
                  <a:lnTo>
                    <a:pt x="9" y="133"/>
                  </a:lnTo>
                  <a:lnTo>
                    <a:pt x="7" y="129"/>
                  </a:lnTo>
                  <a:lnTo>
                    <a:pt x="6" y="125"/>
                  </a:lnTo>
                  <a:lnTo>
                    <a:pt x="4" y="121"/>
                  </a:lnTo>
                  <a:lnTo>
                    <a:pt x="3" y="116"/>
                  </a:lnTo>
                  <a:lnTo>
                    <a:pt x="2" y="112"/>
                  </a:lnTo>
                  <a:lnTo>
                    <a:pt x="1" y="107"/>
                  </a:lnTo>
                  <a:lnTo>
                    <a:pt x="1" y="102"/>
                  </a:lnTo>
                  <a:lnTo>
                    <a:pt x="0" y="98"/>
                  </a:lnTo>
                  <a:lnTo>
                    <a:pt x="0" y="93"/>
                  </a:lnTo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56"/>
            <p:cNvSpPr>
              <a:spLocks noEditPoints="1"/>
            </p:cNvSpPr>
            <p:nvPr/>
          </p:nvSpPr>
          <p:spPr bwMode="auto">
            <a:xfrm>
              <a:off x="2628" y="2361"/>
              <a:ext cx="216" cy="217"/>
            </a:xfrm>
            <a:custGeom>
              <a:avLst/>
              <a:gdLst/>
              <a:ahLst/>
              <a:cxnLst>
                <a:cxn ang="0">
                  <a:pos x="2" y="130"/>
                </a:cxn>
                <a:cxn ang="0">
                  <a:pos x="11" y="156"/>
                </a:cxn>
                <a:cxn ang="0">
                  <a:pos x="25" y="177"/>
                </a:cxn>
                <a:cxn ang="0">
                  <a:pos x="44" y="195"/>
                </a:cxn>
                <a:cxn ang="0">
                  <a:pos x="66" y="208"/>
                </a:cxn>
                <a:cxn ang="0">
                  <a:pos x="92" y="216"/>
                </a:cxn>
                <a:cxn ang="0">
                  <a:pos x="119" y="216"/>
                </a:cxn>
                <a:cxn ang="0">
                  <a:pos x="145" y="210"/>
                </a:cxn>
                <a:cxn ang="0">
                  <a:pos x="168" y="198"/>
                </a:cxn>
                <a:cxn ang="0">
                  <a:pos x="188" y="181"/>
                </a:cxn>
                <a:cxn ang="0">
                  <a:pos x="203" y="160"/>
                </a:cxn>
                <a:cxn ang="0">
                  <a:pos x="213" y="136"/>
                </a:cxn>
                <a:cxn ang="0">
                  <a:pos x="216" y="108"/>
                </a:cxn>
                <a:cxn ang="0">
                  <a:pos x="213" y="81"/>
                </a:cxn>
                <a:cxn ang="0">
                  <a:pos x="203" y="57"/>
                </a:cxn>
                <a:cxn ang="0">
                  <a:pos x="188" y="36"/>
                </a:cxn>
                <a:cxn ang="0">
                  <a:pos x="168" y="19"/>
                </a:cxn>
                <a:cxn ang="0">
                  <a:pos x="145" y="7"/>
                </a:cxn>
                <a:cxn ang="0">
                  <a:pos x="119" y="1"/>
                </a:cxn>
                <a:cxn ang="0">
                  <a:pos x="92" y="1"/>
                </a:cxn>
                <a:cxn ang="0">
                  <a:pos x="66" y="9"/>
                </a:cxn>
                <a:cxn ang="0">
                  <a:pos x="44" y="22"/>
                </a:cxn>
                <a:cxn ang="0">
                  <a:pos x="25" y="39"/>
                </a:cxn>
                <a:cxn ang="0">
                  <a:pos x="11" y="61"/>
                </a:cxn>
                <a:cxn ang="0">
                  <a:pos x="2" y="87"/>
                </a:cxn>
                <a:cxn ang="0">
                  <a:pos x="15" y="108"/>
                </a:cxn>
                <a:cxn ang="0">
                  <a:pos x="18" y="85"/>
                </a:cxn>
                <a:cxn ang="0">
                  <a:pos x="26" y="64"/>
                </a:cxn>
                <a:cxn ang="0">
                  <a:pos x="39" y="46"/>
                </a:cxn>
                <a:cxn ang="0">
                  <a:pos x="56" y="31"/>
                </a:cxn>
                <a:cxn ang="0">
                  <a:pos x="76" y="21"/>
                </a:cxn>
                <a:cxn ang="0">
                  <a:pos x="99" y="16"/>
                </a:cxn>
                <a:cxn ang="0">
                  <a:pos x="122" y="16"/>
                </a:cxn>
                <a:cxn ang="0">
                  <a:pos x="144" y="22"/>
                </a:cxn>
                <a:cxn ang="0">
                  <a:pos x="164" y="34"/>
                </a:cxn>
                <a:cxn ang="0">
                  <a:pos x="180" y="49"/>
                </a:cxn>
                <a:cxn ang="0">
                  <a:pos x="192" y="68"/>
                </a:cxn>
                <a:cxn ang="0">
                  <a:pos x="199" y="90"/>
                </a:cxn>
                <a:cxn ang="0">
                  <a:pos x="201" y="113"/>
                </a:cxn>
                <a:cxn ang="0">
                  <a:pos x="197" y="136"/>
                </a:cxn>
                <a:cxn ang="0">
                  <a:pos x="188" y="157"/>
                </a:cxn>
                <a:cxn ang="0">
                  <a:pos x="174" y="174"/>
                </a:cxn>
                <a:cxn ang="0">
                  <a:pos x="156" y="188"/>
                </a:cxn>
                <a:cxn ang="0">
                  <a:pos x="136" y="198"/>
                </a:cxn>
                <a:cxn ang="0">
                  <a:pos x="113" y="202"/>
                </a:cxn>
                <a:cxn ang="0">
                  <a:pos x="89" y="200"/>
                </a:cxn>
                <a:cxn ang="0">
                  <a:pos x="68" y="193"/>
                </a:cxn>
                <a:cxn ang="0">
                  <a:pos x="49" y="180"/>
                </a:cxn>
                <a:cxn ang="0">
                  <a:pos x="34" y="164"/>
                </a:cxn>
                <a:cxn ang="0">
                  <a:pos x="23" y="145"/>
                </a:cxn>
                <a:cxn ang="0">
                  <a:pos x="16" y="123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6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5" y="189"/>
                  </a:lnTo>
                  <a:lnTo>
                    <a:pt x="39" y="192"/>
                  </a:lnTo>
                  <a:lnTo>
                    <a:pt x="44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4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5" y="216"/>
                  </a:lnTo>
                  <a:lnTo>
                    <a:pt x="130" y="215"/>
                  </a:lnTo>
                  <a:lnTo>
                    <a:pt x="135" y="214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6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2"/>
                  </a:lnTo>
                  <a:lnTo>
                    <a:pt x="168" y="19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7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1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7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9"/>
                  </a:lnTo>
                  <a:lnTo>
                    <a:pt x="44" y="22"/>
                  </a:lnTo>
                  <a:lnTo>
                    <a:pt x="39" y="25"/>
                  </a:lnTo>
                  <a:lnTo>
                    <a:pt x="35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  <a:close/>
                  <a:moveTo>
                    <a:pt x="15" y="108"/>
                  </a:moveTo>
                  <a:lnTo>
                    <a:pt x="15" y="104"/>
                  </a:lnTo>
                  <a:lnTo>
                    <a:pt x="16" y="99"/>
                  </a:lnTo>
                  <a:lnTo>
                    <a:pt x="16" y="94"/>
                  </a:lnTo>
                  <a:lnTo>
                    <a:pt x="17" y="90"/>
                  </a:lnTo>
                  <a:lnTo>
                    <a:pt x="18" y="85"/>
                  </a:lnTo>
                  <a:lnTo>
                    <a:pt x="19" y="81"/>
                  </a:lnTo>
                  <a:lnTo>
                    <a:pt x="21" y="76"/>
                  </a:lnTo>
                  <a:lnTo>
                    <a:pt x="23" y="72"/>
                  </a:lnTo>
                  <a:lnTo>
                    <a:pt x="24" y="68"/>
                  </a:lnTo>
                  <a:lnTo>
                    <a:pt x="26" y="64"/>
                  </a:lnTo>
                  <a:lnTo>
                    <a:pt x="29" y="60"/>
                  </a:lnTo>
                  <a:lnTo>
                    <a:pt x="31" y="56"/>
                  </a:lnTo>
                  <a:lnTo>
                    <a:pt x="34" y="53"/>
                  </a:lnTo>
                  <a:lnTo>
                    <a:pt x="36" y="49"/>
                  </a:lnTo>
                  <a:lnTo>
                    <a:pt x="39" y="46"/>
                  </a:lnTo>
                  <a:lnTo>
                    <a:pt x="42" y="42"/>
                  </a:lnTo>
                  <a:lnTo>
                    <a:pt x="46" y="39"/>
                  </a:lnTo>
                  <a:lnTo>
                    <a:pt x="49" y="36"/>
                  </a:lnTo>
                  <a:lnTo>
                    <a:pt x="53" y="34"/>
                  </a:lnTo>
                  <a:lnTo>
                    <a:pt x="56" y="31"/>
                  </a:lnTo>
                  <a:lnTo>
                    <a:pt x="60" y="29"/>
                  </a:lnTo>
                  <a:lnTo>
                    <a:pt x="64" y="26"/>
                  </a:lnTo>
                  <a:lnTo>
                    <a:pt x="68" y="24"/>
                  </a:lnTo>
                  <a:lnTo>
                    <a:pt x="72" y="22"/>
                  </a:lnTo>
                  <a:lnTo>
                    <a:pt x="76" y="21"/>
                  </a:lnTo>
                  <a:lnTo>
                    <a:pt x="80" y="19"/>
                  </a:lnTo>
                  <a:lnTo>
                    <a:pt x="85" y="18"/>
                  </a:lnTo>
                  <a:lnTo>
                    <a:pt x="89" y="17"/>
                  </a:lnTo>
                  <a:lnTo>
                    <a:pt x="94" y="16"/>
                  </a:lnTo>
                  <a:lnTo>
                    <a:pt x="99" y="16"/>
                  </a:lnTo>
                  <a:lnTo>
                    <a:pt x="103" y="15"/>
                  </a:lnTo>
                  <a:lnTo>
                    <a:pt x="108" y="15"/>
                  </a:lnTo>
                  <a:lnTo>
                    <a:pt x="113" y="15"/>
                  </a:lnTo>
                  <a:lnTo>
                    <a:pt x="118" y="16"/>
                  </a:lnTo>
                  <a:lnTo>
                    <a:pt x="122" y="16"/>
                  </a:lnTo>
                  <a:lnTo>
                    <a:pt x="127" y="17"/>
                  </a:lnTo>
                  <a:lnTo>
                    <a:pt x="131" y="18"/>
                  </a:lnTo>
                  <a:lnTo>
                    <a:pt x="136" y="19"/>
                  </a:lnTo>
                  <a:lnTo>
                    <a:pt x="140" y="21"/>
                  </a:lnTo>
                  <a:lnTo>
                    <a:pt x="144" y="22"/>
                  </a:lnTo>
                  <a:lnTo>
                    <a:pt x="148" y="24"/>
                  </a:lnTo>
                  <a:lnTo>
                    <a:pt x="152" y="26"/>
                  </a:lnTo>
                  <a:lnTo>
                    <a:pt x="156" y="29"/>
                  </a:lnTo>
                  <a:lnTo>
                    <a:pt x="160" y="31"/>
                  </a:lnTo>
                  <a:lnTo>
                    <a:pt x="164" y="34"/>
                  </a:lnTo>
                  <a:lnTo>
                    <a:pt x="167" y="36"/>
                  </a:lnTo>
                  <a:lnTo>
                    <a:pt x="171" y="39"/>
                  </a:lnTo>
                  <a:lnTo>
                    <a:pt x="174" y="42"/>
                  </a:lnTo>
                  <a:lnTo>
                    <a:pt x="177" y="46"/>
                  </a:lnTo>
                  <a:lnTo>
                    <a:pt x="180" y="49"/>
                  </a:lnTo>
                  <a:lnTo>
                    <a:pt x="182" y="53"/>
                  </a:lnTo>
                  <a:lnTo>
                    <a:pt x="185" y="56"/>
                  </a:lnTo>
                  <a:lnTo>
                    <a:pt x="188" y="60"/>
                  </a:lnTo>
                  <a:lnTo>
                    <a:pt x="190" y="64"/>
                  </a:lnTo>
                  <a:lnTo>
                    <a:pt x="192" y="68"/>
                  </a:lnTo>
                  <a:lnTo>
                    <a:pt x="194" y="72"/>
                  </a:lnTo>
                  <a:lnTo>
                    <a:pt x="195" y="76"/>
                  </a:lnTo>
                  <a:lnTo>
                    <a:pt x="197" y="81"/>
                  </a:lnTo>
                  <a:lnTo>
                    <a:pt x="198" y="85"/>
                  </a:lnTo>
                  <a:lnTo>
                    <a:pt x="199" y="90"/>
                  </a:lnTo>
                  <a:lnTo>
                    <a:pt x="200" y="94"/>
                  </a:lnTo>
                  <a:lnTo>
                    <a:pt x="201" y="99"/>
                  </a:lnTo>
                  <a:lnTo>
                    <a:pt x="201" y="104"/>
                  </a:lnTo>
                  <a:lnTo>
                    <a:pt x="201" y="108"/>
                  </a:lnTo>
                  <a:lnTo>
                    <a:pt x="201" y="113"/>
                  </a:lnTo>
                  <a:lnTo>
                    <a:pt x="201" y="118"/>
                  </a:lnTo>
                  <a:lnTo>
                    <a:pt x="200" y="123"/>
                  </a:lnTo>
                  <a:lnTo>
                    <a:pt x="199" y="127"/>
                  </a:lnTo>
                  <a:lnTo>
                    <a:pt x="198" y="132"/>
                  </a:lnTo>
                  <a:lnTo>
                    <a:pt x="197" y="136"/>
                  </a:lnTo>
                  <a:lnTo>
                    <a:pt x="195" y="141"/>
                  </a:lnTo>
                  <a:lnTo>
                    <a:pt x="194" y="145"/>
                  </a:lnTo>
                  <a:lnTo>
                    <a:pt x="192" y="149"/>
                  </a:lnTo>
                  <a:lnTo>
                    <a:pt x="190" y="153"/>
                  </a:lnTo>
                  <a:lnTo>
                    <a:pt x="188" y="157"/>
                  </a:lnTo>
                  <a:lnTo>
                    <a:pt x="185" y="161"/>
                  </a:lnTo>
                  <a:lnTo>
                    <a:pt x="182" y="164"/>
                  </a:lnTo>
                  <a:lnTo>
                    <a:pt x="180" y="168"/>
                  </a:lnTo>
                  <a:lnTo>
                    <a:pt x="177" y="171"/>
                  </a:lnTo>
                  <a:lnTo>
                    <a:pt x="174" y="174"/>
                  </a:lnTo>
                  <a:lnTo>
                    <a:pt x="171" y="178"/>
                  </a:lnTo>
                  <a:lnTo>
                    <a:pt x="167" y="180"/>
                  </a:lnTo>
                  <a:lnTo>
                    <a:pt x="164" y="183"/>
                  </a:lnTo>
                  <a:lnTo>
                    <a:pt x="160" y="186"/>
                  </a:lnTo>
                  <a:lnTo>
                    <a:pt x="156" y="188"/>
                  </a:lnTo>
                  <a:lnTo>
                    <a:pt x="152" y="191"/>
                  </a:lnTo>
                  <a:lnTo>
                    <a:pt x="148" y="193"/>
                  </a:lnTo>
                  <a:lnTo>
                    <a:pt x="144" y="195"/>
                  </a:lnTo>
                  <a:lnTo>
                    <a:pt x="140" y="196"/>
                  </a:lnTo>
                  <a:lnTo>
                    <a:pt x="136" y="198"/>
                  </a:lnTo>
                  <a:lnTo>
                    <a:pt x="131" y="199"/>
                  </a:lnTo>
                  <a:lnTo>
                    <a:pt x="127" y="200"/>
                  </a:lnTo>
                  <a:lnTo>
                    <a:pt x="122" y="201"/>
                  </a:lnTo>
                  <a:lnTo>
                    <a:pt x="118" y="201"/>
                  </a:lnTo>
                  <a:lnTo>
                    <a:pt x="113" y="202"/>
                  </a:lnTo>
                  <a:lnTo>
                    <a:pt x="108" y="202"/>
                  </a:lnTo>
                  <a:lnTo>
                    <a:pt x="103" y="202"/>
                  </a:lnTo>
                  <a:lnTo>
                    <a:pt x="99" y="201"/>
                  </a:lnTo>
                  <a:lnTo>
                    <a:pt x="94" y="201"/>
                  </a:lnTo>
                  <a:lnTo>
                    <a:pt x="89" y="200"/>
                  </a:lnTo>
                  <a:lnTo>
                    <a:pt x="85" y="199"/>
                  </a:lnTo>
                  <a:lnTo>
                    <a:pt x="80" y="198"/>
                  </a:lnTo>
                  <a:lnTo>
                    <a:pt x="76" y="196"/>
                  </a:lnTo>
                  <a:lnTo>
                    <a:pt x="72" y="195"/>
                  </a:lnTo>
                  <a:lnTo>
                    <a:pt x="68" y="193"/>
                  </a:lnTo>
                  <a:lnTo>
                    <a:pt x="64" y="191"/>
                  </a:lnTo>
                  <a:lnTo>
                    <a:pt x="60" y="188"/>
                  </a:lnTo>
                  <a:lnTo>
                    <a:pt x="56" y="186"/>
                  </a:lnTo>
                  <a:lnTo>
                    <a:pt x="53" y="183"/>
                  </a:lnTo>
                  <a:lnTo>
                    <a:pt x="49" y="180"/>
                  </a:lnTo>
                  <a:lnTo>
                    <a:pt x="46" y="178"/>
                  </a:lnTo>
                  <a:lnTo>
                    <a:pt x="42" y="174"/>
                  </a:lnTo>
                  <a:lnTo>
                    <a:pt x="39" y="171"/>
                  </a:lnTo>
                  <a:lnTo>
                    <a:pt x="36" y="168"/>
                  </a:lnTo>
                  <a:lnTo>
                    <a:pt x="34" y="164"/>
                  </a:lnTo>
                  <a:lnTo>
                    <a:pt x="31" y="161"/>
                  </a:lnTo>
                  <a:lnTo>
                    <a:pt x="29" y="157"/>
                  </a:lnTo>
                  <a:lnTo>
                    <a:pt x="26" y="153"/>
                  </a:lnTo>
                  <a:lnTo>
                    <a:pt x="24" y="149"/>
                  </a:lnTo>
                  <a:lnTo>
                    <a:pt x="23" y="145"/>
                  </a:lnTo>
                  <a:lnTo>
                    <a:pt x="21" y="141"/>
                  </a:lnTo>
                  <a:lnTo>
                    <a:pt x="19" y="136"/>
                  </a:lnTo>
                  <a:lnTo>
                    <a:pt x="18" y="132"/>
                  </a:lnTo>
                  <a:lnTo>
                    <a:pt x="17" y="127"/>
                  </a:lnTo>
                  <a:lnTo>
                    <a:pt x="16" y="123"/>
                  </a:lnTo>
                  <a:lnTo>
                    <a:pt x="16" y="118"/>
                  </a:lnTo>
                  <a:lnTo>
                    <a:pt x="15" y="113"/>
                  </a:lnTo>
                  <a:lnTo>
                    <a:pt x="15" y="10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57"/>
            <p:cNvSpPr>
              <a:spLocks/>
            </p:cNvSpPr>
            <p:nvPr/>
          </p:nvSpPr>
          <p:spPr bwMode="auto">
            <a:xfrm>
              <a:off x="2628" y="2361"/>
              <a:ext cx="216" cy="217"/>
            </a:xfrm>
            <a:custGeom>
              <a:avLst/>
              <a:gdLst/>
              <a:ahLst/>
              <a:cxnLst>
                <a:cxn ang="0">
                  <a:pos x="1" y="120"/>
                </a:cxn>
                <a:cxn ang="0">
                  <a:pos x="4" y="136"/>
                </a:cxn>
                <a:cxn ang="0">
                  <a:pos x="9" y="151"/>
                </a:cxn>
                <a:cxn ang="0">
                  <a:pos x="16" y="165"/>
                </a:cxn>
                <a:cxn ang="0">
                  <a:pos x="25" y="177"/>
                </a:cxn>
                <a:cxn ang="0">
                  <a:pos x="35" y="189"/>
                </a:cxn>
                <a:cxn ang="0">
                  <a:pos x="48" y="198"/>
                </a:cxn>
                <a:cxn ang="0">
                  <a:pos x="61" y="206"/>
                </a:cxn>
                <a:cxn ang="0">
                  <a:pos x="76" y="212"/>
                </a:cxn>
                <a:cxn ang="0">
                  <a:pos x="92" y="216"/>
                </a:cxn>
                <a:cxn ang="0">
                  <a:pos x="108" y="217"/>
                </a:cxn>
                <a:cxn ang="0">
                  <a:pos x="125" y="216"/>
                </a:cxn>
                <a:cxn ang="0">
                  <a:pos x="140" y="212"/>
                </a:cxn>
                <a:cxn ang="0">
                  <a:pos x="155" y="206"/>
                </a:cxn>
                <a:cxn ang="0">
                  <a:pos x="168" y="198"/>
                </a:cxn>
                <a:cxn ang="0">
                  <a:pos x="181" y="189"/>
                </a:cxn>
                <a:cxn ang="0">
                  <a:pos x="191" y="177"/>
                </a:cxn>
                <a:cxn ang="0">
                  <a:pos x="200" y="165"/>
                </a:cxn>
                <a:cxn ang="0">
                  <a:pos x="208" y="151"/>
                </a:cxn>
                <a:cxn ang="0">
                  <a:pos x="213" y="136"/>
                </a:cxn>
                <a:cxn ang="0">
                  <a:pos x="216" y="120"/>
                </a:cxn>
                <a:cxn ang="0">
                  <a:pos x="216" y="103"/>
                </a:cxn>
                <a:cxn ang="0">
                  <a:pos x="214" y="87"/>
                </a:cxn>
                <a:cxn ang="0">
                  <a:pos x="210" y="71"/>
                </a:cxn>
                <a:cxn ang="0">
                  <a:pos x="203" y="57"/>
                </a:cxn>
                <a:cxn ang="0">
                  <a:pos x="195" y="44"/>
                </a:cxn>
                <a:cxn ang="0">
                  <a:pos x="184" y="32"/>
                </a:cxn>
                <a:cxn ang="0">
                  <a:pos x="173" y="22"/>
                </a:cxn>
                <a:cxn ang="0">
                  <a:pos x="160" y="13"/>
                </a:cxn>
                <a:cxn ang="0">
                  <a:pos x="145" y="7"/>
                </a:cxn>
                <a:cxn ang="0">
                  <a:pos x="130" y="2"/>
                </a:cxn>
                <a:cxn ang="0">
                  <a:pos x="114" y="0"/>
                </a:cxn>
                <a:cxn ang="0">
                  <a:pos x="97" y="1"/>
                </a:cxn>
                <a:cxn ang="0">
                  <a:pos x="81" y="3"/>
                </a:cxn>
                <a:cxn ang="0">
                  <a:pos x="66" y="9"/>
                </a:cxn>
                <a:cxn ang="0">
                  <a:pos x="52" y="16"/>
                </a:cxn>
                <a:cxn ang="0">
                  <a:pos x="39" y="25"/>
                </a:cxn>
                <a:cxn ang="0">
                  <a:pos x="28" y="36"/>
                </a:cxn>
                <a:cxn ang="0">
                  <a:pos x="19" y="48"/>
                </a:cxn>
                <a:cxn ang="0">
                  <a:pos x="11" y="61"/>
                </a:cxn>
                <a:cxn ang="0">
                  <a:pos x="5" y="76"/>
                </a:cxn>
                <a:cxn ang="0">
                  <a:pos x="1" y="92"/>
                </a:cxn>
                <a:cxn ang="0">
                  <a:pos x="0" y="108"/>
                </a:cxn>
              </a:cxnLst>
              <a:rect l="0" t="0" r="r" b="b"/>
              <a:pathLst>
                <a:path w="216" h="217">
                  <a:moveTo>
                    <a:pt x="0" y="108"/>
                  </a:moveTo>
                  <a:lnTo>
                    <a:pt x="0" y="114"/>
                  </a:lnTo>
                  <a:lnTo>
                    <a:pt x="1" y="120"/>
                  </a:lnTo>
                  <a:lnTo>
                    <a:pt x="1" y="125"/>
                  </a:lnTo>
                  <a:lnTo>
                    <a:pt x="2" y="130"/>
                  </a:lnTo>
                  <a:lnTo>
                    <a:pt x="4" y="136"/>
                  </a:lnTo>
                  <a:lnTo>
                    <a:pt x="5" y="141"/>
                  </a:lnTo>
                  <a:lnTo>
                    <a:pt x="7" y="146"/>
                  </a:lnTo>
                  <a:lnTo>
                    <a:pt x="9" y="151"/>
                  </a:lnTo>
                  <a:lnTo>
                    <a:pt x="11" y="156"/>
                  </a:lnTo>
                  <a:lnTo>
                    <a:pt x="13" y="160"/>
                  </a:lnTo>
                  <a:lnTo>
                    <a:pt x="16" y="165"/>
                  </a:lnTo>
                  <a:lnTo>
                    <a:pt x="19" y="169"/>
                  </a:lnTo>
                  <a:lnTo>
                    <a:pt x="22" y="173"/>
                  </a:lnTo>
                  <a:lnTo>
                    <a:pt x="25" y="177"/>
                  </a:lnTo>
                  <a:lnTo>
                    <a:pt x="28" y="181"/>
                  </a:lnTo>
                  <a:lnTo>
                    <a:pt x="32" y="185"/>
                  </a:lnTo>
                  <a:lnTo>
                    <a:pt x="35" y="189"/>
                  </a:lnTo>
                  <a:lnTo>
                    <a:pt x="39" y="192"/>
                  </a:lnTo>
                  <a:lnTo>
                    <a:pt x="44" y="195"/>
                  </a:lnTo>
                  <a:lnTo>
                    <a:pt x="48" y="198"/>
                  </a:lnTo>
                  <a:lnTo>
                    <a:pt x="52" y="201"/>
                  </a:lnTo>
                  <a:lnTo>
                    <a:pt x="57" y="204"/>
                  </a:lnTo>
                  <a:lnTo>
                    <a:pt x="61" y="206"/>
                  </a:lnTo>
                  <a:lnTo>
                    <a:pt x="66" y="208"/>
                  </a:lnTo>
                  <a:lnTo>
                    <a:pt x="71" y="210"/>
                  </a:lnTo>
                  <a:lnTo>
                    <a:pt x="76" y="212"/>
                  </a:lnTo>
                  <a:lnTo>
                    <a:pt x="81" y="214"/>
                  </a:lnTo>
                  <a:lnTo>
                    <a:pt x="86" y="215"/>
                  </a:lnTo>
                  <a:lnTo>
                    <a:pt x="92" y="216"/>
                  </a:lnTo>
                  <a:lnTo>
                    <a:pt x="97" y="216"/>
                  </a:lnTo>
                  <a:lnTo>
                    <a:pt x="103" y="217"/>
                  </a:lnTo>
                  <a:lnTo>
                    <a:pt x="108" y="217"/>
                  </a:lnTo>
                  <a:lnTo>
                    <a:pt x="114" y="217"/>
                  </a:lnTo>
                  <a:lnTo>
                    <a:pt x="119" y="216"/>
                  </a:lnTo>
                  <a:lnTo>
                    <a:pt x="125" y="216"/>
                  </a:lnTo>
                  <a:lnTo>
                    <a:pt x="130" y="215"/>
                  </a:lnTo>
                  <a:lnTo>
                    <a:pt x="135" y="214"/>
                  </a:lnTo>
                  <a:lnTo>
                    <a:pt x="140" y="212"/>
                  </a:lnTo>
                  <a:lnTo>
                    <a:pt x="145" y="210"/>
                  </a:lnTo>
                  <a:lnTo>
                    <a:pt x="150" y="208"/>
                  </a:lnTo>
                  <a:lnTo>
                    <a:pt x="155" y="206"/>
                  </a:lnTo>
                  <a:lnTo>
                    <a:pt x="160" y="204"/>
                  </a:lnTo>
                  <a:lnTo>
                    <a:pt x="164" y="201"/>
                  </a:lnTo>
                  <a:lnTo>
                    <a:pt x="168" y="198"/>
                  </a:lnTo>
                  <a:lnTo>
                    <a:pt x="173" y="195"/>
                  </a:lnTo>
                  <a:lnTo>
                    <a:pt x="177" y="192"/>
                  </a:lnTo>
                  <a:lnTo>
                    <a:pt x="181" y="189"/>
                  </a:lnTo>
                  <a:lnTo>
                    <a:pt x="184" y="185"/>
                  </a:lnTo>
                  <a:lnTo>
                    <a:pt x="188" y="181"/>
                  </a:lnTo>
                  <a:lnTo>
                    <a:pt x="191" y="177"/>
                  </a:lnTo>
                  <a:lnTo>
                    <a:pt x="195" y="173"/>
                  </a:lnTo>
                  <a:lnTo>
                    <a:pt x="198" y="169"/>
                  </a:lnTo>
                  <a:lnTo>
                    <a:pt x="200" y="165"/>
                  </a:lnTo>
                  <a:lnTo>
                    <a:pt x="203" y="160"/>
                  </a:lnTo>
                  <a:lnTo>
                    <a:pt x="205" y="156"/>
                  </a:lnTo>
                  <a:lnTo>
                    <a:pt x="208" y="151"/>
                  </a:lnTo>
                  <a:lnTo>
                    <a:pt x="210" y="146"/>
                  </a:lnTo>
                  <a:lnTo>
                    <a:pt x="211" y="141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15" y="125"/>
                  </a:lnTo>
                  <a:lnTo>
                    <a:pt x="216" y="120"/>
                  </a:lnTo>
                  <a:lnTo>
                    <a:pt x="216" y="114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6" y="97"/>
                  </a:lnTo>
                  <a:lnTo>
                    <a:pt x="215" y="92"/>
                  </a:lnTo>
                  <a:lnTo>
                    <a:pt x="214" y="87"/>
                  </a:lnTo>
                  <a:lnTo>
                    <a:pt x="213" y="81"/>
                  </a:lnTo>
                  <a:lnTo>
                    <a:pt x="211" y="76"/>
                  </a:lnTo>
                  <a:lnTo>
                    <a:pt x="210" y="71"/>
                  </a:lnTo>
                  <a:lnTo>
                    <a:pt x="208" y="66"/>
                  </a:lnTo>
                  <a:lnTo>
                    <a:pt x="205" y="61"/>
                  </a:lnTo>
                  <a:lnTo>
                    <a:pt x="203" y="57"/>
                  </a:lnTo>
                  <a:lnTo>
                    <a:pt x="200" y="52"/>
                  </a:lnTo>
                  <a:lnTo>
                    <a:pt x="198" y="48"/>
                  </a:lnTo>
                  <a:lnTo>
                    <a:pt x="195" y="44"/>
                  </a:lnTo>
                  <a:lnTo>
                    <a:pt x="191" y="39"/>
                  </a:lnTo>
                  <a:lnTo>
                    <a:pt x="188" y="36"/>
                  </a:lnTo>
                  <a:lnTo>
                    <a:pt x="184" y="32"/>
                  </a:lnTo>
                  <a:lnTo>
                    <a:pt x="181" y="28"/>
                  </a:lnTo>
                  <a:lnTo>
                    <a:pt x="177" y="25"/>
                  </a:lnTo>
                  <a:lnTo>
                    <a:pt x="173" y="22"/>
                  </a:lnTo>
                  <a:lnTo>
                    <a:pt x="168" y="19"/>
                  </a:lnTo>
                  <a:lnTo>
                    <a:pt x="164" y="16"/>
                  </a:lnTo>
                  <a:lnTo>
                    <a:pt x="160" y="13"/>
                  </a:lnTo>
                  <a:lnTo>
                    <a:pt x="155" y="11"/>
                  </a:lnTo>
                  <a:lnTo>
                    <a:pt x="150" y="9"/>
                  </a:lnTo>
                  <a:lnTo>
                    <a:pt x="145" y="7"/>
                  </a:lnTo>
                  <a:lnTo>
                    <a:pt x="140" y="5"/>
                  </a:lnTo>
                  <a:lnTo>
                    <a:pt x="135" y="3"/>
                  </a:lnTo>
                  <a:lnTo>
                    <a:pt x="130" y="2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7" y="1"/>
                  </a:lnTo>
                  <a:lnTo>
                    <a:pt x="92" y="1"/>
                  </a:lnTo>
                  <a:lnTo>
                    <a:pt x="86" y="2"/>
                  </a:lnTo>
                  <a:lnTo>
                    <a:pt x="81" y="3"/>
                  </a:lnTo>
                  <a:lnTo>
                    <a:pt x="76" y="5"/>
                  </a:lnTo>
                  <a:lnTo>
                    <a:pt x="71" y="7"/>
                  </a:lnTo>
                  <a:lnTo>
                    <a:pt x="66" y="9"/>
                  </a:lnTo>
                  <a:lnTo>
                    <a:pt x="61" y="11"/>
                  </a:lnTo>
                  <a:lnTo>
                    <a:pt x="57" y="13"/>
                  </a:lnTo>
                  <a:lnTo>
                    <a:pt x="52" y="16"/>
                  </a:lnTo>
                  <a:lnTo>
                    <a:pt x="48" y="19"/>
                  </a:lnTo>
                  <a:lnTo>
                    <a:pt x="44" y="22"/>
                  </a:lnTo>
                  <a:lnTo>
                    <a:pt x="39" y="25"/>
                  </a:lnTo>
                  <a:lnTo>
                    <a:pt x="35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5" y="39"/>
                  </a:lnTo>
                  <a:lnTo>
                    <a:pt x="22" y="44"/>
                  </a:lnTo>
                  <a:lnTo>
                    <a:pt x="19" y="48"/>
                  </a:lnTo>
                  <a:lnTo>
                    <a:pt x="16" y="52"/>
                  </a:lnTo>
                  <a:lnTo>
                    <a:pt x="13" y="57"/>
                  </a:lnTo>
                  <a:lnTo>
                    <a:pt x="11" y="61"/>
                  </a:lnTo>
                  <a:lnTo>
                    <a:pt x="9" y="66"/>
                  </a:lnTo>
                  <a:lnTo>
                    <a:pt x="7" y="71"/>
                  </a:lnTo>
                  <a:lnTo>
                    <a:pt x="5" y="76"/>
                  </a:lnTo>
                  <a:lnTo>
                    <a:pt x="4" y="81"/>
                  </a:lnTo>
                  <a:lnTo>
                    <a:pt x="2" y="87"/>
                  </a:lnTo>
                  <a:lnTo>
                    <a:pt x="1" y="92"/>
                  </a:lnTo>
                  <a:lnTo>
                    <a:pt x="1" y="97"/>
                  </a:lnTo>
                  <a:lnTo>
                    <a:pt x="0" y="103"/>
                  </a:lnTo>
                  <a:lnTo>
                    <a:pt x="0" y="108"/>
                  </a:lnTo>
                  <a:close/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58"/>
            <p:cNvSpPr>
              <a:spLocks/>
            </p:cNvSpPr>
            <p:nvPr/>
          </p:nvSpPr>
          <p:spPr bwMode="auto">
            <a:xfrm>
              <a:off x="2643" y="2377"/>
              <a:ext cx="186" cy="186"/>
            </a:xfrm>
            <a:custGeom>
              <a:avLst/>
              <a:gdLst/>
              <a:ahLst/>
              <a:cxnLst>
                <a:cxn ang="0">
                  <a:pos x="1" y="83"/>
                </a:cxn>
                <a:cxn ang="0">
                  <a:pos x="3" y="70"/>
                </a:cxn>
                <a:cxn ang="0">
                  <a:pos x="7" y="57"/>
                </a:cxn>
                <a:cxn ang="0">
                  <a:pos x="14" y="45"/>
                </a:cxn>
                <a:cxn ang="0">
                  <a:pos x="21" y="34"/>
                </a:cxn>
                <a:cxn ang="0">
                  <a:pos x="31" y="24"/>
                </a:cxn>
                <a:cxn ang="0">
                  <a:pos x="41" y="16"/>
                </a:cxn>
                <a:cxn ang="0">
                  <a:pos x="53" y="9"/>
                </a:cxn>
                <a:cxn ang="0">
                  <a:pos x="65" y="4"/>
                </a:cxn>
                <a:cxn ang="0">
                  <a:pos x="79" y="1"/>
                </a:cxn>
                <a:cxn ang="0">
                  <a:pos x="93" y="0"/>
                </a:cxn>
                <a:cxn ang="0">
                  <a:pos x="107" y="1"/>
                </a:cxn>
                <a:cxn ang="0">
                  <a:pos x="121" y="4"/>
                </a:cxn>
                <a:cxn ang="0">
                  <a:pos x="133" y="9"/>
                </a:cxn>
                <a:cxn ang="0">
                  <a:pos x="145" y="16"/>
                </a:cxn>
                <a:cxn ang="0">
                  <a:pos x="156" y="24"/>
                </a:cxn>
                <a:cxn ang="0">
                  <a:pos x="165" y="34"/>
                </a:cxn>
                <a:cxn ang="0">
                  <a:pos x="173" y="45"/>
                </a:cxn>
                <a:cxn ang="0">
                  <a:pos x="179" y="57"/>
                </a:cxn>
                <a:cxn ang="0">
                  <a:pos x="183" y="70"/>
                </a:cxn>
                <a:cxn ang="0">
                  <a:pos x="186" y="83"/>
                </a:cxn>
                <a:cxn ang="0">
                  <a:pos x="186" y="98"/>
                </a:cxn>
                <a:cxn ang="0">
                  <a:pos x="184" y="112"/>
                </a:cxn>
                <a:cxn ang="0">
                  <a:pos x="180" y="125"/>
                </a:cxn>
                <a:cxn ang="0">
                  <a:pos x="175" y="137"/>
                </a:cxn>
                <a:cxn ang="0">
                  <a:pos x="168" y="149"/>
                </a:cxn>
                <a:cxn ang="0">
                  <a:pos x="159" y="159"/>
                </a:cxn>
                <a:cxn ang="0">
                  <a:pos x="149" y="167"/>
                </a:cxn>
                <a:cxn ang="0">
                  <a:pos x="137" y="175"/>
                </a:cxn>
                <a:cxn ang="0">
                  <a:pos x="125" y="180"/>
                </a:cxn>
                <a:cxn ang="0">
                  <a:pos x="112" y="184"/>
                </a:cxn>
                <a:cxn ang="0">
                  <a:pos x="98" y="186"/>
                </a:cxn>
                <a:cxn ang="0">
                  <a:pos x="84" y="185"/>
                </a:cxn>
                <a:cxn ang="0">
                  <a:pos x="70" y="183"/>
                </a:cxn>
                <a:cxn ang="0">
                  <a:pos x="57" y="179"/>
                </a:cxn>
                <a:cxn ang="0">
                  <a:pos x="45" y="173"/>
                </a:cxn>
                <a:cxn ang="0">
                  <a:pos x="34" y="165"/>
                </a:cxn>
                <a:cxn ang="0">
                  <a:pos x="24" y="155"/>
                </a:cxn>
                <a:cxn ang="0">
                  <a:pos x="16" y="145"/>
                </a:cxn>
                <a:cxn ang="0">
                  <a:pos x="9" y="133"/>
                </a:cxn>
                <a:cxn ang="0">
                  <a:pos x="4" y="121"/>
                </a:cxn>
                <a:cxn ang="0">
                  <a:pos x="1" y="107"/>
                </a:cxn>
                <a:cxn ang="0">
                  <a:pos x="0" y="93"/>
                </a:cxn>
              </a:cxnLst>
              <a:rect l="0" t="0" r="r" b="b"/>
              <a:pathLst>
                <a:path w="186" h="186">
                  <a:moveTo>
                    <a:pt x="0" y="93"/>
                  </a:moveTo>
                  <a:lnTo>
                    <a:pt x="0" y="88"/>
                  </a:lnTo>
                  <a:lnTo>
                    <a:pt x="1" y="83"/>
                  </a:lnTo>
                  <a:lnTo>
                    <a:pt x="1" y="79"/>
                  </a:lnTo>
                  <a:lnTo>
                    <a:pt x="2" y="74"/>
                  </a:lnTo>
                  <a:lnTo>
                    <a:pt x="3" y="70"/>
                  </a:lnTo>
                  <a:lnTo>
                    <a:pt x="4" y="65"/>
                  </a:lnTo>
                  <a:lnTo>
                    <a:pt x="6" y="61"/>
                  </a:lnTo>
                  <a:lnTo>
                    <a:pt x="7" y="57"/>
                  </a:lnTo>
                  <a:lnTo>
                    <a:pt x="9" y="53"/>
                  </a:lnTo>
                  <a:lnTo>
                    <a:pt x="11" y="49"/>
                  </a:lnTo>
                  <a:lnTo>
                    <a:pt x="14" y="45"/>
                  </a:lnTo>
                  <a:lnTo>
                    <a:pt x="16" y="41"/>
                  </a:lnTo>
                  <a:lnTo>
                    <a:pt x="19" y="37"/>
                  </a:lnTo>
                  <a:lnTo>
                    <a:pt x="21" y="34"/>
                  </a:lnTo>
                  <a:lnTo>
                    <a:pt x="24" y="30"/>
                  </a:lnTo>
                  <a:lnTo>
                    <a:pt x="27" y="27"/>
                  </a:lnTo>
                  <a:lnTo>
                    <a:pt x="31" y="24"/>
                  </a:lnTo>
                  <a:lnTo>
                    <a:pt x="34" y="21"/>
                  </a:lnTo>
                  <a:lnTo>
                    <a:pt x="38" y="18"/>
                  </a:lnTo>
                  <a:lnTo>
                    <a:pt x="41" y="16"/>
                  </a:lnTo>
                  <a:lnTo>
                    <a:pt x="45" y="13"/>
                  </a:lnTo>
                  <a:lnTo>
                    <a:pt x="49" y="11"/>
                  </a:lnTo>
                  <a:lnTo>
                    <a:pt x="53" y="9"/>
                  </a:lnTo>
                  <a:lnTo>
                    <a:pt x="57" y="7"/>
                  </a:lnTo>
                  <a:lnTo>
                    <a:pt x="61" y="6"/>
                  </a:lnTo>
                  <a:lnTo>
                    <a:pt x="65" y="4"/>
                  </a:lnTo>
                  <a:lnTo>
                    <a:pt x="70" y="3"/>
                  </a:lnTo>
                  <a:lnTo>
                    <a:pt x="74" y="2"/>
                  </a:lnTo>
                  <a:lnTo>
                    <a:pt x="79" y="1"/>
                  </a:lnTo>
                  <a:lnTo>
                    <a:pt x="84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98" y="0"/>
                  </a:lnTo>
                  <a:lnTo>
                    <a:pt x="103" y="0"/>
                  </a:lnTo>
                  <a:lnTo>
                    <a:pt x="107" y="1"/>
                  </a:lnTo>
                  <a:lnTo>
                    <a:pt x="112" y="2"/>
                  </a:lnTo>
                  <a:lnTo>
                    <a:pt x="116" y="3"/>
                  </a:lnTo>
                  <a:lnTo>
                    <a:pt x="121" y="4"/>
                  </a:lnTo>
                  <a:lnTo>
                    <a:pt x="125" y="6"/>
                  </a:lnTo>
                  <a:lnTo>
                    <a:pt x="129" y="7"/>
                  </a:lnTo>
                  <a:lnTo>
                    <a:pt x="133" y="9"/>
                  </a:lnTo>
                  <a:lnTo>
                    <a:pt x="137" y="11"/>
                  </a:lnTo>
                  <a:lnTo>
                    <a:pt x="141" y="13"/>
                  </a:lnTo>
                  <a:lnTo>
                    <a:pt x="145" y="16"/>
                  </a:lnTo>
                  <a:lnTo>
                    <a:pt x="149" y="18"/>
                  </a:lnTo>
                  <a:lnTo>
                    <a:pt x="152" y="21"/>
                  </a:lnTo>
                  <a:lnTo>
                    <a:pt x="156" y="24"/>
                  </a:lnTo>
                  <a:lnTo>
                    <a:pt x="159" y="27"/>
                  </a:lnTo>
                  <a:lnTo>
                    <a:pt x="162" y="30"/>
                  </a:lnTo>
                  <a:lnTo>
                    <a:pt x="165" y="34"/>
                  </a:lnTo>
                  <a:lnTo>
                    <a:pt x="168" y="37"/>
                  </a:lnTo>
                  <a:lnTo>
                    <a:pt x="170" y="41"/>
                  </a:lnTo>
                  <a:lnTo>
                    <a:pt x="173" y="45"/>
                  </a:lnTo>
                  <a:lnTo>
                    <a:pt x="175" y="49"/>
                  </a:lnTo>
                  <a:lnTo>
                    <a:pt x="177" y="53"/>
                  </a:lnTo>
                  <a:lnTo>
                    <a:pt x="179" y="57"/>
                  </a:lnTo>
                  <a:lnTo>
                    <a:pt x="180" y="61"/>
                  </a:lnTo>
                  <a:lnTo>
                    <a:pt x="182" y="65"/>
                  </a:lnTo>
                  <a:lnTo>
                    <a:pt x="183" y="70"/>
                  </a:lnTo>
                  <a:lnTo>
                    <a:pt x="184" y="74"/>
                  </a:lnTo>
                  <a:lnTo>
                    <a:pt x="185" y="79"/>
                  </a:lnTo>
                  <a:lnTo>
                    <a:pt x="186" y="83"/>
                  </a:lnTo>
                  <a:lnTo>
                    <a:pt x="186" y="88"/>
                  </a:lnTo>
                  <a:lnTo>
                    <a:pt x="186" y="93"/>
                  </a:lnTo>
                  <a:lnTo>
                    <a:pt x="186" y="98"/>
                  </a:lnTo>
                  <a:lnTo>
                    <a:pt x="186" y="102"/>
                  </a:lnTo>
                  <a:lnTo>
                    <a:pt x="185" y="107"/>
                  </a:lnTo>
                  <a:lnTo>
                    <a:pt x="184" y="112"/>
                  </a:lnTo>
                  <a:lnTo>
                    <a:pt x="183" y="116"/>
                  </a:lnTo>
                  <a:lnTo>
                    <a:pt x="182" y="121"/>
                  </a:lnTo>
                  <a:lnTo>
                    <a:pt x="180" y="125"/>
                  </a:lnTo>
                  <a:lnTo>
                    <a:pt x="179" y="129"/>
                  </a:lnTo>
                  <a:lnTo>
                    <a:pt x="177" y="133"/>
                  </a:lnTo>
                  <a:lnTo>
                    <a:pt x="175" y="137"/>
                  </a:lnTo>
                  <a:lnTo>
                    <a:pt x="173" y="141"/>
                  </a:lnTo>
                  <a:lnTo>
                    <a:pt x="170" y="145"/>
                  </a:lnTo>
                  <a:lnTo>
                    <a:pt x="168" y="149"/>
                  </a:lnTo>
                  <a:lnTo>
                    <a:pt x="165" y="152"/>
                  </a:lnTo>
                  <a:lnTo>
                    <a:pt x="162" y="155"/>
                  </a:lnTo>
                  <a:lnTo>
                    <a:pt x="159" y="159"/>
                  </a:lnTo>
                  <a:lnTo>
                    <a:pt x="156" y="162"/>
                  </a:lnTo>
                  <a:lnTo>
                    <a:pt x="152" y="165"/>
                  </a:lnTo>
                  <a:lnTo>
                    <a:pt x="149" y="167"/>
                  </a:lnTo>
                  <a:lnTo>
                    <a:pt x="145" y="170"/>
                  </a:lnTo>
                  <a:lnTo>
                    <a:pt x="141" y="173"/>
                  </a:lnTo>
                  <a:lnTo>
                    <a:pt x="137" y="175"/>
                  </a:lnTo>
                  <a:lnTo>
                    <a:pt x="133" y="177"/>
                  </a:lnTo>
                  <a:lnTo>
                    <a:pt x="129" y="179"/>
                  </a:lnTo>
                  <a:lnTo>
                    <a:pt x="125" y="180"/>
                  </a:lnTo>
                  <a:lnTo>
                    <a:pt x="121" y="182"/>
                  </a:lnTo>
                  <a:lnTo>
                    <a:pt x="116" y="183"/>
                  </a:lnTo>
                  <a:lnTo>
                    <a:pt x="112" y="184"/>
                  </a:lnTo>
                  <a:lnTo>
                    <a:pt x="107" y="185"/>
                  </a:lnTo>
                  <a:lnTo>
                    <a:pt x="103" y="185"/>
                  </a:lnTo>
                  <a:lnTo>
                    <a:pt x="98" y="186"/>
                  </a:lnTo>
                  <a:lnTo>
                    <a:pt x="93" y="186"/>
                  </a:lnTo>
                  <a:lnTo>
                    <a:pt x="88" y="186"/>
                  </a:lnTo>
                  <a:lnTo>
                    <a:pt x="84" y="185"/>
                  </a:lnTo>
                  <a:lnTo>
                    <a:pt x="79" y="185"/>
                  </a:lnTo>
                  <a:lnTo>
                    <a:pt x="74" y="184"/>
                  </a:lnTo>
                  <a:lnTo>
                    <a:pt x="70" y="183"/>
                  </a:lnTo>
                  <a:lnTo>
                    <a:pt x="65" y="182"/>
                  </a:lnTo>
                  <a:lnTo>
                    <a:pt x="61" y="180"/>
                  </a:lnTo>
                  <a:lnTo>
                    <a:pt x="57" y="179"/>
                  </a:lnTo>
                  <a:lnTo>
                    <a:pt x="53" y="177"/>
                  </a:lnTo>
                  <a:lnTo>
                    <a:pt x="49" y="175"/>
                  </a:lnTo>
                  <a:lnTo>
                    <a:pt x="45" y="173"/>
                  </a:lnTo>
                  <a:lnTo>
                    <a:pt x="41" y="170"/>
                  </a:lnTo>
                  <a:lnTo>
                    <a:pt x="38" y="167"/>
                  </a:lnTo>
                  <a:lnTo>
                    <a:pt x="34" y="165"/>
                  </a:lnTo>
                  <a:lnTo>
                    <a:pt x="31" y="162"/>
                  </a:lnTo>
                  <a:lnTo>
                    <a:pt x="27" y="159"/>
                  </a:lnTo>
                  <a:lnTo>
                    <a:pt x="24" y="155"/>
                  </a:lnTo>
                  <a:lnTo>
                    <a:pt x="21" y="152"/>
                  </a:lnTo>
                  <a:lnTo>
                    <a:pt x="19" y="149"/>
                  </a:lnTo>
                  <a:lnTo>
                    <a:pt x="16" y="145"/>
                  </a:lnTo>
                  <a:lnTo>
                    <a:pt x="14" y="141"/>
                  </a:lnTo>
                  <a:lnTo>
                    <a:pt x="11" y="137"/>
                  </a:lnTo>
                  <a:lnTo>
                    <a:pt x="9" y="133"/>
                  </a:lnTo>
                  <a:lnTo>
                    <a:pt x="7" y="129"/>
                  </a:lnTo>
                  <a:lnTo>
                    <a:pt x="6" y="125"/>
                  </a:lnTo>
                  <a:lnTo>
                    <a:pt x="4" y="121"/>
                  </a:lnTo>
                  <a:lnTo>
                    <a:pt x="3" y="116"/>
                  </a:lnTo>
                  <a:lnTo>
                    <a:pt x="2" y="112"/>
                  </a:lnTo>
                  <a:lnTo>
                    <a:pt x="1" y="107"/>
                  </a:lnTo>
                  <a:lnTo>
                    <a:pt x="1" y="102"/>
                  </a:lnTo>
                  <a:lnTo>
                    <a:pt x="0" y="98"/>
                  </a:lnTo>
                  <a:lnTo>
                    <a:pt x="0" y="93"/>
                  </a:lnTo>
                </a:path>
              </a:pathLst>
            </a:custGeom>
            <a:noFill/>
            <a:ln w="1588" cap="rnd">
              <a:solidFill>
                <a:srgbClr val="1516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5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42672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42672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39624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39624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35814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35814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9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400" y="39624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62" name="Straight Connector 261"/>
          <p:cNvCxnSpPr/>
          <p:nvPr/>
        </p:nvCxnSpPr>
        <p:spPr>
          <a:xfrm flipV="1">
            <a:off x="5486400" y="3048000"/>
            <a:ext cx="1447800" cy="30480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 flipV="1">
            <a:off x="5486400" y="4343400"/>
            <a:ext cx="1524000" cy="68580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Slide Number Placeholder 26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310F-8B6D-4753-AAE4-A928F19BE0F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advTm="43462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|29.3|17.3|20.7|18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19896</TotalTime>
  <Words>721</Words>
  <Application>Microsoft Office PowerPoint</Application>
  <PresentationFormat>On-screen Show (4:3)</PresentationFormat>
  <Paragraphs>302</Paragraphs>
  <Slides>42</Slides>
  <Notes>42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Live Migration of an Entire Network (and its Hosts)</vt:lpstr>
      <vt:lpstr>Virtual Machine Migration</vt:lpstr>
      <vt:lpstr>But Applications Look Like This</vt:lpstr>
      <vt:lpstr>And Rely on the Network</vt:lpstr>
      <vt:lpstr>Ensemble Migration</vt:lpstr>
      <vt:lpstr>Some Use Cases</vt:lpstr>
      <vt:lpstr>1. Moving between cloud providers</vt:lpstr>
      <vt:lpstr>2. Moving to smaller set of servers</vt:lpstr>
      <vt:lpstr>3. Troubleshooting</vt:lpstr>
      <vt:lpstr>Goal: General Management Tool</vt:lpstr>
      <vt:lpstr>LIve Migration of Ensembles</vt:lpstr>
      <vt:lpstr>Why Transparent?</vt:lpstr>
      <vt:lpstr>Separate Out Functionality</vt:lpstr>
      <vt:lpstr>Separate Out Functionality</vt:lpstr>
      <vt:lpstr>Multi-tenancy</vt:lpstr>
      <vt:lpstr>How to Live Migrate an Ensemble</vt:lpstr>
      <vt:lpstr>Applying to Ensemble</vt:lpstr>
      <vt:lpstr>Applying to Ensemble</vt:lpstr>
      <vt:lpstr>Applying to Ensemble</vt:lpstr>
      <vt:lpstr>Applying to Ensemble</vt:lpstr>
      <vt:lpstr>Applying to Whole Network</vt:lpstr>
      <vt:lpstr>Applying to Whole Network</vt:lpstr>
      <vt:lpstr>Applying to Whole Network</vt:lpstr>
      <vt:lpstr>Applying to Whole Network</vt:lpstr>
      <vt:lpstr>Applying to Each Switch</vt:lpstr>
      <vt:lpstr>Applying to Each Switch</vt:lpstr>
      <vt:lpstr>Applying to Each Switch</vt:lpstr>
      <vt:lpstr>Applying to Each Switch</vt:lpstr>
      <vt:lpstr>A Better Approach</vt:lpstr>
      <vt:lpstr>Clone the Network</vt:lpstr>
      <vt:lpstr>Clone the Network</vt:lpstr>
      <vt:lpstr>Clone the Network</vt:lpstr>
      <vt:lpstr>Clone the Network</vt:lpstr>
      <vt:lpstr>Clone the Network</vt:lpstr>
      <vt:lpstr>Consistent View of a Switch</vt:lpstr>
      <vt:lpstr>Sources of Inconsistency</vt:lpstr>
      <vt:lpstr>1. Local Changes on Switch</vt:lpstr>
      <vt:lpstr>2. Update from Controller</vt:lpstr>
      <vt:lpstr>3. Events to Controller</vt:lpstr>
      <vt:lpstr>Consistency in LIME</vt:lpstr>
      <vt:lpstr>Conclusions and Future work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LIME HotNets 2012</dc:title>
  <dc:creator>Eric</dc:creator>
  <cp:lastModifiedBy>Eric</cp:lastModifiedBy>
  <cp:revision>652</cp:revision>
  <dcterms:created xsi:type="dcterms:W3CDTF">2012-10-09T19:46:27Z</dcterms:created>
  <dcterms:modified xsi:type="dcterms:W3CDTF">2012-10-30T14:06:40Z</dcterms:modified>
</cp:coreProperties>
</file>