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22" r:id="rId2"/>
    <p:sldId id="1243" r:id="rId3"/>
    <p:sldId id="1244" r:id="rId4"/>
    <p:sldId id="1245" r:id="rId5"/>
    <p:sldId id="1246" r:id="rId6"/>
    <p:sldId id="1247" r:id="rId7"/>
    <p:sldId id="1248" r:id="rId8"/>
    <p:sldId id="1254" r:id="rId9"/>
    <p:sldId id="1256" r:id="rId10"/>
    <p:sldId id="1257" r:id="rId11"/>
    <p:sldId id="1258" r:id="rId12"/>
    <p:sldId id="1259" r:id="rId13"/>
    <p:sldId id="1260" r:id="rId14"/>
    <p:sldId id="1261" r:id="rId15"/>
    <p:sldId id="1262" r:id="rId16"/>
    <p:sldId id="1307" r:id="rId17"/>
    <p:sldId id="1263" r:id="rId18"/>
    <p:sldId id="1264" r:id="rId19"/>
    <p:sldId id="1265" r:id="rId20"/>
    <p:sldId id="1266" r:id="rId21"/>
    <p:sldId id="1267" r:id="rId22"/>
    <p:sldId id="1268" r:id="rId23"/>
    <p:sldId id="1308" r:id="rId24"/>
    <p:sldId id="1292" r:id="rId25"/>
    <p:sldId id="1293" r:id="rId26"/>
    <p:sldId id="1310" r:id="rId27"/>
    <p:sldId id="1295" r:id="rId28"/>
    <p:sldId id="1296" r:id="rId29"/>
    <p:sldId id="1297" r:id="rId30"/>
    <p:sldId id="1298" r:id="rId31"/>
    <p:sldId id="1299" r:id="rId32"/>
    <p:sldId id="1300" r:id="rId33"/>
    <p:sldId id="1301" r:id="rId34"/>
    <p:sldId id="1303" r:id="rId35"/>
    <p:sldId id="1304" r:id="rId36"/>
    <p:sldId id="1305" r:id="rId37"/>
    <p:sldId id="1306" r:id="rId38"/>
    <p:sldId id="1309" r:id="rId39"/>
    <p:sldId id="1277" r:id="rId40"/>
    <p:sldId id="1280" r:id="rId41"/>
    <p:sldId id="1281" r:id="rId42"/>
    <p:sldId id="1282" r:id="rId43"/>
    <p:sldId id="1283" r:id="rId44"/>
    <p:sldId id="1284" r:id="rId45"/>
    <p:sldId id="1285" r:id="rId46"/>
    <p:sldId id="1289" r:id="rId47"/>
    <p:sldId id="1290" r:id="rId48"/>
    <p:sldId id="129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119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mention Nick’s group at Stanford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Network-wide</a:t>
            </a:r>
            <a:r>
              <a:rPr lang="en-US" baseline="0" dirty="0" smtClean="0"/>
              <a:t> visibility and control</a:t>
            </a:r>
          </a:p>
          <a:p>
            <a:r>
              <a:rPr lang="en-US" baseline="0" dirty="0" smtClean="0"/>
              <a:t>Direct control via an open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frenetic-lang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High-Level Abstractions for Programming Software Defined Networks</a:t>
            </a:r>
            <a:endParaRPr lang="en-US" sz="3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3889" y="6044205"/>
            <a:ext cx="8260644" cy="696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Joint with Nate Foster, David Walker,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 </a:t>
            </a:r>
            <a:r>
              <a:rPr lang="en-US" sz="2000" dirty="0"/>
              <a:t>Harrison, Chris Monsanto, Joshua </a:t>
            </a:r>
            <a:r>
              <a:rPr lang="en-US" sz="2000" dirty="0" smtClean="0"/>
              <a:t>Reich,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Cole Schlesinger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www.cs.princeton.edu</a:t>
            </a:r>
            <a:r>
              <a:rPr lang="en-US" sz="2400" dirty="0" smtClean="0"/>
              <a:t>/~</a:t>
            </a:r>
            <a:r>
              <a:rPr lang="en-US" sz="2400" dirty="0" err="1" smtClean="0"/>
              <a:t>jrex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 Plane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Handling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Simple packet-handling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6630" name="Picture 18" descr="Screen shot 2011-02-04 at 12.3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77" y="1295400"/>
            <a:ext cx="2635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1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Control Plane: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Programmability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3B4E39-084A-FC4F-B51E-5507B64DA40E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27658" name="Curved Connector 15"/>
          <p:cNvCxnSpPr>
            <a:cxnSpLocks noChangeShapeType="1"/>
          </p:cNvCxnSpPr>
          <p:nvPr/>
        </p:nvCxnSpPr>
        <p:spPr bwMode="auto">
          <a:xfrm flipV="1">
            <a:off x="2408238" y="3414892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1151288" y="4481692"/>
            <a:ext cx="282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0000"/>
                </a:solidFill>
              </a:rPr>
              <a:t>Events from switches</a:t>
            </a:r>
          </a:p>
          <a:p>
            <a:pPr eaLnBrk="1" hangingPunct="1"/>
            <a:r>
              <a:rPr lang="en-US"/>
              <a:t>Topology changes,</a:t>
            </a:r>
          </a:p>
          <a:p>
            <a:pPr eaLnBrk="1" hangingPunct="1"/>
            <a:r>
              <a:rPr lang="en-US"/>
              <a:t>Traffic statistics,</a:t>
            </a:r>
          </a:p>
          <a:p>
            <a:pPr eaLnBrk="1" hangingPunct="1"/>
            <a:r>
              <a:rPr lang="en-US"/>
              <a:t>Arriving packets</a:t>
            </a:r>
          </a:p>
        </p:txBody>
      </p:sp>
      <p:cxnSp>
        <p:nvCxnSpPr>
          <p:cNvPr id="27660" name="Curved Connector 19"/>
          <p:cNvCxnSpPr>
            <a:cxnSpLocks noChangeShapeType="1"/>
          </p:cNvCxnSpPr>
          <p:nvPr/>
        </p:nvCxnSpPr>
        <p:spPr bwMode="auto">
          <a:xfrm flipH="1" flipV="1">
            <a:off x="5151438" y="3414892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20"/>
          <p:cNvSpPr txBox="1">
            <a:spLocks noChangeArrowheads="1"/>
          </p:cNvSpPr>
          <p:nvPr/>
        </p:nvSpPr>
        <p:spPr bwMode="auto">
          <a:xfrm>
            <a:off x="5227988" y="4481692"/>
            <a:ext cx="3049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0000"/>
                </a:solidFill>
              </a:rPr>
              <a:t>Commands to switches</a:t>
            </a:r>
          </a:p>
          <a:p>
            <a:pPr eaLnBrk="1" hangingPunct="1"/>
            <a:r>
              <a:rPr lang="en-US"/>
              <a:t>(Un)install rules,</a:t>
            </a:r>
          </a:p>
          <a:p>
            <a:pPr eaLnBrk="1" hangingPunct="1"/>
            <a:r>
              <a:rPr lang="en-US"/>
              <a:t>Query statistics,</a:t>
            </a:r>
          </a:p>
          <a:p>
            <a:pPr eaLnBrk="1" hangingPunct="1"/>
            <a:r>
              <a:rPr lang="en-US"/>
              <a:t>Send packets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92165" y="2761177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2165" y="2027765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8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E.g.: Server 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752600" y="38862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src=0*</a:t>
            </a:r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2209800" y="52578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src=1*</a:t>
            </a:r>
          </a:p>
        </p:txBody>
      </p:sp>
    </p:spTree>
    <p:extLst>
      <p:ext uri="{BB962C8B-B14F-4D97-AF65-F5344CB8AC3E}">
        <p14:creationId xmlns:p14="http://schemas.microsoft.com/office/powerpoint/2010/main" val="124670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Seamless Mobility/Migration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Programming Abstractions for Software Defined Networks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F32B4A-A757-9F49-9DE6-0C4885358453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8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2419350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 State: Multiple Rules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569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 State: Unfolding Rules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592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Reading: Extra Unexpected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19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3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Reading: Extra Unexpected Events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Reading: Extra Unexpected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192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SQL-Like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7329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Abstract Topology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Composition </a:t>
            </a:r>
            <a:r>
              <a:rPr lang="en-US" sz="3100" dirty="0" smtClean="0"/>
              <a:t>[ICFP’11, POPL’12]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</a:t>
            </a:r>
            <a:r>
              <a:rPr lang="en-US" sz="2600" dirty="0" err="1" smtClean="0">
                <a:solidFill>
                  <a:srgbClr val="FFFFFF"/>
                </a:solidFill>
                <a:latin typeface="+mj-lt"/>
              </a:rPr>
              <a:t>dest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prefix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 IP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1.2/16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3.4.5/24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265534"/>
            <a:ext cx="286681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5.6.7.9 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2278" y="5456942"/>
            <a:ext cx="5582653" cy="1323439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</a:rPr>
              <a:t>rcip</a:t>
            </a:r>
            <a:r>
              <a:rPr lang="en-US" sz="2000" dirty="0" smtClean="0">
                <a:solidFill>
                  <a:srgbClr val="000000"/>
                </a:solidFill>
              </a:rPr>
              <a:t> = 5.6.7.8, </a:t>
            </a:r>
            <a:r>
              <a:rPr lang="en-US" sz="2000" dirty="0" err="1" smtClean="0">
                <a:solidFill>
                  <a:srgbClr val="000000"/>
                </a:solidFill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</a:rPr>
              <a:t> = 1.2/16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5.6.7.8,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3.4.5/24 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), count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srcip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5.6.7.9, </a:t>
            </a:r>
            <a:r>
              <a:rPr lang="en-US" sz="2000" dirty="0" err="1">
                <a:solidFill>
                  <a:srgbClr val="000000"/>
                </a:solidFill>
              </a:rPr>
              <a:t>dstip</a:t>
            </a:r>
            <a:r>
              <a:rPr lang="en-US" sz="2000" dirty="0">
                <a:solidFill>
                  <a:srgbClr val="000000"/>
                </a:solidFill>
              </a:rPr>
              <a:t> = 1.2/16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5.6.7.9,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= 3.4.5/24 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(2),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count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4377" cy="4954384"/>
          </a:xfrm>
        </p:spPr>
        <p:txBody>
          <a:bodyPr>
            <a:normAutofit/>
          </a:bodyPr>
          <a:lstStyle/>
          <a:p>
            <a:r>
              <a:rPr lang="en-US" dirty="0" smtClean="0"/>
              <a:t>Spread client traffic over server replicas</a:t>
            </a:r>
          </a:p>
          <a:p>
            <a:pPr lvl="1"/>
            <a:r>
              <a:rPr lang="en-US" dirty="0" smtClean="0"/>
              <a:t>Public IP address for the service</a:t>
            </a:r>
          </a:p>
          <a:p>
            <a:pPr lvl="1"/>
            <a:r>
              <a:rPr lang="en-US" dirty="0"/>
              <a:t>Split traffic based on client </a:t>
            </a:r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Rewrite the server IP address</a:t>
            </a:r>
          </a:p>
          <a:p>
            <a:r>
              <a:rPr lang="en-US" dirty="0" smtClean="0"/>
              <a:t>Then, route to the replica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Server Load </a:t>
            </a:r>
            <a:r>
              <a:rPr lang="en-US" dirty="0"/>
              <a:t>Balancer</a:t>
            </a:r>
          </a:p>
        </p:txBody>
      </p:sp>
      <p:cxnSp>
        <p:nvCxnSpPr>
          <p:cNvPr id="13" name="Straight Connector 12"/>
          <p:cNvCxnSpPr>
            <a:endCxn id="29" idx="1"/>
          </p:cNvCxnSpPr>
          <p:nvPr/>
        </p:nvCxnSpPr>
        <p:spPr>
          <a:xfrm>
            <a:off x="2200453" y="5232352"/>
            <a:ext cx="158140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9" y="3039295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4291405"/>
            <a:ext cx="588505" cy="773056"/>
          </a:xfrm>
          <a:prstGeom prst="rect">
            <a:avLst/>
          </a:prstGeom>
        </p:spPr>
      </p:pic>
      <p:pic>
        <p:nvPicPr>
          <p:cNvPr id="19" name="Picture 1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5610263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978529" y="3768554"/>
            <a:ext cx="1674100" cy="104058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087135" y="5610264"/>
            <a:ext cx="1565494" cy="38249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16331" y="4765339"/>
            <a:ext cx="1521700" cy="418633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3" y="50323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3" y="48799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03" y="47275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>
            <a:spLocks noChangeAspect="1"/>
          </p:cNvSpPr>
          <p:nvPr/>
        </p:nvSpPr>
        <p:spPr>
          <a:xfrm>
            <a:off x="3781858" y="4720288"/>
            <a:ext cx="1123648" cy="1024128"/>
          </a:xfrm>
          <a:prstGeom prst="roundRect">
            <a:avLst/>
          </a:prstGeom>
          <a:solidFill>
            <a:srgbClr val="FF0000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499" y="5815135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1858" y="5032321"/>
            <a:ext cx="112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1.2.3.4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0364" y="5815135"/>
            <a:ext cx="203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oad balancer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6142" y="6414211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 replicas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72672" y="3101413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72672" y="4418256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72672" y="5832218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71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38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 </a:t>
            </a:r>
            <a:r>
              <a:rPr lang="en-US" sz="3200" dirty="0" smtClean="0"/>
              <a:t>[NSDI’13]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rcip</a:t>
            </a:r>
            <a:r>
              <a:rPr lang="en-US" sz="2000" dirty="0" smtClean="0"/>
              <a:t> = 0*, </a:t>
            </a:r>
            <a:r>
              <a:rPr lang="en-US" sz="2000" dirty="0" err="1" smtClean="0"/>
              <a:t>dstip</a:t>
            </a:r>
            <a:r>
              <a:rPr lang="en-US" sz="2000" dirty="0" smtClean="0"/>
              <a:t> = 1.2.3.4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= 10.0.0.1,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(1)</a:t>
            </a:r>
          </a:p>
          <a:p>
            <a:r>
              <a:rPr lang="en-US" sz="2000" dirty="0" err="1" smtClean="0">
                <a:sym typeface="Wingdings"/>
              </a:rPr>
              <a:t>srcip</a:t>
            </a:r>
            <a:r>
              <a:rPr lang="en-US" sz="2000" dirty="0" smtClean="0">
                <a:sym typeface="Wingdings"/>
              </a:rPr>
              <a:t> = 1*,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1.2.3.4 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10.0.0.2,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(2</a:t>
            </a:r>
            <a:r>
              <a:rPr lang="en-US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6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91393" y="3945766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3493" y="5212864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3493" y="3956976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1393" y="5203059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087" y="4149888"/>
            <a:ext cx="190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087" y="5402955"/>
            <a:ext cx="181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93494" y="5269308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6874" y="401342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45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48142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3533" y="177800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07143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82408" y="1778001"/>
            <a:ext cx="2704391" cy="8805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Composition Spec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95538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93559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4385741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5036244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5486389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818021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3268166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Specifying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9244"/>
          </a:xfrm>
        </p:spPr>
        <p:txBody>
          <a:bodyPr/>
          <a:lstStyle/>
          <a:p>
            <a:r>
              <a:rPr lang="en-US" dirty="0" smtClean="0"/>
              <a:t>A module should not specify </a:t>
            </a:r>
            <a:r>
              <a:rPr lang="en-US" i="1" dirty="0" smtClean="0"/>
              <a:t>everything</a:t>
            </a:r>
          </a:p>
          <a:p>
            <a:pPr lvl="1"/>
            <a:r>
              <a:rPr lang="en-US" dirty="0" smtClean="0"/>
              <a:t>Leave some flexibility to other modules</a:t>
            </a:r>
          </a:p>
          <a:p>
            <a:pPr lvl="1"/>
            <a:r>
              <a:rPr lang="en-US" dirty="0" smtClean="0"/>
              <a:t>Avoid tying the module to a specific setting</a:t>
            </a:r>
          </a:p>
          <a:p>
            <a:r>
              <a:rPr lang="en-US" dirty="0" smtClean="0"/>
              <a:t>Example: load balancer plus routing</a:t>
            </a:r>
          </a:p>
          <a:p>
            <a:pPr lvl="1"/>
            <a:r>
              <a:rPr lang="en-US" dirty="0" smtClean="0"/>
              <a:t>Load balancer spreads traffic over replicas</a:t>
            </a:r>
          </a:p>
          <a:p>
            <a:pPr lvl="1"/>
            <a:r>
              <a:rPr lang="en-US" dirty="0" smtClean="0"/>
              <a:t>… without regard to the network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45243" y="5029421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3143" y="5019616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5244" y="5085865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93421" y="6214509"/>
            <a:ext cx="7503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Avoid custom interfaces between the modules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19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Topology Views </a:t>
            </a:r>
            <a:r>
              <a:rPr lang="en-US" sz="3600" dirty="0" smtClean="0"/>
              <a:t>[NSDI’13]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abstract topology to the module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mplicitly encodes the constraints </a:t>
            </a:r>
          </a:p>
          <a:p>
            <a:pPr lvl="1"/>
            <a:r>
              <a:rPr lang="en-US" dirty="0" smtClean="0"/>
              <a:t>Looks just like a normal network</a:t>
            </a:r>
          </a:p>
          <a:p>
            <a:pPr lvl="1"/>
            <a:r>
              <a:rPr lang="en-US" dirty="0" smtClean="0"/>
              <a:t>Prevents the module from overstepping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24" y="478180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1" y="481019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622160" y="422191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596110" y="566436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765672" y="536458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64158" y="464051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609178" y="493284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777075" y="536122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5562" y="463715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1053" y="513410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051053" y="584998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51053" y="438613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20883" y="510375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2592708" y="493882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1607514" y="566099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24" y="406794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3035400" y="589991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055452" y="528178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044470" y="437594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2596110" y="423993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999066" y="509083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6432338" y="4779559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7164704" y="5133163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5871572" y="5119427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32" y="4791417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42" y="4951010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34" y="4825871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711559" y="632399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857461" y="63239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1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 irrelevant details</a:t>
            </a:r>
          </a:p>
          <a:p>
            <a:pPr lvl="1"/>
            <a:r>
              <a:rPr lang="en-US" dirty="0"/>
              <a:t>Load balancer doesn’t see </a:t>
            </a:r>
            <a:r>
              <a:rPr lang="en-US" dirty="0" smtClean="0"/>
              <a:t>the internal </a:t>
            </a:r>
            <a:br>
              <a:rPr lang="en-US" dirty="0" smtClean="0"/>
            </a:br>
            <a:r>
              <a:rPr lang="en-US" dirty="0" smtClean="0"/>
              <a:t>topology or any routing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66" y="4091775"/>
            <a:ext cx="441379" cy="579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4120166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96202" y="353188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70152" y="497433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39714" y="4674555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38200" y="3950484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83220" y="4242810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1117" y="467118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49604" y="394711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25095" y="4444069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25095" y="515994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25095" y="369610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94925" y="44137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566750" y="4248789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581556" y="497096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66" y="3377908"/>
            <a:ext cx="441379" cy="5797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3009442" y="5209878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029494" y="4591747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018512" y="368590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2570152" y="3549900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stCxn id="11" idx="1"/>
          </p:cNvCxnSpPr>
          <p:nvPr/>
        </p:nvCxnSpPr>
        <p:spPr>
          <a:xfrm flipH="1" flipV="1">
            <a:off x="973108" y="4400797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6406380" y="4089526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138746" y="4443130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1" idx="3"/>
          </p:cNvCxnSpPr>
          <p:nvPr/>
        </p:nvCxnSpPr>
        <p:spPr>
          <a:xfrm flipH="1">
            <a:off x="5845614" y="4429394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74" y="4101384"/>
            <a:ext cx="441379" cy="579792"/>
          </a:xfrm>
          <a:prstGeom prst="rect">
            <a:avLst/>
          </a:prstGeom>
        </p:spPr>
      </p:pic>
      <p:pic>
        <p:nvPicPr>
          <p:cNvPr id="30" name="Picture 2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84" y="4260977"/>
            <a:ext cx="441379" cy="5797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76" y="4135838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685601" y="5633957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Routing view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08010" y="5633957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Load-balancer view</a:t>
            </a:r>
            <a:endParaRPr lang="en-US" sz="2400" dirty="0"/>
          </a:p>
        </p:txBody>
      </p:sp>
      <p:sp>
        <p:nvSpPr>
          <p:cNvPr id="36" name="Freeform 35"/>
          <p:cNvSpPr/>
          <p:nvPr/>
        </p:nvSpPr>
        <p:spPr>
          <a:xfrm>
            <a:off x="1058333" y="3465641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49867" y="3791972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4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199" y="1778001"/>
            <a:ext cx="2116667" cy="8805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View Definitions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48142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3533" y="177800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07143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82408" y="1778001"/>
            <a:ext cx="2704391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Composition Spec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95538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8210100">
            <a:off x="1655248" y="2895650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93559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4385741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5036244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5486389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818021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3268166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Topology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Virtual ports</a:t>
            </a:r>
          </a:p>
          <a:p>
            <a:pPr lvl="1"/>
            <a:r>
              <a:rPr lang="en-US" dirty="0" smtClean="0"/>
              <a:t>(V, 1): [(P1,2)]</a:t>
            </a:r>
          </a:p>
          <a:p>
            <a:pPr lvl="1"/>
            <a:r>
              <a:rPr lang="en-US" dirty="0" smtClean="0"/>
              <a:t>(V, 2): [(P2, 5)]</a:t>
            </a:r>
          </a:p>
          <a:p>
            <a:r>
              <a:rPr lang="en-US" dirty="0" smtClean="0"/>
              <a:t>Simple firewall policy</a:t>
            </a:r>
          </a:p>
          <a:p>
            <a:pPr lvl="1"/>
            <a:r>
              <a:rPr lang="en-US" dirty="0" smtClean="0"/>
              <a:t>in=1</a:t>
            </a:r>
            <a:r>
              <a:rPr lang="en-US" dirty="0" smtClean="0">
                <a:sym typeface="Wingdings"/>
              </a:rPr>
              <a:t> out=2</a:t>
            </a:r>
            <a:endParaRPr lang="en-US" dirty="0" smtClean="0"/>
          </a:p>
          <a:p>
            <a:r>
              <a:rPr lang="en-US" dirty="0" smtClean="0"/>
              <a:t>Virtual headers</a:t>
            </a:r>
          </a:p>
          <a:p>
            <a:pPr lvl="1"/>
            <a:r>
              <a:rPr lang="en-US" dirty="0" smtClean="0"/>
              <a:t>Push virtual ports</a:t>
            </a:r>
          </a:p>
          <a:p>
            <a:pPr lvl="1"/>
            <a:r>
              <a:rPr lang="en-US" dirty="0" smtClean="0"/>
              <a:t>Route on these ports</a:t>
            </a:r>
          </a:p>
          <a:p>
            <a:pPr lvl="1"/>
            <a:r>
              <a:rPr lang="en-US" dirty="0" smtClean="0"/>
              <a:t>From (P1,2) to (P2,5)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97467" y="3929590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71417" y="5372040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140979" y="5072262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39465" y="4348191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984485" y="4640517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52382" y="5068894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50869" y="4344824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26360" y="4841776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26360" y="555765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26360" y="409381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96190" y="4811429"/>
            <a:ext cx="42640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6968015" y="4646496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82821" y="536867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410707" y="5607585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430759" y="4989454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19777" y="408361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971417" y="3947607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stCxn id="11" idx="1"/>
          </p:cNvCxnSpPr>
          <p:nvPr/>
        </p:nvCxnSpPr>
        <p:spPr>
          <a:xfrm flipH="1" flipV="1">
            <a:off x="5374373" y="4798504"/>
            <a:ext cx="610112" cy="13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6369720" y="2002493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</a:t>
            </a:r>
            <a:endParaRPr lang="en-US" sz="32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102086" y="2356097"/>
            <a:ext cx="42640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1" idx="3"/>
          </p:cNvCxnSpPr>
          <p:nvPr/>
        </p:nvCxnSpPr>
        <p:spPr>
          <a:xfrm flipH="1">
            <a:off x="5808954" y="2342361"/>
            <a:ext cx="4981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44" y="2014351"/>
            <a:ext cx="441379" cy="5797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16" y="2048805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975889" y="198414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102086" y="195802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38006" y="2871801"/>
            <a:ext cx="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38006" y="5941497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19647" y="4630013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20716" y="4629764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15317" y="4306358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871042" y="432279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621936" y="453880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685705" y="4521867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881945" y="494854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860960" y="495701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304771" y="453702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85514" y="495322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75001" y="4485572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769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Avoiding Disruption</a:t>
            </a: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Writing Policy: Path 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Update Semantics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Policy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Two-Phase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Optimizations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Related Work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82222" y="1600200"/>
            <a:ext cx="8523112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POX, Floodlight, Nettle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Testing: NICE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OFLOPS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FE2431-6FD7-0140-8255-70C84DD77DCC}" type="slidenum">
              <a:rPr lang="en-US" sz="1400" b="0">
                <a:latin typeface="Times New Roman" charset="0"/>
              </a:rPr>
              <a:pPr eaLnBrk="1" hangingPunct="1"/>
              <a:t>46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Practice: useful APIs and good industry traction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Principles: start of higher-level abstractions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Great research opportunity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A1353-90A5-E546-ACDF-486EEBB2D372}" type="slidenum">
              <a:rPr lang="en-US" sz="1400" b="0">
                <a:latin typeface="Times New Roman" charset="0"/>
              </a:rPr>
              <a:pPr eaLnBrk="1" hangingPunct="1"/>
              <a:t>47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Schlesinger, Praveen </a:t>
            </a:r>
            <a:r>
              <a:rPr lang="en-US" sz="2000" dirty="0" err="1" smtClean="0"/>
              <a:t>Katta</a:t>
            </a:r>
            <a:r>
              <a:rPr lang="en-US" sz="2000" dirty="0" smtClean="0"/>
              <a:t>, </a:t>
            </a:r>
            <a:r>
              <a:rPr lang="en-US" sz="2000" dirty="0" err="1" smtClean="0"/>
              <a:t>Nayden</a:t>
            </a:r>
            <a:r>
              <a:rPr lang="en-US" sz="2000" dirty="0" smtClean="0"/>
              <a:t> </a:t>
            </a:r>
            <a:r>
              <a:rPr lang="en-US" sz="2000" dirty="0" err="1" smtClean="0"/>
              <a:t>Nedev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471" y="6211344"/>
            <a:ext cx="86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Short overview at </a:t>
            </a:r>
            <a:r>
              <a:rPr lang="en-US" sz="2000" dirty="0"/>
              <a:t>http://</a:t>
            </a:r>
            <a:r>
              <a:rPr lang="en-US" sz="2000" dirty="0" err="1"/>
              <a:t>www.cs.princeton.edu</a:t>
            </a:r>
            <a:r>
              <a:rPr lang="en-US" sz="2000" dirty="0"/>
              <a:t>/~</a:t>
            </a:r>
            <a:r>
              <a:rPr lang="en-US" sz="2000" dirty="0" err="1"/>
              <a:t>jrex</a:t>
            </a:r>
            <a:r>
              <a:rPr lang="en-US" sz="2000" dirty="0"/>
              <a:t>/papers/frenetic12.pdf</a:t>
            </a:r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Cheaper equipment</a:t>
            </a:r>
            <a:endParaRPr lang="en-US" dirty="0"/>
          </a:p>
          <a:p>
            <a:r>
              <a:rPr lang="en-US" dirty="0"/>
              <a:t>Faster innovation</a:t>
            </a:r>
          </a:p>
          <a:p>
            <a:r>
              <a:rPr lang="en-US" dirty="0"/>
              <a:t>Easier </a:t>
            </a:r>
            <a:r>
              <a:rPr lang="en-US" dirty="0" smtClean="0"/>
              <a:t>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"/>
    </mc:Choice>
    <mc:Fallback xmlns="">
      <p:transition xmlns:p14="http://schemas.microsoft.com/office/powerpoint/2010/main" spd="slow" advTm="105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" y="274638"/>
            <a:ext cx="887588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But How Should We Program SDNs?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82889" y="2920401"/>
            <a:ext cx="747889" cy="409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664" y="2083841"/>
            <a:ext cx="235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Network-wide visibility and control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8" idx="1"/>
          </p:cNvCxnSpPr>
          <p:nvPr/>
        </p:nvCxnSpPr>
        <p:spPr>
          <a:xfrm flipH="1" flipV="1">
            <a:off x="5325534" y="4049889"/>
            <a:ext cx="1362430" cy="44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87964" y="3678847"/>
            <a:ext cx="286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control via open interface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8003" y="5842001"/>
            <a:ext cx="813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Today’s controller APIs are tied to the underlying hardware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8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OpenFlow Networks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5CBB2B7-DCE3-B642-B270-66FA1E7ACE01}" type="slidenum">
              <a:rPr lang="en-US" sz="1400" b="0">
                <a:latin typeface="Times New Roman" charset="0"/>
              </a:rPr>
              <a:pPr eaLnBrk="1" hangingPunct="1"/>
              <a:t>9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29733</TotalTime>
  <Words>1836</Words>
  <Application>Microsoft Macintosh PowerPoint</Application>
  <PresentationFormat>On-screen Show (4:3)</PresentationFormat>
  <Paragraphs>459</Paragraphs>
  <Slides>48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High-Level Abstractions for Programming Software Defined Networks</vt:lpstr>
      <vt:lpstr>Software Defined Networks</vt:lpstr>
      <vt:lpstr>Software Defined Networks</vt:lpstr>
      <vt:lpstr>Software Defined Networks</vt:lpstr>
      <vt:lpstr>(Logically) Centralized Controller</vt:lpstr>
      <vt:lpstr>Protocols  Applications</vt:lpstr>
      <vt:lpstr>Payoff</vt:lpstr>
      <vt:lpstr>But How Should We Program SDNs?</vt:lpstr>
      <vt:lpstr>OpenFlow Networks</vt:lpstr>
      <vt:lpstr>Data Plane: Packet Handling</vt:lpstr>
      <vt:lpstr>Control Plane: Programmability</vt:lpstr>
      <vt:lpstr>E.g.: Server Load Balancing</vt:lpstr>
      <vt:lpstr>Seamless Mobility/Migration</vt:lpstr>
      <vt:lpstr>Programming Abstractions for Software Defined Networks</vt:lpstr>
      <vt:lpstr>Network Control Loop</vt:lpstr>
      <vt:lpstr>Reading State</vt:lpstr>
      <vt:lpstr>Reading State: Multiple Rules</vt:lpstr>
      <vt:lpstr>Reading State: Unfolding Rules</vt:lpstr>
      <vt:lpstr>Reading: Extra Unexpected Events</vt:lpstr>
      <vt:lpstr>Reading: Extra Unexpected Events</vt:lpstr>
      <vt:lpstr>Reading: Extra Unexpected Events</vt:lpstr>
      <vt:lpstr>Frenetic SQL-Like Query Language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 [ICFP’11, POPL’12]</vt:lpstr>
      <vt:lpstr>Example: Server Load Balancer</vt:lpstr>
      <vt:lpstr>Sequential Composition [NSDI’13]</vt:lpstr>
      <vt:lpstr>Dividing the Traffic Over Modules</vt:lpstr>
      <vt:lpstr>High-Level Architecture</vt:lpstr>
      <vt:lpstr>Partially Specifying Functionality</vt:lpstr>
      <vt:lpstr>Abstract Topology Views [NSDI’13]</vt:lpstr>
      <vt:lpstr>Separation of Concerns</vt:lpstr>
      <vt:lpstr>High-Level Architecture</vt:lpstr>
      <vt:lpstr>Supporting Topology Views</vt:lpstr>
      <vt:lpstr>Writing State</vt:lpstr>
      <vt:lpstr>Writing Policy: Avoiding Disruption</vt:lpstr>
      <vt:lpstr>Writing Policy: Path for New Flow</vt:lpstr>
      <vt:lpstr>Writing Policy: Update Semantics</vt:lpstr>
      <vt:lpstr>Writing Policy: Policy Update</vt:lpstr>
      <vt:lpstr>Writing Policy: Two-Phase Update</vt:lpstr>
      <vt:lpstr>Writing Policy: Optimizations</vt:lpstr>
      <vt:lpstr>Frenetic Abstractions</vt:lpstr>
      <vt:lpstr>Related Work</vt:lpstr>
      <vt:lpstr>Conclusion</vt:lpstr>
      <vt:lpstr>Frenetic Project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803</cp:revision>
  <cp:lastPrinted>2012-10-23T16:46:37Z</cp:lastPrinted>
  <dcterms:created xsi:type="dcterms:W3CDTF">2011-07-06T20:32:25Z</dcterms:created>
  <dcterms:modified xsi:type="dcterms:W3CDTF">2013-01-16T17:28:54Z</dcterms:modified>
</cp:coreProperties>
</file>