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5"/>
  </p:notesMasterIdLst>
  <p:sldIdLst>
    <p:sldId id="256" r:id="rId2"/>
    <p:sldId id="257" r:id="rId3"/>
    <p:sldId id="258" r:id="rId4"/>
    <p:sldId id="262" r:id="rId5"/>
    <p:sldId id="263" r:id="rId6"/>
    <p:sldId id="264"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7" r:id="rId28"/>
    <p:sldId id="288" r:id="rId29"/>
    <p:sldId id="289" r:id="rId30"/>
    <p:sldId id="290" r:id="rId31"/>
    <p:sldId id="292" r:id="rId32"/>
    <p:sldId id="293" r:id="rId33"/>
    <p:sldId id="294" r:id="rId34"/>
    <p:sldId id="295" r:id="rId35"/>
    <p:sldId id="296" r:id="rId36"/>
    <p:sldId id="297" r:id="rId37"/>
    <p:sldId id="298" r:id="rId38"/>
    <p:sldId id="299" r:id="rId39"/>
    <p:sldId id="300" r:id="rId40"/>
    <p:sldId id="304"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Lst>
  <p:sldSz cx="13004800" cy="9753600"/>
  <p:notesSz cx="6858000" cy="9144000"/>
  <p:defaultTextStyle>
    <a:lvl1pPr algn="ctr" defTabSz="584200">
      <a:defRPr sz="2100">
        <a:latin typeface="+mn-lt"/>
        <a:ea typeface="+mn-ea"/>
        <a:cs typeface="+mn-cs"/>
        <a:sym typeface="Lucida Sans Regular"/>
      </a:defRPr>
    </a:lvl1pPr>
    <a:lvl2pPr indent="342900" algn="ctr" defTabSz="584200">
      <a:defRPr sz="2100">
        <a:latin typeface="+mn-lt"/>
        <a:ea typeface="+mn-ea"/>
        <a:cs typeface="+mn-cs"/>
        <a:sym typeface="Lucida Sans Regular"/>
      </a:defRPr>
    </a:lvl2pPr>
    <a:lvl3pPr indent="685800" algn="ctr" defTabSz="584200">
      <a:defRPr sz="2100">
        <a:latin typeface="+mn-lt"/>
        <a:ea typeface="+mn-ea"/>
        <a:cs typeface="+mn-cs"/>
        <a:sym typeface="Lucida Sans Regular"/>
      </a:defRPr>
    </a:lvl3pPr>
    <a:lvl4pPr indent="1028700" algn="ctr" defTabSz="584200">
      <a:defRPr sz="2100">
        <a:latin typeface="+mn-lt"/>
        <a:ea typeface="+mn-ea"/>
        <a:cs typeface="+mn-cs"/>
        <a:sym typeface="Lucida Sans Regular"/>
      </a:defRPr>
    </a:lvl4pPr>
    <a:lvl5pPr indent="1371600" algn="ctr" defTabSz="584200">
      <a:defRPr sz="2100">
        <a:latin typeface="+mn-lt"/>
        <a:ea typeface="+mn-ea"/>
        <a:cs typeface="+mn-cs"/>
        <a:sym typeface="Lucida Sans Regular"/>
      </a:defRPr>
    </a:lvl5pPr>
    <a:lvl6pPr indent="1714500" algn="ctr" defTabSz="584200">
      <a:defRPr sz="2100">
        <a:latin typeface="+mn-lt"/>
        <a:ea typeface="+mn-ea"/>
        <a:cs typeface="+mn-cs"/>
        <a:sym typeface="Lucida Sans Regular"/>
      </a:defRPr>
    </a:lvl6pPr>
    <a:lvl7pPr indent="2057400" algn="ctr" defTabSz="584200">
      <a:defRPr sz="2100">
        <a:latin typeface="+mn-lt"/>
        <a:ea typeface="+mn-ea"/>
        <a:cs typeface="+mn-cs"/>
        <a:sym typeface="Lucida Sans Regular"/>
      </a:defRPr>
    </a:lvl7pPr>
    <a:lvl8pPr indent="2400300" algn="ctr" defTabSz="584200">
      <a:defRPr sz="2100">
        <a:latin typeface="+mn-lt"/>
        <a:ea typeface="+mn-ea"/>
        <a:cs typeface="+mn-cs"/>
        <a:sym typeface="Lucida Sans Regular"/>
      </a:defRPr>
    </a:lvl8pPr>
    <a:lvl9pPr indent="2743200" algn="ctr" defTabSz="584200">
      <a:defRPr sz="2100">
        <a:latin typeface="+mn-lt"/>
        <a:ea typeface="+mn-ea"/>
        <a:cs typeface="+mn-cs"/>
        <a:sym typeface="Lucida Sans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Light"/>
          <a:ea typeface="Helvetica Light"/>
          <a:cs typeface="Helvetica Light"/>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Light"/>
          <a:ea typeface="Helvetica Light"/>
          <a:cs typeface="Helvetica Light"/>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Light"/>
          <a:ea typeface="Helvetica Light"/>
          <a:cs typeface="Helvetica Light"/>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ajor">
          <a:srgbClr val="000000"/>
        </a:fontRef>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Col>
    <a:la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lastRow>
    <a:firstRow>
      <a:tcTxStyle b="off" i="off">
        <a:fontRef idx="maj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736" y="-11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961638503"/>
      </p:ext>
    </p:extLst>
  </p:cSld>
  <p:clrMap bg1="lt1" tx1="dk1" bg2="lt2" tx2="dk2" accent1="accent1" accent2="accent2" accent3="accent3" accent4="accent4" accent5="accent5" accent6="accent6" hlink="hlink" folHlink="folHlink"/>
  <p:notesStyle>
    <a:lvl1pPr defTabSz="584200">
      <a:defRPr sz="2200">
        <a:latin typeface="Lucida Grande"/>
        <a:ea typeface="Lucida Grande"/>
        <a:cs typeface="Lucida Grande"/>
        <a:sym typeface="Lucida Grande"/>
      </a:defRPr>
    </a:lvl1pPr>
    <a:lvl2pPr indent="228600" defTabSz="584200">
      <a:defRPr sz="2200">
        <a:latin typeface="Lucida Grande"/>
        <a:ea typeface="Lucida Grande"/>
        <a:cs typeface="Lucida Grande"/>
        <a:sym typeface="Lucida Grande"/>
      </a:defRPr>
    </a:lvl2pPr>
    <a:lvl3pPr indent="457200" defTabSz="584200">
      <a:defRPr sz="2200">
        <a:latin typeface="Lucida Grande"/>
        <a:ea typeface="Lucida Grande"/>
        <a:cs typeface="Lucida Grande"/>
        <a:sym typeface="Lucida Grande"/>
      </a:defRPr>
    </a:lvl3pPr>
    <a:lvl4pPr indent="685800" defTabSz="584200">
      <a:defRPr sz="2200">
        <a:latin typeface="Lucida Grande"/>
        <a:ea typeface="Lucida Grande"/>
        <a:cs typeface="Lucida Grande"/>
        <a:sym typeface="Lucida Grande"/>
      </a:defRPr>
    </a:lvl4pPr>
    <a:lvl5pPr indent="914400" defTabSz="584200">
      <a:defRPr sz="2200">
        <a:latin typeface="Lucida Grande"/>
        <a:ea typeface="Lucida Grande"/>
        <a:cs typeface="Lucida Grande"/>
        <a:sym typeface="Lucida Grande"/>
      </a:defRPr>
    </a:lvl5pPr>
    <a:lvl6pPr indent="1143000" defTabSz="584200">
      <a:defRPr sz="2200">
        <a:latin typeface="Lucida Grande"/>
        <a:ea typeface="Lucida Grande"/>
        <a:cs typeface="Lucida Grande"/>
        <a:sym typeface="Lucida Grande"/>
      </a:defRPr>
    </a:lvl6pPr>
    <a:lvl7pPr indent="1371600" defTabSz="584200">
      <a:defRPr sz="2200">
        <a:latin typeface="Lucida Grande"/>
        <a:ea typeface="Lucida Grande"/>
        <a:cs typeface="Lucida Grande"/>
        <a:sym typeface="Lucida Grande"/>
      </a:defRPr>
    </a:lvl7pPr>
    <a:lvl8pPr indent="1600200" defTabSz="584200">
      <a:defRPr sz="2200">
        <a:latin typeface="Lucida Grande"/>
        <a:ea typeface="Lucida Grande"/>
        <a:cs typeface="Lucida Grande"/>
        <a:sym typeface="Lucida Grande"/>
      </a:defRPr>
    </a:lvl8pPr>
    <a:lvl9pPr indent="1828800" defTabSz="58420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noRot="1" noChangeAspect="1"/>
          </p:cNvSpPr>
          <p:nvPr>
            <p:ph type="sldImg"/>
          </p:nvPr>
        </p:nvSpPr>
        <p:spPr>
          <a:prstGeom prst="rect">
            <a:avLst/>
          </a:prstGeom>
        </p:spPr>
        <p:txBody>
          <a:bodyPr/>
          <a:lstStyle/>
          <a:p>
            <a:pPr lvl="0"/>
            <a:endParaRPr/>
          </a:p>
        </p:txBody>
      </p:sp>
      <p:sp>
        <p:nvSpPr>
          <p:cNvPr id="74" name="Shape 74"/>
          <p:cNvSpPr>
            <a:spLocks noGrp="1"/>
          </p:cNvSpPr>
          <p:nvPr>
            <p:ph type="body" sz="quarter" idx="1"/>
          </p:nvPr>
        </p:nvSpPr>
        <p:spPr>
          <a:prstGeom prst="rect">
            <a:avLst/>
          </a:prstGeom>
        </p:spPr>
        <p:txBody>
          <a:bodyPr/>
          <a:lstStyle/>
          <a:p>
            <a:pPr lvl="0">
              <a:defRPr sz="1800"/>
            </a:pPr>
            <a:r>
              <a:rPr sz="2200"/>
              <a:t>The recent and growing interest to Software Defined Networking makes it clear that operators want networks to be centrally controlled.</a:t>
            </a:r>
          </a:p>
          <a:p>
            <a:pPr lvl="0">
              <a:defRPr sz="1800"/>
            </a:pPr>
            <a:r>
              <a:rPr sz="2200"/>
              <a:t>This constitutes a huge difference with the traditional networking model, which is based on tweaking the behavior of distributed protocols.</a:t>
            </a:r>
          </a:p>
          <a:p>
            <a:pPr lvl="0">
              <a:defRPr sz="1800"/>
            </a:pPr>
            <a:r>
              <a:rPr sz="2200"/>
              <a:t>SDN is indeed taking the completely opposite approach, promoting a fully-centralized architecture.</a:t>
            </a:r>
          </a:p>
          <a:p>
            <a:pPr lvl="0">
              <a:defRPr sz="1800"/>
            </a:pPr>
            <a:r>
              <a:rPr sz="2200"/>
              <a:t>[talk about the controller]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Shape 312"/>
          <p:cNvSpPr>
            <a:spLocks noGrp="1" noRot="1" noChangeAspect="1"/>
          </p:cNvSpPr>
          <p:nvPr>
            <p:ph type="sldImg"/>
          </p:nvPr>
        </p:nvSpPr>
        <p:spPr>
          <a:prstGeom prst="rect">
            <a:avLst/>
          </a:prstGeom>
        </p:spPr>
        <p:txBody>
          <a:bodyPr/>
          <a:lstStyle/>
          <a:p>
            <a:pPr lvl="0"/>
            <a:endParaRPr/>
          </a:p>
        </p:txBody>
      </p:sp>
      <p:sp>
        <p:nvSpPr>
          <p:cNvPr id="313" name="Shape 313"/>
          <p:cNvSpPr>
            <a:spLocks noGrp="1"/>
          </p:cNvSpPr>
          <p:nvPr>
            <p:ph type="body" sz="quarter" idx="1"/>
          </p:nvPr>
        </p:nvSpPr>
        <p:spPr>
          <a:prstGeom prst="rect">
            <a:avLst/>
          </a:prstGeom>
        </p:spPr>
        <p:txBody>
          <a:bodyPr/>
          <a:lstStyle/>
          <a:p>
            <a:pPr lvl="0">
              <a:defRPr sz="1800"/>
            </a:pPr>
            <a:r>
              <a:rPr sz="2200"/>
              <a:t>However, the actual computation of FIB entries and their installation on data-plane devices is done by a distributed control-plane run on the network.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hape 364"/>
          <p:cNvSpPr>
            <a:spLocks noGrp="1" noRot="1" noChangeAspect="1"/>
          </p:cNvSpPr>
          <p:nvPr>
            <p:ph type="sldImg"/>
          </p:nvPr>
        </p:nvSpPr>
        <p:spPr>
          <a:prstGeom prst="rect">
            <a:avLst/>
          </a:prstGeom>
        </p:spPr>
        <p:txBody>
          <a:bodyPr/>
          <a:lstStyle/>
          <a:p>
            <a:pPr lvl="0"/>
            <a:endParaRPr/>
          </a:p>
        </p:txBody>
      </p:sp>
      <p:sp>
        <p:nvSpPr>
          <p:cNvPr id="365" name="Shape 365"/>
          <p:cNvSpPr>
            <a:spLocks noGrp="1"/>
          </p:cNvSpPr>
          <p:nvPr>
            <p:ph type="body" sz="quarter" idx="1"/>
          </p:nvPr>
        </p:nvSpPr>
        <p:spPr>
          <a:prstGeom prst="rect">
            <a:avLst/>
          </a:prstGeom>
        </p:spPr>
        <p:txBody>
          <a:bodyPr/>
          <a:lstStyle/>
          <a:p>
            <a:pPr lvl="0">
              <a:defRPr sz="1800"/>
            </a:pPr>
            <a:r>
              <a:rPr sz="2200"/>
              <a:t>For the distributed control-plane to install FIB entries realizing the paths computed by the controller, the controller injects properly-computed messages in the distributed control-plane.</a:t>
            </a:r>
          </a:p>
          <a:p>
            <a:pPr lvl="0">
              <a:defRPr sz="1800"/>
            </a:pPr>
            <a:r>
              <a:rPr sz="2200"/>
              <a:t> </a:t>
            </a:r>
          </a:p>
          <a:p>
            <a:pPr lvl="0">
              <a:defRPr sz="1800"/>
            </a:pPr>
            <a:r>
              <a:rPr sz="2200"/>
              <a:t>In our work, we then focus on determining which messages to inject to control the distributed control-plane.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ape 384"/>
          <p:cNvSpPr>
            <a:spLocks noGrp="1" noRot="1" noChangeAspect="1"/>
          </p:cNvSpPr>
          <p:nvPr>
            <p:ph type="sldImg"/>
          </p:nvPr>
        </p:nvSpPr>
        <p:spPr>
          <a:prstGeom prst="rect">
            <a:avLst/>
          </a:prstGeom>
        </p:spPr>
        <p:txBody>
          <a:bodyPr/>
          <a:lstStyle/>
          <a:p>
            <a:pPr lvl="0"/>
            <a:endParaRPr/>
          </a:p>
        </p:txBody>
      </p:sp>
      <p:sp>
        <p:nvSpPr>
          <p:cNvPr id="385" name="Shape 385"/>
          <p:cNvSpPr>
            <a:spLocks noGrp="1"/>
          </p:cNvSpPr>
          <p:nvPr>
            <p:ph type="body" sz="quarter" idx="1"/>
          </p:nvPr>
        </p:nvSpPr>
        <p:spPr>
          <a:prstGeom prst="rect">
            <a:avLst/>
          </a:prstGeom>
        </p:spPr>
        <p:txBody>
          <a:bodyPr/>
          <a:lstStyle/>
          <a:p>
            <a:pPr lvl="0">
              <a:defRPr sz="1800"/>
            </a:pPr>
            <a:r>
              <a:rPr sz="2200"/>
              <a:t>In particular, we focused on link-state IGPs, that is the shortest-path based routing protocols used for intra-domain routing.</a:t>
            </a:r>
          </a:p>
          <a:p>
            <a:pPr lvl="0">
              <a:defRPr sz="1800"/>
            </a:pPr>
            <a:r>
              <a:rPr sz="2200"/>
              <a:t>Our work is based on the observation that IGPs can be actually seen (e.g., by the controller) as a function, which computes forwarding paths from information about the network topology, represented as a weighted graph.</a:t>
            </a:r>
          </a:p>
          <a:p>
            <a:pPr lvl="0">
              <a:defRPr sz="1800"/>
            </a:pPr>
            <a:r>
              <a:rPr sz="2200"/>
              <a:t>The applied function is basically Dijkstra.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hape 408"/>
          <p:cNvSpPr>
            <a:spLocks noGrp="1" noRot="1" noChangeAspect="1"/>
          </p:cNvSpPr>
          <p:nvPr>
            <p:ph type="sldImg"/>
          </p:nvPr>
        </p:nvSpPr>
        <p:spPr>
          <a:prstGeom prst="rect">
            <a:avLst/>
          </a:prstGeom>
        </p:spPr>
        <p:txBody>
          <a:bodyPr/>
          <a:lstStyle/>
          <a:p>
            <a:pPr lvl="0"/>
            <a:endParaRPr/>
          </a:p>
        </p:txBody>
      </p:sp>
      <p:sp>
        <p:nvSpPr>
          <p:cNvPr id="409" name="Shape 409"/>
          <p:cNvSpPr>
            <a:spLocks noGrp="1"/>
          </p:cNvSpPr>
          <p:nvPr>
            <p:ph type="body" sz="quarter" idx="1"/>
          </p:nvPr>
        </p:nvSpPr>
        <p:spPr>
          <a:prstGeom prst="rect">
            <a:avLst/>
          </a:prstGeom>
        </p:spPr>
        <p:txBody>
          <a:bodyPr/>
          <a:lstStyle/>
          <a:p>
            <a:pPr lvl="0">
              <a:defRPr sz="1800"/>
            </a:pPr>
            <a:r>
              <a:rPr sz="2200"/>
              <a:t>In particular, we focused on link-state IGPs, that is the shortest-path based routing protocols used for intra-domain routing.</a:t>
            </a:r>
          </a:p>
          <a:p>
            <a:pPr lvl="0">
              <a:defRPr sz="1800"/>
            </a:pPr>
            <a:r>
              <a:rPr sz="2200"/>
              <a:t>Our work is based on the observation that IGPs can be actually seen (e.g., by the controller) as a function, which computes forwarding paths from information about the network topology, represented as a weighted graph.</a:t>
            </a:r>
          </a:p>
          <a:p>
            <a:pPr lvl="0">
              <a:defRPr sz="1800"/>
            </a:pPr>
            <a:r>
              <a:rPr sz="2200"/>
              <a:t>The applied function is basically Dijkstra.</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a:spLocks noGrp="1" noRot="1" noChangeAspect="1"/>
          </p:cNvSpPr>
          <p:nvPr>
            <p:ph type="sldImg"/>
          </p:nvPr>
        </p:nvSpPr>
        <p:spPr>
          <a:prstGeom prst="rect">
            <a:avLst/>
          </a:prstGeom>
        </p:spPr>
        <p:txBody>
          <a:bodyPr/>
          <a:lstStyle/>
          <a:p>
            <a:pPr lvl="0"/>
            <a:endParaRPr/>
          </a:p>
        </p:txBody>
      </p:sp>
      <p:sp>
        <p:nvSpPr>
          <p:cNvPr id="428" name="Shape 428"/>
          <p:cNvSpPr>
            <a:spLocks noGrp="1"/>
          </p:cNvSpPr>
          <p:nvPr>
            <p:ph type="body" sz="quarter" idx="1"/>
          </p:nvPr>
        </p:nvSpPr>
        <p:spPr>
          <a:prstGeom prst="rect">
            <a:avLst/>
          </a:prstGeom>
        </p:spPr>
        <p:txBody>
          <a:bodyPr/>
          <a:lstStyle/>
          <a:p>
            <a:pPr lvl="0">
              <a:defRPr sz="1800"/>
            </a:pPr>
            <a:r>
              <a:rPr sz="2200"/>
              <a:t>In particular, we focused on link-state IGPs, that is the shortest-path based routing protocols used for intra-domain routing.</a:t>
            </a:r>
          </a:p>
          <a:p>
            <a:pPr lvl="0">
              <a:defRPr sz="1800"/>
            </a:pPr>
            <a:r>
              <a:rPr sz="2200"/>
              <a:t>Our work is based on the observation that IGPs can be actually seen (e.g., by the controller) as a function, which computes forwarding paths from information about the network topology, represented as a weighted graph.</a:t>
            </a:r>
          </a:p>
          <a:p>
            <a:pPr lvl="0">
              <a:defRPr sz="1800"/>
            </a:pPr>
            <a:r>
              <a:rPr sz="2200"/>
              <a:t>The applied function is basically Dijkstra.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a:spLocks noGrp="1" noRot="1" noChangeAspect="1"/>
          </p:cNvSpPr>
          <p:nvPr>
            <p:ph type="sldImg"/>
          </p:nvPr>
        </p:nvSpPr>
        <p:spPr>
          <a:prstGeom prst="rect">
            <a:avLst/>
          </a:prstGeom>
        </p:spPr>
        <p:txBody>
          <a:bodyPr/>
          <a:lstStyle/>
          <a:p>
            <a:pPr lvl="0"/>
            <a:endParaRPr/>
          </a:p>
        </p:txBody>
      </p:sp>
      <p:sp>
        <p:nvSpPr>
          <p:cNvPr id="468" name="Shape 468"/>
          <p:cNvSpPr>
            <a:spLocks noGrp="1"/>
          </p:cNvSpPr>
          <p:nvPr>
            <p:ph type="body" sz="quarter" idx="1"/>
          </p:nvPr>
        </p:nvSpPr>
        <p:spPr>
          <a:prstGeom prst="rect">
            <a:avLst/>
          </a:prstGeom>
        </p:spPr>
        <p:txBody>
          <a:bodyPr/>
          <a:lstStyle/>
          <a:p>
            <a:pPr lvl="0">
              <a:defRPr sz="1800"/>
            </a:pPr>
            <a:r>
              <a:rPr sz="2200"/>
              <a:t>to understand Fibbing flexibility, let me first introduce how Fibbing works.</a:t>
            </a:r>
          </a:p>
          <a:p>
            <a:pPr lvl="0">
              <a:defRPr sz="1800"/>
            </a:pPr>
            <a:r>
              <a:rPr sz="2200"/>
              <a:t>Consider the example in the figure. [describe example]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Shape 562"/>
          <p:cNvSpPr>
            <a:spLocks noGrp="1" noRot="1" noChangeAspect="1"/>
          </p:cNvSpPr>
          <p:nvPr>
            <p:ph type="sldImg"/>
          </p:nvPr>
        </p:nvSpPr>
        <p:spPr>
          <a:prstGeom prst="rect">
            <a:avLst/>
          </a:prstGeom>
        </p:spPr>
        <p:txBody>
          <a:bodyPr/>
          <a:lstStyle/>
          <a:p>
            <a:pPr lvl="0"/>
            <a:endParaRPr/>
          </a:p>
        </p:txBody>
      </p:sp>
      <p:sp>
        <p:nvSpPr>
          <p:cNvPr id="563" name="Shape 563"/>
          <p:cNvSpPr>
            <a:spLocks noGrp="1"/>
          </p:cNvSpPr>
          <p:nvPr>
            <p:ph type="body" sz="quarter" idx="1"/>
          </p:nvPr>
        </p:nvSpPr>
        <p:spPr>
          <a:prstGeom prst="rect">
            <a:avLst/>
          </a:prstGeom>
        </p:spPr>
        <p:txBody>
          <a:bodyPr/>
          <a:lstStyle/>
          <a:p>
            <a:pPr lvl="0">
              <a:defRPr sz="1800"/>
            </a:pPr>
            <a:r>
              <a:rPr sz="2200"/>
              <a:t>Let’s consider the example network in the figure.</a:t>
            </a:r>
          </a:p>
          <a:p>
            <a:pPr lvl="0">
              <a:defRPr sz="1800"/>
            </a:pPr>
            <a:r>
              <a:rPr sz="2200"/>
              <a:t>[Describe the figure]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 name="Shape 856"/>
          <p:cNvSpPr>
            <a:spLocks noGrp="1" noRot="1" noChangeAspect="1"/>
          </p:cNvSpPr>
          <p:nvPr>
            <p:ph type="sldImg"/>
          </p:nvPr>
        </p:nvSpPr>
        <p:spPr>
          <a:prstGeom prst="rect">
            <a:avLst/>
          </a:prstGeom>
        </p:spPr>
        <p:txBody>
          <a:bodyPr/>
          <a:lstStyle/>
          <a:p>
            <a:pPr lvl="0"/>
            <a:endParaRPr/>
          </a:p>
        </p:txBody>
      </p:sp>
      <p:sp>
        <p:nvSpPr>
          <p:cNvPr id="857" name="Shape 857"/>
          <p:cNvSpPr>
            <a:spLocks noGrp="1"/>
          </p:cNvSpPr>
          <p:nvPr>
            <p:ph type="body" sz="quarter" idx="1"/>
          </p:nvPr>
        </p:nvSpPr>
        <p:spPr>
          <a:prstGeom prst="rect">
            <a:avLst/>
          </a:prstGeom>
        </p:spPr>
        <p:txBody>
          <a:bodyPr/>
          <a:lstStyle/>
          <a:p>
            <a:pPr lvl="0">
              <a:defRPr sz="1800"/>
            </a:pPr>
            <a:r>
              <a:rPr sz="2200"/>
              <a:t>- add requirement</a:t>
            </a:r>
          </a:p>
          <a:p>
            <a:pPr lvl="0">
              <a:defRPr sz="1800"/>
            </a:pPr>
            <a:r>
              <a:rPr sz="2200"/>
              <a:t>- move at the beginning of flexibility section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 name="Shape 1884"/>
          <p:cNvSpPr>
            <a:spLocks noGrp="1" noRot="1" noChangeAspect="1"/>
          </p:cNvSpPr>
          <p:nvPr>
            <p:ph type="sldImg"/>
          </p:nvPr>
        </p:nvSpPr>
        <p:spPr>
          <a:prstGeom prst="rect">
            <a:avLst/>
          </a:prstGeom>
        </p:spPr>
        <p:txBody>
          <a:bodyPr/>
          <a:lstStyle/>
          <a:p>
            <a:pPr lvl="0"/>
            <a:endParaRPr/>
          </a:p>
        </p:txBody>
      </p:sp>
      <p:sp>
        <p:nvSpPr>
          <p:cNvPr id="1885" name="Shape 1885"/>
          <p:cNvSpPr>
            <a:spLocks noGrp="1"/>
          </p:cNvSpPr>
          <p:nvPr>
            <p:ph type="body" sz="quarter" idx="1"/>
          </p:nvPr>
        </p:nvSpPr>
        <p:spPr>
          <a:prstGeom prst="rect">
            <a:avLst/>
          </a:prstGeom>
        </p:spPr>
        <p:txBody>
          <a:bodyPr/>
          <a:lstStyle>
            <a:lvl1pPr defTabSz="457200"/>
          </a:lstStyle>
          <a:p>
            <a:pPr lvl="0">
              <a:defRPr sz="1800"/>
            </a:pPr>
            <a:r>
              <a:rPr sz="2200"/>
              <a:t>note that this is more powerful than configuring nodes one-by-one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8" name="Shape 1928"/>
          <p:cNvSpPr>
            <a:spLocks noGrp="1" noRot="1" noChangeAspect="1"/>
          </p:cNvSpPr>
          <p:nvPr>
            <p:ph type="sldImg"/>
          </p:nvPr>
        </p:nvSpPr>
        <p:spPr>
          <a:prstGeom prst="rect">
            <a:avLst/>
          </a:prstGeom>
        </p:spPr>
        <p:txBody>
          <a:bodyPr/>
          <a:lstStyle/>
          <a:p>
            <a:pPr lvl="0"/>
            <a:endParaRPr/>
          </a:p>
        </p:txBody>
      </p:sp>
      <p:sp>
        <p:nvSpPr>
          <p:cNvPr id="1929" name="Shape 1929"/>
          <p:cNvSpPr>
            <a:spLocks noGrp="1"/>
          </p:cNvSpPr>
          <p:nvPr>
            <p:ph type="body" sz="quarter" idx="1"/>
          </p:nvPr>
        </p:nvSpPr>
        <p:spPr>
          <a:prstGeom prst="rect">
            <a:avLst/>
          </a:prstGeom>
        </p:spPr>
        <p:txBody>
          <a:bodyPr/>
          <a:lstStyle>
            <a:lvl1pPr defTabSz="457200"/>
          </a:lstStyle>
          <a:p>
            <a:pPr lvl="0">
              <a:defRPr sz="1800"/>
            </a:pPr>
            <a:r>
              <a:rPr sz="2200"/>
              <a:t>note that this is more powerful than configuring nodes one-by-one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
        <p:nvSpPr>
          <p:cNvPr id="95" name="Shape 95"/>
          <p:cNvSpPr>
            <a:spLocks noGrp="1"/>
          </p:cNvSpPr>
          <p:nvPr>
            <p:ph type="body" sz="quarter" idx="1"/>
          </p:nvPr>
        </p:nvSpPr>
        <p:spPr>
          <a:prstGeom prst="rect">
            <a:avLst/>
          </a:prstGeom>
        </p:spPr>
        <p:txBody>
          <a:bodyPr/>
          <a:lstStyle/>
          <a:p>
            <a:pPr lvl="0">
              <a:defRPr sz="1800"/>
            </a:pPr>
            <a:r>
              <a:rPr sz="2200"/>
              <a:t>Centralization as proposed by SDN comes with multiple advantages.</a:t>
            </a:r>
          </a:p>
          <a:p>
            <a:pPr lvl="0">
              <a:defRPr sz="1800"/>
            </a:pPr>
            <a:r>
              <a:rPr sz="2200"/>
              <a:t>Prominently, it leads to improved manageability, through a high-level interface for operators to configure their networks, and higher flexibility, in terms of packet processing.</a:t>
            </a:r>
          </a:p>
          <a:p>
            <a:pPr lvl="0">
              <a:defRPr sz="1800"/>
            </a:pPr>
            <a:r>
              <a:rPr sz="2200"/>
              <a:t>On the flip side, SDN also comes with downsides and challenges.</a:t>
            </a:r>
          </a:p>
          <a:p>
            <a:pPr lvl="0">
              <a:defRPr sz="1800"/>
            </a:pPr>
            <a:r>
              <a:rPr sz="2200"/>
              <a:t>Mainly, centralization sacrifices the robustness and scalability of the current distributed protocols.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8" name="Shape 2268"/>
          <p:cNvSpPr>
            <a:spLocks noGrp="1" noRot="1" noChangeAspect="1"/>
          </p:cNvSpPr>
          <p:nvPr>
            <p:ph type="sldImg"/>
          </p:nvPr>
        </p:nvSpPr>
        <p:spPr>
          <a:prstGeom prst="rect">
            <a:avLst/>
          </a:prstGeom>
        </p:spPr>
        <p:txBody>
          <a:bodyPr/>
          <a:lstStyle/>
          <a:p>
            <a:pPr lvl="0"/>
            <a:endParaRPr/>
          </a:p>
        </p:txBody>
      </p:sp>
      <p:sp>
        <p:nvSpPr>
          <p:cNvPr id="2269" name="Shape 2269"/>
          <p:cNvSpPr>
            <a:spLocks noGrp="1"/>
          </p:cNvSpPr>
          <p:nvPr>
            <p:ph type="body" sz="quarter" idx="1"/>
          </p:nvPr>
        </p:nvSpPr>
        <p:spPr>
          <a:prstGeom prst="rect">
            <a:avLst/>
          </a:prstGeom>
        </p:spPr>
        <p:txBody>
          <a:bodyPr/>
          <a:lstStyle/>
          <a:p>
            <a:pPr lvl="0">
              <a:defRPr sz="1800"/>
            </a:pPr>
            <a:r>
              <a:rPr sz="2200"/>
              <a:t>update performance graph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7" name="Shape 2317"/>
          <p:cNvSpPr>
            <a:spLocks noGrp="1" noRot="1" noChangeAspect="1"/>
          </p:cNvSpPr>
          <p:nvPr>
            <p:ph type="sldImg"/>
          </p:nvPr>
        </p:nvSpPr>
        <p:spPr>
          <a:prstGeom prst="rect">
            <a:avLst/>
          </a:prstGeom>
        </p:spPr>
        <p:txBody>
          <a:bodyPr/>
          <a:lstStyle/>
          <a:p>
            <a:pPr lvl="0"/>
            <a:endParaRPr/>
          </a:p>
        </p:txBody>
      </p:sp>
      <p:sp>
        <p:nvSpPr>
          <p:cNvPr id="2318" name="Shape 2318"/>
          <p:cNvSpPr>
            <a:spLocks noGrp="1"/>
          </p:cNvSpPr>
          <p:nvPr>
            <p:ph type="body" sz="quarter" idx="1"/>
          </p:nvPr>
        </p:nvSpPr>
        <p:spPr>
          <a:prstGeom prst="rect">
            <a:avLst/>
          </a:prstGeom>
        </p:spPr>
        <p:txBody>
          <a:bodyPr/>
          <a:lstStyle/>
          <a:p>
            <a:pPr lvl="0">
              <a:defRPr sz="1800"/>
            </a:pPr>
            <a:r>
              <a:rPr sz="2200"/>
              <a:t>update performance graph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 name="Shape 2357"/>
          <p:cNvSpPr>
            <a:spLocks noGrp="1" noRot="1" noChangeAspect="1"/>
          </p:cNvSpPr>
          <p:nvPr>
            <p:ph type="sldImg"/>
          </p:nvPr>
        </p:nvSpPr>
        <p:spPr>
          <a:prstGeom prst="rect">
            <a:avLst/>
          </a:prstGeom>
        </p:spPr>
        <p:txBody>
          <a:bodyPr/>
          <a:lstStyle/>
          <a:p>
            <a:pPr lvl="0"/>
            <a:endParaRPr/>
          </a:p>
        </p:txBody>
      </p:sp>
      <p:sp>
        <p:nvSpPr>
          <p:cNvPr id="2358" name="Shape 2358"/>
          <p:cNvSpPr>
            <a:spLocks noGrp="1"/>
          </p:cNvSpPr>
          <p:nvPr>
            <p:ph type="body" sz="quarter" idx="1"/>
          </p:nvPr>
        </p:nvSpPr>
        <p:spPr>
          <a:prstGeom prst="rect">
            <a:avLst/>
          </a:prstGeom>
        </p:spPr>
        <p:txBody>
          <a:bodyPr/>
          <a:lstStyle/>
          <a:p>
            <a:pPr lvl="0">
              <a:defRPr sz="1800"/>
            </a:pPr>
            <a:r>
              <a:rPr sz="2200"/>
              <a:t>update performance graph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 name="Shape 2396"/>
          <p:cNvSpPr>
            <a:spLocks noGrp="1" noRot="1" noChangeAspect="1"/>
          </p:cNvSpPr>
          <p:nvPr>
            <p:ph type="sldImg"/>
          </p:nvPr>
        </p:nvSpPr>
        <p:spPr>
          <a:prstGeom prst="rect">
            <a:avLst/>
          </a:prstGeom>
        </p:spPr>
        <p:txBody>
          <a:bodyPr/>
          <a:lstStyle/>
          <a:p>
            <a:pPr lvl="0"/>
            <a:endParaRPr/>
          </a:p>
        </p:txBody>
      </p:sp>
      <p:sp>
        <p:nvSpPr>
          <p:cNvPr id="2397" name="Shape 2397"/>
          <p:cNvSpPr>
            <a:spLocks noGrp="1"/>
          </p:cNvSpPr>
          <p:nvPr>
            <p:ph type="body" sz="quarter" idx="1"/>
          </p:nvPr>
        </p:nvSpPr>
        <p:spPr>
          <a:prstGeom prst="rect">
            <a:avLst/>
          </a:prstGeom>
        </p:spPr>
        <p:txBody>
          <a:bodyPr/>
          <a:lstStyle/>
          <a:p>
            <a:pPr lvl="0">
              <a:defRPr sz="1800"/>
            </a:pPr>
            <a:r>
              <a:rPr sz="2200"/>
              <a:t>update performance graph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6" name="Shape 2446"/>
          <p:cNvSpPr>
            <a:spLocks noGrp="1" noRot="1" noChangeAspect="1"/>
          </p:cNvSpPr>
          <p:nvPr>
            <p:ph type="sldImg"/>
          </p:nvPr>
        </p:nvSpPr>
        <p:spPr>
          <a:prstGeom prst="rect">
            <a:avLst/>
          </a:prstGeom>
        </p:spPr>
        <p:txBody>
          <a:bodyPr/>
          <a:lstStyle/>
          <a:p>
            <a:pPr lvl="0"/>
            <a:endParaRPr/>
          </a:p>
        </p:txBody>
      </p:sp>
      <p:sp>
        <p:nvSpPr>
          <p:cNvPr id="2447" name="Shape 2447"/>
          <p:cNvSpPr>
            <a:spLocks noGrp="1"/>
          </p:cNvSpPr>
          <p:nvPr>
            <p:ph type="body" sz="quarter" idx="1"/>
          </p:nvPr>
        </p:nvSpPr>
        <p:spPr>
          <a:prstGeom prst="rect">
            <a:avLst/>
          </a:prstGeom>
        </p:spPr>
        <p:txBody>
          <a:bodyPr/>
          <a:lstStyle/>
          <a:p>
            <a:pPr lvl="0">
              <a:defRPr sz="1800"/>
            </a:pPr>
            <a:r>
              <a:rPr sz="2200"/>
              <a:t>update performance graph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p>
            <a:pPr lvl="0">
              <a:defRPr sz="1800"/>
            </a:pPr>
            <a:r>
              <a:rPr sz="2200"/>
              <a:t>We propose an architecture which is partially centralized and partially distributed.</a:t>
            </a:r>
          </a:p>
          <a:p>
            <a:pPr lvl="0">
              <a:defRPr sz="1800"/>
            </a:pPr>
            <a:r>
              <a:rPr sz="2200"/>
              <a:t>The architecture is based on Fibbing, that consists in applying central control over a distributed protocol.</a:t>
            </a:r>
          </a:p>
          <a:p>
            <a:pPr lvl="0">
              <a:defRPr sz="1800"/>
            </a:pPr>
            <a:r>
              <a:rPr sz="2200"/>
              <a:t>We applied this techniques to control intra-domain routing.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pPr lvl="0"/>
            <a:endParaRPr/>
          </a:p>
        </p:txBody>
      </p:sp>
      <p:sp>
        <p:nvSpPr>
          <p:cNvPr id="196" name="Shape 196"/>
          <p:cNvSpPr>
            <a:spLocks noGrp="1"/>
          </p:cNvSpPr>
          <p:nvPr>
            <p:ph type="body" sz="quarter" idx="1"/>
          </p:nvPr>
        </p:nvSpPr>
        <p:spPr>
          <a:prstGeom prst="rect">
            <a:avLst/>
          </a:prstGeom>
        </p:spPr>
        <p:txBody>
          <a:bodyPr/>
          <a:lstStyle/>
          <a:p>
            <a:pPr lvl="0">
              <a:defRPr sz="1800"/>
            </a:pPr>
            <a:r>
              <a:rPr sz="2200"/>
              <a:t>By centralizing the decisions and coordinating a distributed protocol, we show that Fibbing combines the advantages of traditional and SDN approaches.</a:t>
            </a:r>
          </a:p>
          <a:p>
            <a:pPr lvl="0">
              <a:defRPr sz="1800"/>
            </a:pPr>
            <a:r>
              <a:rPr sz="2200"/>
              <a:t>In particular…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a:spLocks noGrp="1" noRot="1" noChangeAspect="1"/>
          </p:cNvSpPr>
          <p:nvPr>
            <p:ph type="sldImg"/>
          </p:nvPr>
        </p:nvSpPr>
        <p:spPr>
          <a:prstGeom prst="rect">
            <a:avLst/>
          </a:prstGeom>
        </p:spPr>
        <p:txBody>
          <a:bodyPr/>
          <a:lstStyle/>
          <a:p>
            <a:pPr lvl="0"/>
            <a:endParaRPr/>
          </a:p>
        </p:txBody>
      </p:sp>
      <p:sp>
        <p:nvSpPr>
          <p:cNvPr id="218" name="Shape 218"/>
          <p:cNvSpPr>
            <a:spLocks noGrp="1"/>
          </p:cNvSpPr>
          <p:nvPr>
            <p:ph type="body" sz="quarter" idx="1"/>
          </p:nvPr>
        </p:nvSpPr>
        <p:spPr>
          <a:prstGeom prst="rect">
            <a:avLst/>
          </a:prstGeom>
        </p:spPr>
        <p:txBody>
          <a:bodyPr/>
          <a:lstStyle/>
          <a:p>
            <a:pPr lvl="0">
              <a:defRPr sz="1800"/>
            </a:pPr>
            <a:r>
              <a:rPr sz="2200"/>
              <a:t>More precisely,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Shape 230"/>
          <p:cNvSpPr>
            <a:spLocks noGrp="1" noRot="1" noChangeAspect="1"/>
          </p:cNvSpPr>
          <p:nvPr>
            <p:ph type="sldImg"/>
          </p:nvPr>
        </p:nvSpPr>
        <p:spPr>
          <a:prstGeom prst="rect">
            <a:avLst/>
          </a:prstGeom>
        </p:spPr>
        <p:txBody>
          <a:bodyPr/>
          <a:lstStyle/>
          <a:p>
            <a:pPr lvl="0"/>
            <a:endParaRPr/>
          </a:p>
        </p:txBody>
      </p:sp>
      <p:sp>
        <p:nvSpPr>
          <p:cNvPr id="231" name="Shape 231"/>
          <p:cNvSpPr>
            <a:spLocks noGrp="1"/>
          </p:cNvSpPr>
          <p:nvPr>
            <p:ph type="body" sz="quarter" idx="1"/>
          </p:nvPr>
        </p:nvSpPr>
        <p:spPr>
          <a:prstGeom prst="rect">
            <a:avLst/>
          </a:prstGeom>
        </p:spPr>
        <p:txBody>
          <a:bodyPr/>
          <a:lstStyle/>
          <a:p>
            <a:pPr lvl="0">
              <a:defRPr sz="1800"/>
            </a:pPr>
            <a:r>
              <a:rPr sz="2200"/>
              <a:t>In the rest of the talk, I will explain how Fibbing achieves high manageability, flexibility, scalability and robustness, addressing each of those features one by one.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Shape 243"/>
          <p:cNvSpPr>
            <a:spLocks noGrp="1" noRot="1" noChangeAspect="1"/>
          </p:cNvSpPr>
          <p:nvPr>
            <p:ph type="sldImg"/>
          </p:nvPr>
        </p:nvSpPr>
        <p:spPr>
          <a:prstGeom prst="rect">
            <a:avLst/>
          </a:prstGeom>
        </p:spPr>
        <p:txBody>
          <a:bodyPr/>
          <a:lstStyle/>
          <a:p>
            <a:pPr lvl="0"/>
            <a:endParaRPr/>
          </a:p>
        </p:txBody>
      </p:sp>
      <p:sp>
        <p:nvSpPr>
          <p:cNvPr id="244" name="Shape 244"/>
          <p:cNvSpPr>
            <a:spLocks noGrp="1"/>
          </p:cNvSpPr>
          <p:nvPr>
            <p:ph type="body" sz="quarter" idx="1"/>
          </p:nvPr>
        </p:nvSpPr>
        <p:spPr>
          <a:prstGeom prst="rect">
            <a:avLst/>
          </a:prstGeom>
        </p:spPr>
        <p:txBody>
          <a:bodyPr/>
          <a:lstStyle/>
          <a:p>
            <a:pPr lvl="0">
              <a:defRPr sz="1800"/>
            </a:pPr>
            <a:r>
              <a:rPr sz="2200"/>
              <a:t>Let me start with manageability, for which I will actually overview the Fibbing architecture.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Shape 270"/>
          <p:cNvSpPr>
            <a:spLocks noGrp="1" noRot="1" noChangeAspect="1"/>
          </p:cNvSpPr>
          <p:nvPr>
            <p:ph type="sldImg"/>
          </p:nvPr>
        </p:nvSpPr>
        <p:spPr>
          <a:prstGeom prst="rect">
            <a:avLst/>
          </a:prstGeom>
        </p:spPr>
        <p:txBody>
          <a:bodyPr/>
          <a:lstStyle/>
          <a:p>
            <a:pPr lvl="0"/>
            <a:endParaRPr/>
          </a:p>
        </p:txBody>
      </p:sp>
      <p:sp>
        <p:nvSpPr>
          <p:cNvPr id="271" name="Shape 271"/>
          <p:cNvSpPr>
            <a:spLocks noGrp="1"/>
          </p:cNvSpPr>
          <p:nvPr>
            <p:ph type="body" sz="quarter" idx="1"/>
          </p:nvPr>
        </p:nvSpPr>
        <p:spPr>
          <a:prstGeom prst="rect">
            <a:avLst/>
          </a:prstGeom>
        </p:spPr>
        <p:txBody>
          <a:bodyPr/>
          <a:lstStyle/>
          <a:p>
            <a:pPr lvl="0">
              <a:defRPr sz="1800"/>
            </a:pPr>
            <a:r>
              <a:rPr sz="2200"/>
              <a:t>From an architectural viewpoint, Fibbing is very close to SDN.</a:t>
            </a:r>
          </a:p>
          <a:p>
            <a:pPr lvl="0">
              <a:defRPr sz="1800"/>
            </a:pPr>
            <a:r>
              <a:rPr sz="2200"/>
              <a:t>You have probably seen this slides multiple times already. </a:t>
            </a:r>
          </a:p>
          <a:p>
            <a:pPr lvl="0">
              <a:defRPr sz="1800"/>
            </a:pPr>
            <a:r>
              <a:rPr sz="2200"/>
              <a:t>This is a classic SDN architecture, with data-plane devices programmed by a network controller. </a:t>
            </a:r>
          </a:p>
          <a:p>
            <a:pPr lvl="0">
              <a:defRPr sz="1800"/>
            </a:pPr>
            <a:r>
              <a:rPr sz="2200"/>
              <a:t>Manageability here comes from the fact that the controller exposes a high-level interface to operators.</a:t>
            </a:r>
          </a:p>
          <a:p>
            <a:pPr lvl="0">
              <a:defRPr sz="1800"/>
            </a:pPr>
            <a:r>
              <a:rPr sz="2200"/>
              <a:t>The controller is then responsible for both computing packet processing based on operators’ requirements and installing the corresponding rules on devices (typically one by 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Shape 289"/>
          <p:cNvSpPr>
            <a:spLocks noGrp="1" noRot="1" noChangeAspect="1"/>
          </p:cNvSpPr>
          <p:nvPr>
            <p:ph type="sldImg"/>
          </p:nvPr>
        </p:nvSpPr>
        <p:spPr>
          <a:prstGeom prst="rect">
            <a:avLst/>
          </a:prstGeom>
        </p:spPr>
        <p:txBody>
          <a:bodyPr/>
          <a:lstStyle/>
          <a:p>
            <a:pPr lvl="0"/>
            <a:endParaRPr/>
          </a:p>
        </p:txBody>
      </p:sp>
      <p:sp>
        <p:nvSpPr>
          <p:cNvPr id="290" name="Shape 290"/>
          <p:cNvSpPr>
            <a:spLocks noGrp="1"/>
          </p:cNvSpPr>
          <p:nvPr>
            <p:ph type="body" sz="quarter" idx="1"/>
          </p:nvPr>
        </p:nvSpPr>
        <p:spPr>
          <a:prstGeom prst="rect">
            <a:avLst/>
          </a:prstGeom>
        </p:spPr>
        <p:txBody>
          <a:bodyPr/>
          <a:lstStyle/>
          <a:p>
            <a:pPr lvl="0">
              <a:defRPr sz="1800"/>
            </a:pPr>
            <a:r>
              <a:rPr sz="2200"/>
              <a:t>Fibbing relies on a similar approach, still keeping network-wide control centralized. So, the operator can still talk to a centralized controller, hence achieving the same manageability as SDN. What actually changes is the implementation of operators’ requirements. Indeed, the Fibbing controller centralizing only computation of packet processing (e.g., forwarding paths).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lvl1pPr>
              <a:defRPr sz="4800">
                <a:latin typeface="+mn-lt"/>
                <a:ea typeface="+mn-ea"/>
                <a:cs typeface="+mn-cs"/>
                <a:sym typeface="Lucida Sans Regular"/>
              </a:defRPr>
            </a:lvl1pPr>
          </a:lstStyle>
          <a:p>
            <a:pPr lvl="0">
              <a:defRPr sz="1800"/>
            </a:pPr>
            <a:r>
              <a:rPr sz="4800"/>
              <a:t>Title Text</a:t>
            </a:r>
          </a:p>
        </p:txBody>
      </p:sp>
      <p:sp>
        <p:nvSpPr>
          <p:cNvPr id="7" name="Shape 7"/>
          <p:cNvSpPr>
            <a:spLocks noGrp="1"/>
          </p:cNvSpPr>
          <p:nvPr>
            <p:ph type="body" idx="1"/>
          </p:nvPr>
        </p:nvSpPr>
        <p:spPr>
          <a:prstGeom prst="rect">
            <a:avLst/>
          </a:prstGeom>
        </p:spPr>
        <p:txBody>
          <a:bodyPr/>
          <a:lstStyle>
            <a:lvl1pPr>
              <a:defRPr sz="3000">
                <a:latin typeface="+mn-lt"/>
                <a:ea typeface="+mn-ea"/>
                <a:cs typeface="+mn-cs"/>
                <a:sym typeface="Lucida Sans Regular"/>
              </a:defRPr>
            </a:lvl1pPr>
            <a:lvl2pPr>
              <a:defRPr sz="3000">
                <a:latin typeface="+mn-lt"/>
                <a:ea typeface="+mn-ea"/>
                <a:cs typeface="+mn-cs"/>
                <a:sym typeface="Lucida Sans Regular"/>
              </a:defRPr>
            </a:lvl2pPr>
            <a:lvl3pPr>
              <a:defRPr sz="3000">
                <a:latin typeface="+mn-lt"/>
                <a:ea typeface="+mn-ea"/>
                <a:cs typeface="+mn-cs"/>
                <a:sym typeface="Lucida Sans Regular"/>
              </a:defRPr>
            </a:lvl3pPr>
            <a:lvl4pPr>
              <a:defRPr sz="3000">
                <a:latin typeface="+mn-lt"/>
                <a:ea typeface="+mn-ea"/>
                <a:cs typeface="+mn-cs"/>
                <a:sym typeface="Lucida Sans Regular"/>
              </a:defRPr>
            </a:lvl4pPr>
            <a:lvl5pPr>
              <a:defRPr sz="3000">
                <a:latin typeface="+mn-lt"/>
                <a:ea typeface="+mn-ea"/>
                <a:cs typeface="+mn-cs"/>
                <a:sym typeface="Lucida Sans Regular"/>
              </a:defRPr>
            </a:lvl5pPr>
          </a:lstStyle>
          <a:p>
            <a:pPr lvl="0">
              <a:defRPr sz="1800"/>
            </a:pPr>
            <a:r>
              <a:rPr sz="3000"/>
              <a:t>Body Level One</a:t>
            </a:r>
          </a:p>
          <a:p>
            <a:pPr lvl="1">
              <a:defRPr sz="1800"/>
            </a:pPr>
            <a:r>
              <a:rPr sz="3000"/>
              <a:t>Body Level Two</a:t>
            </a:r>
          </a:p>
          <a:p>
            <a:pPr lvl="2">
              <a:defRPr sz="1800"/>
            </a:pPr>
            <a:r>
              <a:rPr sz="3000"/>
              <a:t>Body Level Three</a:t>
            </a:r>
          </a:p>
          <a:p>
            <a:pPr lvl="3">
              <a:defRPr sz="1800"/>
            </a:pPr>
            <a:r>
              <a:rPr sz="3000"/>
              <a:t>Body Level Four</a:t>
            </a:r>
          </a:p>
          <a:p>
            <a:pPr lvl="4">
              <a:defRPr sz="1800"/>
            </a:pPr>
            <a:r>
              <a:rPr sz="3000"/>
              <a:t>Body Level Five</a:t>
            </a: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27" name="Shape 27"/>
          <p:cNvSpPr>
            <a:spLocks noGrp="1"/>
          </p:cNvSpPr>
          <p:nvPr>
            <p:ph type="title"/>
          </p:nvPr>
        </p:nvSpPr>
        <p:spPr>
          <a:xfrm>
            <a:off x="635000" y="1409700"/>
            <a:ext cx="5867400" cy="3302000"/>
          </a:xfrm>
          <a:prstGeom prst="rect">
            <a:avLst/>
          </a:prstGeom>
        </p:spPr>
        <p:txBody>
          <a:bodyPr/>
          <a:lstStyle>
            <a:lvl1pPr>
              <a:defRPr sz="7000"/>
            </a:lvl1pPr>
          </a:lstStyle>
          <a:p>
            <a:pPr lvl="0">
              <a:defRPr sz="1800"/>
            </a:pPr>
            <a:r>
              <a:rPr sz="7000"/>
              <a:t>Title Text</a:t>
            </a:r>
          </a:p>
        </p:txBody>
      </p:sp>
      <p:sp>
        <p:nvSpPr>
          <p:cNvPr id="28" name="Shape 28"/>
          <p:cNvSpPr>
            <a:spLocks noGrp="1"/>
          </p:cNvSpPr>
          <p:nvPr>
            <p:ph type="body" idx="1"/>
          </p:nvPr>
        </p:nvSpPr>
        <p:spPr>
          <a:xfrm>
            <a:off x="635000" y="4787900"/>
            <a:ext cx="5867400" cy="3302000"/>
          </a:xfrm>
          <a:prstGeom prst="rect">
            <a:avLst/>
          </a:prstGeom>
        </p:spPr>
        <p:txBody>
          <a:bodyPr/>
          <a:lstStyle>
            <a:lvl1pPr>
              <a:defRPr sz="3400"/>
            </a:lvl1pPr>
            <a:lvl2pPr>
              <a:defRPr sz="3400"/>
            </a:lvl2pPr>
            <a:lvl3pPr>
              <a:defRPr sz="3400"/>
            </a:lvl3pPr>
            <a:lvl4pPr>
              <a:defRPr sz="3400"/>
            </a:lvl4pPr>
            <a:lvl5pPr>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30" name="Shape 30"/>
          <p:cNvSpPr>
            <a:spLocks noGrp="1"/>
          </p:cNvSpPr>
          <p:nvPr>
            <p:ph type="title"/>
          </p:nvPr>
        </p:nvSpPr>
        <p:spPr>
          <a:xfrm>
            <a:off x="635000" y="1409700"/>
            <a:ext cx="5867400" cy="3302000"/>
          </a:xfrm>
          <a:prstGeom prst="rect">
            <a:avLst/>
          </a:prstGeom>
        </p:spPr>
        <p:txBody>
          <a:bodyPr/>
          <a:lstStyle>
            <a:lvl1pPr>
              <a:defRPr sz="7000"/>
            </a:lvl1pPr>
          </a:lstStyle>
          <a:p>
            <a:pPr lvl="0">
              <a:defRPr sz="1800"/>
            </a:pPr>
            <a:r>
              <a:rPr sz="7000"/>
              <a:t>Title Text</a:t>
            </a:r>
          </a:p>
        </p:txBody>
      </p:sp>
      <p:sp>
        <p:nvSpPr>
          <p:cNvPr id="31" name="Shape 31"/>
          <p:cNvSpPr>
            <a:spLocks noGrp="1"/>
          </p:cNvSpPr>
          <p:nvPr>
            <p:ph type="body" idx="1"/>
          </p:nvPr>
        </p:nvSpPr>
        <p:spPr>
          <a:xfrm>
            <a:off x="635000" y="4787900"/>
            <a:ext cx="5867400" cy="3302000"/>
          </a:xfrm>
          <a:prstGeom prst="rect">
            <a:avLst/>
          </a:prstGeom>
        </p:spPr>
        <p:txBody>
          <a:bodyPr/>
          <a:lstStyle>
            <a:lvl1pPr>
              <a:defRPr sz="3400"/>
            </a:lvl1pPr>
            <a:lvl2pPr>
              <a:defRPr sz="3400"/>
            </a:lvl2pPr>
            <a:lvl3pPr>
              <a:defRPr sz="3400"/>
            </a:lvl3pPr>
            <a:lvl4pPr>
              <a:defRPr sz="3400"/>
            </a:lvl4pPr>
            <a:lvl5pPr>
              <a:defRPr sz="3400"/>
            </a:lvl5pPr>
          </a:lstStyle>
          <a:p>
            <a:pPr lvl="0">
              <a:defRPr sz="1800"/>
            </a:pPr>
            <a:r>
              <a:rPr sz="3400"/>
              <a:t>Body Level One</a:t>
            </a:r>
          </a:p>
          <a:p>
            <a:pPr lvl="1">
              <a:defRPr sz="1800"/>
            </a:pPr>
            <a:r>
              <a:rPr sz="3400"/>
              <a:t>Body Level Two</a:t>
            </a:r>
          </a:p>
          <a:p>
            <a:pPr lvl="2">
              <a:defRPr sz="1800"/>
            </a:pPr>
            <a:r>
              <a:rPr sz="3400"/>
              <a:t>Body Level Three</a:t>
            </a:r>
          </a:p>
          <a:p>
            <a:pPr lvl="3">
              <a:defRPr sz="1800"/>
            </a:pPr>
            <a:r>
              <a:rPr sz="3400"/>
              <a:t>Body Level Four</a:t>
            </a:r>
          </a:p>
          <a:p>
            <a:pPr lvl="4">
              <a:defRPr sz="1800"/>
            </a:pPr>
            <a:r>
              <a:rPr sz="3400"/>
              <a:t>Body Level Five</a:t>
            </a: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3" name="Shape 33"/>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
        <p:nvSpPr>
          <p:cNvPr id="34" name="Shape 34"/>
          <p:cNvSpPr>
            <a:spLocks noGrp="1"/>
          </p:cNvSpPr>
          <p:nvPr>
            <p:ph type="body" idx="1"/>
          </p:nvPr>
        </p:nvSpPr>
        <p:spPr>
          <a:xfrm>
            <a:off x="1270000" y="2768600"/>
            <a:ext cx="5041900" cy="5715000"/>
          </a:xfrm>
          <a:prstGeom prst="rect">
            <a:avLst/>
          </a:prstGeom>
        </p:spPr>
        <p:txBody>
          <a:bodyPr anchor="ctr"/>
          <a:lstStyle>
            <a:lvl1pPr marL="812120" indent="-494620" algn="l">
              <a:spcBef>
                <a:spcPts val="3800"/>
              </a:spcBef>
              <a:buSzPct val="171000"/>
              <a:buChar char="•"/>
              <a:defRPr sz="3200"/>
            </a:lvl1pPr>
            <a:lvl2pPr marL="1256620" indent="-494620" algn="l">
              <a:spcBef>
                <a:spcPts val="3800"/>
              </a:spcBef>
              <a:buSzPct val="171000"/>
              <a:buChar char="•"/>
              <a:defRPr sz="3200"/>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36" name="Shape 36"/>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
        <p:nvSpPr>
          <p:cNvPr id="37" name="Shape 37"/>
          <p:cNvSpPr>
            <a:spLocks noGrp="1"/>
          </p:cNvSpPr>
          <p:nvPr>
            <p:ph type="body" idx="1"/>
          </p:nvPr>
        </p:nvSpPr>
        <p:spPr>
          <a:xfrm>
            <a:off x="1270000" y="2768600"/>
            <a:ext cx="5041900" cy="5715000"/>
          </a:xfrm>
          <a:prstGeom prst="rect">
            <a:avLst/>
          </a:prstGeom>
        </p:spPr>
        <p:txBody>
          <a:bodyPr anchor="ctr"/>
          <a:lstStyle>
            <a:lvl1pPr marL="812120" indent="-494620" algn="l">
              <a:spcBef>
                <a:spcPts val="3800"/>
              </a:spcBef>
              <a:buSzPct val="171000"/>
              <a:buChar char="•"/>
              <a:defRPr sz="3200"/>
            </a:lvl1pPr>
            <a:lvl2pPr marL="1256620" indent="-494620" algn="l">
              <a:spcBef>
                <a:spcPts val="3800"/>
              </a:spcBef>
              <a:buSzPct val="171000"/>
              <a:buChar char="•"/>
              <a:defRPr sz="3200"/>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39" name="Shape 39"/>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
        <p:nvSpPr>
          <p:cNvPr id="40" name="Shape 40"/>
          <p:cNvSpPr>
            <a:spLocks noGrp="1"/>
          </p:cNvSpPr>
          <p:nvPr>
            <p:ph type="body" idx="1"/>
          </p:nvPr>
        </p:nvSpPr>
        <p:spPr>
          <a:xfrm>
            <a:off x="7772400" y="2768600"/>
            <a:ext cx="3962400" cy="5715000"/>
          </a:xfrm>
          <a:prstGeom prst="rect">
            <a:avLst/>
          </a:prstGeom>
        </p:spPr>
        <p:txBody>
          <a:bodyPr anchor="ctr"/>
          <a:lstStyle>
            <a:lvl1pPr marL="812120" indent="-494620" algn="l">
              <a:spcBef>
                <a:spcPts val="3800"/>
              </a:spcBef>
              <a:buSzPct val="171000"/>
              <a:buChar char="•"/>
              <a:defRPr sz="3200"/>
            </a:lvl1pPr>
            <a:lvl2pPr marL="1256620" indent="-494620" algn="l">
              <a:spcBef>
                <a:spcPts val="3800"/>
              </a:spcBef>
              <a:buSzPct val="171000"/>
              <a:buChar char="•"/>
              <a:defRPr sz="3200"/>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pPr lvl="0">
              <a:defRPr sz="1800"/>
            </a:pPr>
            <a:r>
              <a:rPr sz="8400"/>
              <a:t>Title Text</a:t>
            </a:r>
          </a:p>
        </p:txBody>
      </p:sp>
      <p:sp>
        <p:nvSpPr>
          <p:cNvPr id="43" name="Shape 43"/>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4" name="Shape 4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46" name="Shape 46"/>
          <p:cNvSpPr>
            <a:spLocks noGrp="1"/>
          </p:cNvSpPr>
          <p:nvPr>
            <p:ph type="title"/>
          </p:nvPr>
        </p:nvSpPr>
        <p:spPr>
          <a:prstGeom prst="rect">
            <a:avLst/>
          </a:prstGeom>
        </p:spPr>
        <p:txBody>
          <a:bodyPr/>
          <a:lstStyle/>
          <a:p>
            <a:pPr lvl="0">
              <a:defRPr sz="1800"/>
            </a:pPr>
            <a:r>
              <a:rPr sz="8400"/>
              <a:t>Title Text</a:t>
            </a:r>
          </a:p>
        </p:txBody>
      </p:sp>
      <p:sp>
        <p:nvSpPr>
          <p:cNvPr id="47" name="Shape 47"/>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pPr lvl="0">
              <a:defRPr sz="1800"/>
            </a:pPr>
            <a:r>
              <a:rPr sz="8400"/>
              <a:t>Title Text</a:t>
            </a:r>
          </a:p>
        </p:txBody>
      </p:sp>
      <p:sp>
        <p:nvSpPr>
          <p:cNvPr id="52" name="Shape 52"/>
          <p:cNvSpPr>
            <a:spLocks noGrp="1"/>
          </p:cNvSpPr>
          <p:nvPr>
            <p:ph type="body" idx="1"/>
          </p:nvPr>
        </p:nvSpPr>
        <p:spPr>
          <a:prstGeom prst="rect">
            <a:avLst/>
          </a:prstGeom>
        </p:spPr>
        <p:txBody>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53" name="Shape 53"/>
          <p:cNvSpPr>
            <a:spLocks noGrp="1"/>
          </p:cNvSpPr>
          <p:nvPr>
            <p:ph type="sldNum" sz="quarter" idx="2"/>
          </p:nvPr>
        </p:nvSpPr>
        <p:spPr>
          <a:prstGeom prst="rect">
            <a:avLst/>
          </a:prstGeom>
        </p:spPr>
        <p:txBody>
          <a:bodyPr>
            <a:spAutoFit/>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9" name="Shape 9"/>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
        <p:nvSpPr>
          <p:cNvPr id="10" name="Shape 10"/>
          <p:cNvSpPr>
            <a:spLocks noGrp="1"/>
          </p:cNvSpPr>
          <p:nvPr>
            <p:ph type="body" idx="1"/>
          </p:nvPr>
        </p:nvSpPr>
        <p:spPr>
          <a:xfrm>
            <a:off x="1270000" y="2768600"/>
            <a:ext cx="10464800" cy="5715000"/>
          </a:xfrm>
          <a:prstGeom prst="rect">
            <a:avLst/>
          </a:prstGeom>
        </p:spPr>
        <p:txBody>
          <a:bodyPr anchor="ctr"/>
          <a:lstStyle>
            <a:lvl1pPr marL="889000" indent="-571500" algn="l">
              <a:spcBef>
                <a:spcPts val="2400"/>
              </a:spcBef>
              <a:buSzPct val="171000"/>
              <a:buChar char="•"/>
              <a:defRPr sz="4200"/>
            </a:lvl1pPr>
            <a:lvl2pPr marL="1333500" indent="-571500" algn="l">
              <a:spcBef>
                <a:spcPts val="2400"/>
              </a:spcBef>
              <a:buSzPct val="171000"/>
              <a:buChar char="•"/>
              <a:defRPr sz="4200"/>
            </a:lvl2pPr>
            <a:lvl3pPr marL="1778000" indent="-571500" algn="l">
              <a:spcBef>
                <a:spcPts val="2400"/>
              </a:spcBef>
              <a:buSzPct val="171000"/>
              <a:buChar char="•"/>
              <a:defRPr sz="4200"/>
            </a:lvl3pPr>
            <a:lvl4pPr marL="2222500" indent="-571500" algn="l">
              <a:spcBef>
                <a:spcPts val="2400"/>
              </a:spcBef>
              <a:buSzPct val="171000"/>
              <a:buChar char="•"/>
              <a:defRPr sz="4200"/>
            </a:lvl4pPr>
            <a:lvl5pPr marL="2667000" indent="-571500" algn="l">
              <a:spcBef>
                <a:spcPts val="2400"/>
              </a:spcBef>
              <a:buSzPct val="171000"/>
              <a:buChar char="•"/>
              <a:defRPr sz="4200"/>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
        <p:nvSpPr>
          <p:cNvPr id="13" name="Shape 13"/>
          <p:cNvSpPr>
            <a:spLocks noGrp="1"/>
          </p:cNvSpPr>
          <p:nvPr>
            <p:ph type="body" idx="1"/>
          </p:nvPr>
        </p:nvSpPr>
        <p:spPr>
          <a:xfrm>
            <a:off x="1270000" y="2768600"/>
            <a:ext cx="10464800" cy="5715000"/>
          </a:xfrm>
          <a:prstGeom prst="rect">
            <a:avLst/>
          </a:prstGeom>
        </p:spPr>
        <p:txBody>
          <a:bodyPr numCol="2" spcCol="523240"/>
          <a:lstStyle>
            <a:lvl1pPr marL="812120" indent="-494620" algn="l">
              <a:spcBef>
                <a:spcPts val="3800"/>
              </a:spcBef>
              <a:buSzPct val="171000"/>
              <a:buChar char="•"/>
              <a:defRPr sz="3200"/>
            </a:lvl1pPr>
            <a:lvl2pPr marL="1256620" indent="-494620" algn="l">
              <a:spcBef>
                <a:spcPts val="3800"/>
              </a:spcBef>
              <a:buSzPct val="171000"/>
              <a:buChar char="•"/>
              <a:defRPr sz="3200"/>
            </a:lvl2pPr>
            <a:lvl3pPr marL="1701120" indent="-494620" algn="l">
              <a:spcBef>
                <a:spcPts val="3800"/>
              </a:spcBef>
              <a:buSzPct val="171000"/>
              <a:buChar char="•"/>
              <a:defRPr sz="3200"/>
            </a:lvl3pPr>
            <a:lvl4pPr marL="2145620" indent="-494620" algn="l">
              <a:spcBef>
                <a:spcPts val="3800"/>
              </a:spcBef>
              <a:buSzPct val="171000"/>
              <a:buChar char="•"/>
              <a:defRPr sz="3200"/>
            </a:lvl4pPr>
            <a:lvl5pPr marL="2590120" indent="-494620" algn="l">
              <a:spcBef>
                <a:spcPts val="3800"/>
              </a:spcBef>
              <a:buSzPct val="171000"/>
              <a:buChar char="•"/>
              <a:defRPr sz="3200"/>
            </a:lvl5pPr>
          </a:lstStyle>
          <a:p>
            <a:pPr lvl="0">
              <a:defRPr sz="1800"/>
            </a:pPr>
            <a:r>
              <a:rPr sz="3200"/>
              <a:t>Body Level One</a:t>
            </a:r>
          </a:p>
          <a:p>
            <a:pPr lvl="1">
              <a:defRPr sz="1800"/>
            </a:pPr>
            <a:r>
              <a:rPr sz="3200"/>
              <a:t>Body Level Two</a:t>
            </a:r>
          </a:p>
          <a:p>
            <a:pPr lvl="2">
              <a:defRPr sz="1800"/>
            </a:pPr>
            <a:r>
              <a:rPr sz="3200"/>
              <a:t>Body Level Three</a:t>
            </a:r>
          </a:p>
          <a:p>
            <a:pPr lvl="3">
              <a:defRPr sz="1800"/>
            </a:pPr>
            <a:r>
              <a:rPr sz="3200"/>
              <a:t>Body Level Four</a:t>
            </a:r>
          </a:p>
          <a:p>
            <a:pPr lvl="4">
              <a:defRPr sz="1800"/>
            </a:pPr>
            <a:r>
              <a:rPr sz="3200"/>
              <a:t>Body Level Five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5" name="Shape 15"/>
          <p:cNvSpPr>
            <a:spLocks noGrp="1"/>
          </p:cNvSpPr>
          <p:nvPr>
            <p:ph type="body" idx="1"/>
          </p:nvPr>
        </p:nvSpPr>
        <p:spPr>
          <a:xfrm>
            <a:off x="1270000" y="1270000"/>
            <a:ext cx="10464800" cy="7213600"/>
          </a:xfrm>
          <a:prstGeom prst="rect">
            <a:avLst/>
          </a:prstGeom>
        </p:spPr>
        <p:txBody>
          <a:bodyPr anchor="ctr"/>
          <a:lstStyle>
            <a:lvl1pPr marL="889000" indent="-571500" algn="l">
              <a:spcBef>
                <a:spcPts val="4800"/>
              </a:spcBef>
              <a:buSzPct val="171000"/>
              <a:buChar char="•"/>
              <a:defRPr sz="4200"/>
            </a:lvl1pPr>
            <a:lvl2pPr marL="1333500" indent="-571500" algn="l">
              <a:spcBef>
                <a:spcPts val="4800"/>
              </a:spcBef>
              <a:buSzPct val="171000"/>
              <a:buChar char="•"/>
              <a:defRPr sz="4200"/>
            </a:lvl2pPr>
            <a:lvl3pPr marL="1778000" indent="-571500" algn="l">
              <a:spcBef>
                <a:spcPts val="4800"/>
              </a:spcBef>
              <a:buSzPct val="171000"/>
              <a:buChar char="•"/>
              <a:defRPr sz="4200"/>
            </a:lvl3pPr>
            <a:lvl4pPr marL="2222500" indent="-571500" algn="l">
              <a:spcBef>
                <a:spcPts val="4800"/>
              </a:spcBef>
              <a:buSzPct val="171000"/>
              <a:buChar char="•"/>
              <a:defRPr sz="4200"/>
            </a:lvl4pPr>
            <a:lvl5pPr marL="2667000" indent="-571500" algn="l">
              <a:spcBef>
                <a:spcPts val="4800"/>
              </a:spcBef>
              <a:buSzPct val="171000"/>
              <a:buChar char="•"/>
              <a:defRPr sz="4200"/>
            </a:lvl5pPr>
          </a:lstStyle>
          <a:p>
            <a:pPr lvl="0">
              <a:defRPr sz="1800"/>
            </a:pPr>
            <a:r>
              <a:rPr sz="4200"/>
              <a:t>Body Level One</a:t>
            </a:r>
          </a:p>
          <a:p>
            <a:pPr lvl="1">
              <a:defRPr sz="1800"/>
            </a:pPr>
            <a:r>
              <a:rPr sz="4200"/>
              <a:t>Body Level Two</a:t>
            </a:r>
          </a:p>
          <a:p>
            <a:pPr lvl="2">
              <a:defRPr sz="1800"/>
            </a:pPr>
            <a:r>
              <a:rPr sz="4200"/>
              <a:t>Body Level Three</a:t>
            </a:r>
          </a:p>
          <a:p>
            <a:pPr lvl="3">
              <a:defRPr sz="1800"/>
            </a:pPr>
            <a:r>
              <a:rPr sz="4200"/>
              <a:t>Body Level Four</a:t>
            </a:r>
          </a:p>
          <a:p>
            <a:pPr lvl="4">
              <a:defRPr sz="1800"/>
            </a:pPr>
            <a:r>
              <a:rPr sz="4200"/>
              <a:t>Body Level Five</a:t>
            </a: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7" name="Shape 17"/>
          <p:cNvSpPr/>
          <p:nvPr/>
        </p:nvSpPr>
        <p:spPr>
          <a:xfrm>
            <a:off x="6108284" y="4641850"/>
            <a:ext cx="777777" cy="457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Text</a:t>
            </a: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xfrm>
            <a:off x="1270000" y="254000"/>
            <a:ext cx="10464800" cy="2438400"/>
          </a:xfrm>
          <a:prstGeom prst="rect">
            <a:avLst/>
          </a:prstGeom>
        </p:spPr>
        <p:txBody>
          <a:bodyPr anchor="ctr"/>
          <a:lstStyle/>
          <a:p>
            <a:pPr lvl="0">
              <a:defRPr sz="1800"/>
            </a:pPr>
            <a:r>
              <a:rPr sz="8400"/>
              <a:t>Title Text</a:t>
            </a: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1" name="Shape 21"/>
          <p:cNvSpPr>
            <a:spLocks noGrp="1"/>
          </p:cNvSpPr>
          <p:nvPr>
            <p:ph type="title"/>
          </p:nvPr>
        </p:nvSpPr>
        <p:spPr>
          <a:xfrm>
            <a:off x="1270000" y="2971800"/>
            <a:ext cx="10464800" cy="3810000"/>
          </a:xfrm>
          <a:prstGeom prst="rect">
            <a:avLst/>
          </a:prstGeom>
        </p:spPr>
        <p:txBody>
          <a:bodyPr anchor="ctr"/>
          <a:lstStyle/>
          <a:p>
            <a:pPr lvl="0">
              <a:defRPr sz="1800"/>
            </a:pPr>
            <a:r>
              <a:rPr sz="8400"/>
              <a:t>Title Text</a:t>
            </a: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3" name="Shape 23"/>
          <p:cNvSpPr>
            <a:spLocks noGrp="1"/>
          </p:cNvSpPr>
          <p:nvPr>
            <p:ph type="title"/>
          </p:nvPr>
        </p:nvSpPr>
        <p:spPr>
          <a:xfrm>
            <a:off x="1270000" y="7366000"/>
            <a:ext cx="10464800" cy="1701800"/>
          </a:xfrm>
          <a:prstGeom prst="rect">
            <a:avLst/>
          </a:prstGeom>
        </p:spPr>
        <p:txBody>
          <a:bodyPr anchor="ctr"/>
          <a:lstStyle/>
          <a:p>
            <a:pPr lvl="0">
              <a:defRPr sz="1800"/>
            </a:pPr>
            <a:r>
              <a:rPr sz="8400"/>
              <a:t>Title Text</a:t>
            </a: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5" name="Shape 25"/>
          <p:cNvSpPr>
            <a:spLocks noGrp="1"/>
          </p:cNvSpPr>
          <p:nvPr>
            <p:ph type="title"/>
          </p:nvPr>
        </p:nvSpPr>
        <p:spPr>
          <a:xfrm>
            <a:off x="1270000" y="7366000"/>
            <a:ext cx="10464800" cy="1701800"/>
          </a:xfrm>
          <a:prstGeom prst="rect">
            <a:avLst/>
          </a:prstGeom>
        </p:spPr>
        <p:txBody>
          <a:bodyPr anchor="ctr"/>
          <a:lstStyle/>
          <a:p>
            <a:pPr lvl="0">
              <a:defRPr sz="1800"/>
            </a:pPr>
            <a:r>
              <a:rPr sz="8400"/>
              <a:t>Title Text</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1638300"/>
            <a:ext cx="10464800" cy="3302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b">
            <a:normAutofit/>
          </a:bodyPr>
          <a:lstStyle/>
          <a:p>
            <a:pPr lvl="0">
              <a:defRPr sz="1800"/>
            </a:pPr>
            <a:r>
              <a:rPr sz="8400"/>
              <a:t>Title Text</a:t>
            </a:r>
          </a:p>
        </p:txBody>
      </p:sp>
      <p:sp>
        <p:nvSpPr>
          <p:cNvPr id="3" name="Shape 3"/>
          <p:cNvSpPr>
            <a:spLocks noGrp="1"/>
          </p:cNvSpPr>
          <p:nvPr>
            <p:ph type="body" idx="1"/>
          </p:nvPr>
        </p:nvSpPr>
        <p:spPr>
          <a:xfrm>
            <a:off x="1270000" y="5029200"/>
            <a:ext cx="10464800" cy="11303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a:body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
        <p:nvSpPr>
          <p:cNvPr id="4" name="Shape 4"/>
          <p:cNvSpPr>
            <a:spLocks noGrp="1"/>
          </p:cNvSpPr>
          <p:nvPr>
            <p:ph type="sldNum" sz="quarter" idx="2"/>
          </p:nvPr>
        </p:nvSpPr>
        <p:spPr>
          <a:xfrm>
            <a:off x="12166600" y="9055100"/>
            <a:ext cx="342900" cy="368300"/>
          </a:xfrm>
          <a:prstGeom prst="rect">
            <a:avLst/>
          </a:prstGeom>
          <a:ln w="12700">
            <a:miter lim="400000"/>
          </a:ln>
        </p:spPr>
        <p:txBody>
          <a:bodyPr wrap="none" lIns="0" tIns="0" rIns="0" bIns="0">
            <a:normAutofit/>
          </a:bodyPr>
          <a:lstStyle>
            <a:lvl1pPr>
              <a:defRPr sz="1800">
                <a:latin typeface="+mj-lt"/>
                <a:ea typeface="+mj-ea"/>
                <a:cs typeface="+mj-cs"/>
                <a:sym typeface="Gill Sans"/>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algn="ctr" defTabSz="584200">
        <a:defRPr sz="8400">
          <a:latin typeface="+mj-lt"/>
          <a:ea typeface="+mj-ea"/>
          <a:cs typeface="+mj-cs"/>
          <a:sym typeface="Gill Sans"/>
        </a:defRPr>
      </a:lvl1pPr>
      <a:lvl2pPr indent="228600" algn="ctr" defTabSz="584200">
        <a:defRPr sz="8400">
          <a:latin typeface="+mj-lt"/>
          <a:ea typeface="+mj-ea"/>
          <a:cs typeface="+mj-cs"/>
          <a:sym typeface="Gill Sans"/>
        </a:defRPr>
      </a:lvl2pPr>
      <a:lvl3pPr indent="457200" algn="ctr" defTabSz="584200">
        <a:defRPr sz="8400">
          <a:latin typeface="+mj-lt"/>
          <a:ea typeface="+mj-ea"/>
          <a:cs typeface="+mj-cs"/>
          <a:sym typeface="Gill Sans"/>
        </a:defRPr>
      </a:lvl3pPr>
      <a:lvl4pPr indent="685800" algn="ctr" defTabSz="584200">
        <a:defRPr sz="8400">
          <a:latin typeface="+mj-lt"/>
          <a:ea typeface="+mj-ea"/>
          <a:cs typeface="+mj-cs"/>
          <a:sym typeface="Gill Sans"/>
        </a:defRPr>
      </a:lvl4pPr>
      <a:lvl5pPr indent="914400" algn="ctr" defTabSz="584200">
        <a:defRPr sz="8400">
          <a:latin typeface="+mj-lt"/>
          <a:ea typeface="+mj-ea"/>
          <a:cs typeface="+mj-cs"/>
          <a:sym typeface="Gill Sans"/>
        </a:defRPr>
      </a:lvl5pPr>
      <a:lvl6pPr indent="1143000" algn="ctr" defTabSz="584200">
        <a:defRPr sz="8400">
          <a:latin typeface="+mj-lt"/>
          <a:ea typeface="+mj-ea"/>
          <a:cs typeface="+mj-cs"/>
          <a:sym typeface="Gill Sans"/>
        </a:defRPr>
      </a:lvl6pPr>
      <a:lvl7pPr indent="1371600" algn="ctr" defTabSz="584200">
        <a:defRPr sz="8400">
          <a:latin typeface="+mj-lt"/>
          <a:ea typeface="+mj-ea"/>
          <a:cs typeface="+mj-cs"/>
          <a:sym typeface="Gill Sans"/>
        </a:defRPr>
      </a:lvl7pPr>
      <a:lvl8pPr indent="1600200" algn="ctr" defTabSz="584200">
        <a:defRPr sz="8400">
          <a:latin typeface="+mj-lt"/>
          <a:ea typeface="+mj-ea"/>
          <a:cs typeface="+mj-cs"/>
          <a:sym typeface="Gill Sans"/>
        </a:defRPr>
      </a:lvl8pPr>
      <a:lvl9pPr indent="1828800" algn="ctr" defTabSz="584200">
        <a:defRPr sz="8400">
          <a:latin typeface="+mj-lt"/>
          <a:ea typeface="+mj-ea"/>
          <a:cs typeface="+mj-cs"/>
          <a:sym typeface="Gill Sans"/>
        </a:defRPr>
      </a:lvl9pPr>
    </p:titleStyle>
    <p:bodyStyle>
      <a:lvl1pPr algn="ctr" defTabSz="584200">
        <a:defRPr sz="3600">
          <a:latin typeface="+mj-lt"/>
          <a:ea typeface="+mj-ea"/>
          <a:cs typeface="+mj-cs"/>
          <a:sym typeface="Gill Sans"/>
        </a:defRPr>
      </a:lvl1pPr>
      <a:lvl2pPr algn="ctr" defTabSz="584200">
        <a:defRPr sz="3600">
          <a:latin typeface="+mj-lt"/>
          <a:ea typeface="+mj-ea"/>
          <a:cs typeface="+mj-cs"/>
          <a:sym typeface="Gill Sans"/>
        </a:defRPr>
      </a:lvl2pPr>
      <a:lvl3pPr algn="ctr" defTabSz="584200">
        <a:defRPr sz="3600">
          <a:latin typeface="+mj-lt"/>
          <a:ea typeface="+mj-ea"/>
          <a:cs typeface="+mj-cs"/>
          <a:sym typeface="Gill Sans"/>
        </a:defRPr>
      </a:lvl3pPr>
      <a:lvl4pPr algn="ctr" defTabSz="584200">
        <a:defRPr sz="3600">
          <a:latin typeface="+mj-lt"/>
          <a:ea typeface="+mj-ea"/>
          <a:cs typeface="+mj-cs"/>
          <a:sym typeface="Gill Sans"/>
        </a:defRPr>
      </a:lvl4pPr>
      <a:lvl5pPr algn="ctr" defTabSz="584200">
        <a:defRPr sz="3600">
          <a:latin typeface="+mj-lt"/>
          <a:ea typeface="+mj-ea"/>
          <a:cs typeface="+mj-cs"/>
          <a:sym typeface="Gill Sans"/>
        </a:defRPr>
      </a:lvl5pPr>
      <a:lvl6pPr indent="355600" algn="ctr" defTabSz="584200">
        <a:defRPr sz="3600">
          <a:latin typeface="+mj-lt"/>
          <a:ea typeface="+mj-ea"/>
          <a:cs typeface="+mj-cs"/>
          <a:sym typeface="Gill Sans"/>
        </a:defRPr>
      </a:lvl6pPr>
      <a:lvl7pPr indent="711200" algn="ctr" defTabSz="584200">
        <a:defRPr sz="3600">
          <a:latin typeface="+mj-lt"/>
          <a:ea typeface="+mj-ea"/>
          <a:cs typeface="+mj-cs"/>
          <a:sym typeface="Gill Sans"/>
        </a:defRPr>
      </a:lvl7pPr>
      <a:lvl8pPr indent="1066800" algn="ctr" defTabSz="584200">
        <a:defRPr sz="3600">
          <a:latin typeface="+mj-lt"/>
          <a:ea typeface="+mj-ea"/>
          <a:cs typeface="+mj-cs"/>
          <a:sym typeface="Gill Sans"/>
        </a:defRPr>
      </a:lvl8pPr>
      <a:lvl9pPr indent="1422400" algn="ctr" defTabSz="584200">
        <a:defRPr sz="3600">
          <a:latin typeface="+mj-lt"/>
          <a:ea typeface="+mj-ea"/>
          <a:cs typeface="+mj-cs"/>
          <a:sym typeface="Gill Sans"/>
        </a:defRPr>
      </a:lvl9pPr>
    </p:bodyStyle>
    <p:otherStyle>
      <a:lvl1pPr algn="ctr" defTabSz="584200">
        <a:defRPr>
          <a:solidFill>
            <a:schemeClr val="tx1"/>
          </a:solidFill>
          <a:latin typeface="+mn-lt"/>
          <a:ea typeface="+mn-ea"/>
          <a:cs typeface="+mn-cs"/>
          <a:sym typeface="Gill Sans"/>
        </a:defRPr>
      </a:lvl1pPr>
      <a:lvl2pPr indent="228600" algn="ctr" defTabSz="584200">
        <a:defRPr>
          <a:solidFill>
            <a:schemeClr val="tx1"/>
          </a:solidFill>
          <a:latin typeface="+mn-lt"/>
          <a:ea typeface="+mn-ea"/>
          <a:cs typeface="+mn-cs"/>
          <a:sym typeface="Gill Sans"/>
        </a:defRPr>
      </a:lvl2pPr>
      <a:lvl3pPr indent="457200" algn="ctr" defTabSz="584200">
        <a:defRPr>
          <a:solidFill>
            <a:schemeClr val="tx1"/>
          </a:solidFill>
          <a:latin typeface="+mn-lt"/>
          <a:ea typeface="+mn-ea"/>
          <a:cs typeface="+mn-cs"/>
          <a:sym typeface="Gill Sans"/>
        </a:defRPr>
      </a:lvl3pPr>
      <a:lvl4pPr indent="685800" algn="ctr" defTabSz="584200">
        <a:defRPr>
          <a:solidFill>
            <a:schemeClr val="tx1"/>
          </a:solidFill>
          <a:latin typeface="+mn-lt"/>
          <a:ea typeface="+mn-ea"/>
          <a:cs typeface="+mn-cs"/>
          <a:sym typeface="Gill Sans"/>
        </a:defRPr>
      </a:lvl4pPr>
      <a:lvl5pPr indent="914400" algn="ctr" defTabSz="584200">
        <a:defRPr>
          <a:solidFill>
            <a:schemeClr val="tx1"/>
          </a:solidFill>
          <a:latin typeface="+mn-lt"/>
          <a:ea typeface="+mn-ea"/>
          <a:cs typeface="+mn-cs"/>
          <a:sym typeface="Gill Sans"/>
        </a:defRPr>
      </a:lvl5pPr>
      <a:lvl6pPr indent="1143000" algn="ctr" defTabSz="584200">
        <a:defRPr>
          <a:solidFill>
            <a:schemeClr val="tx1"/>
          </a:solidFill>
          <a:latin typeface="+mn-lt"/>
          <a:ea typeface="+mn-ea"/>
          <a:cs typeface="+mn-cs"/>
          <a:sym typeface="Gill Sans"/>
        </a:defRPr>
      </a:lvl6pPr>
      <a:lvl7pPr indent="1371600" algn="ctr" defTabSz="584200">
        <a:defRPr>
          <a:solidFill>
            <a:schemeClr val="tx1"/>
          </a:solidFill>
          <a:latin typeface="+mn-lt"/>
          <a:ea typeface="+mn-ea"/>
          <a:cs typeface="+mn-cs"/>
          <a:sym typeface="Gill Sans"/>
        </a:defRPr>
      </a:lvl7pPr>
      <a:lvl8pPr indent="1600200" algn="ctr" defTabSz="584200">
        <a:defRPr>
          <a:solidFill>
            <a:schemeClr val="tx1"/>
          </a:solidFill>
          <a:latin typeface="+mn-lt"/>
          <a:ea typeface="+mn-ea"/>
          <a:cs typeface="+mn-cs"/>
          <a:sym typeface="Gill Sans"/>
        </a:defRPr>
      </a:lvl8pPr>
      <a:lvl9pPr indent="1828800" algn="ctr" defTabSz="584200">
        <a:defRPr>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fibbing.net"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5"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6.png"/><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fibbing.net" TargetMode="External"/><Relationship Id="rId3" Type="http://schemas.openxmlformats.org/officeDocument/2006/relationships/image" Target="../media/image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9.jpeg"/><Relationship Id="rId1" Type="http://schemas.openxmlformats.org/officeDocument/2006/relationships/slideLayout" Target="../slideLayouts/slideLayout1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9.jpeg"/><Relationship Id="rId8"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fibbing.net" TargetMode="External"/><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fibbing.net" TargetMode="External"/><Relationship Id="rId3" Type="http://schemas.openxmlformats.org/officeDocument/2006/relationships/image" Target="../media/image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0.png"/><Relationship Id="rId5"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0.png"/><Relationship Id="rId5"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png"/><Relationship Id="rId5"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0.png"/><Relationship Id="rId5" Type="http://schemas.openxmlformats.org/officeDocument/2006/relationships/image" Target="../media/image18.png"/><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0.png"/><Relationship Id="rId1" Type="http://schemas.openxmlformats.org/officeDocument/2006/relationships/slideLayout" Target="../slideLayouts/slideLayout15.xml"/><Relationship Id="rId2" Type="http://schemas.openxmlformats.org/officeDocument/2006/relationships/notesSlide" Target="../notesSlides/notesSlide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fibbing.net" TargetMode="Externa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fibbing.net" TargetMode="External"/><Relationship Id="rId4"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hyperlink" Target="http://fibbing.net" TargetMode="External"/><Relationship Id="rId4" Type="http://schemas.openxmlformats.org/officeDocument/2006/relationships/image" Target="../media/image4.jpeg"/><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1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2"/>
              </a:rPr>
              <a:t>fibbing.net</a:t>
            </a:r>
          </a:p>
        </p:txBody>
      </p:sp>
      <p:sp>
        <p:nvSpPr>
          <p:cNvPr id="58" name="Shape 58"/>
          <p:cNvSpPr/>
          <p:nvPr/>
        </p:nvSpPr>
        <p:spPr>
          <a:xfrm>
            <a:off x="7892209" y="6113646"/>
            <a:ext cx="310370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lvl1pPr>
          </a:lstStyle>
          <a:p>
            <a:pPr lvl="0">
              <a:defRPr sz="1800"/>
            </a:pPr>
            <a:r>
              <a:rPr sz="2400"/>
              <a:t>SIGCOMM</a:t>
            </a:r>
          </a:p>
        </p:txBody>
      </p:sp>
      <p:sp>
        <p:nvSpPr>
          <p:cNvPr id="59" name="Shape 59"/>
          <p:cNvSpPr/>
          <p:nvPr/>
        </p:nvSpPr>
        <p:spPr>
          <a:xfrm>
            <a:off x="7892209" y="4324719"/>
            <a:ext cx="277847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lvl1pPr>
          </a:lstStyle>
          <a:p>
            <a:pPr lvl="0">
              <a:defRPr sz="1800"/>
            </a:pPr>
            <a:r>
              <a:rPr sz="2400"/>
              <a:t>Stefano Vissicchio</a:t>
            </a:r>
          </a:p>
        </p:txBody>
      </p:sp>
      <p:sp>
        <p:nvSpPr>
          <p:cNvPr id="60" name="Shape 60"/>
          <p:cNvSpPr/>
          <p:nvPr/>
        </p:nvSpPr>
        <p:spPr>
          <a:xfrm>
            <a:off x="7892209" y="6666096"/>
            <a:ext cx="281478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18th August 2015</a:t>
            </a:r>
          </a:p>
        </p:txBody>
      </p:sp>
      <p:sp>
        <p:nvSpPr>
          <p:cNvPr id="61" name="Shape 61"/>
          <p:cNvSpPr/>
          <p:nvPr/>
        </p:nvSpPr>
        <p:spPr>
          <a:xfrm>
            <a:off x="7892209" y="4896219"/>
            <a:ext cx="167863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UCLouvain</a:t>
            </a:r>
          </a:p>
        </p:txBody>
      </p:sp>
      <p:pic>
        <p:nvPicPr>
          <p:cNvPr id="62" name="old_vs_new_beetle.png"/>
          <p:cNvPicPr/>
          <p:nvPr/>
        </p:nvPicPr>
        <p:blipFill>
          <a:blip r:embed="rId3">
            <a:extLst/>
          </a:blip>
          <a:srcRect l="350" r="57583" b="21315"/>
          <a:stretch>
            <a:fillRect/>
          </a:stretch>
        </p:blipFill>
        <p:spPr>
          <a:xfrm>
            <a:off x="1243360" y="4200007"/>
            <a:ext cx="4676825" cy="3047913"/>
          </a:xfrm>
          <a:prstGeom prst="rect">
            <a:avLst/>
          </a:prstGeom>
          <a:ln w="12700">
            <a:miter lim="400000"/>
          </a:ln>
        </p:spPr>
      </p:pic>
      <p:sp>
        <p:nvSpPr>
          <p:cNvPr id="63" name="Shape 63"/>
          <p:cNvSpPr/>
          <p:nvPr/>
        </p:nvSpPr>
        <p:spPr>
          <a:xfrm>
            <a:off x="1143000" y="7913764"/>
            <a:ext cx="436880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200">
                <a:solidFill>
                  <a:srgbClr val="5E5E5E"/>
                </a:solidFill>
              </a:defRPr>
            </a:lvl1pPr>
          </a:lstStyle>
          <a:p>
            <a:pPr lvl="0">
              <a:defRPr sz="1800">
                <a:solidFill>
                  <a:srgbClr val="000000"/>
                </a:solidFill>
              </a:defRPr>
            </a:pPr>
            <a:r>
              <a:rPr sz="2200">
                <a:solidFill>
                  <a:srgbClr val="5E5E5E"/>
                </a:solidFill>
              </a:rPr>
              <a:t>Joint work with</a:t>
            </a:r>
          </a:p>
        </p:txBody>
      </p:sp>
      <p:sp>
        <p:nvSpPr>
          <p:cNvPr id="64" name="Shape 64"/>
          <p:cNvSpPr/>
          <p:nvPr/>
        </p:nvSpPr>
        <p:spPr>
          <a:xfrm>
            <a:off x="1129602" y="8423273"/>
            <a:ext cx="10483247"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30000"/>
              </a:lnSpc>
              <a:defRPr sz="2200"/>
            </a:lvl1pPr>
          </a:lstStyle>
          <a:p>
            <a:pPr lvl="0">
              <a:defRPr sz="1800"/>
            </a:pPr>
            <a:r>
              <a:rPr sz="2200"/>
              <a:t>O. Tilmans (UCLouvain), L. Vanbever (ETH Zurich) and J. Rexford (Princeton)</a:t>
            </a:r>
          </a:p>
        </p:txBody>
      </p:sp>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274"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275"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276"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277" name="Shape 277"/>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Fibbing is as manageable as SDN,</a:t>
            </a:r>
          </a:p>
          <a:p>
            <a:pPr lvl="0" algn="l">
              <a:lnSpc>
                <a:spcPct val="130000"/>
              </a:lnSpc>
              <a:defRPr sz="1800"/>
            </a:pPr>
            <a:r>
              <a:rPr sz="3400">
                <a:solidFill>
                  <a:srgbClr val="424242"/>
                </a:solidFill>
              </a:rPr>
              <a:t>but centralizes only high-level decisions</a:t>
            </a:r>
          </a:p>
        </p:txBody>
      </p:sp>
      <p:sp>
        <p:nvSpPr>
          <p:cNvPr id="288" name="Shape 288"/>
          <p:cNvSpPr/>
          <p:nvPr/>
        </p:nvSpPr>
        <p:spPr>
          <a:xfrm>
            <a:off x="6589730" y="4042044"/>
            <a:ext cx="885" cy="15014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1" y="14400"/>
                  <a:pt x="14401" y="7200"/>
                  <a:pt x="21600" y="0"/>
                </a:cubicBezTo>
              </a:path>
            </a:pathLst>
          </a:custGeom>
          <a:ln w="38100">
            <a:solidFill>
              <a:srgbClr val="53585F"/>
            </a:solidFill>
            <a:prstDash val="sysDot"/>
            <a:miter lim="400000"/>
            <a:headEnd type="triangle"/>
          </a:ln>
        </p:spPr>
        <p:txBody>
          <a:bodyPr/>
          <a:lstStyle/>
          <a:p>
            <a:pPr lvl="0"/>
            <a:endParaRPr/>
          </a:p>
        </p:txBody>
      </p:sp>
      <p:pic>
        <p:nvPicPr>
          <p:cNvPr id="279" name="administrator_3.png"/>
          <p:cNvPicPr/>
          <p:nvPr/>
        </p:nvPicPr>
        <p:blipFill>
          <a:blip r:embed="rId4">
            <a:extLst/>
          </a:blip>
          <a:stretch>
            <a:fillRect/>
          </a:stretch>
        </p:blipFill>
        <p:spPr>
          <a:xfrm>
            <a:off x="6016026" y="2892193"/>
            <a:ext cx="1149853" cy="1149852"/>
          </a:xfrm>
          <a:prstGeom prst="rect">
            <a:avLst/>
          </a:prstGeom>
          <a:ln w="12700">
            <a:miter lim="400000"/>
          </a:ln>
        </p:spPr>
      </p:pic>
      <p:pic>
        <p:nvPicPr>
          <p:cNvPr id="280" name="friendly-controller.png"/>
          <p:cNvPicPr/>
          <p:nvPr/>
        </p:nvPicPr>
        <p:blipFill>
          <a:blip r:embed="rId5">
            <a:extLst/>
          </a:blip>
          <a:stretch>
            <a:fillRect/>
          </a:stretch>
        </p:blipFill>
        <p:spPr>
          <a:xfrm>
            <a:off x="5812747" y="5510574"/>
            <a:ext cx="1553253" cy="1304733"/>
          </a:xfrm>
          <a:prstGeom prst="rect">
            <a:avLst/>
          </a:prstGeom>
          <a:ln w="12700">
            <a:miter lim="400000"/>
          </a:ln>
        </p:spPr>
      </p:pic>
      <p:sp>
        <p:nvSpPr>
          <p:cNvPr id="281" name="Shape 281"/>
          <p:cNvSpPr/>
          <p:nvPr/>
        </p:nvSpPr>
        <p:spPr>
          <a:xfrm>
            <a:off x="5381380" y="6002283"/>
            <a:ext cx="721636" cy="1"/>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82" name="Shape 282"/>
          <p:cNvSpPr/>
          <p:nvPr/>
        </p:nvSpPr>
        <p:spPr>
          <a:xfrm>
            <a:off x="4046308" y="5621283"/>
            <a:ext cx="1424398"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200"/>
              <a:t>Fibbing</a:t>
            </a:r>
          </a:p>
          <a:p>
            <a:pPr lvl="0">
              <a:defRPr sz="1800"/>
            </a:pPr>
            <a:r>
              <a:rPr sz="2200"/>
              <a:t>controller</a:t>
            </a:r>
          </a:p>
        </p:txBody>
      </p:sp>
      <p:sp>
        <p:nvSpPr>
          <p:cNvPr id="283" name="Shape 283"/>
          <p:cNvSpPr/>
          <p:nvPr/>
        </p:nvSpPr>
        <p:spPr>
          <a:xfrm>
            <a:off x="5780765" y="4448442"/>
            <a:ext cx="721636" cy="1"/>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84" name="Shape 284"/>
          <p:cNvSpPr/>
          <p:nvPr/>
        </p:nvSpPr>
        <p:spPr>
          <a:xfrm>
            <a:off x="7558646" y="5600700"/>
            <a:ext cx="179992" cy="99611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8700"/>
                </a:lnTo>
                <a:lnTo>
                  <a:pt x="0" y="10997"/>
                </a:lnTo>
                <a:lnTo>
                  <a:pt x="20395" y="13165"/>
                </a:lnTo>
                <a:lnTo>
                  <a:pt x="20395" y="21600"/>
                </a:lnTo>
              </a:path>
            </a:pathLst>
          </a:custGeom>
          <a:ln w="50800">
            <a:solidFill>
              <a:srgbClr val="FF9300"/>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85" name="Shape 285"/>
          <p:cNvSpPr/>
          <p:nvPr/>
        </p:nvSpPr>
        <p:spPr>
          <a:xfrm>
            <a:off x="7906596" y="5792733"/>
            <a:ext cx="399257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computes paths</a:t>
            </a:r>
          </a:p>
        </p:txBody>
      </p:sp>
      <p:sp>
        <p:nvSpPr>
          <p:cNvPr id="286" name="Shape 286"/>
          <p:cNvSpPr/>
          <p:nvPr/>
        </p:nvSpPr>
        <p:spPr>
          <a:xfrm>
            <a:off x="1901556" y="7763366"/>
            <a:ext cx="9378793" cy="1417461"/>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87" name="Shape 287"/>
          <p:cNvSpPr/>
          <p:nvPr/>
        </p:nvSpPr>
        <p:spPr>
          <a:xfrm>
            <a:off x="3773217" y="4226192"/>
            <a:ext cx="192112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requirements</a:t>
            </a:r>
          </a:p>
        </p:txBody>
      </p:sp>
    </p:spTree>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Shape 292"/>
          <p:cNvSpPr/>
          <p:nvPr/>
        </p:nvSpPr>
        <p:spPr>
          <a:xfrm>
            <a:off x="1939051" y="8363005"/>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00000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293" name="Shape 293"/>
          <p:cNvSpPr/>
          <p:nvPr/>
        </p:nvSpPr>
        <p:spPr>
          <a:xfrm>
            <a:off x="1939077" y="7991554"/>
            <a:ext cx="9367546"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DE6A1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294" name="Shape 294"/>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295"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296"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297"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298" name="Shape 298"/>
          <p:cNvSpPr/>
          <p:nvPr/>
        </p:nvSpPr>
        <p:spPr>
          <a:xfrm>
            <a:off x="8217128" y="7564262"/>
            <a:ext cx="1" cy="393701"/>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99" name="Shape 299"/>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Fibbing keeps installation distributed,</a:t>
            </a:r>
          </a:p>
          <a:p>
            <a:pPr lvl="0" algn="l">
              <a:lnSpc>
                <a:spcPct val="130000"/>
              </a:lnSpc>
              <a:defRPr sz="1800"/>
            </a:pPr>
            <a:r>
              <a:rPr sz="3400">
                <a:solidFill>
                  <a:srgbClr val="424242"/>
                </a:solidFill>
              </a:rPr>
              <a:t>relying on distributed protocols</a:t>
            </a:r>
          </a:p>
        </p:txBody>
      </p:sp>
      <p:sp>
        <p:nvSpPr>
          <p:cNvPr id="311" name="Shape 311"/>
          <p:cNvSpPr/>
          <p:nvPr/>
        </p:nvSpPr>
        <p:spPr>
          <a:xfrm>
            <a:off x="6589730" y="4042044"/>
            <a:ext cx="885" cy="15014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1" y="14400"/>
                  <a:pt x="14401" y="7200"/>
                  <a:pt x="21600" y="0"/>
                </a:cubicBezTo>
              </a:path>
            </a:pathLst>
          </a:custGeom>
          <a:ln w="38100">
            <a:solidFill>
              <a:srgbClr val="53585F"/>
            </a:solidFill>
            <a:prstDash val="sysDot"/>
            <a:miter lim="400000"/>
            <a:headEnd type="triangle"/>
          </a:ln>
        </p:spPr>
        <p:txBody>
          <a:bodyPr/>
          <a:lstStyle/>
          <a:p>
            <a:pPr lvl="0"/>
            <a:endParaRPr/>
          </a:p>
        </p:txBody>
      </p:sp>
      <p:pic>
        <p:nvPicPr>
          <p:cNvPr id="301" name="administrator_3.png"/>
          <p:cNvPicPr/>
          <p:nvPr/>
        </p:nvPicPr>
        <p:blipFill>
          <a:blip r:embed="rId4">
            <a:extLst/>
          </a:blip>
          <a:stretch>
            <a:fillRect/>
          </a:stretch>
        </p:blipFill>
        <p:spPr>
          <a:xfrm>
            <a:off x="6016026" y="2892193"/>
            <a:ext cx="1149853" cy="1149852"/>
          </a:xfrm>
          <a:prstGeom prst="rect">
            <a:avLst/>
          </a:prstGeom>
          <a:ln w="12700">
            <a:miter lim="400000"/>
          </a:ln>
        </p:spPr>
      </p:pic>
      <p:pic>
        <p:nvPicPr>
          <p:cNvPr id="302" name="friendly-controller.png"/>
          <p:cNvPicPr/>
          <p:nvPr/>
        </p:nvPicPr>
        <p:blipFill>
          <a:blip r:embed="rId5">
            <a:extLst/>
          </a:blip>
          <a:stretch>
            <a:fillRect/>
          </a:stretch>
        </p:blipFill>
        <p:spPr>
          <a:xfrm>
            <a:off x="5812747" y="5510574"/>
            <a:ext cx="1553253" cy="1304733"/>
          </a:xfrm>
          <a:prstGeom prst="rect">
            <a:avLst/>
          </a:prstGeom>
          <a:ln w="12700">
            <a:miter lim="400000"/>
          </a:ln>
        </p:spPr>
      </p:pic>
      <p:sp>
        <p:nvSpPr>
          <p:cNvPr id="303" name="Shape 303"/>
          <p:cNvSpPr/>
          <p:nvPr/>
        </p:nvSpPr>
        <p:spPr>
          <a:xfrm>
            <a:off x="7132228" y="6833311"/>
            <a:ext cx="1904480" cy="7620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200"/>
              <a:t>distributed</a:t>
            </a:r>
          </a:p>
          <a:p>
            <a:pPr lvl="0">
              <a:defRPr sz="1800"/>
            </a:pPr>
            <a:r>
              <a:rPr sz="2200"/>
              <a:t>control-plane</a:t>
            </a:r>
          </a:p>
        </p:txBody>
      </p:sp>
      <p:sp>
        <p:nvSpPr>
          <p:cNvPr id="304" name="Shape 304"/>
          <p:cNvSpPr/>
          <p:nvPr/>
        </p:nvSpPr>
        <p:spPr>
          <a:xfrm>
            <a:off x="9364970" y="7291915"/>
            <a:ext cx="4641365"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install FIB entries</a:t>
            </a:r>
          </a:p>
        </p:txBody>
      </p:sp>
      <p:sp>
        <p:nvSpPr>
          <p:cNvPr id="305" name="Shape 305"/>
          <p:cNvSpPr/>
          <p:nvPr/>
        </p:nvSpPr>
        <p:spPr>
          <a:xfrm>
            <a:off x="1631793" y="2935918"/>
            <a:ext cx="9378793" cy="3881764"/>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06" name="Shape 306"/>
          <p:cNvSpPr/>
          <p:nvPr/>
        </p:nvSpPr>
        <p:spPr>
          <a:xfrm>
            <a:off x="9364970" y="6569978"/>
            <a:ext cx="399257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computes FIB entries</a:t>
            </a:r>
          </a:p>
        </p:txBody>
      </p:sp>
      <p:sp>
        <p:nvSpPr>
          <p:cNvPr id="307" name="Shape 307"/>
          <p:cNvSpPr/>
          <p:nvPr/>
        </p:nvSpPr>
        <p:spPr>
          <a:xfrm>
            <a:off x="8995950" y="6494480"/>
            <a:ext cx="173088" cy="130473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8700"/>
                </a:lnTo>
                <a:lnTo>
                  <a:pt x="0" y="10997"/>
                </a:lnTo>
                <a:lnTo>
                  <a:pt x="20395" y="13165"/>
                </a:lnTo>
                <a:lnTo>
                  <a:pt x="20395" y="21600"/>
                </a:lnTo>
              </a:path>
            </a:pathLst>
          </a:custGeom>
          <a:ln w="50800">
            <a:solidFill>
              <a:srgbClr val="FF9300"/>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08" name="Shape 308"/>
          <p:cNvSpPr/>
          <p:nvPr/>
        </p:nvSpPr>
        <p:spPr>
          <a:xfrm>
            <a:off x="1698364" y="9160427"/>
            <a:ext cx="628898" cy="1"/>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09" name="Shape 309"/>
          <p:cNvSpPr/>
          <p:nvPr/>
        </p:nvSpPr>
        <p:spPr>
          <a:xfrm>
            <a:off x="120867" y="8944527"/>
            <a:ext cx="153408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data-plane</a:t>
            </a:r>
          </a:p>
        </p:txBody>
      </p:sp>
      <p:sp>
        <p:nvSpPr>
          <p:cNvPr id="310" name="Shape 310"/>
          <p:cNvSpPr/>
          <p:nvPr/>
        </p:nvSpPr>
        <p:spPr>
          <a:xfrm>
            <a:off x="2320911" y="9005215"/>
            <a:ext cx="1" cy="167445"/>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Tree>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Shape 344"/>
          <p:cNvSpPr/>
          <p:nvPr/>
        </p:nvSpPr>
        <p:spPr>
          <a:xfrm>
            <a:off x="1939051" y="8363005"/>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00000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45" name="Shape 345"/>
          <p:cNvSpPr/>
          <p:nvPr/>
        </p:nvSpPr>
        <p:spPr>
          <a:xfrm>
            <a:off x="1939051" y="7981574"/>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DE6A1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46" name="Shape 346"/>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347"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348"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349"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360" name="Shape 360"/>
          <p:cNvSpPr/>
          <p:nvPr/>
        </p:nvSpPr>
        <p:spPr>
          <a:xfrm>
            <a:off x="6645678" y="6278002"/>
            <a:ext cx="2016132" cy="16399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38100">
            <a:solidFill>
              <a:srgbClr val="DE6A10"/>
            </a:solidFill>
            <a:prstDash val="sysDot"/>
            <a:miter lim="400000"/>
            <a:headEnd type="triangle"/>
          </a:ln>
        </p:spPr>
        <p:txBody>
          <a:bodyPr/>
          <a:lstStyle/>
          <a:p>
            <a:pPr lvl="0"/>
            <a:endParaRPr/>
          </a:p>
        </p:txBody>
      </p:sp>
      <p:sp>
        <p:nvSpPr>
          <p:cNvPr id="351" name="Shape 351"/>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Distributed installation is controlled</a:t>
            </a:r>
          </a:p>
          <a:p>
            <a:pPr lvl="0" algn="l">
              <a:lnSpc>
                <a:spcPct val="130000"/>
              </a:lnSpc>
              <a:defRPr sz="1800"/>
            </a:pPr>
            <a:r>
              <a:rPr sz="3400">
                <a:solidFill>
                  <a:srgbClr val="424242"/>
                </a:solidFill>
              </a:rPr>
              <a:t>by injecting carefully-computed information</a:t>
            </a:r>
          </a:p>
        </p:txBody>
      </p:sp>
      <p:sp>
        <p:nvSpPr>
          <p:cNvPr id="361" name="Shape 361"/>
          <p:cNvSpPr/>
          <p:nvPr/>
        </p:nvSpPr>
        <p:spPr>
          <a:xfrm>
            <a:off x="6589730" y="4042044"/>
            <a:ext cx="885" cy="15014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1" y="14400"/>
                  <a:pt x="14401" y="7200"/>
                  <a:pt x="21600" y="0"/>
                </a:cubicBezTo>
              </a:path>
            </a:pathLst>
          </a:custGeom>
          <a:ln w="38100">
            <a:solidFill>
              <a:srgbClr val="53585F"/>
            </a:solidFill>
            <a:prstDash val="sysDot"/>
            <a:miter lim="400000"/>
            <a:headEnd type="triangle"/>
          </a:ln>
        </p:spPr>
        <p:txBody>
          <a:bodyPr/>
          <a:lstStyle/>
          <a:p>
            <a:pPr lvl="0"/>
            <a:endParaRPr/>
          </a:p>
        </p:txBody>
      </p:sp>
      <p:pic>
        <p:nvPicPr>
          <p:cNvPr id="353" name="administrator_3.png"/>
          <p:cNvPicPr/>
          <p:nvPr/>
        </p:nvPicPr>
        <p:blipFill>
          <a:blip r:embed="rId4">
            <a:extLst/>
          </a:blip>
          <a:stretch>
            <a:fillRect/>
          </a:stretch>
        </p:blipFill>
        <p:spPr>
          <a:xfrm>
            <a:off x="6016026" y="2892193"/>
            <a:ext cx="1149853" cy="1149852"/>
          </a:xfrm>
          <a:prstGeom prst="rect">
            <a:avLst/>
          </a:prstGeom>
          <a:ln w="12700">
            <a:miter lim="400000"/>
          </a:ln>
        </p:spPr>
      </p:pic>
      <p:sp>
        <p:nvSpPr>
          <p:cNvPr id="354" name="Shape 354"/>
          <p:cNvSpPr/>
          <p:nvPr/>
        </p:nvSpPr>
        <p:spPr>
          <a:xfrm>
            <a:off x="7982320" y="7147502"/>
            <a:ext cx="887041" cy="1"/>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355" name="Shape 355"/>
          <p:cNvSpPr/>
          <p:nvPr/>
        </p:nvSpPr>
        <p:spPr>
          <a:xfrm>
            <a:off x="8970073" y="6760152"/>
            <a:ext cx="1948530"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200"/>
              <a:t>control-plane</a:t>
            </a:r>
          </a:p>
          <a:p>
            <a:pPr lvl="0">
              <a:defRPr sz="1800"/>
            </a:pPr>
            <a:r>
              <a:rPr sz="2200"/>
              <a:t>messages</a:t>
            </a:r>
          </a:p>
        </p:txBody>
      </p:sp>
      <p:sp>
        <p:nvSpPr>
          <p:cNvPr id="362" name="Shape 362"/>
          <p:cNvSpPr/>
          <p:nvPr/>
        </p:nvSpPr>
        <p:spPr>
          <a:xfrm>
            <a:off x="4599343" y="6278002"/>
            <a:ext cx="2046336" cy="16345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DE6A10"/>
            </a:solidFill>
            <a:prstDash val="sysDot"/>
            <a:miter lim="400000"/>
            <a:headEnd type="triangle"/>
          </a:ln>
        </p:spPr>
        <p:txBody>
          <a:bodyPr/>
          <a:lstStyle/>
          <a:p>
            <a:pPr lvl="0"/>
            <a:endParaRPr/>
          </a:p>
        </p:txBody>
      </p:sp>
      <p:sp>
        <p:nvSpPr>
          <p:cNvPr id="363" name="Shape 363"/>
          <p:cNvSpPr/>
          <p:nvPr/>
        </p:nvSpPr>
        <p:spPr>
          <a:xfrm>
            <a:off x="6645678" y="6278002"/>
            <a:ext cx="387168" cy="1658177"/>
          </a:xfrm>
          <a:custGeom>
            <a:avLst/>
            <a:gdLst/>
            <a:ahLst/>
            <a:cxnLst>
              <a:cxn ang="0">
                <a:pos x="wd2" y="hd2"/>
              </a:cxn>
              <a:cxn ang="5400000">
                <a:pos x="wd2" y="hd2"/>
              </a:cxn>
              <a:cxn ang="10800000">
                <a:pos x="wd2" y="hd2"/>
              </a:cxn>
              <a:cxn ang="16200000">
                <a:pos x="wd2" y="hd2"/>
              </a:cxn>
            </a:cxnLst>
            <a:rect l="0" t="0" r="r" b="b"/>
            <a:pathLst>
              <a:path w="16213" h="21600" extrusionOk="0">
                <a:moveTo>
                  <a:pt x="1792" y="21600"/>
                </a:moveTo>
                <a:cubicBezTo>
                  <a:pt x="21600" y="13429"/>
                  <a:pt x="21003" y="6229"/>
                  <a:pt x="0" y="0"/>
                </a:cubicBezTo>
              </a:path>
            </a:pathLst>
          </a:custGeom>
          <a:ln w="38100">
            <a:solidFill>
              <a:srgbClr val="DE6A10"/>
            </a:solidFill>
            <a:prstDash val="sysDot"/>
            <a:miter lim="400000"/>
            <a:headEnd type="triangle"/>
          </a:ln>
        </p:spPr>
        <p:txBody>
          <a:bodyPr/>
          <a:lstStyle/>
          <a:p>
            <a:pPr lvl="0"/>
            <a:endParaRPr/>
          </a:p>
        </p:txBody>
      </p:sp>
      <p:pic>
        <p:nvPicPr>
          <p:cNvPr id="358" name="friendly-controller.png"/>
          <p:cNvPicPr/>
          <p:nvPr/>
        </p:nvPicPr>
        <p:blipFill>
          <a:blip r:embed="rId5">
            <a:extLst/>
          </a:blip>
          <a:stretch>
            <a:fillRect/>
          </a:stretch>
        </p:blipFill>
        <p:spPr>
          <a:xfrm>
            <a:off x="5812747" y="5510574"/>
            <a:ext cx="1553253" cy="1304733"/>
          </a:xfrm>
          <a:prstGeom prst="rect">
            <a:avLst/>
          </a:prstGeom>
          <a:ln w="12700">
            <a:miter lim="400000"/>
          </a:ln>
        </p:spPr>
      </p:pic>
      <p:sp>
        <p:nvSpPr>
          <p:cNvPr id="359" name="Shape 359"/>
          <p:cNvSpPr/>
          <p:nvPr/>
        </p:nvSpPr>
        <p:spPr>
          <a:xfrm>
            <a:off x="1631793" y="2935918"/>
            <a:ext cx="9378793" cy="2574657"/>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Shape 367"/>
          <p:cNvSpPr/>
          <p:nvPr/>
        </p:nvSpPr>
        <p:spPr>
          <a:xfrm>
            <a:off x="1939051" y="8363005"/>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00000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68" name="Shape 368"/>
          <p:cNvSpPr/>
          <p:nvPr/>
        </p:nvSpPr>
        <p:spPr>
          <a:xfrm>
            <a:off x="1939051" y="7981574"/>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DE6A1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69" name="Shape 369"/>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370"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371"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372"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373" name="Shape 373"/>
          <p:cNvSpPr/>
          <p:nvPr/>
        </p:nvSpPr>
        <p:spPr>
          <a:xfrm>
            <a:off x="3339330" y="7590006"/>
            <a:ext cx="1" cy="396323"/>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74" name="Shape 374"/>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We study which messages to inject</a:t>
            </a:r>
          </a:p>
          <a:p>
            <a:pPr lvl="0" algn="l">
              <a:lnSpc>
                <a:spcPct val="130000"/>
              </a:lnSpc>
              <a:defRPr sz="1800"/>
            </a:pPr>
            <a:r>
              <a:rPr sz="3400">
                <a:solidFill>
                  <a:srgbClr val="424242"/>
                </a:solidFill>
              </a:rPr>
              <a:t>for controlling intra-domain routing protocols</a:t>
            </a:r>
          </a:p>
        </p:txBody>
      </p:sp>
      <p:sp>
        <p:nvSpPr>
          <p:cNvPr id="375" name="Shape 375"/>
          <p:cNvSpPr/>
          <p:nvPr/>
        </p:nvSpPr>
        <p:spPr>
          <a:xfrm>
            <a:off x="9214460" y="6424474"/>
            <a:ext cx="1726580"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forwarding</a:t>
            </a:r>
          </a:p>
          <a:p>
            <a:pPr lvl="0" algn="l">
              <a:lnSpc>
                <a:spcPct val="130000"/>
              </a:lnSpc>
              <a:defRPr sz="1800"/>
            </a:pPr>
            <a:r>
              <a:rPr sz="2200"/>
              <a:t>paths</a:t>
            </a:r>
          </a:p>
        </p:txBody>
      </p:sp>
      <p:sp>
        <p:nvSpPr>
          <p:cNvPr id="376" name="Shape 376"/>
          <p:cNvSpPr/>
          <p:nvPr/>
        </p:nvSpPr>
        <p:spPr>
          <a:xfrm>
            <a:off x="2775877" y="6424474"/>
            <a:ext cx="1438041"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weighted</a:t>
            </a:r>
          </a:p>
          <a:p>
            <a:pPr lvl="0" algn="l">
              <a:lnSpc>
                <a:spcPct val="130000"/>
              </a:lnSpc>
              <a:defRPr sz="1800"/>
            </a:pPr>
            <a:r>
              <a:rPr sz="2200"/>
              <a:t>topology</a:t>
            </a:r>
          </a:p>
        </p:txBody>
      </p:sp>
      <p:sp>
        <p:nvSpPr>
          <p:cNvPr id="377" name="Shape 377"/>
          <p:cNvSpPr/>
          <p:nvPr/>
        </p:nvSpPr>
        <p:spPr>
          <a:xfrm>
            <a:off x="7768381" y="6856274"/>
            <a:ext cx="12016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378" name="Shape 378"/>
          <p:cNvSpPr/>
          <p:nvPr/>
        </p:nvSpPr>
        <p:spPr>
          <a:xfrm>
            <a:off x="4358235" y="6856274"/>
            <a:ext cx="12270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379" name="Shape 379"/>
          <p:cNvSpPr/>
          <p:nvPr/>
        </p:nvSpPr>
        <p:spPr>
          <a:xfrm>
            <a:off x="5745606" y="6424474"/>
            <a:ext cx="2010483"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shortest-path</a:t>
            </a:r>
          </a:p>
          <a:p>
            <a:pPr lvl="0" algn="l">
              <a:lnSpc>
                <a:spcPct val="130000"/>
              </a:lnSpc>
              <a:defRPr sz="1800"/>
            </a:pPr>
            <a:r>
              <a:rPr sz="2200"/>
              <a:t>computation</a:t>
            </a:r>
          </a:p>
        </p:txBody>
      </p:sp>
      <p:sp>
        <p:nvSpPr>
          <p:cNvPr id="380" name="Shape 380"/>
          <p:cNvSpPr/>
          <p:nvPr/>
        </p:nvSpPr>
        <p:spPr>
          <a:xfrm>
            <a:off x="2516537" y="5187949"/>
            <a:ext cx="201443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200" b="1">
                <a:solidFill>
                  <a:srgbClr val="DE6A10"/>
                </a:solidFill>
              </a:defRPr>
            </a:lvl1pPr>
          </a:lstStyle>
          <a:p>
            <a:pPr lvl="0">
              <a:defRPr sz="1800" b="0">
                <a:solidFill>
                  <a:srgbClr val="000000"/>
                </a:solidFill>
              </a:defRPr>
            </a:pPr>
            <a:r>
              <a:rPr sz="2200" b="1">
                <a:solidFill>
                  <a:srgbClr val="DE6A10"/>
                </a:solidFill>
              </a:rPr>
              <a:t>link-state IGP</a:t>
            </a:r>
          </a:p>
        </p:txBody>
      </p:sp>
      <p:sp>
        <p:nvSpPr>
          <p:cNvPr id="381" name="Shape 381"/>
          <p:cNvSpPr/>
          <p:nvPr/>
        </p:nvSpPr>
        <p:spPr>
          <a:xfrm>
            <a:off x="2635918" y="5701538"/>
            <a:ext cx="1422079"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53585F"/>
                </a:solidFill>
              </a:defRPr>
            </a:lvl1pPr>
          </a:lstStyle>
          <a:p>
            <a:pPr lvl="0">
              <a:defRPr sz="1800">
                <a:solidFill>
                  <a:srgbClr val="000000"/>
                </a:solidFill>
              </a:defRPr>
            </a:pPr>
            <a:r>
              <a:rPr sz="2200">
                <a:solidFill>
                  <a:srgbClr val="53585F"/>
                </a:solidFill>
              </a:rPr>
              <a:t>input</a:t>
            </a:r>
          </a:p>
        </p:txBody>
      </p:sp>
      <p:sp>
        <p:nvSpPr>
          <p:cNvPr id="382" name="Shape 382"/>
          <p:cNvSpPr/>
          <p:nvPr/>
        </p:nvSpPr>
        <p:spPr>
          <a:xfrm>
            <a:off x="5921375" y="5701538"/>
            <a:ext cx="1422079"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53585F"/>
                </a:solidFill>
              </a:defRPr>
            </a:lvl1pPr>
          </a:lstStyle>
          <a:p>
            <a:pPr lvl="0">
              <a:defRPr sz="1800">
                <a:solidFill>
                  <a:srgbClr val="000000"/>
                </a:solidFill>
              </a:defRPr>
            </a:pPr>
            <a:r>
              <a:rPr sz="2200">
                <a:solidFill>
                  <a:srgbClr val="53585F"/>
                </a:solidFill>
              </a:rPr>
              <a:t>function</a:t>
            </a:r>
          </a:p>
        </p:txBody>
      </p:sp>
      <p:sp>
        <p:nvSpPr>
          <p:cNvPr id="383" name="Shape 383"/>
          <p:cNvSpPr/>
          <p:nvPr/>
        </p:nvSpPr>
        <p:spPr>
          <a:xfrm>
            <a:off x="9214460" y="5701538"/>
            <a:ext cx="1422078"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53585F"/>
                </a:solidFill>
              </a:defRPr>
            </a:lvl1pPr>
          </a:lstStyle>
          <a:p>
            <a:pPr lvl="0">
              <a:defRPr sz="1800">
                <a:solidFill>
                  <a:srgbClr val="000000"/>
                </a:solidFill>
              </a:defRPr>
            </a:pPr>
            <a:r>
              <a:rPr sz="2200">
                <a:solidFill>
                  <a:srgbClr val="53585F"/>
                </a:solidFill>
              </a:rPr>
              <a:t>output</a:t>
            </a:r>
          </a:p>
        </p:txBody>
      </p:sp>
    </p:spTree>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p:nvPr/>
        </p:nvSpPr>
        <p:spPr>
          <a:xfrm>
            <a:off x="1939051" y="8363005"/>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00000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88" name="Shape 388"/>
          <p:cNvSpPr/>
          <p:nvPr/>
        </p:nvSpPr>
        <p:spPr>
          <a:xfrm>
            <a:off x="1939051" y="7981574"/>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DE6A1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389" name="Shape 389"/>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390"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391"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392"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393" name="Shape 393"/>
          <p:cNvSpPr/>
          <p:nvPr/>
        </p:nvSpPr>
        <p:spPr>
          <a:xfrm>
            <a:off x="3339330" y="7590006"/>
            <a:ext cx="1" cy="396323"/>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394" name="Shape 394"/>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The output of the controlled protocol</a:t>
            </a:r>
          </a:p>
          <a:p>
            <a:pPr lvl="0" algn="l">
              <a:lnSpc>
                <a:spcPct val="130000"/>
              </a:lnSpc>
              <a:defRPr sz="1800"/>
            </a:pPr>
            <a:r>
              <a:rPr sz="3400">
                <a:solidFill>
                  <a:srgbClr val="424242"/>
                </a:solidFill>
              </a:rPr>
              <a:t>is specified by operators’ requirements</a:t>
            </a:r>
          </a:p>
        </p:txBody>
      </p:sp>
      <p:sp>
        <p:nvSpPr>
          <p:cNvPr id="395" name="Shape 395"/>
          <p:cNvSpPr/>
          <p:nvPr/>
        </p:nvSpPr>
        <p:spPr>
          <a:xfrm>
            <a:off x="9214460" y="6424474"/>
            <a:ext cx="1726580"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solidFill>
                  <a:srgbClr val="FF2600"/>
                </a:solidFill>
              </a:rPr>
              <a:t>forwarding</a:t>
            </a:r>
          </a:p>
          <a:p>
            <a:pPr lvl="0" algn="l">
              <a:lnSpc>
                <a:spcPct val="130000"/>
              </a:lnSpc>
              <a:defRPr sz="1800"/>
            </a:pPr>
            <a:r>
              <a:rPr sz="2200">
                <a:solidFill>
                  <a:srgbClr val="FF2600"/>
                </a:solidFill>
              </a:rPr>
              <a:t>paths</a:t>
            </a:r>
          </a:p>
        </p:txBody>
      </p:sp>
      <p:sp>
        <p:nvSpPr>
          <p:cNvPr id="396" name="Shape 396"/>
          <p:cNvSpPr/>
          <p:nvPr/>
        </p:nvSpPr>
        <p:spPr>
          <a:xfrm>
            <a:off x="2775877" y="6424474"/>
            <a:ext cx="1438041"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weighted</a:t>
            </a:r>
          </a:p>
          <a:p>
            <a:pPr lvl="0" algn="l">
              <a:lnSpc>
                <a:spcPct val="130000"/>
              </a:lnSpc>
              <a:defRPr sz="1800"/>
            </a:pPr>
            <a:r>
              <a:rPr sz="2200"/>
              <a:t>topology</a:t>
            </a:r>
          </a:p>
        </p:txBody>
      </p:sp>
      <p:sp>
        <p:nvSpPr>
          <p:cNvPr id="397" name="Shape 397"/>
          <p:cNvSpPr/>
          <p:nvPr/>
        </p:nvSpPr>
        <p:spPr>
          <a:xfrm>
            <a:off x="7768381" y="6856274"/>
            <a:ext cx="12016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398" name="Shape 398"/>
          <p:cNvSpPr/>
          <p:nvPr/>
        </p:nvSpPr>
        <p:spPr>
          <a:xfrm>
            <a:off x="4358235" y="6856274"/>
            <a:ext cx="12270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399" name="Shape 399"/>
          <p:cNvSpPr/>
          <p:nvPr/>
        </p:nvSpPr>
        <p:spPr>
          <a:xfrm>
            <a:off x="5745606" y="6424474"/>
            <a:ext cx="2010483"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shortest-path</a:t>
            </a:r>
          </a:p>
          <a:p>
            <a:pPr lvl="0" algn="l">
              <a:lnSpc>
                <a:spcPct val="130000"/>
              </a:lnSpc>
              <a:defRPr sz="1800"/>
            </a:pPr>
            <a:r>
              <a:rPr sz="2200"/>
              <a:t>computation</a:t>
            </a:r>
          </a:p>
        </p:txBody>
      </p:sp>
      <p:sp>
        <p:nvSpPr>
          <p:cNvPr id="400" name="Shape 400"/>
          <p:cNvSpPr/>
          <p:nvPr/>
        </p:nvSpPr>
        <p:spPr>
          <a:xfrm>
            <a:off x="2628291" y="5701538"/>
            <a:ext cx="1422079"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53585F"/>
                </a:solidFill>
              </a:defRPr>
            </a:lvl1pPr>
          </a:lstStyle>
          <a:p>
            <a:pPr lvl="0">
              <a:defRPr sz="1800">
                <a:solidFill>
                  <a:srgbClr val="000000"/>
                </a:solidFill>
              </a:defRPr>
            </a:pPr>
            <a:r>
              <a:rPr sz="2200">
                <a:solidFill>
                  <a:srgbClr val="53585F"/>
                </a:solidFill>
              </a:rPr>
              <a:t>input</a:t>
            </a:r>
          </a:p>
        </p:txBody>
      </p:sp>
      <p:sp>
        <p:nvSpPr>
          <p:cNvPr id="401" name="Shape 401"/>
          <p:cNvSpPr/>
          <p:nvPr/>
        </p:nvSpPr>
        <p:spPr>
          <a:xfrm>
            <a:off x="5921375" y="5701538"/>
            <a:ext cx="1422079"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53585F"/>
                </a:solidFill>
              </a:defRPr>
            </a:lvl1pPr>
          </a:lstStyle>
          <a:p>
            <a:pPr lvl="0">
              <a:defRPr sz="1800">
                <a:solidFill>
                  <a:srgbClr val="000000"/>
                </a:solidFill>
              </a:defRPr>
            </a:pPr>
            <a:r>
              <a:rPr sz="2200">
                <a:solidFill>
                  <a:srgbClr val="53585F"/>
                </a:solidFill>
              </a:rPr>
              <a:t>function</a:t>
            </a:r>
          </a:p>
        </p:txBody>
      </p:sp>
      <p:sp>
        <p:nvSpPr>
          <p:cNvPr id="407" name="Shape 407"/>
          <p:cNvSpPr/>
          <p:nvPr/>
        </p:nvSpPr>
        <p:spPr>
          <a:xfrm>
            <a:off x="9925379" y="3803550"/>
            <a:ext cx="98" cy="18979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10" y="14400"/>
                  <a:pt x="7210" y="7200"/>
                  <a:pt x="0" y="0"/>
                </a:cubicBezTo>
              </a:path>
            </a:pathLst>
          </a:custGeom>
          <a:ln w="38100">
            <a:solidFill>
              <a:srgbClr val="53585F"/>
            </a:solidFill>
            <a:prstDash val="sysDot"/>
            <a:miter lim="400000"/>
            <a:headEnd type="triangle"/>
          </a:ln>
        </p:spPr>
        <p:txBody>
          <a:bodyPr/>
          <a:lstStyle/>
          <a:p>
            <a:pPr lvl="0"/>
            <a:endParaRPr/>
          </a:p>
        </p:txBody>
      </p:sp>
      <p:pic>
        <p:nvPicPr>
          <p:cNvPr id="403" name="administrator_3.png"/>
          <p:cNvPicPr/>
          <p:nvPr/>
        </p:nvPicPr>
        <p:blipFill>
          <a:blip r:embed="rId4">
            <a:extLst/>
          </a:blip>
          <a:stretch>
            <a:fillRect/>
          </a:stretch>
        </p:blipFill>
        <p:spPr>
          <a:xfrm>
            <a:off x="9350423" y="2653698"/>
            <a:ext cx="1149853" cy="1149853"/>
          </a:xfrm>
          <a:prstGeom prst="rect">
            <a:avLst/>
          </a:prstGeom>
          <a:ln w="12700">
            <a:miter lim="400000"/>
          </a:ln>
        </p:spPr>
      </p:pic>
      <p:sp>
        <p:nvSpPr>
          <p:cNvPr id="404" name="Shape 404"/>
          <p:cNvSpPr/>
          <p:nvPr/>
        </p:nvSpPr>
        <p:spPr>
          <a:xfrm>
            <a:off x="8214105" y="4041118"/>
            <a:ext cx="3422490" cy="1092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200"/>
              <a:t>provided by operators</a:t>
            </a:r>
          </a:p>
          <a:p>
            <a:pPr lvl="0">
              <a:defRPr sz="1800"/>
            </a:pPr>
            <a:r>
              <a:rPr sz="2200"/>
              <a:t>or controller optimizers</a:t>
            </a:r>
          </a:p>
          <a:p>
            <a:pPr lvl="0">
              <a:defRPr sz="1800"/>
            </a:pPr>
            <a:r>
              <a:rPr sz="2200"/>
              <a:t>(e.g., DEFO)</a:t>
            </a:r>
          </a:p>
        </p:txBody>
      </p:sp>
      <p:sp>
        <p:nvSpPr>
          <p:cNvPr id="405" name="Shape 405"/>
          <p:cNvSpPr/>
          <p:nvPr/>
        </p:nvSpPr>
        <p:spPr>
          <a:xfrm>
            <a:off x="2516537" y="5187949"/>
            <a:ext cx="201443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200" b="1">
                <a:solidFill>
                  <a:srgbClr val="DE6A10"/>
                </a:solidFill>
              </a:defRPr>
            </a:lvl1pPr>
          </a:lstStyle>
          <a:p>
            <a:pPr lvl="0">
              <a:defRPr sz="1800" b="0">
                <a:solidFill>
                  <a:srgbClr val="000000"/>
                </a:solidFill>
              </a:defRPr>
            </a:pPr>
            <a:r>
              <a:rPr sz="2200" b="1">
                <a:solidFill>
                  <a:srgbClr val="DE6A10"/>
                </a:solidFill>
              </a:rPr>
              <a:t>link-state IGP</a:t>
            </a:r>
          </a:p>
        </p:txBody>
      </p:sp>
      <p:sp>
        <p:nvSpPr>
          <p:cNvPr id="406" name="Shape 406"/>
          <p:cNvSpPr/>
          <p:nvPr/>
        </p:nvSpPr>
        <p:spPr>
          <a:xfrm>
            <a:off x="9214460" y="5701538"/>
            <a:ext cx="1422078"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30000"/>
              </a:lnSpc>
              <a:defRPr sz="2200">
                <a:solidFill>
                  <a:srgbClr val="FF2600"/>
                </a:solidFill>
              </a:defRPr>
            </a:lvl1pPr>
          </a:lstStyle>
          <a:p>
            <a:pPr lvl="0">
              <a:defRPr sz="1800">
                <a:solidFill>
                  <a:srgbClr val="000000"/>
                </a:solidFill>
              </a:defRPr>
            </a:pPr>
            <a:r>
              <a:rPr sz="2200">
                <a:solidFill>
                  <a:srgbClr val="FF2600"/>
                </a:solidFill>
              </a:rPr>
              <a:t>output</a:t>
            </a:r>
          </a:p>
        </p:txBody>
      </p:sp>
    </p:spTree>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hape 411"/>
          <p:cNvSpPr/>
          <p:nvPr/>
        </p:nvSpPr>
        <p:spPr>
          <a:xfrm rot="10800000" flipH="1">
            <a:off x="3754329" y="5481956"/>
            <a:ext cx="5843055" cy="919099"/>
          </a:xfrm>
          <a:custGeom>
            <a:avLst/>
            <a:gdLst/>
            <a:ahLst/>
            <a:cxnLst>
              <a:cxn ang="0">
                <a:pos x="wd2" y="hd2"/>
              </a:cxn>
              <a:cxn ang="5400000">
                <a:pos x="wd2" y="hd2"/>
              </a:cxn>
              <a:cxn ang="10800000">
                <a:pos x="wd2" y="hd2"/>
              </a:cxn>
              <a:cxn ang="16200000">
                <a:pos x="wd2" y="hd2"/>
              </a:cxn>
            </a:cxnLst>
            <a:rect l="0" t="0" r="r" b="b"/>
            <a:pathLst>
              <a:path w="21600" h="16200" extrusionOk="0">
                <a:moveTo>
                  <a:pt x="0" y="179"/>
                </a:moveTo>
                <a:cubicBezTo>
                  <a:pt x="6708" y="21600"/>
                  <a:pt x="13908" y="21540"/>
                  <a:pt x="21600" y="0"/>
                </a:cubicBezTo>
              </a:path>
            </a:pathLst>
          </a:custGeom>
          <a:ln w="508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412" name="Shape 412"/>
          <p:cNvSpPr/>
          <p:nvPr/>
        </p:nvSpPr>
        <p:spPr>
          <a:xfrm>
            <a:off x="1939051" y="8363005"/>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00000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413" name="Shape 413"/>
          <p:cNvSpPr/>
          <p:nvPr/>
        </p:nvSpPr>
        <p:spPr>
          <a:xfrm>
            <a:off x="1939051" y="7981574"/>
            <a:ext cx="9367599" cy="6231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839" y="0"/>
                </a:lnTo>
                <a:lnTo>
                  <a:pt x="21600" y="166"/>
                </a:lnTo>
                <a:lnTo>
                  <a:pt x="18069" y="21400"/>
                </a:lnTo>
                <a:lnTo>
                  <a:pt x="0" y="21600"/>
                </a:lnTo>
                <a:close/>
              </a:path>
            </a:pathLst>
          </a:custGeom>
          <a:solidFill>
            <a:srgbClr val="FFFFFF">
              <a:alpha val="69793"/>
            </a:srgbClr>
          </a:solidFill>
          <a:ln w="38100">
            <a:solidFill>
              <a:srgbClr val="DE6A10">
                <a:alpha val="69793"/>
              </a:srgbClr>
            </a:solidFill>
            <a:miter lim="400000"/>
          </a:ln>
        </p:spPr>
        <p:txBody>
          <a:bodyPr lIns="0" tIns="0" rIns="0" bIns="0" anchor="ctr"/>
          <a:lstStyle/>
          <a:p>
            <a:pPr lvl="0">
              <a:defRPr sz="3000" i="1">
                <a:solidFill>
                  <a:srgbClr val="FFFFFF"/>
                </a:solidFill>
                <a:latin typeface="Helvetica Light"/>
                <a:ea typeface="Helvetica Light"/>
                <a:cs typeface="Helvetica Light"/>
                <a:sym typeface="Helvetica Light"/>
              </a:defRPr>
            </a:pPr>
            <a:endParaRPr/>
          </a:p>
        </p:txBody>
      </p:sp>
      <p:sp>
        <p:nvSpPr>
          <p:cNvPr id="414" name="Shape 414"/>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415" name="pasted-image.jpg"/>
          <p:cNvPicPr/>
          <p:nvPr/>
        </p:nvPicPr>
        <p:blipFill>
          <a:blip r:embed="rId3">
            <a:extLst/>
          </a:blip>
          <a:srcRect l="6992" t="10113" r="10135" b="11501"/>
          <a:stretch>
            <a:fillRect/>
          </a:stretch>
        </p:blipFill>
        <p:spPr>
          <a:xfrm>
            <a:off x="3027954" y="8196805"/>
            <a:ext cx="1107643" cy="874094"/>
          </a:xfrm>
          <a:prstGeom prst="rect">
            <a:avLst/>
          </a:prstGeom>
          <a:ln w="12700">
            <a:miter lim="400000"/>
          </a:ln>
        </p:spPr>
      </p:pic>
      <p:pic>
        <p:nvPicPr>
          <p:cNvPr id="416" name="pasted-image.jpg"/>
          <p:cNvPicPr/>
          <p:nvPr/>
        </p:nvPicPr>
        <p:blipFill>
          <a:blip r:embed="rId3">
            <a:extLst/>
          </a:blip>
          <a:srcRect l="6992" t="10113" r="10135" b="11501"/>
          <a:stretch>
            <a:fillRect/>
          </a:stretch>
        </p:blipFill>
        <p:spPr>
          <a:xfrm>
            <a:off x="5999014" y="8193633"/>
            <a:ext cx="1107643" cy="874094"/>
          </a:xfrm>
          <a:prstGeom prst="rect">
            <a:avLst/>
          </a:prstGeom>
          <a:ln w="12700">
            <a:miter lim="400000"/>
          </a:ln>
        </p:spPr>
      </p:pic>
      <p:pic>
        <p:nvPicPr>
          <p:cNvPr id="417" name="pasted-image.jpg"/>
          <p:cNvPicPr/>
          <p:nvPr/>
        </p:nvPicPr>
        <p:blipFill>
          <a:blip r:embed="rId3">
            <a:extLst/>
          </a:blip>
          <a:srcRect l="6992" t="10113" r="10135" b="11501"/>
          <a:stretch>
            <a:fillRect/>
          </a:stretch>
        </p:blipFill>
        <p:spPr>
          <a:xfrm>
            <a:off x="8970071" y="8193633"/>
            <a:ext cx="1107643" cy="874094"/>
          </a:xfrm>
          <a:prstGeom prst="rect">
            <a:avLst/>
          </a:prstGeom>
          <a:ln w="12700">
            <a:miter lim="400000"/>
          </a:ln>
        </p:spPr>
      </p:pic>
      <p:sp>
        <p:nvSpPr>
          <p:cNvPr id="418" name="Shape 418"/>
          <p:cNvSpPr/>
          <p:nvPr/>
        </p:nvSpPr>
        <p:spPr>
          <a:xfrm>
            <a:off x="3339330" y="7590006"/>
            <a:ext cx="1" cy="396323"/>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419" name="friendly-controller.png"/>
          <p:cNvPicPr/>
          <p:nvPr/>
        </p:nvPicPr>
        <p:blipFill>
          <a:blip r:embed="rId4">
            <a:extLst/>
          </a:blip>
          <a:stretch>
            <a:fillRect/>
          </a:stretch>
        </p:blipFill>
        <p:spPr>
          <a:xfrm>
            <a:off x="5846424" y="3572068"/>
            <a:ext cx="1553253" cy="1304733"/>
          </a:xfrm>
          <a:prstGeom prst="rect">
            <a:avLst/>
          </a:prstGeom>
          <a:ln w="12700">
            <a:miter lim="400000"/>
          </a:ln>
        </p:spPr>
      </p:pic>
      <p:sp>
        <p:nvSpPr>
          <p:cNvPr id="420" name="Shape 420"/>
          <p:cNvSpPr/>
          <p:nvPr/>
        </p:nvSpPr>
        <p:spPr>
          <a:xfrm>
            <a:off x="6038750" y="5280127"/>
            <a:ext cx="1168600" cy="431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30000"/>
              </a:lnSpc>
              <a:defRPr sz="2200" b="1">
                <a:solidFill>
                  <a:srgbClr val="FF2600"/>
                </a:solidFill>
              </a:defRPr>
            </a:lvl1pPr>
          </a:lstStyle>
          <a:p>
            <a:pPr lvl="0">
              <a:defRPr sz="1800" b="0">
                <a:solidFill>
                  <a:srgbClr val="000000"/>
                </a:solidFill>
              </a:defRPr>
            </a:pPr>
            <a:r>
              <a:rPr sz="2200" b="1">
                <a:solidFill>
                  <a:srgbClr val="FF2600"/>
                </a:solidFill>
              </a:rPr>
              <a:t>Inverse</a:t>
            </a:r>
          </a:p>
        </p:txBody>
      </p:sp>
      <p:sp>
        <p:nvSpPr>
          <p:cNvPr id="421" name="Shape 421"/>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To control IGP output, the Fibbing controller</a:t>
            </a:r>
          </a:p>
          <a:p>
            <a:pPr lvl="0" algn="l">
              <a:lnSpc>
                <a:spcPct val="130000"/>
              </a:lnSpc>
              <a:defRPr sz="1800"/>
            </a:pPr>
            <a:r>
              <a:rPr sz="3400">
                <a:solidFill>
                  <a:srgbClr val="424242"/>
                </a:solidFill>
              </a:rPr>
              <a:t>inverts the shortest-path function</a:t>
            </a:r>
          </a:p>
        </p:txBody>
      </p:sp>
      <p:sp>
        <p:nvSpPr>
          <p:cNvPr id="422" name="Shape 422"/>
          <p:cNvSpPr/>
          <p:nvPr/>
        </p:nvSpPr>
        <p:spPr>
          <a:xfrm>
            <a:off x="9214460" y="6424474"/>
            <a:ext cx="1726580"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forwarding</a:t>
            </a:r>
          </a:p>
          <a:p>
            <a:pPr lvl="0" algn="l">
              <a:lnSpc>
                <a:spcPct val="130000"/>
              </a:lnSpc>
              <a:defRPr sz="1800"/>
            </a:pPr>
            <a:r>
              <a:rPr sz="2200"/>
              <a:t>paths</a:t>
            </a:r>
          </a:p>
        </p:txBody>
      </p:sp>
      <p:sp>
        <p:nvSpPr>
          <p:cNvPr id="423" name="Shape 423"/>
          <p:cNvSpPr/>
          <p:nvPr/>
        </p:nvSpPr>
        <p:spPr>
          <a:xfrm>
            <a:off x="2775877" y="6424474"/>
            <a:ext cx="1438041"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weighted</a:t>
            </a:r>
          </a:p>
          <a:p>
            <a:pPr lvl="0" algn="l">
              <a:lnSpc>
                <a:spcPct val="130000"/>
              </a:lnSpc>
              <a:defRPr sz="1800"/>
            </a:pPr>
            <a:r>
              <a:rPr sz="2200"/>
              <a:t>topology</a:t>
            </a:r>
          </a:p>
        </p:txBody>
      </p:sp>
      <p:sp>
        <p:nvSpPr>
          <p:cNvPr id="424" name="Shape 424"/>
          <p:cNvSpPr/>
          <p:nvPr/>
        </p:nvSpPr>
        <p:spPr>
          <a:xfrm>
            <a:off x="7768381" y="6856274"/>
            <a:ext cx="12016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425" name="Shape 425"/>
          <p:cNvSpPr/>
          <p:nvPr/>
        </p:nvSpPr>
        <p:spPr>
          <a:xfrm>
            <a:off x="4358235" y="6856274"/>
            <a:ext cx="1227091" cy="1"/>
          </a:xfrm>
          <a:prstGeom prst="line">
            <a:avLst/>
          </a:prstGeom>
          <a:ln w="381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426" name="Shape 426"/>
          <p:cNvSpPr/>
          <p:nvPr/>
        </p:nvSpPr>
        <p:spPr>
          <a:xfrm>
            <a:off x="5745606" y="6424474"/>
            <a:ext cx="2010483" cy="863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30000"/>
              </a:lnSpc>
              <a:defRPr sz="1800"/>
            </a:pPr>
            <a:r>
              <a:rPr sz="2200"/>
              <a:t>shortest-path</a:t>
            </a:r>
          </a:p>
          <a:p>
            <a:pPr lvl="0" algn="l">
              <a:lnSpc>
                <a:spcPct val="130000"/>
              </a:lnSpc>
              <a:defRPr sz="1800"/>
            </a:pPr>
            <a:r>
              <a:rPr sz="2200"/>
              <a:t>computation</a:t>
            </a:r>
          </a:p>
        </p:txBody>
      </p:sp>
    </p:spTree>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2"/>
              </a:rPr>
              <a:t>fibbing.net</a:t>
            </a:r>
          </a:p>
        </p:txBody>
      </p:sp>
      <p:sp>
        <p:nvSpPr>
          <p:cNvPr id="431" name="Shape 431"/>
          <p:cNvSpPr/>
          <p:nvPr/>
        </p:nvSpPr>
        <p:spPr>
          <a:xfrm>
            <a:off x="8024783" y="4324719"/>
            <a:ext cx="21602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Manageability</a:t>
            </a:r>
          </a:p>
        </p:txBody>
      </p:sp>
      <p:sp>
        <p:nvSpPr>
          <p:cNvPr id="432" name="Shape 432"/>
          <p:cNvSpPr/>
          <p:nvPr/>
        </p:nvSpPr>
        <p:spPr>
          <a:xfrm>
            <a:off x="7315200" y="432471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1</a:t>
            </a:r>
          </a:p>
        </p:txBody>
      </p:sp>
      <p:sp>
        <p:nvSpPr>
          <p:cNvPr id="433" name="Shape 433"/>
          <p:cNvSpPr/>
          <p:nvPr/>
        </p:nvSpPr>
        <p:spPr>
          <a:xfrm>
            <a:off x="8024783" y="5974980"/>
            <a:ext cx="15887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Scalability</a:t>
            </a:r>
          </a:p>
        </p:txBody>
      </p:sp>
      <p:sp>
        <p:nvSpPr>
          <p:cNvPr id="434" name="Shape 434"/>
          <p:cNvSpPr/>
          <p:nvPr/>
        </p:nvSpPr>
        <p:spPr>
          <a:xfrm>
            <a:off x="7315200" y="514984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2</a:t>
            </a:r>
          </a:p>
        </p:txBody>
      </p:sp>
      <p:sp>
        <p:nvSpPr>
          <p:cNvPr id="435" name="Shape 435"/>
          <p:cNvSpPr/>
          <p:nvPr/>
        </p:nvSpPr>
        <p:spPr>
          <a:xfrm>
            <a:off x="8024783" y="5149849"/>
            <a:ext cx="154007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Flexibility</a:t>
            </a:r>
          </a:p>
        </p:txBody>
      </p:sp>
      <p:sp>
        <p:nvSpPr>
          <p:cNvPr id="436" name="Shape 436"/>
          <p:cNvSpPr/>
          <p:nvPr/>
        </p:nvSpPr>
        <p:spPr>
          <a:xfrm>
            <a:off x="7315200" y="5974980"/>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3</a:t>
            </a:r>
          </a:p>
        </p:txBody>
      </p:sp>
      <p:sp>
        <p:nvSpPr>
          <p:cNvPr id="437" name="Shape 437"/>
          <p:cNvSpPr/>
          <p:nvPr/>
        </p:nvSpPr>
        <p:spPr>
          <a:xfrm>
            <a:off x="8024783" y="6797157"/>
            <a:ext cx="181436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Robustness</a:t>
            </a:r>
          </a:p>
        </p:txBody>
      </p:sp>
      <p:sp>
        <p:nvSpPr>
          <p:cNvPr id="438" name="Shape 438"/>
          <p:cNvSpPr/>
          <p:nvPr/>
        </p:nvSpPr>
        <p:spPr>
          <a:xfrm>
            <a:off x="7315200" y="6797157"/>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4</a:t>
            </a:r>
          </a:p>
        </p:txBody>
      </p:sp>
      <p:pic>
        <p:nvPicPr>
          <p:cNvPr id="439" name="lamborghini.jpg"/>
          <p:cNvPicPr/>
          <p:nvPr/>
        </p:nvPicPr>
        <p:blipFill>
          <a:blip r:embed="rId3">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p:nvPr/>
        </p:nvSpPr>
        <p:spPr>
          <a:xfrm flipV="1">
            <a:off x="4481198" y="7462201"/>
            <a:ext cx="1" cy="629723"/>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2" name="Shape 442"/>
          <p:cNvSpPr/>
          <p:nvPr/>
        </p:nvSpPr>
        <p:spPr>
          <a:xfrm flipV="1">
            <a:off x="7405660" y="7456109"/>
            <a:ext cx="1" cy="629723"/>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3" name="Shape 443"/>
          <p:cNvSpPr/>
          <p:nvPr/>
        </p:nvSpPr>
        <p:spPr>
          <a:xfrm flipH="1">
            <a:off x="7412010" y="67835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4" name="Shape 444"/>
          <p:cNvSpPr/>
          <p:nvPr/>
        </p:nvSpPr>
        <p:spPr>
          <a:xfrm flipV="1">
            <a:off x="7396135" y="6762343"/>
            <a:ext cx="1" cy="768733"/>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5" name="Shape 445"/>
          <p:cNvSpPr/>
          <p:nvPr/>
        </p:nvSpPr>
        <p:spPr>
          <a:xfrm flipH="1">
            <a:off x="5313338" y="4918328"/>
            <a:ext cx="206712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6" name="Shape 446"/>
          <p:cNvSpPr/>
          <p:nvPr/>
        </p:nvSpPr>
        <p:spPr>
          <a:xfrm flipV="1">
            <a:off x="7396135" y="4790073"/>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7" name="Shape 447"/>
          <p:cNvSpPr/>
          <p:nvPr/>
        </p:nvSpPr>
        <p:spPr>
          <a:xfrm>
            <a:off x="5313338" y="6775043"/>
            <a:ext cx="206712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8" name="Shape 448"/>
          <p:cNvSpPr/>
          <p:nvPr/>
        </p:nvSpPr>
        <p:spPr>
          <a:xfrm flipV="1">
            <a:off x="5179831" y="4790073"/>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49" name="Shape 449"/>
          <p:cNvSpPr/>
          <p:nvPr/>
        </p:nvSpPr>
        <p:spPr>
          <a:xfrm>
            <a:off x="7208237" y="740126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50" name="Shape 450"/>
          <p:cNvSpPr/>
          <p:nvPr/>
        </p:nvSpPr>
        <p:spPr>
          <a:xfrm>
            <a:off x="8045467" y="65956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51" name="Shape 451"/>
          <p:cNvSpPr/>
          <p:nvPr/>
        </p:nvSpPr>
        <p:spPr>
          <a:xfrm>
            <a:off x="4993696" y="4021843"/>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452" name="Shape 452"/>
          <p:cNvSpPr/>
          <p:nvPr/>
        </p:nvSpPr>
        <p:spPr>
          <a:xfrm>
            <a:off x="7267200" y="4021843"/>
            <a:ext cx="28962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453" name="Shape 453"/>
          <p:cNvSpPr/>
          <p:nvPr/>
        </p:nvSpPr>
        <p:spPr>
          <a:xfrm>
            <a:off x="4993684" y="7175274"/>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454" name="Shape 454"/>
          <p:cNvSpPr/>
          <p:nvPr/>
        </p:nvSpPr>
        <p:spPr>
          <a:xfrm>
            <a:off x="6591502" y="8092135"/>
            <a:ext cx="163149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destination</a:t>
            </a:r>
          </a:p>
        </p:txBody>
      </p:sp>
      <p:sp>
        <p:nvSpPr>
          <p:cNvPr id="455" name="Shape 455"/>
          <p:cNvSpPr/>
          <p:nvPr/>
        </p:nvSpPr>
        <p:spPr>
          <a:xfrm>
            <a:off x="3980124" y="8092135"/>
            <a:ext cx="1014848"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source</a:t>
            </a:r>
          </a:p>
        </p:txBody>
      </p:sp>
      <p:sp>
        <p:nvSpPr>
          <p:cNvPr id="466" name="Shape 466"/>
          <p:cNvSpPr/>
          <p:nvPr/>
        </p:nvSpPr>
        <p:spPr>
          <a:xfrm>
            <a:off x="4474847" y="6804368"/>
            <a:ext cx="704985"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457" name="Shape 457"/>
          <p:cNvSpPr/>
          <p:nvPr/>
        </p:nvSpPr>
        <p:spPr>
          <a:xfrm>
            <a:off x="4321003" y="7395806"/>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58" name="Shape 458"/>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Consider this simple network</a:t>
            </a:r>
          </a:p>
          <a:p>
            <a:pPr lvl="0" algn="l">
              <a:lnSpc>
                <a:spcPct val="130000"/>
              </a:lnSpc>
              <a:defRPr sz="1800"/>
            </a:pPr>
            <a:r>
              <a:rPr sz="3400">
                <a:solidFill>
                  <a:srgbClr val="424242"/>
                </a:solidFill>
              </a:rPr>
              <a:t>(implemented with Cisco routers)</a:t>
            </a:r>
          </a:p>
        </p:txBody>
      </p:sp>
      <p:sp>
        <p:nvSpPr>
          <p:cNvPr id="459" name="Shape 459"/>
          <p:cNvSpPr/>
          <p:nvPr/>
        </p:nvSpPr>
        <p:spPr>
          <a:xfrm>
            <a:off x="8517914" y="65702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D1</a:t>
            </a:r>
          </a:p>
        </p:txBody>
      </p:sp>
      <p:sp>
        <p:nvSpPr>
          <p:cNvPr id="460" name="Shape 460"/>
          <p:cNvSpPr/>
          <p:nvPr/>
        </p:nvSpPr>
        <p:spPr>
          <a:xfrm>
            <a:off x="7645614" y="7377614"/>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D2</a:t>
            </a:r>
          </a:p>
        </p:txBody>
      </p:sp>
      <p:pic>
        <p:nvPicPr>
          <p:cNvPr id="461" name="pasted-image.jpg"/>
          <p:cNvPicPr/>
          <p:nvPr/>
        </p:nvPicPr>
        <p:blipFill>
          <a:blip r:embed="rId3">
            <a:extLst/>
          </a:blip>
          <a:srcRect l="6992" t="10113" r="10135" b="11501"/>
          <a:stretch>
            <a:fillRect/>
          </a:stretch>
        </p:blipFill>
        <p:spPr>
          <a:xfrm>
            <a:off x="4705565" y="4522842"/>
            <a:ext cx="974091" cy="768702"/>
          </a:xfrm>
          <a:prstGeom prst="rect">
            <a:avLst/>
          </a:prstGeom>
          <a:ln w="12700">
            <a:miter lim="400000"/>
          </a:ln>
        </p:spPr>
      </p:pic>
      <p:pic>
        <p:nvPicPr>
          <p:cNvPr id="462" name="pasted-image.jpg"/>
          <p:cNvPicPr/>
          <p:nvPr/>
        </p:nvPicPr>
        <p:blipFill>
          <a:blip r:embed="rId3">
            <a:extLst/>
          </a:blip>
          <a:srcRect l="6992" t="10113" r="10135" b="11501"/>
          <a:stretch>
            <a:fillRect/>
          </a:stretch>
        </p:blipFill>
        <p:spPr>
          <a:xfrm>
            <a:off x="6806570" y="4520258"/>
            <a:ext cx="974091" cy="768702"/>
          </a:xfrm>
          <a:prstGeom prst="rect">
            <a:avLst/>
          </a:prstGeom>
          <a:ln w="12700">
            <a:miter lim="400000"/>
          </a:ln>
        </p:spPr>
      </p:pic>
      <p:pic>
        <p:nvPicPr>
          <p:cNvPr id="463" name="pasted-image.jpg"/>
          <p:cNvPicPr/>
          <p:nvPr/>
        </p:nvPicPr>
        <p:blipFill>
          <a:blip r:embed="rId3">
            <a:extLst/>
          </a:blip>
          <a:srcRect l="6992" t="10113" r="10135" b="11501"/>
          <a:stretch>
            <a:fillRect/>
          </a:stretch>
        </p:blipFill>
        <p:spPr>
          <a:xfrm>
            <a:off x="6898057" y="6420002"/>
            <a:ext cx="974091" cy="768702"/>
          </a:xfrm>
          <a:prstGeom prst="rect">
            <a:avLst/>
          </a:prstGeom>
          <a:ln w="12700">
            <a:miter lim="400000"/>
          </a:ln>
        </p:spPr>
      </p:pic>
      <p:pic>
        <p:nvPicPr>
          <p:cNvPr id="464" name="pasted-image.jpg"/>
          <p:cNvPicPr/>
          <p:nvPr/>
        </p:nvPicPr>
        <p:blipFill>
          <a:blip r:embed="rId3">
            <a:extLst/>
          </a:blip>
          <a:srcRect l="6992" t="10113" r="10135" b="11501"/>
          <a:stretch>
            <a:fillRect/>
          </a:stretch>
        </p:blipFill>
        <p:spPr>
          <a:xfrm>
            <a:off x="4705565" y="6412877"/>
            <a:ext cx="974091" cy="768702"/>
          </a:xfrm>
          <a:prstGeom prst="rect">
            <a:avLst/>
          </a:prstGeom>
          <a:ln w="12700">
            <a:miter lim="400000"/>
          </a:ln>
        </p:spPr>
      </p:pic>
      <p:sp>
        <p:nvSpPr>
          <p:cNvPr id="465" name="Shape 465"/>
          <p:cNvSpPr/>
          <p:nvPr/>
        </p:nvSpPr>
        <p:spPr>
          <a:xfrm>
            <a:off x="7502670" y="5969152"/>
            <a:ext cx="30509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Tree>
  </p:cSld>
  <p:clrMapOvr>
    <a:masterClrMapping/>
  </p:clrMapOvr>
  <p:transition xmlns:p14="http://schemas.microsoft.com/office/powerpoint/2010/mai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Shape 470"/>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1" name="Shape 471"/>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2" name="Shape 472"/>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3" name="Shape 473"/>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4" name="Shape 474"/>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5" name="Shape 475"/>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6" name="Shape 476"/>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7" name="Shape 477"/>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8" name="Shape 478"/>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79" name="Shape 479"/>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80" name="Shape 480"/>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81" name="Shape 481"/>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482" name="Connector 482"/>
          <p:cNvCxnSpPr>
            <a:stCxn id="476" idx="0"/>
            <a:endCxn id="477"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483" name="Shape 483"/>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484" name="Shape 484"/>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485" name="Shape 485"/>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486" name="Shape 486"/>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500" name="Shape 500"/>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488" name="Shape 488"/>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89" name="Shape 489"/>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An IGP control-plane computes</a:t>
            </a:r>
          </a:p>
          <a:p>
            <a:pPr lvl="0" algn="l">
              <a:lnSpc>
                <a:spcPct val="130000"/>
              </a:lnSpc>
              <a:defRPr sz="1800"/>
            </a:pPr>
            <a:r>
              <a:rPr sz="3400">
                <a:solidFill>
                  <a:srgbClr val="424242"/>
                </a:solidFill>
              </a:rPr>
              <a:t>shortest paths on a shared weighted topology</a:t>
            </a:r>
          </a:p>
        </p:txBody>
      </p:sp>
      <p:sp>
        <p:nvSpPr>
          <p:cNvPr id="490" name="Shape 490"/>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100"/>
              <a:t>D1</a:t>
            </a:r>
          </a:p>
        </p:txBody>
      </p:sp>
      <p:sp>
        <p:nvSpPr>
          <p:cNvPr id="491" name="Shape 491"/>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100"/>
              <a:t>D2</a:t>
            </a:r>
          </a:p>
        </p:txBody>
      </p:sp>
      <p:cxnSp>
        <p:nvCxnSpPr>
          <p:cNvPr id="492" name="Connector 492"/>
          <p:cNvCxnSpPr>
            <a:stCxn id="476" idx="0"/>
            <a:endCxn id="477"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493" name="Shape 493"/>
          <p:cNvSpPr/>
          <p:nvPr/>
        </p:nvSpPr>
        <p:spPr>
          <a:xfrm>
            <a:off x="2338024" y="3441477"/>
            <a:ext cx="190448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control-plane</a:t>
            </a:r>
          </a:p>
        </p:txBody>
      </p:sp>
      <p:sp>
        <p:nvSpPr>
          <p:cNvPr id="494" name="Shape 494"/>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495" name="Shape 495"/>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496" name="Shape 496"/>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497" name="Shape 497"/>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498" name="Shape 498"/>
          <p:cNvSpPr/>
          <p:nvPr/>
        </p:nvSpPr>
        <p:spPr>
          <a:xfrm flipV="1">
            <a:off x="3302007" y="7326289"/>
            <a:ext cx="1" cy="712219"/>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499" name="Shape 499"/>
          <p:cNvSpPr/>
          <p:nvPr/>
        </p:nvSpPr>
        <p:spPr>
          <a:xfrm>
            <a:off x="2277332" y="8013107"/>
            <a:ext cx="206205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shortest paths</a:t>
            </a:r>
          </a:p>
        </p:txBody>
      </p:sp>
    </p:spTree>
  </p:cSld>
  <p:clrMapOvr>
    <a:masterClrMapping/>
  </p:clrMapOvr>
  <p:transition xmlns:p14="http://schemas.microsoft.com/office/powerpoint/2010/mai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Shape 556"/>
          <p:cNvSpPr/>
          <p:nvPr/>
        </p:nvSpPr>
        <p:spPr>
          <a:xfrm>
            <a:off x="7352183" y="691348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503" name="Shape 503"/>
          <p:cNvSpPr/>
          <p:nvPr/>
        </p:nvSpPr>
        <p:spPr>
          <a:xfrm>
            <a:off x="7198338" y="7504922"/>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04" name="Shape 504"/>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IGP shortest paths are translated into</a:t>
            </a:r>
          </a:p>
          <a:p>
            <a:pPr lvl="0" algn="l">
              <a:lnSpc>
                <a:spcPct val="130000"/>
              </a:lnSpc>
              <a:defRPr sz="1800"/>
            </a:pPr>
            <a:r>
              <a:rPr sz="3400">
                <a:solidFill>
                  <a:srgbClr val="424242"/>
                </a:solidFill>
              </a:rPr>
              <a:t>forwarding paths on the data-plane</a:t>
            </a:r>
          </a:p>
        </p:txBody>
      </p:sp>
      <p:sp>
        <p:nvSpPr>
          <p:cNvPr id="505" name="Shape 505"/>
          <p:cNvSpPr/>
          <p:nvPr/>
        </p:nvSpPr>
        <p:spPr>
          <a:xfrm flipH="1">
            <a:off x="10280208" y="6872861"/>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06" name="Shape 506"/>
          <p:cNvSpPr/>
          <p:nvPr/>
        </p:nvSpPr>
        <p:spPr>
          <a:xfrm flipV="1">
            <a:off x="10292908" y="6860162"/>
            <a:ext cx="1" cy="768733"/>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07" name="Shape 507"/>
          <p:cNvSpPr/>
          <p:nvPr/>
        </p:nvSpPr>
        <p:spPr>
          <a:xfrm flipH="1">
            <a:off x="8210112" y="5016146"/>
            <a:ext cx="206712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08" name="Shape 508"/>
          <p:cNvSpPr/>
          <p:nvPr/>
        </p:nvSpPr>
        <p:spPr>
          <a:xfrm flipV="1">
            <a:off x="10292909" y="4887891"/>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09" name="Shape 509"/>
          <p:cNvSpPr/>
          <p:nvPr/>
        </p:nvSpPr>
        <p:spPr>
          <a:xfrm>
            <a:off x="8210112" y="6872861"/>
            <a:ext cx="206712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10" name="Shape 510"/>
          <p:cNvSpPr/>
          <p:nvPr/>
        </p:nvSpPr>
        <p:spPr>
          <a:xfrm flipV="1">
            <a:off x="8076605" y="4887891"/>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11" name="Shape 511"/>
          <p:cNvSpPr/>
          <p:nvPr/>
        </p:nvSpPr>
        <p:spPr>
          <a:xfrm>
            <a:off x="10105011" y="7499085"/>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12" name="Shape 512"/>
          <p:cNvSpPr/>
          <p:nvPr/>
        </p:nvSpPr>
        <p:spPr>
          <a:xfrm>
            <a:off x="10913666" y="6684964"/>
            <a:ext cx="375797" cy="3757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557" name="Picture 556"/>
          <p:cNvPicPr/>
          <p:nvPr/>
        </p:nvPicPr>
        <p:blipFill>
          <a:blip r:embed="rId3">
            <a:extLst/>
          </a:blip>
          <a:stretch>
            <a:fillRect/>
          </a:stretch>
        </p:blipFill>
        <p:spPr>
          <a:xfrm>
            <a:off x="8044854" y="6870437"/>
            <a:ext cx="1751539" cy="571347"/>
          </a:xfrm>
          <a:prstGeom prst="rect">
            <a:avLst/>
          </a:prstGeom>
        </p:spPr>
      </p:pic>
      <p:sp>
        <p:nvSpPr>
          <p:cNvPr id="514" name="Shape 514"/>
          <p:cNvSpPr/>
          <p:nvPr/>
        </p:nvSpPr>
        <p:spPr>
          <a:xfrm>
            <a:off x="11394885" y="6672264"/>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100"/>
              <a:t>D1</a:t>
            </a:r>
          </a:p>
        </p:txBody>
      </p:sp>
      <p:sp>
        <p:nvSpPr>
          <p:cNvPr id="515" name="Shape 515"/>
          <p:cNvSpPr/>
          <p:nvPr/>
        </p:nvSpPr>
        <p:spPr>
          <a:xfrm>
            <a:off x="10551159" y="7488132"/>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defRPr sz="1800"/>
            </a:pPr>
            <a:r>
              <a:rPr sz="2100"/>
              <a:t>D2</a:t>
            </a:r>
          </a:p>
        </p:txBody>
      </p:sp>
      <p:pic>
        <p:nvPicPr>
          <p:cNvPr id="559" name="Picture 558"/>
          <p:cNvPicPr/>
          <p:nvPr/>
        </p:nvPicPr>
        <p:blipFill>
          <a:blip r:embed="rId4">
            <a:extLst/>
          </a:blip>
          <a:stretch>
            <a:fillRect/>
          </a:stretch>
        </p:blipFill>
        <p:spPr>
          <a:xfrm>
            <a:off x="8044854" y="6327987"/>
            <a:ext cx="1751542" cy="605951"/>
          </a:xfrm>
          <a:prstGeom prst="rect">
            <a:avLst/>
          </a:prstGeom>
        </p:spPr>
      </p:pic>
      <p:sp>
        <p:nvSpPr>
          <p:cNvPr id="517" name="Shape 517"/>
          <p:cNvSpPr/>
          <p:nvPr/>
        </p:nvSpPr>
        <p:spPr>
          <a:xfrm>
            <a:off x="8455558" y="3441477"/>
            <a:ext cx="153408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data-plane</a:t>
            </a:r>
          </a:p>
        </p:txBody>
      </p:sp>
      <p:sp>
        <p:nvSpPr>
          <p:cNvPr id="518" name="Shape 518"/>
          <p:cNvSpPr/>
          <p:nvPr/>
        </p:nvSpPr>
        <p:spPr>
          <a:xfrm flipV="1">
            <a:off x="9236986" y="7480925"/>
            <a:ext cx="1" cy="712218"/>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19" name="Shape 519"/>
          <p:cNvSpPr/>
          <p:nvPr/>
        </p:nvSpPr>
        <p:spPr>
          <a:xfrm>
            <a:off x="8455558" y="8167742"/>
            <a:ext cx="157555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424242"/>
                </a:solidFill>
              </a:defRPr>
            </a:lvl1pPr>
          </a:lstStyle>
          <a:p>
            <a:pPr lvl="0">
              <a:defRPr sz="1800">
                <a:solidFill>
                  <a:srgbClr val="000000"/>
                </a:solidFill>
              </a:defRPr>
            </a:pPr>
            <a:r>
              <a:rPr sz="2200">
                <a:solidFill>
                  <a:srgbClr val="424242"/>
                </a:solidFill>
              </a:rPr>
              <a:t>traffic flow</a:t>
            </a:r>
          </a:p>
        </p:txBody>
      </p:sp>
      <p:sp>
        <p:nvSpPr>
          <p:cNvPr id="520" name="Shape 520"/>
          <p:cNvSpPr/>
          <p:nvPr/>
        </p:nvSpPr>
        <p:spPr>
          <a:xfrm>
            <a:off x="7860277" y="4087228"/>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521" name="Shape 521"/>
          <p:cNvSpPr/>
          <p:nvPr/>
        </p:nvSpPr>
        <p:spPr>
          <a:xfrm>
            <a:off x="10133781" y="4087228"/>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522" name="Shape 522"/>
          <p:cNvSpPr/>
          <p:nvPr/>
        </p:nvSpPr>
        <p:spPr>
          <a:xfrm>
            <a:off x="7860265" y="7240658"/>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pic>
        <p:nvPicPr>
          <p:cNvPr id="523" name="pasted-image.jpg"/>
          <p:cNvPicPr/>
          <p:nvPr/>
        </p:nvPicPr>
        <p:blipFill>
          <a:blip r:embed="rId5">
            <a:extLst/>
          </a:blip>
          <a:srcRect l="6992" t="10113" r="10135" b="11501"/>
          <a:stretch>
            <a:fillRect/>
          </a:stretch>
        </p:blipFill>
        <p:spPr>
          <a:xfrm>
            <a:off x="7572146" y="4588226"/>
            <a:ext cx="974092" cy="768702"/>
          </a:xfrm>
          <a:prstGeom prst="rect">
            <a:avLst/>
          </a:prstGeom>
          <a:ln w="12700">
            <a:miter lim="400000"/>
          </a:ln>
        </p:spPr>
      </p:pic>
      <p:pic>
        <p:nvPicPr>
          <p:cNvPr id="524" name="pasted-image.jpg"/>
          <p:cNvPicPr/>
          <p:nvPr/>
        </p:nvPicPr>
        <p:blipFill>
          <a:blip r:embed="rId5">
            <a:extLst/>
          </a:blip>
          <a:srcRect l="6992" t="10113" r="10135" b="11501"/>
          <a:stretch>
            <a:fillRect/>
          </a:stretch>
        </p:blipFill>
        <p:spPr>
          <a:xfrm>
            <a:off x="9673151" y="4585643"/>
            <a:ext cx="974091" cy="768702"/>
          </a:xfrm>
          <a:prstGeom prst="rect">
            <a:avLst/>
          </a:prstGeom>
          <a:ln w="12700">
            <a:miter lim="400000"/>
          </a:ln>
        </p:spPr>
      </p:pic>
      <p:pic>
        <p:nvPicPr>
          <p:cNvPr id="525" name="pasted-image.jpg"/>
          <p:cNvPicPr/>
          <p:nvPr/>
        </p:nvPicPr>
        <p:blipFill>
          <a:blip r:embed="rId5">
            <a:extLst/>
          </a:blip>
          <a:srcRect l="6992" t="10113" r="10135" b="11501"/>
          <a:stretch>
            <a:fillRect/>
          </a:stretch>
        </p:blipFill>
        <p:spPr>
          <a:xfrm>
            <a:off x="9764637" y="6485386"/>
            <a:ext cx="974092" cy="768703"/>
          </a:xfrm>
          <a:prstGeom prst="rect">
            <a:avLst/>
          </a:prstGeom>
          <a:ln w="12700">
            <a:miter lim="400000"/>
          </a:ln>
        </p:spPr>
      </p:pic>
      <p:pic>
        <p:nvPicPr>
          <p:cNvPr id="526" name="pasted-image.jpg"/>
          <p:cNvPicPr/>
          <p:nvPr/>
        </p:nvPicPr>
        <p:blipFill>
          <a:blip r:embed="rId5">
            <a:extLst/>
          </a:blip>
          <a:srcRect l="6992" t="10113" r="10135" b="11501"/>
          <a:stretch>
            <a:fillRect/>
          </a:stretch>
        </p:blipFill>
        <p:spPr>
          <a:xfrm>
            <a:off x="7572146" y="6478262"/>
            <a:ext cx="974092" cy="768702"/>
          </a:xfrm>
          <a:prstGeom prst="rect">
            <a:avLst/>
          </a:prstGeom>
          <a:ln w="12700">
            <a:miter lim="400000"/>
          </a:ln>
        </p:spPr>
      </p:pic>
      <p:sp>
        <p:nvSpPr>
          <p:cNvPr id="527" name="Shape 527"/>
          <p:cNvSpPr/>
          <p:nvPr/>
        </p:nvSpPr>
        <p:spPr>
          <a:xfrm>
            <a:off x="10490148" y="6034536"/>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528" name="Shape 528"/>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29" name="Shape 529"/>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0" name="Shape 530"/>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1" name="Shape 531"/>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2" name="Shape 532"/>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3" name="Shape 533"/>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4" name="Shape 534"/>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5" name="Shape 535"/>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6" name="Shape 536"/>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7" name="Shape 537"/>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8" name="Shape 538"/>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39" name="Shape 539"/>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540" name="Connector 540"/>
          <p:cNvCxnSpPr>
            <a:stCxn id="534" idx="0"/>
            <a:endCxn id="535"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541" name="Shape 541"/>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542" name="Shape 542"/>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543" name="Shape 543"/>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544" name="Shape 544"/>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561" name="Shape 561"/>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546" name="Shape 546"/>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47" name="Shape 547"/>
          <p:cNvSpPr/>
          <p:nvPr/>
        </p:nvSpPr>
        <p:spPr>
          <a:xfrm>
            <a:off x="5523606" y="6504928"/>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D1</a:t>
            </a:r>
          </a:p>
        </p:txBody>
      </p:sp>
      <p:sp>
        <p:nvSpPr>
          <p:cNvPr id="548" name="Shape 548"/>
          <p:cNvSpPr/>
          <p:nvPr/>
        </p:nvSpPr>
        <p:spPr>
          <a:xfrm>
            <a:off x="4679881" y="7320797"/>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cxnSp>
        <p:nvCxnSpPr>
          <p:cNvPr id="549" name="Connector 549"/>
          <p:cNvCxnSpPr>
            <a:stCxn id="534" idx="0"/>
            <a:endCxn id="535"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550" name="Shape 550"/>
          <p:cNvSpPr/>
          <p:nvPr/>
        </p:nvSpPr>
        <p:spPr>
          <a:xfrm>
            <a:off x="2338024" y="3441477"/>
            <a:ext cx="190448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solidFill>
                  <a:srgbClr val="424242"/>
                </a:solidFill>
              </a:defRPr>
            </a:lvl1pPr>
          </a:lstStyle>
          <a:p>
            <a:pPr lvl="0">
              <a:defRPr sz="1800">
                <a:solidFill>
                  <a:srgbClr val="000000"/>
                </a:solidFill>
              </a:defRPr>
            </a:pPr>
            <a:r>
              <a:rPr sz="2200">
                <a:solidFill>
                  <a:srgbClr val="424242"/>
                </a:solidFill>
              </a:rPr>
              <a:t>control-plane</a:t>
            </a:r>
          </a:p>
        </p:txBody>
      </p:sp>
      <p:sp>
        <p:nvSpPr>
          <p:cNvPr id="551" name="Shape 551"/>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552" name="Shape 552"/>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553" name="Shape 553"/>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554" name="Shape 554"/>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555" name="Shape 555"/>
          <p:cNvSpPr/>
          <p:nvPr/>
        </p:nvSpPr>
        <p:spPr>
          <a:xfrm>
            <a:off x="1096266" y="2687508"/>
            <a:ext cx="5184816" cy="5697623"/>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6478798" y="3407786"/>
            <a:ext cx="5501008" cy="812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400"/>
              <a:t>SDN</a:t>
            </a:r>
          </a:p>
          <a:p>
            <a:pPr lvl="0">
              <a:defRPr sz="1800"/>
            </a:pPr>
            <a:r>
              <a:rPr sz="2400"/>
              <a:t>(e.g., OpenFlow, Segment Routing)</a:t>
            </a:r>
          </a:p>
        </p:txBody>
      </p:sp>
      <p:sp>
        <p:nvSpPr>
          <p:cNvPr id="67" name="Shape 67"/>
          <p:cNvSpPr/>
          <p:nvPr/>
        </p:nvSpPr>
        <p:spPr>
          <a:xfrm>
            <a:off x="1024994" y="3407786"/>
            <a:ext cx="4343374" cy="812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defRPr sz="1800"/>
            </a:pPr>
            <a:r>
              <a:rPr sz="2400"/>
              <a:t>Traditional</a:t>
            </a:r>
          </a:p>
          <a:p>
            <a:pPr lvl="0">
              <a:defRPr sz="1800"/>
            </a:pPr>
            <a:r>
              <a:rPr sz="2400"/>
              <a:t>(e.g., IGP, distributed MPLS)</a:t>
            </a:r>
          </a:p>
        </p:txBody>
      </p:sp>
      <p:sp>
        <p:nvSpPr>
          <p:cNvPr id="68" name="Shape 68"/>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SDN is based on antithetical architecture</a:t>
            </a:r>
          </a:p>
          <a:p>
            <a:pPr lvl="0" algn="l">
              <a:lnSpc>
                <a:spcPct val="130000"/>
              </a:lnSpc>
              <a:defRPr sz="1800"/>
            </a:pPr>
            <a:r>
              <a:rPr sz="3400">
                <a:solidFill>
                  <a:srgbClr val="424242"/>
                </a:solidFill>
              </a:rPr>
              <a:t>with respect to traditional networking</a:t>
            </a:r>
          </a:p>
        </p:txBody>
      </p:sp>
      <p:pic>
        <p:nvPicPr>
          <p:cNvPr id="69" name="old_vs_new_beetle.png"/>
          <p:cNvPicPr/>
          <p:nvPr/>
        </p:nvPicPr>
        <p:blipFill>
          <a:blip r:embed="rId3">
            <a:extLst/>
          </a:blip>
          <a:srcRect l="350" r="57583" b="21315"/>
          <a:stretch>
            <a:fillRect/>
          </a:stretch>
        </p:blipFill>
        <p:spPr>
          <a:xfrm>
            <a:off x="1118246" y="5084545"/>
            <a:ext cx="4156991" cy="2709134"/>
          </a:xfrm>
          <a:prstGeom prst="rect">
            <a:avLst/>
          </a:prstGeom>
          <a:ln w="12700">
            <a:miter lim="400000"/>
          </a:ln>
        </p:spPr>
      </p:pic>
      <p:pic>
        <p:nvPicPr>
          <p:cNvPr id="70" name="suv_big_wheels.jpg"/>
          <p:cNvPicPr/>
          <p:nvPr/>
        </p:nvPicPr>
        <p:blipFill>
          <a:blip r:embed="rId4">
            <a:extLst/>
          </a:blip>
          <a:stretch>
            <a:fillRect/>
          </a:stretch>
        </p:blipFill>
        <p:spPr>
          <a:xfrm>
            <a:off x="6970379" y="5084545"/>
            <a:ext cx="4424281" cy="2477598"/>
          </a:xfrm>
          <a:prstGeom prst="rect">
            <a:avLst/>
          </a:prstGeom>
          <a:ln w="12700">
            <a:miter lim="400000"/>
          </a:ln>
        </p:spPr>
      </p:pic>
      <p:sp>
        <p:nvSpPr>
          <p:cNvPr id="71" name="Shape 71"/>
          <p:cNvSpPr/>
          <p:nvPr/>
        </p:nvSpPr>
        <p:spPr>
          <a:xfrm>
            <a:off x="3222836" y="4278548"/>
            <a:ext cx="1" cy="735335"/>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72" name="Shape 72"/>
          <p:cNvSpPr/>
          <p:nvPr/>
        </p:nvSpPr>
        <p:spPr>
          <a:xfrm>
            <a:off x="9566499" y="4413075"/>
            <a:ext cx="1" cy="735334"/>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Tree>
  </p:cSld>
  <p:clrMapOvr>
    <a:masterClrMapping/>
  </p:clrMapOvr>
  <p:transition xmlns:p14="http://schemas.microsoft.com/office/powerpoint/2010/mai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Shape 597"/>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566" name="Shape 56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In Fibbing, operators can ask</a:t>
            </a:r>
          </a:p>
          <a:p>
            <a:pPr lvl="0" algn="l">
              <a:lnSpc>
                <a:spcPct val="130000"/>
              </a:lnSpc>
              <a:defRPr sz="1800"/>
            </a:pPr>
            <a:r>
              <a:rPr sz="3400">
                <a:solidFill>
                  <a:srgbClr val="424242"/>
                </a:solidFill>
              </a:rPr>
              <a:t>the controller to modify forwarding paths</a:t>
            </a:r>
          </a:p>
        </p:txBody>
      </p:sp>
      <p:pic>
        <p:nvPicPr>
          <p:cNvPr id="567" name="friendly-controller.png"/>
          <p:cNvPicPr/>
          <p:nvPr/>
        </p:nvPicPr>
        <p:blipFill>
          <a:blip r:embed="rId2">
            <a:extLst/>
          </a:blip>
          <a:stretch>
            <a:fillRect/>
          </a:stretch>
        </p:blipFill>
        <p:spPr>
          <a:xfrm>
            <a:off x="4737954" y="2997977"/>
            <a:ext cx="1361085" cy="1143312"/>
          </a:xfrm>
          <a:prstGeom prst="rect">
            <a:avLst/>
          </a:prstGeom>
          <a:ln w="12700">
            <a:miter lim="400000"/>
          </a:ln>
        </p:spPr>
      </p:pic>
      <p:sp>
        <p:nvSpPr>
          <p:cNvPr id="598" name="Shape 598"/>
          <p:cNvSpPr/>
          <p:nvPr/>
        </p:nvSpPr>
        <p:spPr>
          <a:xfrm>
            <a:off x="1871624" y="3560908"/>
            <a:ext cx="3064890" cy="116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398"/>
                  <a:pt x="7200" y="7198"/>
                  <a:pt x="0" y="0"/>
                </a:cubicBezTo>
              </a:path>
            </a:pathLst>
          </a:custGeom>
          <a:ln w="38100">
            <a:solidFill>
              <a:srgbClr val="53585F"/>
            </a:solidFill>
            <a:prstDash val="sysDot"/>
            <a:miter lim="400000"/>
            <a:headEnd type="triangle"/>
          </a:ln>
        </p:spPr>
        <p:txBody>
          <a:bodyPr/>
          <a:lstStyle/>
          <a:p>
            <a:pPr lvl="0"/>
            <a:endParaRPr/>
          </a:p>
        </p:txBody>
      </p:sp>
      <p:pic>
        <p:nvPicPr>
          <p:cNvPr id="569" name="administrator_3.png"/>
          <p:cNvPicPr/>
          <p:nvPr/>
        </p:nvPicPr>
        <p:blipFill>
          <a:blip r:embed="rId3">
            <a:extLst/>
          </a:blip>
          <a:stretch>
            <a:fillRect/>
          </a:stretch>
        </p:blipFill>
        <p:spPr>
          <a:xfrm>
            <a:off x="703573" y="2997977"/>
            <a:ext cx="1076280" cy="1076281"/>
          </a:xfrm>
          <a:prstGeom prst="rect">
            <a:avLst/>
          </a:prstGeom>
          <a:ln w="12700">
            <a:miter lim="400000"/>
          </a:ln>
        </p:spPr>
      </p:pic>
      <p:sp>
        <p:nvSpPr>
          <p:cNvPr id="570" name="Shape 570"/>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
        <p:nvSpPr>
          <p:cNvPr id="571" name="Shape 571"/>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2" name="Shape 572"/>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3" name="Shape 573"/>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4" name="Shape 574"/>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5" name="Shape 575"/>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6" name="Shape 576"/>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7" name="Shape 577"/>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8" name="Shape 578"/>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79" name="Shape 579"/>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80" name="Shape 580"/>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81" name="Shape 581"/>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82" name="Shape 582"/>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583" name="Connector 583"/>
          <p:cNvCxnSpPr>
            <a:stCxn id="577" idx="0"/>
            <a:endCxn id="578"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584" name="Shape 584"/>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585" name="Shape 585"/>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586" name="Shape 586"/>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587" name="Shape 587"/>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599" name="Shape 599"/>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589" name="Shape 589"/>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590" name="Shape 590"/>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591" name="Shape 591"/>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592" name="Connector 592"/>
          <p:cNvCxnSpPr>
            <a:stCxn id="577" idx="0"/>
            <a:endCxn id="578"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593" name="Shape 593"/>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594" name="Shape 594"/>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595" name="Shape 595"/>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596" name="Shape 596"/>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Tree>
  </p:cSld>
  <p:clrMapOvr>
    <a:masterClrMapping/>
  </p:clrMapOvr>
  <p:transition xmlns:p14="http://schemas.microsoft.com/office/powerpoint/2010/mai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 name="Shape 60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The Fibbing controller injects information on</a:t>
            </a:r>
          </a:p>
          <a:p>
            <a:pPr lvl="0" algn="l">
              <a:lnSpc>
                <a:spcPct val="130000"/>
              </a:lnSpc>
              <a:defRPr sz="1800"/>
            </a:pPr>
            <a:r>
              <a:rPr sz="3400" i="1">
                <a:solidFill>
                  <a:srgbClr val="424242"/>
                </a:solidFill>
              </a:rPr>
              <a:t>fake nodes and links</a:t>
            </a:r>
            <a:r>
              <a:rPr sz="3400">
                <a:solidFill>
                  <a:srgbClr val="424242"/>
                </a:solidFill>
              </a:rPr>
              <a:t> to the IGP control-plane</a:t>
            </a:r>
          </a:p>
        </p:txBody>
      </p:sp>
      <p:sp>
        <p:nvSpPr>
          <p:cNvPr id="602" name="Shape 602"/>
          <p:cNvSpPr/>
          <p:nvPr/>
        </p:nvSpPr>
        <p:spPr>
          <a:xfrm>
            <a:off x="5627544" y="4643750"/>
            <a:ext cx="298452" cy="298452"/>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34" name="Shape 634"/>
          <p:cNvSpPr/>
          <p:nvPr/>
        </p:nvSpPr>
        <p:spPr>
          <a:xfrm>
            <a:off x="4820735" y="4130706"/>
            <a:ext cx="712857" cy="685932"/>
          </a:xfrm>
          <a:custGeom>
            <a:avLst/>
            <a:gdLst/>
            <a:ahLst/>
            <a:cxnLst>
              <a:cxn ang="0">
                <a:pos x="wd2" y="hd2"/>
              </a:cxn>
              <a:cxn ang="5400000">
                <a:pos x="wd2" y="hd2"/>
              </a:cxn>
              <a:cxn ang="10800000">
                <a:pos x="wd2" y="hd2"/>
              </a:cxn>
              <a:cxn ang="16200000">
                <a:pos x="wd2" y="hd2"/>
              </a:cxn>
            </a:cxnLst>
            <a:rect l="0" t="0" r="r" b="b"/>
            <a:pathLst>
              <a:path w="17213" h="19588" extrusionOk="0">
                <a:moveTo>
                  <a:pt x="12651" y="0"/>
                </a:moveTo>
                <a:cubicBezTo>
                  <a:pt x="21600" y="15255"/>
                  <a:pt x="17383" y="21600"/>
                  <a:pt x="0" y="19034"/>
                </a:cubicBezTo>
              </a:path>
            </a:pathLst>
          </a:custGeom>
          <a:ln w="50800" cap="rnd">
            <a:solidFill/>
            <a:custDash>
              <a:ds d="100000" sp="200000"/>
            </a:custDash>
            <a:round/>
            <a:tailEnd type="triangle"/>
          </a:ln>
        </p:spPr>
        <p:txBody>
          <a:bodyPr/>
          <a:lstStyle/>
          <a:p>
            <a:pPr lvl="0"/>
            <a:endParaRPr/>
          </a:p>
        </p:txBody>
      </p:sp>
      <p:sp>
        <p:nvSpPr>
          <p:cNvPr id="604" name="Shape 604"/>
          <p:cNvSpPr/>
          <p:nvPr/>
        </p:nvSpPr>
        <p:spPr>
          <a:xfrm>
            <a:off x="5482200" y="4587241"/>
            <a:ext cx="260693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b="1">
                <a:solidFill>
                  <a:srgbClr val="424242"/>
                </a:solidFill>
              </a:rPr>
              <a:t>node V1,</a:t>
            </a:r>
          </a:p>
          <a:p>
            <a:pPr lvl="0">
              <a:defRPr sz="1800"/>
            </a:pPr>
            <a:r>
              <a:rPr sz="2100" b="1">
                <a:solidFill>
                  <a:srgbClr val="424242"/>
                </a:solidFill>
              </a:rPr>
              <a:t>link (V1,C),</a:t>
            </a:r>
          </a:p>
          <a:p>
            <a:pPr lvl="0">
              <a:defRPr sz="1800"/>
            </a:pPr>
            <a:r>
              <a:rPr sz="2100">
                <a:solidFill>
                  <a:srgbClr val="424242"/>
                </a:solidFill>
              </a:rPr>
              <a:t>map (V1,C) to (C,A)</a:t>
            </a:r>
          </a:p>
        </p:txBody>
      </p:sp>
      <p:sp>
        <p:nvSpPr>
          <p:cNvPr id="635" name="Shape 635"/>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pic>
        <p:nvPicPr>
          <p:cNvPr id="606" name="friendly-controller.png"/>
          <p:cNvPicPr/>
          <p:nvPr/>
        </p:nvPicPr>
        <p:blipFill>
          <a:blip r:embed="rId2">
            <a:extLst/>
          </a:blip>
          <a:stretch>
            <a:fillRect/>
          </a:stretch>
        </p:blipFill>
        <p:spPr>
          <a:xfrm>
            <a:off x="4737954" y="2997977"/>
            <a:ext cx="1361085" cy="1143312"/>
          </a:xfrm>
          <a:prstGeom prst="rect">
            <a:avLst/>
          </a:prstGeom>
          <a:ln w="12700">
            <a:miter lim="400000"/>
          </a:ln>
        </p:spPr>
      </p:pic>
      <p:sp>
        <p:nvSpPr>
          <p:cNvPr id="607" name="Shape 607"/>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08" name="Shape 608"/>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09" name="Shape 609"/>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0" name="Shape 610"/>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1" name="Shape 611"/>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2" name="Shape 612"/>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3" name="Shape 613"/>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4" name="Shape 614"/>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5" name="Shape 615"/>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6" name="Shape 616"/>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7" name="Shape 617"/>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18" name="Shape 618"/>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619" name="Connector 619"/>
          <p:cNvCxnSpPr>
            <a:stCxn id="613" idx="0"/>
            <a:endCxn id="614"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620" name="Shape 620"/>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621" name="Shape 621"/>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622" name="Shape 622"/>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623" name="Shape 623"/>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636" name="Shape 636"/>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625" name="Shape 625"/>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26" name="Shape 626"/>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627" name="Shape 627"/>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628" name="Connector 628"/>
          <p:cNvCxnSpPr>
            <a:stCxn id="613" idx="0"/>
            <a:endCxn id="614"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629" name="Shape 629"/>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630" name="Shape 630"/>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631" name="Shape 631"/>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632" name="Shape 632"/>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633" name="Shape 633"/>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Tree>
  </p:cSld>
  <p:clrMapOvr>
    <a:masterClrMapping/>
  </p:clrMapOvr>
  <p:transition xmlns:p14="http://schemas.microsoft.com/office/powerpoint/2010/mai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 name="Shape 674"/>
          <p:cNvSpPr/>
          <p:nvPr/>
        </p:nvSpPr>
        <p:spPr>
          <a:xfrm>
            <a:off x="2571898" y="4310987"/>
            <a:ext cx="1534352" cy="342049"/>
          </a:xfrm>
          <a:custGeom>
            <a:avLst/>
            <a:gdLst/>
            <a:ahLst/>
            <a:cxnLst>
              <a:cxn ang="0">
                <a:pos x="wd2" y="hd2"/>
              </a:cxn>
              <a:cxn ang="5400000">
                <a:pos x="wd2" y="hd2"/>
              </a:cxn>
              <a:cxn ang="10800000">
                <a:pos x="wd2" y="hd2"/>
              </a:cxn>
              <a:cxn ang="16200000">
                <a:pos x="wd2" y="hd2"/>
              </a:cxn>
            </a:cxnLst>
            <a:rect l="0" t="0" r="r" b="b"/>
            <a:pathLst>
              <a:path w="21600" h="16204" extrusionOk="0">
                <a:moveTo>
                  <a:pt x="0" y="15171"/>
                </a:moveTo>
                <a:cubicBezTo>
                  <a:pt x="9096" y="-5396"/>
                  <a:pt x="16296" y="-5052"/>
                  <a:pt x="21600" y="16204"/>
                </a:cubicBezTo>
              </a:path>
            </a:pathLst>
          </a:custGeom>
          <a:ln w="50800" cap="rnd">
            <a:solidFill/>
            <a:custDash>
              <a:ds d="100000" sp="200000"/>
            </a:custDash>
            <a:round/>
            <a:headEnd type="triangle"/>
          </a:ln>
        </p:spPr>
        <p:txBody>
          <a:bodyPr/>
          <a:lstStyle/>
          <a:p>
            <a:pPr lvl="0"/>
            <a:endParaRPr/>
          </a:p>
        </p:txBody>
      </p:sp>
      <p:sp>
        <p:nvSpPr>
          <p:cNvPr id="675" name="Shape 675"/>
          <p:cNvSpPr/>
          <p:nvPr/>
        </p:nvSpPr>
        <p:spPr>
          <a:xfrm>
            <a:off x="2198156" y="4897432"/>
            <a:ext cx="736171" cy="1503180"/>
          </a:xfrm>
          <a:custGeom>
            <a:avLst/>
            <a:gdLst/>
            <a:ahLst/>
            <a:cxnLst>
              <a:cxn ang="0">
                <a:pos x="wd2" y="hd2"/>
              </a:cxn>
              <a:cxn ang="5400000">
                <a:pos x="wd2" y="hd2"/>
              </a:cxn>
              <a:cxn ang="10800000">
                <a:pos x="wd2" y="hd2"/>
              </a:cxn>
              <a:cxn ang="16200000">
                <a:pos x="wd2" y="hd2"/>
              </a:cxn>
            </a:cxnLst>
            <a:rect l="0" t="0" r="r" b="b"/>
            <a:pathLst>
              <a:path w="16320" h="21600" extrusionOk="0">
                <a:moveTo>
                  <a:pt x="5126" y="21600"/>
                </a:moveTo>
                <a:cubicBezTo>
                  <a:pt x="21600" y="10782"/>
                  <a:pt x="19891" y="3582"/>
                  <a:pt x="0" y="0"/>
                </a:cubicBezTo>
              </a:path>
            </a:pathLst>
          </a:custGeom>
          <a:ln w="50800" cap="rnd">
            <a:solidFill/>
            <a:custDash>
              <a:ds d="100000" sp="200000"/>
            </a:custDash>
            <a:round/>
            <a:headEnd type="triangle"/>
          </a:ln>
        </p:spPr>
        <p:txBody>
          <a:bodyPr/>
          <a:lstStyle/>
          <a:p>
            <a:pPr lvl="0"/>
            <a:endParaRPr/>
          </a:p>
        </p:txBody>
      </p:sp>
      <p:sp>
        <p:nvSpPr>
          <p:cNvPr id="676" name="Shape 676"/>
          <p:cNvSpPr/>
          <p:nvPr/>
        </p:nvSpPr>
        <p:spPr>
          <a:xfrm>
            <a:off x="3795050" y="5113342"/>
            <a:ext cx="494195" cy="1246480"/>
          </a:xfrm>
          <a:custGeom>
            <a:avLst/>
            <a:gdLst/>
            <a:ahLst/>
            <a:cxnLst>
              <a:cxn ang="0">
                <a:pos x="wd2" y="hd2"/>
              </a:cxn>
              <a:cxn ang="5400000">
                <a:pos x="wd2" y="hd2"/>
              </a:cxn>
              <a:cxn ang="10800000">
                <a:pos x="wd2" y="hd2"/>
              </a:cxn>
              <a:cxn ang="16200000">
                <a:pos x="wd2" y="hd2"/>
              </a:cxn>
            </a:cxnLst>
            <a:rect l="0" t="0" r="r" b="b"/>
            <a:pathLst>
              <a:path w="16233" h="21600" extrusionOk="0">
                <a:moveTo>
                  <a:pt x="16233" y="21600"/>
                </a:moveTo>
                <a:cubicBezTo>
                  <a:pt x="-4431" y="10281"/>
                  <a:pt x="-5367" y="3081"/>
                  <a:pt x="13424" y="0"/>
                </a:cubicBezTo>
              </a:path>
            </a:pathLst>
          </a:custGeom>
          <a:ln w="50800" cap="rnd">
            <a:solidFill/>
            <a:custDash>
              <a:ds d="100000" sp="200000"/>
            </a:custDash>
            <a:round/>
            <a:headEnd type="triangle"/>
          </a:ln>
        </p:spPr>
        <p:txBody>
          <a:bodyPr/>
          <a:lstStyle/>
          <a:p>
            <a:pPr lvl="0"/>
            <a:endParaRPr/>
          </a:p>
        </p:txBody>
      </p:sp>
      <p:sp>
        <p:nvSpPr>
          <p:cNvPr id="641" name="Shape 64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Informations are flooded</a:t>
            </a:r>
          </a:p>
          <a:p>
            <a:pPr lvl="0" algn="l">
              <a:lnSpc>
                <a:spcPct val="130000"/>
              </a:lnSpc>
              <a:defRPr sz="1800"/>
            </a:pPr>
            <a:r>
              <a:rPr sz="3400">
                <a:solidFill>
                  <a:srgbClr val="424242"/>
                </a:solidFill>
              </a:rPr>
              <a:t>to all IGP routers in the network</a:t>
            </a:r>
          </a:p>
        </p:txBody>
      </p:sp>
      <p:sp>
        <p:nvSpPr>
          <p:cNvPr id="642" name="Shape 642"/>
          <p:cNvSpPr/>
          <p:nvPr/>
        </p:nvSpPr>
        <p:spPr>
          <a:xfrm>
            <a:off x="5627544" y="4643750"/>
            <a:ext cx="298452" cy="298452"/>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77" name="Shape 677"/>
          <p:cNvSpPr/>
          <p:nvPr/>
        </p:nvSpPr>
        <p:spPr>
          <a:xfrm>
            <a:off x="4820735" y="4130706"/>
            <a:ext cx="712857" cy="685932"/>
          </a:xfrm>
          <a:custGeom>
            <a:avLst/>
            <a:gdLst/>
            <a:ahLst/>
            <a:cxnLst>
              <a:cxn ang="0">
                <a:pos x="wd2" y="hd2"/>
              </a:cxn>
              <a:cxn ang="5400000">
                <a:pos x="wd2" y="hd2"/>
              </a:cxn>
              <a:cxn ang="10800000">
                <a:pos x="wd2" y="hd2"/>
              </a:cxn>
              <a:cxn ang="16200000">
                <a:pos x="wd2" y="hd2"/>
              </a:cxn>
            </a:cxnLst>
            <a:rect l="0" t="0" r="r" b="b"/>
            <a:pathLst>
              <a:path w="17213" h="19588" extrusionOk="0">
                <a:moveTo>
                  <a:pt x="12651" y="0"/>
                </a:moveTo>
                <a:cubicBezTo>
                  <a:pt x="21600" y="15255"/>
                  <a:pt x="17383" y="21600"/>
                  <a:pt x="0" y="19034"/>
                </a:cubicBezTo>
              </a:path>
            </a:pathLst>
          </a:custGeom>
          <a:ln w="50800" cap="rnd">
            <a:solidFill/>
            <a:custDash>
              <a:ds d="100000" sp="200000"/>
            </a:custDash>
            <a:round/>
            <a:tailEnd type="triangle"/>
          </a:ln>
        </p:spPr>
        <p:txBody>
          <a:bodyPr/>
          <a:lstStyle/>
          <a:p>
            <a:pPr lvl="0"/>
            <a:endParaRPr/>
          </a:p>
        </p:txBody>
      </p:sp>
      <p:sp>
        <p:nvSpPr>
          <p:cNvPr id="644" name="Shape 644"/>
          <p:cNvSpPr/>
          <p:nvPr/>
        </p:nvSpPr>
        <p:spPr>
          <a:xfrm>
            <a:off x="5482200" y="4587241"/>
            <a:ext cx="260693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b="1">
                <a:solidFill>
                  <a:srgbClr val="424242"/>
                </a:solidFill>
              </a:rPr>
              <a:t>node V1,</a:t>
            </a:r>
          </a:p>
          <a:p>
            <a:pPr lvl="0">
              <a:defRPr sz="1800"/>
            </a:pPr>
            <a:r>
              <a:rPr sz="2100" b="1">
                <a:solidFill>
                  <a:srgbClr val="424242"/>
                </a:solidFill>
              </a:rPr>
              <a:t>link (V1,C),</a:t>
            </a:r>
          </a:p>
          <a:p>
            <a:pPr lvl="0">
              <a:defRPr sz="1800"/>
            </a:pPr>
            <a:r>
              <a:rPr sz="2100">
                <a:solidFill>
                  <a:srgbClr val="424242"/>
                </a:solidFill>
              </a:rPr>
              <a:t>map (V1,C) to (C,A)</a:t>
            </a:r>
          </a:p>
        </p:txBody>
      </p:sp>
      <p:sp>
        <p:nvSpPr>
          <p:cNvPr id="678" name="Shape 678"/>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pic>
        <p:nvPicPr>
          <p:cNvPr id="646" name="friendly-controller.png"/>
          <p:cNvPicPr/>
          <p:nvPr/>
        </p:nvPicPr>
        <p:blipFill>
          <a:blip r:embed="rId2">
            <a:extLst/>
          </a:blip>
          <a:stretch>
            <a:fillRect/>
          </a:stretch>
        </p:blipFill>
        <p:spPr>
          <a:xfrm>
            <a:off x="4737954" y="2997977"/>
            <a:ext cx="1361085" cy="1143312"/>
          </a:xfrm>
          <a:prstGeom prst="rect">
            <a:avLst/>
          </a:prstGeom>
          <a:ln w="12700">
            <a:miter lim="400000"/>
          </a:ln>
        </p:spPr>
      </p:pic>
      <p:sp>
        <p:nvSpPr>
          <p:cNvPr id="647" name="Shape 647"/>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48" name="Shape 648"/>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49" name="Shape 649"/>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0" name="Shape 650"/>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1" name="Shape 651"/>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2" name="Shape 652"/>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3" name="Shape 653"/>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4" name="Shape 654"/>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5" name="Shape 655"/>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6" name="Shape 656"/>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7" name="Shape 657"/>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58" name="Shape 658"/>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659" name="Connector 659"/>
          <p:cNvCxnSpPr>
            <a:stCxn id="653" idx="0"/>
            <a:endCxn id="654"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660" name="Shape 660"/>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661" name="Shape 661"/>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662" name="Shape 662"/>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663" name="Shape 663"/>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679" name="Shape 679"/>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665" name="Shape 665"/>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66" name="Shape 666"/>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667" name="Shape 667"/>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668" name="Connector 668"/>
          <p:cNvCxnSpPr>
            <a:stCxn id="653" idx="0"/>
            <a:endCxn id="654"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669" name="Shape 669"/>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670" name="Shape 670"/>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671" name="Shape 671"/>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672" name="Shape 672"/>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673" name="Shape 673"/>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Tree>
  </p:cSld>
  <p:clrMapOvr>
    <a:masterClrMapping/>
  </p:clrMapOvr>
  <p:transition xmlns:p14="http://schemas.microsoft.com/office/powerpoint/2010/mai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Shape 68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Fibbing messages </a:t>
            </a:r>
            <a:r>
              <a:rPr sz="3400" i="1">
                <a:solidFill>
                  <a:srgbClr val="424242"/>
                </a:solidFill>
              </a:rPr>
              <a:t>augment</a:t>
            </a:r>
            <a:r>
              <a:rPr sz="3400">
                <a:solidFill>
                  <a:srgbClr val="424242"/>
                </a:solidFill>
              </a:rPr>
              <a:t> </a:t>
            </a:r>
          </a:p>
          <a:p>
            <a:pPr lvl="0" algn="l">
              <a:lnSpc>
                <a:spcPct val="130000"/>
              </a:lnSpc>
              <a:defRPr sz="1800"/>
            </a:pPr>
            <a:r>
              <a:rPr sz="3400">
                <a:solidFill>
                  <a:srgbClr val="424242"/>
                </a:solidFill>
              </a:rPr>
              <a:t>the topology seen by all IGP routers</a:t>
            </a:r>
          </a:p>
        </p:txBody>
      </p:sp>
      <p:sp>
        <p:nvSpPr>
          <p:cNvPr id="682" name="Shape 682"/>
          <p:cNvSpPr/>
          <p:nvPr/>
        </p:nvSpPr>
        <p:spPr>
          <a:xfrm>
            <a:off x="1360434" y="6299126"/>
            <a:ext cx="274911"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a:lvl1pPr>
          </a:lstStyle>
          <a:p>
            <a:pPr lvl="0">
              <a:defRPr sz="1800"/>
            </a:pPr>
            <a:r>
              <a:rPr sz="2000"/>
              <a:t>1</a:t>
            </a:r>
          </a:p>
        </p:txBody>
      </p:sp>
      <p:sp>
        <p:nvSpPr>
          <p:cNvPr id="683" name="Shape 683"/>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84" name="Shape 684"/>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685" name="Connector 685"/>
          <p:cNvCxnSpPr>
            <a:stCxn id="698" idx="0"/>
            <a:endCxn id="719" idx="0"/>
          </p:cNvCxnSpPr>
          <p:nvPr/>
        </p:nvCxnSpPr>
        <p:spPr>
          <a:xfrm flipH="1" flipV="1">
            <a:off x="1188722" y="5930660"/>
            <a:ext cx="1025376" cy="816892"/>
          </a:xfrm>
          <a:prstGeom prst="straightConnector1">
            <a:avLst/>
          </a:prstGeom>
          <a:ln w="25400">
            <a:solidFill>
              <a:srgbClr val="5E5E5E"/>
            </a:solidFill>
            <a:miter lim="400000"/>
          </a:ln>
        </p:spPr>
      </p:cxnSp>
      <p:sp>
        <p:nvSpPr>
          <p:cNvPr id="686" name="Shape 686"/>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D2</a:t>
            </a:r>
          </a:p>
        </p:txBody>
      </p:sp>
      <p:sp>
        <p:nvSpPr>
          <p:cNvPr id="687" name="Shape 687"/>
          <p:cNvSpPr/>
          <p:nvPr/>
        </p:nvSpPr>
        <p:spPr>
          <a:xfrm>
            <a:off x="5627544" y="4643750"/>
            <a:ext cx="298452" cy="298452"/>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21" name="Shape 721"/>
          <p:cNvSpPr/>
          <p:nvPr/>
        </p:nvSpPr>
        <p:spPr>
          <a:xfrm>
            <a:off x="4820735" y="4130706"/>
            <a:ext cx="712857" cy="685932"/>
          </a:xfrm>
          <a:custGeom>
            <a:avLst/>
            <a:gdLst/>
            <a:ahLst/>
            <a:cxnLst>
              <a:cxn ang="0">
                <a:pos x="wd2" y="hd2"/>
              </a:cxn>
              <a:cxn ang="5400000">
                <a:pos x="wd2" y="hd2"/>
              </a:cxn>
              <a:cxn ang="10800000">
                <a:pos x="wd2" y="hd2"/>
              </a:cxn>
              <a:cxn ang="16200000">
                <a:pos x="wd2" y="hd2"/>
              </a:cxn>
            </a:cxnLst>
            <a:rect l="0" t="0" r="r" b="b"/>
            <a:pathLst>
              <a:path w="17213" h="19588" extrusionOk="0">
                <a:moveTo>
                  <a:pt x="12651" y="0"/>
                </a:moveTo>
                <a:cubicBezTo>
                  <a:pt x="21600" y="15255"/>
                  <a:pt x="17383" y="21600"/>
                  <a:pt x="0" y="19034"/>
                </a:cubicBezTo>
              </a:path>
            </a:pathLst>
          </a:custGeom>
          <a:ln w="50800" cap="rnd">
            <a:solidFill/>
            <a:custDash>
              <a:ds d="100000" sp="200000"/>
            </a:custDash>
            <a:round/>
            <a:tailEnd type="triangle"/>
          </a:ln>
        </p:spPr>
        <p:txBody>
          <a:bodyPr/>
          <a:lstStyle/>
          <a:p>
            <a:pPr lvl="0"/>
            <a:endParaRPr/>
          </a:p>
        </p:txBody>
      </p:sp>
      <p:sp>
        <p:nvSpPr>
          <p:cNvPr id="689" name="Shape 689"/>
          <p:cNvSpPr/>
          <p:nvPr/>
        </p:nvSpPr>
        <p:spPr>
          <a:xfrm>
            <a:off x="5482200" y="4587241"/>
            <a:ext cx="260693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b="1">
                <a:solidFill>
                  <a:srgbClr val="424242"/>
                </a:solidFill>
              </a:rPr>
              <a:t>node V1,</a:t>
            </a:r>
          </a:p>
          <a:p>
            <a:pPr lvl="0">
              <a:defRPr sz="1800"/>
            </a:pPr>
            <a:r>
              <a:rPr sz="2100" b="1">
                <a:solidFill>
                  <a:srgbClr val="424242"/>
                </a:solidFill>
              </a:rPr>
              <a:t>link (V1,C),</a:t>
            </a:r>
          </a:p>
          <a:p>
            <a:pPr lvl="0">
              <a:defRPr sz="1800"/>
            </a:pPr>
            <a:r>
              <a:rPr sz="2100">
                <a:solidFill>
                  <a:srgbClr val="424242"/>
                </a:solidFill>
              </a:rPr>
              <a:t>map (V1,C) to (C,A)</a:t>
            </a:r>
          </a:p>
        </p:txBody>
      </p:sp>
      <p:sp>
        <p:nvSpPr>
          <p:cNvPr id="722" name="Shape 722"/>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pic>
        <p:nvPicPr>
          <p:cNvPr id="691" name="friendly-controller.png"/>
          <p:cNvPicPr/>
          <p:nvPr/>
        </p:nvPicPr>
        <p:blipFill>
          <a:blip r:embed="rId2">
            <a:extLst/>
          </a:blip>
          <a:stretch>
            <a:fillRect/>
          </a:stretch>
        </p:blipFill>
        <p:spPr>
          <a:xfrm>
            <a:off x="4737954" y="2997977"/>
            <a:ext cx="1361085" cy="1143312"/>
          </a:xfrm>
          <a:prstGeom prst="rect">
            <a:avLst/>
          </a:prstGeom>
          <a:ln w="12700">
            <a:miter lim="400000"/>
          </a:ln>
        </p:spPr>
      </p:pic>
      <p:sp>
        <p:nvSpPr>
          <p:cNvPr id="692" name="Shape 692"/>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3" name="Shape 693"/>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4" name="Shape 694"/>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5" name="Shape 695"/>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6" name="Shape 696"/>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7" name="Shape 697"/>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8" name="Shape 698"/>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699" name="Shape 699"/>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00" name="Shape 700"/>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01" name="Shape 701"/>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02" name="Shape 702"/>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03" name="Shape 703"/>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704" name="Connector 704"/>
          <p:cNvCxnSpPr>
            <a:stCxn id="698" idx="0"/>
            <a:endCxn id="699" idx="0"/>
          </p:cNvCxnSpPr>
          <p:nvPr/>
        </p:nvCxnSpPr>
        <p:spPr>
          <a:xfrm flipV="1">
            <a:off x="2214097" y="6718226"/>
            <a:ext cx="2216305" cy="29326"/>
          </a:xfrm>
          <a:prstGeom prst="straightConnector1">
            <a:avLst/>
          </a:prstGeom>
          <a:ln w="50800">
            <a:solidFill>
              <a:srgbClr val="0365C0"/>
            </a:solidFill>
            <a:miter lim="400000"/>
            <a:tailEnd type="triangle"/>
          </a:ln>
        </p:spPr>
      </p:cxnSp>
      <p:sp>
        <p:nvSpPr>
          <p:cNvPr id="705" name="Shape 705"/>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706" name="Shape 706"/>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707" name="Shape 707"/>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708" name="Shape 708"/>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723" name="Shape 723"/>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710" name="Shape 710"/>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11" name="Shape 711"/>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712" name="Shape 712"/>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713" name="Connector 713"/>
          <p:cNvCxnSpPr>
            <a:stCxn id="698" idx="0"/>
            <a:endCxn id="699"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714" name="Shape 714"/>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715" name="Shape 715"/>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716" name="Shape 716"/>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717" name="Shape 717"/>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718" name="Shape 718"/>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19" name="Shape 719"/>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720" name="Shape 720"/>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Tree>
  </p:cSld>
  <p:clrMapOvr>
    <a:masterClrMapping/>
  </p:clrMapOvr>
  <p:transition xmlns:p14="http://schemas.microsoft.com/office/powerpoint/2010/mai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7" name="Shape 767"/>
          <p:cNvSpPr/>
          <p:nvPr/>
        </p:nvSpPr>
        <p:spPr>
          <a:xfrm>
            <a:off x="1441978" y="6132422"/>
            <a:ext cx="772120" cy="6151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5E5E5E"/>
            </a:solidFill>
            <a:miter lim="400000"/>
          </a:ln>
        </p:spPr>
        <p:txBody>
          <a:bodyPr/>
          <a:lstStyle/>
          <a:p>
            <a:pPr lvl="0"/>
            <a:endParaRPr/>
          </a:p>
        </p:txBody>
      </p:sp>
      <p:sp>
        <p:nvSpPr>
          <p:cNvPr id="726" name="Shape 72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Augmented topologies translate</a:t>
            </a:r>
          </a:p>
          <a:p>
            <a:pPr lvl="0" algn="l">
              <a:lnSpc>
                <a:spcPct val="130000"/>
              </a:lnSpc>
              <a:defRPr sz="1800"/>
            </a:pPr>
            <a:r>
              <a:rPr sz="3400">
                <a:solidFill>
                  <a:srgbClr val="424242"/>
                </a:solidFill>
              </a:rPr>
              <a:t>into new control-plane paths</a:t>
            </a:r>
          </a:p>
        </p:txBody>
      </p:sp>
      <p:cxnSp>
        <p:nvCxnSpPr>
          <p:cNvPr id="727" name="Connector 727"/>
          <p:cNvCxnSpPr>
            <a:stCxn id="740" idx="0"/>
            <a:endCxn id="741" idx="0"/>
          </p:cNvCxnSpPr>
          <p:nvPr/>
        </p:nvCxnSpPr>
        <p:spPr>
          <a:xfrm>
            <a:off x="2214097" y="4861510"/>
            <a:ext cx="2216305" cy="1"/>
          </a:xfrm>
          <a:prstGeom prst="straightConnector1">
            <a:avLst/>
          </a:prstGeom>
          <a:ln w="50800">
            <a:solidFill>
              <a:srgbClr val="0365C0"/>
            </a:solidFill>
            <a:miter lim="400000"/>
            <a:tailEnd type="triangle"/>
          </a:ln>
        </p:spPr>
      </p:cxnSp>
      <p:sp>
        <p:nvSpPr>
          <p:cNvPr id="768" name="Shape 768"/>
          <p:cNvSpPr/>
          <p:nvPr/>
        </p:nvSpPr>
        <p:spPr>
          <a:xfrm>
            <a:off x="4061526" y="5191985"/>
            <a:ext cx="149707" cy="1210549"/>
          </a:xfrm>
          <a:custGeom>
            <a:avLst/>
            <a:gdLst/>
            <a:ahLst/>
            <a:cxnLst>
              <a:cxn ang="0">
                <a:pos x="wd2" y="hd2"/>
              </a:cxn>
              <a:cxn ang="5400000">
                <a:pos x="wd2" y="hd2"/>
              </a:cxn>
              <a:cxn ang="10800000">
                <a:pos x="wd2" y="hd2"/>
              </a:cxn>
              <a:cxn ang="16200000">
                <a:pos x="wd2" y="hd2"/>
              </a:cxn>
            </a:cxnLst>
            <a:rect l="0" t="0" r="r" b="b"/>
            <a:pathLst>
              <a:path w="16236" h="21600" extrusionOk="0">
                <a:moveTo>
                  <a:pt x="13320" y="0"/>
                </a:moveTo>
                <a:cubicBezTo>
                  <a:pt x="-5364" y="7908"/>
                  <a:pt x="-4392" y="15108"/>
                  <a:pt x="16236" y="21600"/>
                </a:cubicBezTo>
              </a:path>
            </a:pathLst>
          </a:custGeom>
          <a:ln w="50800">
            <a:solidFill>
              <a:srgbClr val="0365C0"/>
            </a:solidFill>
            <a:miter lim="400000"/>
            <a:tailEnd type="triangle"/>
          </a:ln>
        </p:spPr>
        <p:txBody>
          <a:bodyPr/>
          <a:lstStyle/>
          <a:p>
            <a:pPr lvl="0"/>
            <a:endParaRPr/>
          </a:p>
        </p:txBody>
      </p:sp>
      <p:sp>
        <p:nvSpPr>
          <p:cNvPr id="769" name="Shape 769"/>
          <p:cNvSpPr/>
          <p:nvPr/>
        </p:nvSpPr>
        <p:spPr>
          <a:xfrm>
            <a:off x="1146124" y="6402695"/>
            <a:ext cx="721002" cy="611018"/>
          </a:xfrm>
          <a:custGeom>
            <a:avLst/>
            <a:gdLst/>
            <a:ahLst/>
            <a:cxnLst>
              <a:cxn ang="0">
                <a:pos x="wd2" y="hd2"/>
              </a:cxn>
              <a:cxn ang="5400000">
                <a:pos x="wd2" y="hd2"/>
              </a:cxn>
              <a:cxn ang="10800000">
                <a:pos x="wd2" y="hd2"/>
              </a:cxn>
              <a:cxn ang="16200000">
                <a:pos x="wd2" y="hd2"/>
              </a:cxn>
            </a:cxnLst>
            <a:rect l="0" t="0" r="r" b="b"/>
            <a:pathLst>
              <a:path w="19287" h="17769" extrusionOk="0">
                <a:moveTo>
                  <a:pt x="19287" y="14844"/>
                </a:moveTo>
                <a:cubicBezTo>
                  <a:pt x="3859" y="21600"/>
                  <a:pt x="-2313" y="16652"/>
                  <a:pt x="770" y="0"/>
                </a:cubicBezTo>
              </a:path>
            </a:pathLst>
          </a:custGeom>
          <a:ln w="50800">
            <a:solidFill>
              <a:srgbClr val="0365C0"/>
            </a:solidFill>
            <a:miter lim="400000"/>
            <a:tailEnd type="triangle"/>
          </a:ln>
        </p:spPr>
        <p:txBody>
          <a:bodyPr/>
          <a:lstStyle/>
          <a:p>
            <a:pPr lvl="0"/>
            <a:endParaRPr/>
          </a:p>
        </p:txBody>
      </p:sp>
      <p:sp>
        <p:nvSpPr>
          <p:cNvPr id="770" name="Shape 770"/>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pic>
        <p:nvPicPr>
          <p:cNvPr id="731" name="friendly-controller.png"/>
          <p:cNvPicPr/>
          <p:nvPr/>
        </p:nvPicPr>
        <p:blipFill>
          <a:blip r:embed="rId2">
            <a:extLst/>
          </a:blip>
          <a:stretch>
            <a:fillRect/>
          </a:stretch>
        </p:blipFill>
        <p:spPr>
          <a:xfrm>
            <a:off x="4737954" y="2997977"/>
            <a:ext cx="1361085" cy="1143312"/>
          </a:xfrm>
          <a:prstGeom prst="rect">
            <a:avLst/>
          </a:prstGeom>
          <a:ln w="12700">
            <a:miter lim="400000"/>
          </a:ln>
        </p:spPr>
      </p:pic>
      <p:sp>
        <p:nvSpPr>
          <p:cNvPr id="732" name="Shape 732"/>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3" name="Shape 733"/>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4" name="Shape 734"/>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5" name="Shape 735"/>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6" name="Shape 736"/>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7" name="Shape 737"/>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8" name="Shape 738"/>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39" name="Shape 739"/>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0" name="Shape 740"/>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1" name="Shape 741"/>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2" name="Shape 742"/>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3" name="Shape 743"/>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44" name="Shape 744"/>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745" name="Shape 745"/>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746" name="Shape 746"/>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747" name="Shape 747"/>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771" name="Shape 771"/>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749" name="Shape 749"/>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50" name="Shape 750"/>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751" name="Shape 751"/>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752" name="Connector 752"/>
          <p:cNvCxnSpPr>
            <a:stCxn id="738" idx="0"/>
            <a:endCxn id="739"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753" name="Shape 753"/>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754" name="Shape 754"/>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755" name="Shape 755"/>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756" name="Shape 756"/>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757" name="Shape 757"/>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
        <p:nvSpPr>
          <p:cNvPr id="758" name="Shape 758"/>
          <p:cNvSpPr/>
          <p:nvPr/>
        </p:nvSpPr>
        <p:spPr>
          <a:xfrm>
            <a:off x="1360434" y="6299126"/>
            <a:ext cx="274911"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a:lvl1pPr>
          </a:lstStyle>
          <a:p>
            <a:pPr lvl="0">
              <a:defRPr sz="1800"/>
            </a:pPr>
            <a:r>
              <a:rPr sz="2000"/>
              <a:t>1</a:t>
            </a:r>
          </a:p>
        </p:txBody>
      </p:sp>
      <p:sp>
        <p:nvSpPr>
          <p:cNvPr id="759" name="Shape 759"/>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60" name="Shape 760"/>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61" name="Shape 761"/>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762" name="Shape 762"/>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63" name="Shape 763"/>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764" name="Shape 764"/>
          <p:cNvSpPr/>
          <p:nvPr/>
        </p:nvSpPr>
        <p:spPr>
          <a:xfrm>
            <a:off x="5627544" y="4643750"/>
            <a:ext cx="298452" cy="298452"/>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72" name="Shape 772"/>
          <p:cNvSpPr/>
          <p:nvPr/>
        </p:nvSpPr>
        <p:spPr>
          <a:xfrm>
            <a:off x="4820735" y="4130706"/>
            <a:ext cx="712857" cy="685932"/>
          </a:xfrm>
          <a:custGeom>
            <a:avLst/>
            <a:gdLst/>
            <a:ahLst/>
            <a:cxnLst>
              <a:cxn ang="0">
                <a:pos x="wd2" y="hd2"/>
              </a:cxn>
              <a:cxn ang="5400000">
                <a:pos x="wd2" y="hd2"/>
              </a:cxn>
              <a:cxn ang="10800000">
                <a:pos x="wd2" y="hd2"/>
              </a:cxn>
              <a:cxn ang="16200000">
                <a:pos x="wd2" y="hd2"/>
              </a:cxn>
            </a:cxnLst>
            <a:rect l="0" t="0" r="r" b="b"/>
            <a:pathLst>
              <a:path w="17213" h="19588" extrusionOk="0">
                <a:moveTo>
                  <a:pt x="12651" y="0"/>
                </a:moveTo>
                <a:cubicBezTo>
                  <a:pt x="21600" y="15255"/>
                  <a:pt x="17383" y="21600"/>
                  <a:pt x="0" y="19034"/>
                </a:cubicBezTo>
              </a:path>
            </a:pathLst>
          </a:custGeom>
          <a:ln w="50800" cap="rnd">
            <a:solidFill/>
            <a:custDash>
              <a:ds d="100000" sp="200000"/>
            </a:custDash>
            <a:round/>
            <a:tailEnd type="triangle"/>
          </a:ln>
        </p:spPr>
        <p:txBody>
          <a:bodyPr/>
          <a:lstStyle/>
          <a:p>
            <a:pPr lvl="0"/>
            <a:endParaRPr/>
          </a:p>
        </p:txBody>
      </p:sp>
      <p:sp>
        <p:nvSpPr>
          <p:cNvPr id="766" name="Shape 766"/>
          <p:cNvSpPr/>
          <p:nvPr/>
        </p:nvSpPr>
        <p:spPr>
          <a:xfrm>
            <a:off x="5482200" y="4587241"/>
            <a:ext cx="2606930"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b="1">
                <a:solidFill>
                  <a:srgbClr val="424242"/>
                </a:solidFill>
              </a:rPr>
              <a:t>node V1,</a:t>
            </a:r>
          </a:p>
          <a:p>
            <a:pPr lvl="0">
              <a:defRPr sz="1800"/>
            </a:pPr>
            <a:r>
              <a:rPr sz="2100" b="1">
                <a:solidFill>
                  <a:srgbClr val="424242"/>
                </a:solidFill>
              </a:rPr>
              <a:t>link (V1,C),</a:t>
            </a:r>
          </a:p>
          <a:p>
            <a:pPr lvl="0">
              <a:defRPr sz="1800"/>
            </a:pPr>
            <a:r>
              <a:rPr sz="2100">
                <a:solidFill>
                  <a:srgbClr val="424242"/>
                </a:solidFill>
              </a:rPr>
              <a:t>map (V1,C) to (C,A)</a:t>
            </a:r>
          </a:p>
        </p:txBody>
      </p:sp>
    </p:spTree>
  </p:cSld>
  <p:clrMapOvr>
    <a:masterClrMapping/>
  </p:clrMapOvr>
  <p:transition xmlns:p14="http://schemas.microsoft.com/office/powerpoint/2010/mai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Shape 841"/>
          <p:cNvSpPr/>
          <p:nvPr/>
        </p:nvSpPr>
        <p:spPr>
          <a:xfrm>
            <a:off x="7352183" y="691348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775" name="Shape 775"/>
          <p:cNvSpPr/>
          <p:nvPr/>
        </p:nvSpPr>
        <p:spPr>
          <a:xfrm>
            <a:off x="7198338" y="7504922"/>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842" name="Picture 841"/>
          <p:cNvPicPr/>
          <p:nvPr/>
        </p:nvPicPr>
        <p:blipFill>
          <a:blip r:embed="rId3">
            <a:extLst/>
          </a:blip>
          <a:stretch>
            <a:fillRect/>
          </a:stretch>
        </p:blipFill>
        <p:spPr>
          <a:xfrm>
            <a:off x="8623919" y="6264680"/>
            <a:ext cx="1282076" cy="285248"/>
          </a:xfrm>
          <a:prstGeom prst="rect">
            <a:avLst/>
          </a:prstGeom>
        </p:spPr>
      </p:pic>
      <p:sp>
        <p:nvSpPr>
          <p:cNvPr id="777" name="Shape 777"/>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Augmented topologies translate</a:t>
            </a:r>
          </a:p>
          <a:p>
            <a:pPr lvl="0" algn="l">
              <a:lnSpc>
                <a:spcPct val="130000"/>
              </a:lnSpc>
              <a:defRPr sz="1800"/>
            </a:pPr>
            <a:r>
              <a:rPr sz="3400">
                <a:solidFill>
                  <a:srgbClr val="424242"/>
                </a:solidFill>
              </a:rPr>
              <a:t>into new </a:t>
            </a:r>
            <a:r>
              <a:rPr sz="3400" i="1">
                <a:solidFill>
                  <a:srgbClr val="424242"/>
                </a:solidFill>
              </a:rPr>
              <a:t>data-plane </a:t>
            </a:r>
            <a:r>
              <a:rPr sz="3400">
                <a:solidFill>
                  <a:srgbClr val="424242"/>
                </a:solidFill>
              </a:rPr>
              <a:t>paths</a:t>
            </a:r>
          </a:p>
        </p:txBody>
      </p:sp>
      <p:pic>
        <p:nvPicPr>
          <p:cNvPr id="844" name="Picture 843"/>
          <p:cNvPicPr/>
          <p:nvPr/>
        </p:nvPicPr>
        <p:blipFill>
          <a:blip r:embed="rId4">
            <a:extLst/>
          </a:blip>
          <a:stretch>
            <a:fillRect/>
          </a:stretch>
        </p:blipFill>
        <p:spPr>
          <a:xfrm>
            <a:off x="8623919" y="5174036"/>
            <a:ext cx="1190590" cy="277407"/>
          </a:xfrm>
          <a:prstGeom prst="rect">
            <a:avLst/>
          </a:prstGeom>
        </p:spPr>
      </p:pic>
      <p:pic>
        <p:nvPicPr>
          <p:cNvPr id="846" name="Picture 845"/>
          <p:cNvPicPr/>
          <p:nvPr/>
        </p:nvPicPr>
        <p:blipFill>
          <a:blip r:embed="rId5">
            <a:extLst/>
          </a:blip>
          <a:stretch>
            <a:fillRect/>
          </a:stretch>
        </p:blipFill>
        <p:spPr>
          <a:xfrm>
            <a:off x="9984490" y="5271376"/>
            <a:ext cx="285347" cy="1194514"/>
          </a:xfrm>
          <a:prstGeom prst="rect">
            <a:avLst/>
          </a:prstGeom>
        </p:spPr>
      </p:pic>
      <p:pic>
        <p:nvPicPr>
          <p:cNvPr id="848" name="Picture 847"/>
          <p:cNvPicPr/>
          <p:nvPr/>
        </p:nvPicPr>
        <p:blipFill>
          <a:blip r:embed="rId6">
            <a:extLst/>
          </a:blip>
          <a:stretch>
            <a:fillRect/>
          </a:stretch>
        </p:blipFill>
        <p:spPr>
          <a:xfrm>
            <a:off x="8316001" y="5273958"/>
            <a:ext cx="299001" cy="1184806"/>
          </a:xfrm>
          <a:prstGeom prst="rect">
            <a:avLst/>
          </a:prstGeom>
        </p:spPr>
      </p:pic>
      <p:sp>
        <p:nvSpPr>
          <p:cNvPr id="781" name="Shape 781"/>
          <p:cNvSpPr/>
          <p:nvPr/>
        </p:nvSpPr>
        <p:spPr>
          <a:xfrm flipH="1">
            <a:off x="10388190" y="6797681"/>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2" name="Shape 782"/>
          <p:cNvSpPr/>
          <p:nvPr/>
        </p:nvSpPr>
        <p:spPr>
          <a:xfrm flipV="1">
            <a:off x="10372315" y="6776470"/>
            <a:ext cx="1" cy="768733"/>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3" name="Shape 783"/>
          <p:cNvSpPr/>
          <p:nvPr/>
        </p:nvSpPr>
        <p:spPr>
          <a:xfrm flipH="1">
            <a:off x="8289518" y="4932455"/>
            <a:ext cx="205417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4" name="Shape 784"/>
          <p:cNvSpPr/>
          <p:nvPr/>
        </p:nvSpPr>
        <p:spPr>
          <a:xfrm flipV="1">
            <a:off x="10372315" y="4804200"/>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5" name="Shape 785"/>
          <p:cNvSpPr/>
          <p:nvPr/>
        </p:nvSpPr>
        <p:spPr>
          <a:xfrm>
            <a:off x="8289518" y="6789170"/>
            <a:ext cx="2067129"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6" name="Shape 786"/>
          <p:cNvSpPr/>
          <p:nvPr/>
        </p:nvSpPr>
        <p:spPr>
          <a:xfrm flipV="1">
            <a:off x="8156011" y="4804200"/>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7" name="Shape 787"/>
          <p:cNvSpPr/>
          <p:nvPr/>
        </p:nvSpPr>
        <p:spPr>
          <a:xfrm>
            <a:off x="10184417" y="7415393"/>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8" name="Shape 788"/>
          <p:cNvSpPr/>
          <p:nvPr/>
        </p:nvSpPr>
        <p:spPr>
          <a:xfrm>
            <a:off x="11021648" y="6609783"/>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789" name="Shape 789"/>
          <p:cNvSpPr/>
          <p:nvPr/>
        </p:nvSpPr>
        <p:spPr>
          <a:xfrm>
            <a:off x="7974258" y="404232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790" name="Shape 790"/>
          <p:cNvSpPr/>
          <p:nvPr/>
        </p:nvSpPr>
        <p:spPr>
          <a:xfrm>
            <a:off x="10247033" y="404232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791" name="Shape 791"/>
          <p:cNvSpPr/>
          <p:nvPr/>
        </p:nvSpPr>
        <p:spPr>
          <a:xfrm>
            <a:off x="7974258" y="7195751"/>
            <a:ext cx="315833"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792" name="Shape 792"/>
          <p:cNvSpPr/>
          <p:nvPr/>
        </p:nvSpPr>
        <p:spPr>
          <a:xfrm>
            <a:off x="11520409" y="6609783"/>
            <a:ext cx="447621"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lvl="0">
              <a:defRPr sz="1800"/>
            </a:pPr>
            <a:r>
              <a:rPr sz="1900"/>
              <a:t>D1</a:t>
            </a:r>
          </a:p>
        </p:txBody>
      </p:sp>
      <p:sp>
        <p:nvSpPr>
          <p:cNvPr id="793" name="Shape 793"/>
          <p:cNvSpPr/>
          <p:nvPr/>
        </p:nvSpPr>
        <p:spPr>
          <a:xfrm>
            <a:off x="10648109" y="7417141"/>
            <a:ext cx="447620"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lvl="0">
              <a:defRPr sz="1800"/>
            </a:pPr>
            <a:r>
              <a:rPr sz="1900"/>
              <a:t>D2</a:t>
            </a:r>
          </a:p>
        </p:txBody>
      </p:sp>
      <p:pic>
        <p:nvPicPr>
          <p:cNvPr id="794" name="pasted-image.jpg"/>
          <p:cNvPicPr/>
          <p:nvPr/>
        </p:nvPicPr>
        <p:blipFill>
          <a:blip r:embed="rId7">
            <a:extLst/>
          </a:blip>
          <a:srcRect l="6992" t="10113" r="10135" b="11501"/>
          <a:stretch>
            <a:fillRect/>
          </a:stretch>
        </p:blipFill>
        <p:spPr>
          <a:xfrm>
            <a:off x="7681745" y="4536969"/>
            <a:ext cx="974091" cy="768702"/>
          </a:xfrm>
          <a:prstGeom prst="rect">
            <a:avLst/>
          </a:prstGeom>
          <a:ln w="12700">
            <a:miter lim="400000"/>
          </a:ln>
        </p:spPr>
      </p:pic>
      <p:pic>
        <p:nvPicPr>
          <p:cNvPr id="795" name="pasted-image.jpg"/>
          <p:cNvPicPr/>
          <p:nvPr/>
        </p:nvPicPr>
        <p:blipFill>
          <a:blip r:embed="rId7">
            <a:extLst/>
          </a:blip>
          <a:srcRect l="6992" t="10113" r="10135" b="11501"/>
          <a:stretch>
            <a:fillRect/>
          </a:stretch>
        </p:blipFill>
        <p:spPr>
          <a:xfrm>
            <a:off x="9782750" y="4534386"/>
            <a:ext cx="974092" cy="768702"/>
          </a:xfrm>
          <a:prstGeom prst="rect">
            <a:avLst/>
          </a:prstGeom>
          <a:ln w="12700">
            <a:miter lim="400000"/>
          </a:ln>
        </p:spPr>
      </p:pic>
      <p:pic>
        <p:nvPicPr>
          <p:cNvPr id="796" name="pasted-image.jpg"/>
          <p:cNvPicPr/>
          <p:nvPr/>
        </p:nvPicPr>
        <p:blipFill>
          <a:blip r:embed="rId7">
            <a:extLst/>
          </a:blip>
          <a:srcRect l="6992" t="10113" r="10135" b="11501"/>
          <a:stretch>
            <a:fillRect/>
          </a:stretch>
        </p:blipFill>
        <p:spPr>
          <a:xfrm>
            <a:off x="9874237" y="6434129"/>
            <a:ext cx="974091" cy="768703"/>
          </a:xfrm>
          <a:prstGeom prst="rect">
            <a:avLst/>
          </a:prstGeom>
          <a:ln w="12700">
            <a:miter lim="400000"/>
          </a:ln>
        </p:spPr>
      </p:pic>
      <p:pic>
        <p:nvPicPr>
          <p:cNvPr id="797" name="pasted-image.jpg"/>
          <p:cNvPicPr/>
          <p:nvPr/>
        </p:nvPicPr>
        <p:blipFill>
          <a:blip r:embed="rId7">
            <a:extLst/>
          </a:blip>
          <a:srcRect l="6992" t="10113" r="10135" b="11501"/>
          <a:stretch>
            <a:fillRect/>
          </a:stretch>
        </p:blipFill>
        <p:spPr>
          <a:xfrm>
            <a:off x="7681745" y="6427005"/>
            <a:ext cx="974091" cy="768702"/>
          </a:xfrm>
          <a:prstGeom prst="rect">
            <a:avLst/>
          </a:prstGeom>
          <a:ln w="12700">
            <a:miter lim="400000"/>
          </a:ln>
        </p:spPr>
      </p:pic>
      <p:sp>
        <p:nvSpPr>
          <p:cNvPr id="798" name="Shape 798"/>
          <p:cNvSpPr/>
          <p:nvPr/>
        </p:nvSpPr>
        <p:spPr>
          <a:xfrm>
            <a:off x="10482826" y="5989629"/>
            <a:ext cx="297148"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799" name="Shape 799"/>
          <p:cNvSpPr/>
          <p:nvPr/>
        </p:nvSpPr>
        <p:spPr>
          <a:xfrm>
            <a:off x="5418471" y="4804200"/>
            <a:ext cx="358369" cy="358370"/>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50" name="Shape 850"/>
          <p:cNvSpPr/>
          <p:nvPr/>
        </p:nvSpPr>
        <p:spPr>
          <a:xfrm>
            <a:off x="1441978" y="6132422"/>
            <a:ext cx="772120" cy="6151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5E5E5E"/>
            </a:solidFill>
            <a:miter lim="400000"/>
          </a:ln>
        </p:spPr>
        <p:txBody>
          <a:bodyPr/>
          <a:lstStyle/>
          <a:p>
            <a:pPr lvl="0"/>
            <a:endParaRPr/>
          </a:p>
        </p:txBody>
      </p:sp>
      <p:cxnSp>
        <p:nvCxnSpPr>
          <p:cNvPr id="801" name="Connector 801"/>
          <p:cNvCxnSpPr>
            <a:stCxn id="814" idx="0"/>
            <a:endCxn id="815" idx="0"/>
          </p:cNvCxnSpPr>
          <p:nvPr/>
        </p:nvCxnSpPr>
        <p:spPr>
          <a:xfrm>
            <a:off x="2214097" y="4861510"/>
            <a:ext cx="2216305" cy="1"/>
          </a:xfrm>
          <a:prstGeom prst="straightConnector1">
            <a:avLst/>
          </a:prstGeom>
          <a:ln w="50800">
            <a:solidFill>
              <a:srgbClr val="0365C0"/>
            </a:solidFill>
            <a:miter lim="400000"/>
            <a:tailEnd type="triangle"/>
          </a:ln>
        </p:spPr>
      </p:cxnSp>
      <p:sp>
        <p:nvSpPr>
          <p:cNvPr id="851" name="Shape 851"/>
          <p:cNvSpPr/>
          <p:nvPr/>
        </p:nvSpPr>
        <p:spPr>
          <a:xfrm>
            <a:off x="4061526" y="5191985"/>
            <a:ext cx="149707" cy="1210549"/>
          </a:xfrm>
          <a:custGeom>
            <a:avLst/>
            <a:gdLst/>
            <a:ahLst/>
            <a:cxnLst>
              <a:cxn ang="0">
                <a:pos x="wd2" y="hd2"/>
              </a:cxn>
              <a:cxn ang="5400000">
                <a:pos x="wd2" y="hd2"/>
              </a:cxn>
              <a:cxn ang="10800000">
                <a:pos x="wd2" y="hd2"/>
              </a:cxn>
              <a:cxn ang="16200000">
                <a:pos x="wd2" y="hd2"/>
              </a:cxn>
            </a:cxnLst>
            <a:rect l="0" t="0" r="r" b="b"/>
            <a:pathLst>
              <a:path w="16236" h="21600" extrusionOk="0">
                <a:moveTo>
                  <a:pt x="13320" y="0"/>
                </a:moveTo>
                <a:cubicBezTo>
                  <a:pt x="-5364" y="7908"/>
                  <a:pt x="-4392" y="15108"/>
                  <a:pt x="16236" y="21600"/>
                </a:cubicBezTo>
              </a:path>
            </a:pathLst>
          </a:custGeom>
          <a:ln w="50800">
            <a:solidFill>
              <a:srgbClr val="0365C0"/>
            </a:solidFill>
            <a:miter lim="400000"/>
            <a:tailEnd type="triangle"/>
          </a:ln>
        </p:spPr>
        <p:txBody>
          <a:bodyPr/>
          <a:lstStyle/>
          <a:p>
            <a:pPr lvl="0"/>
            <a:endParaRPr/>
          </a:p>
        </p:txBody>
      </p:sp>
      <p:sp>
        <p:nvSpPr>
          <p:cNvPr id="852" name="Shape 852"/>
          <p:cNvSpPr/>
          <p:nvPr/>
        </p:nvSpPr>
        <p:spPr>
          <a:xfrm>
            <a:off x="1146124" y="6402695"/>
            <a:ext cx="721002" cy="611018"/>
          </a:xfrm>
          <a:custGeom>
            <a:avLst/>
            <a:gdLst/>
            <a:ahLst/>
            <a:cxnLst>
              <a:cxn ang="0">
                <a:pos x="wd2" y="hd2"/>
              </a:cxn>
              <a:cxn ang="5400000">
                <a:pos x="wd2" y="hd2"/>
              </a:cxn>
              <a:cxn ang="10800000">
                <a:pos x="wd2" y="hd2"/>
              </a:cxn>
              <a:cxn ang="16200000">
                <a:pos x="wd2" y="hd2"/>
              </a:cxn>
            </a:cxnLst>
            <a:rect l="0" t="0" r="r" b="b"/>
            <a:pathLst>
              <a:path w="19287" h="17769" extrusionOk="0">
                <a:moveTo>
                  <a:pt x="19287" y="14844"/>
                </a:moveTo>
                <a:cubicBezTo>
                  <a:pt x="3859" y="21600"/>
                  <a:pt x="-2313" y="16652"/>
                  <a:pt x="770" y="0"/>
                </a:cubicBezTo>
              </a:path>
            </a:pathLst>
          </a:custGeom>
          <a:ln w="50800">
            <a:solidFill>
              <a:srgbClr val="0365C0"/>
            </a:solidFill>
            <a:miter lim="400000"/>
            <a:tailEnd type="triangle"/>
          </a:ln>
        </p:spPr>
        <p:txBody>
          <a:bodyPr/>
          <a:lstStyle/>
          <a:p>
            <a:pPr lvl="0"/>
            <a:endParaRPr/>
          </a:p>
        </p:txBody>
      </p:sp>
      <p:sp>
        <p:nvSpPr>
          <p:cNvPr id="853" name="Shape 853"/>
          <p:cNvSpPr/>
          <p:nvPr/>
        </p:nvSpPr>
        <p:spPr>
          <a:xfrm>
            <a:off x="4674388" y="3942233"/>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pic>
        <p:nvPicPr>
          <p:cNvPr id="805" name="friendly-controller.png"/>
          <p:cNvPicPr/>
          <p:nvPr/>
        </p:nvPicPr>
        <p:blipFill>
          <a:blip r:embed="rId8">
            <a:extLst/>
          </a:blip>
          <a:stretch>
            <a:fillRect/>
          </a:stretch>
        </p:blipFill>
        <p:spPr>
          <a:xfrm>
            <a:off x="4737954" y="2997977"/>
            <a:ext cx="1361085" cy="1143312"/>
          </a:xfrm>
          <a:prstGeom prst="rect">
            <a:avLst/>
          </a:prstGeom>
          <a:ln w="12700">
            <a:miter lim="400000"/>
          </a:ln>
        </p:spPr>
      </p:pic>
      <p:sp>
        <p:nvSpPr>
          <p:cNvPr id="806" name="Shape 806"/>
          <p:cNvSpPr/>
          <p:nvPr/>
        </p:nvSpPr>
        <p:spPr>
          <a:xfrm flipH="1">
            <a:off x="4417701" y="6718226"/>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07" name="Shape 807"/>
          <p:cNvSpPr/>
          <p:nvPr/>
        </p:nvSpPr>
        <p:spPr>
          <a:xfrm flipV="1">
            <a:off x="4430401" y="6705526"/>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08" name="Shape 808"/>
          <p:cNvSpPr/>
          <p:nvPr/>
        </p:nvSpPr>
        <p:spPr>
          <a:xfrm flipH="1">
            <a:off x="2347605" y="4861511"/>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09" name="Shape 809"/>
          <p:cNvSpPr/>
          <p:nvPr/>
        </p:nvSpPr>
        <p:spPr>
          <a:xfrm flipV="1">
            <a:off x="4430401"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0" name="Shape 810"/>
          <p:cNvSpPr/>
          <p:nvPr/>
        </p:nvSpPr>
        <p:spPr>
          <a:xfrm>
            <a:off x="2347605" y="6718226"/>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1" name="Shape 811"/>
          <p:cNvSpPr/>
          <p:nvPr/>
        </p:nvSpPr>
        <p:spPr>
          <a:xfrm flipV="1">
            <a:off x="2214097" y="4733256"/>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2" name="Shape 812"/>
          <p:cNvSpPr/>
          <p:nvPr/>
        </p:nvSpPr>
        <p:spPr>
          <a:xfrm>
            <a:off x="1836081" y="6369535"/>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3" name="Shape 813"/>
          <p:cNvSpPr/>
          <p:nvPr/>
        </p:nvSpPr>
        <p:spPr>
          <a:xfrm>
            <a:off x="4052385" y="6340209"/>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4" name="Shape 814"/>
          <p:cNvSpPr/>
          <p:nvPr/>
        </p:nvSpPr>
        <p:spPr>
          <a:xfrm>
            <a:off x="1836081"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5" name="Shape 815"/>
          <p:cNvSpPr/>
          <p:nvPr/>
        </p:nvSpPr>
        <p:spPr>
          <a:xfrm>
            <a:off x="4052385" y="4483494"/>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6" name="Shape 816"/>
          <p:cNvSpPr/>
          <p:nvPr/>
        </p:nvSpPr>
        <p:spPr>
          <a:xfrm>
            <a:off x="4242503" y="7344450"/>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7" name="Shape 817"/>
          <p:cNvSpPr/>
          <p:nvPr/>
        </p:nvSpPr>
        <p:spPr>
          <a:xfrm>
            <a:off x="5051159" y="653032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18" name="Shape 818"/>
          <p:cNvSpPr/>
          <p:nvPr/>
        </p:nvSpPr>
        <p:spPr>
          <a:xfrm>
            <a:off x="2056181" y="4639261"/>
            <a:ext cx="31583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A</a:t>
            </a:r>
          </a:p>
        </p:txBody>
      </p:sp>
      <p:sp>
        <p:nvSpPr>
          <p:cNvPr id="819" name="Shape 819"/>
          <p:cNvSpPr/>
          <p:nvPr/>
        </p:nvSpPr>
        <p:spPr>
          <a:xfrm>
            <a:off x="4289244" y="4639261"/>
            <a:ext cx="282315"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B</a:t>
            </a:r>
          </a:p>
        </p:txBody>
      </p:sp>
      <p:sp>
        <p:nvSpPr>
          <p:cNvPr id="820" name="Shape 820"/>
          <p:cNvSpPr/>
          <p:nvPr/>
        </p:nvSpPr>
        <p:spPr>
          <a:xfrm>
            <a:off x="2055896" y="6495976"/>
            <a:ext cx="316403"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C</a:t>
            </a:r>
          </a:p>
        </p:txBody>
      </p:sp>
      <p:sp>
        <p:nvSpPr>
          <p:cNvPr id="821" name="Shape 821"/>
          <p:cNvSpPr/>
          <p:nvPr/>
        </p:nvSpPr>
        <p:spPr>
          <a:xfrm>
            <a:off x="4293594" y="6495976"/>
            <a:ext cx="297149" cy="444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212121"/>
                </a:solidFill>
              </a:defRPr>
            </a:lvl1pPr>
          </a:lstStyle>
          <a:p>
            <a:pPr lvl="0">
              <a:defRPr sz="1800">
                <a:solidFill>
                  <a:srgbClr val="000000"/>
                </a:solidFill>
              </a:defRPr>
            </a:pPr>
            <a:r>
              <a:rPr sz="2300">
                <a:solidFill>
                  <a:srgbClr val="212121"/>
                </a:solidFill>
              </a:rPr>
              <a:t>X</a:t>
            </a:r>
          </a:p>
        </p:txBody>
      </p:sp>
      <p:sp>
        <p:nvSpPr>
          <p:cNvPr id="854" name="Shape 854"/>
          <p:cNvSpPr/>
          <p:nvPr/>
        </p:nvSpPr>
        <p:spPr>
          <a:xfrm>
            <a:off x="1509114" y="7035412"/>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823" name="Shape 823"/>
          <p:cNvSpPr/>
          <p:nvPr/>
        </p:nvSpPr>
        <p:spPr>
          <a:xfrm>
            <a:off x="1355269" y="7338990"/>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24" name="Shape 824"/>
          <p:cNvSpPr/>
          <p:nvPr/>
        </p:nvSpPr>
        <p:spPr>
          <a:xfrm>
            <a:off x="5532377" y="6517628"/>
            <a:ext cx="482707"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D1</a:t>
            </a:r>
          </a:p>
        </p:txBody>
      </p:sp>
      <p:sp>
        <p:nvSpPr>
          <p:cNvPr id="825" name="Shape 825"/>
          <p:cNvSpPr/>
          <p:nvPr/>
        </p:nvSpPr>
        <p:spPr>
          <a:xfrm>
            <a:off x="4688652" y="7333497"/>
            <a:ext cx="482706" cy="406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t>D2</a:t>
            </a:r>
          </a:p>
        </p:txBody>
      </p:sp>
      <p:cxnSp>
        <p:nvCxnSpPr>
          <p:cNvPr id="826" name="Connector 826"/>
          <p:cNvCxnSpPr>
            <a:stCxn id="812" idx="0"/>
            <a:endCxn id="813" idx="0"/>
          </p:cNvCxnSpPr>
          <p:nvPr/>
        </p:nvCxnSpPr>
        <p:spPr>
          <a:xfrm flipV="1">
            <a:off x="2214097" y="6718226"/>
            <a:ext cx="2216305" cy="29326"/>
          </a:xfrm>
          <a:prstGeom prst="straightConnector1">
            <a:avLst/>
          </a:prstGeom>
          <a:ln w="50800">
            <a:solidFill>
              <a:srgbClr val="FF2600"/>
            </a:solidFill>
            <a:miter lim="400000"/>
            <a:tailEnd type="triangle"/>
          </a:ln>
        </p:spPr>
      </p:cxnSp>
      <p:sp>
        <p:nvSpPr>
          <p:cNvPr id="827" name="Shape 827"/>
          <p:cNvSpPr/>
          <p:nvPr/>
        </p:nvSpPr>
        <p:spPr>
          <a:xfrm>
            <a:off x="3157710" y="6764446"/>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3</a:t>
            </a:r>
          </a:p>
        </p:txBody>
      </p:sp>
      <p:sp>
        <p:nvSpPr>
          <p:cNvPr id="828" name="Shape 828"/>
          <p:cNvSpPr/>
          <p:nvPr/>
        </p:nvSpPr>
        <p:spPr>
          <a:xfrm>
            <a:off x="3157710" y="4464444"/>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829" name="Shape 829"/>
          <p:cNvSpPr/>
          <p:nvPr/>
        </p:nvSpPr>
        <p:spPr>
          <a:xfrm>
            <a:off x="4419239" y="5623364"/>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830" name="Shape 830"/>
          <p:cNvSpPr/>
          <p:nvPr/>
        </p:nvSpPr>
        <p:spPr>
          <a:xfrm>
            <a:off x="1684477" y="5629714"/>
            <a:ext cx="500249"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200"/>
            </a:lvl1pPr>
          </a:lstStyle>
          <a:p>
            <a:pPr lvl="0">
              <a:defRPr sz="1800"/>
            </a:pPr>
            <a:r>
              <a:rPr sz="2200"/>
              <a:t>10</a:t>
            </a:r>
          </a:p>
        </p:txBody>
      </p:sp>
      <p:sp>
        <p:nvSpPr>
          <p:cNvPr id="831" name="Shape 831"/>
          <p:cNvSpPr/>
          <p:nvPr/>
        </p:nvSpPr>
        <p:spPr>
          <a:xfrm>
            <a:off x="1360434" y="6299126"/>
            <a:ext cx="274911" cy="3937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000"/>
            </a:lvl1pPr>
          </a:lstStyle>
          <a:p>
            <a:pPr lvl="0">
              <a:defRPr sz="1800"/>
            </a:pPr>
            <a:r>
              <a:rPr sz="2000"/>
              <a:t>1</a:t>
            </a:r>
          </a:p>
        </p:txBody>
      </p:sp>
      <p:sp>
        <p:nvSpPr>
          <p:cNvPr id="832" name="Shape 832"/>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33" name="Shape 833"/>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34" name="Shape 834"/>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835" name="Shape 835"/>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36" name="Shape 836"/>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855" name="Shape 855"/>
          <p:cNvSpPr/>
          <p:nvPr/>
        </p:nvSpPr>
        <p:spPr>
          <a:xfrm>
            <a:off x="4820735" y="4130706"/>
            <a:ext cx="712857" cy="685932"/>
          </a:xfrm>
          <a:custGeom>
            <a:avLst/>
            <a:gdLst/>
            <a:ahLst/>
            <a:cxnLst>
              <a:cxn ang="0">
                <a:pos x="wd2" y="hd2"/>
              </a:cxn>
              <a:cxn ang="5400000">
                <a:pos x="wd2" y="hd2"/>
              </a:cxn>
              <a:cxn ang="10800000">
                <a:pos x="wd2" y="hd2"/>
              </a:cxn>
              <a:cxn ang="16200000">
                <a:pos x="wd2" y="hd2"/>
              </a:cxn>
            </a:cxnLst>
            <a:rect l="0" t="0" r="r" b="b"/>
            <a:pathLst>
              <a:path w="17213" h="19588" extrusionOk="0">
                <a:moveTo>
                  <a:pt x="12651" y="0"/>
                </a:moveTo>
                <a:cubicBezTo>
                  <a:pt x="21600" y="15255"/>
                  <a:pt x="17383" y="21600"/>
                  <a:pt x="0" y="19034"/>
                </a:cubicBezTo>
              </a:path>
            </a:pathLst>
          </a:custGeom>
          <a:ln w="50800" cap="rnd">
            <a:solidFill/>
            <a:custDash>
              <a:ds d="100000" sp="200000"/>
            </a:custDash>
            <a:round/>
            <a:tailEnd type="triangle"/>
          </a:ln>
        </p:spPr>
        <p:txBody>
          <a:bodyPr/>
          <a:lstStyle/>
          <a:p>
            <a:pPr lvl="0"/>
            <a:endParaRPr/>
          </a:p>
        </p:txBody>
      </p:sp>
      <p:sp>
        <p:nvSpPr>
          <p:cNvPr id="838" name="Shape 838"/>
          <p:cNvSpPr/>
          <p:nvPr/>
        </p:nvSpPr>
        <p:spPr>
          <a:xfrm>
            <a:off x="684742" y="2682601"/>
            <a:ext cx="5867402" cy="5483200"/>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39" name="Shape 839"/>
          <p:cNvSpPr/>
          <p:nvPr/>
        </p:nvSpPr>
        <p:spPr>
          <a:xfrm>
            <a:off x="4991569" y="5039164"/>
            <a:ext cx="2684414"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solidFill>
                  <a:srgbClr val="424242"/>
                </a:solidFill>
              </a:rPr>
              <a:t>node V1,</a:t>
            </a:r>
          </a:p>
          <a:p>
            <a:pPr lvl="0">
              <a:defRPr sz="1800"/>
            </a:pPr>
            <a:r>
              <a:rPr sz="2100">
                <a:solidFill>
                  <a:srgbClr val="424242"/>
                </a:solidFill>
              </a:rPr>
              <a:t>link (V1,C),</a:t>
            </a:r>
          </a:p>
          <a:p>
            <a:pPr lvl="0">
              <a:defRPr sz="1800"/>
            </a:pPr>
            <a:r>
              <a:rPr sz="2100" b="1">
                <a:solidFill>
                  <a:srgbClr val="424242"/>
                </a:solidFill>
              </a:rPr>
              <a:t>map (V1,C) to (C,A)</a:t>
            </a:r>
          </a:p>
        </p:txBody>
      </p:sp>
      <p:sp>
        <p:nvSpPr>
          <p:cNvPr id="840" name="Shape 840"/>
          <p:cNvSpPr/>
          <p:nvPr/>
        </p:nvSpPr>
        <p:spPr>
          <a:xfrm>
            <a:off x="2313196" y="3122073"/>
            <a:ext cx="1977623" cy="8128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requirement</a:t>
            </a:r>
          </a:p>
          <a:p>
            <a:pPr lvl="0" algn="l">
              <a:defRPr sz="1800"/>
            </a:pPr>
            <a:r>
              <a:rPr sz="2400">
                <a:solidFill>
                  <a:srgbClr val="0365C0"/>
                </a:solidFill>
              </a:rPr>
              <a:t>(C,A,B,X,D2)</a:t>
            </a:r>
          </a:p>
        </p:txBody>
      </p:sp>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9" name="Shape 859"/>
          <p:cNvSpPr/>
          <p:nvPr/>
        </p:nvSpPr>
        <p:spPr>
          <a:xfrm>
            <a:off x="635000" y="3937987"/>
            <a:ext cx="1483331"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6C6C6C"/>
                </a:solidFill>
              </a:defRPr>
            </a:lvl1pPr>
          </a:lstStyle>
          <a:p>
            <a:pPr lvl="0">
              <a:defRPr sz="1800">
                <a:solidFill>
                  <a:srgbClr val="000000"/>
                </a:solidFill>
              </a:defRPr>
            </a:pPr>
            <a:r>
              <a:rPr sz="2400">
                <a:solidFill>
                  <a:srgbClr val="6C6C6C"/>
                </a:solidFill>
              </a:rPr>
              <a:t>Theorem</a:t>
            </a:r>
          </a:p>
        </p:txBody>
      </p:sp>
      <p:sp>
        <p:nvSpPr>
          <p:cNvPr id="860" name="Shape 860"/>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Fibbing can program</a:t>
            </a:r>
          </a:p>
          <a:p>
            <a:pPr lvl="0" algn="l">
              <a:lnSpc>
                <a:spcPct val="130000"/>
              </a:lnSpc>
              <a:defRPr sz="1800"/>
            </a:pPr>
            <a:r>
              <a:rPr sz="3400">
                <a:solidFill>
                  <a:srgbClr val="424242"/>
                </a:solidFill>
              </a:rPr>
              <a:t>arbitrary per-destination paths</a:t>
            </a:r>
          </a:p>
        </p:txBody>
      </p:sp>
      <p:sp>
        <p:nvSpPr>
          <p:cNvPr id="861" name="Shape 861"/>
          <p:cNvSpPr/>
          <p:nvPr/>
        </p:nvSpPr>
        <p:spPr>
          <a:xfrm>
            <a:off x="3162982" y="3937987"/>
            <a:ext cx="833437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50000"/>
              </a:lnSpc>
              <a:defRPr sz="2400"/>
            </a:lvl1pPr>
          </a:lstStyle>
          <a:p>
            <a:pPr lvl="0">
              <a:defRPr sz="1800"/>
            </a:pPr>
            <a:r>
              <a:rPr sz="2400"/>
              <a:t>Any set of forwarding DAGs can be enforced by Fibbing</a:t>
            </a:r>
          </a:p>
        </p:txBody>
      </p:sp>
    </p:spTree>
  </p:cSld>
  <p:clrMapOvr>
    <a:masterClrMapping/>
  </p:clrMapOvr>
  <p:transition xmlns:p14="http://schemas.microsoft.com/office/powerpoint/2010/mai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Shape 895"/>
          <p:cNvSpPr/>
          <p:nvPr/>
        </p:nvSpPr>
        <p:spPr>
          <a:xfrm>
            <a:off x="4748895" y="3938552"/>
            <a:ext cx="2525937" cy="456072"/>
          </a:xfrm>
          <a:prstGeom prst="rect">
            <a:avLst/>
          </a:prstGeom>
          <a:solidFill>
            <a:srgbClr val="CAFB4E">
              <a:alpha val="75000"/>
            </a:srgbClr>
          </a:solidFill>
          <a:ln w="25400">
            <a:solidFill>
              <a:srgbClr val="000000">
                <a:alpha val="0"/>
              </a:srgbClr>
            </a:solidFill>
            <a:miter lim="400000"/>
          </a:ln>
        </p:spPr>
        <p:txBody>
          <a:bodyPr lIns="0" tIns="0" rIns="0" bIns="0" anchor="ctr"/>
          <a:lstStyle/>
          <a:p>
            <a:pPr lvl="0">
              <a:defRPr sz="4000">
                <a:solidFill>
                  <a:srgbClr val="5E5E5E"/>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96" name="Shape 89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Fibbing can program</a:t>
            </a:r>
          </a:p>
          <a:p>
            <a:pPr lvl="0" algn="l">
              <a:lnSpc>
                <a:spcPct val="130000"/>
              </a:lnSpc>
              <a:defRPr sz="1800"/>
            </a:pPr>
            <a:r>
              <a:rPr sz="3400">
                <a:solidFill>
                  <a:srgbClr val="424242"/>
                </a:solidFill>
              </a:rPr>
              <a:t>arbitrary per-destination paths</a:t>
            </a:r>
          </a:p>
        </p:txBody>
      </p:sp>
      <p:sp>
        <p:nvSpPr>
          <p:cNvPr id="897" name="Shape 897"/>
          <p:cNvSpPr/>
          <p:nvPr/>
        </p:nvSpPr>
        <p:spPr>
          <a:xfrm flipV="1">
            <a:off x="6064094" y="4434298"/>
            <a:ext cx="1" cy="885003"/>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898" name="Shape 898"/>
          <p:cNvSpPr/>
          <p:nvPr/>
        </p:nvSpPr>
        <p:spPr>
          <a:xfrm>
            <a:off x="2624608" y="5368431"/>
            <a:ext cx="749394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just">
              <a:lnSpc>
                <a:spcPct val="120000"/>
              </a:lnSpc>
              <a:defRPr sz="2400">
                <a:solidFill>
                  <a:srgbClr val="FF2600"/>
                </a:solidFill>
              </a:defRPr>
            </a:lvl1pPr>
          </a:lstStyle>
          <a:p>
            <a:pPr lvl="0">
              <a:defRPr sz="1800">
                <a:solidFill>
                  <a:srgbClr val="000000"/>
                </a:solidFill>
              </a:defRPr>
            </a:pPr>
            <a:r>
              <a:rPr sz="2400">
                <a:solidFill>
                  <a:srgbClr val="FF2600"/>
                </a:solidFill>
              </a:rPr>
              <a:t>paths to the same destination do not create loops</a:t>
            </a:r>
          </a:p>
        </p:txBody>
      </p:sp>
      <p:sp>
        <p:nvSpPr>
          <p:cNvPr id="899" name="Shape 899"/>
          <p:cNvSpPr/>
          <p:nvPr/>
        </p:nvSpPr>
        <p:spPr>
          <a:xfrm>
            <a:off x="635000" y="3937987"/>
            <a:ext cx="148333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6C6C6C"/>
                </a:solidFill>
              </a:defRPr>
            </a:lvl1pPr>
          </a:lstStyle>
          <a:p>
            <a:pPr lvl="0">
              <a:defRPr sz="1800">
                <a:solidFill>
                  <a:srgbClr val="000000"/>
                </a:solidFill>
              </a:defRPr>
            </a:pPr>
            <a:r>
              <a:rPr sz="2400">
                <a:solidFill>
                  <a:srgbClr val="6C6C6C"/>
                </a:solidFill>
              </a:rPr>
              <a:t>Theorem</a:t>
            </a:r>
          </a:p>
        </p:txBody>
      </p:sp>
      <p:sp>
        <p:nvSpPr>
          <p:cNvPr id="900" name="Shape 900"/>
          <p:cNvSpPr/>
          <p:nvPr/>
        </p:nvSpPr>
        <p:spPr>
          <a:xfrm>
            <a:off x="3162982" y="3937987"/>
            <a:ext cx="833437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50000"/>
              </a:lnSpc>
              <a:defRPr sz="2400"/>
            </a:lvl1pPr>
          </a:lstStyle>
          <a:p>
            <a:pPr lvl="0">
              <a:defRPr sz="1800"/>
            </a:pPr>
            <a:r>
              <a:rPr sz="2400"/>
              <a:t>Any set of forwarding DAGs can be enforced by Fibbing</a:t>
            </a:r>
          </a:p>
        </p:txBody>
      </p:sp>
    </p:spTree>
  </p:cSld>
  <p:clrMapOvr>
    <a:masterClrMapping/>
  </p:clrMapOvr>
  <p:transition xmlns:p14="http://schemas.microsoft.com/office/powerpoint/2010/mai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Shape 902"/>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By achieving full per-destination control,</a:t>
            </a:r>
          </a:p>
          <a:p>
            <a:pPr lvl="0" algn="l">
              <a:lnSpc>
                <a:spcPct val="130000"/>
              </a:lnSpc>
              <a:defRPr sz="1800"/>
            </a:pPr>
            <a:r>
              <a:rPr sz="3400">
                <a:solidFill>
                  <a:srgbClr val="424242"/>
                </a:solidFill>
              </a:rPr>
              <a:t>Fibbing is highly flexible</a:t>
            </a:r>
          </a:p>
        </p:txBody>
      </p:sp>
      <p:sp>
        <p:nvSpPr>
          <p:cNvPr id="903" name="Shape 903"/>
          <p:cNvSpPr/>
          <p:nvPr/>
        </p:nvSpPr>
        <p:spPr>
          <a:xfrm>
            <a:off x="3162982" y="5161773"/>
            <a:ext cx="798513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522514" lvl="0" indent="-522514" algn="l">
              <a:lnSpc>
                <a:spcPct val="120000"/>
              </a:lnSpc>
              <a:buSzPct val="80000"/>
              <a:buBlip>
                <a:blip r:embed="rId2"/>
              </a:buBlip>
              <a:defRPr sz="1800"/>
            </a:pPr>
            <a:r>
              <a:rPr sz="2400"/>
              <a:t>fine-grained traffic steering </a:t>
            </a:r>
            <a:r>
              <a:rPr sz="2400">
                <a:solidFill>
                  <a:srgbClr val="53585F"/>
                </a:solidFill>
              </a:rPr>
              <a:t>(middleboxing)</a:t>
            </a:r>
          </a:p>
        </p:txBody>
      </p:sp>
      <p:sp>
        <p:nvSpPr>
          <p:cNvPr id="904" name="Shape 904"/>
          <p:cNvSpPr/>
          <p:nvPr/>
        </p:nvSpPr>
        <p:spPr>
          <a:xfrm>
            <a:off x="3162982" y="6088884"/>
            <a:ext cx="9335083"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522514" lvl="0" indent="-522514" algn="l">
              <a:lnSpc>
                <a:spcPct val="120000"/>
              </a:lnSpc>
              <a:buSzPct val="80000"/>
              <a:buBlip>
                <a:blip r:embed="rId2"/>
              </a:buBlip>
              <a:defRPr sz="1800"/>
            </a:pPr>
            <a:r>
              <a:rPr sz="2400"/>
              <a:t>per-destination load balancing </a:t>
            </a:r>
            <a:r>
              <a:rPr sz="2400">
                <a:solidFill>
                  <a:srgbClr val="53585F"/>
                </a:solidFill>
              </a:rPr>
              <a:t>(traffic engineering)</a:t>
            </a:r>
          </a:p>
        </p:txBody>
      </p:sp>
      <p:sp>
        <p:nvSpPr>
          <p:cNvPr id="905" name="Shape 905"/>
          <p:cNvSpPr/>
          <p:nvPr/>
        </p:nvSpPr>
        <p:spPr>
          <a:xfrm>
            <a:off x="3162982" y="7015994"/>
            <a:ext cx="9335084"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522514" lvl="0" indent="-522514" algn="l">
              <a:lnSpc>
                <a:spcPct val="120000"/>
              </a:lnSpc>
              <a:buSzPct val="80000"/>
              <a:buBlip>
                <a:blip r:embed="rId2"/>
              </a:buBlip>
              <a:defRPr sz="1800"/>
            </a:pPr>
            <a:r>
              <a:rPr sz="2400"/>
              <a:t>backup paths provisioning </a:t>
            </a:r>
            <a:r>
              <a:rPr sz="2400">
                <a:solidFill>
                  <a:srgbClr val="53585F"/>
                </a:solidFill>
              </a:rPr>
              <a:t>(failure recovery</a:t>
            </a:r>
            <a:r>
              <a:rPr sz="2400" i="1">
                <a:solidFill>
                  <a:srgbClr val="53585F"/>
                </a:solidFill>
              </a:rPr>
              <a:t>)</a:t>
            </a:r>
          </a:p>
        </p:txBody>
      </p:sp>
      <p:sp>
        <p:nvSpPr>
          <p:cNvPr id="906" name="Shape 906"/>
          <p:cNvSpPr/>
          <p:nvPr/>
        </p:nvSpPr>
        <p:spPr>
          <a:xfrm>
            <a:off x="635000" y="3937987"/>
            <a:ext cx="1483331"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6C6C6C"/>
                </a:solidFill>
              </a:defRPr>
            </a:lvl1pPr>
          </a:lstStyle>
          <a:p>
            <a:pPr lvl="0">
              <a:defRPr sz="1800">
                <a:solidFill>
                  <a:srgbClr val="000000"/>
                </a:solidFill>
              </a:defRPr>
            </a:pPr>
            <a:r>
              <a:rPr sz="2400">
                <a:solidFill>
                  <a:srgbClr val="6C6C6C"/>
                </a:solidFill>
              </a:rPr>
              <a:t>Theorem</a:t>
            </a:r>
          </a:p>
        </p:txBody>
      </p:sp>
      <p:sp>
        <p:nvSpPr>
          <p:cNvPr id="907" name="Shape 907"/>
          <p:cNvSpPr/>
          <p:nvPr/>
        </p:nvSpPr>
        <p:spPr>
          <a:xfrm>
            <a:off x="3162982" y="3937987"/>
            <a:ext cx="833437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50000"/>
              </a:lnSpc>
              <a:defRPr sz="2400"/>
            </a:lvl1pPr>
          </a:lstStyle>
          <a:p>
            <a:pPr lvl="0">
              <a:defRPr sz="1800"/>
            </a:pPr>
            <a:r>
              <a:rPr sz="2400"/>
              <a:t>Any set of forwarding DAGs can be enforced by Fibbing</a:t>
            </a: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 name="Shape 909"/>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2"/>
              </a:rPr>
              <a:t>fibbing.net</a:t>
            </a:r>
          </a:p>
        </p:txBody>
      </p:sp>
      <p:sp>
        <p:nvSpPr>
          <p:cNvPr id="910" name="Shape 910"/>
          <p:cNvSpPr/>
          <p:nvPr/>
        </p:nvSpPr>
        <p:spPr>
          <a:xfrm>
            <a:off x="8024783" y="4324719"/>
            <a:ext cx="21602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Manageability</a:t>
            </a:r>
          </a:p>
        </p:txBody>
      </p:sp>
      <p:sp>
        <p:nvSpPr>
          <p:cNvPr id="911" name="Shape 911"/>
          <p:cNvSpPr/>
          <p:nvPr/>
        </p:nvSpPr>
        <p:spPr>
          <a:xfrm>
            <a:off x="7315200" y="432471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1</a:t>
            </a:r>
          </a:p>
        </p:txBody>
      </p:sp>
      <p:sp>
        <p:nvSpPr>
          <p:cNvPr id="912" name="Shape 912"/>
          <p:cNvSpPr/>
          <p:nvPr/>
        </p:nvSpPr>
        <p:spPr>
          <a:xfrm>
            <a:off x="8024783" y="5974980"/>
            <a:ext cx="15887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Scalability</a:t>
            </a:r>
          </a:p>
        </p:txBody>
      </p:sp>
      <p:sp>
        <p:nvSpPr>
          <p:cNvPr id="913" name="Shape 913"/>
          <p:cNvSpPr/>
          <p:nvPr/>
        </p:nvSpPr>
        <p:spPr>
          <a:xfrm>
            <a:off x="7315200" y="514984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2</a:t>
            </a:r>
          </a:p>
        </p:txBody>
      </p:sp>
      <p:sp>
        <p:nvSpPr>
          <p:cNvPr id="914" name="Shape 914"/>
          <p:cNvSpPr/>
          <p:nvPr/>
        </p:nvSpPr>
        <p:spPr>
          <a:xfrm>
            <a:off x="8024783" y="5149849"/>
            <a:ext cx="154007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Flexibility</a:t>
            </a:r>
          </a:p>
        </p:txBody>
      </p:sp>
      <p:sp>
        <p:nvSpPr>
          <p:cNvPr id="915" name="Shape 915"/>
          <p:cNvSpPr/>
          <p:nvPr/>
        </p:nvSpPr>
        <p:spPr>
          <a:xfrm>
            <a:off x="7315200" y="5974980"/>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3</a:t>
            </a:r>
          </a:p>
        </p:txBody>
      </p:sp>
      <p:sp>
        <p:nvSpPr>
          <p:cNvPr id="916" name="Shape 916"/>
          <p:cNvSpPr/>
          <p:nvPr/>
        </p:nvSpPr>
        <p:spPr>
          <a:xfrm>
            <a:off x="8024783" y="6797157"/>
            <a:ext cx="181436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Robustness</a:t>
            </a:r>
          </a:p>
        </p:txBody>
      </p:sp>
      <p:sp>
        <p:nvSpPr>
          <p:cNvPr id="917" name="Shape 917"/>
          <p:cNvSpPr/>
          <p:nvPr/>
        </p:nvSpPr>
        <p:spPr>
          <a:xfrm>
            <a:off x="7315200" y="6797157"/>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4</a:t>
            </a:r>
          </a:p>
        </p:txBody>
      </p:sp>
      <p:pic>
        <p:nvPicPr>
          <p:cNvPr id="918" name="lamborghini.jpg"/>
          <p:cNvPicPr/>
          <p:nvPr/>
        </p:nvPicPr>
        <p:blipFill>
          <a:blip r:embed="rId3">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Centralization improves network management,</a:t>
            </a:r>
          </a:p>
          <a:p>
            <a:pPr lvl="0" algn="l">
              <a:lnSpc>
                <a:spcPct val="130000"/>
              </a:lnSpc>
              <a:defRPr sz="1800"/>
            </a:pPr>
            <a:r>
              <a:rPr sz="3400">
                <a:solidFill>
                  <a:srgbClr val="424242"/>
                </a:solidFill>
              </a:rPr>
              <a:t>but </a:t>
            </a:r>
            <a:r>
              <a:rPr sz="3400" i="1">
                <a:solidFill>
                  <a:srgbClr val="424242"/>
                </a:solidFill>
              </a:rPr>
              <a:t>sacrifices </a:t>
            </a:r>
            <a:r>
              <a:rPr sz="3400">
                <a:solidFill>
                  <a:srgbClr val="424242"/>
                </a:solidFill>
              </a:rPr>
              <a:t>robustness</a:t>
            </a:r>
            <a:r>
              <a:rPr sz="3400" i="1">
                <a:solidFill>
                  <a:srgbClr val="424242"/>
                </a:solidFill>
              </a:rPr>
              <a:t> </a:t>
            </a:r>
            <a:r>
              <a:rPr sz="3400">
                <a:solidFill>
                  <a:srgbClr val="424242"/>
                </a:solidFill>
              </a:rPr>
              <a:t>of distributed protocols</a:t>
            </a:r>
          </a:p>
        </p:txBody>
      </p:sp>
      <p:sp>
        <p:nvSpPr>
          <p:cNvPr id="77" name="Shape 77"/>
          <p:cNvSpPr/>
          <p:nvPr/>
        </p:nvSpPr>
        <p:spPr>
          <a:xfrm>
            <a:off x="635000" y="6170050"/>
            <a:ext cx="2232033"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Manageability</a:t>
            </a:r>
          </a:p>
        </p:txBody>
      </p:sp>
      <p:sp>
        <p:nvSpPr>
          <p:cNvPr id="78" name="Shape 78"/>
          <p:cNvSpPr/>
          <p:nvPr/>
        </p:nvSpPr>
        <p:spPr>
          <a:xfrm>
            <a:off x="635000" y="6893950"/>
            <a:ext cx="2083623"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Flexibility</a:t>
            </a:r>
          </a:p>
        </p:txBody>
      </p:sp>
      <p:sp>
        <p:nvSpPr>
          <p:cNvPr id="79" name="Shape 79"/>
          <p:cNvSpPr/>
          <p:nvPr/>
        </p:nvSpPr>
        <p:spPr>
          <a:xfrm>
            <a:off x="635000" y="7624200"/>
            <a:ext cx="2083623"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Scalability</a:t>
            </a:r>
          </a:p>
        </p:txBody>
      </p:sp>
      <p:sp>
        <p:nvSpPr>
          <p:cNvPr id="80" name="Shape 80"/>
          <p:cNvSpPr/>
          <p:nvPr/>
        </p:nvSpPr>
        <p:spPr>
          <a:xfrm>
            <a:off x="635000" y="8341750"/>
            <a:ext cx="2083623"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Robustness</a:t>
            </a:r>
          </a:p>
        </p:txBody>
      </p:sp>
      <p:sp>
        <p:nvSpPr>
          <p:cNvPr id="81" name="Shape 81"/>
          <p:cNvSpPr/>
          <p:nvPr/>
        </p:nvSpPr>
        <p:spPr>
          <a:xfrm>
            <a:off x="10641510" y="2958031"/>
            <a:ext cx="785264"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300"/>
            </a:lvl1pPr>
          </a:lstStyle>
          <a:p>
            <a:pPr lvl="0">
              <a:defRPr sz="1800"/>
            </a:pPr>
            <a:r>
              <a:rPr sz="2300"/>
              <a:t>SDN</a:t>
            </a:r>
          </a:p>
        </p:txBody>
      </p:sp>
      <p:pic>
        <p:nvPicPr>
          <p:cNvPr id="82" name="suv_big_wheels.jpg"/>
          <p:cNvPicPr/>
          <p:nvPr/>
        </p:nvPicPr>
        <p:blipFill>
          <a:blip r:embed="rId3">
            <a:extLst/>
          </a:blip>
          <a:stretch>
            <a:fillRect/>
          </a:stretch>
        </p:blipFill>
        <p:spPr>
          <a:xfrm>
            <a:off x="9057007" y="3580338"/>
            <a:ext cx="3169005" cy="1774643"/>
          </a:xfrm>
          <a:prstGeom prst="rect">
            <a:avLst/>
          </a:prstGeom>
          <a:ln w="12700">
            <a:miter lim="400000"/>
          </a:ln>
        </p:spPr>
      </p:pic>
      <p:sp>
        <p:nvSpPr>
          <p:cNvPr id="83" name="Shape 83"/>
          <p:cNvSpPr/>
          <p:nvPr/>
        </p:nvSpPr>
        <p:spPr>
          <a:xfrm>
            <a:off x="9907067"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424242"/>
                </a:solidFill>
              </a:defRPr>
            </a:lvl1pPr>
          </a:lstStyle>
          <a:p>
            <a:pPr lvl="0">
              <a:defRPr sz="1800">
                <a:solidFill>
                  <a:srgbClr val="000000"/>
                </a:solidFill>
              </a:defRPr>
            </a:pPr>
            <a:r>
              <a:rPr sz="2400">
                <a:solidFill>
                  <a:srgbClr val="424242"/>
                </a:solidFill>
              </a:rPr>
              <a:t>ad hoc</a:t>
            </a:r>
          </a:p>
        </p:txBody>
      </p:sp>
      <p:sp>
        <p:nvSpPr>
          <p:cNvPr id="84" name="Shape 84"/>
          <p:cNvSpPr/>
          <p:nvPr/>
        </p:nvSpPr>
        <p:spPr>
          <a:xfrm>
            <a:off x="9907067"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
        <p:nvSpPr>
          <p:cNvPr id="85" name="Shape 85"/>
          <p:cNvSpPr/>
          <p:nvPr/>
        </p:nvSpPr>
        <p:spPr>
          <a:xfrm>
            <a:off x="9907067"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highest</a:t>
            </a:r>
          </a:p>
        </p:txBody>
      </p:sp>
      <p:sp>
        <p:nvSpPr>
          <p:cNvPr id="86" name="Shape 86"/>
          <p:cNvSpPr/>
          <p:nvPr/>
        </p:nvSpPr>
        <p:spPr>
          <a:xfrm>
            <a:off x="9907067"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87" name="Shape 87"/>
          <p:cNvSpPr/>
          <p:nvPr/>
        </p:nvSpPr>
        <p:spPr>
          <a:xfrm>
            <a:off x="3366004" y="2958031"/>
            <a:ext cx="1795263" cy="444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300"/>
            </a:lvl1pPr>
          </a:lstStyle>
          <a:p>
            <a:pPr lvl="0">
              <a:defRPr sz="1800"/>
            </a:pPr>
            <a:r>
              <a:rPr sz="2300"/>
              <a:t>Traditional</a:t>
            </a:r>
          </a:p>
        </p:txBody>
      </p:sp>
      <p:sp>
        <p:nvSpPr>
          <p:cNvPr id="88" name="Shape 88"/>
          <p:cNvSpPr/>
          <p:nvPr/>
        </p:nvSpPr>
        <p:spPr>
          <a:xfrm>
            <a:off x="3330259" y="3549596"/>
            <a:ext cx="2254149" cy="787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300">
                <a:solidFill>
                  <a:srgbClr val="424242"/>
                </a:solidFill>
              </a:defRPr>
            </a:lvl1pPr>
          </a:lstStyle>
          <a:p>
            <a:pPr lvl="0">
              <a:defRPr sz="1800">
                <a:solidFill>
                  <a:srgbClr val="000000"/>
                </a:solidFill>
              </a:defRPr>
            </a:pPr>
            <a:r>
              <a:rPr sz="2300">
                <a:solidFill>
                  <a:srgbClr val="424242"/>
                </a:solidFill>
              </a:rPr>
              <a:t>IGP, tunnelling (RSVP-TE)</a:t>
            </a:r>
          </a:p>
        </p:txBody>
      </p:sp>
      <p:pic>
        <p:nvPicPr>
          <p:cNvPr id="89" name="old_vs_new_beetle.png"/>
          <p:cNvPicPr/>
          <p:nvPr/>
        </p:nvPicPr>
        <p:blipFill>
          <a:blip r:embed="rId4">
            <a:extLst/>
          </a:blip>
          <a:srcRect l="350" r="57583" b="21315"/>
          <a:stretch>
            <a:fillRect/>
          </a:stretch>
        </p:blipFill>
        <p:spPr>
          <a:xfrm>
            <a:off x="2867032" y="3534911"/>
            <a:ext cx="2793041" cy="1820241"/>
          </a:xfrm>
          <a:prstGeom prst="rect">
            <a:avLst/>
          </a:prstGeom>
          <a:ln w="12700">
            <a:miter lim="400000"/>
          </a:ln>
        </p:spPr>
      </p:pic>
      <p:sp>
        <p:nvSpPr>
          <p:cNvPr id="90" name="Shape 90"/>
          <p:cNvSpPr/>
          <p:nvPr/>
        </p:nvSpPr>
        <p:spPr>
          <a:xfrm>
            <a:off x="3136561"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by design</a:t>
            </a:r>
          </a:p>
        </p:txBody>
      </p:sp>
      <p:sp>
        <p:nvSpPr>
          <p:cNvPr id="91" name="Shape 91"/>
          <p:cNvSpPr/>
          <p:nvPr/>
        </p:nvSpPr>
        <p:spPr>
          <a:xfrm>
            <a:off x="3136561"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92" name="Shape 92"/>
          <p:cNvSpPr/>
          <p:nvPr/>
        </p:nvSpPr>
        <p:spPr>
          <a:xfrm>
            <a:off x="3136561"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
        <p:nvSpPr>
          <p:cNvPr id="93" name="Shape 93"/>
          <p:cNvSpPr/>
          <p:nvPr/>
        </p:nvSpPr>
        <p:spPr>
          <a:xfrm>
            <a:off x="3136561"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Shape 920"/>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30000"/>
              </a:lnSpc>
              <a:defRPr sz="3400">
                <a:solidFill>
                  <a:srgbClr val="424242"/>
                </a:solidFill>
              </a:defRPr>
            </a:lvl1pPr>
          </a:lstStyle>
          <a:p>
            <a:pPr lvl="0">
              <a:defRPr sz="1800">
                <a:solidFill>
                  <a:srgbClr val="000000"/>
                </a:solidFill>
              </a:defRPr>
            </a:pPr>
            <a:r>
              <a:rPr sz="3400">
                <a:solidFill>
                  <a:srgbClr val="424242"/>
                </a:solidFill>
              </a:rPr>
              <a:t>We implemented a Fibbing controller</a:t>
            </a:r>
          </a:p>
        </p:txBody>
      </p:sp>
      <p:sp>
        <p:nvSpPr>
          <p:cNvPr id="921" name="Shape 921"/>
          <p:cNvSpPr/>
          <p:nvPr/>
        </p:nvSpPr>
        <p:spPr>
          <a:xfrm>
            <a:off x="11638407" y="4683146"/>
            <a:ext cx="219738" cy="109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2" name="Shape 922"/>
          <p:cNvSpPr/>
          <p:nvPr/>
        </p:nvSpPr>
        <p:spPr>
          <a:xfrm>
            <a:off x="11638407" y="4999764"/>
            <a:ext cx="219738" cy="112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3" name="Shape 923"/>
          <p:cNvSpPr/>
          <p:nvPr/>
        </p:nvSpPr>
        <p:spPr>
          <a:xfrm>
            <a:off x="11638407" y="4894345"/>
            <a:ext cx="219738" cy="2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4" name="Shape 924"/>
          <p:cNvSpPr/>
          <p:nvPr/>
        </p:nvSpPr>
        <p:spPr>
          <a:xfrm>
            <a:off x="12266376" y="4684638"/>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5" name="Shape 925"/>
          <p:cNvSpPr/>
          <p:nvPr/>
        </p:nvSpPr>
        <p:spPr>
          <a:xfrm>
            <a:off x="12266376" y="5002862"/>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6" name="Shape 926"/>
          <p:cNvSpPr/>
          <p:nvPr/>
        </p:nvSpPr>
        <p:spPr>
          <a:xfrm>
            <a:off x="12266376" y="4895837"/>
            <a:ext cx="219737" cy="1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927" name="Shape 927"/>
          <p:cNvSpPr/>
          <p:nvPr/>
        </p:nvSpPr>
        <p:spPr>
          <a:xfrm>
            <a:off x="3065489"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928" name="Shape 928"/>
          <p:cNvSpPr/>
          <p:nvPr/>
        </p:nvSpPr>
        <p:spPr>
          <a:xfrm>
            <a:off x="1267145" y="5682742"/>
            <a:ext cx="1844986"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network</a:t>
            </a:r>
          </a:p>
          <a:p>
            <a:pPr lvl="0">
              <a:lnSpc>
                <a:spcPct val="120000"/>
              </a:lnSpc>
              <a:defRPr sz="1800"/>
            </a:pPr>
            <a:r>
              <a:rPr sz="2200" b="1">
                <a:solidFill>
                  <a:srgbClr val="424242"/>
                </a:solidFill>
              </a:rPr>
              <a:t>topology</a:t>
            </a:r>
          </a:p>
        </p:txBody>
      </p:sp>
      <p:grpSp>
        <p:nvGrpSpPr>
          <p:cNvPr id="975" name="Group 975"/>
          <p:cNvGrpSpPr/>
          <p:nvPr/>
        </p:nvGrpSpPr>
        <p:grpSpPr>
          <a:xfrm>
            <a:off x="3733870" y="4335929"/>
            <a:ext cx="1871233" cy="1126995"/>
            <a:chOff x="0" y="0"/>
            <a:chExt cx="1871232" cy="1126994"/>
          </a:xfrm>
        </p:grpSpPr>
        <p:sp>
          <p:nvSpPr>
            <p:cNvPr id="929" name="Shape 929"/>
            <p:cNvSpPr/>
            <p:nvPr/>
          </p:nvSpPr>
          <p:spPr>
            <a:xfrm>
              <a:off x="367727"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0" name="Shape 930"/>
            <p:cNvSpPr/>
            <p:nvPr/>
          </p:nvSpPr>
          <p:spPr>
            <a:xfrm>
              <a:off x="36772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1" name="Shape 931"/>
            <p:cNvSpPr/>
            <p:nvPr/>
          </p:nvSpPr>
          <p:spPr>
            <a:xfrm>
              <a:off x="1145884" y="16357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2" name="Shape 932"/>
            <p:cNvSpPr/>
            <p:nvPr/>
          </p:nvSpPr>
          <p:spPr>
            <a:xfrm>
              <a:off x="1043665" y="245844"/>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33" name="Shape 933"/>
            <p:cNvSpPr/>
            <p:nvPr/>
          </p:nvSpPr>
          <p:spPr>
            <a:xfrm>
              <a:off x="840465"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4" name="Shape 934"/>
            <p:cNvSpPr/>
            <p:nvPr/>
          </p:nvSpPr>
          <p:spPr>
            <a:xfrm>
              <a:off x="555108" y="30218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35" name="Shape 935"/>
            <p:cNvSpPr/>
            <p:nvPr/>
          </p:nvSpPr>
          <p:spPr>
            <a:xfrm>
              <a:off x="0" y="0"/>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6" name="Shape 936"/>
            <p:cNvSpPr/>
            <p:nvPr/>
          </p:nvSpPr>
          <p:spPr>
            <a:xfrm>
              <a:off x="41100" y="32309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7" name="Shape 937"/>
            <p:cNvSpPr/>
            <p:nvPr/>
          </p:nvSpPr>
          <p:spPr>
            <a:xfrm>
              <a:off x="18783" y="587940"/>
              <a:ext cx="233105" cy="233105"/>
            </a:xfrm>
            <a:prstGeom prst="roundRect">
              <a:avLst>
                <a:gd name="adj" fmla="val 10896"/>
              </a:avLst>
            </a:prstGeom>
            <a:solidFill>
              <a:srgbClr val="0096FF">
                <a:alpha val="24527"/>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8" name="Shape 938"/>
            <p:cNvSpPr/>
            <p:nvPr/>
          </p:nvSpPr>
          <p:spPr>
            <a:xfrm>
              <a:off x="513839" y="3377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39" name="Shape 939"/>
            <p:cNvSpPr/>
            <p:nvPr/>
          </p:nvSpPr>
          <p:spPr>
            <a:xfrm>
              <a:off x="513839"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40" name="Shape 940"/>
            <p:cNvSpPr/>
            <p:nvPr/>
          </p:nvSpPr>
          <p:spPr>
            <a:xfrm>
              <a:off x="513839"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41" name="Shape 941"/>
            <p:cNvSpPr/>
            <p:nvPr/>
          </p:nvSpPr>
          <p:spPr>
            <a:xfrm>
              <a:off x="22848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2" name="Shape 942"/>
            <p:cNvSpPr/>
            <p:nvPr/>
          </p:nvSpPr>
          <p:spPr>
            <a:xfrm>
              <a:off x="244300" y="418834"/>
              <a:ext cx="256840"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3" name="Shape 943"/>
            <p:cNvSpPr/>
            <p:nvPr/>
          </p:nvSpPr>
          <p:spPr>
            <a:xfrm>
              <a:off x="717039" y="418834"/>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4" name="Shape 944"/>
            <p:cNvSpPr/>
            <p:nvPr/>
          </p:nvSpPr>
          <p:spPr>
            <a:xfrm>
              <a:off x="70114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5" name="Shape 945"/>
            <p:cNvSpPr/>
            <p:nvPr/>
          </p:nvSpPr>
          <p:spPr>
            <a:xfrm>
              <a:off x="1130620" y="193439"/>
              <a:ext cx="64924" cy="128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6" name="Shape 946"/>
            <p:cNvSpPr/>
            <p:nvPr/>
          </p:nvSpPr>
          <p:spPr>
            <a:xfrm>
              <a:off x="986577"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47" name="Shape 947"/>
            <p:cNvSpPr/>
            <p:nvPr/>
          </p:nvSpPr>
          <p:spPr>
            <a:xfrm>
              <a:off x="701220" y="47517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48" name="Shape 948"/>
            <p:cNvSpPr/>
            <p:nvPr/>
          </p:nvSpPr>
          <p:spPr>
            <a:xfrm>
              <a:off x="168981" y="116335"/>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49" name="Shape 949"/>
            <p:cNvSpPr/>
            <p:nvPr/>
          </p:nvSpPr>
          <p:spPr>
            <a:xfrm>
              <a:off x="210082"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0" name="Shape 950"/>
            <p:cNvSpPr/>
            <p:nvPr/>
          </p:nvSpPr>
          <p:spPr>
            <a:xfrm>
              <a:off x="682820" y="15010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1" name="Shape 951"/>
            <p:cNvSpPr/>
            <p:nvPr/>
          </p:nvSpPr>
          <p:spPr>
            <a:xfrm>
              <a:off x="682820"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2" name="Shape 952"/>
            <p:cNvSpPr/>
            <p:nvPr/>
          </p:nvSpPr>
          <p:spPr>
            <a:xfrm>
              <a:off x="682820" y="728760"/>
              <a:ext cx="190500" cy="191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3" name="Shape 953"/>
            <p:cNvSpPr/>
            <p:nvPr/>
          </p:nvSpPr>
          <p:spPr>
            <a:xfrm>
              <a:off x="1460976" y="452901"/>
              <a:ext cx="163704" cy="164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4" name="Shape 954"/>
            <p:cNvSpPr/>
            <p:nvPr/>
          </p:nvSpPr>
          <p:spPr>
            <a:xfrm>
              <a:off x="397463" y="30218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55" name="Shape 955"/>
            <p:cNvSpPr/>
            <p:nvPr/>
          </p:nvSpPr>
          <p:spPr>
            <a:xfrm>
              <a:off x="397385"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56" name="Shape 956"/>
            <p:cNvSpPr/>
            <p:nvPr/>
          </p:nvSpPr>
          <p:spPr>
            <a:xfrm>
              <a:off x="413282" y="53516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00" y="21600"/>
                    <a:pt x="7200" y="21600"/>
                    <a:pt x="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57" name="Shape 957"/>
            <p:cNvSpPr/>
            <p:nvPr/>
          </p:nvSpPr>
          <p:spPr>
            <a:xfrm>
              <a:off x="183112" y="707942"/>
              <a:ext cx="233105" cy="233106"/>
            </a:xfrm>
            <a:prstGeom prst="roundRect">
              <a:avLst>
                <a:gd name="adj" fmla="val 10896"/>
              </a:avLst>
            </a:prstGeom>
            <a:solidFill>
              <a:srgbClr val="FF7E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58" name="Shape 958"/>
            <p:cNvSpPr/>
            <p:nvPr/>
          </p:nvSpPr>
          <p:spPr>
            <a:xfrm>
              <a:off x="1358757" y="535169"/>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59" name="Shape 959"/>
            <p:cNvSpPr/>
            <p:nvPr/>
          </p:nvSpPr>
          <p:spPr>
            <a:xfrm>
              <a:off x="115555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0" name="Shape 960"/>
            <p:cNvSpPr/>
            <p:nvPr/>
          </p:nvSpPr>
          <p:spPr>
            <a:xfrm>
              <a:off x="870201"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61" name="Shape 961"/>
            <p:cNvSpPr/>
            <p:nvPr/>
          </p:nvSpPr>
          <p:spPr>
            <a:xfrm>
              <a:off x="315092" y="289325"/>
              <a:ext cx="1556141"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2" name="Shape 962"/>
            <p:cNvSpPr/>
            <p:nvPr/>
          </p:nvSpPr>
          <p:spPr>
            <a:xfrm>
              <a:off x="356193"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3" name="Shape 963"/>
            <p:cNvSpPr/>
            <p:nvPr/>
          </p:nvSpPr>
          <p:spPr>
            <a:xfrm>
              <a:off x="828931"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4" name="Shape 964"/>
            <p:cNvSpPr/>
            <p:nvPr/>
          </p:nvSpPr>
          <p:spPr>
            <a:xfrm>
              <a:off x="828931"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5" name="Shape 965"/>
            <p:cNvSpPr/>
            <p:nvPr/>
          </p:nvSpPr>
          <p:spPr>
            <a:xfrm>
              <a:off x="828931" y="90174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6" name="Shape 966"/>
            <p:cNvSpPr/>
            <p:nvPr/>
          </p:nvSpPr>
          <p:spPr>
            <a:xfrm>
              <a:off x="1607088" y="40049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67" name="Shape 967"/>
            <p:cNvSpPr/>
            <p:nvPr/>
          </p:nvSpPr>
          <p:spPr>
            <a:xfrm>
              <a:off x="54357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68" name="Shape 968"/>
            <p:cNvSpPr/>
            <p:nvPr/>
          </p:nvSpPr>
          <p:spPr>
            <a:xfrm>
              <a:off x="559393"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69" name="Shape 969"/>
            <p:cNvSpPr/>
            <p:nvPr/>
          </p:nvSpPr>
          <p:spPr>
            <a:xfrm>
              <a:off x="1032131"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70" name="Shape 970"/>
            <p:cNvSpPr/>
            <p:nvPr/>
          </p:nvSpPr>
          <p:spPr>
            <a:xfrm>
              <a:off x="101623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71" name="Shape 971"/>
            <p:cNvSpPr/>
            <p:nvPr/>
          </p:nvSpPr>
          <p:spPr>
            <a:xfrm>
              <a:off x="1482452" y="540523"/>
              <a:ext cx="131657" cy="101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72" name="Shape 972"/>
            <p:cNvSpPr/>
            <p:nvPr/>
          </p:nvSpPr>
          <p:spPr>
            <a:xfrm>
              <a:off x="1301669" y="61242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73" name="Shape 973"/>
            <p:cNvSpPr/>
            <p:nvPr/>
          </p:nvSpPr>
          <p:spPr>
            <a:xfrm>
              <a:off x="1016312" y="764498"/>
              <a:ext cx="288555"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74" name="Shape 974"/>
            <p:cNvSpPr/>
            <p:nvPr/>
          </p:nvSpPr>
          <p:spPr>
            <a:xfrm>
              <a:off x="348332" y="877045"/>
              <a:ext cx="234714" cy="229455"/>
            </a:xfrm>
            <a:prstGeom prst="roundRect">
              <a:avLst>
                <a:gd name="adj" fmla="val 11070"/>
              </a:avLst>
            </a:prstGeom>
            <a:solidFill>
              <a:srgbClr val="D4FB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grpSp>
      <p:grpSp>
        <p:nvGrpSpPr>
          <p:cNvPr id="1008" name="Group 1008"/>
          <p:cNvGrpSpPr/>
          <p:nvPr/>
        </p:nvGrpSpPr>
        <p:grpSpPr>
          <a:xfrm>
            <a:off x="6411414" y="4520496"/>
            <a:ext cx="1389193" cy="757861"/>
            <a:chOff x="0" y="0"/>
            <a:chExt cx="1389191" cy="757859"/>
          </a:xfrm>
        </p:grpSpPr>
        <p:sp>
          <p:nvSpPr>
            <p:cNvPr id="976" name="Shape 976"/>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77" name="Shape 977"/>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78" name="Shape 978"/>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79" name="Shape 979"/>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80" name="Shape 980"/>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1" name="Shape 981"/>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2" name="Shape 982"/>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3" name="Shape 983"/>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4" name="Shape 984"/>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5" name="Shape 985"/>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86" name="Shape 986"/>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87" name="Shape 987"/>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88" name="Shape 988"/>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89" name="Shape 989"/>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90" name="Shape 990"/>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1" name="Shape 991"/>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2" name="Shape 992"/>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3" name="Shape 993"/>
            <p:cNvSpPr/>
            <p:nvPr/>
          </p:nvSpPr>
          <p:spPr>
            <a:xfrm>
              <a:off x="180813" y="548637"/>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94" name="Shape 994"/>
            <p:cNvSpPr/>
            <p:nvPr/>
          </p:nvSpPr>
          <p:spPr>
            <a:xfrm>
              <a:off x="141062" y="648738"/>
              <a:ext cx="34286" cy="157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5" name="Shape 995"/>
            <p:cNvSpPr/>
            <p:nvPr/>
          </p:nvSpPr>
          <p:spPr>
            <a:xfrm>
              <a:off x="41569" y="638425"/>
              <a:ext cx="97979"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96" name="Shape 996"/>
            <p:cNvSpPr/>
            <p:nvPr/>
          </p:nvSpPr>
          <p:spPr>
            <a:xfrm>
              <a:off x="151942" y="468553"/>
              <a:ext cx="52239" cy="80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7" name="Shape 997"/>
            <p:cNvSpPr/>
            <p:nvPr/>
          </p:nvSpPr>
          <p:spPr>
            <a:xfrm>
              <a:off x="325936" y="627727"/>
              <a:ext cx="127767" cy="196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998" name="Shape 998"/>
            <p:cNvSpPr/>
            <p:nvPr/>
          </p:nvSpPr>
          <p:spPr>
            <a:xfrm>
              <a:off x="818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999" name="Shape 999"/>
            <p:cNvSpPr/>
            <p:nvPr/>
          </p:nvSpPr>
          <p:spPr>
            <a:xfrm>
              <a:off x="664010" y="624740"/>
              <a:ext cx="143236" cy="224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0" name="Shape 1000"/>
            <p:cNvSpPr/>
            <p:nvPr/>
          </p:nvSpPr>
          <p:spPr>
            <a:xfrm>
              <a:off x="926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1" name="Shape 1001"/>
            <p:cNvSpPr/>
            <p:nvPr/>
          </p:nvSpPr>
          <p:spPr>
            <a:xfrm>
              <a:off x="1000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02" name="Shape 1002"/>
            <p:cNvSpPr/>
            <p:nvPr/>
          </p:nvSpPr>
          <p:spPr>
            <a:xfrm>
              <a:off x="955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3" name="Shape 1003"/>
            <p:cNvSpPr/>
            <p:nvPr/>
          </p:nvSpPr>
          <p:spPr>
            <a:xfrm>
              <a:off x="818988" y="29602"/>
              <a:ext cx="133309" cy="133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04" name="Shape 1004"/>
            <p:cNvSpPr/>
            <p:nvPr/>
          </p:nvSpPr>
          <p:spPr>
            <a:xfrm>
              <a:off x="665232" y="94986"/>
              <a:ext cx="141060" cy="1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5" name="Shape 1005"/>
            <p:cNvSpPr/>
            <p:nvPr/>
          </p:nvSpPr>
          <p:spPr>
            <a:xfrm>
              <a:off x="920749" y="168153"/>
              <a:ext cx="56329" cy="1148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06" name="Shape 1006"/>
            <p:cNvSpPr/>
            <p:nvPr/>
          </p:nvSpPr>
          <p:spPr>
            <a:xfrm>
              <a:off x="1017790" y="2229"/>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07" name="Shape 1007"/>
            <p:cNvSpPr/>
            <p:nvPr/>
          </p:nvSpPr>
          <p:spPr>
            <a:xfrm>
              <a:off x="962422" y="63310"/>
              <a:ext cx="50748" cy="132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026" name="Group 1026"/>
          <p:cNvGrpSpPr/>
          <p:nvPr/>
        </p:nvGrpSpPr>
        <p:grpSpPr>
          <a:xfrm>
            <a:off x="1495041" y="4520496"/>
            <a:ext cx="1389193" cy="757861"/>
            <a:chOff x="0" y="0"/>
            <a:chExt cx="1389191" cy="757859"/>
          </a:xfrm>
        </p:grpSpPr>
        <p:sp>
          <p:nvSpPr>
            <p:cNvPr id="1009" name="Shape 1009"/>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10" name="Shape 1010"/>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11" name="Shape 1011"/>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12" name="Shape 1012"/>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13" name="Shape 1013"/>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4" name="Shape 1014"/>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5" name="Shape 1015"/>
            <p:cNvSpPr/>
            <p:nvPr/>
          </p:nvSpPr>
          <p:spPr>
            <a:xfrm>
              <a:off x="200024"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6" name="Shape 1016"/>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7" name="Shape 1017"/>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8" name="Shape 1018"/>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19" name="Shape 1019"/>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20" name="Shape 1020"/>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21" name="Shape 1021"/>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22" name="Shape 1022"/>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23" name="Shape 1023"/>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24" name="Shape 1024"/>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25" name="Shape 1025"/>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032" name="Group 1032"/>
          <p:cNvGrpSpPr/>
          <p:nvPr/>
        </p:nvGrpSpPr>
        <p:grpSpPr>
          <a:xfrm>
            <a:off x="147068" y="4645780"/>
            <a:ext cx="788286" cy="507293"/>
            <a:chOff x="0" y="0"/>
            <a:chExt cx="788284" cy="507291"/>
          </a:xfrm>
        </p:grpSpPr>
        <p:sp>
          <p:nvSpPr>
            <p:cNvPr id="1027" name="Shape 1027"/>
            <p:cNvSpPr/>
            <p:nvPr/>
          </p:nvSpPr>
          <p:spPr>
            <a:xfrm>
              <a:off x="0" y="0"/>
              <a:ext cx="788285" cy="0"/>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28" name="Shape 1028"/>
            <p:cNvSpPr/>
            <p:nvPr/>
          </p:nvSpPr>
          <p:spPr>
            <a:xfrm>
              <a:off x="119455" y="126822"/>
              <a:ext cx="528127"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29" name="Shape 1029"/>
            <p:cNvSpPr/>
            <p:nvPr/>
          </p:nvSpPr>
          <p:spPr>
            <a:xfrm>
              <a:off x="119455" y="253645"/>
              <a:ext cx="53051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30" name="Shape 1030"/>
            <p:cNvSpPr/>
            <p:nvPr/>
          </p:nvSpPr>
          <p:spPr>
            <a:xfrm>
              <a:off x="0" y="380468"/>
              <a:ext cx="78828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31" name="Shape 1031"/>
            <p:cNvSpPr/>
            <p:nvPr/>
          </p:nvSpPr>
          <p:spPr>
            <a:xfrm>
              <a:off x="119455" y="507291"/>
              <a:ext cx="390080"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033" name="Shape 1033"/>
          <p:cNvSpPr/>
          <p:nvPr/>
        </p:nvSpPr>
        <p:spPr>
          <a:xfrm>
            <a:off x="1089102" y="4721626"/>
            <a:ext cx="25219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1700" b="1"/>
            </a:lvl1pPr>
          </a:lstStyle>
          <a:p>
            <a:pPr lvl="0">
              <a:defRPr sz="1800" b="0"/>
            </a:pPr>
            <a:r>
              <a:rPr sz="1700" b="1"/>
              <a:t>+</a:t>
            </a:r>
          </a:p>
        </p:txBody>
      </p:sp>
      <p:grpSp>
        <p:nvGrpSpPr>
          <p:cNvPr id="1060" name="Group 1060"/>
          <p:cNvGrpSpPr/>
          <p:nvPr/>
        </p:nvGrpSpPr>
        <p:grpSpPr>
          <a:xfrm>
            <a:off x="8733918" y="4514041"/>
            <a:ext cx="1643193" cy="770770"/>
            <a:chOff x="0" y="0"/>
            <a:chExt cx="1643191" cy="770768"/>
          </a:xfrm>
        </p:grpSpPr>
        <p:sp>
          <p:nvSpPr>
            <p:cNvPr id="1034" name="Shape 1034"/>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35" name="Shape 1035"/>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36" name="Shape 1036"/>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37" name="Shape 1037"/>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38" name="Shape 1038"/>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39" name="Shape 1039"/>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0" name="Shape 1040"/>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1" name="Shape 1041"/>
            <p:cNvSpPr/>
            <p:nvPr/>
          </p:nvSpPr>
          <p:spPr>
            <a:xfrm>
              <a:off x="665236" y="378929"/>
              <a:ext cx="506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94"/>
                    <a:pt x="14400" y="-5400"/>
                    <a:pt x="21600" y="16182"/>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2" name="Shape 1042"/>
            <p:cNvSpPr/>
            <p:nvPr/>
          </p:nvSpPr>
          <p:spPr>
            <a:xfrm>
              <a:off x="657922" y="133393"/>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3" name="Shape 1043"/>
            <p:cNvSpPr/>
            <p:nvPr/>
          </p:nvSpPr>
          <p:spPr>
            <a:xfrm>
              <a:off x="657960" y="418161"/>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4" name="Shape 1044"/>
            <p:cNvSpPr/>
            <p:nvPr/>
          </p:nvSpPr>
          <p:spPr>
            <a:xfrm>
              <a:off x="1184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45" name="Shape 1045"/>
            <p:cNvSpPr/>
            <p:nvPr/>
          </p:nvSpPr>
          <p:spPr>
            <a:xfrm>
              <a:off x="1499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46" name="Shape 1046"/>
            <p:cNvSpPr/>
            <p:nvPr/>
          </p:nvSpPr>
          <p:spPr>
            <a:xfrm>
              <a:off x="1546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47" name="Shape 1047"/>
            <p:cNvSpPr/>
            <p:nvPr/>
          </p:nvSpPr>
          <p:spPr>
            <a:xfrm>
              <a:off x="1495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48" name="Shape 1048"/>
            <p:cNvSpPr/>
            <p:nvPr/>
          </p:nvSpPr>
          <p:spPr>
            <a:xfrm>
              <a:off x="1370820" y="252445"/>
              <a:ext cx="129904" cy="738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49" name="Shape 1049"/>
            <p:cNvSpPr/>
            <p:nvPr/>
          </p:nvSpPr>
          <p:spPr>
            <a:xfrm>
              <a:off x="1384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0" name="Shape 1050"/>
            <p:cNvSpPr/>
            <p:nvPr/>
          </p:nvSpPr>
          <p:spPr>
            <a:xfrm>
              <a:off x="1370712" y="431772"/>
              <a:ext cx="126015"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1" name="Shape 1051"/>
            <p:cNvSpPr/>
            <p:nvPr/>
          </p:nvSpPr>
          <p:spPr>
            <a:xfrm>
              <a:off x="1072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52" name="Shape 1052"/>
            <p:cNvSpPr/>
            <p:nvPr/>
          </p:nvSpPr>
          <p:spPr>
            <a:xfrm>
              <a:off x="664850" y="619424"/>
              <a:ext cx="395743" cy="3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3" name="Shape 1053"/>
            <p:cNvSpPr/>
            <p:nvPr/>
          </p:nvSpPr>
          <p:spPr>
            <a:xfrm>
              <a:off x="1180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4" name="Shape 1054"/>
            <p:cNvSpPr/>
            <p:nvPr/>
          </p:nvSpPr>
          <p:spPr>
            <a:xfrm>
              <a:off x="1254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55" name="Shape 1055"/>
            <p:cNvSpPr/>
            <p:nvPr/>
          </p:nvSpPr>
          <p:spPr>
            <a:xfrm>
              <a:off x="1209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6" name="Shape 1056"/>
            <p:cNvSpPr/>
            <p:nvPr/>
          </p:nvSpPr>
          <p:spPr>
            <a:xfrm>
              <a:off x="1276023" y="514462"/>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57" name="Shape 1057"/>
            <p:cNvSpPr/>
            <p:nvPr/>
          </p:nvSpPr>
          <p:spPr>
            <a:xfrm>
              <a:off x="1216156" y="576207"/>
              <a:ext cx="55423" cy="152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058" name="Shape 1058"/>
            <p:cNvSpPr/>
            <p:nvPr/>
          </p:nvSpPr>
          <p:spPr>
            <a:xfrm>
              <a:off x="960202" y="672292"/>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059" name="Shape 1059"/>
            <p:cNvSpPr/>
            <p:nvPr/>
          </p:nvSpPr>
          <p:spPr>
            <a:xfrm>
              <a:off x="1051741" y="663398"/>
              <a:ext cx="26976" cy="225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061" name="Shape 1061"/>
          <p:cNvSpPr/>
          <p:nvPr/>
        </p:nvSpPr>
        <p:spPr>
          <a:xfrm>
            <a:off x="5761733"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062" name="Shape 1062"/>
          <p:cNvSpPr/>
          <p:nvPr/>
        </p:nvSpPr>
        <p:spPr>
          <a:xfrm>
            <a:off x="803579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063" name="Shape 1063"/>
          <p:cNvSpPr/>
          <p:nvPr/>
        </p:nvSpPr>
        <p:spPr>
          <a:xfrm>
            <a:off x="1056008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064" name="Shape 1064"/>
          <p:cNvSpPr/>
          <p:nvPr/>
        </p:nvSpPr>
        <p:spPr>
          <a:xfrm>
            <a:off x="116393" y="5682742"/>
            <a:ext cx="849636"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path</a:t>
            </a:r>
          </a:p>
          <a:p>
            <a:pPr lvl="0">
              <a:lnSpc>
                <a:spcPct val="110000"/>
              </a:lnSpc>
              <a:defRPr sz="1800"/>
            </a:pPr>
            <a:r>
              <a:rPr sz="2200" b="1">
                <a:solidFill>
                  <a:srgbClr val="424242"/>
                </a:solidFill>
              </a:rPr>
              <a:t>reqs.</a:t>
            </a:r>
          </a:p>
        </p:txBody>
      </p:sp>
      <p:sp>
        <p:nvSpPr>
          <p:cNvPr id="1065" name="Shape 1065"/>
          <p:cNvSpPr/>
          <p:nvPr/>
        </p:nvSpPr>
        <p:spPr>
          <a:xfrm>
            <a:off x="3372225" y="5682742"/>
            <a:ext cx="2594522"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per-destination</a:t>
            </a:r>
          </a:p>
          <a:p>
            <a:pPr lvl="0">
              <a:lnSpc>
                <a:spcPct val="110000"/>
              </a:lnSpc>
              <a:defRPr sz="1800"/>
            </a:pPr>
            <a:r>
              <a:rPr sz="2200" b="1">
                <a:solidFill>
                  <a:srgbClr val="424242"/>
                </a:solidFill>
              </a:rPr>
              <a:t>forwarding DAGs</a:t>
            </a:r>
          </a:p>
        </p:txBody>
      </p:sp>
      <p:sp>
        <p:nvSpPr>
          <p:cNvPr id="1066" name="Shape 1066"/>
          <p:cNvSpPr/>
          <p:nvPr/>
        </p:nvSpPr>
        <p:spPr>
          <a:xfrm>
            <a:off x="6149302" y="5682742"/>
            <a:ext cx="1815804"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augmented</a:t>
            </a:r>
          </a:p>
          <a:p>
            <a:pPr lvl="0">
              <a:lnSpc>
                <a:spcPct val="110000"/>
              </a:lnSpc>
              <a:defRPr sz="1800"/>
            </a:pPr>
            <a:r>
              <a:rPr sz="2200" b="1">
                <a:solidFill>
                  <a:srgbClr val="424242"/>
                </a:solidFill>
              </a:rPr>
              <a:t>topology</a:t>
            </a:r>
          </a:p>
        </p:txBody>
      </p:sp>
      <p:sp>
        <p:nvSpPr>
          <p:cNvPr id="1067" name="Shape 1067"/>
          <p:cNvSpPr/>
          <p:nvPr/>
        </p:nvSpPr>
        <p:spPr>
          <a:xfrm>
            <a:off x="8862483" y="5682742"/>
            <a:ext cx="1386062"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reduced </a:t>
            </a:r>
            <a:br>
              <a:rPr sz="2200" b="1">
                <a:solidFill>
                  <a:srgbClr val="424242"/>
                </a:solidFill>
              </a:rPr>
            </a:br>
            <a:r>
              <a:rPr sz="2200" b="1">
                <a:solidFill>
                  <a:srgbClr val="424242"/>
                </a:solidFill>
              </a:rPr>
              <a:t>topology</a:t>
            </a:r>
          </a:p>
        </p:txBody>
      </p:sp>
      <p:sp>
        <p:nvSpPr>
          <p:cNvPr id="1068" name="Shape 1068"/>
          <p:cNvSpPr/>
          <p:nvPr/>
        </p:nvSpPr>
        <p:spPr>
          <a:xfrm>
            <a:off x="11392421" y="5682742"/>
            <a:ext cx="1339678" cy="7950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200" b="1">
                <a:solidFill>
                  <a:srgbClr val="424242"/>
                </a:solidFill>
              </a:rPr>
              <a:t>running</a:t>
            </a:r>
          </a:p>
          <a:p>
            <a:pPr lvl="0">
              <a:lnSpc>
                <a:spcPct val="110000"/>
              </a:lnSpc>
              <a:defRPr sz="1800"/>
            </a:pPr>
            <a:r>
              <a:rPr sz="2200" b="1">
                <a:solidFill>
                  <a:srgbClr val="424242"/>
                </a:solidFill>
              </a:rPr>
              <a:t>network</a:t>
            </a:r>
          </a:p>
        </p:txBody>
      </p:sp>
      <p:sp>
        <p:nvSpPr>
          <p:cNvPr id="1069" name="Shape 1069"/>
          <p:cNvSpPr/>
          <p:nvPr/>
        </p:nvSpPr>
        <p:spPr>
          <a:xfrm flipV="1">
            <a:off x="12045326" y="4195007"/>
            <a:ext cx="1" cy="177654"/>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70" name="Shape 1070"/>
          <p:cNvSpPr/>
          <p:nvPr/>
        </p:nvSpPr>
        <p:spPr>
          <a:xfrm>
            <a:off x="2073499" y="4195895"/>
            <a:ext cx="9979566" cy="1"/>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071" name="Shape 1071"/>
          <p:cNvSpPr/>
          <p:nvPr/>
        </p:nvSpPr>
        <p:spPr>
          <a:xfrm flipV="1">
            <a:off x="2058893" y="4196869"/>
            <a:ext cx="1" cy="251322"/>
          </a:xfrm>
          <a:prstGeom prst="line">
            <a:avLst/>
          </a:prstGeom>
          <a:ln w="19050">
            <a:solidFill>
              <a:srgbClr val="5E5E5E"/>
            </a:solidFill>
            <a:prstDash val="sysDot"/>
            <a:miter lim="400000"/>
            <a:head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072" name="Shape 1072"/>
          <p:cNvSpPr/>
          <p:nvPr/>
        </p:nvSpPr>
        <p:spPr>
          <a:xfrm>
            <a:off x="2394261" y="3482006"/>
            <a:ext cx="182958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Compilation</a:t>
            </a:r>
          </a:p>
        </p:txBody>
      </p:sp>
      <p:sp>
        <p:nvSpPr>
          <p:cNvPr id="1073" name="Shape 1073"/>
          <p:cNvSpPr/>
          <p:nvPr/>
        </p:nvSpPr>
        <p:spPr>
          <a:xfrm>
            <a:off x="4950766" y="3482006"/>
            <a:ext cx="211498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Augmentation</a:t>
            </a:r>
          </a:p>
        </p:txBody>
      </p:sp>
      <p:sp>
        <p:nvSpPr>
          <p:cNvPr id="1074" name="Shape 1074"/>
          <p:cNvSpPr/>
          <p:nvPr/>
        </p:nvSpPr>
        <p:spPr>
          <a:xfrm>
            <a:off x="7538122" y="3482006"/>
            <a:ext cx="195659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Optimization</a:t>
            </a:r>
          </a:p>
        </p:txBody>
      </p:sp>
      <p:grpSp>
        <p:nvGrpSpPr>
          <p:cNvPr id="1077" name="Group 1077"/>
          <p:cNvGrpSpPr/>
          <p:nvPr/>
        </p:nvGrpSpPr>
        <p:grpSpPr>
          <a:xfrm>
            <a:off x="10060220" y="3289300"/>
            <a:ext cx="1664098" cy="817213"/>
            <a:chOff x="0" y="0"/>
            <a:chExt cx="1664096" cy="817212"/>
          </a:xfrm>
        </p:grpSpPr>
        <p:sp>
          <p:nvSpPr>
            <p:cNvPr id="1075" name="Shape 1075"/>
            <p:cNvSpPr/>
            <p:nvPr/>
          </p:nvSpPr>
          <p:spPr>
            <a:xfrm>
              <a:off x="0" y="0"/>
              <a:ext cx="150407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nSpc>
                  <a:spcPct val="110000"/>
                </a:lnSpc>
                <a:defRPr sz="1800"/>
              </a:pPr>
              <a:r>
                <a:rPr sz="2200" b="1">
                  <a:latin typeface="Lucida Bright"/>
                  <a:ea typeface="Lucida Bright"/>
                  <a:cs typeface="Lucida Bright"/>
                  <a:sym typeface="Lucida Bright"/>
                </a:rPr>
                <a:t>Injection</a:t>
              </a:r>
              <a:r>
                <a:rPr sz="2200" b="1">
                  <a:solidFill>
                    <a:srgbClr val="797979"/>
                  </a:solidFill>
                  <a:latin typeface="Lucida Bright"/>
                  <a:ea typeface="Lucida Bright"/>
                  <a:cs typeface="Lucida Bright"/>
                  <a:sym typeface="Lucida Bright"/>
                </a:rPr>
                <a:t>/</a:t>
              </a:r>
            </a:p>
          </p:txBody>
        </p:sp>
        <p:sp>
          <p:nvSpPr>
            <p:cNvPr id="1076" name="Shape 1076"/>
            <p:cNvSpPr/>
            <p:nvPr/>
          </p:nvSpPr>
          <p:spPr>
            <a:xfrm>
              <a:off x="0" y="385412"/>
              <a:ext cx="1664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Monitoring</a:t>
              </a:r>
            </a:p>
          </p:txBody>
        </p:sp>
      </p:grpSp>
      <p:pic>
        <p:nvPicPr>
          <p:cNvPr id="1078" name="pasted-image.jpg"/>
          <p:cNvPicPr/>
          <p:nvPr/>
        </p:nvPicPr>
        <p:blipFill>
          <a:blip r:embed="rId2">
            <a:extLst/>
          </a:blip>
          <a:srcRect l="6992" t="10113" r="10135" b="11501"/>
          <a:stretch>
            <a:fillRect/>
          </a:stretch>
        </p:blipFill>
        <p:spPr>
          <a:xfrm>
            <a:off x="11310423" y="4721626"/>
            <a:ext cx="408287" cy="322199"/>
          </a:xfrm>
          <a:prstGeom prst="rect">
            <a:avLst/>
          </a:prstGeom>
          <a:ln w="12700">
            <a:miter lim="400000"/>
          </a:ln>
        </p:spPr>
      </p:pic>
      <p:pic>
        <p:nvPicPr>
          <p:cNvPr id="1079" name="pasted-image.jpg"/>
          <p:cNvPicPr/>
          <p:nvPr/>
        </p:nvPicPr>
        <p:blipFill>
          <a:blip r:embed="rId2">
            <a:extLst/>
          </a:blip>
          <a:srcRect l="6992" t="10113" r="10135" b="11501"/>
          <a:stretch>
            <a:fillRect/>
          </a:stretch>
        </p:blipFill>
        <p:spPr>
          <a:xfrm>
            <a:off x="11853686" y="4403650"/>
            <a:ext cx="408287" cy="322199"/>
          </a:xfrm>
          <a:prstGeom prst="rect">
            <a:avLst/>
          </a:prstGeom>
          <a:ln w="12700">
            <a:miter lim="400000"/>
          </a:ln>
        </p:spPr>
      </p:pic>
      <p:pic>
        <p:nvPicPr>
          <p:cNvPr id="1080" name="pasted-image.jpg"/>
          <p:cNvPicPr/>
          <p:nvPr/>
        </p:nvPicPr>
        <p:blipFill>
          <a:blip r:embed="rId2">
            <a:extLst/>
          </a:blip>
          <a:srcRect l="6992" t="10113" r="10135" b="11501"/>
          <a:stretch>
            <a:fillRect/>
          </a:stretch>
        </p:blipFill>
        <p:spPr>
          <a:xfrm>
            <a:off x="11853686" y="4713202"/>
            <a:ext cx="408287" cy="322199"/>
          </a:xfrm>
          <a:prstGeom prst="rect">
            <a:avLst/>
          </a:prstGeom>
          <a:ln w="12700">
            <a:miter lim="400000"/>
          </a:ln>
        </p:spPr>
      </p:pic>
      <p:pic>
        <p:nvPicPr>
          <p:cNvPr id="1081" name="pasted-image.jpg"/>
          <p:cNvPicPr/>
          <p:nvPr/>
        </p:nvPicPr>
        <p:blipFill>
          <a:blip r:embed="rId2">
            <a:extLst/>
          </a:blip>
          <a:srcRect l="6992" t="10113" r="10135" b="11501"/>
          <a:stretch>
            <a:fillRect/>
          </a:stretch>
        </p:blipFill>
        <p:spPr>
          <a:xfrm>
            <a:off x="11858043" y="5077226"/>
            <a:ext cx="408287" cy="322199"/>
          </a:xfrm>
          <a:prstGeom prst="rect">
            <a:avLst/>
          </a:prstGeom>
          <a:ln w="12700">
            <a:miter lim="400000"/>
          </a:ln>
        </p:spPr>
      </p:pic>
      <p:pic>
        <p:nvPicPr>
          <p:cNvPr id="1082" name="pasted-image.jpg"/>
          <p:cNvPicPr/>
          <p:nvPr/>
        </p:nvPicPr>
        <p:blipFill>
          <a:blip r:embed="rId2">
            <a:extLst/>
          </a:blip>
          <a:srcRect l="6992" t="10113" r="10135" b="11501"/>
          <a:stretch>
            <a:fillRect/>
          </a:stretch>
        </p:blipFill>
        <p:spPr>
          <a:xfrm>
            <a:off x="12449346" y="4723213"/>
            <a:ext cx="408287" cy="322199"/>
          </a:xfrm>
          <a:prstGeom prst="rect">
            <a:avLst/>
          </a:prstGeom>
          <a:ln w="12700">
            <a:miter lim="400000"/>
          </a:ln>
        </p:spPr>
      </p:pic>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 name="Shape 1248"/>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We also propose algorithms</a:t>
            </a:r>
          </a:p>
          <a:p>
            <a:pPr lvl="0" algn="l">
              <a:lnSpc>
                <a:spcPct val="130000"/>
              </a:lnSpc>
              <a:defRPr sz="1800"/>
            </a:pPr>
            <a:r>
              <a:rPr sz="3400">
                <a:solidFill>
                  <a:srgbClr val="424242"/>
                </a:solidFill>
              </a:rPr>
              <a:t>to compute augmented topologies of limited size </a:t>
            </a:r>
          </a:p>
        </p:txBody>
      </p:sp>
      <p:sp>
        <p:nvSpPr>
          <p:cNvPr id="1249" name="Shape 1249"/>
          <p:cNvSpPr/>
          <p:nvPr/>
        </p:nvSpPr>
        <p:spPr>
          <a:xfrm>
            <a:off x="11638407" y="4683146"/>
            <a:ext cx="219738" cy="109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0" name="Shape 1250"/>
          <p:cNvSpPr/>
          <p:nvPr/>
        </p:nvSpPr>
        <p:spPr>
          <a:xfrm>
            <a:off x="11638407" y="4999764"/>
            <a:ext cx="219738" cy="112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1" name="Shape 1251"/>
          <p:cNvSpPr/>
          <p:nvPr/>
        </p:nvSpPr>
        <p:spPr>
          <a:xfrm>
            <a:off x="11638407" y="4894345"/>
            <a:ext cx="219738" cy="2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2" name="Shape 1252"/>
          <p:cNvSpPr/>
          <p:nvPr/>
        </p:nvSpPr>
        <p:spPr>
          <a:xfrm>
            <a:off x="12266376" y="4684638"/>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3" name="Shape 1253"/>
          <p:cNvSpPr/>
          <p:nvPr/>
        </p:nvSpPr>
        <p:spPr>
          <a:xfrm>
            <a:off x="12266376" y="5002862"/>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4" name="Shape 1254"/>
          <p:cNvSpPr/>
          <p:nvPr/>
        </p:nvSpPr>
        <p:spPr>
          <a:xfrm>
            <a:off x="12266376" y="4895837"/>
            <a:ext cx="219737" cy="1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255" name="Shape 1255"/>
          <p:cNvSpPr/>
          <p:nvPr/>
        </p:nvSpPr>
        <p:spPr>
          <a:xfrm>
            <a:off x="3065489"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256" name="Shape 1256"/>
          <p:cNvSpPr/>
          <p:nvPr/>
        </p:nvSpPr>
        <p:spPr>
          <a:xfrm>
            <a:off x="1267145" y="5722747"/>
            <a:ext cx="1844986"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network</a:t>
            </a:r>
          </a:p>
          <a:p>
            <a:pPr lvl="0">
              <a:lnSpc>
                <a:spcPct val="120000"/>
              </a:lnSpc>
              <a:defRPr sz="1800"/>
            </a:pPr>
            <a:r>
              <a:rPr sz="2000" b="1">
                <a:solidFill>
                  <a:srgbClr val="424242"/>
                </a:solidFill>
              </a:rPr>
              <a:t>topology</a:t>
            </a:r>
          </a:p>
        </p:txBody>
      </p:sp>
      <p:grpSp>
        <p:nvGrpSpPr>
          <p:cNvPr id="1303" name="Group 1303"/>
          <p:cNvGrpSpPr/>
          <p:nvPr/>
        </p:nvGrpSpPr>
        <p:grpSpPr>
          <a:xfrm>
            <a:off x="3733870" y="4335929"/>
            <a:ext cx="1871233" cy="1126995"/>
            <a:chOff x="0" y="0"/>
            <a:chExt cx="1871232" cy="1126994"/>
          </a:xfrm>
        </p:grpSpPr>
        <p:sp>
          <p:nvSpPr>
            <p:cNvPr id="1257" name="Shape 1257"/>
            <p:cNvSpPr/>
            <p:nvPr/>
          </p:nvSpPr>
          <p:spPr>
            <a:xfrm>
              <a:off x="367727"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58" name="Shape 1258"/>
            <p:cNvSpPr/>
            <p:nvPr/>
          </p:nvSpPr>
          <p:spPr>
            <a:xfrm>
              <a:off x="36772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59" name="Shape 1259"/>
            <p:cNvSpPr/>
            <p:nvPr/>
          </p:nvSpPr>
          <p:spPr>
            <a:xfrm>
              <a:off x="1145884" y="16357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0" name="Shape 1260"/>
            <p:cNvSpPr/>
            <p:nvPr/>
          </p:nvSpPr>
          <p:spPr>
            <a:xfrm>
              <a:off x="1043665" y="245844"/>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61" name="Shape 1261"/>
            <p:cNvSpPr/>
            <p:nvPr/>
          </p:nvSpPr>
          <p:spPr>
            <a:xfrm>
              <a:off x="840465"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2" name="Shape 1262"/>
            <p:cNvSpPr/>
            <p:nvPr/>
          </p:nvSpPr>
          <p:spPr>
            <a:xfrm>
              <a:off x="555108" y="30218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63" name="Shape 1263"/>
            <p:cNvSpPr/>
            <p:nvPr/>
          </p:nvSpPr>
          <p:spPr>
            <a:xfrm>
              <a:off x="0" y="0"/>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4" name="Shape 1264"/>
            <p:cNvSpPr/>
            <p:nvPr/>
          </p:nvSpPr>
          <p:spPr>
            <a:xfrm>
              <a:off x="41100" y="32309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5" name="Shape 1265"/>
            <p:cNvSpPr/>
            <p:nvPr/>
          </p:nvSpPr>
          <p:spPr>
            <a:xfrm>
              <a:off x="18783" y="587940"/>
              <a:ext cx="233105" cy="233105"/>
            </a:xfrm>
            <a:prstGeom prst="roundRect">
              <a:avLst>
                <a:gd name="adj" fmla="val 10896"/>
              </a:avLst>
            </a:prstGeom>
            <a:solidFill>
              <a:srgbClr val="0096FF">
                <a:alpha val="24527"/>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6" name="Shape 1266"/>
            <p:cNvSpPr/>
            <p:nvPr/>
          </p:nvSpPr>
          <p:spPr>
            <a:xfrm>
              <a:off x="513839" y="3377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7" name="Shape 1267"/>
            <p:cNvSpPr/>
            <p:nvPr/>
          </p:nvSpPr>
          <p:spPr>
            <a:xfrm>
              <a:off x="513839"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8" name="Shape 1268"/>
            <p:cNvSpPr/>
            <p:nvPr/>
          </p:nvSpPr>
          <p:spPr>
            <a:xfrm>
              <a:off x="513839"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69" name="Shape 1269"/>
            <p:cNvSpPr/>
            <p:nvPr/>
          </p:nvSpPr>
          <p:spPr>
            <a:xfrm>
              <a:off x="22848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0" name="Shape 1270"/>
            <p:cNvSpPr/>
            <p:nvPr/>
          </p:nvSpPr>
          <p:spPr>
            <a:xfrm>
              <a:off x="244300" y="418834"/>
              <a:ext cx="256840"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1" name="Shape 1271"/>
            <p:cNvSpPr/>
            <p:nvPr/>
          </p:nvSpPr>
          <p:spPr>
            <a:xfrm>
              <a:off x="717039" y="418834"/>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2" name="Shape 1272"/>
            <p:cNvSpPr/>
            <p:nvPr/>
          </p:nvSpPr>
          <p:spPr>
            <a:xfrm>
              <a:off x="70114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3" name="Shape 1273"/>
            <p:cNvSpPr/>
            <p:nvPr/>
          </p:nvSpPr>
          <p:spPr>
            <a:xfrm>
              <a:off x="1130620" y="193439"/>
              <a:ext cx="64924" cy="128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4" name="Shape 1274"/>
            <p:cNvSpPr/>
            <p:nvPr/>
          </p:nvSpPr>
          <p:spPr>
            <a:xfrm>
              <a:off x="986577"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75" name="Shape 1275"/>
            <p:cNvSpPr/>
            <p:nvPr/>
          </p:nvSpPr>
          <p:spPr>
            <a:xfrm>
              <a:off x="701220" y="47517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76" name="Shape 1276"/>
            <p:cNvSpPr/>
            <p:nvPr/>
          </p:nvSpPr>
          <p:spPr>
            <a:xfrm>
              <a:off x="168981" y="116335"/>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77" name="Shape 1277"/>
            <p:cNvSpPr/>
            <p:nvPr/>
          </p:nvSpPr>
          <p:spPr>
            <a:xfrm>
              <a:off x="210082"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78" name="Shape 1278"/>
            <p:cNvSpPr/>
            <p:nvPr/>
          </p:nvSpPr>
          <p:spPr>
            <a:xfrm>
              <a:off x="682820" y="15010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79" name="Shape 1279"/>
            <p:cNvSpPr/>
            <p:nvPr/>
          </p:nvSpPr>
          <p:spPr>
            <a:xfrm>
              <a:off x="682820"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80" name="Shape 1280"/>
            <p:cNvSpPr/>
            <p:nvPr/>
          </p:nvSpPr>
          <p:spPr>
            <a:xfrm>
              <a:off x="682820" y="728760"/>
              <a:ext cx="190500" cy="191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81" name="Shape 1281"/>
            <p:cNvSpPr/>
            <p:nvPr/>
          </p:nvSpPr>
          <p:spPr>
            <a:xfrm>
              <a:off x="1460976" y="452901"/>
              <a:ext cx="163704" cy="164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82" name="Shape 1282"/>
            <p:cNvSpPr/>
            <p:nvPr/>
          </p:nvSpPr>
          <p:spPr>
            <a:xfrm>
              <a:off x="397463" y="30218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83" name="Shape 1283"/>
            <p:cNvSpPr/>
            <p:nvPr/>
          </p:nvSpPr>
          <p:spPr>
            <a:xfrm>
              <a:off x="397385"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84" name="Shape 1284"/>
            <p:cNvSpPr/>
            <p:nvPr/>
          </p:nvSpPr>
          <p:spPr>
            <a:xfrm>
              <a:off x="413282" y="53516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00" y="21600"/>
                    <a:pt x="7200" y="21600"/>
                    <a:pt x="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85" name="Shape 1285"/>
            <p:cNvSpPr/>
            <p:nvPr/>
          </p:nvSpPr>
          <p:spPr>
            <a:xfrm>
              <a:off x="183112" y="707942"/>
              <a:ext cx="233105" cy="233106"/>
            </a:xfrm>
            <a:prstGeom prst="roundRect">
              <a:avLst>
                <a:gd name="adj" fmla="val 10896"/>
              </a:avLst>
            </a:prstGeom>
            <a:solidFill>
              <a:srgbClr val="FF7E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86" name="Shape 1286"/>
            <p:cNvSpPr/>
            <p:nvPr/>
          </p:nvSpPr>
          <p:spPr>
            <a:xfrm>
              <a:off x="1358757" y="535169"/>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87" name="Shape 1287"/>
            <p:cNvSpPr/>
            <p:nvPr/>
          </p:nvSpPr>
          <p:spPr>
            <a:xfrm>
              <a:off x="115555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88" name="Shape 1288"/>
            <p:cNvSpPr/>
            <p:nvPr/>
          </p:nvSpPr>
          <p:spPr>
            <a:xfrm>
              <a:off x="870201"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89" name="Shape 1289"/>
            <p:cNvSpPr/>
            <p:nvPr/>
          </p:nvSpPr>
          <p:spPr>
            <a:xfrm>
              <a:off x="315092" y="289325"/>
              <a:ext cx="1556141"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0" name="Shape 1290"/>
            <p:cNvSpPr/>
            <p:nvPr/>
          </p:nvSpPr>
          <p:spPr>
            <a:xfrm>
              <a:off x="356193"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1" name="Shape 1291"/>
            <p:cNvSpPr/>
            <p:nvPr/>
          </p:nvSpPr>
          <p:spPr>
            <a:xfrm>
              <a:off x="828931"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2" name="Shape 1292"/>
            <p:cNvSpPr/>
            <p:nvPr/>
          </p:nvSpPr>
          <p:spPr>
            <a:xfrm>
              <a:off x="828931"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3" name="Shape 1293"/>
            <p:cNvSpPr/>
            <p:nvPr/>
          </p:nvSpPr>
          <p:spPr>
            <a:xfrm>
              <a:off x="828931" y="90174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4" name="Shape 1294"/>
            <p:cNvSpPr/>
            <p:nvPr/>
          </p:nvSpPr>
          <p:spPr>
            <a:xfrm>
              <a:off x="1607088" y="40049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295" name="Shape 1295"/>
            <p:cNvSpPr/>
            <p:nvPr/>
          </p:nvSpPr>
          <p:spPr>
            <a:xfrm>
              <a:off x="54357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96" name="Shape 1296"/>
            <p:cNvSpPr/>
            <p:nvPr/>
          </p:nvSpPr>
          <p:spPr>
            <a:xfrm>
              <a:off x="559393"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97" name="Shape 1297"/>
            <p:cNvSpPr/>
            <p:nvPr/>
          </p:nvSpPr>
          <p:spPr>
            <a:xfrm>
              <a:off x="1032131"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98" name="Shape 1298"/>
            <p:cNvSpPr/>
            <p:nvPr/>
          </p:nvSpPr>
          <p:spPr>
            <a:xfrm>
              <a:off x="101623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299" name="Shape 1299"/>
            <p:cNvSpPr/>
            <p:nvPr/>
          </p:nvSpPr>
          <p:spPr>
            <a:xfrm>
              <a:off x="1482452" y="540523"/>
              <a:ext cx="131657" cy="101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00" name="Shape 1300"/>
            <p:cNvSpPr/>
            <p:nvPr/>
          </p:nvSpPr>
          <p:spPr>
            <a:xfrm>
              <a:off x="1301669" y="61242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01" name="Shape 1301"/>
            <p:cNvSpPr/>
            <p:nvPr/>
          </p:nvSpPr>
          <p:spPr>
            <a:xfrm>
              <a:off x="1016312" y="764498"/>
              <a:ext cx="288555"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02" name="Shape 1302"/>
            <p:cNvSpPr/>
            <p:nvPr/>
          </p:nvSpPr>
          <p:spPr>
            <a:xfrm>
              <a:off x="348332" y="877045"/>
              <a:ext cx="234714" cy="229455"/>
            </a:xfrm>
            <a:prstGeom prst="roundRect">
              <a:avLst>
                <a:gd name="adj" fmla="val 11070"/>
              </a:avLst>
            </a:prstGeom>
            <a:solidFill>
              <a:srgbClr val="D4FB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grpSp>
      <p:grpSp>
        <p:nvGrpSpPr>
          <p:cNvPr id="1336" name="Group 1336"/>
          <p:cNvGrpSpPr/>
          <p:nvPr/>
        </p:nvGrpSpPr>
        <p:grpSpPr>
          <a:xfrm>
            <a:off x="6411414" y="4520496"/>
            <a:ext cx="1389193" cy="757861"/>
            <a:chOff x="0" y="0"/>
            <a:chExt cx="1389191" cy="757859"/>
          </a:xfrm>
        </p:grpSpPr>
        <p:sp>
          <p:nvSpPr>
            <p:cNvPr id="1304" name="Shape 1304"/>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05" name="Shape 1305"/>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06" name="Shape 1306"/>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07" name="Shape 1307"/>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08" name="Shape 1308"/>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09" name="Shape 1309"/>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0" name="Shape 1310"/>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1" name="Shape 1311"/>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2" name="Shape 1312"/>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3" name="Shape 1313"/>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4" name="Shape 1314"/>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15" name="Shape 1315"/>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16" name="Shape 1316"/>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17" name="Shape 1317"/>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18" name="Shape 1318"/>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19" name="Shape 1319"/>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0" name="Shape 1320"/>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1" name="Shape 1321"/>
            <p:cNvSpPr/>
            <p:nvPr/>
          </p:nvSpPr>
          <p:spPr>
            <a:xfrm>
              <a:off x="180813" y="548637"/>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22" name="Shape 1322"/>
            <p:cNvSpPr/>
            <p:nvPr/>
          </p:nvSpPr>
          <p:spPr>
            <a:xfrm>
              <a:off x="141062" y="648738"/>
              <a:ext cx="34286" cy="157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3" name="Shape 1323"/>
            <p:cNvSpPr/>
            <p:nvPr/>
          </p:nvSpPr>
          <p:spPr>
            <a:xfrm>
              <a:off x="41569" y="638425"/>
              <a:ext cx="97979"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24" name="Shape 1324"/>
            <p:cNvSpPr/>
            <p:nvPr/>
          </p:nvSpPr>
          <p:spPr>
            <a:xfrm>
              <a:off x="151942" y="468553"/>
              <a:ext cx="52239" cy="80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5" name="Shape 1325"/>
            <p:cNvSpPr/>
            <p:nvPr/>
          </p:nvSpPr>
          <p:spPr>
            <a:xfrm>
              <a:off x="325936" y="627727"/>
              <a:ext cx="127767" cy="196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6" name="Shape 1326"/>
            <p:cNvSpPr/>
            <p:nvPr/>
          </p:nvSpPr>
          <p:spPr>
            <a:xfrm>
              <a:off x="818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27" name="Shape 1327"/>
            <p:cNvSpPr/>
            <p:nvPr/>
          </p:nvSpPr>
          <p:spPr>
            <a:xfrm>
              <a:off x="664010" y="624740"/>
              <a:ext cx="143236" cy="224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8" name="Shape 1328"/>
            <p:cNvSpPr/>
            <p:nvPr/>
          </p:nvSpPr>
          <p:spPr>
            <a:xfrm>
              <a:off x="926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29" name="Shape 1329"/>
            <p:cNvSpPr/>
            <p:nvPr/>
          </p:nvSpPr>
          <p:spPr>
            <a:xfrm>
              <a:off x="1000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30" name="Shape 1330"/>
            <p:cNvSpPr/>
            <p:nvPr/>
          </p:nvSpPr>
          <p:spPr>
            <a:xfrm>
              <a:off x="955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31" name="Shape 1331"/>
            <p:cNvSpPr/>
            <p:nvPr/>
          </p:nvSpPr>
          <p:spPr>
            <a:xfrm>
              <a:off x="818988" y="29602"/>
              <a:ext cx="133309" cy="133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32" name="Shape 1332"/>
            <p:cNvSpPr/>
            <p:nvPr/>
          </p:nvSpPr>
          <p:spPr>
            <a:xfrm>
              <a:off x="665232" y="94986"/>
              <a:ext cx="141060" cy="1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33" name="Shape 1333"/>
            <p:cNvSpPr/>
            <p:nvPr/>
          </p:nvSpPr>
          <p:spPr>
            <a:xfrm>
              <a:off x="920749" y="168153"/>
              <a:ext cx="56329" cy="1148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34" name="Shape 1334"/>
            <p:cNvSpPr/>
            <p:nvPr/>
          </p:nvSpPr>
          <p:spPr>
            <a:xfrm>
              <a:off x="1017790" y="2229"/>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35" name="Shape 1335"/>
            <p:cNvSpPr/>
            <p:nvPr/>
          </p:nvSpPr>
          <p:spPr>
            <a:xfrm>
              <a:off x="962422" y="63310"/>
              <a:ext cx="50748" cy="132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354" name="Group 1354"/>
          <p:cNvGrpSpPr/>
          <p:nvPr/>
        </p:nvGrpSpPr>
        <p:grpSpPr>
          <a:xfrm>
            <a:off x="1495041" y="4520496"/>
            <a:ext cx="1389193" cy="757861"/>
            <a:chOff x="0" y="0"/>
            <a:chExt cx="1389191" cy="757859"/>
          </a:xfrm>
        </p:grpSpPr>
        <p:sp>
          <p:nvSpPr>
            <p:cNvPr id="1337" name="Shape 1337"/>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38" name="Shape 1338"/>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39" name="Shape 1339"/>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40" name="Shape 1340"/>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41" name="Shape 1341"/>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2" name="Shape 1342"/>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3" name="Shape 1343"/>
            <p:cNvSpPr/>
            <p:nvPr/>
          </p:nvSpPr>
          <p:spPr>
            <a:xfrm>
              <a:off x="200024"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4" name="Shape 1344"/>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5" name="Shape 1345"/>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6" name="Shape 1346"/>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47" name="Shape 1347"/>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48" name="Shape 1348"/>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49" name="Shape 1349"/>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50" name="Shape 1350"/>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51" name="Shape 1351"/>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2" name="Shape 1352"/>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3" name="Shape 1353"/>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360" name="Group 1360"/>
          <p:cNvGrpSpPr/>
          <p:nvPr/>
        </p:nvGrpSpPr>
        <p:grpSpPr>
          <a:xfrm>
            <a:off x="147068" y="4645780"/>
            <a:ext cx="788286" cy="507293"/>
            <a:chOff x="0" y="0"/>
            <a:chExt cx="788284" cy="507291"/>
          </a:xfrm>
        </p:grpSpPr>
        <p:sp>
          <p:nvSpPr>
            <p:cNvPr id="1355" name="Shape 1355"/>
            <p:cNvSpPr/>
            <p:nvPr/>
          </p:nvSpPr>
          <p:spPr>
            <a:xfrm>
              <a:off x="0" y="0"/>
              <a:ext cx="788285" cy="0"/>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6" name="Shape 1356"/>
            <p:cNvSpPr/>
            <p:nvPr/>
          </p:nvSpPr>
          <p:spPr>
            <a:xfrm>
              <a:off x="119455" y="126822"/>
              <a:ext cx="528127"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7" name="Shape 1357"/>
            <p:cNvSpPr/>
            <p:nvPr/>
          </p:nvSpPr>
          <p:spPr>
            <a:xfrm>
              <a:off x="119455" y="253645"/>
              <a:ext cx="53051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8" name="Shape 1358"/>
            <p:cNvSpPr/>
            <p:nvPr/>
          </p:nvSpPr>
          <p:spPr>
            <a:xfrm>
              <a:off x="0" y="380468"/>
              <a:ext cx="78828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59" name="Shape 1359"/>
            <p:cNvSpPr/>
            <p:nvPr/>
          </p:nvSpPr>
          <p:spPr>
            <a:xfrm>
              <a:off x="119455" y="507291"/>
              <a:ext cx="390080"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361" name="Shape 1361"/>
          <p:cNvSpPr/>
          <p:nvPr/>
        </p:nvSpPr>
        <p:spPr>
          <a:xfrm>
            <a:off x="1089102" y="4721626"/>
            <a:ext cx="25219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1700" b="1"/>
            </a:lvl1pPr>
          </a:lstStyle>
          <a:p>
            <a:pPr lvl="0">
              <a:defRPr sz="1800" b="0"/>
            </a:pPr>
            <a:r>
              <a:rPr sz="1700" b="1"/>
              <a:t>+</a:t>
            </a:r>
          </a:p>
        </p:txBody>
      </p:sp>
      <p:grpSp>
        <p:nvGrpSpPr>
          <p:cNvPr id="1388" name="Group 1388"/>
          <p:cNvGrpSpPr/>
          <p:nvPr/>
        </p:nvGrpSpPr>
        <p:grpSpPr>
          <a:xfrm>
            <a:off x="8733918" y="4514041"/>
            <a:ext cx="1643193" cy="770770"/>
            <a:chOff x="0" y="0"/>
            <a:chExt cx="1643191" cy="770768"/>
          </a:xfrm>
        </p:grpSpPr>
        <p:sp>
          <p:nvSpPr>
            <p:cNvPr id="1362" name="Shape 1362"/>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63" name="Shape 1363"/>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64" name="Shape 1364"/>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65" name="Shape 1365"/>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66" name="Shape 1366"/>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67" name="Shape 1367"/>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68" name="Shape 1368"/>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69" name="Shape 1369"/>
            <p:cNvSpPr/>
            <p:nvPr/>
          </p:nvSpPr>
          <p:spPr>
            <a:xfrm>
              <a:off x="665236" y="378929"/>
              <a:ext cx="506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94"/>
                    <a:pt x="14400" y="-5400"/>
                    <a:pt x="21600" y="16182"/>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0" name="Shape 1370"/>
            <p:cNvSpPr/>
            <p:nvPr/>
          </p:nvSpPr>
          <p:spPr>
            <a:xfrm>
              <a:off x="657922" y="133393"/>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1" name="Shape 1371"/>
            <p:cNvSpPr/>
            <p:nvPr/>
          </p:nvSpPr>
          <p:spPr>
            <a:xfrm>
              <a:off x="657960" y="418161"/>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2" name="Shape 1372"/>
            <p:cNvSpPr/>
            <p:nvPr/>
          </p:nvSpPr>
          <p:spPr>
            <a:xfrm>
              <a:off x="1184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73" name="Shape 1373"/>
            <p:cNvSpPr/>
            <p:nvPr/>
          </p:nvSpPr>
          <p:spPr>
            <a:xfrm>
              <a:off x="1499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74" name="Shape 1374"/>
            <p:cNvSpPr/>
            <p:nvPr/>
          </p:nvSpPr>
          <p:spPr>
            <a:xfrm>
              <a:off x="1546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75" name="Shape 1375"/>
            <p:cNvSpPr/>
            <p:nvPr/>
          </p:nvSpPr>
          <p:spPr>
            <a:xfrm>
              <a:off x="1495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76" name="Shape 1376"/>
            <p:cNvSpPr/>
            <p:nvPr/>
          </p:nvSpPr>
          <p:spPr>
            <a:xfrm>
              <a:off x="1370820" y="252445"/>
              <a:ext cx="129904" cy="738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7" name="Shape 1377"/>
            <p:cNvSpPr/>
            <p:nvPr/>
          </p:nvSpPr>
          <p:spPr>
            <a:xfrm>
              <a:off x="1384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8" name="Shape 1378"/>
            <p:cNvSpPr/>
            <p:nvPr/>
          </p:nvSpPr>
          <p:spPr>
            <a:xfrm>
              <a:off x="1370712" y="431772"/>
              <a:ext cx="126015"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79" name="Shape 1379"/>
            <p:cNvSpPr/>
            <p:nvPr/>
          </p:nvSpPr>
          <p:spPr>
            <a:xfrm>
              <a:off x="1072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80" name="Shape 1380"/>
            <p:cNvSpPr/>
            <p:nvPr/>
          </p:nvSpPr>
          <p:spPr>
            <a:xfrm>
              <a:off x="664850" y="619424"/>
              <a:ext cx="395743" cy="3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81" name="Shape 1381"/>
            <p:cNvSpPr/>
            <p:nvPr/>
          </p:nvSpPr>
          <p:spPr>
            <a:xfrm>
              <a:off x="1180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82" name="Shape 1382"/>
            <p:cNvSpPr/>
            <p:nvPr/>
          </p:nvSpPr>
          <p:spPr>
            <a:xfrm>
              <a:off x="1254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83" name="Shape 1383"/>
            <p:cNvSpPr/>
            <p:nvPr/>
          </p:nvSpPr>
          <p:spPr>
            <a:xfrm>
              <a:off x="1209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84" name="Shape 1384"/>
            <p:cNvSpPr/>
            <p:nvPr/>
          </p:nvSpPr>
          <p:spPr>
            <a:xfrm>
              <a:off x="1276023" y="514462"/>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85" name="Shape 1385"/>
            <p:cNvSpPr/>
            <p:nvPr/>
          </p:nvSpPr>
          <p:spPr>
            <a:xfrm>
              <a:off x="1216156" y="576207"/>
              <a:ext cx="55423" cy="152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386" name="Shape 1386"/>
            <p:cNvSpPr/>
            <p:nvPr/>
          </p:nvSpPr>
          <p:spPr>
            <a:xfrm>
              <a:off x="960202" y="672292"/>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387" name="Shape 1387"/>
            <p:cNvSpPr/>
            <p:nvPr/>
          </p:nvSpPr>
          <p:spPr>
            <a:xfrm>
              <a:off x="1051741" y="663398"/>
              <a:ext cx="26976" cy="225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389" name="Shape 1389"/>
          <p:cNvSpPr/>
          <p:nvPr/>
        </p:nvSpPr>
        <p:spPr>
          <a:xfrm>
            <a:off x="5761733"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390" name="Shape 1390"/>
          <p:cNvSpPr/>
          <p:nvPr/>
        </p:nvSpPr>
        <p:spPr>
          <a:xfrm>
            <a:off x="803579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391" name="Shape 1391"/>
          <p:cNvSpPr/>
          <p:nvPr/>
        </p:nvSpPr>
        <p:spPr>
          <a:xfrm>
            <a:off x="1056008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392" name="Shape 1392"/>
          <p:cNvSpPr/>
          <p:nvPr/>
        </p:nvSpPr>
        <p:spPr>
          <a:xfrm>
            <a:off x="149817" y="5722747"/>
            <a:ext cx="782788"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path</a:t>
            </a:r>
          </a:p>
          <a:p>
            <a:pPr lvl="0">
              <a:lnSpc>
                <a:spcPct val="110000"/>
              </a:lnSpc>
              <a:defRPr sz="1800"/>
            </a:pPr>
            <a:r>
              <a:rPr sz="2000" b="1">
                <a:solidFill>
                  <a:srgbClr val="424242"/>
                </a:solidFill>
              </a:rPr>
              <a:t>reqs.</a:t>
            </a:r>
          </a:p>
        </p:txBody>
      </p:sp>
      <p:sp>
        <p:nvSpPr>
          <p:cNvPr id="1393" name="Shape 1393"/>
          <p:cNvSpPr/>
          <p:nvPr/>
        </p:nvSpPr>
        <p:spPr>
          <a:xfrm>
            <a:off x="3484963" y="5722747"/>
            <a:ext cx="23690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per-destination</a:t>
            </a:r>
          </a:p>
          <a:p>
            <a:pPr lvl="0">
              <a:lnSpc>
                <a:spcPct val="110000"/>
              </a:lnSpc>
              <a:defRPr sz="1800"/>
            </a:pPr>
            <a:r>
              <a:rPr sz="2000" b="1">
                <a:solidFill>
                  <a:srgbClr val="424242"/>
                </a:solidFill>
              </a:rPr>
              <a:t>forwarding DAGs</a:t>
            </a:r>
          </a:p>
        </p:txBody>
      </p:sp>
      <p:sp>
        <p:nvSpPr>
          <p:cNvPr id="1394" name="Shape 1394"/>
          <p:cNvSpPr/>
          <p:nvPr/>
        </p:nvSpPr>
        <p:spPr>
          <a:xfrm>
            <a:off x="6226643" y="5722747"/>
            <a:ext cx="1661122"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augmented</a:t>
            </a:r>
          </a:p>
          <a:p>
            <a:pPr lvl="0">
              <a:lnSpc>
                <a:spcPct val="110000"/>
              </a:lnSpc>
              <a:defRPr sz="1800"/>
            </a:pPr>
            <a:r>
              <a:rPr sz="2000" b="1">
                <a:solidFill>
                  <a:srgbClr val="424242"/>
                </a:solidFill>
              </a:rPr>
              <a:t>topology</a:t>
            </a:r>
          </a:p>
        </p:txBody>
      </p:sp>
      <p:sp>
        <p:nvSpPr>
          <p:cNvPr id="1395" name="Shape 1395"/>
          <p:cNvSpPr/>
          <p:nvPr/>
        </p:nvSpPr>
        <p:spPr>
          <a:xfrm>
            <a:off x="8920291" y="5722747"/>
            <a:ext cx="12704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reduced </a:t>
            </a:r>
            <a:br>
              <a:rPr sz="2000" b="1">
                <a:solidFill>
                  <a:srgbClr val="424242"/>
                </a:solidFill>
              </a:rPr>
            </a:br>
            <a:r>
              <a:rPr sz="2000" b="1">
                <a:solidFill>
                  <a:srgbClr val="424242"/>
                </a:solidFill>
              </a:rPr>
              <a:t>topology</a:t>
            </a:r>
          </a:p>
        </p:txBody>
      </p:sp>
      <p:sp>
        <p:nvSpPr>
          <p:cNvPr id="1396" name="Shape 1396"/>
          <p:cNvSpPr/>
          <p:nvPr/>
        </p:nvSpPr>
        <p:spPr>
          <a:xfrm>
            <a:off x="11448120" y="5722747"/>
            <a:ext cx="1228280"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running</a:t>
            </a:r>
          </a:p>
          <a:p>
            <a:pPr lvl="0">
              <a:lnSpc>
                <a:spcPct val="110000"/>
              </a:lnSpc>
              <a:defRPr sz="1800"/>
            </a:pPr>
            <a:r>
              <a:rPr sz="2000" b="1">
                <a:solidFill>
                  <a:srgbClr val="424242"/>
                </a:solidFill>
              </a:rPr>
              <a:t>network</a:t>
            </a:r>
          </a:p>
        </p:txBody>
      </p:sp>
      <p:sp>
        <p:nvSpPr>
          <p:cNvPr id="1397" name="Shape 1397"/>
          <p:cNvSpPr/>
          <p:nvPr/>
        </p:nvSpPr>
        <p:spPr>
          <a:xfrm flipV="1">
            <a:off x="12045326" y="4195007"/>
            <a:ext cx="1" cy="177654"/>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98" name="Shape 1398"/>
          <p:cNvSpPr/>
          <p:nvPr/>
        </p:nvSpPr>
        <p:spPr>
          <a:xfrm>
            <a:off x="2073499" y="4195895"/>
            <a:ext cx="9979566" cy="1"/>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399" name="Shape 1399"/>
          <p:cNvSpPr/>
          <p:nvPr/>
        </p:nvSpPr>
        <p:spPr>
          <a:xfrm flipV="1">
            <a:off x="2058893" y="4196869"/>
            <a:ext cx="1" cy="251322"/>
          </a:xfrm>
          <a:prstGeom prst="line">
            <a:avLst/>
          </a:prstGeom>
          <a:ln w="19050">
            <a:solidFill>
              <a:srgbClr val="5E5E5E"/>
            </a:solidFill>
            <a:prstDash val="sysDot"/>
            <a:miter lim="400000"/>
            <a:head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400" name="Shape 1400"/>
          <p:cNvSpPr/>
          <p:nvPr/>
        </p:nvSpPr>
        <p:spPr>
          <a:xfrm>
            <a:off x="2394261" y="3482006"/>
            <a:ext cx="182958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Compilation</a:t>
            </a:r>
          </a:p>
        </p:txBody>
      </p:sp>
      <p:sp>
        <p:nvSpPr>
          <p:cNvPr id="1401" name="Shape 1401"/>
          <p:cNvSpPr/>
          <p:nvPr/>
        </p:nvSpPr>
        <p:spPr>
          <a:xfrm>
            <a:off x="4950766" y="3482006"/>
            <a:ext cx="211498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Augmentation</a:t>
            </a:r>
          </a:p>
        </p:txBody>
      </p:sp>
      <p:sp>
        <p:nvSpPr>
          <p:cNvPr id="1402" name="Shape 1402"/>
          <p:cNvSpPr/>
          <p:nvPr/>
        </p:nvSpPr>
        <p:spPr>
          <a:xfrm>
            <a:off x="7538122" y="3482006"/>
            <a:ext cx="195659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Optimization</a:t>
            </a:r>
          </a:p>
        </p:txBody>
      </p:sp>
      <p:grpSp>
        <p:nvGrpSpPr>
          <p:cNvPr id="1405" name="Group 1405"/>
          <p:cNvGrpSpPr/>
          <p:nvPr/>
        </p:nvGrpSpPr>
        <p:grpSpPr>
          <a:xfrm>
            <a:off x="10060220" y="3289300"/>
            <a:ext cx="1664098" cy="817213"/>
            <a:chOff x="0" y="0"/>
            <a:chExt cx="1664096" cy="817212"/>
          </a:xfrm>
        </p:grpSpPr>
        <p:sp>
          <p:nvSpPr>
            <p:cNvPr id="1403" name="Shape 1403"/>
            <p:cNvSpPr/>
            <p:nvPr/>
          </p:nvSpPr>
          <p:spPr>
            <a:xfrm>
              <a:off x="0" y="0"/>
              <a:ext cx="150407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nSpc>
                  <a:spcPct val="110000"/>
                </a:lnSpc>
                <a:defRPr sz="1800"/>
              </a:pPr>
              <a:r>
                <a:rPr sz="2200" b="1">
                  <a:latin typeface="Lucida Bright"/>
                  <a:ea typeface="Lucida Bright"/>
                  <a:cs typeface="Lucida Bright"/>
                  <a:sym typeface="Lucida Bright"/>
                </a:rPr>
                <a:t>Injection</a:t>
              </a:r>
              <a:r>
                <a:rPr sz="2200" b="1">
                  <a:solidFill>
                    <a:srgbClr val="797979"/>
                  </a:solidFill>
                  <a:latin typeface="Lucida Bright"/>
                  <a:ea typeface="Lucida Bright"/>
                  <a:cs typeface="Lucida Bright"/>
                  <a:sym typeface="Lucida Bright"/>
                </a:rPr>
                <a:t>/</a:t>
              </a:r>
            </a:p>
          </p:txBody>
        </p:sp>
        <p:sp>
          <p:nvSpPr>
            <p:cNvPr id="1404" name="Shape 1404"/>
            <p:cNvSpPr/>
            <p:nvPr/>
          </p:nvSpPr>
          <p:spPr>
            <a:xfrm>
              <a:off x="0" y="385412"/>
              <a:ext cx="1664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Monitoring</a:t>
              </a:r>
            </a:p>
          </p:txBody>
        </p:sp>
      </p:grpSp>
      <p:pic>
        <p:nvPicPr>
          <p:cNvPr id="1406" name="pasted-image.jpg"/>
          <p:cNvPicPr/>
          <p:nvPr/>
        </p:nvPicPr>
        <p:blipFill>
          <a:blip r:embed="rId2">
            <a:extLst/>
          </a:blip>
          <a:srcRect l="6992" t="10113" r="10135" b="11501"/>
          <a:stretch>
            <a:fillRect/>
          </a:stretch>
        </p:blipFill>
        <p:spPr>
          <a:xfrm>
            <a:off x="11310423" y="4721626"/>
            <a:ext cx="408287" cy="322199"/>
          </a:xfrm>
          <a:prstGeom prst="rect">
            <a:avLst/>
          </a:prstGeom>
          <a:ln w="12700">
            <a:miter lim="400000"/>
          </a:ln>
        </p:spPr>
      </p:pic>
      <p:pic>
        <p:nvPicPr>
          <p:cNvPr id="1407" name="pasted-image.jpg"/>
          <p:cNvPicPr/>
          <p:nvPr/>
        </p:nvPicPr>
        <p:blipFill>
          <a:blip r:embed="rId2">
            <a:extLst/>
          </a:blip>
          <a:srcRect l="6992" t="10113" r="10135" b="11501"/>
          <a:stretch>
            <a:fillRect/>
          </a:stretch>
        </p:blipFill>
        <p:spPr>
          <a:xfrm>
            <a:off x="11853686" y="4403650"/>
            <a:ext cx="408287" cy="322199"/>
          </a:xfrm>
          <a:prstGeom prst="rect">
            <a:avLst/>
          </a:prstGeom>
          <a:ln w="12700">
            <a:miter lim="400000"/>
          </a:ln>
        </p:spPr>
      </p:pic>
      <p:pic>
        <p:nvPicPr>
          <p:cNvPr id="1408" name="pasted-image.jpg"/>
          <p:cNvPicPr/>
          <p:nvPr/>
        </p:nvPicPr>
        <p:blipFill>
          <a:blip r:embed="rId2">
            <a:extLst/>
          </a:blip>
          <a:srcRect l="6992" t="10113" r="10135" b="11501"/>
          <a:stretch>
            <a:fillRect/>
          </a:stretch>
        </p:blipFill>
        <p:spPr>
          <a:xfrm>
            <a:off x="11853686" y="4713202"/>
            <a:ext cx="408287" cy="322199"/>
          </a:xfrm>
          <a:prstGeom prst="rect">
            <a:avLst/>
          </a:prstGeom>
          <a:ln w="12700">
            <a:miter lim="400000"/>
          </a:ln>
        </p:spPr>
      </p:pic>
      <p:pic>
        <p:nvPicPr>
          <p:cNvPr id="1409" name="pasted-image.jpg"/>
          <p:cNvPicPr/>
          <p:nvPr/>
        </p:nvPicPr>
        <p:blipFill>
          <a:blip r:embed="rId2">
            <a:extLst/>
          </a:blip>
          <a:srcRect l="6992" t="10113" r="10135" b="11501"/>
          <a:stretch>
            <a:fillRect/>
          </a:stretch>
        </p:blipFill>
        <p:spPr>
          <a:xfrm>
            <a:off x="11858043" y="5077226"/>
            <a:ext cx="408287" cy="322199"/>
          </a:xfrm>
          <a:prstGeom prst="rect">
            <a:avLst/>
          </a:prstGeom>
          <a:ln w="12700">
            <a:miter lim="400000"/>
          </a:ln>
        </p:spPr>
      </p:pic>
      <p:pic>
        <p:nvPicPr>
          <p:cNvPr id="1410" name="pasted-image.jpg"/>
          <p:cNvPicPr/>
          <p:nvPr/>
        </p:nvPicPr>
        <p:blipFill>
          <a:blip r:embed="rId2">
            <a:extLst/>
          </a:blip>
          <a:srcRect l="6992" t="10113" r="10135" b="11501"/>
          <a:stretch>
            <a:fillRect/>
          </a:stretch>
        </p:blipFill>
        <p:spPr>
          <a:xfrm>
            <a:off x="12449346" y="4723213"/>
            <a:ext cx="408287" cy="322199"/>
          </a:xfrm>
          <a:prstGeom prst="rect">
            <a:avLst/>
          </a:prstGeom>
          <a:ln w="12700">
            <a:miter lim="400000"/>
          </a:ln>
        </p:spPr>
      </p:pic>
      <p:sp>
        <p:nvSpPr>
          <p:cNvPr id="1411" name="Shape 1411"/>
          <p:cNvSpPr/>
          <p:nvPr/>
        </p:nvSpPr>
        <p:spPr>
          <a:xfrm>
            <a:off x="2387465" y="7467754"/>
            <a:ext cx="1876885" cy="8559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t>compilation</a:t>
            </a:r>
          </a:p>
          <a:p>
            <a:pPr lvl="0">
              <a:lnSpc>
                <a:spcPct val="120000"/>
              </a:lnSpc>
              <a:defRPr sz="1800"/>
            </a:pPr>
            <a:r>
              <a:rPr sz="2300"/>
              <a:t>heuristics</a:t>
            </a:r>
          </a:p>
        </p:txBody>
      </p:sp>
      <p:sp>
        <p:nvSpPr>
          <p:cNvPr id="1412" name="Shape 1412"/>
          <p:cNvSpPr/>
          <p:nvPr/>
        </p:nvSpPr>
        <p:spPr>
          <a:xfrm>
            <a:off x="4831272" y="7467754"/>
            <a:ext cx="2353972" cy="8559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t>per-destination</a:t>
            </a:r>
          </a:p>
          <a:p>
            <a:pPr lvl="0">
              <a:lnSpc>
                <a:spcPct val="120000"/>
              </a:lnSpc>
              <a:defRPr sz="1800"/>
            </a:pPr>
            <a:r>
              <a:rPr sz="2300"/>
              <a:t>augmentation</a:t>
            </a:r>
          </a:p>
        </p:txBody>
      </p:sp>
      <p:sp>
        <p:nvSpPr>
          <p:cNvPr id="1413" name="Shape 1413"/>
          <p:cNvSpPr/>
          <p:nvPr/>
        </p:nvSpPr>
        <p:spPr>
          <a:xfrm>
            <a:off x="7205798" y="7308789"/>
            <a:ext cx="2634234" cy="8559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t>cross-destination</a:t>
            </a:r>
          </a:p>
          <a:p>
            <a:pPr lvl="0">
              <a:lnSpc>
                <a:spcPct val="120000"/>
              </a:lnSpc>
              <a:defRPr sz="1800"/>
            </a:pPr>
            <a:r>
              <a:rPr sz="2300"/>
              <a:t>optimization</a:t>
            </a:r>
          </a:p>
        </p:txBody>
      </p:sp>
      <p:sp>
        <p:nvSpPr>
          <p:cNvPr id="1414" name="Shape 1414"/>
          <p:cNvSpPr/>
          <p:nvPr/>
        </p:nvSpPr>
        <p:spPr>
          <a:xfrm>
            <a:off x="147068" y="3268127"/>
            <a:ext cx="12859024" cy="3769890"/>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415" name="Shape 1415"/>
          <p:cNvSpPr/>
          <p:nvPr/>
        </p:nvSpPr>
        <p:spPr>
          <a:xfrm flipV="1">
            <a:off x="3319556" y="5119351"/>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416" name="Shape 1416"/>
          <p:cNvSpPr/>
          <p:nvPr/>
        </p:nvSpPr>
        <p:spPr>
          <a:xfrm flipV="1">
            <a:off x="6026715" y="5119351"/>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417" name="Shape 1417"/>
          <p:cNvSpPr/>
          <p:nvPr/>
        </p:nvSpPr>
        <p:spPr>
          <a:xfrm flipV="1">
            <a:off x="8283309" y="5035465"/>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 name="Shape 1419"/>
          <p:cNvSpPr/>
          <p:nvPr/>
        </p:nvSpPr>
        <p:spPr>
          <a:xfrm>
            <a:off x="11638407" y="4683146"/>
            <a:ext cx="219738" cy="109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0" name="Shape 1420"/>
          <p:cNvSpPr/>
          <p:nvPr/>
        </p:nvSpPr>
        <p:spPr>
          <a:xfrm>
            <a:off x="11638407" y="4999764"/>
            <a:ext cx="219738" cy="112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1" name="Shape 1421"/>
          <p:cNvSpPr/>
          <p:nvPr/>
        </p:nvSpPr>
        <p:spPr>
          <a:xfrm>
            <a:off x="11638407" y="4894345"/>
            <a:ext cx="219738" cy="2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2" name="Shape 1422"/>
          <p:cNvSpPr/>
          <p:nvPr/>
        </p:nvSpPr>
        <p:spPr>
          <a:xfrm>
            <a:off x="12266376" y="4684638"/>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3" name="Shape 1423"/>
          <p:cNvSpPr/>
          <p:nvPr/>
        </p:nvSpPr>
        <p:spPr>
          <a:xfrm>
            <a:off x="12266376" y="5002862"/>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4" name="Shape 1424"/>
          <p:cNvSpPr/>
          <p:nvPr/>
        </p:nvSpPr>
        <p:spPr>
          <a:xfrm>
            <a:off x="12266376" y="4895837"/>
            <a:ext cx="219737" cy="1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425" name="Shape 1425"/>
          <p:cNvSpPr/>
          <p:nvPr/>
        </p:nvSpPr>
        <p:spPr>
          <a:xfrm>
            <a:off x="3065489"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426" name="Shape 1426"/>
          <p:cNvSpPr/>
          <p:nvPr/>
        </p:nvSpPr>
        <p:spPr>
          <a:xfrm>
            <a:off x="1267145" y="5722747"/>
            <a:ext cx="1844986"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network</a:t>
            </a:r>
          </a:p>
          <a:p>
            <a:pPr lvl="0">
              <a:lnSpc>
                <a:spcPct val="120000"/>
              </a:lnSpc>
              <a:defRPr sz="1800"/>
            </a:pPr>
            <a:r>
              <a:rPr sz="2000" b="1">
                <a:solidFill>
                  <a:srgbClr val="424242"/>
                </a:solidFill>
              </a:rPr>
              <a:t>topology</a:t>
            </a:r>
          </a:p>
        </p:txBody>
      </p:sp>
      <p:grpSp>
        <p:nvGrpSpPr>
          <p:cNvPr id="1473" name="Group 1473"/>
          <p:cNvGrpSpPr/>
          <p:nvPr/>
        </p:nvGrpSpPr>
        <p:grpSpPr>
          <a:xfrm>
            <a:off x="3733870" y="4335929"/>
            <a:ext cx="1871233" cy="1126995"/>
            <a:chOff x="0" y="0"/>
            <a:chExt cx="1871232" cy="1126994"/>
          </a:xfrm>
        </p:grpSpPr>
        <p:sp>
          <p:nvSpPr>
            <p:cNvPr id="1427" name="Shape 1427"/>
            <p:cNvSpPr/>
            <p:nvPr/>
          </p:nvSpPr>
          <p:spPr>
            <a:xfrm>
              <a:off x="367727"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28" name="Shape 1428"/>
            <p:cNvSpPr/>
            <p:nvPr/>
          </p:nvSpPr>
          <p:spPr>
            <a:xfrm>
              <a:off x="36772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29" name="Shape 1429"/>
            <p:cNvSpPr/>
            <p:nvPr/>
          </p:nvSpPr>
          <p:spPr>
            <a:xfrm>
              <a:off x="1145884" y="16357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0" name="Shape 1430"/>
            <p:cNvSpPr/>
            <p:nvPr/>
          </p:nvSpPr>
          <p:spPr>
            <a:xfrm>
              <a:off x="1043665" y="245844"/>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31" name="Shape 1431"/>
            <p:cNvSpPr/>
            <p:nvPr/>
          </p:nvSpPr>
          <p:spPr>
            <a:xfrm>
              <a:off x="840465"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2" name="Shape 1432"/>
            <p:cNvSpPr/>
            <p:nvPr/>
          </p:nvSpPr>
          <p:spPr>
            <a:xfrm>
              <a:off x="555108" y="30218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33" name="Shape 1433"/>
            <p:cNvSpPr/>
            <p:nvPr/>
          </p:nvSpPr>
          <p:spPr>
            <a:xfrm>
              <a:off x="0" y="0"/>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4" name="Shape 1434"/>
            <p:cNvSpPr/>
            <p:nvPr/>
          </p:nvSpPr>
          <p:spPr>
            <a:xfrm>
              <a:off x="41100" y="32309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5" name="Shape 1435"/>
            <p:cNvSpPr/>
            <p:nvPr/>
          </p:nvSpPr>
          <p:spPr>
            <a:xfrm>
              <a:off x="18783" y="587940"/>
              <a:ext cx="233105" cy="233105"/>
            </a:xfrm>
            <a:prstGeom prst="roundRect">
              <a:avLst>
                <a:gd name="adj" fmla="val 10896"/>
              </a:avLst>
            </a:prstGeom>
            <a:solidFill>
              <a:srgbClr val="0096FF">
                <a:alpha val="24527"/>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6" name="Shape 1436"/>
            <p:cNvSpPr/>
            <p:nvPr/>
          </p:nvSpPr>
          <p:spPr>
            <a:xfrm>
              <a:off x="513839" y="3377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7" name="Shape 1437"/>
            <p:cNvSpPr/>
            <p:nvPr/>
          </p:nvSpPr>
          <p:spPr>
            <a:xfrm>
              <a:off x="513839"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8" name="Shape 1438"/>
            <p:cNvSpPr/>
            <p:nvPr/>
          </p:nvSpPr>
          <p:spPr>
            <a:xfrm>
              <a:off x="513839"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39" name="Shape 1439"/>
            <p:cNvSpPr/>
            <p:nvPr/>
          </p:nvSpPr>
          <p:spPr>
            <a:xfrm>
              <a:off x="22848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0" name="Shape 1440"/>
            <p:cNvSpPr/>
            <p:nvPr/>
          </p:nvSpPr>
          <p:spPr>
            <a:xfrm>
              <a:off x="244300" y="418834"/>
              <a:ext cx="256840"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1" name="Shape 1441"/>
            <p:cNvSpPr/>
            <p:nvPr/>
          </p:nvSpPr>
          <p:spPr>
            <a:xfrm>
              <a:off x="717039" y="418834"/>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2" name="Shape 1442"/>
            <p:cNvSpPr/>
            <p:nvPr/>
          </p:nvSpPr>
          <p:spPr>
            <a:xfrm>
              <a:off x="70114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3" name="Shape 1443"/>
            <p:cNvSpPr/>
            <p:nvPr/>
          </p:nvSpPr>
          <p:spPr>
            <a:xfrm>
              <a:off x="1130620" y="193439"/>
              <a:ext cx="64924" cy="128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4" name="Shape 1444"/>
            <p:cNvSpPr/>
            <p:nvPr/>
          </p:nvSpPr>
          <p:spPr>
            <a:xfrm>
              <a:off x="986577"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45" name="Shape 1445"/>
            <p:cNvSpPr/>
            <p:nvPr/>
          </p:nvSpPr>
          <p:spPr>
            <a:xfrm>
              <a:off x="701220" y="47517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46" name="Shape 1446"/>
            <p:cNvSpPr/>
            <p:nvPr/>
          </p:nvSpPr>
          <p:spPr>
            <a:xfrm>
              <a:off x="168981" y="116335"/>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47" name="Shape 1447"/>
            <p:cNvSpPr/>
            <p:nvPr/>
          </p:nvSpPr>
          <p:spPr>
            <a:xfrm>
              <a:off x="210082"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48" name="Shape 1448"/>
            <p:cNvSpPr/>
            <p:nvPr/>
          </p:nvSpPr>
          <p:spPr>
            <a:xfrm>
              <a:off x="682820" y="15010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49" name="Shape 1449"/>
            <p:cNvSpPr/>
            <p:nvPr/>
          </p:nvSpPr>
          <p:spPr>
            <a:xfrm>
              <a:off x="682820"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50" name="Shape 1450"/>
            <p:cNvSpPr/>
            <p:nvPr/>
          </p:nvSpPr>
          <p:spPr>
            <a:xfrm>
              <a:off x="682820" y="728760"/>
              <a:ext cx="190500" cy="191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51" name="Shape 1451"/>
            <p:cNvSpPr/>
            <p:nvPr/>
          </p:nvSpPr>
          <p:spPr>
            <a:xfrm>
              <a:off x="1460976" y="452901"/>
              <a:ext cx="163704" cy="164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52" name="Shape 1452"/>
            <p:cNvSpPr/>
            <p:nvPr/>
          </p:nvSpPr>
          <p:spPr>
            <a:xfrm>
              <a:off x="397463" y="30218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3" name="Shape 1453"/>
            <p:cNvSpPr/>
            <p:nvPr/>
          </p:nvSpPr>
          <p:spPr>
            <a:xfrm>
              <a:off x="397385"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4" name="Shape 1454"/>
            <p:cNvSpPr/>
            <p:nvPr/>
          </p:nvSpPr>
          <p:spPr>
            <a:xfrm>
              <a:off x="413282" y="53516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00" y="21600"/>
                    <a:pt x="7200" y="21600"/>
                    <a:pt x="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5" name="Shape 1455"/>
            <p:cNvSpPr/>
            <p:nvPr/>
          </p:nvSpPr>
          <p:spPr>
            <a:xfrm>
              <a:off x="183112" y="707942"/>
              <a:ext cx="233105" cy="233106"/>
            </a:xfrm>
            <a:prstGeom prst="roundRect">
              <a:avLst>
                <a:gd name="adj" fmla="val 10896"/>
              </a:avLst>
            </a:prstGeom>
            <a:solidFill>
              <a:srgbClr val="FF7E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56" name="Shape 1456"/>
            <p:cNvSpPr/>
            <p:nvPr/>
          </p:nvSpPr>
          <p:spPr>
            <a:xfrm>
              <a:off x="1358757" y="535169"/>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7" name="Shape 1457"/>
            <p:cNvSpPr/>
            <p:nvPr/>
          </p:nvSpPr>
          <p:spPr>
            <a:xfrm>
              <a:off x="115555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58" name="Shape 1458"/>
            <p:cNvSpPr/>
            <p:nvPr/>
          </p:nvSpPr>
          <p:spPr>
            <a:xfrm>
              <a:off x="870201"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59" name="Shape 1459"/>
            <p:cNvSpPr/>
            <p:nvPr/>
          </p:nvSpPr>
          <p:spPr>
            <a:xfrm>
              <a:off x="315092" y="289325"/>
              <a:ext cx="1556141"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0" name="Shape 1460"/>
            <p:cNvSpPr/>
            <p:nvPr/>
          </p:nvSpPr>
          <p:spPr>
            <a:xfrm>
              <a:off x="356193"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1" name="Shape 1461"/>
            <p:cNvSpPr/>
            <p:nvPr/>
          </p:nvSpPr>
          <p:spPr>
            <a:xfrm>
              <a:off x="828931"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2" name="Shape 1462"/>
            <p:cNvSpPr/>
            <p:nvPr/>
          </p:nvSpPr>
          <p:spPr>
            <a:xfrm>
              <a:off x="828931"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3" name="Shape 1463"/>
            <p:cNvSpPr/>
            <p:nvPr/>
          </p:nvSpPr>
          <p:spPr>
            <a:xfrm>
              <a:off x="828931" y="90174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4" name="Shape 1464"/>
            <p:cNvSpPr/>
            <p:nvPr/>
          </p:nvSpPr>
          <p:spPr>
            <a:xfrm>
              <a:off x="1607088" y="40049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65" name="Shape 1465"/>
            <p:cNvSpPr/>
            <p:nvPr/>
          </p:nvSpPr>
          <p:spPr>
            <a:xfrm>
              <a:off x="54357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66" name="Shape 1466"/>
            <p:cNvSpPr/>
            <p:nvPr/>
          </p:nvSpPr>
          <p:spPr>
            <a:xfrm>
              <a:off x="559393"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67" name="Shape 1467"/>
            <p:cNvSpPr/>
            <p:nvPr/>
          </p:nvSpPr>
          <p:spPr>
            <a:xfrm>
              <a:off x="1032131"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68" name="Shape 1468"/>
            <p:cNvSpPr/>
            <p:nvPr/>
          </p:nvSpPr>
          <p:spPr>
            <a:xfrm>
              <a:off x="101623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69" name="Shape 1469"/>
            <p:cNvSpPr/>
            <p:nvPr/>
          </p:nvSpPr>
          <p:spPr>
            <a:xfrm>
              <a:off x="1482452" y="540523"/>
              <a:ext cx="131657" cy="101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70" name="Shape 1470"/>
            <p:cNvSpPr/>
            <p:nvPr/>
          </p:nvSpPr>
          <p:spPr>
            <a:xfrm>
              <a:off x="1301669" y="61242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71" name="Shape 1471"/>
            <p:cNvSpPr/>
            <p:nvPr/>
          </p:nvSpPr>
          <p:spPr>
            <a:xfrm>
              <a:off x="1016312" y="764498"/>
              <a:ext cx="288555"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72" name="Shape 1472"/>
            <p:cNvSpPr/>
            <p:nvPr/>
          </p:nvSpPr>
          <p:spPr>
            <a:xfrm>
              <a:off x="348332" y="877045"/>
              <a:ext cx="234714" cy="229455"/>
            </a:xfrm>
            <a:prstGeom prst="roundRect">
              <a:avLst>
                <a:gd name="adj" fmla="val 11070"/>
              </a:avLst>
            </a:prstGeom>
            <a:solidFill>
              <a:srgbClr val="D4FB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grpSp>
      <p:grpSp>
        <p:nvGrpSpPr>
          <p:cNvPr id="1506" name="Group 1506"/>
          <p:cNvGrpSpPr/>
          <p:nvPr/>
        </p:nvGrpSpPr>
        <p:grpSpPr>
          <a:xfrm>
            <a:off x="6411414" y="4520496"/>
            <a:ext cx="1389193" cy="757861"/>
            <a:chOff x="0" y="0"/>
            <a:chExt cx="1389191" cy="757859"/>
          </a:xfrm>
        </p:grpSpPr>
        <p:sp>
          <p:nvSpPr>
            <p:cNvPr id="1474" name="Shape 1474"/>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75" name="Shape 1475"/>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76" name="Shape 1476"/>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77" name="Shape 1477"/>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78" name="Shape 1478"/>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79" name="Shape 1479"/>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0" name="Shape 1480"/>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1" name="Shape 1481"/>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2" name="Shape 1482"/>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3" name="Shape 1483"/>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4" name="Shape 1484"/>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85" name="Shape 1485"/>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86" name="Shape 1486"/>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87" name="Shape 1487"/>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88" name="Shape 1488"/>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89" name="Shape 1489"/>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0" name="Shape 1490"/>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1" name="Shape 1491"/>
            <p:cNvSpPr/>
            <p:nvPr/>
          </p:nvSpPr>
          <p:spPr>
            <a:xfrm>
              <a:off x="180813" y="548637"/>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92" name="Shape 1492"/>
            <p:cNvSpPr/>
            <p:nvPr/>
          </p:nvSpPr>
          <p:spPr>
            <a:xfrm>
              <a:off x="141062" y="648738"/>
              <a:ext cx="34286" cy="157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3" name="Shape 1493"/>
            <p:cNvSpPr/>
            <p:nvPr/>
          </p:nvSpPr>
          <p:spPr>
            <a:xfrm>
              <a:off x="41569" y="638425"/>
              <a:ext cx="97979"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94" name="Shape 1494"/>
            <p:cNvSpPr/>
            <p:nvPr/>
          </p:nvSpPr>
          <p:spPr>
            <a:xfrm>
              <a:off x="151942" y="468553"/>
              <a:ext cx="52239" cy="80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5" name="Shape 1495"/>
            <p:cNvSpPr/>
            <p:nvPr/>
          </p:nvSpPr>
          <p:spPr>
            <a:xfrm>
              <a:off x="325936" y="627727"/>
              <a:ext cx="127767" cy="196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6" name="Shape 1496"/>
            <p:cNvSpPr/>
            <p:nvPr/>
          </p:nvSpPr>
          <p:spPr>
            <a:xfrm>
              <a:off x="818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497" name="Shape 1497"/>
            <p:cNvSpPr/>
            <p:nvPr/>
          </p:nvSpPr>
          <p:spPr>
            <a:xfrm>
              <a:off x="664010" y="624740"/>
              <a:ext cx="143236" cy="224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8" name="Shape 1498"/>
            <p:cNvSpPr/>
            <p:nvPr/>
          </p:nvSpPr>
          <p:spPr>
            <a:xfrm>
              <a:off x="926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499" name="Shape 1499"/>
            <p:cNvSpPr/>
            <p:nvPr/>
          </p:nvSpPr>
          <p:spPr>
            <a:xfrm>
              <a:off x="1000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00" name="Shape 1500"/>
            <p:cNvSpPr/>
            <p:nvPr/>
          </p:nvSpPr>
          <p:spPr>
            <a:xfrm>
              <a:off x="955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01" name="Shape 1501"/>
            <p:cNvSpPr/>
            <p:nvPr/>
          </p:nvSpPr>
          <p:spPr>
            <a:xfrm>
              <a:off x="818988" y="29602"/>
              <a:ext cx="133309" cy="133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02" name="Shape 1502"/>
            <p:cNvSpPr/>
            <p:nvPr/>
          </p:nvSpPr>
          <p:spPr>
            <a:xfrm>
              <a:off x="665232" y="94986"/>
              <a:ext cx="141060" cy="1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03" name="Shape 1503"/>
            <p:cNvSpPr/>
            <p:nvPr/>
          </p:nvSpPr>
          <p:spPr>
            <a:xfrm>
              <a:off x="920749" y="168153"/>
              <a:ext cx="56329" cy="1148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04" name="Shape 1504"/>
            <p:cNvSpPr/>
            <p:nvPr/>
          </p:nvSpPr>
          <p:spPr>
            <a:xfrm>
              <a:off x="1017790" y="2229"/>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05" name="Shape 1505"/>
            <p:cNvSpPr/>
            <p:nvPr/>
          </p:nvSpPr>
          <p:spPr>
            <a:xfrm>
              <a:off x="962422" y="63310"/>
              <a:ext cx="50748" cy="132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524" name="Group 1524"/>
          <p:cNvGrpSpPr/>
          <p:nvPr/>
        </p:nvGrpSpPr>
        <p:grpSpPr>
          <a:xfrm>
            <a:off x="1495041" y="4520496"/>
            <a:ext cx="1389193" cy="757861"/>
            <a:chOff x="0" y="0"/>
            <a:chExt cx="1389191" cy="757859"/>
          </a:xfrm>
        </p:grpSpPr>
        <p:sp>
          <p:nvSpPr>
            <p:cNvPr id="1507" name="Shape 1507"/>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08" name="Shape 1508"/>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09" name="Shape 1509"/>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10" name="Shape 1510"/>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11" name="Shape 1511"/>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2" name="Shape 1512"/>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3" name="Shape 1513"/>
            <p:cNvSpPr/>
            <p:nvPr/>
          </p:nvSpPr>
          <p:spPr>
            <a:xfrm>
              <a:off x="200024"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4" name="Shape 1514"/>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5" name="Shape 1515"/>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6" name="Shape 1516"/>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17" name="Shape 1517"/>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18" name="Shape 1518"/>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19" name="Shape 1519"/>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20" name="Shape 1520"/>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21" name="Shape 1521"/>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2" name="Shape 1522"/>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3" name="Shape 1523"/>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1530" name="Group 1530"/>
          <p:cNvGrpSpPr/>
          <p:nvPr/>
        </p:nvGrpSpPr>
        <p:grpSpPr>
          <a:xfrm>
            <a:off x="147068" y="4645780"/>
            <a:ext cx="788286" cy="507293"/>
            <a:chOff x="0" y="0"/>
            <a:chExt cx="788284" cy="507291"/>
          </a:xfrm>
        </p:grpSpPr>
        <p:sp>
          <p:nvSpPr>
            <p:cNvPr id="1525" name="Shape 1525"/>
            <p:cNvSpPr/>
            <p:nvPr/>
          </p:nvSpPr>
          <p:spPr>
            <a:xfrm>
              <a:off x="0" y="0"/>
              <a:ext cx="788285" cy="0"/>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6" name="Shape 1526"/>
            <p:cNvSpPr/>
            <p:nvPr/>
          </p:nvSpPr>
          <p:spPr>
            <a:xfrm>
              <a:off x="119455" y="126822"/>
              <a:ext cx="528127"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7" name="Shape 1527"/>
            <p:cNvSpPr/>
            <p:nvPr/>
          </p:nvSpPr>
          <p:spPr>
            <a:xfrm>
              <a:off x="119455" y="253645"/>
              <a:ext cx="53051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8" name="Shape 1528"/>
            <p:cNvSpPr/>
            <p:nvPr/>
          </p:nvSpPr>
          <p:spPr>
            <a:xfrm>
              <a:off x="0" y="380468"/>
              <a:ext cx="78828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29" name="Shape 1529"/>
            <p:cNvSpPr/>
            <p:nvPr/>
          </p:nvSpPr>
          <p:spPr>
            <a:xfrm>
              <a:off x="119455" y="507291"/>
              <a:ext cx="390080"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531" name="Shape 1531"/>
          <p:cNvSpPr/>
          <p:nvPr/>
        </p:nvSpPr>
        <p:spPr>
          <a:xfrm>
            <a:off x="1089102" y="4721626"/>
            <a:ext cx="25219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1700" b="1"/>
            </a:lvl1pPr>
          </a:lstStyle>
          <a:p>
            <a:pPr lvl="0">
              <a:defRPr sz="1800" b="0"/>
            </a:pPr>
            <a:r>
              <a:rPr sz="1700" b="1"/>
              <a:t>+</a:t>
            </a:r>
          </a:p>
        </p:txBody>
      </p:sp>
      <p:grpSp>
        <p:nvGrpSpPr>
          <p:cNvPr id="1558" name="Group 1558"/>
          <p:cNvGrpSpPr/>
          <p:nvPr/>
        </p:nvGrpSpPr>
        <p:grpSpPr>
          <a:xfrm>
            <a:off x="8733918" y="4514041"/>
            <a:ext cx="1643193" cy="770770"/>
            <a:chOff x="0" y="0"/>
            <a:chExt cx="1643191" cy="770768"/>
          </a:xfrm>
        </p:grpSpPr>
        <p:sp>
          <p:nvSpPr>
            <p:cNvPr id="1532" name="Shape 1532"/>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33" name="Shape 1533"/>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34" name="Shape 1534"/>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35" name="Shape 1535"/>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36" name="Shape 1536"/>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37" name="Shape 1537"/>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38" name="Shape 1538"/>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39" name="Shape 1539"/>
            <p:cNvSpPr/>
            <p:nvPr/>
          </p:nvSpPr>
          <p:spPr>
            <a:xfrm>
              <a:off x="665236" y="378929"/>
              <a:ext cx="506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94"/>
                    <a:pt x="14400" y="-5400"/>
                    <a:pt x="21600" y="16182"/>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0" name="Shape 1540"/>
            <p:cNvSpPr/>
            <p:nvPr/>
          </p:nvSpPr>
          <p:spPr>
            <a:xfrm>
              <a:off x="657922" y="133393"/>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1" name="Shape 1541"/>
            <p:cNvSpPr/>
            <p:nvPr/>
          </p:nvSpPr>
          <p:spPr>
            <a:xfrm>
              <a:off x="657960" y="418161"/>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2" name="Shape 1542"/>
            <p:cNvSpPr/>
            <p:nvPr/>
          </p:nvSpPr>
          <p:spPr>
            <a:xfrm>
              <a:off x="1184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43" name="Shape 1543"/>
            <p:cNvSpPr/>
            <p:nvPr/>
          </p:nvSpPr>
          <p:spPr>
            <a:xfrm>
              <a:off x="1499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44" name="Shape 1544"/>
            <p:cNvSpPr/>
            <p:nvPr/>
          </p:nvSpPr>
          <p:spPr>
            <a:xfrm>
              <a:off x="1546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45" name="Shape 1545"/>
            <p:cNvSpPr/>
            <p:nvPr/>
          </p:nvSpPr>
          <p:spPr>
            <a:xfrm>
              <a:off x="1495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46" name="Shape 1546"/>
            <p:cNvSpPr/>
            <p:nvPr/>
          </p:nvSpPr>
          <p:spPr>
            <a:xfrm>
              <a:off x="1370820" y="252445"/>
              <a:ext cx="129904" cy="738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7" name="Shape 1547"/>
            <p:cNvSpPr/>
            <p:nvPr/>
          </p:nvSpPr>
          <p:spPr>
            <a:xfrm>
              <a:off x="1384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8" name="Shape 1548"/>
            <p:cNvSpPr/>
            <p:nvPr/>
          </p:nvSpPr>
          <p:spPr>
            <a:xfrm>
              <a:off x="1370712" y="431772"/>
              <a:ext cx="126015"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49" name="Shape 1549"/>
            <p:cNvSpPr/>
            <p:nvPr/>
          </p:nvSpPr>
          <p:spPr>
            <a:xfrm>
              <a:off x="1072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50" name="Shape 1550"/>
            <p:cNvSpPr/>
            <p:nvPr/>
          </p:nvSpPr>
          <p:spPr>
            <a:xfrm>
              <a:off x="664850" y="619424"/>
              <a:ext cx="395743" cy="3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51" name="Shape 1551"/>
            <p:cNvSpPr/>
            <p:nvPr/>
          </p:nvSpPr>
          <p:spPr>
            <a:xfrm>
              <a:off x="1180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52" name="Shape 1552"/>
            <p:cNvSpPr/>
            <p:nvPr/>
          </p:nvSpPr>
          <p:spPr>
            <a:xfrm>
              <a:off x="1254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53" name="Shape 1553"/>
            <p:cNvSpPr/>
            <p:nvPr/>
          </p:nvSpPr>
          <p:spPr>
            <a:xfrm>
              <a:off x="1209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54" name="Shape 1554"/>
            <p:cNvSpPr/>
            <p:nvPr/>
          </p:nvSpPr>
          <p:spPr>
            <a:xfrm>
              <a:off x="1276023" y="514462"/>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55" name="Shape 1555"/>
            <p:cNvSpPr/>
            <p:nvPr/>
          </p:nvSpPr>
          <p:spPr>
            <a:xfrm>
              <a:off x="1216156" y="576207"/>
              <a:ext cx="55423" cy="152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556" name="Shape 1556"/>
            <p:cNvSpPr/>
            <p:nvPr/>
          </p:nvSpPr>
          <p:spPr>
            <a:xfrm>
              <a:off x="960202" y="672292"/>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557" name="Shape 1557"/>
            <p:cNvSpPr/>
            <p:nvPr/>
          </p:nvSpPr>
          <p:spPr>
            <a:xfrm>
              <a:off x="1051741" y="663398"/>
              <a:ext cx="26976" cy="225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1559" name="Shape 1559"/>
          <p:cNvSpPr/>
          <p:nvPr/>
        </p:nvSpPr>
        <p:spPr>
          <a:xfrm>
            <a:off x="5761733"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560" name="Shape 1560"/>
          <p:cNvSpPr/>
          <p:nvPr/>
        </p:nvSpPr>
        <p:spPr>
          <a:xfrm>
            <a:off x="803579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561" name="Shape 1561"/>
          <p:cNvSpPr/>
          <p:nvPr/>
        </p:nvSpPr>
        <p:spPr>
          <a:xfrm>
            <a:off x="1056008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562" name="Shape 1562"/>
          <p:cNvSpPr/>
          <p:nvPr/>
        </p:nvSpPr>
        <p:spPr>
          <a:xfrm>
            <a:off x="149817" y="5722747"/>
            <a:ext cx="782788"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path</a:t>
            </a:r>
          </a:p>
          <a:p>
            <a:pPr lvl="0">
              <a:lnSpc>
                <a:spcPct val="110000"/>
              </a:lnSpc>
              <a:defRPr sz="1800"/>
            </a:pPr>
            <a:r>
              <a:rPr sz="2000" b="1">
                <a:solidFill>
                  <a:srgbClr val="424242"/>
                </a:solidFill>
              </a:rPr>
              <a:t>reqs.</a:t>
            </a:r>
          </a:p>
        </p:txBody>
      </p:sp>
      <p:sp>
        <p:nvSpPr>
          <p:cNvPr id="1563" name="Shape 1563"/>
          <p:cNvSpPr/>
          <p:nvPr/>
        </p:nvSpPr>
        <p:spPr>
          <a:xfrm>
            <a:off x="3484963" y="5722747"/>
            <a:ext cx="23690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per-destination</a:t>
            </a:r>
          </a:p>
          <a:p>
            <a:pPr lvl="0">
              <a:lnSpc>
                <a:spcPct val="110000"/>
              </a:lnSpc>
              <a:defRPr sz="1800"/>
            </a:pPr>
            <a:r>
              <a:rPr sz="2000" b="1">
                <a:solidFill>
                  <a:srgbClr val="424242"/>
                </a:solidFill>
              </a:rPr>
              <a:t>forwarding DAGs</a:t>
            </a:r>
          </a:p>
        </p:txBody>
      </p:sp>
      <p:sp>
        <p:nvSpPr>
          <p:cNvPr id="1564" name="Shape 1564"/>
          <p:cNvSpPr/>
          <p:nvPr/>
        </p:nvSpPr>
        <p:spPr>
          <a:xfrm>
            <a:off x="6226643" y="5722747"/>
            <a:ext cx="1661122"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augmented</a:t>
            </a:r>
          </a:p>
          <a:p>
            <a:pPr lvl="0">
              <a:lnSpc>
                <a:spcPct val="110000"/>
              </a:lnSpc>
              <a:defRPr sz="1800"/>
            </a:pPr>
            <a:r>
              <a:rPr sz="2000" b="1">
                <a:solidFill>
                  <a:srgbClr val="424242"/>
                </a:solidFill>
              </a:rPr>
              <a:t>topology</a:t>
            </a:r>
          </a:p>
        </p:txBody>
      </p:sp>
      <p:sp>
        <p:nvSpPr>
          <p:cNvPr id="1565" name="Shape 1565"/>
          <p:cNvSpPr/>
          <p:nvPr/>
        </p:nvSpPr>
        <p:spPr>
          <a:xfrm>
            <a:off x="8920291" y="5722747"/>
            <a:ext cx="12704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reduced </a:t>
            </a:r>
            <a:br>
              <a:rPr sz="2000" b="1">
                <a:solidFill>
                  <a:srgbClr val="424242"/>
                </a:solidFill>
              </a:rPr>
            </a:br>
            <a:r>
              <a:rPr sz="2000" b="1">
                <a:solidFill>
                  <a:srgbClr val="424242"/>
                </a:solidFill>
              </a:rPr>
              <a:t>topology</a:t>
            </a:r>
          </a:p>
        </p:txBody>
      </p:sp>
      <p:sp>
        <p:nvSpPr>
          <p:cNvPr id="1566" name="Shape 1566"/>
          <p:cNvSpPr/>
          <p:nvPr/>
        </p:nvSpPr>
        <p:spPr>
          <a:xfrm>
            <a:off x="11448120" y="5722747"/>
            <a:ext cx="1228280"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running</a:t>
            </a:r>
          </a:p>
          <a:p>
            <a:pPr lvl="0">
              <a:lnSpc>
                <a:spcPct val="110000"/>
              </a:lnSpc>
              <a:defRPr sz="1800"/>
            </a:pPr>
            <a:r>
              <a:rPr sz="2000" b="1">
                <a:solidFill>
                  <a:srgbClr val="424242"/>
                </a:solidFill>
              </a:rPr>
              <a:t>network</a:t>
            </a:r>
          </a:p>
        </p:txBody>
      </p:sp>
      <p:sp>
        <p:nvSpPr>
          <p:cNvPr id="1567" name="Shape 1567"/>
          <p:cNvSpPr/>
          <p:nvPr/>
        </p:nvSpPr>
        <p:spPr>
          <a:xfrm flipV="1">
            <a:off x="12045326" y="4195007"/>
            <a:ext cx="1" cy="177654"/>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68" name="Shape 1568"/>
          <p:cNvSpPr/>
          <p:nvPr/>
        </p:nvSpPr>
        <p:spPr>
          <a:xfrm>
            <a:off x="2073499" y="4195895"/>
            <a:ext cx="9979566" cy="1"/>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569" name="Shape 1569"/>
          <p:cNvSpPr/>
          <p:nvPr/>
        </p:nvSpPr>
        <p:spPr>
          <a:xfrm flipV="1">
            <a:off x="2058893" y="4196869"/>
            <a:ext cx="1" cy="251322"/>
          </a:xfrm>
          <a:prstGeom prst="line">
            <a:avLst/>
          </a:prstGeom>
          <a:ln w="19050">
            <a:solidFill>
              <a:srgbClr val="5E5E5E"/>
            </a:solidFill>
            <a:prstDash val="sysDot"/>
            <a:miter lim="400000"/>
            <a:head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570" name="Shape 1570"/>
          <p:cNvSpPr/>
          <p:nvPr/>
        </p:nvSpPr>
        <p:spPr>
          <a:xfrm>
            <a:off x="2394261" y="3482006"/>
            <a:ext cx="182958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Compilation</a:t>
            </a:r>
          </a:p>
        </p:txBody>
      </p:sp>
      <p:sp>
        <p:nvSpPr>
          <p:cNvPr id="1571" name="Shape 1571"/>
          <p:cNvSpPr/>
          <p:nvPr/>
        </p:nvSpPr>
        <p:spPr>
          <a:xfrm>
            <a:off x="4950766" y="3482006"/>
            <a:ext cx="211498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Augmentation</a:t>
            </a:r>
          </a:p>
        </p:txBody>
      </p:sp>
      <p:sp>
        <p:nvSpPr>
          <p:cNvPr id="1572" name="Shape 1572"/>
          <p:cNvSpPr/>
          <p:nvPr/>
        </p:nvSpPr>
        <p:spPr>
          <a:xfrm>
            <a:off x="7538122" y="3482006"/>
            <a:ext cx="195659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Optimization</a:t>
            </a:r>
          </a:p>
        </p:txBody>
      </p:sp>
      <p:grpSp>
        <p:nvGrpSpPr>
          <p:cNvPr id="1575" name="Group 1575"/>
          <p:cNvGrpSpPr/>
          <p:nvPr/>
        </p:nvGrpSpPr>
        <p:grpSpPr>
          <a:xfrm>
            <a:off x="10060220" y="3289300"/>
            <a:ext cx="1664098" cy="817213"/>
            <a:chOff x="0" y="0"/>
            <a:chExt cx="1664096" cy="817212"/>
          </a:xfrm>
        </p:grpSpPr>
        <p:sp>
          <p:nvSpPr>
            <p:cNvPr id="1573" name="Shape 1573"/>
            <p:cNvSpPr/>
            <p:nvPr/>
          </p:nvSpPr>
          <p:spPr>
            <a:xfrm>
              <a:off x="0" y="0"/>
              <a:ext cx="150407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nSpc>
                  <a:spcPct val="110000"/>
                </a:lnSpc>
                <a:defRPr sz="1800"/>
              </a:pPr>
              <a:r>
                <a:rPr sz="2200" b="1">
                  <a:latin typeface="Lucida Bright"/>
                  <a:ea typeface="Lucida Bright"/>
                  <a:cs typeface="Lucida Bright"/>
                  <a:sym typeface="Lucida Bright"/>
                </a:rPr>
                <a:t>Injection</a:t>
              </a:r>
              <a:r>
                <a:rPr sz="2200" b="1">
                  <a:solidFill>
                    <a:srgbClr val="797979"/>
                  </a:solidFill>
                  <a:latin typeface="Lucida Bright"/>
                  <a:ea typeface="Lucida Bright"/>
                  <a:cs typeface="Lucida Bright"/>
                  <a:sym typeface="Lucida Bright"/>
                </a:rPr>
                <a:t>/</a:t>
              </a:r>
            </a:p>
          </p:txBody>
        </p:sp>
        <p:sp>
          <p:nvSpPr>
            <p:cNvPr id="1574" name="Shape 1574"/>
            <p:cNvSpPr/>
            <p:nvPr/>
          </p:nvSpPr>
          <p:spPr>
            <a:xfrm>
              <a:off x="0" y="385412"/>
              <a:ext cx="1664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Monitoring</a:t>
              </a:r>
            </a:p>
          </p:txBody>
        </p:sp>
      </p:grpSp>
      <p:pic>
        <p:nvPicPr>
          <p:cNvPr id="1576" name="pasted-image.jpg"/>
          <p:cNvPicPr/>
          <p:nvPr/>
        </p:nvPicPr>
        <p:blipFill>
          <a:blip r:embed="rId2">
            <a:extLst/>
          </a:blip>
          <a:srcRect l="6992" t="10113" r="10135" b="11501"/>
          <a:stretch>
            <a:fillRect/>
          </a:stretch>
        </p:blipFill>
        <p:spPr>
          <a:xfrm>
            <a:off x="11310423" y="4721626"/>
            <a:ext cx="408287" cy="322199"/>
          </a:xfrm>
          <a:prstGeom prst="rect">
            <a:avLst/>
          </a:prstGeom>
          <a:ln w="12700">
            <a:miter lim="400000"/>
          </a:ln>
        </p:spPr>
      </p:pic>
      <p:pic>
        <p:nvPicPr>
          <p:cNvPr id="1577" name="pasted-image.jpg"/>
          <p:cNvPicPr/>
          <p:nvPr/>
        </p:nvPicPr>
        <p:blipFill>
          <a:blip r:embed="rId2">
            <a:extLst/>
          </a:blip>
          <a:srcRect l="6992" t="10113" r="10135" b="11501"/>
          <a:stretch>
            <a:fillRect/>
          </a:stretch>
        </p:blipFill>
        <p:spPr>
          <a:xfrm>
            <a:off x="11853686" y="4403650"/>
            <a:ext cx="408287" cy="322199"/>
          </a:xfrm>
          <a:prstGeom prst="rect">
            <a:avLst/>
          </a:prstGeom>
          <a:ln w="12700">
            <a:miter lim="400000"/>
          </a:ln>
        </p:spPr>
      </p:pic>
      <p:pic>
        <p:nvPicPr>
          <p:cNvPr id="1578" name="pasted-image.jpg"/>
          <p:cNvPicPr/>
          <p:nvPr/>
        </p:nvPicPr>
        <p:blipFill>
          <a:blip r:embed="rId2">
            <a:extLst/>
          </a:blip>
          <a:srcRect l="6992" t="10113" r="10135" b="11501"/>
          <a:stretch>
            <a:fillRect/>
          </a:stretch>
        </p:blipFill>
        <p:spPr>
          <a:xfrm>
            <a:off x="11853686" y="4713202"/>
            <a:ext cx="408287" cy="322199"/>
          </a:xfrm>
          <a:prstGeom prst="rect">
            <a:avLst/>
          </a:prstGeom>
          <a:ln w="12700">
            <a:miter lim="400000"/>
          </a:ln>
        </p:spPr>
      </p:pic>
      <p:pic>
        <p:nvPicPr>
          <p:cNvPr id="1579" name="pasted-image.jpg"/>
          <p:cNvPicPr/>
          <p:nvPr/>
        </p:nvPicPr>
        <p:blipFill>
          <a:blip r:embed="rId2">
            <a:extLst/>
          </a:blip>
          <a:srcRect l="6992" t="10113" r="10135" b="11501"/>
          <a:stretch>
            <a:fillRect/>
          </a:stretch>
        </p:blipFill>
        <p:spPr>
          <a:xfrm>
            <a:off x="11858043" y="5077226"/>
            <a:ext cx="408287" cy="322199"/>
          </a:xfrm>
          <a:prstGeom prst="rect">
            <a:avLst/>
          </a:prstGeom>
          <a:ln w="12700">
            <a:miter lim="400000"/>
          </a:ln>
        </p:spPr>
      </p:pic>
      <p:pic>
        <p:nvPicPr>
          <p:cNvPr id="1580" name="pasted-image.jpg"/>
          <p:cNvPicPr/>
          <p:nvPr/>
        </p:nvPicPr>
        <p:blipFill>
          <a:blip r:embed="rId2">
            <a:extLst/>
          </a:blip>
          <a:srcRect l="6992" t="10113" r="10135" b="11501"/>
          <a:stretch>
            <a:fillRect/>
          </a:stretch>
        </p:blipFill>
        <p:spPr>
          <a:xfrm>
            <a:off x="12449346" y="4723213"/>
            <a:ext cx="408287" cy="322199"/>
          </a:xfrm>
          <a:prstGeom prst="rect">
            <a:avLst/>
          </a:prstGeom>
          <a:ln w="12700">
            <a:miter lim="400000"/>
          </a:ln>
        </p:spPr>
      </p:pic>
      <p:sp>
        <p:nvSpPr>
          <p:cNvPr id="1581" name="Shape 1581"/>
          <p:cNvSpPr/>
          <p:nvPr/>
        </p:nvSpPr>
        <p:spPr>
          <a:xfrm>
            <a:off x="2387465" y="7467754"/>
            <a:ext cx="1876885" cy="8559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solidFill>
                  <a:srgbClr val="53585F"/>
                </a:solidFill>
              </a:rPr>
              <a:t>compilation</a:t>
            </a:r>
          </a:p>
          <a:p>
            <a:pPr lvl="0">
              <a:lnSpc>
                <a:spcPct val="120000"/>
              </a:lnSpc>
              <a:defRPr sz="1800"/>
            </a:pPr>
            <a:r>
              <a:rPr sz="2300">
                <a:solidFill>
                  <a:srgbClr val="53585F"/>
                </a:solidFill>
              </a:rPr>
              <a:t>heuristics</a:t>
            </a:r>
          </a:p>
        </p:txBody>
      </p:sp>
      <p:sp>
        <p:nvSpPr>
          <p:cNvPr id="1582" name="Shape 1582"/>
          <p:cNvSpPr/>
          <p:nvPr/>
        </p:nvSpPr>
        <p:spPr>
          <a:xfrm>
            <a:off x="4828111" y="7452514"/>
            <a:ext cx="2353972" cy="16789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solidFill>
                  <a:srgbClr val="FF2600"/>
                </a:solidFill>
              </a:rPr>
              <a:t>per-destination</a:t>
            </a:r>
          </a:p>
          <a:p>
            <a:pPr lvl="0">
              <a:lnSpc>
                <a:spcPct val="120000"/>
              </a:lnSpc>
              <a:defRPr sz="1800"/>
            </a:pPr>
            <a:r>
              <a:rPr sz="2300">
                <a:solidFill>
                  <a:srgbClr val="FF2600"/>
                </a:solidFill>
              </a:rPr>
              <a:t>augmentation</a:t>
            </a:r>
          </a:p>
          <a:p>
            <a:pPr marL="388055" lvl="0" indent="-388055">
              <a:lnSpc>
                <a:spcPct val="120000"/>
              </a:lnSpc>
              <a:buSzPct val="100000"/>
              <a:buAutoNum type="arabicPeriod"/>
              <a:defRPr sz="1800"/>
            </a:pPr>
            <a:r>
              <a:rPr sz="2300">
                <a:solidFill>
                  <a:srgbClr val="FF2600"/>
                </a:solidFill>
              </a:rPr>
              <a:t>simple</a:t>
            </a:r>
          </a:p>
          <a:p>
            <a:pPr marL="388055" lvl="0" indent="-388055">
              <a:lnSpc>
                <a:spcPct val="120000"/>
              </a:lnSpc>
              <a:buSzPct val="100000"/>
              <a:buAutoNum type="arabicPeriod"/>
              <a:defRPr sz="1800"/>
            </a:pPr>
            <a:r>
              <a:rPr sz="2300">
                <a:solidFill>
                  <a:srgbClr val="FF2600"/>
                </a:solidFill>
              </a:rPr>
              <a:t>merger</a:t>
            </a:r>
          </a:p>
        </p:txBody>
      </p:sp>
      <p:sp>
        <p:nvSpPr>
          <p:cNvPr id="1583" name="Shape 1583"/>
          <p:cNvSpPr/>
          <p:nvPr/>
        </p:nvSpPr>
        <p:spPr>
          <a:xfrm>
            <a:off x="7205798" y="7308789"/>
            <a:ext cx="2634234" cy="8559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20000"/>
              </a:lnSpc>
              <a:defRPr sz="1800"/>
            </a:pPr>
            <a:r>
              <a:rPr sz="2300">
                <a:solidFill>
                  <a:srgbClr val="53585F"/>
                </a:solidFill>
              </a:rPr>
              <a:t>cross-destination</a:t>
            </a:r>
          </a:p>
          <a:p>
            <a:pPr lvl="0">
              <a:lnSpc>
                <a:spcPct val="120000"/>
              </a:lnSpc>
              <a:defRPr sz="1800"/>
            </a:pPr>
            <a:r>
              <a:rPr sz="2300">
                <a:solidFill>
                  <a:srgbClr val="53585F"/>
                </a:solidFill>
              </a:rPr>
              <a:t>optimization</a:t>
            </a:r>
          </a:p>
        </p:txBody>
      </p:sp>
      <p:sp>
        <p:nvSpPr>
          <p:cNvPr id="1584" name="Shape 1584"/>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For our Fibbing controller, we propose</a:t>
            </a:r>
          </a:p>
          <a:p>
            <a:pPr lvl="0" algn="l">
              <a:lnSpc>
                <a:spcPct val="130000"/>
              </a:lnSpc>
              <a:defRPr sz="1800"/>
            </a:pPr>
            <a:r>
              <a:rPr sz="3400">
                <a:solidFill>
                  <a:srgbClr val="424242"/>
                </a:solidFill>
              </a:rPr>
              <a:t>algorithms to be run in sequence</a:t>
            </a:r>
          </a:p>
        </p:txBody>
      </p:sp>
      <p:sp>
        <p:nvSpPr>
          <p:cNvPr id="1585" name="Shape 1585"/>
          <p:cNvSpPr/>
          <p:nvPr/>
        </p:nvSpPr>
        <p:spPr>
          <a:xfrm>
            <a:off x="147068" y="3268127"/>
            <a:ext cx="12859024" cy="3769890"/>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86" name="Shape 1586"/>
          <p:cNvSpPr/>
          <p:nvPr/>
        </p:nvSpPr>
        <p:spPr>
          <a:xfrm flipV="1">
            <a:off x="3319556" y="5119351"/>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87" name="Shape 1587"/>
          <p:cNvSpPr/>
          <p:nvPr/>
        </p:nvSpPr>
        <p:spPr>
          <a:xfrm flipV="1">
            <a:off x="6026715" y="5119351"/>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88" name="Shape 1588"/>
          <p:cNvSpPr/>
          <p:nvPr/>
        </p:nvSpPr>
        <p:spPr>
          <a:xfrm flipV="1">
            <a:off x="8283309" y="5035465"/>
            <a:ext cx="1" cy="2203410"/>
          </a:xfrm>
          <a:prstGeom prst="line">
            <a:avLst/>
          </a:prstGeom>
          <a:ln w="12700">
            <a:solidFill>
              <a:srgbClr val="53585F"/>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21" name="Group 1621"/>
          <p:cNvGrpSpPr/>
          <p:nvPr/>
        </p:nvGrpSpPr>
        <p:grpSpPr>
          <a:xfrm>
            <a:off x="983924" y="4316268"/>
            <a:ext cx="5045001" cy="2256859"/>
            <a:chOff x="0" y="58462"/>
            <a:chExt cx="5044999" cy="2256858"/>
          </a:xfrm>
        </p:grpSpPr>
        <p:sp>
          <p:nvSpPr>
            <p:cNvPr id="1590" name="Shape 1590"/>
            <p:cNvSpPr/>
            <p:nvPr/>
          </p:nvSpPr>
          <p:spPr>
            <a:xfrm>
              <a:off x="1278466" y="20840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91" name="Shape 1591"/>
            <p:cNvSpPr/>
            <p:nvPr/>
          </p:nvSpPr>
          <p:spPr>
            <a:xfrm>
              <a:off x="2683933" y="20840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92" name="Shape 1592"/>
            <p:cNvSpPr/>
            <p:nvPr/>
          </p:nvSpPr>
          <p:spPr>
            <a:xfrm>
              <a:off x="1278466" y="1585070"/>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593" name="Shape 1593"/>
            <p:cNvSpPr/>
            <p:nvPr/>
          </p:nvSpPr>
          <p:spPr>
            <a:xfrm>
              <a:off x="2683933" y="1585070"/>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594" name="Connector 1594"/>
            <p:cNvCxnSpPr>
              <a:stCxn id="1600" idx="0"/>
              <a:endCxn id="1590" idx="0"/>
            </p:cNvCxnSpPr>
            <p:nvPr/>
          </p:nvCxnSpPr>
          <p:spPr>
            <a:xfrm flipV="1">
              <a:off x="254000" y="462402"/>
              <a:ext cx="1278467" cy="1376669"/>
            </a:xfrm>
            <a:prstGeom prst="straightConnector1">
              <a:avLst/>
            </a:prstGeom>
            <a:ln w="22225" cap="flat">
              <a:solidFill>
                <a:srgbClr val="797979"/>
              </a:solidFill>
              <a:prstDash val="solid"/>
              <a:miter lim="400000"/>
            </a:ln>
            <a:effectLst/>
          </p:spPr>
        </p:cxnSp>
        <p:cxnSp>
          <p:nvCxnSpPr>
            <p:cNvPr id="1595" name="Connector 1595"/>
            <p:cNvCxnSpPr>
              <a:stCxn id="1590" idx="0"/>
              <a:endCxn id="1591" idx="0"/>
            </p:cNvCxnSpPr>
            <p:nvPr/>
          </p:nvCxnSpPr>
          <p:spPr>
            <a:xfrm>
              <a:off x="1532466" y="462402"/>
              <a:ext cx="1405468" cy="1"/>
            </a:xfrm>
            <a:prstGeom prst="straightConnector1">
              <a:avLst/>
            </a:prstGeom>
            <a:ln w="22225" cap="flat">
              <a:solidFill>
                <a:srgbClr val="797979"/>
              </a:solidFill>
              <a:prstDash val="solid"/>
              <a:miter lim="400000"/>
            </a:ln>
            <a:effectLst/>
          </p:spPr>
        </p:cxnSp>
        <p:cxnSp>
          <p:nvCxnSpPr>
            <p:cNvPr id="1596" name="Connector 1596"/>
            <p:cNvCxnSpPr>
              <a:stCxn id="1600" idx="0"/>
              <a:endCxn id="1592" idx="0"/>
            </p:cNvCxnSpPr>
            <p:nvPr/>
          </p:nvCxnSpPr>
          <p:spPr>
            <a:xfrm>
              <a:off x="254000" y="1839070"/>
              <a:ext cx="1278467" cy="1"/>
            </a:xfrm>
            <a:prstGeom prst="straightConnector1">
              <a:avLst/>
            </a:prstGeom>
            <a:ln w="22225" cap="flat">
              <a:solidFill>
                <a:srgbClr val="797979"/>
              </a:solidFill>
              <a:prstDash val="solid"/>
              <a:miter lim="400000"/>
            </a:ln>
            <a:effectLst/>
          </p:spPr>
        </p:cxnSp>
        <p:cxnSp>
          <p:nvCxnSpPr>
            <p:cNvPr id="1597" name="Connector 1597"/>
            <p:cNvCxnSpPr>
              <a:stCxn id="1593" idx="0"/>
              <a:endCxn id="1592" idx="0"/>
            </p:cNvCxnSpPr>
            <p:nvPr/>
          </p:nvCxnSpPr>
          <p:spPr>
            <a:xfrm flipH="1">
              <a:off x="1532466" y="1839070"/>
              <a:ext cx="1405468" cy="1"/>
            </a:xfrm>
            <a:prstGeom prst="straightConnector1">
              <a:avLst/>
            </a:prstGeom>
            <a:ln w="22225" cap="flat">
              <a:solidFill>
                <a:srgbClr val="797979"/>
              </a:solidFill>
              <a:prstDash val="solid"/>
              <a:miter lim="400000"/>
            </a:ln>
            <a:effectLst/>
          </p:spPr>
        </p:cxnSp>
        <p:cxnSp>
          <p:nvCxnSpPr>
            <p:cNvPr id="1598" name="Connector 1598"/>
            <p:cNvCxnSpPr>
              <a:stCxn id="1593" idx="0"/>
              <a:endCxn id="1601" idx="0"/>
            </p:cNvCxnSpPr>
            <p:nvPr/>
          </p:nvCxnSpPr>
          <p:spPr>
            <a:xfrm>
              <a:off x="2937933" y="1839070"/>
              <a:ext cx="1278468" cy="1"/>
            </a:xfrm>
            <a:prstGeom prst="straightConnector1">
              <a:avLst/>
            </a:prstGeom>
            <a:ln w="22225" cap="flat">
              <a:solidFill>
                <a:srgbClr val="797979"/>
              </a:solidFill>
              <a:prstDash val="solid"/>
              <a:miter lim="400000"/>
            </a:ln>
            <a:effectLst/>
          </p:spPr>
        </p:cxnSp>
        <p:cxnSp>
          <p:nvCxnSpPr>
            <p:cNvPr id="1599" name="Connector 1599"/>
            <p:cNvCxnSpPr>
              <a:stCxn id="1591" idx="0"/>
              <a:endCxn id="1601" idx="0"/>
            </p:cNvCxnSpPr>
            <p:nvPr/>
          </p:nvCxnSpPr>
          <p:spPr>
            <a:xfrm>
              <a:off x="2937933" y="462402"/>
              <a:ext cx="1278468" cy="1376669"/>
            </a:xfrm>
            <a:prstGeom prst="straightConnector1">
              <a:avLst/>
            </a:prstGeom>
            <a:ln w="22225" cap="flat">
              <a:solidFill>
                <a:srgbClr val="797979"/>
              </a:solidFill>
              <a:prstDash val="solid"/>
              <a:miter lim="400000"/>
            </a:ln>
            <a:effectLst/>
          </p:spPr>
        </p:cxnSp>
        <p:sp>
          <p:nvSpPr>
            <p:cNvPr id="1600" name="Shape 1600"/>
            <p:cNvSpPr/>
            <p:nvPr/>
          </p:nvSpPr>
          <p:spPr>
            <a:xfrm>
              <a:off x="0" y="1585070"/>
              <a:ext cx="508000"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01" name="Shape 1601"/>
            <p:cNvSpPr/>
            <p:nvPr/>
          </p:nvSpPr>
          <p:spPr>
            <a:xfrm>
              <a:off x="3962400" y="1585070"/>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cap="flat">
              <a:solidFill>
                <a:srgbClr val="797979"/>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02" name="Shape 1602"/>
            <p:cNvSpPr/>
            <p:nvPr/>
          </p:nvSpPr>
          <p:spPr>
            <a:xfrm>
              <a:off x="1379204" y="252415"/>
              <a:ext cx="30707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603" name="Shape 1603"/>
            <p:cNvSpPr/>
            <p:nvPr/>
          </p:nvSpPr>
          <p:spPr>
            <a:xfrm>
              <a:off x="2800428" y="246502"/>
              <a:ext cx="27501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604" name="Shape 1604"/>
            <p:cNvSpPr/>
            <p:nvPr/>
          </p:nvSpPr>
          <p:spPr>
            <a:xfrm>
              <a:off x="94646" y="1618015"/>
              <a:ext cx="30761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605" name="Shape 1605"/>
            <p:cNvSpPr/>
            <p:nvPr/>
          </p:nvSpPr>
          <p:spPr>
            <a:xfrm>
              <a:off x="1378133" y="1623170"/>
              <a:ext cx="323578"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606" name="Shape 1606"/>
            <p:cNvSpPr/>
            <p:nvPr/>
          </p:nvSpPr>
          <p:spPr>
            <a:xfrm>
              <a:off x="2804074" y="1623170"/>
              <a:ext cx="265734"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607" name="Shape 1607"/>
            <p:cNvSpPr/>
            <p:nvPr/>
          </p:nvSpPr>
          <p:spPr>
            <a:xfrm>
              <a:off x="4083050" y="1623170"/>
              <a:ext cx="26409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608" name="Shape 1608"/>
            <p:cNvSpPr/>
            <p:nvPr/>
          </p:nvSpPr>
          <p:spPr>
            <a:xfrm>
              <a:off x="4732604" y="168287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cap="flat">
              <a:noFill/>
              <a:miter lim="400000"/>
            </a:ln>
            <a:effectLst/>
          </p:spPr>
          <p:txBody>
            <a:bodyPr wrap="square" lIns="0" tIns="0" rIns="0" bIns="0" numCol="1" anchor="ctr">
              <a:noAutofit/>
            </a:bodyP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09" name="Connector 1609"/>
            <p:cNvCxnSpPr>
              <a:stCxn id="1601" idx="0"/>
              <a:endCxn id="1608" idx="0"/>
            </p:cNvCxnSpPr>
            <p:nvPr/>
          </p:nvCxnSpPr>
          <p:spPr>
            <a:xfrm flipV="1">
              <a:off x="4216400" y="1839070"/>
              <a:ext cx="672403" cy="1"/>
            </a:xfrm>
            <a:prstGeom prst="straightConnector1">
              <a:avLst/>
            </a:prstGeom>
            <a:ln w="19050" cap="flat">
              <a:solidFill>
                <a:srgbClr val="797979"/>
              </a:solidFill>
              <a:prstDash val="solid"/>
              <a:miter lim="400000"/>
            </a:ln>
            <a:effectLst/>
          </p:spPr>
        </p:cxnSp>
        <p:cxnSp>
          <p:nvCxnSpPr>
            <p:cNvPr id="1610" name="Connector 1610"/>
            <p:cNvCxnSpPr>
              <a:stCxn id="1591" idx="0"/>
              <a:endCxn id="1590" idx="0"/>
            </p:cNvCxnSpPr>
            <p:nvPr/>
          </p:nvCxnSpPr>
          <p:spPr>
            <a:xfrm flipH="1">
              <a:off x="1532466" y="462402"/>
              <a:ext cx="1405468" cy="1"/>
            </a:xfrm>
            <a:prstGeom prst="straightConnector1">
              <a:avLst/>
            </a:prstGeom>
            <a:ln w="50800" cap="flat">
              <a:solidFill>
                <a:srgbClr val="A8D200"/>
              </a:solidFill>
              <a:prstDash val="solid"/>
              <a:miter lim="400000"/>
              <a:tailEnd type="triangle" w="med" len="med"/>
            </a:ln>
            <a:effectLst/>
          </p:spPr>
        </p:cxnSp>
        <p:cxnSp>
          <p:nvCxnSpPr>
            <p:cNvPr id="1611" name="Connector 1611"/>
            <p:cNvCxnSpPr>
              <a:stCxn id="1590" idx="0"/>
              <a:endCxn id="1600" idx="0"/>
            </p:cNvCxnSpPr>
            <p:nvPr/>
          </p:nvCxnSpPr>
          <p:spPr>
            <a:xfrm flipH="1">
              <a:off x="254000" y="462402"/>
              <a:ext cx="1278467" cy="1376669"/>
            </a:xfrm>
            <a:prstGeom prst="straightConnector1">
              <a:avLst/>
            </a:prstGeom>
            <a:ln w="50800" cap="flat">
              <a:solidFill>
                <a:srgbClr val="A8D200"/>
              </a:solidFill>
              <a:prstDash val="solid"/>
              <a:miter lim="400000"/>
              <a:tailEnd type="triangle" w="med" len="med"/>
            </a:ln>
            <a:effectLst/>
          </p:spPr>
        </p:cxnSp>
        <p:cxnSp>
          <p:nvCxnSpPr>
            <p:cNvPr id="1612" name="Connector 1612"/>
            <p:cNvCxnSpPr>
              <a:stCxn id="1600" idx="0"/>
              <a:endCxn id="1592" idx="0"/>
            </p:cNvCxnSpPr>
            <p:nvPr/>
          </p:nvCxnSpPr>
          <p:spPr>
            <a:xfrm>
              <a:off x="254000" y="1839070"/>
              <a:ext cx="1278467" cy="1"/>
            </a:xfrm>
            <a:prstGeom prst="straightConnector1">
              <a:avLst/>
            </a:prstGeom>
            <a:ln w="50800" cap="flat">
              <a:solidFill>
                <a:srgbClr val="A8D200"/>
              </a:solidFill>
              <a:prstDash val="solid"/>
              <a:miter lim="400000"/>
              <a:tailEnd type="triangle" w="med" len="med"/>
            </a:ln>
            <a:effectLst/>
          </p:spPr>
        </p:cxnSp>
        <p:cxnSp>
          <p:nvCxnSpPr>
            <p:cNvPr id="1613" name="Connector 1613"/>
            <p:cNvCxnSpPr>
              <a:stCxn id="1592" idx="0"/>
              <a:endCxn id="1593" idx="0"/>
            </p:cNvCxnSpPr>
            <p:nvPr/>
          </p:nvCxnSpPr>
          <p:spPr>
            <a:xfrm>
              <a:off x="1532466" y="1839070"/>
              <a:ext cx="1405468" cy="1"/>
            </a:xfrm>
            <a:prstGeom prst="straightConnector1">
              <a:avLst/>
            </a:prstGeom>
            <a:ln w="50800" cap="flat">
              <a:solidFill>
                <a:srgbClr val="A8D200"/>
              </a:solidFill>
              <a:prstDash val="solid"/>
              <a:miter lim="400000"/>
              <a:tailEnd type="triangle" w="med" len="med"/>
            </a:ln>
            <a:effectLst/>
          </p:spPr>
        </p:cxnSp>
        <p:cxnSp>
          <p:nvCxnSpPr>
            <p:cNvPr id="1614" name="Connector 1614"/>
            <p:cNvCxnSpPr>
              <a:stCxn id="1593" idx="0"/>
              <a:endCxn id="1601" idx="0"/>
            </p:cNvCxnSpPr>
            <p:nvPr/>
          </p:nvCxnSpPr>
          <p:spPr>
            <a:xfrm>
              <a:off x="2937933" y="1839070"/>
              <a:ext cx="1278468" cy="1"/>
            </a:xfrm>
            <a:prstGeom prst="straightConnector1">
              <a:avLst/>
            </a:prstGeom>
            <a:ln w="50800" cap="flat">
              <a:solidFill>
                <a:srgbClr val="A8D200"/>
              </a:solidFill>
              <a:prstDash val="solid"/>
              <a:miter lim="400000"/>
              <a:tailEnd type="triangle" w="med" len="med"/>
            </a:ln>
            <a:effectLst/>
          </p:spPr>
        </p:cxnSp>
        <p:sp>
          <p:nvSpPr>
            <p:cNvPr id="1615" name="Shape 1615"/>
            <p:cNvSpPr/>
            <p:nvPr/>
          </p:nvSpPr>
          <p:spPr>
            <a:xfrm>
              <a:off x="593418" y="807617"/>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16" name="Shape 1616"/>
            <p:cNvSpPr/>
            <p:nvPr/>
          </p:nvSpPr>
          <p:spPr>
            <a:xfrm>
              <a:off x="744712" y="1882740"/>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17" name="Shape 1617"/>
            <p:cNvSpPr/>
            <p:nvPr/>
          </p:nvSpPr>
          <p:spPr>
            <a:xfrm>
              <a:off x="3343345" y="1883520"/>
              <a:ext cx="46764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618" name="Shape 1618"/>
            <p:cNvSpPr/>
            <p:nvPr/>
          </p:nvSpPr>
          <p:spPr>
            <a:xfrm>
              <a:off x="3538032" y="807617"/>
              <a:ext cx="644315"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619" name="Shape 1619"/>
            <p:cNvSpPr/>
            <p:nvPr/>
          </p:nvSpPr>
          <p:spPr>
            <a:xfrm>
              <a:off x="2089714" y="58462"/>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20" name="Shape 1620"/>
            <p:cNvSpPr/>
            <p:nvPr/>
          </p:nvSpPr>
          <p:spPr>
            <a:xfrm>
              <a:off x="2151136" y="1883520"/>
              <a:ext cx="29097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grpSp>
      <p:sp>
        <p:nvSpPr>
          <p:cNvPr id="1622" name="Shape 1622"/>
          <p:cNvSpPr/>
          <p:nvPr/>
        </p:nvSpPr>
        <p:spPr>
          <a:xfrm>
            <a:off x="1574186" y="7631174"/>
            <a:ext cx="3560416" cy="9194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30000"/>
              </a:lnSpc>
              <a:defRPr sz="1800"/>
            </a:pPr>
            <a:r>
              <a:rPr sz="2400"/>
              <a:t>original shortest-path</a:t>
            </a:r>
          </a:p>
          <a:p>
            <a:pPr lvl="0">
              <a:lnSpc>
                <a:spcPct val="130000"/>
              </a:lnSpc>
              <a:defRPr sz="1800"/>
            </a:pPr>
            <a:r>
              <a:rPr sz="2400">
                <a:solidFill>
                  <a:srgbClr val="FF2600"/>
                </a:solidFill>
              </a:rPr>
              <a:t>“down and to the right”</a:t>
            </a:r>
          </a:p>
        </p:txBody>
      </p:sp>
      <p:sp>
        <p:nvSpPr>
          <p:cNvPr id="1623" name="Shape 1623"/>
          <p:cNvSpPr/>
          <p:nvPr/>
        </p:nvSpPr>
        <p:spPr>
          <a:xfrm>
            <a:off x="676019" y="698610"/>
            <a:ext cx="11976101"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Consider the following example,</a:t>
            </a:r>
          </a:p>
          <a:p>
            <a:pPr lvl="0" algn="l">
              <a:lnSpc>
                <a:spcPct val="130000"/>
              </a:lnSpc>
              <a:defRPr sz="1800"/>
            </a:pPr>
            <a:r>
              <a:rPr sz="3400">
                <a:solidFill>
                  <a:srgbClr val="424242"/>
                </a:solidFill>
              </a:rPr>
              <a:t>with a drastic forwarding path change</a:t>
            </a:r>
          </a:p>
        </p:txBody>
      </p:sp>
      <p:sp>
        <p:nvSpPr>
          <p:cNvPr id="1624" name="Shape 1624"/>
          <p:cNvSpPr/>
          <p:nvPr/>
        </p:nvSpPr>
        <p:spPr>
          <a:xfrm>
            <a:off x="8387391" y="4466208"/>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25" name="Shape 1625"/>
          <p:cNvSpPr/>
          <p:nvPr/>
        </p:nvSpPr>
        <p:spPr>
          <a:xfrm>
            <a:off x="9792858" y="4466208"/>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26" name="Shape 1626"/>
          <p:cNvSpPr/>
          <p:nvPr/>
        </p:nvSpPr>
        <p:spPr>
          <a:xfrm>
            <a:off x="8387391" y="584287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27" name="Shape 1627"/>
          <p:cNvSpPr/>
          <p:nvPr/>
        </p:nvSpPr>
        <p:spPr>
          <a:xfrm>
            <a:off x="9792858" y="584287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28" name="Connector 1628"/>
          <p:cNvCxnSpPr>
            <a:stCxn id="1634" idx="0"/>
            <a:endCxn id="1624" idx="0"/>
          </p:cNvCxnSpPr>
          <p:nvPr/>
        </p:nvCxnSpPr>
        <p:spPr>
          <a:xfrm flipV="1">
            <a:off x="7362924" y="4720208"/>
            <a:ext cx="1278468" cy="1376669"/>
          </a:xfrm>
          <a:prstGeom prst="straightConnector1">
            <a:avLst/>
          </a:prstGeom>
          <a:ln w="22225">
            <a:solidFill>
              <a:srgbClr val="797979"/>
            </a:solidFill>
            <a:miter lim="400000"/>
          </a:ln>
        </p:spPr>
      </p:cxnSp>
      <p:cxnSp>
        <p:nvCxnSpPr>
          <p:cNvPr id="1629" name="Connector 1629"/>
          <p:cNvCxnSpPr>
            <a:stCxn id="1624" idx="0"/>
            <a:endCxn id="1625" idx="0"/>
          </p:cNvCxnSpPr>
          <p:nvPr/>
        </p:nvCxnSpPr>
        <p:spPr>
          <a:xfrm>
            <a:off x="8641391" y="4720208"/>
            <a:ext cx="1405468" cy="1"/>
          </a:xfrm>
          <a:prstGeom prst="straightConnector1">
            <a:avLst/>
          </a:prstGeom>
          <a:ln w="22225">
            <a:solidFill>
              <a:srgbClr val="797979"/>
            </a:solidFill>
            <a:miter lim="400000"/>
          </a:ln>
        </p:spPr>
      </p:cxnSp>
      <p:cxnSp>
        <p:nvCxnSpPr>
          <p:cNvPr id="1630" name="Connector 1630"/>
          <p:cNvCxnSpPr>
            <a:stCxn id="1634" idx="0"/>
            <a:endCxn id="1626" idx="0"/>
          </p:cNvCxnSpPr>
          <p:nvPr/>
        </p:nvCxnSpPr>
        <p:spPr>
          <a:xfrm>
            <a:off x="7362924" y="6096876"/>
            <a:ext cx="1278468" cy="1"/>
          </a:xfrm>
          <a:prstGeom prst="straightConnector1">
            <a:avLst/>
          </a:prstGeom>
          <a:ln w="22225">
            <a:solidFill>
              <a:srgbClr val="797979"/>
            </a:solidFill>
            <a:miter lim="400000"/>
          </a:ln>
        </p:spPr>
      </p:cxnSp>
      <p:cxnSp>
        <p:nvCxnSpPr>
          <p:cNvPr id="1631" name="Connector 1631"/>
          <p:cNvCxnSpPr>
            <a:stCxn id="1627" idx="0"/>
            <a:endCxn id="1626" idx="0"/>
          </p:cNvCxnSpPr>
          <p:nvPr/>
        </p:nvCxnSpPr>
        <p:spPr>
          <a:xfrm flipH="1">
            <a:off x="8641391" y="6096876"/>
            <a:ext cx="1405468" cy="1"/>
          </a:xfrm>
          <a:prstGeom prst="straightConnector1">
            <a:avLst/>
          </a:prstGeom>
          <a:ln w="22225">
            <a:solidFill>
              <a:srgbClr val="797979"/>
            </a:solidFill>
            <a:miter lim="400000"/>
          </a:ln>
        </p:spPr>
      </p:cxnSp>
      <p:cxnSp>
        <p:nvCxnSpPr>
          <p:cNvPr id="1632" name="Connector 1632"/>
          <p:cNvCxnSpPr>
            <a:stCxn id="1627" idx="0"/>
            <a:endCxn id="1635" idx="0"/>
          </p:cNvCxnSpPr>
          <p:nvPr/>
        </p:nvCxnSpPr>
        <p:spPr>
          <a:xfrm>
            <a:off x="10046858" y="6096876"/>
            <a:ext cx="1278467" cy="1"/>
          </a:xfrm>
          <a:prstGeom prst="straightConnector1">
            <a:avLst/>
          </a:prstGeom>
          <a:ln w="22225">
            <a:solidFill>
              <a:srgbClr val="797979"/>
            </a:solidFill>
            <a:miter lim="400000"/>
          </a:ln>
        </p:spPr>
      </p:cxnSp>
      <p:cxnSp>
        <p:nvCxnSpPr>
          <p:cNvPr id="1633" name="Connector 1633"/>
          <p:cNvCxnSpPr>
            <a:stCxn id="1625" idx="0"/>
            <a:endCxn id="1635" idx="0"/>
          </p:cNvCxnSpPr>
          <p:nvPr/>
        </p:nvCxnSpPr>
        <p:spPr>
          <a:xfrm>
            <a:off x="10046858" y="4720208"/>
            <a:ext cx="1278467" cy="1376669"/>
          </a:xfrm>
          <a:prstGeom prst="straightConnector1">
            <a:avLst/>
          </a:prstGeom>
          <a:ln w="22225">
            <a:solidFill>
              <a:srgbClr val="797979"/>
            </a:solidFill>
            <a:miter lim="400000"/>
          </a:ln>
        </p:spPr>
      </p:cxnSp>
      <p:sp>
        <p:nvSpPr>
          <p:cNvPr id="1634" name="Shape 1634"/>
          <p:cNvSpPr/>
          <p:nvPr/>
        </p:nvSpPr>
        <p:spPr>
          <a:xfrm>
            <a:off x="7108924" y="584287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35" name="Shape 1635"/>
          <p:cNvSpPr/>
          <p:nvPr/>
        </p:nvSpPr>
        <p:spPr>
          <a:xfrm>
            <a:off x="11071324" y="584287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797979"/>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36" name="Shape 1636"/>
          <p:cNvSpPr/>
          <p:nvPr/>
        </p:nvSpPr>
        <p:spPr>
          <a:xfrm>
            <a:off x="8488129" y="4510220"/>
            <a:ext cx="30707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637" name="Shape 1637"/>
          <p:cNvSpPr/>
          <p:nvPr/>
        </p:nvSpPr>
        <p:spPr>
          <a:xfrm>
            <a:off x="9909353" y="4504308"/>
            <a:ext cx="27501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638" name="Shape 1638"/>
          <p:cNvSpPr/>
          <p:nvPr/>
        </p:nvSpPr>
        <p:spPr>
          <a:xfrm>
            <a:off x="7203570" y="5875821"/>
            <a:ext cx="307616"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639" name="Shape 1639"/>
          <p:cNvSpPr/>
          <p:nvPr/>
        </p:nvSpPr>
        <p:spPr>
          <a:xfrm>
            <a:off x="8487057" y="5880976"/>
            <a:ext cx="323579"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640" name="Shape 1640"/>
          <p:cNvSpPr/>
          <p:nvPr/>
        </p:nvSpPr>
        <p:spPr>
          <a:xfrm>
            <a:off x="9912999" y="5880976"/>
            <a:ext cx="26573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641" name="Shape 1641"/>
          <p:cNvSpPr/>
          <p:nvPr/>
        </p:nvSpPr>
        <p:spPr>
          <a:xfrm>
            <a:off x="11191974" y="5880976"/>
            <a:ext cx="26409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642" name="Shape 1642"/>
          <p:cNvSpPr/>
          <p:nvPr/>
        </p:nvSpPr>
        <p:spPr>
          <a:xfrm>
            <a:off x="11841529" y="5940678"/>
            <a:ext cx="312396" cy="3123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43" name="Connector 1643"/>
          <p:cNvCxnSpPr>
            <a:stCxn id="1635" idx="0"/>
            <a:endCxn id="1642" idx="0"/>
          </p:cNvCxnSpPr>
          <p:nvPr/>
        </p:nvCxnSpPr>
        <p:spPr>
          <a:xfrm flipV="1">
            <a:off x="11325324" y="6096876"/>
            <a:ext cx="672403" cy="1"/>
          </a:xfrm>
          <a:prstGeom prst="straightConnector1">
            <a:avLst/>
          </a:prstGeom>
          <a:ln w="19050">
            <a:solidFill>
              <a:srgbClr val="797979"/>
            </a:solidFill>
            <a:miter lim="400000"/>
          </a:ln>
        </p:spPr>
      </p:cxnSp>
      <p:sp>
        <p:nvSpPr>
          <p:cNvPr id="1644" name="Shape 1644"/>
          <p:cNvSpPr/>
          <p:nvPr/>
        </p:nvSpPr>
        <p:spPr>
          <a:xfrm>
            <a:off x="10646957" y="5065423"/>
            <a:ext cx="64431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645" name="Shape 1645"/>
          <p:cNvSpPr/>
          <p:nvPr/>
        </p:nvSpPr>
        <p:spPr>
          <a:xfrm>
            <a:off x="7702342" y="5065423"/>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46" name="Shape 1646"/>
          <p:cNvSpPr/>
          <p:nvPr/>
        </p:nvSpPr>
        <p:spPr>
          <a:xfrm>
            <a:off x="7853636" y="6140546"/>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47" name="Shape 1647"/>
          <p:cNvSpPr/>
          <p:nvPr/>
        </p:nvSpPr>
        <p:spPr>
          <a:xfrm>
            <a:off x="10452269" y="6141326"/>
            <a:ext cx="46764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648" name="Shape 1648"/>
          <p:cNvSpPr/>
          <p:nvPr/>
        </p:nvSpPr>
        <p:spPr>
          <a:xfrm>
            <a:off x="9198638" y="4316267"/>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49" name="Shape 1649"/>
          <p:cNvSpPr/>
          <p:nvPr/>
        </p:nvSpPr>
        <p:spPr>
          <a:xfrm>
            <a:off x="9260061" y="6141326"/>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cxnSp>
        <p:nvCxnSpPr>
          <p:cNvPr id="1650" name="Connector 1650"/>
          <p:cNvCxnSpPr>
            <a:stCxn id="1627" idx="0"/>
            <a:endCxn id="1626" idx="0"/>
          </p:cNvCxnSpPr>
          <p:nvPr/>
        </p:nvCxnSpPr>
        <p:spPr>
          <a:xfrm flipH="1">
            <a:off x="8641391" y="6096876"/>
            <a:ext cx="1405468" cy="1"/>
          </a:xfrm>
          <a:prstGeom prst="straightConnector1">
            <a:avLst/>
          </a:prstGeom>
          <a:ln w="50800">
            <a:solidFill>
              <a:srgbClr val="A8D200"/>
            </a:solidFill>
            <a:prstDash val="sysDot"/>
            <a:miter lim="400000"/>
            <a:tailEnd type="triangle"/>
          </a:ln>
        </p:spPr>
      </p:cxnSp>
      <p:cxnSp>
        <p:nvCxnSpPr>
          <p:cNvPr id="1651" name="Connector 1651"/>
          <p:cNvCxnSpPr>
            <a:stCxn id="1626" idx="0"/>
            <a:endCxn id="1634" idx="0"/>
          </p:cNvCxnSpPr>
          <p:nvPr/>
        </p:nvCxnSpPr>
        <p:spPr>
          <a:xfrm flipH="1">
            <a:off x="7362924" y="6096876"/>
            <a:ext cx="1278468" cy="1"/>
          </a:xfrm>
          <a:prstGeom prst="straightConnector1">
            <a:avLst/>
          </a:prstGeom>
          <a:ln w="50800">
            <a:solidFill>
              <a:srgbClr val="A8D200"/>
            </a:solidFill>
            <a:prstDash val="sysDot"/>
            <a:miter lim="400000"/>
            <a:tailEnd type="triangle"/>
          </a:ln>
        </p:spPr>
      </p:cxnSp>
      <p:cxnSp>
        <p:nvCxnSpPr>
          <p:cNvPr id="1652" name="Connector 1652"/>
          <p:cNvCxnSpPr>
            <a:stCxn id="1634" idx="0"/>
            <a:endCxn id="1624" idx="0"/>
          </p:cNvCxnSpPr>
          <p:nvPr/>
        </p:nvCxnSpPr>
        <p:spPr>
          <a:xfrm flipV="1">
            <a:off x="7362924" y="4720208"/>
            <a:ext cx="1278468" cy="1376669"/>
          </a:xfrm>
          <a:prstGeom prst="straightConnector1">
            <a:avLst/>
          </a:prstGeom>
          <a:ln w="50800">
            <a:solidFill>
              <a:srgbClr val="A8D200"/>
            </a:solidFill>
            <a:prstDash val="sysDot"/>
            <a:miter lim="400000"/>
            <a:tailEnd type="triangle"/>
          </a:ln>
        </p:spPr>
      </p:cxnSp>
      <p:cxnSp>
        <p:nvCxnSpPr>
          <p:cNvPr id="1653" name="Connector 1653"/>
          <p:cNvCxnSpPr>
            <a:stCxn id="1624" idx="0"/>
            <a:endCxn id="1625" idx="0"/>
          </p:cNvCxnSpPr>
          <p:nvPr/>
        </p:nvCxnSpPr>
        <p:spPr>
          <a:xfrm>
            <a:off x="8641391" y="4720208"/>
            <a:ext cx="1405468" cy="1"/>
          </a:xfrm>
          <a:prstGeom prst="straightConnector1">
            <a:avLst/>
          </a:prstGeom>
          <a:ln w="50800">
            <a:solidFill>
              <a:srgbClr val="A8D200"/>
            </a:solidFill>
            <a:prstDash val="sysDot"/>
            <a:miter lim="400000"/>
            <a:tailEnd type="triangle"/>
          </a:ln>
        </p:spPr>
      </p:cxnSp>
      <p:cxnSp>
        <p:nvCxnSpPr>
          <p:cNvPr id="1654" name="Connector 1654"/>
          <p:cNvCxnSpPr>
            <a:stCxn id="1625" idx="0"/>
            <a:endCxn id="1635" idx="0"/>
          </p:cNvCxnSpPr>
          <p:nvPr/>
        </p:nvCxnSpPr>
        <p:spPr>
          <a:xfrm>
            <a:off x="10046858" y="4720208"/>
            <a:ext cx="1278467" cy="1376669"/>
          </a:xfrm>
          <a:prstGeom prst="straightConnector1">
            <a:avLst/>
          </a:prstGeom>
          <a:ln w="50800">
            <a:solidFill>
              <a:srgbClr val="A8D200"/>
            </a:solidFill>
            <a:prstDash val="sysDot"/>
            <a:miter lim="400000"/>
            <a:tailEnd type="triangle"/>
          </a:ln>
        </p:spPr>
      </p:cxnSp>
      <p:sp>
        <p:nvSpPr>
          <p:cNvPr id="1655" name="Shape 1655"/>
          <p:cNvSpPr/>
          <p:nvPr/>
        </p:nvSpPr>
        <p:spPr>
          <a:xfrm>
            <a:off x="7793990" y="7631174"/>
            <a:ext cx="3370809" cy="91948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30000"/>
              </a:lnSpc>
              <a:defRPr sz="1800"/>
            </a:pPr>
            <a:r>
              <a:rPr sz="2400"/>
              <a:t>desired shortest-path</a:t>
            </a:r>
          </a:p>
          <a:p>
            <a:pPr lvl="0">
              <a:lnSpc>
                <a:spcPct val="130000"/>
              </a:lnSpc>
              <a:defRPr sz="1800"/>
            </a:pPr>
            <a:r>
              <a:rPr sz="2400">
                <a:solidFill>
                  <a:srgbClr val="FF2600"/>
                </a:solidFill>
              </a:rPr>
              <a:t>“up and to the right”</a:t>
            </a:r>
          </a:p>
        </p:txBody>
      </p:sp>
    </p:spTree>
  </p:cSld>
  <p:clrMapOvr>
    <a:masterClrMapping/>
  </p:clrMapOvr>
  <p:transition xmlns:p14="http://schemas.microsoft.com/office/powerpoint/2010/mai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 name="Shape 1657"/>
          <p:cNvSpPr/>
          <p:nvPr/>
        </p:nvSpPr>
        <p:spPr>
          <a:xfrm>
            <a:off x="5525101"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58" name="Shape 1658"/>
          <p:cNvSpPr/>
          <p:nvPr/>
        </p:nvSpPr>
        <p:spPr>
          <a:xfrm>
            <a:off x="6930568"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59" name="Shape 1659"/>
          <p:cNvSpPr/>
          <p:nvPr/>
        </p:nvSpPr>
        <p:spPr>
          <a:xfrm>
            <a:off x="5525101"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60" name="Shape 1660"/>
          <p:cNvSpPr/>
          <p:nvPr/>
        </p:nvSpPr>
        <p:spPr>
          <a:xfrm>
            <a:off x="6930568"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61" name="Connector 1661"/>
          <p:cNvCxnSpPr>
            <a:stCxn id="1667" idx="0"/>
            <a:endCxn id="1657" idx="0"/>
          </p:cNvCxnSpPr>
          <p:nvPr/>
        </p:nvCxnSpPr>
        <p:spPr>
          <a:xfrm flipV="1">
            <a:off x="4500634" y="5212622"/>
            <a:ext cx="1278468" cy="1376670"/>
          </a:xfrm>
          <a:prstGeom prst="straightConnector1">
            <a:avLst/>
          </a:prstGeom>
          <a:ln w="22225">
            <a:solidFill>
              <a:srgbClr val="797979"/>
            </a:solidFill>
            <a:miter lim="400000"/>
          </a:ln>
        </p:spPr>
      </p:cxnSp>
      <p:cxnSp>
        <p:nvCxnSpPr>
          <p:cNvPr id="1662" name="Connector 1662"/>
          <p:cNvCxnSpPr>
            <a:stCxn id="1657" idx="0"/>
            <a:endCxn id="1658" idx="0"/>
          </p:cNvCxnSpPr>
          <p:nvPr/>
        </p:nvCxnSpPr>
        <p:spPr>
          <a:xfrm>
            <a:off x="5779101" y="5212622"/>
            <a:ext cx="1405468" cy="1"/>
          </a:xfrm>
          <a:prstGeom prst="straightConnector1">
            <a:avLst/>
          </a:prstGeom>
          <a:ln w="22225">
            <a:solidFill>
              <a:srgbClr val="797979"/>
            </a:solidFill>
            <a:miter lim="400000"/>
          </a:ln>
        </p:spPr>
      </p:cxnSp>
      <p:cxnSp>
        <p:nvCxnSpPr>
          <p:cNvPr id="1663" name="Connector 1663"/>
          <p:cNvCxnSpPr>
            <a:stCxn id="1667" idx="0"/>
            <a:endCxn id="1659" idx="0"/>
          </p:cNvCxnSpPr>
          <p:nvPr/>
        </p:nvCxnSpPr>
        <p:spPr>
          <a:xfrm>
            <a:off x="4500634" y="6589291"/>
            <a:ext cx="1278468" cy="1"/>
          </a:xfrm>
          <a:prstGeom prst="straightConnector1">
            <a:avLst/>
          </a:prstGeom>
          <a:ln w="22225">
            <a:solidFill>
              <a:srgbClr val="797979"/>
            </a:solidFill>
            <a:miter lim="400000"/>
          </a:ln>
        </p:spPr>
      </p:cxnSp>
      <p:cxnSp>
        <p:nvCxnSpPr>
          <p:cNvPr id="1664" name="Connector 1664"/>
          <p:cNvCxnSpPr>
            <a:stCxn id="1660" idx="0"/>
            <a:endCxn id="1659" idx="0"/>
          </p:cNvCxnSpPr>
          <p:nvPr/>
        </p:nvCxnSpPr>
        <p:spPr>
          <a:xfrm flipH="1">
            <a:off x="5779101" y="6589291"/>
            <a:ext cx="1405468" cy="1"/>
          </a:xfrm>
          <a:prstGeom prst="straightConnector1">
            <a:avLst/>
          </a:prstGeom>
          <a:ln w="22225">
            <a:solidFill>
              <a:srgbClr val="797979"/>
            </a:solidFill>
            <a:miter lim="400000"/>
          </a:ln>
        </p:spPr>
      </p:cxnSp>
      <p:cxnSp>
        <p:nvCxnSpPr>
          <p:cNvPr id="1665" name="Connector 1665"/>
          <p:cNvCxnSpPr>
            <a:stCxn id="1660" idx="0"/>
            <a:endCxn id="1668" idx="0"/>
          </p:cNvCxnSpPr>
          <p:nvPr/>
        </p:nvCxnSpPr>
        <p:spPr>
          <a:xfrm>
            <a:off x="7184568" y="6589291"/>
            <a:ext cx="1278468" cy="1"/>
          </a:xfrm>
          <a:prstGeom prst="straightConnector1">
            <a:avLst/>
          </a:prstGeom>
          <a:ln w="22225">
            <a:solidFill>
              <a:srgbClr val="797979"/>
            </a:solidFill>
            <a:miter lim="400000"/>
          </a:ln>
        </p:spPr>
      </p:cxnSp>
      <p:cxnSp>
        <p:nvCxnSpPr>
          <p:cNvPr id="1666" name="Connector 1666"/>
          <p:cNvCxnSpPr>
            <a:stCxn id="1658" idx="0"/>
            <a:endCxn id="1668" idx="0"/>
          </p:cNvCxnSpPr>
          <p:nvPr/>
        </p:nvCxnSpPr>
        <p:spPr>
          <a:xfrm>
            <a:off x="7184568" y="5212622"/>
            <a:ext cx="1278468" cy="1376670"/>
          </a:xfrm>
          <a:prstGeom prst="straightConnector1">
            <a:avLst/>
          </a:prstGeom>
          <a:ln w="22225">
            <a:solidFill>
              <a:srgbClr val="797979"/>
            </a:solidFill>
            <a:miter lim="400000"/>
          </a:ln>
        </p:spPr>
      </p:cxnSp>
      <p:sp>
        <p:nvSpPr>
          <p:cNvPr id="1667" name="Shape 1667"/>
          <p:cNvSpPr/>
          <p:nvPr/>
        </p:nvSpPr>
        <p:spPr>
          <a:xfrm>
            <a:off x="4246634"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68" name="Shape 1668"/>
          <p:cNvSpPr/>
          <p:nvPr/>
        </p:nvSpPr>
        <p:spPr>
          <a:xfrm>
            <a:off x="8209035"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69" name="Shape 1669"/>
          <p:cNvSpPr/>
          <p:nvPr/>
        </p:nvSpPr>
        <p:spPr>
          <a:xfrm>
            <a:off x="5625839" y="5002635"/>
            <a:ext cx="30707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670" name="Shape 1670"/>
          <p:cNvSpPr/>
          <p:nvPr/>
        </p:nvSpPr>
        <p:spPr>
          <a:xfrm>
            <a:off x="7047063" y="4996722"/>
            <a:ext cx="275011"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671" name="Shape 1671"/>
          <p:cNvSpPr/>
          <p:nvPr/>
        </p:nvSpPr>
        <p:spPr>
          <a:xfrm>
            <a:off x="4341280" y="6368236"/>
            <a:ext cx="30761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672" name="Shape 1672"/>
          <p:cNvSpPr/>
          <p:nvPr/>
        </p:nvSpPr>
        <p:spPr>
          <a:xfrm>
            <a:off x="5624768" y="6373391"/>
            <a:ext cx="323578"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673" name="Shape 1673"/>
          <p:cNvSpPr/>
          <p:nvPr/>
        </p:nvSpPr>
        <p:spPr>
          <a:xfrm>
            <a:off x="7050709" y="6373391"/>
            <a:ext cx="26573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674" name="Shape 1674"/>
          <p:cNvSpPr/>
          <p:nvPr/>
        </p:nvSpPr>
        <p:spPr>
          <a:xfrm>
            <a:off x="8329685" y="6373391"/>
            <a:ext cx="264096"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675" name="Shape 1675"/>
          <p:cNvSpPr/>
          <p:nvPr/>
        </p:nvSpPr>
        <p:spPr>
          <a:xfrm>
            <a:off x="8979239" y="643309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76" name="Connector 1676"/>
          <p:cNvCxnSpPr>
            <a:stCxn id="1668" idx="0"/>
            <a:endCxn id="1675" idx="0"/>
          </p:cNvCxnSpPr>
          <p:nvPr/>
        </p:nvCxnSpPr>
        <p:spPr>
          <a:xfrm flipV="1">
            <a:off x="8463035" y="6589290"/>
            <a:ext cx="672403" cy="2"/>
          </a:xfrm>
          <a:prstGeom prst="straightConnector1">
            <a:avLst/>
          </a:prstGeom>
          <a:ln w="19050">
            <a:solidFill>
              <a:srgbClr val="797979"/>
            </a:solidFill>
            <a:miter lim="400000"/>
          </a:ln>
        </p:spPr>
      </p:cxnSp>
      <p:sp>
        <p:nvSpPr>
          <p:cNvPr id="1677" name="Shape 1677"/>
          <p:cNvSpPr/>
          <p:nvPr/>
        </p:nvSpPr>
        <p:spPr>
          <a:xfrm>
            <a:off x="7784667" y="5557838"/>
            <a:ext cx="64431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678" name="Shape 1678"/>
          <p:cNvSpPr/>
          <p:nvPr/>
        </p:nvSpPr>
        <p:spPr>
          <a:xfrm>
            <a:off x="4840052" y="5557838"/>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79" name="Shape 1679"/>
          <p:cNvSpPr/>
          <p:nvPr/>
        </p:nvSpPr>
        <p:spPr>
          <a:xfrm>
            <a:off x="4991346" y="663296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80" name="Shape 1680"/>
          <p:cNvSpPr/>
          <p:nvPr/>
        </p:nvSpPr>
        <p:spPr>
          <a:xfrm>
            <a:off x="7589980" y="6633741"/>
            <a:ext cx="46764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681" name="Shape 1681"/>
          <p:cNvSpPr/>
          <p:nvPr/>
        </p:nvSpPr>
        <p:spPr>
          <a:xfrm>
            <a:off x="6336348" y="4808682"/>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82" name="Shape 1682"/>
          <p:cNvSpPr/>
          <p:nvPr/>
        </p:nvSpPr>
        <p:spPr>
          <a:xfrm>
            <a:off x="6397771" y="66337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683" name="Shape 1683"/>
          <p:cNvSpPr/>
          <p:nvPr/>
        </p:nvSpPr>
        <p:spPr>
          <a:xfrm>
            <a:off x="6721582" y="7528722"/>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84" name="Connector 1684"/>
          <p:cNvCxnSpPr>
            <a:stCxn id="1660" idx="0"/>
            <a:endCxn id="1683" idx="0"/>
          </p:cNvCxnSpPr>
          <p:nvPr/>
        </p:nvCxnSpPr>
        <p:spPr>
          <a:xfrm flipH="1">
            <a:off x="6920088" y="6589291"/>
            <a:ext cx="264481" cy="1137938"/>
          </a:xfrm>
          <a:prstGeom prst="straightConnector1">
            <a:avLst/>
          </a:prstGeom>
          <a:ln w="22225">
            <a:solidFill>
              <a:srgbClr val="797979"/>
            </a:solidFill>
            <a:prstDash val="sysDot"/>
            <a:miter lim="400000"/>
          </a:ln>
        </p:spPr>
      </p:cxnSp>
      <p:cxnSp>
        <p:nvCxnSpPr>
          <p:cNvPr id="1685" name="Connector 1685"/>
          <p:cNvCxnSpPr>
            <a:stCxn id="1683" idx="0"/>
            <a:endCxn id="1686" idx="0"/>
          </p:cNvCxnSpPr>
          <p:nvPr/>
        </p:nvCxnSpPr>
        <p:spPr>
          <a:xfrm>
            <a:off x="6920088" y="7727228"/>
            <a:ext cx="373766" cy="319734"/>
          </a:xfrm>
          <a:prstGeom prst="straightConnector1">
            <a:avLst/>
          </a:prstGeom>
          <a:ln w="19050">
            <a:solidFill>
              <a:srgbClr val="797979"/>
            </a:solidFill>
            <a:miter lim="400000"/>
          </a:ln>
        </p:spPr>
      </p:cxnSp>
      <p:sp>
        <p:nvSpPr>
          <p:cNvPr id="1686" name="Shape 1686"/>
          <p:cNvSpPr/>
          <p:nvPr/>
        </p:nvSpPr>
        <p:spPr>
          <a:xfrm>
            <a:off x="7137655" y="789076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87" name="Shape 1687"/>
          <p:cNvSpPr/>
          <p:nvPr/>
        </p:nvSpPr>
        <p:spPr>
          <a:xfrm>
            <a:off x="7029267" y="6996169"/>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688" name="Shape 1688"/>
          <p:cNvSpPr/>
          <p:nvPr/>
        </p:nvSpPr>
        <p:spPr>
          <a:xfrm>
            <a:off x="4931074" y="7524935"/>
            <a:ext cx="397014"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89" name="Connector 1689"/>
          <p:cNvCxnSpPr>
            <a:stCxn id="1659" idx="0"/>
            <a:endCxn id="1688" idx="0"/>
          </p:cNvCxnSpPr>
          <p:nvPr/>
        </p:nvCxnSpPr>
        <p:spPr>
          <a:xfrm flipH="1">
            <a:off x="5129581" y="6589291"/>
            <a:ext cx="649521" cy="1134151"/>
          </a:xfrm>
          <a:prstGeom prst="straightConnector1">
            <a:avLst/>
          </a:prstGeom>
          <a:ln w="22225">
            <a:solidFill>
              <a:srgbClr val="797979"/>
            </a:solidFill>
            <a:prstDash val="sysDot"/>
            <a:miter lim="400000"/>
          </a:ln>
        </p:spPr>
      </p:cxnSp>
      <p:cxnSp>
        <p:nvCxnSpPr>
          <p:cNvPr id="1690" name="Connector 1690"/>
          <p:cNvCxnSpPr>
            <a:stCxn id="1688" idx="0"/>
            <a:endCxn id="1691" idx="0"/>
          </p:cNvCxnSpPr>
          <p:nvPr/>
        </p:nvCxnSpPr>
        <p:spPr>
          <a:xfrm>
            <a:off x="5129581" y="7723441"/>
            <a:ext cx="421187" cy="323521"/>
          </a:xfrm>
          <a:prstGeom prst="straightConnector1">
            <a:avLst/>
          </a:prstGeom>
          <a:ln w="19050">
            <a:solidFill>
              <a:srgbClr val="797979"/>
            </a:solidFill>
            <a:miter lim="400000"/>
          </a:ln>
        </p:spPr>
      </p:cxnSp>
      <p:sp>
        <p:nvSpPr>
          <p:cNvPr id="1691" name="Shape 1691"/>
          <p:cNvSpPr/>
          <p:nvPr/>
        </p:nvSpPr>
        <p:spPr>
          <a:xfrm>
            <a:off x="5394569" y="789076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92" name="Shape 1692"/>
          <p:cNvSpPr/>
          <p:nvPr/>
        </p:nvSpPr>
        <p:spPr>
          <a:xfrm>
            <a:off x="5483650" y="693690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693" name="Shape 1693"/>
          <p:cNvSpPr/>
          <p:nvPr/>
        </p:nvSpPr>
        <p:spPr>
          <a:xfrm>
            <a:off x="4195274" y="5294829"/>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94" name="Connector 1694"/>
          <p:cNvCxnSpPr>
            <a:stCxn id="1667" idx="0"/>
            <a:endCxn id="1693" idx="0"/>
          </p:cNvCxnSpPr>
          <p:nvPr/>
        </p:nvCxnSpPr>
        <p:spPr>
          <a:xfrm flipH="1" flipV="1">
            <a:off x="4393780" y="5493335"/>
            <a:ext cx="106855" cy="1095957"/>
          </a:xfrm>
          <a:prstGeom prst="straightConnector1">
            <a:avLst/>
          </a:prstGeom>
          <a:ln w="22225">
            <a:solidFill>
              <a:srgbClr val="797979"/>
            </a:solidFill>
            <a:prstDash val="sysDot"/>
            <a:miter lim="400000"/>
          </a:ln>
        </p:spPr>
      </p:cxnSp>
      <p:cxnSp>
        <p:nvCxnSpPr>
          <p:cNvPr id="1695" name="Connector 1695"/>
          <p:cNvCxnSpPr>
            <a:stCxn id="1693" idx="0"/>
            <a:endCxn id="1696" idx="0"/>
          </p:cNvCxnSpPr>
          <p:nvPr/>
        </p:nvCxnSpPr>
        <p:spPr>
          <a:xfrm flipH="1" flipV="1">
            <a:off x="3869363" y="5270296"/>
            <a:ext cx="524418" cy="223040"/>
          </a:xfrm>
          <a:prstGeom prst="straightConnector1">
            <a:avLst/>
          </a:prstGeom>
          <a:ln w="19050">
            <a:solidFill>
              <a:srgbClr val="797979"/>
            </a:solidFill>
            <a:miter lim="400000"/>
          </a:ln>
        </p:spPr>
      </p:cxnSp>
      <p:sp>
        <p:nvSpPr>
          <p:cNvPr id="1696" name="Shape 1696"/>
          <p:cNvSpPr/>
          <p:nvPr/>
        </p:nvSpPr>
        <p:spPr>
          <a:xfrm>
            <a:off x="3713165" y="5114098"/>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697" name="Shape 1697"/>
          <p:cNvSpPr/>
          <p:nvPr/>
        </p:nvSpPr>
        <p:spPr>
          <a:xfrm>
            <a:off x="4146681" y="58135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698" name="Shape 1698"/>
          <p:cNvSpPr/>
          <p:nvPr/>
        </p:nvSpPr>
        <p:spPr>
          <a:xfrm>
            <a:off x="6283328" y="4025932"/>
            <a:ext cx="397013" cy="3970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699" name="Connector 1699"/>
          <p:cNvCxnSpPr>
            <a:stCxn id="1657" idx="0"/>
            <a:endCxn id="1698" idx="0"/>
          </p:cNvCxnSpPr>
          <p:nvPr/>
        </p:nvCxnSpPr>
        <p:spPr>
          <a:xfrm flipV="1">
            <a:off x="5779101" y="4224438"/>
            <a:ext cx="702734" cy="988185"/>
          </a:xfrm>
          <a:prstGeom prst="straightConnector1">
            <a:avLst/>
          </a:prstGeom>
          <a:ln w="22225">
            <a:solidFill>
              <a:srgbClr val="797979"/>
            </a:solidFill>
            <a:prstDash val="sysDot"/>
            <a:miter lim="400000"/>
          </a:ln>
        </p:spPr>
      </p:cxnSp>
      <p:cxnSp>
        <p:nvCxnSpPr>
          <p:cNvPr id="1700" name="Connector 1700"/>
          <p:cNvCxnSpPr>
            <a:stCxn id="1698" idx="0"/>
            <a:endCxn id="1701" idx="0"/>
          </p:cNvCxnSpPr>
          <p:nvPr/>
        </p:nvCxnSpPr>
        <p:spPr>
          <a:xfrm flipV="1">
            <a:off x="6481834" y="3647524"/>
            <a:ext cx="1" cy="576915"/>
          </a:xfrm>
          <a:prstGeom prst="straightConnector1">
            <a:avLst/>
          </a:prstGeom>
          <a:ln w="19050">
            <a:solidFill>
              <a:srgbClr val="797979"/>
            </a:solidFill>
            <a:miter lim="400000"/>
          </a:ln>
        </p:spPr>
      </p:cxnSp>
      <p:sp>
        <p:nvSpPr>
          <p:cNvPr id="1701" name="Shape 1701"/>
          <p:cNvSpPr/>
          <p:nvPr/>
        </p:nvSpPr>
        <p:spPr>
          <a:xfrm>
            <a:off x="6325637" y="3491326"/>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02" name="Shape 1702"/>
          <p:cNvSpPr/>
          <p:nvPr/>
        </p:nvSpPr>
        <p:spPr>
          <a:xfrm>
            <a:off x="5865047" y="4366513"/>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03" name="Shape 1703"/>
          <p:cNvSpPr/>
          <p:nvPr/>
        </p:nvSpPr>
        <p:spPr>
          <a:xfrm>
            <a:off x="8367785" y="5025598"/>
            <a:ext cx="391444" cy="3914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04" name="Connector 1704"/>
          <p:cNvCxnSpPr>
            <a:stCxn id="1658" idx="0"/>
            <a:endCxn id="1703" idx="0"/>
          </p:cNvCxnSpPr>
          <p:nvPr/>
        </p:nvCxnSpPr>
        <p:spPr>
          <a:xfrm>
            <a:off x="7184568" y="5212622"/>
            <a:ext cx="1378939" cy="8699"/>
          </a:xfrm>
          <a:prstGeom prst="straightConnector1">
            <a:avLst/>
          </a:prstGeom>
          <a:ln w="22225">
            <a:solidFill>
              <a:srgbClr val="797979"/>
            </a:solidFill>
            <a:prstDash val="sysDot"/>
            <a:miter lim="400000"/>
          </a:ln>
        </p:spPr>
      </p:cxnSp>
      <p:cxnSp>
        <p:nvCxnSpPr>
          <p:cNvPr id="1705" name="Connector 1705"/>
          <p:cNvCxnSpPr>
            <a:stCxn id="1703" idx="0"/>
            <a:endCxn id="1706" idx="0"/>
          </p:cNvCxnSpPr>
          <p:nvPr/>
        </p:nvCxnSpPr>
        <p:spPr>
          <a:xfrm flipV="1">
            <a:off x="8563506" y="4829552"/>
            <a:ext cx="453399" cy="391769"/>
          </a:xfrm>
          <a:prstGeom prst="straightConnector1">
            <a:avLst/>
          </a:prstGeom>
          <a:ln w="19050">
            <a:solidFill>
              <a:srgbClr val="797979"/>
            </a:solidFill>
            <a:miter lim="400000"/>
          </a:ln>
        </p:spPr>
      </p:cxnSp>
      <p:sp>
        <p:nvSpPr>
          <p:cNvPr id="1706" name="Shape 1706"/>
          <p:cNvSpPr/>
          <p:nvPr/>
        </p:nvSpPr>
        <p:spPr>
          <a:xfrm>
            <a:off x="8860706" y="467335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07" name="Shape 1707"/>
          <p:cNvSpPr/>
          <p:nvPr/>
        </p:nvSpPr>
        <p:spPr>
          <a:xfrm>
            <a:off x="7741816" y="480868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cxnSp>
        <p:nvCxnSpPr>
          <p:cNvPr id="1708" name="Connector 1708"/>
          <p:cNvCxnSpPr>
            <a:stCxn id="1660" idx="0"/>
            <a:endCxn id="1659" idx="0"/>
          </p:cNvCxnSpPr>
          <p:nvPr/>
        </p:nvCxnSpPr>
        <p:spPr>
          <a:xfrm flipH="1">
            <a:off x="5779101" y="6589291"/>
            <a:ext cx="1405468" cy="1"/>
          </a:xfrm>
          <a:prstGeom prst="straightConnector1">
            <a:avLst/>
          </a:prstGeom>
          <a:ln w="50800">
            <a:solidFill>
              <a:srgbClr val="A8D200"/>
            </a:solidFill>
            <a:prstDash val="sysDot"/>
            <a:miter lim="400000"/>
            <a:tailEnd type="triangle"/>
          </a:ln>
        </p:spPr>
      </p:cxnSp>
      <p:cxnSp>
        <p:nvCxnSpPr>
          <p:cNvPr id="1709" name="Connector 1709"/>
          <p:cNvCxnSpPr>
            <a:stCxn id="1659" idx="0"/>
            <a:endCxn id="1667" idx="0"/>
          </p:cNvCxnSpPr>
          <p:nvPr/>
        </p:nvCxnSpPr>
        <p:spPr>
          <a:xfrm flipH="1">
            <a:off x="4500634" y="6589291"/>
            <a:ext cx="1278468" cy="1"/>
          </a:xfrm>
          <a:prstGeom prst="straightConnector1">
            <a:avLst/>
          </a:prstGeom>
          <a:ln w="50800">
            <a:solidFill>
              <a:srgbClr val="A8D200"/>
            </a:solidFill>
            <a:prstDash val="sysDot"/>
            <a:miter lim="400000"/>
            <a:tailEnd type="triangle"/>
          </a:ln>
        </p:spPr>
      </p:cxnSp>
      <p:cxnSp>
        <p:nvCxnSpPr>
          <p:cNvPr id="1710" name="Connector 1710"/>
          <p:cNvCxnSpPr>
            <a:stCxn id="1667" idx="0"/>
            <a:endCxn id="1657" idx="0"/>
          </p:cNvCxnSpPr>
          <p:nvPr/>
        </p:nvCxnSpPr>
        <p:spPr>
          <a:xfrm flipV="1">
            <a:off x="4500634" y="5212622"/>
            <a:ext cx="1278468" cy="1376670"/>
          </a:xfrm>
          <a:prstGeom prst="straightConnector1">
            <a:avLst/>
          </a:prstGeom>
          <a:ln w="50800">
            <a:solidFill>
              <a:srgbClr val="A8D200"/>
            </a:solidFill>
            <a:prstDash val="sysDot"/>
            <a:miter lim="400000"/>
            <a:tailEnd type="triangle"/>
          </a:ln>
        </p:spPr>
      </p:cxnSp>
      <p:cxnSp>
        <p:nvCxnSpPr>
          <p:cNvPr id="1711" name="Connector 1711"/>
          <p:cNvCxnSpPr>
            <a:stCxn id="1657" idx="0"/>
            <a:endCxn id="1658" idx="0"/>
          </p:cNvCxnSpPr>
          <p:nvPr/>
        </p:nvCxnSpPr>
        <p:spPr>
          <a:xfrm>
            <a:off x="5779101" y="5212622"/>
            <a:ext cx="1405468" cy="1"/>
          </a:xfrm>
          <a:prstGeom prst="straightConnector1">
            <a:avLst/>
          </a:prstGeom>
          <a:ln w="50800">
            <a:solidFill>
              <a:srgbClr val="A8D200"/>
            </a:solidFill>
            <a:prstDash val="sysDot"/>
            <a:miter lim="400000"/>
            <a:tailEnd type="triangle"/>
          </a:ln>
        </p:spPr>
      </p:cxnSp>
      <p:cxnSp>
        <p:nvCxnSpPr>
          <p:cNvPr id="1712" name="Connector 1712"/>
          <p:cNvCxnSpPr>
            <a:stCxn id="1658" idx="0"/>
            <a:endCxn id="1668" idx="0"/>
          </p:cNvCxnSpPr>
          <p:nvPr/>
        </p:nvCxnSpPr>
        <p:spPr>
          <a:xfrm>
            <a:off x="7184568" y="5212622"/>
            <a:ext cx="1278468" cy="1376670"/>
          </a:xfrm>
          <a:prstGeom prst="straightConnector1">
            <a:avLst/>
          </a:prstGeom>
          <a:ln w="50800">
            <a:solidFill>
              <a:srgbClr val="A8D200"/>
            </a:solidFill>
            <a:prstDash val="sysDot"/>
            <a:miter lim="400000"/>
            <a:tailEnd type="triangle"/>
          </a:ln>
        </p:spPr>
      </p:cxnSp>
      <p:sp>
        <p:nvSpPr>
          <p:cNvPr id="1713" name="Shape 1713"/>
          <p:cNvSpPr/>
          <p:nvPr/>
        </p:nvSpPr>
        <p:spPr>
          <a:xfrm>
            <a:off x="676019" y="698610"/>
            <a:ext cx="11976101" cy="1270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Simple adds one fake node for every</a:t>
            </a:r>
          </a:p>
          <a:p>
            <a:pPr lvl="0" algn="l">
              <a:lnSpc>
                <a:spcPct val="130000"/>
              </a:lnSpc>
              <a:defRPr sz="1800"/>
            </a:pPr>
            <a:r>
              <a:rPr sz="3400">
                <a:solidFill>
                  <a:srgbClr val="424242"/>
                </a:solidFill>
              </a:rPr>
              <a:t>router that has to change next-hop</a:t>
            </a:r>
          </a:p>
        </p:txBody>
      </p:sp>
      <p:sp>
        <p:nvSpPr>
          <p:cNvPr id="1714" name="Shape 1714"/>
          <p:cNvSpPr/>
          <p:nvPr/>
        </p:nvSpPr>
        <p:spPr>
          <a:xfrm>
            <a:off x="8367785" y="5025598"/>
            <a:ext cx="391444" cy="3914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18" name="Shape 1718"/>
          <p:cNvSpPr/>
          <p:nvPr/>
        </p:nvSpPr>
        <p:spPr>
          <a:xfrm>
            <a:off x="7450011" y="5212622"/>
            <a:ext cx="880097" cy="687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srgbClr val="797979"/>
            </a:solidFill>
            <a:prstDash val="sysDot"/>
            <a:miter lim="400000"/>
          </a:ln>
        </p:spPr>
        <p:txBody>
          <a:bodyPr/>
          <a:lstStyle/>
          <a:p>
            <a:pPr lvl="0"/>
            <a:endParaRPr/>
          </a:p>
        </p:txBody>
      </p:sp>
      <p:sp>
        <p:nvSpPr>
          <p:cNvPr id="1716" name="Shape 1716"/>
          <p:cNvSpPr/>
          <p:nvPr/>
        </p:nvSpPr>
        <p:spPr>
          <a:xfrm>
            <a:off x="8860706" y="467335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17" name="Shape 1717"/>
          <p:cNvSpPr/>
          <p:nvPr/>
        </p:nvSpPr>
        <p:spPr>
          <a:xfrm>
            <a:off x="7741816" y="480868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Tree>
  </p:cSld>
  <p:clrMapOvr>
    <a:masterClrMapping/>
  </p:clrMapOvr>
  <p:transition xmlns:p14="http://schemas.microsoft.com/office/powerpoint/2010/mai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 name="Shape 1781"/>
          <p:cNvSpPr/>
          <p:nvPr/>
        </p:nvSpPr>
        <p:spPr>
          <a:xfrm>
            <a:off x="4393780" y="5493335"/>
            <a:ext cx="106855" cy="109595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2225">
            <a:solidFill>
              <a:srgbClr val="797979">
                <a:alpha val="50000"/>
              </a:srgbClr>
            </a:solidFill>
            <a:prstDash val="sysDot"/>
            <a:miter lim="400000"/>
          </a:ln>
        </p:spPr>
        <p:txBody>
          <a:bodyPr/>
          <a:lstStyle/>
          <a:p>
            <a:pPr lvl="0"/>
            <a:endParaRPr/>
          </a:p>
        </p:txBody>
      </p:sp>
      <p:sp>
        <p:nvSpPr>
          <p:cNvPr id="1782" name="Shape 1782"/>
          <p:cNvSpPr/>
          <p:nvPr/>
        </p:nvSpPr>
        <p:spPr>
          <a:xfrm>
            <a:off x="7184568" y="5212622"/>
            <a:ext cx="1145513" cy="490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srgbClr val="797979">
                <a:alpha val="50000"/>
              </a:srgbClr>
            </a:solidFill>
            <a:prstDash val="sysDot"/>
            <a:miter lim="400000"/>
          </a:ln>
        </p:spPr>
        <p:txBody>
          <a:bodyPr/>
          <a:lstStyle/>
          <a:p>
            <a:pPr lvl="0"/>
            <a:endParaRPr/>
          </a:p>
        </p:txBody>
      </p:sp>
      <p:sp>
        <p:nvSpPr>
          <p:cNvPr id="1722" name="Shape 1722"/>
          <p:cNvSpPr/>
          <p:nvPr/>
        </p:nvSpPr>
        <p:spPr>
          <a:xfrm>
            <a:off x="4195274" y="5294829"/>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23" name="Connector 1723"/>
          <p:cNvCxnSpPr>
            <a:stCxn id="1722" idx="0"/>
            <a:endCxn id="1724" idx="0"/>
          </p:cNvCxnSpPr>
          <p:nvPr/>
        </p:nvCxnSpPr>
        <p:spPr>
          <a:xfrm flipH="1" flipV="1">
            <a:off x="3869363" y="5270296"/>
            <a:ext cx="524418" cy="223040"/>
          </a:xfrm>
          <a:prstGeom prst="straightConnector1">
            <a:avLst/>
          </a:prstGeom>
          <a:ln w="19050">
            <a:solidFill>
              <a:srgbClr val="797979"/>
            </a:solidFill>
            <a:miter lim="400000"/>
          </a:ln>
        </p:spPr>
      </p:cxnSp>
      <p:sp>
        <p:nvSpPr>
          <p:cNvPr id="1724" name="Shape 1724"/>
          <p:cNvSpPr/>
          <p:nvPr/>
        </p:nvSpPr>
        <p:spPr>
          <a:xfrm>
            <a:off x="3713165" y="5114098"/>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25" name="Shape 1725"/>
          <p:cNvSpPr/>
          <p:nvPr/>
        </p:nvSpPr>
        <p:spPr>
          <a:xfrm>
            <a:off x="4146681" y="58135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26" name="Shape 1726"/>
          <p:cNvSpPr/>
          <p:nvPr/>
        </p:nvSpPr>
        <p:spPr>
          <a:xfrm>
            <a:off x="6283328" y="4025932"/>
            <a:ext cx="397013" cy="3970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83" name="Shape 1783"/>
          <p:cNvSpPr/>
          <p:nvPr/>
        </p:nvSpPr>
        <p:spPr>
          <a:xfrm>
            <a:off x="5779100" y="4417264"/>
            <a:ext cx="565610" cy="79535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srgbClr val="797979">
                <a:alpha val="50000"/>
              </a:srgbClr>
            </a:solidFill>
            <a:prstDash val="sysDot"/>
            <a:miter lim="400000"/>
          </a:ln>
        </p:spPr>
        <p:txBody>
          <a:bodyPr/>
          <a:lstStyle/>
          <a:p>
            <a:pPr lvl="0"/>
            <a:endParaRPr/>
          </a:p>
        </p:txBody>
      </p:sp>
      <p:cxnSp>
        <p:nvCxnSpPr>
          <p:cNvPr id="1728" name="Connector 1728"/>
          <p:cNvCxnSpPr>
            <a:stCxn id="1726" idx="0"/>
            <a:endCxn id="1729" idx="0"/>
          </p:cNvCxnSpPr>
          <p:nvPr/>
        </p:nvCxnSpPr>
        <p:spPr>
          <a:xfrm flipV="1">
            <a:off x="6481834" y="3647524"/>
            <a:ext cx="1" cy="576915"/>
          </a:xfrm>
          <a:prstGeom prst="straightConnector1">
            <a:avLst/>
          </a:prstGeom>
          <a:ln w="19050">
            <a:solidFill>
              <a:srgbClr val="797979"/>
            </a:solidFill>
            <a:miter lim="400000"/>
          </a:ln>
        </p:spPr>
      </p:cxnSp>
      <p:sp>
        <p:nvSpPr>
          <p:cNvPr id="1729" name="Shape 1729"/>
          <p:cNvSpPr/>
          <p:nvPr/>
        </p:nvSpPr>
        <p:spPr>
          <a:xfrm>
            <a:off x="6325637" y="3491326"/>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30" name="Shape 1730"/>
          <p:cNvSpPr/>
          <p:nvPr/>
        </p:nvSpPr>
        <p:spPr>
          <a:xfrm>
            <a:off x="5865047" y="4366513"/>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31" name="Shape 1731"/>
          <p:cNvSpPr/>
          <p:nvPr/>
        </p:nvSpPr>
        <p:spPr>
          <a:xfrm>
            <a:off x="8367785" y="5020029"/>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32" name="Connector 1732"/>
          <p:cNvCxnSpPr>
            <a:stCxn id="1731" idx="0"/>
            <a:endCxn id="1733" idx="0"/>
          </p:cNvCxnSpPr>
          <p:nvPr/>
        </p:nvCxnSpPr>
        <p:spPr>
          <a:xfrm flipV="1">
            <a:off x="8566291" y="4829552"/>
            <a:ext cx="450614" cy="388984"/>
          </a:xfrm>
          <a:prstGeom prst="straightConnector1">
            <a:avLst/>
          </a:prstGeom>
          <a:ln w="19050">
            <a:solidFill>
              <a:srgbClr val="797979"/>
            </a:solidFill>
            <a:miter lim="400000"/>
          </a:ln>
        </p:spPr>
      </p:cxnSp>
      <p:sp>
        <p:nvSpPr>
          <p:cNvPr id="1733" name="Shape 1733"/>
          <p:cNvSpPr/>
          <p:nvPr/>
        </p:nvSpPr>
        <p:spPr>
          <a:xfrm>
            <a:off x="8860706" y="467335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34" name="Shape 1734"/>
          <p:cNvSpPr/>
          <p:nvPr/>
        </p:nvSpPr>
        <p:spPr>
          <a:xfrm>
            <a:off x="7741816" y="480868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84" name="Shape 1784"/>
          <p:cNvSpPr/>
          <p:nvPr/>
        </p:nvSpPr>
        <p:spPr>
          <a:xfrm>
            <a:off x="12052565" y="11249888"/>
            <a:ext cx="254934" cy="2180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797979"/>
            </a:solidFill>
            <a:miter lim="400000"/>
          </a:ln>
        </p:spPr>
        <p:txBody>
          <a:bodyPr/>
          <a:lstStyle/>
          <a:p>
            <a:pPr lvl="0"/>
            <a:endParaRPr/>
          </a:p>
        </p:txBody>
      </p:sp>
      <p:sp>
        <p:nvSpPr>
          <p:cNvPr id="1736" name="Shape 1736"/>
          <p:cNvSpPr/>
          <p:nvPr/>
        </p:nvSpPr>
        <p:spPr>
          <a:xfrm>
            <a:off x="12270132" y="1141342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85" name="Shape 1785"/>
          <p:cNvSpPr/>
          <p:nvPr/>
        </p:nvSpPr>
        <p:spPr>
          <a:xfrm>
            <a:off x="10262058" y="11246100"/>
            <a:ext cx="297181" cy="228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797979"/>
            </a:solidFill>
            <a:miter lim="400000"/>
          </a:ln>
        </p:spPr>
        <p:txBody>
          <a:bodyPr/>
          <a:lstStyle/>
          <a:p>
            <a:pPr lvl="0"/>
            <a:endParaRPr/>
          </a:p>
        </p:txBody>
      </p:sp>
      <p:sp>
        <p:nvSpPr>
          <p:cNvPr id="1738" name="Shape 1738"/>
          <p:cNvSpPr/>
          <p:nvPr/>
        </p:nvSpPr>
        <p:spPr>
          <a:xfrm>
            <a:off x="10527046" y="1141342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39" name="Shape 1739"/>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Merger iteratively merges fake nodes</a:t>
            </a:r>
          </a:p>
          <a:p>
            <a:pPr lvl="0" algn="l">
              <a:lnSpc>
                <a:spcPct val="130000"/>
              </a:lnSpc>
              <a:defRPr sz="1800"/>
            </a:pPr>
            <a:r>
              <a:rPr sz="3400">
                <a:solidFill>
                  <a:srgbClr val="424242"/>
                </a:solidFill>
              </a:rPr>
              <a:t>(starting from Simple’s output)</a:t>
            </a:r>
          </a:p>
        </p:txBody>
      </p:sp>
      <p:sp>
        <p:nvSpPr>
          <p:cNvPr id="1740" name="Shape 1740"/>
          <p:cNvSpPr/>
          <p:nvPr/>
        </p:nvSpPr>
        <p:spPr>
          <a:xfrm>
            <a:off x="5525101"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41" name="Shape 1741"/>
          <p:cNvSpPr/>
          <p:nvPr/>
        </p:nvSpPr>
        <p:spPr>
          <a:xfrm>
            <a:off x="6930568"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42" name="Shape 1742"/>
          <p:cNvSpPr/>
          <p:nvPr/>
        </p:nvSpPr>
        <p:spPr>
          <a:xfrm>
            <a:off x="5525101"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43" name="Shape 1743"/>
          <p:cNvSpPr/>
          <p:nvPr/>
        </p:nvSpPr>
        <p:spPr>
          <a:xfrm>
            <a:off x="6930568"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44" name="Connector 1744"/>
          <p:cNvCxnSpPr>
            <a:stCxn id="1750" idx="0"/>
            <a:endCxn id="1740" idx="0"/>
          </p:cNvCxnSpPr>
          <p:nvPr/>
        </p:nvCxnSpPr>
        <p:spPr>
          <a:xfrm flipV="1">
            <a:off x="4500634" y="5212622"/>
            <a:ext cx="1278468" cy="1376670"/>
          </a:xfrm>
          <a:prstGeom prst="straightConnector1">
            <a:avLst/>
          </a:prstGeom>
          <a:ln w="22225">
            <a:solidFill>
              <a:srgbClr val="797979"/>
            </a:solidFill>
            <a:miter lim="400000"/>
          </a:ln>
        </p:spPr>
      </p:cxnSp>
      <p:cxnSp>
        <p:nvCxnSpPr>
          <p:cNvPr id="1745" name="Connector 1745"/>
          <p:cNvCxnSpPr>
            <a:stCxn id="1740" idx="0"/>
            <a:endCxn id="1741" idx="0"/>
          </p:cNvCxnSpPr>
          <p:nvPr/>
        </p:nvCxnSpPr>
        <p:spPr>
          <a:xfrm>
            <a:off x="5779101" y="5212622"/>
            <a:ext cx="1405468" cy="1"/>
          </a:xfrm>
          <a:prstGeom prst="straightConnector1">
            <a:avLst/>
          </a:prstGeom>
          <a:ln w="22225">
            <a:solidFill>
              <a:srgbClr val="797979"/>
            </a:solidFill>
            <a:miter lim="400000"/>
          </a:ln>
        </p:spPr>
      </p:cxnSp>
      <p:cxnSp>
        <p:nvCxnSpPr>
          <p:cNvPr id="1746" name="Connector 1746"/>
          <p:cNvCxnSpPr>
            <a:stCxn id="1750" idx="0"/>
            <a:endCxn id="1742" idx="0"/>
          </p:cNvCxnSpPr>
          <p:nvPr/>
        </p:nvCxnSpPr>
        <p:spPr>
          <a:xfrm>
            <a:off x="4500634" y="6589291"/>
            <a:ext cx="1278468" cy="1"/>
          </a:xfrm>
          <a:prstGeom prst="straightConnector1">
            <a:avLst/>
          </a:prstGeom>
          <a:ln w="22225">
            <a:solidFill>
              <a:srgbClr val="797979"/>
            </a:solidFill>
            <a:miter lim="400000"/>
          </a:ln>
        </p:spPr>
      </p:cxnSp>
      <p:cxnSp>
        <p:nvCxnSpPr>
          <p:cNvPr id="1747" name="Connector 1747"/>
          <p:cNvCxnSpPr>
            <a:stCxn id="1743" idx="0"/>
            <a:endCxn id="1742" idx="0"/>
          </p:cNvCxnSpPr>
          <p:nvPr/>
        </p:nvCxnSpPr>
        <p:spPr>
          <a:xfrm flipH="1">
            <a:off x="5779101" y="6589291"/>
            <a:ext cx="1405468" cy="1"/>
          </a:xfrm>
          <a:prstGeom prst="straightConnector1">
            <a:avLst/>
          </a:prstGeom>
          <a:ln w="22225">
            <a:solidFill>
              <a:srgbClr val="797979"/>
            </a:solidFill>
            <a:miter lim="400000"/>
          </a:ln>
        </p:spPr>
      </p:cxnSp>
      <p:cxnSp>
        <p:nvCxnSpPr>
          <p:cNvPr id="1748" name="Connector 1748"/>
          <p:cNvCxnSpPr>
            <a:stCxn id="1743" idx="0"/>
            <a:endCxn id="1751" idx="0"/>
          </p:cNvCxnSpPr>
          <p:nvPr/>
        </p:nvCxnSpPr>
        <p:spPr>
          <a:xfrm>
            <a:off x="7184568" y="6589291"/>
            <a:ext cx="1278468" cy="1"/>
          </a:xfrm>
          <a:prstGeom prst="straightConnector1">
            <a:avLst/>
          </a:prstGeom>
          <a:ln w="22225">
            <a:solidFill>
              <a:srgbClr val="797979"/>
            </a:solidFill>
            <a:miter lim="400000"/>
          </a:ln>
        </p:spPr>
      </p:cxnSp>
      <p:cxnSp>
        <p:nvCxnSpPr>
          <p:cNvPr id="1749" name="Connector 1749"/>
          <p:cNvCxnSpPr>
            <a:stCxn id="1741" idx="0"/>
            <a:endCxn id="1751" idx="0"/>
          </p:cNvCxnSpPr>
          <p:nvPr/>
        </p:nvCxnSpPr>
        <p:spPr>
          <a:xfrm>
            <a:off x="7184568" y="5212622"/>
            <a:ext cx="1278468" cy="1376670"/>
          </a:xfrm>
          <a:prstGeom prst="straightConnector1">
            <a:avLst/>
          </a:prstGeom>
          <a:ln w="22225">
            <a:solidFill>
              <a:srgbClr val="797979"/>
            </a:solidFill>
            <a:miter lim="400000"/>
          </a:ln>
        </p:spPr>
      </p:cxnSp>
      <p:sp>
        <p:nvSpPr>
          <p:cNvPr id="1750" name="Shape 1750"/>
          <p:cNvSpPr/>
          <p:nvPr/>
        </p:nvSpPr>
        <p:spPr>
          <a:xfrm>
            <a:off x="4246634"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51" name="Shape 1751"/>
          <p:cNvSpPr/>
          <p:nvPr/>
        </p:nvSpPr>
        <p:spPr>
          <a:xfrm>
            <a:off x="8209035"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52" name="Shape 1752"/>
          <p:cNvSpPr/>
          <p:nvPr/>
        </p:nvSpPr>
        <p:spPr>
          <a:xfrm>
            <a:off x="5625839" y="5002635"/>
            <a:ext cx="30707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753" name="Shape 1753"/>
          <p:cNvSpPr/>
          <p:nvPr/>
        </p:nvSpPr>
        <p:spPr>
          <a:xfrm>
            <a:off x="7047063" y="4996722"/>
            <a:ext cx="275011"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754" name="Shape 1754"/>
          <p:cNvSpPr/>
          <p:nvPr/>
        </p:nvSpPr>
        <p:spPr>
          <a:xfrm>
            <a:off x="4341280" y="6368236"/>
            <a:ext cx="30761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755" name="Shape 1755"/>
          <p:cNvSpPr/>
          <p:nvPr/>
        </p:nvSpPr>
        <p:spPr>
          <a:xfrm>
            <a:off x="5624768" y="6373391"/>
            <a:ext cx="323578"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756" name="Shape 1756"/>
          <p:cNvSpPr/>
          <p:nvPr/>
        </p:nvSpPr>
        <p:spPr>
          <a:xfrm>
            <a:off x="7050709" y="6373391"/>
            <a:ext cx="26573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757" name="Shape 1757"/>
          <p:cNvSpPr/>
          <p:nvPr/>
        </p:nvSpPr>
        <p:spPr>
          <a:xfrm>
            <a:off x="8329685" y="6373391"/>
            <a:ext cx="264096"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758" name="Shape 1758"/>
          <p:cNvSpPr/>
          <p:nvPr/>
        </p:nvSpPr>
        <p:spPr>
          <a:xfrm>
            <a:off x="8979239" y="643309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59" name="Connector 1759"/>
          <p:cNvCxnSpPr>
            <a:stCxn id="1751" idx="0"/>
            <a:endCxn id="1758" idx="0"/>
          </p:cNvCxnSpPr>
          <p:nvPr/>
        </p:nvCxnSpPr>
        <p:spPr>
          <a:xfrm flipV="1">
            <a:off x="8463035" y="6589290"/>
            <a:ext cx="672403" cy="2"/>
          </a:xfrm>
          <a:prstGeom prst="straightConnector1">
            <a:avLst/>
          </a:prstGeom>
          <a:ln w="19050">
            <a:solidFill>
              <a:srgbClr val="797979"/>
            </a:solidFill>
            <a:miter lim="400000"/>
          </a:ln>
        </p:spPr>
      </p:cxnSp>
      <p:sp>
        <p:nvSpPr>
          <p:cNvPr id="1760" name="Shape 1760"/>
          <p:cNvSpPr/>
          <p:nvPr/>
        </p:nvSpPr>
        <p:spPr>
          <a:xfrm>
            <a:off x="7784667" y="5557838"/>
            <a:ext cx="64431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761" name="Shape 1761"/>
          <p:cNvSpPr/>
          <p:nvPr/>
        </p:nvSpPr>
        <p:spPr>
          <a:xfrm>
            <a:off x="4840052" y="5557838"/>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762" name="Shape 1762"/>
          <p:cNvSpPr/>
          <p:nvPr/>
        </p:nvSpPr>
        <p:spPr>
          <a:xfrm>
            <a:off x="4991346" y="663296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763" name="Shape 1763"/>
          <p:cNvSpPr/>
          <p:nvPr/>
        </p:nvSpPr>
        <p:spPr>
          <a:xfrm>
            <a:off x="7589980" y="6633741"/>
            <a:ext cx="46764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764" name="Shape 1764"/>
          <p:cNvSpPr/>
          <p:nvPr/>
        </p:nvSpPr>
        <p:spPr>
          <a:xfrm>
            <a:off x="6336348" y="4808682"/>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765" name="Shape 1765"/>
          <p:cNvSpPr/>
          <p:nvPr/>
        </p:nvSpPr>
        <p:spPr>
          <a:xfrm>
            <a:off x="6397771" y="66337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766" name="Shape 1766"/>
          <p:cNvSpPr/>
          <p:nvPr/>
        </p:nvSpPr>
        <p:spPr>
          <a:xfrm>
            <a:off x="6721582" y="7528722"/>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67" name="Connector 1767"/>
          <p:cNvCxnSpPr>
            <a:stCxn id="1743" idx="0"/>
            <a:endCxn id="1766" idx="0"/>
          </p:cNvCxnSpPr>
          <p:nvPr/>
        </p:nvCxnSpPr>
        <p:spPr>
          <a:xfrm flipH="1">
            <a:off x="6920088" y="6589291"/>
            <a:ext cx="264481" cy="1137938"/>
          </a:xfrm>
          <a:prstGeom prst="straightConnector1">
            <a:avLst/>
          </a:prstGeom>
          <a:ln w="22225">
            <a:solidFill>
              <a:srgbClr val="797979"/>
            </a:solidFill>
            <a:prstDash val="sysDot"/>
            <a:miter lim="400000"/>
          </a:ln>
        </p:spPr>
      </p:cxnSp>
      <p:cxnSp>
        <p:nvCxnSpPr>
          <p:cNvPr id="1768" name="Connector 1768"/>
          <p:cNvCxnSpPr>
            <a:stCxn id="1766" idx="0"/>
            <a:endCxn id="1769" idx="0"/>
          </p:cNvCxnSpPr>
          <p:nvPr/>
        </p:nvCxnSpPr>
        <p:spPr>
          <a:xfrm>
            <a:off x="6920088" y="7727228"/>
            <a:ext cx="373766" cy="319734"/>
          </a:xfrm>
          <a:prstGeom prst="straightConnector1">
            <a:avLst/>
          </a:prstGeom>
          <a:ln w="19050">
            <a:solidFill>
              <a:srgbClr val="797979"/>
            </a:solidFill>
            <a:miter lim="400000"/>
          </a:ln>
        </p:spPr>
      </p:cxnSp>
      <p:sp>
        <p:nvSpPr>
          <p:cNvPr id="1769" name="Shape 1769"/>
          <p:cNvSpPr/>
          <p:nvPr/>
        </p:nvSpPr>
        <p:spPr>
          <a:xfrm>
            <a:off x="7137655" y="789076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70" name="Shape 1770"/>
          <p:cNvSpPr/>
          <p:nvPr/>
        </p:nvSpPr>
        <p:spPr>
          <a:xfrm>
            <a:off x="7029267" y="6996169"/>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71" name="Shape 1771"/>
          <p:cNvSpPr/>
          <p:nvPr/>
        </p:nvSpPr>
        <p:spPr>
          <a:xfrm>
            <a:off x="4931074" y="7524935"/>
            <a:ext cx="397014"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72" name="Connector 1772"/>
          <p:cNvCxnSpPr>
            <a:stCxn id="1742" idx="0"/>
            <a:endCxn id="1771" idx="0"/>
          </p:cNvCxnSpPr>
          <p:nvPr/>
        </p:nvCxnSpPr>
        <p:spPr>
          <a:xfrm flipH="1">
            <a:off x="5129581" y="6589291"/>
            <a:ext cx="649521" cy="1134151"/>
          </a:xfrm>
          <a:prstGeom prst="straightConnector1">
            <a:avLst/>
          </a:prstGeom>
          <a:ln w="22225">
            <a:solidFill>
              <a:srgbClr val="797979"/>
            </a:solidFill>
            <a:prstDash val="sysDot"/>
            <a:miter lim="400000"/>
          </a:ln>
        </p:spPr>
      </p:cxnSp>
      <p:cxnSp>
        <p:nvCxnSpPr>
          <p:cNvPr id="1773" name="Connector 1773"/>
          <p:cNvCxnSpPr>
            <a:stCxn id="1771" idx="0"/>
            <a:endCxn id="1774" idx="0"/>
          </p:cNvCxnSpPr>
          <p:nvPr/>
        </p:nvCxnSpPr>
        <p:spPr>
          <a:xfrm>
            <a:off x="5129581" y="7723441"/>
            <a:ext cx="421187" cy="323521"/>
          </a:xfrm>
          <a:prstGeom prst="straightConnector1">
            <a:avLst/>
          </a:prstGeom>
          <a:ln w="19050">
            <a:solidFill>
              <a:srgbClr val="797979"/>
            </a:solidFill>
            <a:miter lim="400000"/>
          </a:ln>
        </p:spPr>
      </p:cxnSp>
      <p:sp>
        <p:nvSpPr>
          <p:cNvPr id="1774" name="Shape 1774"/>
          <p:cNvSpPr/>
          <p:nvPr/>
        </p:nvSpPr>
        <p:spPr>
          <a:xfrm>
            <a:off x="5394569" y="789076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75" name="Shape 1775"/>
          <p:cNvSpPr/>
          <p:nvPr/>
        </p:nvSpPr>
        <p:spPr>
          <a:xfrm>
            <a:off x="5483650" y="693690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cxnSp>
        <p:nvCxnSpPr>
          <p:cNvPr id="1776" name="Connector 1776"/>
          <p:cNvCxnSpPr>
            <a:stCxn id="1743" idx="0"/>
            <a:endCxn id="1742" idx="0"/>
          </p:cNvCxnSpPr>
          <p:nvPr/>
        </p:nvCxnSpPr>
        <p:spPr>
          <a:xfrm flipH="1">
            <a:off x="5779101" y="6589291"/>
            <a:ext cx="1405468" cy="1"/>
          </a:xfrm>
          <a:prstGeom prst="straightConnector1">
            <a:avLst/>
          </a:prstGeom>
          <a:ln w="50800">
            <a:solidFill>
              <a:srgbClr val="A8D200"/>
            </a:solidFill>
            <a:prstDash val="sysDot"/>
            <a:miter lim="400000"/>
            <a:tailEnd type="triangle"/>
          </a:ln>
        </p:spPr>
      </p:cxnSp>
      <p:cxnSp>
        <p:nvCxnSpPr>
          <p:cNvPr id="1777" name="Connector 1777"/>
          <p:cNvCxnSpPr>
            <a:stCxn id="1742" idx="0"/>
            <a:endCxn id="1750" idx="0"/>
          </p:cNvCxnSpPr>
          <p:nvPr/>
        </p:nvCxnSpPr>
        <p:spPr>
          <a:xfrm flipH="1">
            <a:off x="4500634" y="6589291"/>
            <a:ext cx="1278468" cy="1"/>
          </a:xfrm>
          <a:prstGeom prst="straightConnector1">
            <a:avLst/>
          </a:prstGeom>
          <a:ln w="50800">
            <a:solidFill>
              <a:srgbClr val="A8D200"/>
            </a:solidFill>
            <a:prstDash val="sysDot"/>
            <a:miter lim="400000"/>
            <a:tailEnd type="triangle"/>
          </a:ln>
        </p:spPr>
      </p:cxnSp>
      <p:cxnSp>
        <p:nvCxnSpPr>
          <p:cNvPr id="1778" name="Connector 1778"/>
          <p:cNvCxnSpPr>
            <a:stCxn id="1750" idx="0"/>
            <a:endCxn id="1740" idx="0"/>
          </p:cNvCxnSpPr>
          <p:nvPr/>
        </p:nvCxnSpPr>
        <p:spPr>
          <a:xfrm flipV="1">
            <a:off x="4500634" y="5212622"/>
            <a:ext cx="1278468" cy="1376670"/>
          </a:xfrm>
          <a:prstGeom prst="straightConnector1">
            <a:avLst/>
          </a:prstGeom>
          <a:ln w="50800">
            <a:solidFill>
              <a:srgbClr val="A8D200"/>
            </a:solidFill>
            <a:prstDash val="sysDot"/>
            <a:miter lim="400000"/>
            <a:tailEnd type="triangle"/>
          </a:ln>
        </p:spPr>
      </p:cxnSp>
      <p:cxnSp>
        <p:nvCxnSpPr>
          <p:cNvPr id="1779" name="Connector 1779"/>
          <p:cNvCxnSpPr>
            <a:stCxn id="1740" idx="0"/>
            <a:endCxn id="1741" idx="0"/>
          </p:cNvCxnSpPr>
          <p:nvPr/>
        </p:nvCxnSpPr>
        <p:spPr>
          <a:xfrm>
            <a:off x="5779101" y="5212622"/>
            <a:ext cx="1405468" cy="1"/>
          </a:xfrm>
          <a:prstGeom prst="straightConnector1">
            <a:avLst/>
          </a:prstGeom>
          <a:ln w="50800">
            <a:solidFill>
              <a:srgbClr val="A8D200"/>
            </a:solidFill>
            <a:prstDash val="sysDot"/>
            <a:miter lim="400000"/>
            <a:tailEnd type="triangle"/>
          </a:ln>
        </p:spPr>
      </p:cxnSp>
      <p:cxnSp>
        <p:nvCxnSpPr>
          <p:cNvPr id="1780" name="Connector 1780"/>
          <p:cNvCxnSpPr>
            <a:stCxn id="1741" idx="0"/>
            <a:endCxn id="1751" idx="0"/>
          </p:cNvCxnSpPr>
          <p:nvPr/>
        </p:nvCxnSpPr>
        <p:spPr>
          <a:xfrm>
            <a:off x="7184568" y="5212622"/>
            <a:ext cx="1278468" cy="1376670"/>
          </a:xfrm>
          <a:prstGeom prst="straightConnector1">
            <a:avLst/>
          </a:prstGeom>
          <a:ln w="50800">
            <a:solidFill>
              <a:srgbClr val="A8D200"/>
            </a:solidFill>
            <a:prstDash val="sysDot"/>
            <a:miter lim="400000"/>
            <a:tailEnd type="triangle"/>
          </a:ln>
        </p:spPr>
      </p:cxnSp>
    </p:spTree>
  </p:cSld>
  <p:clrMapOvr>
    <a:masterClrMapping/>
  </p:clrMapOvr>
  <p:transition xmlns:p14="http://schemas.microsoft.com/office/powerpoint/2010/mai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87" name="Connector 1787"/>
          <p:cNvCxnSpPr>
            <a:stCxn id="1820" idx="0"/>
            <a:endCxn id="1789" idx="0"/>
          </p:cNvCxnSpPr>
          <p:nvPr/>
        </p:nvCxnSpPr>
        <p:spPr>
          <a:xfrm flipH="1" flipV="1">
            <a:off x="4393780" y="5493335"/>
            <a:ext cx="101309" cy="1090802"/>
          </a:xfrm>
          <a:prstGeom prst="straightConnector1">
            <a:avLst/>
          </a:prstGeom>
          <a:ln w="22225">
            <a:solidFill>
              <a:srgbClr val="797979"/>
            </a:solidFill>
            <a:prstDash val="sysDot"/>
            <a:miter lim="400000"/>
          </a:ln>
        </p:spPr>
      </p:cxnSp>
      <p:cxnSp>
        <p:nvCxnSpPr>
          <p:cNvPr id="1788" name="Connector 1788"/>
          <p:cNvCxnSpPr>
            <a:stCxn id="1807" idx="0"/>
            <a:endCxn id="1798" idx="0"/>
          </p:cNvCxnSpPr>
          <p:nvPr/>
        </p:nvCxnSpPr>
        <p:spPr>
          <a:xfrm>
            <a:off x="7184568" y="5212622"/>
            <a:ext cx="1381724" cy="5914"/>
          </a:xfrm>
          <a:prstGeom prst="straightConnector1">
            <a:avLst/>
          </a:prstGeom>
          <a:ln w="22225">
            <a:solidFill>
              <a:srgbClr val="797979"/>
            </a:solidFill>
            <a:prstDash val="sysDot"/>
            <a:miter lim="400000"/>
          </a:ln>
        </p:spPr>
      </p:cxnSp>
      <p:sp>
        <p:nvSpPr>
          <p:cNvPr id="1789" name="Shape 1789"/>
          <p:cNvSpPr/>
          <p:nvPr/>
        </p:nvSpPr>
        <p:spPr>
          <a:xfrm>
            <a:off x="4195274" y="5294829"/>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90" name="Connector 1790"/>
          <p:cNvCxnSpPr>
            <a:stCxn id="1789" idx="0"/>
            <a:endCxn id="1791" idx="0"/>
          </p:cNvCxnSpPr>
          <p:nvPr/>
        </p:nvCxnSpPr>
        <p:spPr>
          <a:xfrm flipH="1" flipV="1">
            <a:off x="3869363" y="5270296"/>
            <a:ext cx="524418" cy="223040"/>
          </a:xfrm>
          <a:prstGeom prst="straightConnector1">
            <a:avLst/>
          </a:prstGeom>
          <a:ln w="19050">
            <a:solidFill>
              <a:srgbClr val="797979"/>
            </a:solidFill>
            <a:miter lim="400000"/>
          </a:ln>
        </p:spPr>
      </p:cxnSp>
      <p:sp>
        <p:nvSpPr>
          <p:cNvPr id="1791" name="Shape 1791"/>
          <p:cNvSpPr/>
          <p:nvPr/>
        </p:nvSpPr>
        <p:spPr>
          <a:xfrm>
            <a:off x="3713165" y="5114098"/>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92" name="Shape 1792"/>
          <p:cNvSpPr/>
          <p:nvPr/>
        </p:nvSpPr>
        <p:spPr>
          <a:xfrm>
            <a:off x="4146681" y="58135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93" name="Shape 1793"/>
          <p:cNvSpPr/>
          <p:nvPr/>
        </p:nvSpPr>
        <p:spPr>
          <a:xfrm>
            <a:off x="6283328" y="4025932"/>
            <a:ext cx="397013" cy="3970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94" name="Connector 1794"/>
          <p:cNvCxnSpPr>
            <a:stCxn id="1806" idx="0"/>
            <a:endCxn id="1793" idx="0"/>
          </p:cNvCxnSpPr>
          <p:nvPr/>
        </p:nvCxnSpPr>
        <p:spPr>
          <a:xfrm flipV="1">
            <a:off x="5779101" y="4224438"/>
            <a:ext cx="702734" cy="988185"/>
          </a:xfrm>
          <a:prstGeom prst="straightConnector1">
            <a:avLst/>
          </a:prstGeom>
          <a:ln w="22225">
            <a:solidFill>
              <a:srgbClr val="797979"/>
            </a:solidFill>
            <a:prstDash val="sysDot"/>
            <a:miter lim="400000"/>
          </a:ln>
        </p:spPr>
      </p:cxnSp>
      <p:cxnSp>
        <p:nvCxnSpPr>
          <p:cNvPr id="1795" name="Connector 1795"/>
          <p:cNvCxnSpPr>
            <a:stCxn id="1793" idx="0"/>
            <a:endCxn id="1796" idx="0"/>
          </p:cNvCxnSpPr>
          <p:nvPr/>
        </p:nvCxnSpPr>
        <p:spPr>
          <a:xfrm flipV="1">
            <a:off x="6481834" y="3647524"/>
            <a:ext cx="1" cy="576915"/>
          </a:xfrm>
          <a:prstGeom prst="straightConnector1">
            <a:avLst/>
          </a:prstGeom>
          <a:ln w="19050">
            <a:solidFill>
              <a:srgbClr val="797979"/>
            </a:solidFill>
            <a:miter lim="400000"/>
          </a:ln>
        </p:spPr>
      </p:cxnSp>
      <p:sp>
        <p:nvSpPr>
          <p:cNvPr id="1796" name="Shape 1796"/>
          <p:cNvSpPr/>
          <p:nvPr/>
        </p:nvSpPr>
        <p:spPr>
          <a:xfrm>
            <a:off x="6325637" y="3491326"/>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797" name="Shape 1797"/>
          <p:cNvSpPr/>
          <p:nvPr/>
        </p:nvSpPr>
        <p:spPr>
          <a:xfrm>
            <a:off x="5865047" y="4366513"/>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798" name="Shape 1798"/>
          <p:cNvSpPr/>
          <p:nvPr/>
        </p:nvSpPr>
        <p:spPr>
          <a:xfrm>
            <a:off x="8367785" y="5020029"/>
            <a:ext cx="397013"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alpha val="50000"/>
            </a:srgbClr>
          </a:solidFill>
          <a:ln w="76200">
            <a:solidFill>
              <a:srgbClr val="357FC1">
                <a:alpha val="50000"/>
              </a:srgbClr>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799" name="Connector 1799"/>
          <p:cNvCxnSpPr>
            <a:stCxn id="1798" idx="0"/>
            <a:endCxn id="1800" idx="0"/>
          </p:cNvCxnSpPr>
          <p:nvPr/>
        </p:nvCxnSpPr>
        <p:spPr>
          <a:xfrm flipV="1">
            <a:off x="8566291" y="4829552"/>
            <a:ext cx="450614" cy="388984"/>
          </a:xfrm>
          <a:prstGeom prst="straightConnector1">
            <a:avLst/>
          </a:prstGeom>
          <a:ln w="19050">
            <a:solidFill>
              <a:srgbClr val="797979"/>
            </a:solidFill>
            <a:miter lim="400000"/>
          </a:ln>
        </p:spPr>
      </p:cxnSp>
      <p:sp>
        <p:nvSpPr>
          <p:cNvPr id="1800" name="Shape 1800"/>
          <p:cNvSpPr/>
          <p:nvPr/>
        </p:nvSpPr>
        <p:spPr>
          <a:xfrm>
            <a:off x="8860706" y="467335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alpha val="50000"/>
            </a:srgbClr>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01" name="Shape 1801"/>
          <p:cNvSpPr/>
          <p:nvPr/>
        </p:nvSpPr>
        <p:spPr>
          <a:xfrm>
            <a:off x="7741816" y="480868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
        <p:nvSpPr>
          <p:cNvPr id="1843" name="Shape 1843"/>
          <p:cNvSpPr/>
          <p:nvPr/>
        </p:nvSpPr>
        <p:spPr>
          <a:xfrm>
            <a:off x="12052565" y="11249888"/>
            <a:ext cx="254934" cy="2180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797979"/>
            </a:solidFill>
            <a:miter lim="400000"/>
          </a:ln>
        </p:spPr>
        <p:txBody>
          <a:bodyPr/>
          <a:lstStyle/>
          <a:p>
            <a:pPr lvl="0"/>
            <a:endParaRPr/>
          </a:p>
        </p:txBody>
      </p:sp>
      <p:sp>
        <p:nvSpPr>
          <p:cNvPr id="1803" name="Shape 1803"/>
          <p:cNvSpPr/>
          <p:nvPr/>
        </p:nvSpPr>
        <p:spPr>
          <a:xfrm>
            <a:off x="12270132" y="1141342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44" name="Shape 1844"/>
          <p:cNvSpPr/>
          <p:nvPr/>
        </p:nvSpPr>
        <p:spPr>
          <a:xfrm>
            <a:off x="10262058" y="11246100"/>
            <a:ext cx="297181" cy="2282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797979"/>
            </a:solidFill>
            <a:miter lim="400000"/>
          </a:ln>
        </p:spPr>
        <p:txBody>
          <a:bodyPr/>
          <a:lstStyle/>
          <a:p>
            <a:pPr lvl="0"/>
            <a:endParaRPr/>
          </a:p>
        </p:txBody>
      </p:sp>
      <p:sp>
        <p:nvSpPr>
          <p:cNvPr id="1805" name="Shape 1805"/>
          <p:cNvSpPr/>
          <p:nvPr/>
        </p:nvSpPr>
        <p:spPr>
          <a:xfrm>
            <a:off x="10527046" y="1141342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06" name="Shape 1806"/>
          <p:cNvSpPr/>
          <p:nvPr/>
        </p:nvSpPr>
        <p:spPr>
          <a:xfrm>
            <a:off x="5525101"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07" name="Shape 1807"/>
          <p:cNvSpPr/>
          <p:nvPr/>
        </p:nvSpPr>
        <p:spPr>
          <a:xfrm>
            <a:off x="6930568"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08" name="Shape 1808"/>
          <p:cNvSpPr/>
          <p:nvPr/>
        </p:nvSpPr>
        <p:spPr>
          <a:xfrm>
            <a:off x="5525101"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09" name="Shape 1809"/>
          <p:cNvSpPr/>
          <p:nvPr/>
        </p:nvSpPr>
        <p:spPr>
          <a:xfrm>
            <a:off x="6930568"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10" name="Connector 1810"/>
          <p:cNvCxnSpPr>
            <a:stCxn id="1816" idx="0"/>
            <a:endCxn id="1806" idx="0"/>
          </p:cNvCxnSpPr>
          <p:nvPr/>
        </p:nvCxnSpPr>
        <p:spPr>
          <a:xfrm flipV="1">
            <a:off x="4500634" y="5212622"/>
            <a:ext cx="1278468" cy="1376670"/>
          </a:xfrm>
          <a:prstGeom prst="straightConnector1">
            <a:avLst/>
          </a:prstGeom>
          <a:ln w="22225">
            <a:solidFill>
              <a:srgbClr val="797979"/>
            </a:solidFill>
            <a:miter lim="400000"/>
          </a:ln>
        </p:spPr>
      </p:cxnSp>
      <p:cxnSp>
        <p:nvCxnSpPr>
          <p:cNvPr id="1811" name="Connector 1811"/>
          <p:cNvCxnSpPr>
            <a:stCxn id="1806" idx="0"/>
            <a:endCxn id="1807" idx="0"/>
          </p:cNvCxnSpPr>
          <p:nvPr/>
        </p:nvCxnSpPr>
        <p:spPr>
          <a:xfrm>
            <a:off x="5779101" y="5212622"/>
            <a:ext cx="1405468" cy="1"/>
          </a:xfrm>
          <a:prstGeom prst="straightConnector1">
            <a:avLst/>
          </a:prstGeom>
          <a:ln w="22225">
            <a:solidFill>
              <a:srgbClr val="797979"/>
            </a:solidFill>
            <a:miter lim="400000"/>
          </a:ln>
        </p:spPr>
      </p:cxnSp>
      <p:cxnSp>
        <p:nvCxnSpPr>
          <p:cNvPr id="1812" name="Connector 1812"/>
          <p:cNvCxnSpPr>
            <a:stCxn id="1816" idx="0"/>
            <a:endCxn id="1808" idx="0"/>
          </p:cNvCxnSpPr>
          <p:nvPr/>
        </p:nvCxnSpPr>
        <p:spPr>
          <a:xfrm>
            <a:off x="4500634" y="6589291"/>
            <a:ext cx="1278468" cy="1"/>
          </a:xfrm>
          <a:prstGeom prst="straightConnector1">
            <a:avLst/>
          </a:prstGeom>
          <a:ln w="22225">
            <a:solidFill>
              <a:srgbClr val="797979"/>
            </a:solidFill>
            <a:miter lim="400000"/>
          </a:ln>
        </p:spPr>
      </p:cxnSp>
      <p:cxnSp>
        <p:nvCxnSpPr>
          <p:cNvPr id="1813" name="Connector 1813"/>
          <p:cNvCxnSpPr>
            <a:stCxn id="1809" idx="0"/>
            <a:endCxn id="1808" idx="0"/>
          </p:cNvCxnSpPr>
          <p:nvPr/>
        </p:nvCxnSpPr>
        <p:spPr>
          <a:xfrm flipH="1">
            <a:off x="5779101" y="6589291"/>
            <a:ext cx="1405468" cy="1"/>
          </a:xfrm>
          <a:prstGeom prst="straightConnector1">
            <a:avLst/>
          </a:prstGeom>
          <a:ln w="22225">
            <a:solidFill>
              <a:srgbClr val="797979"/>
            </a:solidFill>
            <a:miter lim="400000"/>
          </a:ln>
        </p:spPr>
      </p:cxnSp>
      <p:cxnSp>
        <p:nvCxnSpPr>
          <p:cNvPr id="1814" name="Connector 1814"/>
          <p:cNvCxnSpPr>
            <a:stCxn id="1809" idx="0"/>
            <a:endCxn id="1817" idx="0"/>
          </p:cNvCxnSpPr>
          <p:nvPr/>
        </p:nvCxnSpPr>
        <p:spPr>
          <a:xfrm>
            <a:off x="7184568" y="6589291"/>
            <a:ext cx="1278468" cy="1"/>
          </a:xfrm>
          <a:prstGeom prst="straightConnector1">
            <a:avLst/>
          </a:prstGeom>
          <a:ln w="22225">
            <a:solidFill>
              <a:srgbClr val="797979"/>
            </a:solidFill>
            <a:miter lim="400000"/>
          </a:ln>
        </p:spPr>
      </p:cxnSp>
      <p:cxnSp>
        <p:nvCxnSpPr>
          <p:cNvPr id="1815" name="Connector 1815"/>
          <p:cNvCxnSpPr>
            <a:stCxn id="1807" idx="0"/>
            <a:endCxn id="1817" idx="0"/>
          </p:cNvCxnSpPr>
          <p:nvPr/>
        </p:nvCxnSpPr>
        <p:spPr>
          <a:xfrm>
            <a:off x="7184568" y="5212622"/>
            <a:ext cx="1278468" cy="1376670"/>
          </a:xfrm>
          <a:prstGeom prst="straightConnector1">
            <a:avLst/>
          </a:prstGeom>
          <a:ln w="22225">
            <a:solidFill>
              <a:srgbClr val="797979"/>
            </a:solidFill>
            <a:miter lim="400000"/>
          </a:ln>
        </p:spPr>
      </p:cxnSp>
      <p:sp>
        <p:nvSpPr>
          <p:cNvPr id="1816" name="Shape 1816"/>
          <p:cNvSpPr/>
          <p:nvPr/>
        </p:nvSpPr>
        <p:spPr>
          <a:xfrm>
            <a:off x="4246634"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17" name="Shape 1817"/>
          <p:cNvSpPr/>
          <p:nvPr/>
        </p:nvSpPr>
        <p:spPr>
          <a:xfrm>
            <a:off x="8209035"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18" name="Shape 1818"/>
          <p:cNvSpPr/>
          <p:nvPr/>
        </p:nvSpPr>
        <p:spPr>
          <a:xfrm>
            <a:off x="5625839" y="5002635"/>
            <a:ext cx="30707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819" name="Shape 1819"/>
          <p:cNvSpPr/>
          <p:nvPr/>
        </p:nvSpPr>
        <p:spPr>
          <a:xfrm>
            <a:off x="7047063" y="4996722"/>
            <a:ext cx="275011"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820" name="Shape 1820"/>
          <p:cNvSpPr/>
          <p:nvPr/>
        </p:nvSpPr>
        <p:spPr>
          <a:xfrm>
            <a:off x="4341280" y="6368236"/>
            <a:ext cx="30761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821" name="Shape 1821"/>
          <p:cNvSpPr/>
          <p:nvPr/>
        </p:nvSpPr>
        <p:spPr>
          <a:xfrm>
            <a:off x="5624768" y="6373391"/>
            <a:ext cx="323578"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822" name="Shape 1822"/>
          <p:cNvSpPr/>
          <p:nvPr/>
        </p:nvSpPr>
        <p:spPr>
          <a:xfrm>
            <a:off x="7050709" y="6373391"/>
            <a:ext cx="26573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823" name="Shape 1823"/>
          <p:cNvSpPr/>
          <p:nvPr/>
        </p:nvSpPr>
        <p:spPr>
          <a:xfrm>
            <a:off x="8329685" y="6373391"/>
            <a:ext cx="264096"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824" name="Shape 1824"/>
          <p:cNvSpPr/>
          <p:nvPr/>
        </p:nvSpPr>
        <p:spPr>
          <a:xfrm>
            <a:off x="8979239" y="643309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25" name="Connector 1825"/>
          <p:cNvCxnSpPr>
            <a:stCxn id="1817" idx="0"/>
            <a:endCxn id="1824" idx="0"/>
          </p:cNvCxnSpPr>
          <p:nvPr/>
        </p:nvCxnSpPr>
        <p:spPr>
          <a:xfrm flipV="1">
            <a:off x="8463035" y="6589290"/>
            <a:ext cx="672403" cy="2"/>
          </a:xfrm>
          <a:prstGeom prst="straightConnector1">
            <a:avLst/>
          </a:prstGeom>
          <a:ln w="19050">
            <a:solidFill>
              <a:srgbClr val="797979"/>
            </a:solidFill>
            <a:miter lim="400000"/>
          </a:ln>
        </p:spPr>
      </p:cxnSp>
      <p:sp>
        <p:nvSpPr>
          <p:cNvPr id="1826" name="Shape 1826"/>
          <p:cNvSpPr/>
          <p:nvPr/>
        </p:nvSpPr>
        <p:spPr>
          <a:xfrm>
            <a:off x="7784667" y="5557838"/>
            <a:ext cx="64431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827" name="Shape 1827"/>
          <p:cNvSpPr/>
          <p:nvPr/>
        </p:nvSpPr>
        <p:spPr>
          <a:xfrm>
            <a:off x="4840052" y="5557838"/>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28" name="Shape 1828"/>
          <p:cNvSpPr/>
          <p:nvPr/>
        </p:nvSpPr>
        <p:spPr>
          <a:xfrm>
            <a:off x="4991346" y="663296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29" name="Shape 1829"/>
          <p:cNvSpPr/>
          <p:nvPr/>
        </p:nvSpPr>
        <p:spPr>
          <a:xfrm>
            <a:off x="7589980" y="6633741"/>
            <a:ext cx="46764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830" name="Shape 1830"/>
          <p:cNvSpPr/>
          <p:nvPr/>
        </p:nvSpPr>
        <p:spPr>
          <a:xfrm>
            <a:off x="6336348" y="4808682"/>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31" name="Shape 1831"/>
          <p:cNvSpPr/>
          <p:nvPr/>
        </p:nvSpPr>
        <p:spPr>
          <a:xfrm>
            <a:off x="6397771" y="66337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32" name="Shape 1832"/>
          <p:cNvSpPr/>
          <p:nvPr/>
        </p:nvSpPr>
        <p:spPr>
          <a:xfrm>
            <a:off x="4931074" y="7524935"/>
            <a:ext cx="397014" cy="3970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33" name="Connector 1833"/>
          <p:cNvCxnSpPr>
            <a:stCxn id="1808" idx="0"/>
            <a:endCxn id="1832" idx="0"/>
          </p:cNvCxnSpPr>
          <p:nvPr/>
        </p:nvCxnSpPr>
        <p:spPr>
          <a:xfrm flipH="1">
            <a:off x="5129581" y="6589291"/>
            <a:ext cx="649521" cy="1134151"/>
          </a:xfrm>
          <a:prstGeom prst="straightConnector1">
            <a:avLst/>
          </a:prstGeom>
          <a:ln w="22225">
            <a:solidFill>
              <a:srgbClr val="797979"/>
            </a:solidFill>
            <a:prstDash val="sysDot"/>
            <a:miter lim="400000"/>
          </a:ln>
        </p:spPr>
      </p:cxnSp>
      <p:cxnSp>
        <p:nvCxnSpPr>
          <p:cNvPr id="1834" name="Connector 1834"/>
          <p:cNvCxnSpPr>
            <a:stCxn id="1832" idx="0"/>
            <a:endCxn id="1835" idx="0"/>
          </p:cNvCxnSpPr>
          <p:nvPr/>
        </p:nvCxnSpPr>
        <p:spPr>
          <a:xfrm>
            <a:off x="5129581" y="7723441"/>
            <a:ext cx="421187" cy="323521"/>
          </a:xfrm>
          <a:prstGeom prst="straightConnector1">
            <a:avLst/>
          </a:prstGeom>
          <a:ln w="19050">
            <a:solidFill>
              <a:srgbClr val="797979"/>
            </a:solidFill>
            <a:miter lim="400000"/>
          </a:ln>
        </p:spPr>
      </p:cxnSp>
      <p:sp>
        <p:nvSpPr>
          <p:cNvPr id="1835" name="Shape 1835"/>
          <p:cNvSpPr/>
          <p:nvPr/>
        </p:nvSpPr>
        <p:spPr>
          <a:xfrm>
            <a:off x="5394569" y="789076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36" name="Shape 1836"/>
          <p:cNvSpPr/>
          <p:nvPr/>
        </p:nvSpPr>
        <p:spPr>
          <a:xfrm>
            <a:off x="5483650" y="693690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cxnSp>
        <p:nvCxnSpPr>
          <p:cNvPr id="1837" name="Connector 1837"/>
          <p:cNvCxnSpPr>
            <a:stCxn id="1809" idx="0"/>
            <a:endCxn id="1808" idx="0"/>
          </p:cNvCxnSpPr>
          <p:nvPr/>
        </p:nvCxnSpPr>
        <p:spPr>
          <a:xfrm flipH="1">
            <a:off x="5779101" y="6589291"/>
            <a:ext cx="1405468" cy="1"/>
          </a:xfrm>
          <a:prstGeom prst="straightConnector1">
            <a:avLst/>
          </a:prstGeom>
          <a:ln w="50800">
            <a:solidFill>
              <a:srgbClr val="A8D200"/>
            </a:solidFill>
            <a:prstDash val="sysDot"/>
            <a:miter lim="400000"/>
            <a:tailEnd type="triangle"/>
          </a:ln>
        </p:spPr>
      </p:cxnSp>
      <p:cxnSp>
        <p:nvCxnSpPr>
          <p:cNvPr id="1838" name="Connector 1838"/>
          <p:cNvCxnSpPr>
            <a:stCxn id="1808" idx="0"/>
            <a:endCxn id="1816" idx="0"/>
          </p:cNvCxnSpPr>
          <p:nvPr/>
        </p:nvCxnSpPr>
        <p:spPr>
          <a:xfrm flipH="1">
            <a:off x="4500634" y="6589291"/>
            <a:ext cx="1278468" cy="1"/>
          </a:xfrm>
          <a:prstGeom prst="straightConnector1">
            <a:avLst/>
          </a:prstGeom>
          <a:ln w="50800">
            <a:solidFill>
              <a:srgbClr val="A8D200"/>
            </a:solidFill>
            <a:prstDash val="sysDot"/>
            <a:miter lim="400000"/>
            <a:tailEnd type="triangle"/>
          </a:ln>
        </p:spPr>
      </p:cxnSp>
      <p:cxnSp>
        <p:nvCxnSpPr>
          <p:cNvPr id="1839" name="Connector 1839"/>
          <p:cNvCxnSpPr>
            <a:stCxn id="1816" idx="0"/>
            <a:endCxn id="1806" idx="0"/>
          </p:cNvCxnSpPr>
          <p:nvPr/>
        </p:nvCxnSpPr>
        <p:spPr>
          <a:xfrm flipV="1">
            <a:off x="4500634" y="5212622"/>
            <a:ext cx="1278468" cy="1376670"/>
          </a:xfrm>
          <a:prstGeom prst="straightConnector1">
            <a:avLst/>
          </a:prstGeom>
          <a:ln w="50800">
            <a:solidFill>
              <a:srgbClr val="A8D200"/>
            </a:solidFill>
            <a:prstDash val="sysDot"/>
            <a:miter lim="400000"/>
            <a:tailEnd type="triangle"/>
          </a:ln>
        </p:spPr>
      </p:cxnSp>
      <p:cxnSp>
        <p:nvCxnSpPr>
          <p:cNvPr id="1840" name="Connector 1840"/>
          <p:cNvCxnSpPr>
            <a:stCxn id="1806" idx="0"/>
            <a:endCxn id="1807" idx="0"/>
          </p:cNvCxnSpPr>
          <p:nvPr/>
        </p:nvCxnSpPr>
        <p:spPr>
          <a:xfrm>
            <a:off x="5779101" y="5212622"/>
            <a:ext cx="1405468" cy="1"/>
          </a:xfrm>
          <a:prstGeom prst="straightConnector1">
            <a:avLst/>
          </a:prstGeom>
          <a:ln w="50800">
            <a:solidFill>
              <a:srgbClr val="A8D200"/>
            </a:solidFill>
            <a:prstDash val="sysDot"/>
            <a:miter lim="400000"/>
            <a:tailEnd type="triangle"/>
          </a:ln>
        </p:spPr>
      </p:cxnSp>
      <p:cxnSp>
        <p:nvCxnSpPr>
          <p:cNvPr id="1841" name="Connector 1841"/>
          <p:cNvCxnSpPr>
            <a:stCxn id="1807" idx="0"/>
            <a:endCxn id="1817" idx="0"/>
          </p:cNvCxnSpPr>
          <p:nvPr/>
        </p:nvCxnSpPr>
        <p:spPr>
          <a:xfrm>
            <a:off x="7184568" y="5212622"/>
            <a:ext cx="1278468" cy="1376670"/>
          </a:xfrm>
          <a:prstGeom prst="straightConnector1">
            <a:avLst/>
          </a:prstGeom>
          <a:ln w="50800">
            <a:solidFill>
              <a:srgbClr val="A8D200"/>
            </a:solidFill>
            <a:prstDash val="sysDot"/>
            <a:miter lim="400000"/>
            <a:tailEnd type="triangle"/>
          </a:ln>
        </p:spPr>
      </p:cxnSp>
      <p:sp>
        <p:nvSpPr>
          <p:cNvPr id="1842" name="Shape 1842"/>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Merger iteratively merges fake nodes</a:t>
            </a:r>
          </a:p>
          <a:p>
            <a:pPr lvl="0" algn="l">
              <a:lnSpc>
                <a:spcPct val="130000"/>
              </a:lnSpc>
              <a:defRPr sz="1800"/>
            </a:pPr>
            <a:r>
              <a:rPr sz="3400">
                <a:solidFill>
                  <a:srgbClr val="424242"/>
                </a:solidFill>
              </a:rPr>
              <a:t>(starting from Simple’s output)</a:t>
            </a:r>
          </a:p>
        </p:txBody>
      </p:sp>
    </p:spTree>
  </p:cSld>
  <p:clrMapOvr>
    <a:masterClrMapping/>
  </p:clrMapOvr>
  <p:transition xmlns:p14="http://schemas.microsoft.com/office/powerpoint/2010/mai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6" name="Connector 1846"/>
          <p:cNvCxnSpPr>
            <a:stCxn id="1850" idx="0"/>
            <a:endCxn id="1880" idx="0"/>
          </p:cNvCxnSpPr>
          <p:nvPr/>
        </p:nvCxnSpPr>
        <p:spPr>
          <a:xfrm>
            <a:off x="7184568" y="5212622"/>
            <a:ext cx="1378939" cy="8699"/>
          </a:xfrm>
          <a:prstGeom prst="straightConnector1">
            <a:avLst/>
          </a:prstGeom>
          <a:ln w="22225">
            <a:solidFill>
              <a:srgbClr val="797979"/>
            </a:solidFill>
            <a:prstDash val="sysDot"/>
            <a:miter lim="400000"/>
          </a:ln>
        </p:spPr>
      </p:cxnSp>
      <p:sp>
        <p:nvSpPr>
          <p:cNvPr id="1883" name="Shape 1883"/>
          <p:cNvSpPr/>
          <p:nvPr/>
        </p:nvSpPr>
        <p:spPr>
          <a:xfrm>
            <a:off x="8566291" y="4829552"/>
            <a:ext cx="450614" cy="3889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797979"/>
            </a:solidFill>
            <a:miter lim="400000"/>
          </a:ln>
        </p:spPr>
        <p:txBody>
          <a:bodyPr/>
          <a:lstStyle/>
          <a:p>
            <a:pPr lvl="0"/>
            <a:endParaRPr/>
          </a:p>
        </p:txBody>
      </p:sp>
      <p:sp>
        <p:nvSpPr>
          <p:cNvPr id="1848" name="Shape 1848"/>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This way, Merger programs multiple</a:t>
            </a:r>
          </a:p>
          <a:p>
            <a:pPr lvl="0" algn="l">
              <a:lnSpc>
                <a:spcPct val="130000"/>
              </a:lnSpc>
              <a:defRPr sz="1800"/>
            </a:pPr>
            <a:r>
              <a:rPr sz="3400">
                <a:solidFill>
                  <a:srgbClr val="424242"/>
                </a:solidFill>
              </a:rPr>
              <a:t>next-hop changes with a single fake node</a:t>
            </a:r>
          </a:p>
        </p:txBody>
      </p:sp>
      <p:sp>
        <p:nvSpPr>
          <p:cNvPr id="1849" name="Shape 1849"/>
          <p:cNvSpPr/>
          <p:nvPr/>
        </p:nvSpPr>
        <p:spPr>
          <a:xfrm>
            <a:off x="5525101"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50" name="Shape 1850"/>
          <p:cNvSpPr/>
          <p:nvPr/>
        </p:nvSpPr>
        <p:spPr>
          <a:xfrm>
            <a:off x="6930568" y="4958622"/>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51" name="Shape 1851"/>
          <p:cNvSpPr/>
          <p:nvPr/>
        </p:nvSpPr>
        <p:spPr>
          <a:xfrm>
            <a:off x="5525101"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52" name="Shape 1852"/>
          <p:cNvSpPr/>
          <p:nvPr/>
        </p:nvSpPr>
        <p:spPr>
          <a:xfrm>
            <a:off x="6930568"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53" name="Connector 1853"/>
          <p:cNvCxnSpPr>
            <a:stCxn id="1859" idx="0"/>
            <a:endCxn id="1849" idx="0"/>
          </p:cNvCxnSpPr>
          <p:nvPr/>
        </p:nvCxnSpPr>
        <p:spPr>
          <a:xfrm flipV="1">
            <a:off x="4500634" y="5212622"/>
            <a:ext cx="1278468" cy="1376670"/>
          </a:xfrm>
          <a:prstGeom prst="straightConnector1">
            <a:avLst/>
          </a:prstGeom>
          <a:ln w="22225">
            <a:solidFill>
              <a:srgbClr val="797979"/>
            </a:solidFill>
            <a:miter lim="400000"/>
          </a:ln>
        </p:spPr>
      </p:cxnSp>
      <p:cxnSp>
        <p:nvCxnSpPr>
          <p:cNvPr id="1854" name="Connector 1854"/>
          <p:cNvCxnSpPr>
            <a:stCxn id="1849" idx="0"/>
            <a:endCxn id="1850" idx="0"/>
          </p:cNvCxnSpPr>
          <p:nvPr/>
        </p:nvCxnSpPr>
        <p:spPr>
          <a:xfrm>
            <a:off x="5779101" y="5212622"/>
            <a:ext cx="1405468" cy="1"/>
          </a:xfrm>
          <a:prstGeom prst="straightConnector1">
            <a:avLst/>
          </a:prstGeom>
          <a:ln w="22225">
            <a:solidFill>
              <a:srgbClr val="797979"/>
            </a:solidFill>
            <a:miter lim="400000"/>
          </a:ln>
        </p:spPr>
      </p:cxnSp>
      <p:cxnSp>
        <p:nvCxnSpPr>
          <p:cNvPr id="1855" name="Connector 1855"/>
          <p:cNvCxnSpPr>
            <a:stCxn id="1859" idx="0"/>
            <a:endCxn id="1851" idx="0"/>
          </p:cNvCxnSpPr>
          <p:nvPr/>
        </p:nvCxnSpPr>
        <p:spPr>
          <a:xfrm>
            <a:off x="4500634" y="6589291"/>
            <a:ext cx="1278468" cy="1"/>
          </a:xfrm>
          <a:prstGeom prst="straightConnector1">
            <a:avLst/>
          </a:prstGeom>
          <a:ln w="22225">
            <a:solidFill>
              <a:srgbClr val="797979"/>
            </a:solidFill>
            <a:miter lim="400000"/>
          </a:ln>
        </p:spPr>
      </p:cxnSp>
      <p:cxnSp>
        <p:nvCxnSpPr>
          <p:cNvPr id="1856" name="Connector 1856"/>
          <p:cNvCxnSpPr>
            <a:stCxn id="1852" idx="0"/>
            <a:endCxn id="1851" idx="0"/>
          </p:cNvCxnSpPr>
          <p:nvPr/>
        </p:nvCxnSpPr>
        <p:spPr>
          <a:xfrm flipH="1">
            <a:off x="5779101" y="6589291"/>
            <a:ext cx="1405468" cy="1"/>
          </a:xfrm>
          <a:prstGeom prst="straightConnector1">
            <a:avLst/>
          </a:prstGeom>
          <a:ln w="22225">
            <a:solidFill>
              <a:srgbClr val="797979"/>
            </a:solidFill>
            <a:miter lim="400000"/>
          </a:ln>
        </p:spPr>
      </p:cxnSp>
      <p:cxnSp>
        <p:nvCxnSpPr>
          <p:cNvPr id="1857" name="Connector 1857"/>
          <p:cNvCxnSpPr>
            <a:stCxn id="1852" idx="0"/>
            <a:endCxn id="1860" idx="0"/>
          </p:cNvCxnSpPr>
          <p:nvPr/>
        </p:nvCxnSpPr>
        <p:spPr>
          <a:xfrm>
            <a:off x="7184568" y="6589291"/>
            <a:ext cx="1278468" cy="1"/>
          </a:xfrm>
          <a:prstGeom prst="straightConnector1">
            <a:avLst/>
          </a:prstGeom>
          <a:ln w="22225">
            <a:solidFill>
              <a:srgbClr val="797979"/>
            </a:solidFill>
            <a:miter lim="400000"/>
          </a:ln>
        </p:spPr>
      </p:cxnSp>
      <p:cxnSp>
        <p:nvCxnSpPr>
          <p:cNvPr id="1858" name="Connector 1858"/>
          <p:cNvCxnSpPr>
            <a:stCxn id="1850" idx="0"/>
            <a:endCxn id="1860" idx="0"/>
          </p:cNvCxnSpPr>
          <p:nvPr/>
        </p:nvCxnSpPr>
        <p:spPr>
          <a:xfrm>
            <a:off x="7184568" y="5212622"/>
            <a:ext cx="1278468" cy="1376670"/>
          </a:xfrm>
          <a:prstGeom prst="straightConnector1">
            <a:avLst/>
          </a:prstGeom>
          <a:ln w="22225">
            <a:solidFill>
              <a:srgbClr val="797979"/>
            </a:solidFill>
            <a:miter lim="400000"/>
          </a:ln>
        </p:spPr>
      </p:cxnSp>
      <p:sp>
        <p:nvSpPr>
          <p:cNvPr id="1859" name="Shape 1859"/>
          <p:cNvSpPr/>
          <p:nvPr/>
        </p:nvSpPr>
        <p:spPr>
          <a:xfrm>
            <a:off x="4246634"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60" name="Shape 1860"/>
          <p:cNvSpPr/>
          <p:nvPr/>
        </p:nvSpPr>
        <p:spPr>
          <a:xfrm>
            <a:off x="8209035" y="6335291"/>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a:solidFill>
              <a:srgbClr val="797979">
                <a:alpha val="50057"/>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61" name="Shape 1861"/>
          <p:cNvSpPr/>
          <p:nvPr/>
        </p:nvSpPr>
        <p:spPr>
          <a:xfrm>
            <a:off x="5625839" y="5002635"/>
            <a:ext cx="30707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862" name="Shape 1862"/>
          <p:cNvSpPr/>
          <p:nvPr/>
        </p:nvSpPr>
        <p:spPr>
          <a:xfrm>
            <a:off x="7047063" y="4996722"/>
            <a:ext cx="275011"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863" name="Shape 1863"/>
          <p:cNvSpPr/>
          <p:nvPr/>
        </p:nvSpPr>
        <p:spPr>
          <a:xfrm>
            <a:off x="4341280" y="6368236"/>
            <a:ext cx="307617"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864" name="Shape 1864"/>
          <p:cNvSpPr/>
          <p:nvPr/>
        </p:nvSpPr>
        <p:spPr>
          <a:xfrm>
            <a:off x="5624768" y="6373391"/>
            <a:ext cx="323578"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865" name="Shape 1865"/>
          <p:cNvSpPr/>
          <p:nvPr/>
        </p:nvSpPr>
        <p:spPr>
          <a:xfrm>
            <a:off x="7050709" y="6373391"/>
            <a:ext cx="26573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866" name="Shape 1866"/>
          <p:cNvSpPr/>
          <p:nvPr/>
        </p:nvSpPr>
        <p:spPr>
          <a:xfrm>
            <a:off x="8329685" y="6373391"/>
            <a:ext cx="264096"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867" name="Shape 1867"/>
          <p:cNvSpPr/>
          <p:nvPr/>
        </p:nvSpPr>
        <p:spPr>
          <a:xfrm>
            <a:off x="8979239" y="6433093"/>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68" name="Connector 1868"/>
          <p:cNvCxnSpPr>
            <a:stCxn id="1860" idx="0"/>
            <a:endCxn id="1867" idx="0"/>
          </p:cNvCxnSpPr>
          <p:nvPr/>
        </p:nvCxnSpPr>
        <p:spPr>
          <a:xfrm flipV="1">
            <a:off x="8463035" y="6589290"/>
            <a:ext cx="672403" cy="2"/>
          </a:xfrm>
          <a:prstGeom prst="straightConnector1">
            <a:avLst/>
          </a:prstGeom>
          <a:ln w="19050">
            <a:solidFill>
              <a:srgbClr val="797979"/>
            </a:solidFill>
            <a:miter lim="400000"/>
          </a:ln>
        </p:spPr>
      </p:cxnSp>
      <p:sp>
        <p:nvSpPr>
          <p:cNvPr id="1869" name="Shape 1869"/>
          <p:cNvSpPr/>
          <p:nvPr/>
        </p:nvSpPr>
        <p:spPr>
          <a:xfrm>
            <a:off x="7784667" y="5557838"/>
            <a:ext cx="64431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870" name="Shape 1870"/>
          <p:cNvSpPr/>
          <p:nvPr/>
        </p:nvSpPr>
        <p:spPr>
          <a:xfrm>
            <a:off x="4840052" y="5557838"/>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71" name="Shape 1871"/>
          <p:cNvSpPr/>
          <p:nvPr/>
        </p:nvSpPr>
        <p:spPr>
          <a:xfrm>
            <a:off x="4991346" y="663296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72" name="Shape 1872"/>
          <p:cNvSpPr/>
          <p:nvPr/>
        </p:nvSpPr>
        <p:spPr>
          <a:xfrm>
            <a:off x="7589980" y="6633741"/>
            <a:ext cx="46764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873" name="Shape 1873"/>
          <p:cNvSpPr/>
          <p:nvPr/>
        </p:nvSpPr>
        <p:spPr>
          <a:xfrm>
            <a:off x="6336348" y="4808682"/>
            <a:ext cx="290973"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874" name="Shape 1874"/>
          <p:cNvSpPr/>
          <p:nvPr/>
        </p:nvSpPr>
        <p:spPr>
          <a:xfrm>
            <a:off x="6397771" y="6633741"/>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cxnSp>
        <p:nvCxnSpPr>
          <p:cNvPr id="1875" name="Connector 1875"/>
          <p:cNvCxnSpPr>
            <a:stCxn id="1852" idx="0"/>
            <a:endCxn id="1851" idx="0"/>
          </p:cNvCxnSpPr>
          <p:nvPr/>
        </p:nvCxnSpPr>
        <p:spPr>
          <a:xfrm flipH="1">
            <a:off x="5779101" y="6589291"/>
            <a:ext cx="1405468" cy="1"/>
          </a:xfrm>
          <a:prstGeom prst="straightConnector1">
            <a:avLst/>
          </a:prstGeom>
          <a:ln w="50800">
            <a:solidFill>
              <a:srgbClr val="A8D200"/>
            </a:solidFill>
            <a:prstDash val="sysDot"/>
            <a:miter lim="400000"/>
            <a:tailEnd type="triangle"/>
          </a:ln>
        </p:spPr>
      </p:cxnSp>
      <p:cxnSp>
        <p:nvCxnSpPr>
          <p:cNvPr id="1876" name="Connector 1876"/>
          <p:cNvCxnSpPr>
            <a:stCxn id="1851" idx="0"/>
            <a:endCxn id="1859" idx="0"/>
          </p:cNvCxnSpPr>
          <p:nvPr/>
        </p:nvCxnSpPr>
        <p:spPr>
          <a:xfrm flipH="1">
            <a:off x="4500634" y="6589291"/>
            <a:ext cx="1278468" cy="1"/>
          </a:xfrm>
          <a:prstGeom prst="straightConnector1">
            <a:avLst/>
          </a:prstGeom>
          <a:ln w="50800">
            <a:solidFill>
              <a:srgbClr val="A8D200"/>
            </a:solidFill>
            <a:prstDash val="sysDot"/>
            <a:miter lim="400000"/>
            <a:tailEnd type="triangle"/>
          </a:ln>
        </p:spPr>
      </p:cxnSp>
      <p:cxnSp>
        <p:nvCxnSpPr>
          <p:cNvPr id="1877" name="Connector 1877"/>
          <p:cNvCxnSpPr>
            <a:stCxn id="1859" idx="0"/>
            <a:endCxn id="1849" idx="0"/>
          </p:cNvCxnSpPr>
          <p:nvPr/>
        </p:nvCxnSpPr>
        <p:spPr>
          <a:xfrm flipV="1">
            <a:off x="4500634" y="5212622"/>
            <a:ext cx="1278468" cy="1376670"/>
          </a:xfrm>
          <a:prstGeom prst="straightConnector1">
            <a:avLst/>
          </a:prstGeom>
          <a:ln w="50800">
            <a:solidFill>
              <a:srgbClr val="A8D200"/>
            </a:solidFill>
            <a:prstDash val="sysDot"/>
            <a:miter lim="400000"/>
            <a:tailEnd type="triangle"/>
          </a:ln>
        </p:spPr>
      </p:cxnSp>
      <p:cxnSp>
        <p:nvCxnSpPr>
          <p:cNvPr id="1878" name="Connector 1878"/>
          <p:cNvCxnSpPr>
            <a:stCxn id="1849" idx="0"/>
            <a:endCxn id="1850" idx="0"/>
          </p:cNvCxnSpPr>
          <p:nvPr/>
        </p:nvCxnSpPr>
        <p:spPr>
          <a:xfrm>
            <a:off x="5779101" y="5212622"/>
            <a:ext cx="1405468" cy="1"/>
          </a:xfrm>
          <a:prstGeom prst="straightConnector1">
            <a:avLst/>
          </a:prstGeom>
          <a:ln w="50800">
            <a:solidFill>
              <a:srgbClr val="A8D200"/>
            </a:solidFill>
            <a:prstDash val="sysDot"/>
            <a:miter lim="400000"/>
            <a:tailEnd type="triangle"/>
          </a:ln>
        </p:spPr>
      </p:cxnSp>
      <p:cxnSp>
        <p:nvCxnSpPr>
          <p:cNvPr id="1879" name="Connector 1879"/>
          <p:cNvCxnSpPr>
            <a:stCxn id="1850" idx="0"/>
            <a:endCxn id="1860" idx="0"/>
          </p:cNvCxnSpPr>
          <p:nvPr/>
        </p:nvCxnSpPr>
        <p:spPr>
          <a:xfrm>
            <a:off x="7184568" y="5212622"/>
            <a:ext cx="1278468" cy="1376670"/>
          </a:xfrm>
          <a:prstGeom prst="straightConnector1">
            <a:avLst/>
          </a:prstGeom>
          <a:ln w="50800">
            <a:solidFill>
              <a:srgbClr val="A8D200"/>
            </a:solidFill>
            <a:prstDash val="sysDot"/>
            <a:miter lim="400000"/>
            <a:tailEnd type="triangle"/>
          </a:ln>
        </p:spPr>
      </p:cxnSp>
      <p:sp>
        <p:nvSpPr>
          <p:cNvPr id="1880" name="Shape 1880"/>
          <p:cNvSpPr/>
          <p:nvPr/>
        </p:nvSpPr>
        <p:spPr>
          <a:xfrm>
            <a:off x="8367785" y="5025598"/>
            <a:ext cx="391444" cy="3914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a:solidFill>
              <a:srgbClr val="357FC1"/>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81" name="Shape 1881"/>
          <p:cNvSpPr/>
          <p:nvPr/>
        </p:nvSpPr>
        <p:spPr>
          <a:xfrm>
            <a:off x="8860706" y="4673354"/>
            <a:ext cx="312396"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82" name="Shape 1882"/>
          <p:cNvSpPr/>
          <p:nvPr/>
        </p:nvSpPr>
        <p:spPr>
          <a:xfrm>
            <a:off x="7741816" y="4808682"/>
            <a:ext cx="29097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1</a:t>
            </a:r>
          </a:p>
        </p:txBody>
      </p:sp>
    </p:spTree>
  </p:cSld>
  <p:clrMapOvr>
    <a:masterClrMapping/>
  </p:clrMapOvr>
  <p:transition xmlns:p14="http://schemas.microsoft.com/office/powerpoint/2010/mai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7" name="Shape 1887"/>
          <p:cNvSpPr/>
          <p:nvPr/>
        </p:nvSpPr>
        <p:spPr>
          <a:xfrm>
            <a:off x="0" y="7793698"/>
            <a:ext cx="13004801" cy="1430095"/>
          </a:xfrm>
          <a:prstGeom prst="rect">
            <a:avLst/>
          </a:prstGeom>
          <a:solidFill>
            <a:srgbClr val="FFDCB8">
              <a:alpha val="64507"/>
            </a:srgbClr>
          </a:solidFill>
          <a:ln w="12700">
            <a:miter lim="400000"/>
          </a:ln>
        </p:spPr>
        <p:txBody>
          <a:bodyPr lIns="0" tIns="0" rIns="0" bIns="0" anchor="ctr"/>
          <a:lstStyle/>
          <a:p>
            <a:pPr lvl="0">
              <a:defRPr sz="3100"/>
            </a:pPr>
            <a:endParaRPr/>
          </a:p>
        </p:txBody>
      </p:sp>
      <p:grpSp>
        <p:nvGrpSpPr>
          <p:cNvPr id="1924" name="Group 1924"/>
          <p:cNvGrpSpPr/>
          <p:nvPr/>
        </p:nvGrpSpPr>
        <p:grpSpPr>
          <a:xfrm>
            <a:off x="4246634" y="4673354"/>
            <a:ext cx="5045001" cy="2392188"/>
            <a:chOff x="0" y="0"/>
            <a:chExt cx="5045000" cy="2392186"/>
          </a:xfrm>
        </p:grpSpPr>
        <p:cxnSp>
          <p:nvCxnSpPr>
            <p:cNvPr id="1888" name="Connector 1888"/>
            <p:cNvCxnSpPr>
              <a:stCxn id="1891" idx="0"/>
              <a:endCxn id="1921" idx="0"/>
            </p:cNvCxnSpPr>
            <p:nvPr/>
          </p:nvCxnSpPr>
          <p:spPr>
            <a:xfrm>
              <a:off x="2937933" y="539268"/>
              <a:ext cx="1378940" cy="8698"/>
            </a:xfrm>
            <a:prstGeom prst="straightConnector1">
              <a:avLst/>
            </a:prstGeom>
            <a:ln w="22225" cap="flat">
              <a:solidFill>
                <a:srgbClr val="797979"/>
              </a:solidFill>
              <a:prstDash val="sysDot"/>
              <a:miter lim="400000"/>
            </a:ln>
            <a:effectLst/>
          </p:spPr>
        </p:cxnSp>
        <p:sp>
          <p:nvSpPr>
            <p:cNvPr id="1927" name="Shape 1927"/>
            <p:cNvSpPr/>
            <p:nvPr/>
          </p:nvSpPr>
          <p:spPr>
            <a:xfrm>
              <a:off x="4319657" y="156197"/>
              <a:ext cx="450613" cy="3889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797979"/>
              </a:solidFill>
              <a:prstDash val="solid"/>
              <a:miter lim="400000"/>
            </a:ln>
            <a:effectLst/>
          </p:spPr>
          <p:txBody>
            <a:bodyPr/>
            <a:lstStyle/>
            <a:p>
              <a:pPr lvl="0"/>
              <a:endParaRPr/>
            </a:p>
          </p:txBody>
        </p:sp>
        <p:sp>
          <p:nvSpPr>
            <p:cNvPr id="1890" name="Shape 1890"/>
            <p:cNvSpPr/>
            <p:nvPr/>
          </p:nvSpPr>
          <p:spPr>
            <a:xfrm>
              <a:off x="1278466" y="285268"/>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91" name="Shape 1891"/>
            <p:cNvSpPr/>
            <p:nvPr/>
          </p:nvSpPr>
          <p:spPr>
            <a:xfrm>
              <a:off x="2683933" y="285268"/>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92" name="Shape 1892"/>
            <p:cNvSpPr/>
            <p:nvPr/>
          </p:nvSpPr>
          <p:spPr>
            <a:xfrm>
              <a:off x="1278466" y="166193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93" name="Shape 1893"/>
            <p:cNvSpPr/>
            <p:nvPr/>
          </p:nvSpPr>
          <p:spPr>
            <a:xfrm>
              <a:off x="2683933" y="166193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894" name="Connector 1894"/>
            <p:cNvCxnSpPr>
              <a:stCxn id="1900" idx="0"/>
              <a:endCxn id="1890" idx="0"/>
            </p:cNvCxnSpPr>
            <p:nvPr/>
          </p:nvCxnSpPr>
          <p:spPr>
            <a:xfrm flipV="1">
              <a:off x="254000" y="539268"/>
              <a:ext cx="1278467" cy="1376669"/>
            </a:xfrm>
            <a:prstGeom prst="straightConnector1">
              <a:avLst/>
            </a:prstGeom>
            <a:ln w="22225" cap="flat">
              <a:solidFill>
                <a:srgbClr val="797979"/>
              </a:solidFill>
              <a:prstDash val="solid"/>
              <a:miter lim="400000"/>
            </a:ln>
            <a:effectLst/>
          </p:spPr>
        </p:cxnSp>
        <p:cxnSp>
          <p:nvCxnSpPr>
            <p:cNvPr id="1895" name="Connector 1895"/>
            <p:cNvCxnSpPr>
              <a:stCxn id="1890" idx="0"/>
              <a:endCxn id="1891" idx="0"/>
            </p:cNvCxnSpPr>
            <p:nvPr/>
          </p:nvCxnSpPr>
          <p:spPr>
            <a:xfrm>
              <a:off x="1532466" y="539268"/>
              <a:ext cx="1405468" cy="1"/>
            </a:xfrm>
            <a:prstGeom prst="straightConnector1">
              <a:avLst/>
            </a:prstGeom>
            <a:ln w="22225" cap="flat">
              <a:solidFill>
                <a:srgbClr val="797979"/>
              </a:solidFill>
              <a:prstDash val="solid"/>
              <a:miter lim="400000"/>
            </a:ln>
            <a:effectLst/>
          </p:spPr>
        </p:cxnSp>
        <p:cxnSp>
          <p:nvCxnSpPr>
            <p:cNvPr id="1896" name="Connector 1896"/>
            <p:cNvCxnSpPr>
              <a:stCxn id="1900" idx="0"/>
              <a:endCxn id="1892" idx="0"/>
            </p:cNvCxnSpPr>
            <p:nvPr/>
          </p:nvCxnSpPr>
          <p:spPr>
            <a:xfrm>
              <a:off x="254000" y="1915936"/>
              <a:ext cx="1278467" cy="1"/>
            </a:xfrm>
            <a:prstGeom prst="straightConnector1">
              <a:avLst/>
            </a:prstGeom>
            <a:ln w="22225" cap="flat">
              <a:solidFill>
                <a:srgbClr val="797979"/>
              </a:solidFill>
              <a:prstDash val="solid"/>
              <a:miter lim="400000"/>
            </a:ln>
            <a:effectLst/>
          </p:spPr>
        </p:cxnSp>
        <p:cxnSp>
          <p:nvCxnSpPr>
            <p:cNvPr id="1897" name="Connector 1897"/>
            <p:cNvCxnSpPr>
              <a:stCxn id="1893" idx="0"/>
              <a:endCxn id="1892" idx="0"/>
            </p:cNvCxnSpPr>
            <p:nvPr/>
          </p:nvCxnSpPr>
          <p:spPr>
            <a:xfrm flipH="1">
              <a:off x="1532466" y="1915936"/>
              <a:ext cx="1405468" cy="1"/>
            </a:xfrm>
            <a:prstGeom prst="straightConnector1">
              <a:avLst/>
            </a:prstGeom>
            <a:ln w="22225" cap="flat">
              <a:solidFill>
                <a:srgbClr val="797979"/>
              </a:solidFill>
              <a:prstDash val="solid"/>
              <a:miter lim="400000"/>
            </a:ln>
            <a:effectLst/>
          </p:spPr>
        </p:cxnSp>
        <p:cxnSp>
          <p:nvCxnSpPr>
            <p:cNvPr id="1898" name="Connector 1898"/>
            <p:cNvCxnSpPr>
              <a:stCxn id="1893" idx="0"/>
              <a:endCxn id="1901" idx="0"/>
            </p:cNvCxnSpPr>
            <p:nvPr/>
          </p:nvCxnSpPr>
          <p:spPr>
            <a:xfrm>
              <a:off x="2937933" y="1915936"/>
              <a:ext cx="1278468" cy="1"/>
            </a:xfrm>
            <a:prstGeom prst="straightConnector1">
              <a:avLst/>
            </a:prstGeom>
            <a:ln w="22225" cap="flat">
              <a:solidFill>
                <a:srgbClr val="797979"/>
              </a:solidFill>
              <a:prstDash val="solid"/>
              <a:miter lim="400000"/>
            </a:ln>
            <a:effectLst/>
          </p:spPr>
        </p:cxnSp>
        <p:cxnSp>
          <p:nvCxnSpPr>
            <p:cNvPr id="1899" name="Connector 1899"/>
            <p:cNvCxnSpPr>
              <a:stCxn id="1891" idx="0"/>
              <a:endCxn id="1901" idx="0"/>
            </p:cNvCxnSpPr>
            <p:nvPr/>
          </p:nvCxnSpPr>
          <p:spPr>
            <a:xfrm>
              <a:off x="2937933" y="539268"/>
              <a:ext cx="1278468" cy="1376669"/>
            </a:xfrm>
            <a:prstGeom prst="straightConnector1">
              <a:avLst/>
            </a:prstGeom>
            <a:ln w="22225" cap="flat">
              <a:solidFill>
                <a:srgbClr val="797979"/>
              </a:solidFill>
              <a:prstDash val="solid"/>
              <a:miter lim="400000"/>
            </a:ln>
            <a:effectLst/>
          </p:spPr>
        </p:cxnSp>
        <p:sp>
          <p:nvSpPr>
            <p:cNvPr id="1900" name="Shape 1900"/>
            <p:cNvSpPr/>
            <p:nvPr/>
          </p:nvSpPr>
          <p:spPr>
            <a:xfrm>
              <a:off x="0" y="1661936"/>
              <a:ext cx="508000"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901" name="Shape 1901"/>
            <p:cNvSpPr/>
            <p:nvPr/>
          </p:nvSpPr>
          <p:spPr>
            <a:xfrm>
              <a:off x="3962400" y="1661936"/>
              <a:ext cx="508001" cy="5080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alpha val="50057"/>
              </a:srgbClr>
            </a:solidFill>
            <a:ln w="12700" cap="flat">
              <a:solidFill>
                <a:srgbClr val="797979">
                  <a:alpha val="50057"/>
                </a:srgbClr>
              </a:solidFill>
              <a:prstDash val="solid"/>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902" name="Shape 1902"/>
            <p:cNvSpPr/>
            <p:nvPr/>
          </p:nvSpPr>
          <p:spPr>
            <a:xfrm>
              <a:off x="1379204" y="329280"/>
              <a:ext cx="307071"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A</a:t>
              </a:r>
            </a:p>
          </p:txBody>
        </p:sp>
        <p:sp>
          <p:nvSpPr>
            <p:cNvPr id="1903" name="Shape 1903"/>
            <p:cNvSpPr/>
            <p:nvPr/>
          </p:nvSpPr>
          <p:spPr>
            <a:xfrm>
              <a:off x="2800429" y="323368"/>
              <a:ext cx="27501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B</a:t>
              </a:r>
            </a:p>
          </p:txBody>
        </p:sp>
        <p:sp>
          <p:nvSpPr>
            <p:cNvPr id="1904" name="Shape 1904"/>
            <p:cNvSpPr/>
            <p:nvPr/>
          </p:nvSpPr>
          <p:spPr>
            <a:xfrm>
              <a:off x="94646" y="1694881"/>
              <a:ext cx="30761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C</a:t>
              </a:r>
            </a:p>
          </p:txBody>
        </p:sp>
        <p:sp>
          <p:nvSpPr>
            <p:cNvPr id="1905" name="Shape 1905"/>
            <p:cNvSpPr/>
            <p:nvPr/>
          </p:nvSpPr>
          <p:spPr>
            <a:xfrm>
              <a:off x="1378133" y="1700036"/>
              <a:ext cx="323578"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D</a:t>
              </a:r>
            </a:p>
          </p:txBody>
        </p:sp>
        <p:sp>
          <p:nvSpPr>
            <p:cNvPr id="1906" name="Shape 1906"/>
            <p:cNvSpPr/>
            <p:nvPr/>
          </p:nvSpPr>
          <p:spPr>
            <a:xfrm>
              <a:off x="2804075" y="1700036"/>
              <a:ext cx="26573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E</a:t>
              </a:r>
            </a:p>
          </p:txBody>
        </p:sp>
        <p:sp>
          <p:nvSpPr>
            <p:cNvPr id="1907" name="Shape 1907"/>
            <p:cNvSpPr/>
            <p:nvPr/>
          </p:nvSpPr>
          <p:spPr>
            <a:xfrm>
              <a:off x="4083050" y="1700036"/>
              <a:ext cx="264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212121"/>
                  </a:solidFill>
                </a:defRPr>
              </a:lvl1pPr>
            </a:lstStyle>
            <a:p>
              <a:pPr lvl="0">
                <a:defRPr sz="1800">
                  <a:solidFill>
                    <a:srgbClr val="000000"/>
                  </a:solidFill>
                </a:defRPr>
              </a:pPr>
              <a:r>
                <a:rPr sz="2200">
                  <a:solidFill>
                    <a:srgbClr val="212121"/>
                  </a:solidFill>
                </a:rPr>
                <a:t>F</a:t>
              </a:r>
            </a:p>
          </p:txBody>
        </p:sp>
        <p:sp>
          <p:nvSpPr>
            <p:cNvPr id="1908" name="Shape 1908"/>
            <p:cNvSpPr/>
            <p:nvPr/>
          </p:nvSpPr>
          <p:spPr>
            <a:xfrm>
              <a:off x="4732604" y="1759738"/>
              <a:ext cx="312397" cy="31239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cap="flat">
              <a:noFill/>
              <a:miter lim="400000"/>
            </a:ln>
            <a:effectLst/>
          </p:spPr>
          <p:txBody>
            <a:bodyPr wrap="square" lIns="0" tIns="0" rIns="0" bIns="0" numCol="1" anchor="ctr">
              <a:noAutofit/>
            </a:bodyP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cxnSp>
          <p:nvCxnSpPr>
            <p:cNvPr id="1909" name="Connector 1909"/>
            <p:cNvCxnSpPr>
              <a:stCxn id="1901" idx="0"/>
              <a:endCxn id="1908" idx="0"/>
            </p:cNvCxnSpPr>
            <p:nvPr/>
          </p:nvCxnSpPr>
          <p:spPr>
            <a:xfrm flipV="1">
              <a:off x="4216400" y="1915936"/>
              <a:ext cx="672403" cy="1"/>
            </a:xfrm>
            <a:prstGeom prst="straightConnector1">
              <a:avLst/>
            </a:prstGeom>
            <a:ln w="19050" cap="flat">
              <a:solidFill>
                <a:srgbClr val="797979"/>
              </a:solidFill>
              <a:prstDash val="solid"/>
              <a:miter lim="400000"/>
            </a:ln>
            <a:effectLst/>
          </p:spPr>
        </p:cxnSp>
        <p:sp>
          <p:nvSpPr>
            <p:cNvPr id="1910" name="Shape 1910"/>
            <p:cNvSpPr/>
            <p:nvPr/>
          </p:nvSpPr>
          <p:spPr>
            <a:xfrm>
              <a:off x="3538032" y="884483"/>
              <a:ext cx="644316"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100</a:t>
              </a:r>
            </a:p>
          </p:txBody>
        </p:sp>
        <p:sp>
          <p:nvSpPr>
            <p:cNvPr id="1911" name="Shape 1911"/>
            <p:cNvSpPr/>
            <p:nvPr/>
          </p:nvSpPr>
          <p:spPr>
            <a:xfrm>
              <a:off x="593418" y="884483"/>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912" name="Shape 1912"/>
            <p:cNvSpPr/>
            <p:nvPr/>
          </p:nvSpPr>
          <p:spPr>
            <a:xfrm>
              <a:off x="744711" y="1959606"/>
              <a:ext cx="29097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913" name="Shape 1913"/>
            <p:cNvSpPr/>
            <p:nvPr/>
          </p:nvSpPr>
          <p:spPr>
            <a:xfrm>
              <a:off x="3343345" y="1960386"/>
              <a:ext cx="467644"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10</a:t>
              </a:r>
            </a:p>
          </p:txBody>
        </p:sp>
        <p:sp>
          <p:nvSpPr>
            <p:cNvPr id="1914" name="Shape 1914"/>
            <p:cNvSpPr/>
            <p:nvPr/>
          </p:nvSpPr>
          <p:spPr>
            <a:xfrm>
              <a:off x="2089714" y="135327"/>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sp>
          <p:nvSpPr>
            <p:cNvPr id="1915" name="Shape 1915"/>
            <p:cNvSpPr/>
            <p:nvPr/>
          </p:nvSpPr>
          <p:spPr>
            <a:xfrm>
              <a:off x="2151136" y="1960386"/>
              <a:ext cx="290973"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solidFill>
                    <a:srgbClr val="797979"/>
                  </a:solidFill>
                </a:defRPr>
              </a:lvl1pPr>
            </a:lstStyle>
            <a:p>
              <a:pPr lvl="0">
                <a:defRPr sz="1800">
                  <a:solidFill>
                    <a:srgbClr val="000000"/>
                  </a:solidFill>
                </a:defRPr>
              </a:pPr>
              <a:r>
                <a:rPr sz="2200">
                  <a:solidFill>
                    <a:srgbClr val="797979"/>
                  </a:solidFill>
                </a:rPr>
                <a:t>1</a:t>
              </a:r>
            </a:p>
          </p:txBody>
        </p:sp>
        <p:cxnSp>
          <p:nvCxnSpPr>
            <p:cNvPr id="1916" name="Connector 1916"/>
            <p:cNvCxnSpPr>
              <a:stCxn id="1893" idx="0"/>
              <a:endCxn id="1892" idx="0"/>
            </p:cNvCxnSpPr>
            <p:nvPr/>
          </p:nvCxnSpPr>
          <p:spPr>
            <a:xfrm flipH="1">
              <a:off x="1532466" y="1915936"/>
              <a:ext cx="1405468" cy="1"/>
            </a:xfrm>
            <a:prstGeom prst="straightConnector1">
              <a:avLst/>
            </a:prstGeom>
            <a:ln w="50800" cap="flat">
              <a:solidFill>
                <a:srgbClr val="A8D200"/>
              </a:solidFill>
              <a:prstDash val="sysDot"/>
              <a:miter lim="400000"/>
              <a:tailEnd type="triangle" w="med" len="med"/>
            </a:ln>
            <a:effectLst/>
          </p:spPr>
        </p:cxnSp>
        <p:cxnSp>
          <p:nvCxnSpPr>
            <p:cNvPr id="1917" name="Connector 1917"/>
            <p:cNvCxnSpPr>
              <a:stCxn id="1892" idx="0"/>
              <a:endCxn id="1900" idx="0"/>
            </p:cNvCxnSpPr>
            <p:nvPr/>
          </p:nvCxnSpPr>
          <p:spPr>
            <a:xfrm flipH="1">
              <a:off x="254000" y="1915936"/>
              <a:ext cx="1278467" cy="1"/>
            </a:xfrm>
            <a:prstGeom prst="straightConnector1">
              <a:avLst/>
            </a:prstGeom>
            <a:ln w="50800" cap="flat">
              <a:solidFill>
                <a:srgbClr val="A8D200"/>
              </a:solidFill>
              <a:prstDash val="sysDot"/>
              <a:miter lim="400000"/>
              <a:tailEnd type="triangle" w="med" len="med"/>
            </a:ln>
            <a:effectLst/>
          </p:spPr>
        </p:cxnSp>
        <p:cxnSp>
          <p:nvCxnSpPr>
            <p:cNvPr id="1918" name="Connector 1918"/>
            <p:cNvCxnSpPr>
              <a:stCxn id="1900" idx="0"/>
              <a:endCxn id="1890" idx="0"/>
            </p:cNvCxnSpPr>
            <p:nvPr/>
          </p:nvCxnSpPr>
          <p:spPr>
            <a:xfrm flipV="1">
              <a:off x="254000" y="539268"/>
              <a:ext cx="1278467" cy="1376669"/>
            </a:xfrm>
            <a:prstGeom prst="straightConnector1">
              <a:avLst/>
            </a:prstGeom>
            <a:ln w="50800" cap="flat">
              <a:solidFill>
                <a:srgbClr val="A8D200"/>
              </a:solidFill>
              <a:prstDash val="sysDot"/>
              <a:miter lim="400000"/>
              <a:tailEnd type="triangle" w="med" len="med"/>
            </a:ln>
            <a:effectLst/>
          </p:spPr>
        </p:cxnSp>
        <p:cxnSp>
          <p:nvCxnSpPr>
            <p:cNvPr id="1919" name="Connector 1919"/>
            <p:cNvCxnSpPr>
              <a:stCxn id="1890" idx="0"/>
              <a:endCxn id="1891" idx="0"/>
            </p:cNvCxnSpPr>
            <p:nvPr/>
          </p:nvCxnSpPr>
          <p:spPr>
            <a:xfrm>
              <a:off x="1532466" y="539268"/>
              <a:ext cx="1405468" cy="1"/>
            </a:xfrm>
            <a:prstGeom prst="straightConnector1">
              <a:avLst/>
            </a:prstGeom>
            <a:ln w="50800" cap="flat">
              <a:solidFill>
                <a:srgbClr val="A8D200"/>
              </a:solidFill>
              <a:prstDash val="sysDot"/>
              <a:miter lim="400000"/>
              <a:tailEnd type="triangle" w="med" len="med"/>
            </a:ln>
            <a:effectLst/>
          </p:spPr>
        </p:cxnSp>
        <p:cxnSp>
          <p:nvCxnSpPr>
            <p:cNvPr id="1920" name="Connector 1920"/>
            <p:cNvCxnSpPr>
              <a:stCxn id="1891" idx="0"/>
              <a:endCxn id="1901" idx="0"/>
            </p:cNvCxnSpPr>
            <p:nvPr/>
          </p:nvCxnSpPr>
          <p:spPr>
            <a:xfrm>
              <a:off x="2937933" y="539268"/>
              <a:ext cx="1278468" cy="1376669"/>
            </a:xfrm>
            <a:prstGeom prst="straightConnector1">
              <a:avLst/>
            </a:prstGeom>
            <a:ln w="50800" cap="flat">
              <a:solidFill>
                <a:srgbClr val="A8D200"/>
              </a:solidFill>
              <a:prstDash val="sysDot"/>
              <a:miter lim="400000"/>
              <a:tailEnd type="triangle" w="med" len="med"/>
            </a:ln>
            <a:effectLst/>
          </p:spPr>
        </p:cxnSp>
        <p:sp>
          <p:nvSpPr>
            <p:cNvPr id="1921" name="Shape 1921"/>
            <p:cNvSpPr/>
            <p:nvPr/>
          </p:nvSpPr>
          <p:spPr>
            <a:xfrm>
              <a:off x="4121150" y="352244"/>
              <a:ext cx="391444" cy="39144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6D6"/>
            </a:solidFill>
            <a:ln w="76200" cap="flat">
              <a:solidFill>
                <a:srgbClr val="357FC1"/>
              </a:solidFill>
              <a:custDash>
                <a:ds d="200000" sp="200000"/>
              </a:custDash>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922" name="Shape 1922"/>
            <p:cNvSpPr/>
            <p:nvPr/>
          </p:nvSpPr>
          <p:spPr>
            <a:xfrm>
              <a:off x="4614071" y="-1"/>
              <a:ext cx="312397" cy="3123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8D200"/>
            </a:solidFill>
            <a:ln w="12700" cap="flat">
              <a:noFill/>
              <a:miter lim="400000"/>
            </a:ln>
            <a:effectLst/>
          </p:spPr>
          <p:txBody>
            <a:bodyPr wrap="square" lIns="0" tIns="0" rIns="0" bIns="0" numCol="1" anchor="ctr">
              <a:noAutofit/>
            </a:bodyP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923" name="Shape 1923"/>
            <p:cNvSpPr/>
            <p:nvPr/>
          </p:nvSpPr>
          <p:spPr>
            <a:xfrm>
              <a:off x="3495182" y="135327"/>
              <a:ext cx="290972"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defRPr sz="2200"/>
              </a:lvl1pPr>
            </a:lstStyle>
            <a:p>
              <a:pPr lvl="0">
                <a:defRPr sz="1800"/>
              </a:pPr>
              <a:r>
                <a:rPr sz="2200"/>
                <a:t>1</a:t>
              </a:r>
            </a:p>
          </p:txBody>
        </p:sp>
      </p:grpSp>
      <p:sp>
        <p:nvSpPr>
          <p:cNvPr id="1925" name="Shape 1925"/>
          <p:cNvSpPr/>
          <p:nvPr/>
        </p:nvSpPr>
        <p:spPr>
          <a:xfrm>
            <a:off x="2719028" y="8280145"/>
            <a:ext cx="815146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50000"/>
              </a:lnSpc>
              <a:defRPr sz="2400"/>
            </a:lvl1pPr>
          </a:lstStyle>
          <a:p>
            <a:pPr lvl="0">
              <a:defRPr sz="1800"/>
            </a:pPr>
            <a:r>
              <a:rPr sz="2400"/>
              <a:t>Previous SDN solutions (e.g., RCP) cannot do the same</a:t>
            </a:r>
          </a:p>
        </p:txBody>
      </p:sp>
      <p:sp>
        <p:nvSpPr>
          <p:cNvPr id="1926" name="Shape 192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This way, Merger programs multiple</a:t>
            </a:r>
          </a:p>
          <a:p>
            <a:pPr lvl="0" algn="l">
              <a:lnSpc>
                <a:spcPct val="130000"/>
              </a:lnSpc>
              <a:defRPr sz="1800"/>
            </a:pPr>
            <a:r>
              <a:rPr sz="3400">
                <a:solidFill>
                  <a:srgbClr val="424242"/>
                </a:solidFill>
              </a:rPr>
              <a:t>next-hop changes with a single fake node</a:t>
            </a:r>
          </a:p>
        </p:txBody>
      </p:sp>
    </p:spTree>
  </p:cSld>
  <p:clrMapOvr>
    <a:masterClrMapping/>
  </p:clrMapOvr>
  <p:transition xmlns:p14="http://schemas.microsoft.com/office/powerpoint/2010/mai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1" name="Shape 193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Simple and Merger achieve different trade-offs</a:t>
            </a:r>
          </a:p>
          <a:p>
            <a:pPr lvl="0" algn="l">
              <a:lnSpc>
                <a:spcPct val="130000"/>
              </a:lnSpc>
              <a:defRPr sz="1800"/>
            </a:pPr>
            <a:r>
              <a:rPr sz="3400">
                <a:solidFill>
                  <a:srgbClr val="424242"/>
                </a:solidFill>
              </a:rPr>
              <a:t>in terms of time and optimization efficiency</a:t>
            </a:r>
          </a:p>
        </p:txBody>
      </p:sp>
      <p:sp>
        <p:nvSpPr>
          <p:cNvPr id="1932" name="Shape 1932"/>
          <p:cNvSpPr/>
          <p:nvPr/>
        </p:nvSpPr>
        <p:spPr>
          <a:xfrm>
            <a:off x="3357015" y="7496237"/>
            <a:ext cx="7644707"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20000"/>
              </a:lnSpc>
              <a:defRPr sz="2400">
                <a:solidFill>
                  <a:srgbClr val="53585F"/>
                </a:solidFill>
              </a:defRPr>
            </a:lvl1pPr>
          </a:lstStyle>
          <a:p>
            <a:pPr lvl="0">
              <a:defRPr sz="1800">
                <a:solidFill>
                  <a:srgbClr val="000000"/>
                </a:solidFill>
              </a:defRPr>
            </a:pPr>
            <a:r>
              <a:rPr sz="2400">
                <a:solidFill>
                  <a:srgbClr val="53585F"/>
                </a:solidFill>
              </a:rPr>
              <a:t>and up to 90% with cross-destination optimization </a:t>
            </a:r>
          </a:p>
        </p:txBody>
      </p:sp>
      <p:sp>
        <p:nvSpPr>
          <p:cNvPr id="1933" name="Shape 1933"/>
          <p:cNvSpPr/>
          <p:nvPr/>
        </p:nvSpPr>
        <p:spPr>
          <a:xfrm>
            <a:off x="2813575" y="7005707"/>
            <a:ext cx="9418837"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Merger reduces fake nodes by up to 50%</a:t>
            </a:r>
          </a:p>
        </p:txBody>
      </p:sp>
      <p:sp>
        <p:nvSpPr>
          <p:cNvPr id="1934" name="Shape 1934"/>
          <p:cNvSpPr/>
          <p:nvPr/>
        </p:nvSpPr>
        <p:spPr>
          <a:xfrm>
            <a:off x="3357015" y="5820994"/>
            <a:ext cx="391775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Merger takes 0.1 seconds</a:t>
            </a:r>
          </a:p>
        </p:txBody>
      </p:sp>
      <p:sp>
        <p:nvSpPr>
          <p:cNvPr id="1935" name="Shape 1935"/>
          <p:cNvSpPr/>
          <p:nvPr/>
        </p:nvSpPr>
        <p:spPr>
          <a:xfrm>
            <a:off x="2813575" y="5363794"/>
            <a:ext cx="7581072"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Simple runs in milliseconds</a:t>
            </a:r>
          </a:p>
        </p:txBody>
      </p:sp>
      <p:sp>
        <p:nvSpPr>
          <p:cNvPr id="1936" name="Shape 1936"/>
          <p:cNvSpPr/>
          <p:nvPr/>
        </p:nvSpPr>
        <p:spPr>
          <a:xfrm>
            <a:off x="2813575" y="3645682"/>
            <a:ext cx="7114580"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lnSpc>
                <a:spcPct val="150000"/>
              </a:lnSpc>
              <a:defRPr sz="1800"/>
            </a:pPr>
            <a:r>
              <a:rPr sz="2400"/>
              <a:t>We ran experiments on Rocketfuel topologies,</a:t>
            </a:r>
          </a:p>
          <a:p>
            <a:pPr lvl="0" algn="l">
              <a:lnSpc>
                <a:spcPct val="150000"/>
              </a:lnSpc>
              <a:defRPr sz="1800"/>
            </a:pPr>
            <a:r>
              <a:rPr sz="2400"/>
              <a:t>with at least 25% of nodes changing next-hops </a:t>
            </a:r>
          </a:p>
        </p:txBody>
      </p:sp>
    </p:spTree>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Shape 162"/>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30000"/>
              </a:lnSpc>
              <a:defRPr sz="3300">
                <a:solidFill>
                  <a:srgbClr val="424242"/>
                </a:solidFill>
              </a:defRPr>
            </a:lvl1pPr>
          </a:lstStyle>
          <a:p>
            <a:pPr lvl="0">
              <a:defRPr sz="1800">
                <a:solidFill>
                  <a:srgbClr val="000000"/>
                </a:solidFill>
              </a:defRPr>
            </a:pPr>
            <a:r>
              <a:rPr sz="3300">
                <a:solidFill>
                  <a:srgbClr val="424242"/>
                </a:solidFill>
              </a:rPr>
              <a:t>We propose Fibbing, a hybrid SDN architecture</a:t>
            </a:r>
          </a:p>
        </p:txBody>
      </p:sp>
      <p:sp>
        <p:nvSpPr>
          <p:cNvPr id="163" name="Shape 163"/>
          <p:cNvSpPr/>
          <p:nvPr/>
        </p:nvSpPr>
        <p:spPr>
          <a:xfrm>
            <a:off x="5772380" y="2909523"/>
            <a:ext cx="1434640" cy="482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600"/>
            </a:lvl1pPr>
          </a:lstStyle>
          <a:p>
            <a:pPr lvl="0">
              <a:defRPr sz="1800"/>
            </a:pPr>
            <a:r>
              <a:rPr sz="2600"/>
              <a:t>Fibbing</a:t>
            </a:r>
          </a:p>
        </p:txBody>
      </p:sp>
      <p:sp>
        <p:nvSpPr>
          <p:cNvPr id="164" name="Shape 164"/>
          <p:cNvSpPr/>
          <p:nvPr/>
        </p:nvSpPr>
        <p:spPr>
          <a:xfrm>
            <a:off x="3897379" y="3385773"/>
            <a:ext cx="521004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central control over link-state IGPs</a:t>
            </a:r>
          </a:p>
        </p:txBody>
      </p:sp>
      <p:pic>
        <p:nvPicPr>
          <p:cNvPr id="165" name="lamborghini.jpg"/>
          <p:cNvPicPr/>
          <p:nvPr/>
        </p:nvPicPr>
        <p:blipFill>
          <a:blip r:embed="rId3">
            <a:extLst/>
          </a:blip>
          <a:srcRect l="5472" r="5472"/>
          <a:stretch>
            <a:fillRect/>
          </a:stretch>
        </p:blipFill>
        <p:spPr>
          <a:xfrm>
            <a:off x="3797062" y="4809397"/>
            <a:ext cx="5410676" cy="4052785"/>
          </a:xfrm>
          <a:prstGeom prst="rect">
            <a:avLst/>
          </a:prstGeom>
          <a:ln w="12700">
            <a:miter lim="400000"/>
          </a:ln>
        </p:spPr>
      </p:pic>
      <p:sp>
        <p:nvSpPr>
          <p:cNvPr id="166" name="Shape 166"/>
          <p:cNvSpPr/>
          <p:nvPr/>
        </p:nvSpPr>
        <p:spPr>
          <a:xfrm>
            <a:off x="6496050" y="3955343"/>
            <a:ext cx="1" cy="735335"/>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Tree>
  </p:cSld>
  <p:clrMapOvr>
    <a:masterClrMapping/>
  </p:clrMapOvr>
  <p:transition xmlns:p14="http://schemas.microsoft.com/office/powerpoint/2010/mai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8" name="Shape 1978"/>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We implemented the machinery to</a:t>
            </a:r>
          </a:p>
          <a:p>
            <a:pPr lvl="0" algn="l">
              <a:lnSpc>
                <a:spcPct val="130000"/>
              </a:lnSpc>
              <a:defRPr sz="1800"/>
            </a:pPr>
            <a:r>
              <a:rPr sz="3400">
                <a:solidFill>
                  <a:srgbClr val="424242"/>
                </a:solidFill>
              </a:rPr>
              <a:t>listen to OSPF and augment the topology</a:t>
            </a:r>
          </a:p>
        </p:txBody>
      </p:sp>
      <p:sp>
        <p:nvSpPr>
          <p:cNvPr id="1979" name="Shape 1979"/>
          <p:cNvSpPr/>
          <p:nvPr/>
        </p:nvSpPr>
        <p:spPr>
          <a:xfrm>
            <a:off x="11638407" y="4683146"/>
            <a:ext cx="219738" cy="10974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0" name="Shape 1980"/>
          <p:cNvSpPr/>
          <p:nvPr/>
        </p:nvSpPr>
        <p:spPr>
          <a:xfrm>
            <a:off x="11638407" y="4999764"/>
            <a:ext cx="219738" cy="11295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1" name="Shape 1981"/>
          <p:cNvSpPr/>
          <p:nvPr/>
        </p:nvSpPr>
        <p:spPr>
          <a:xfrm>
            <a:off x="11638407" y="4894345"/>
            <a:ext cx="219738" cy="25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2" name="Shape 1982"/>
          <p:cNvSpPr/>
          <p:nvPr/>
        </p:nvSpPr>
        <p:spPr>
          <a:xfrm>
            <a:off x="12266376" y="4684638"/>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3" name="Shape 1983"/>
          <p:cNvSpPr/>
          <p:nvPr/>
        </p:nvSpPr>
        <p:spPr>
          <a:xfrm>
            <a:off x="12266376" y="5002862"/>
            <a:ext cx="219737" cy="11135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4" name="Shape 1984"/>
          <p:cNvSpPr/>
          <p:nvPr/>
        </p:nvSpPr>
        <p:spPr>
          <a:xfrm>
            <a:off x="12266376" y="4895837"/>
            <a:ext cx="219737" cy="18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1905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1985" name="Shape 1985"/>
          <p:cNvSpPr/>
          <p:nvPr/>
        </p:nvSpPr>
        <p:spPr>
          <a:xfrm>
            <a:off x="3065489"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1986" name="Shape 1986"/>
          <p:cNvSpPr/>
          <p:nvPr/>
        </p:nvSpPr>
        <p:spPr>
          <a:xfrm>
            <a:off x="1267145" y="5722747"/>
            <a:ext cx="1844986"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network</a:t>
            </a:r>
          </a:p>
          <a:p>
            <a:pPr lvl="0">
              <a:lnSpc>
                <a:spcPct val="120000"/>
              </a:lnSpc>
              <a:defRPr sz="1800"/>
            </a:pPr>
            <a:r>
              <a:rPr sz="2000" b="1">
                <a:solidFill>
                  <a:srgbClr val="424242"/>
                </a:solidFill>
              </a:rPr>
              <a:t>topology</a:t>
            </a:r>
          </a:p>
        </p:txBody>
      </p:sp>
      <p:grpSp>
        <p:nvGrpSpPr>
          <p:cNvPr id="2033" name="Group 2033"/>
          <p:cNvGrpSpPr/>
          <p:nvPr/>
        </p:nvGrpSpPr>
        <p:grpSpPr>
          <a:xfrm>
            <a:off x="3733870" y="4335929"/>
            <a:ext cx="1871233" cy="1126995"/>
            <a:chOff x="0" y="0"/>
            <a:chExt cx="1871232" cy="1126994"/>
          </a:xfrm>
        </p:grpSpPr>
        <p:sp>
          <p:nvSpPr>
            <p:cNvPr id="1987" name="Shape 1987"/>
            <p:cNvSpPr/>
            <p:nvPr/>
          </p:nvSpPr>
          <p:spPr>
            <a:xfrm>
              <a:off x="367727"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88" name="Shape 1988"/>
            <p:cNvSpPr/>
            <p:nvPr/>
          </p:nvSpPr>
          <p:spPr>
            <a:xfrm>
              <a:off x="36772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89" name="Shape 1989"/>
            <p:cNvSpPr/>
            <p:nvPr/>
          </p:nvSpPr>
          <p:spPr>
            <a:xfrm>
              <a:off x="1145884" y="16357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0" name="Shape 1990"/>
            <p:cNvSpPr/>
            <p:nvPr/>
          </p:nvSpPr>
          <p:spPr>
            <a:xfrm>
              <a:off x="1043665" y="245844"/>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991" name="Shape 1991"/>
            <p:cNvSpPr/>
            <p:nvPr/>
          </p:nvSpPr>
          <p:spPr>
            <a:xfrm>
              <a:off x="840465" y="15010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2" name="Shape 1992"/>
            <p:cNvSpPr/>
            <p:nvPr/>
          </p:nvSpPr>
          <p:spPr>
            <a:xfrm>
              <a:off x="555108" y="30218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1993" name="Shape 1993"/>
            <p:cNvSpPr/>
            <p:nvPr/>
          </p:nvSpPr>
          <p:spPr>
            <a:xfrm>
              <a:off x="0" y="0"/>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4" name="Shape 1994"/>
            <p:cNvSpPr/>
            <p:nvPr/>
          </p:nvSpPr>
          <p:spPr>
            <a:xfrm>
              <a:off x="41100" y="323099"/>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5" name="Shape 1995"/>
            <p:cNvSpPr/>
            <p:nvPr/>
          </p:nvSpPr>
          <p:spPr>
            <a:xfrm>
              <a:off x="18783" y="587940"/>
              <a:ext cx="233105" cy="233105"/>
            </a:xfrm>
            <a:prstGeom prst="roundRect">
              <a:avLst>
                <a:gd name="adj" fmla="val 10896"/>
              </a:avLst>
            </a:prstGeom>
            <a:solidFill>
              <a:srgbClr val="0096FF">
                <a:alpha val="24527"/>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6" name="Shape 1996"/>
            <p:cNvSpPr/>
            <p:nvPr/>
          </p:nvSpPr>
          <p:spPr>
            <a:xfrm>
              <a:off x="513839" y="3377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7" name="Shape 1997"/>
            <p:cNvSpPr/>
            <p:nvPr/>
          </p:nvSpPr>
          <p:spPr>
            <a:xfrm>
              <a:off x="513839"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8" name="Shape 1998"/>
            <p:cNvSpPr/>
            <p:nvPr/>
          </p:nvSpPr>
          <p:spPr>
            <a:xfrm>
              <a:off x="513839"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1999" name="Shape 1999"/>
            <p:cNvSpPr/>
            <p:nvPr/>
          </p:nvSpPr>
          <p:spPr>
            <a:xfrm>
              <a:off x="22848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0" name="Shape 2000"/>
            <p:cNvSpPr/>
            <p:nvPr/>
          </p:nvSpPr>
          <p:spPr>
            <a:xfrm>
              <a:off x="244300" y="418834"/>
              <a:ext cx="256840"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1" name="Shape 2001"/>
            <p:cNvSpPr/>
            <p:nvPr/>
          </p:nvSpPr>
          <p:spPr>
            <a:xfrm>
              <a:off x="717039" y="418834"/>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2" name="Shape 2002"/>
            <p:cNvSpPr/>
            <p:nvPr/>
          </p:nvSpPr>
          <p:spPr>
            <a:xfrm>
              <a:off x="701142" y="185847"/>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3" name="Shape 2003"/>
            <p:cNvSpPr/>
            <p:nvPr/>
          </p:nvSpPr>
          <p:spPr>
            <a:xfrm>
              <a:off x="1130620" y="193439"/>
              <a:ext cx="64924" cy="12868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4" name="Shape 2004"/>
            <p:cNvSpPr/>
            <p:nvPr/>
          </p:nvSpPr>
          <p:spPr>
            <a:xfrm>
              <a:off x="986577"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05" name="Shape 2005"/>
            <p:cNvSpPr/>
            <p:nvPr/>
          </p:nvSpPr>
          <p:spPr>
            <a:xfrm>
              <a:off x="701220" y="47517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06" name="Shape 2006"/>
            <p:cNvSpPr/>
            <p:nvPr/>
          </p:nvSpPr>
          <p:spPr>
            <a:xfrm>
              <a:off x="168981" y="116335"/>
              <a:ext cx="1556140"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07" name="Shape 2007"/>
            <p:cNvSpPr/>
            <p:nvPr/>
          </p:nvSpPr>
          <p:spPr>
            <a:xfrm>
              <a:off x="210082"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08" name="Shape 2008"/>
            <p:cNvSpPr/>
            <p:nvPr/>
          </p:nvSpPr>
          <p:spPr>
            <a:xfrm>
              <a:off x="682820" y="15010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09" name="Shape 2009"/>
            <p:cNvSpPr/>
            <p:nvPr/>
          </p:nvSpPr>
          <p:spPr>
            <a:xfrm>
              <a:off x="682820" y="43943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10" name="Shape 2010"/>
            <p:cNvSpPr/>
            <p:nvPr/>
          </p:nvSpPr>
          <p:spPr>
            <a:xfrm>
              <a:off x="682820" y="728760"/>
              <a:ext cx="190500" cy="19147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11" name="Shape 2011"/>
            <p:cNvSpPr/>
            <p:nvPr/>
          </p:nvSpPr>
          <p:spPr>
            <a:xfrm>
              <a:off x="1460976" y="452901"/>
              <a:ext cx="163704" cy="164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12" name="Shape 2012"/>
            <p:cNvSpPr/>
            <p:nvPr/>
          </p:nvSpPr>
          <p:spPr>
            <a:xfrm>
              <a:off x="397463" y="302182"/>
              <a:ext cx="288554" cy="17660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13" name="Shape 2013"/>
            <p:cNvSpPr/>
            <p:nvPr/>
          </p:nvSpPr>
          <p:spPr>
            <a:xfrm>
              <a:off x="397385"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14" name="Shape 2014"/>
            <p:cNvSpPr/>
            <p:nvPr/>
          </p:nvSpPr>
          <p:spPr>
            <a:xfrm>
              <a:off x="413282" y="53516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21600" y="0"/>
                  </a:moveTo>
                  <a:cubicBezTo>
                    <a:pt x="14400" y="21600"/>
                    <a:pt x="7200" y="21600"/>
                    <a:pt x="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15" name="Shape 2015"/>
            <p:cNvSpPr/>
            <p:nvPr/>
          </p:nvSpPr>
          <p:spPr>
            <a:xfrm>
              <a:off x="183112" y="707942"/>
              <a:ext cx="233105" cy="233106"/>
            </a:xfrm>
            <a:prstGeom prst="roundRect">
              <a:avLst>
                <a:gd name="adj" fmla="val 10896"/>
              </a:avLst>
            </a:prstGeom>
            <a:solidFill>
              <a:srgbClr val="FF7E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16" name="Shape 2016"/>
            <p:cNvSpPr/>
            <p:nvPr/>
          </p:nvSpPr>
          <p:spPr>
            <a:xfrm>
              <a:off x="1358757" y="535169"/>
              <a:ext cx="89520" cy="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17" name="Shape 2017"/>
            <p:cNvSpPr/>
            <p:nvPr/>
          </p:nvSpPr>
          <p:spPr>
            <a:xfrm>
              <a:off x="1155557" y="43943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18" name="Shape 2018"/>
            <p:cNvSpPr/>
            <p:nvPr/>
          </p:nvSpPr>
          <p:spPr>
            <a:xfrm>
              <a:off x="870201" y="591508"/>
              <a:ext cx="288554"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19" name="Shape 2019"/>
            <p:cNvSpPr/>
            <p:nvPr/>
          </p:nvSpPr>
          <p:spPr>
            <a:xfrm>
              <a:off x="315092" y="289325"/>
              <a:ext cx="1556141" cy="837670"/>
            </a:xfrm>
            <a:prstGeom prst="rect">
              <a:avLst/>
            </a:prstGeom>
            <a:solidFill>
              <a:srgbClr val="FFFFFF"/>
            </a:solidFill>
            <a:ln w="12700" cap="flat">
              <a:solidFill>
                <a:srgbClr val="929292"/>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0" name="Shape 2020"/>
            <p:cNvSpPr/>
            <p:nvPr/>
          </p:nvSpPr>
          <p:spPr>
            <a:xfrm>
              <a:off x="356193"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1" name="Shape 2021"/>
            <p:cNvSpPr/>
            <p:nvPr/>
          </p:nvSpPr>
          <p:spPr>
            <a:xfrm>
              <a:off x="828931" y="32309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2" name="Shape 2022"/>
            <p:cNvSpPr/>
            <p:nvPr/>
          </p:nvSpPr>
          <p:spPr>
            <a:xfrm>
              <a:off x="828931" y="612424"/>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3" name="Shape 2023"/>
            <p:cNvSpPr/>
            <p:nvPr/>
          </p:nvSpPr>
          <p:spPr>
            <a:xfrm>
              <a:off x="828931" y="901749"/>
              <a:ext cx="190500"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4" name="Shape 2024"/>
            <p:cNvSpPr/>
            <p:nvPr/>
          </p:nvSpPr>
          <p:spPr>
            <a:xfrm>
              <a:off x="1607088" y="400496"/>
              <a:ext cx="163704" cy="1645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25" name="Shape 2025"/>
            <p:cNvSpPr/>
            <p:nvPr/>
          </p:nvSpPr>
          <p:spPr>
            <a:xfrm>
              <a:off x="54357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26" name="Shape 2026"/>
            <p:cNvSpPr/>
            <p:nvPr/>
          </p:nvSpPr>
          <p:spPr>
            <a:xfrm>
              <a:off x="559393"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27" name="Shape 2027"/>
            <p:cNvSpPr/>
            <p:nvPr/>
          </p:nvSpPr>
          <p:spPr>
            <a:xfrm>
              <a:off x="1032131" y="708159"/>
              <a:ext cx="25683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400"/>
                    <a:pt x="14400" y="-5400"/>
                    <a:pt x="21600" y="162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28" name="Shape 2028"/>
            <p:cNvSpPr/>
            <p:nvPr/>
          </p:nvSpPr>
          <p:spPr>
            <a:xfrm>
              <a:off x="1016234" y="475172"/>
              <a:ext cx="288555" cy="176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29" name="Shape 2029"/>
            <p:cNvSpPr/>
            <p:nvPr/>
          </p:nvSpPr>
          <p:spPr>
            <a:xfrm>
              <a:off x="1482452" y="540523"/>
              <a:ext cx="131657" cy="10161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30" name="Shape 2030"/>
            <p:cNvSpPr/>
            <p:nvPr/>
          </p:nvSpPr>
          <p:spPr>
            <a:xfrm>
              <a:off x="1301669" y="612424"/>
              <a:ext cx="190501" cy="1914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797979"/>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31" name="Shape 2031"/>
            <p:cNvSpPr/>
            <p:nvPr/>
          </p:nvSpPr>
          <p:spPr>
            <a:xfrm>
              <a:off x="1016312" y="764498"/>
              <a:ext cx="288555" cy="1766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212121"/>
              </a:solidFill>
              <a:prstDash val="solid"/>
              <a:miter lim="400000"/>
              <a:tailEnd type="triangle" w="med" len="med"/>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32" name="Shape 2032"/>
            <p:cNvSpPr/>
            <p:nvPr/>
          </p:nvSpPr>
          <p:spPr>
            <a:xfrm>
              <a:off x="348332" y="877045"/>
              <a:ext cx="234714" cy="229455"/>
            </a:xfrm>
            <a:prstGeom prst="roundRect">
              <a:avLst>
                <a:gd name="adj" fmla="val 11070"/>
              </a:avLst>
            </a:prstGeom>
            <a:solidFill>
              <a:srgbClr val="D4FB79">
                <a:alpha val="49694"/>
              </a:srgbClr>
            </a:solidFill>
            <a:ln w="12700" cap="flat">
              <a:noFill/>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grpSp>
      <p:grpSp>
        <p:nvGrpSpPr>
          <p:cNvPr id="2066" name="Group 2066"/>
          <p:cNvGrpSpPr/>
          <p:nvPr/>
        </p:nvGrpSpPr>
        <p:grpSpPr>
          <a:xfrm>
            <a:off x="6411414" y="4520496"/>
            <a:ext cx="1389193" cy="757861"/>
            <a:chOff x="0" y="0"/>
            <a:chExt cx="1389191" cy="757859"/>
          </a:xfrm>
        </p:grpSpPr>
        <p:sp>
          <p:nvSpPr>
            <p:cNvPr id="2034" name="Shape 2034"/>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35" name="Shape 2035"/>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36" name="Shape 2036"/>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37" name="Shape 2037"/>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38" name="Shape 2038"/>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39" name="Shape 2039"/>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0" name="Shape 2040"/>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1" name="Shape 2041"/>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2" name="Shape 2042"/>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3" name="Shape 2043"/>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4" name="Shape 2044"/>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45" name="Shape 2045"/>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46" name="Shape 2046"/>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47" name="Shape 2047"/>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48" name="Shape 2048"/>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49" name="Shape 2049"/>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0" name="Shape 2050"/>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1" name="Shape 2051"/>
            <p:cNvSpPr/>
            <p:nvPr/>
          </p:nvSpPr>
          <p:spPr>
            <a:xfrm>
              <a:off x="180813" y="548637"/>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52" name="Shape 2052"/>
            <p:cNvSpPr/>
            <p:nvPr/>
          </p:nvSpPr>
          <p:spPr>
            <a:xfrm>
              <a:off x="141062" y="648738"/>
              <a:ext cx="34286" cy="157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3" name="Shape 2053"/>
            <p:cNvSpPr/>
            <p:nvPr/>
          </p:nvSpPr>
          <p:spPr>
            <a:xfrm>
              <a:off x="41569" y="638425"/>
              <a:ext cx="97979"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54" name="Shape 2054"/>
            <p:cNvSpPr/>
            <p:nvPr/>
          </p:nvSpPr>
          <p:spPr>
            <a:xfrm>
              <a:off x="151942" y="468553"/>
              <a:ext cx="52239" cy="8042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5" name="Shape 2055"/>
            <p:cNvSpPr/>
            <p:nvPr/>
          </p:nvSpPr>
          <p:spPr>
            <a:xfrm>
              <a:off x="325936" y="627727"/>
              <a:ext cx="127767" cy="1969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6" name="Shape 2056"/>
            <p:cNvSpPr/>
            <p:nvPr/>
          </p:nvSpPr>
          <p:spPr>
            <a:xfrm>
              <a:off x="818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57" name="Shape 2057"/>
            <p:cNvSpPr/>
            <p:nvPr/>
          </p:nvSpPr>
          <p:spPr>
            <a:xfrm>
              <a:off x="664010" y="624740"/>
              <a:ext cx="143236" cy="224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8" name="Shape 2058"/>
            <p:cNvSpPr/>
            <p:nvPr/>
          </p:nvSpPr>
          <p:spPr>
            <a:xfrm>
              <a:off x="926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59" name="Shape 2059"/>
            <p:cNvSpPr/>
            <p:nvPr/>
          </p:nvSpPr>
          <p:spPr>
            <a:xfrm>
              <a:off x="1000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60" name="Shape 2060"/>
            <p:cNvSpPr/>
            <p:nvPr/>
          </p:nvSpPr>
          <p:spPr>
            <a:xfrm>
              <a:off x="955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61" name="Shape 2061"/>
            <p:cNvSpPr/>
            <p:nvPr/>
          </p:nvSpPr>
          <p:spPr>
            <a:xfrm>
              <a:off x="818988" y="29602"/>
              <a:ext cx="133309" cy="13398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62" name="Shape 2062"/>
            <p:cNvSpPr/>
            <p:nvPr/>
          </p:nvSpPr>
          <p:spPr>
            <a:xfrm>
              <a:off x="665232" y="94986"/>
              <a:ext cx="141060" cy="1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63" name="Shape 2063"/>
            <p:cNvSpPr/>
            <p:nvPr/>
          </p:nvSpPr>
          <p:spPr>
            <a:xfrm>
              <a:off x="920749" y="168153"/>
              <a:ext cx="56329" cy="11481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64" name="Shape 2064"/>
            <p:cNvSpPr/>
            <p:nvPr/>
          </p:nvSpPr>
          <p:spPr>
            <a:xfrm>
              <a:off x="1017790" y="2229"/>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65" name="Shape 2065"/>
            <p:cNvSpPr/>
            <p:nvPr/>
          </p:nvSpPr>
          <p:spPr>
            <a:xfrm>
              <a:off x="962422" y="63310"/>
              <a:ext cx="50748" cy="132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084" name="Group 2084"/>
          <p:cNvGrpSpPr/>
          <p:nvPr/>
        </p:nvGrpSpPr>
        <p:grpSpPr>
          <a:xfrm>
            <a:off x="1495041" y="4520496"/>
            <a:ext cx="1389193" cy="757861"/>
            <a:chOff x="0" y="0"/>
            <a:chExt cx="1389191" cy="757859"/>
          </a:xfrm>
        </p:grpSpPr>
        <p:sp>
          <p:nvSpPr>
            <p:cNvPr id="2067" name="Shape 2067"/>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68" name="Shape 2068"/>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69" name="Shape 2069"/>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70" name="Shape 2070"/>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71" name="Shape 2071"/>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2" name="Shape 2072"/>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3" name="Shape 2073"/>
            <p:cNvSpPr/>
            <p:nvPr/>
          </p:nvSpPr>
          <p:spPr>
            <a:xfrm>
              <a:off x="200024"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4" name="Shape 2074"/>
            <p:cNvSpPr/>
            <p:nvPr/>
          </p:nvSpPr>
          <p:spPr>
            <a:xfrm>
              <a:off x="665236" y="378929"/>
              <a:ext cx="252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5" name="Shape 2075"/>
            <p:cNvSpPr/>
            <p:nvPr/>
          </p:nvSpPr>
          <p:spPr>
            <a:xfrm>
              <a:off x="649872" y="149859"/>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6" name="Shape 2076"/>
            <p:cNvSpPr/>
            <p:nvPr/>
          </p:nvSpPr>
          <p:spPr>
            <a:xfrm>
              <a:off x="649867" y="434642"/>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77" name="Shape 2077"/>
            <p:cNvSpPr/>
            <p:nvPr/>
          </p:nvSpPr>
          <p:spPr>
            <a:xfrm>
              <a:off x="930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78" name="Shape 2078"/>
            <p:cNvSpPr/>
            <p:nvPr/>
          </p:nvSpPr>
          <p:spPr>
            <a:xfrm>
              <a:off x="1245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79" name="Shape 2079"/>
            <p:cNvSpPr/>
            <p:nvPr/>
          </p:nvSpPr>
          <p:spPr>
            <a:xfrm>
              <a:off x="1292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80" name="Shape 2080"/>
            <p:cNvSpPr/>
            <p:nvPr/>
          </p:nvSpPr>
          <p:spPr>
            <a:xfrm>
              <a:off x="1241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81" name="Shape 2081"/>
            <p:cNvSpPr/>
            <p:nvPr/>
          </p:nvSpPr>
          <p:spPr>
            <a:xfrm>
              <a:off x="1116820" y="252446"/>
              <a:ext cx="129904" cy="7382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2" name="Shape 2082"/>
            <p:cNvSpPr/>
            <p:nvPr/>
          </p:nvSpPr>
          <p:spPr>
            <a:xfrm>
              <a:off x="1130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3" name="Shape 2083"/>
            <p:cNvSpPr/>
            <p:nvPr/>
          </p:nvSpPr>
          <p:spPr>
            <a:xfrm>
              <a:off x="1116712" y="431772"/>
              <a:ext cx="126016"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grpSp>
        <p:nvGrpSpPr>
          <p:cNvPr id="2090" name="Group 2090"/>
          <p:cNvGrpSpPr/>
          <p:nvPr/>
        </p:nvGrpSpPr>
        <p:grpSpPr>
          <a:xfrm>
            <a:off x="147068" y="4645780"/>
            <a:ext cx="788286" cy="507293"/>
            <a:chOff x="0" y="0"/>
            <a:chExt cx="788284" cy="507291"/>
          </a:xfrm>
        </p:grpSpPr>
        <p:sp>
          <p:nvSpPr>
            <p:cNvPr id="2085" name="Shape 2085"/>
            <p:cNvSpPr/>
            <p:nvPr/>
          </p:nvSpPr>
          <p:spPr>
            <a:xfrm>
              <a:off x="0" y="0"/>
              <a:ext cx="788285" cy="0"/>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6" name="Shape 2086"/>
            <p:cNvSpPr/>
            <p:nvPr/>
          </p:nvSpPr>
          <p:spPr>
            <a:xfrm>
              <a:off x="119455" y="126822"/>
              <a:ext cx="528127"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7" name="Shape 2087"/>
            <p:cNvSpPr/>
            <p:nvPr/>
          </p:nvSpPr>
          <p:spPr>
            <a:xfrm>
              <a:off x="119455" y="253645"/>
              <a:ext cx="53051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8" name="Shape 2088"/>
            <p:cNvSpPr/>
            <p:nvPr/>
          </p:nvSpPr>
          <p:spPr>
            <a:xfrm>
              <a:off x="0" y="380468"/>
              <a:ext cx="788285"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89" name="Shape 2089"/>
            <p:cNvSpPr/>
            <p:nvPr/>
          </p:nvSpPr>
          <p:spPr>
            <a:xfrm>
              <a:off x="119455" y="507291"/>
              <a:ext cx="390080" cy="1"/>
            </a:xfrm>
            <a:prstGeom prst="line">
              <a:avLst/>
            </a:prstGeom>
            <a:noFill/>
            <a:ln w="5080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091" name="Shape 2091"/>
          <p:cNvSpPr/>
          <p:nvPr/>
        </p:nvSpPr>
        <p:spPr>
          <a:xfrm>
            <a:off x="1089102" y="4721626"/>
            <a:ext cx="252191" cy="3556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20000"/>
              </a:lnSpc>
              <a:defRPr sz="1700" b="1"/>
            </a:lvl1pPr>
          </a:lstStyle>
          <a:p>
            <a:pPr lvl="0">
              <a:defRPr sz="1800" b="0"/>
            </a:pPr>
            <a:r>
              <a:rPr sz="1700" b="1"/>
              <a:t>+</a:t>
            </a:r>
          </a:p>
        </p:txBody>
      </p:sp>
      <p:grpSp>
        <p:nvGrpSpPr>
          <p:cNvPr id="2118" name="Group 2118"/>
          <p:cNvGrpSpPr/>
          <p:nvPr/>
        </p:nvGrpSpPr>
        <p:grpSpPr>
          <a:xfrm>
            <a:off x="8733918" y="4514041"/>
            <a:ext cx="1643193" cy="770770"/>
            <a:chOff x="0" y="0"/>
            <a:chExt cx="1643191" cy="770768"/>
          </a:xfrm>
        </p:grpSpPr>
        <p:sp>
          <p:nvSpPr>
            <p:cNvPr id="2092" name="Shape 2092"/>
            <p:cNvSpPr/>
            <p:nvPr/>
          </p:nvSpPr>
          <p:spPr>
            <a:xfrm>
              <a:off x="-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93" name="Shape 2093"/>
            <p:cNvSpPr/>
            <p:nvPr/>
          </p:nvSpPr>
          <p:spPr>
            <a:xfrm>
              <a:off x="465211" y="0"/>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94" name="Shape 2094"/>
            <p:cNvSpPr/>
            <p:nvPr/>
          </p:nvSpPr>
          <p:spPr>
            <a:xfrm>
              <a:off x="465211"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95" name="Shape 2095"/>
            <p:cNvSpPr/>
            <p:nvPr/>
          </p:nvSpPr>
          <p:spPr>
            <a:xfrm>
              <a:off x="465211" y="569438"/>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096" name="Shape 2096"/>
            <p:cNvSpPr/>
            <p:nvPr/>
          </p:nvSpPr>
          <p:spPr>
            <a:xfrm>
              <a:off x="184655" y="149923"/>
              <a:ext cx="283260" cy="17336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97" name="Shape 2097"/>
            <p:cNvSpPr/>
            <p:nvPr/>
          </p:nvSpPr>
          <p:spPr>
            <a:xfrm>
              <a:off x="184660" y="434578"/>
              <a:ext cx="283260" cy="1733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98" name="Shape 2098"/>
            <p:cNvSpPr/>
            <p:nvPr/>
          </p:nvSpPr>
          <p:spPr>
            <a:xfrm>
              <a:off x="200024" y="378929"/>
              <a:ext cx="252489"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88"/>
                    <a:pt x="14400" y="-5400"/>
                    <a:pt x="21600" y="16164"/>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099" name="Shape 2099"/>
            <p:cNvSpPr/>
            <p:nvPr/>
          </p:nvSpPr>
          <p:spPr>
            <a:xfrm>
              <a:off x="665236" y="378929"/>
              <a:ext cx="506488" cy="1"/>
            </a:xfrm>
            <a:custGeom>
              <a:avLst/>
              <a:gdLst/>
              <a:ahLst/>
              <a:cxnLst>
                <a:cxn ang="0">
                  <a:pos x="wd2" y="hd2"/>
                </a:cxn>
                <a:cxn ang="5400000">
                  <a:pos x="wd2" y="hd2"/>
                </a:cxn>
                <a:cxn ang="10800000">
                  <a:pos x="wd2" y="hd2"/>
                </a:cxn>
                <a:cxn ang="16200000">
                  <a:pos x="wd2" y="hd2"/>
                </a:cxn>
              </a:cxnLst>
              <a:rect l="0" t="0" r="r" b="b"/>
              <a:pathLst>
                <a:path w="21600" h="16200" extrusionOk="0">
                  <a:moveTo>
                    <a:pt x="0" y="16200"/>
                  </a:moveTo>
                  <a:cubicBezTo>
                    <a:pt x="7200" y="-5394"/>
                    <a:pt x="14400" y="-5400"/>
                    <a:pt x="21600" y="16182"/>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0" name="Shape 2100"/>
            <p:cNvSpPr/>
            <p:nvPr/>
          </p:nvSpPr>
          <p:spPr>
            <a:xfrm>
              <a:off x="657922" y="133393"/>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1" name="Shape 2101"/>
            <p:cNvSpPr/>
            <p:nvPr/>
          </p:nvSpPr>
          <p:spPr>
            <a:xfrm>
              <a:off x="657960" y="418161"/>
              <a:ext cx="521098" cy="2062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2" name="Shape 2102"/>
            <p:cNvSpPr/>
            <p:nvPr/>
          </p:nvSpPr>
          <p:spPr>
            <a:xfrm>
              <a:off x="1184423" y="284719"/>
              <a:ext cx="187468" cy="18842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254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03" name="Shape 2103"/>
            <p:cNvSpPr/>
            <p:nvPr/>
          </p:nvSpPr>
          <p:spPr>
            <a:xfrm>
              <a:off x="1499971" y="175795"/>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04" name="Shape 2104"/>
            <p:cNvSpPr/>
            <p:nvPr/>
          </p:nvSpPr>
          <p:spPr>
            <a:xfrm>
              <a:off x="1546470" y="332030"/>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05" name="Shape 2105"/>
            <p:cNvSpPr/>
            <p:nvPr/>
          </p:nvSpPr>
          <p:spPr>
            <a:xfrm>
              <a:off x="1495974" y="482756"/>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06" name="Shape 2106"/>
            <p:cNvSpPr/>
            <p:nvPr/>
          </p:nvSpPr>
          <p:spPr>
            <a:xfrm>
              <a:off x="1370820" y="252445"/>
              <a:ext cx="129904" cy="738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7" name="Shape 2107"/>
            <p:cNvSpPr/>
            <p:nvPr/>
          </p:nvSpPr>
          <p:spPr>
            <a:xfrm>
              <a:off x="1384446" y="379502"/>
              <a:ext cx="155675" cy="84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8" name="Shape 2108"/>
            <p:cNvSpPr/>
            <p:nvPr/>
          </p:nvSpPr>
          <p:spPr>
            <a:xfrm>
              <a:off x="1370712" y="431772"/>
              <a:ext cx="126015" cy="719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09" name="Shape 2109"/>
            <p:cNvSpPr/>
            <p:nvPr/>
          </p:nvSpPr>
          <p:spPr>
            <a:xfrm>
              <a:off x="1072988" y="545462"/>
              <a:ext cx="133309" cy="13398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25400" cap="flat">
              <a:solidFill>
                <a:srgbClr val="000000"/>
              </a:solidFill>
              <a:prstDash val="sysDot"/>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10" name="Shape 2110"/>
            <p:cNvSpPr/>
            <p:nvPr/>
          </p:nvSpPr>
          <p:spPr>
            <a:xfrm>
              <a:off x="664850" y="619424"/>
              <a:ext cx="395743" cy="348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11" name="Shape 2111"/>
            <p:cNvSpPr/>
            <p:nvPr/>
          </p:nvSpPr>
          <p:spPr>
            <a:xfrm>
              <a:off x="1180210" y="470920"/>
              <a:ext cx="43384" cy="7314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12" name="Shape 2112"/>
            <p:cNvSpPr/>
            <p:nvPr/>
          </p:nvSpPr>
          <p:spPr>
            <a:xfrm>
              <a:off x="1254845" y="650237"/>
              <a:ext cx="96722" cy="972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E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13" name="Shape 2113"/>
            <p:cNvSpPr/>
            <p:nvPr/>
          </p:nvSpPr>
          <p:spPr>
            <a:xfrm>
              <a:off x="1209852" y="649537"/>
              <a:ext cx="44835" cy="2368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14" name="Shape 2114"/>
            <p:cNvSpPr/>
            <p:nvPr/>
          </p:nvSpPr>
          <p:spPr>
            <a:xfrm>
              <a:off x="1276023" y="514462"/>
              <a:ext cx="94582" cy="9506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6D6FF"/>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15" name="Shape 2115"/>
            <p:cNvSpPr/>
            <p:nvPr/>
          </p:nvSpPr>
          <p:spPr>
            <a:xfrm>
              <a:off x="1216156" y="576207"/>
              <a:ext cx="55423" cy="152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sp>
          <p:nvSpPr>
            <p:cNvPr id="2116" name="Shape 2116"/>
            <p:cNvSpPr/>
            <p:nvPr/>
          </p:nvSpPr>
          <p:spPr>
            <a:xfrm>
              <a:off x="960202" y="672292"/>
              <a:ext cx="97978" cy="9847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4FB79"/>
            </a:solidFill>
            <a:ln w="12700" cap="flat">
              <a:solidFill>
                <a:srgbClr val="000000"/>
              </a:solidFill>
              <a:prstDash val="solid"/>
              <a:miter lim="400000"/>
            </a:ln>
            <a:effectLst/>
          </p:spPr>
          <p:txBody>
            <a:bodyPr wrap="square" lIns="0" tIns="0" rIns="0" bIns="0" numCol="1" anchor="ctr">
              <a:noAutofit/>
            </a:bodyPr>
            <a:lstStyle/>
            <a:p>
              <a:pPr lvl="0">
                <a:defRPr sz="2400">
                  <a:solidFill>
                    <a:srgbClr val="FFFFFF"/>
                  </a:solidFill>
                  <a:latin typeface="Helvetica Light"/>
                  <a:ea typeface="Helvetica Light"/>
                  <a:cs typeface="Helvetica Light"/>
                  <a:sym typeface="Helvetica Light"/>
                </a:defRPr>
              </a:pPr>
              <a:endParaRPr/>
            </a:p>
          </p:txBody>
        </p:sp>
        <p:sp>
          <p:nvSpPr>
            <p:cNvPr id="2117" name="Shape 2117"/>
            <p:cNvSpPr/>
            <p:nvPr/>
          </p:nvSpPr>
          <p:spPr>
            <a:xfrm>
              <a:off x="1051741" y="663398"/>
              <a:ext cx="26976" cy="2255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400" y="7200"/>
                    <a:pt x="7200" y="14400"/>
                    <a:pt x="0" y="21600"/>
                  </a:cubicBezTo>
                </a:path>
              </a:pathLst>
            </a:custGeom>
            <a:noFill/>
            <a:ln w="19050" cap="flat">
              <a:solidFill>
                <a:srgbClr val="5E5E5E"/>
              </a:solidFill>
              <a:prstDash val="solid"/>
              <a:miter lim="400000"/>
            </a:ln>
            <a:effectLst/>
          </p:spPr>
          <p:txBody>
            <a:bodyPr wrap="square" lIns="0" tIns="0" rIns="0" bIns="0" numCol="1" anchor="ctr">
              <a:noAutofit/>
            </a:bodyPr>
            <a:lstStyle/>
            <a:p>
              <a:pPr lvl="0" algn="l" defTabSz="457200">
                <a:defRPr sz="1200">
                  <a:latin typeface="Helvetica"/>
                  <a:ea typeface="Helvetica"/>
                  <a:cs typeface="Helvetica"/>
                  <a:sym typeface="Helvetica"/>
                </a:defRPr>
              </a:pPr>
              <a:endParaRPr/>
            </a:p>
          </p:txBody>
        </p:sp>
      </p:grpSp>
      <p:sp>
        <p:nvSpPr>
          <p:cNvPr id="2119" name="Shape 2119"/>
          <p:cNvSpPr/>
          <p:nvPr/>
        </p:nvSpPr>
        <p:spPr>
          <a:xfrm>
            <a:off x="5761733" y="4899426"/>
            <a:ext cx="487126"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2120" name="Shape 2120"/>
          <p:cNvSpPr/>
          <p:nvPr/>
        </p:nvSpPr>
        <p:spPr>
          <a:xfrm>
            <a:off x="803579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2121" name="Shape 2121"/>
          <p:cNvSpPr/>
          <p:nvPr/>
        </p:nvSpPr>
        <p:spPr>
          <a:xfrm>
            <a:off x="10560080" y="4899426"/>
            <a:ext cx="487125" cy="1"/>
          </a:xfrm>
          <a:prstGeom prst="line">
            <a:avLst/>
          </a:prstGeom>
          <a:ln w="25400">
            <a:solidFill>
              <a:srgbClr val="5E5E5E"/>
            </a:solidFill>
            <a:miter lim="400000"/>
            <a:tail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2122" name="Shape 2122"/>
          <p:cNvSpPr/>
          <p:nvPr/>
        </p:nvSpPr>
        <p:spPr>
          <a:xfrm>
            <a:off x="149817" y="5722747"/>
            <a:ext cx="782788"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path</a:t>
            </a:r>
          </a:p>
          <a:p>
            <a:pPr lvl="0">
              <a:lnSpc>
                <a:spcPct val="110000"/>
              </a:lnSpc>
              <a:defRPr sz="1800"/>
            </a:pPr>
            <a:r>
              <a:rPr sz="2000" b="1">
                <a:solidFill>
                  <a:srgbClr val="424242"/>
                </a:solidFill>
              </a:rPr>
              <a:t>reqs.</a:t>
            </a:r>
          </a:p>
        </p:txBody>
      </p:sp>
      <p:sp>
        <p:nvSpPr>
          <p:cNvPr id="2123" name="Shape 2123"/>
          <p:cNvSpPr/>
          <p:nvPr/>
        </p:nvSpPr>
        <p:spPr>
          <a:xfrm>
            <a:off x="3484963" y="5722747"/>
            <a:ext cx="23690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per-destination</a:t>
            </a:r>
          </a:p>
          <a:p>
            <a:pPr lvl="0">
              <a:lnSpc>
                <a:spcPct val="110000"/>
              </a:lnSpc>
              <a:defRPr sz="1800"/>
            </a:pPr>
            <a:r>
              <a:rPr sz="2000" b="1">
                <a:solidFill>
                  <a:srgbClr val="424242"/>
                </a:solidFill>
              </a:rPr>
              <a:t>forwarding DAGs</a:t>
            </a:r>
          </a:p>
        </p:txBody>
      </p:sp>
      <p:sp>
        <p:nvSpPr>
          <p:cNvPr id="2124" name="Shape 2124"/>
          <p:cNvSpPr/>
          <p:nvPr/>
        </p:nvSpPr>
        <p:spPr>
          <a:xfrm>
            <a:off x="6226643" y="5722747"/>
            <a:ext cx="1661122"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augmented</a:t>
            </a:r>
          </a:p>
          <a:p>
            <a:pPr lvl="0">
              <a:lnSpc>
                <a:spcPct val="110000"/>
              </a:lnSpc>
              <a:defRPr sz="1800"/>
            </a:pPr>
            <a:r>
              <a:rPr sz="2000" b="1">
                <a:solidFill>
                  <a:srgbClr val="424242"/>
                </a:solidFill>
              </a:rPr>
              <a:t>topology</a:t>
            </a:r>
          </a:p>
        </p:txBody>
      </p:sp>
      <p:sp>
        <p:nvSpPr>
          <p:cNvPr id="2125" name="Shape 2125"/>
          <p:cNvSpPr/>
          <p:nvPr/>
        </p:nvSpPr>
        <p:spPr>
          <a:xfrm>
            <a:off x="8920291" y="5722747"/>
            <a:ext cx="1270447"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reduced </a:t>
            </a:r>
            <a:br>
              <a:rPr sz="2000" b="1">
                <a:solidFill>
                  <a:srgbClr val="424242"/>
                </a:solidFill>
              </a:rPr>
            </a:br>
            <a:r>
              <a:rPr sz="2000" b="1">
                <a:solidFill>
                  <a:srgbClr val="424242"/>
                </a:solidFill>
              </a:rPr>
              <a:t>topology</a:t>
            </a:r>
          </a:p>
        </p:txBody>
      </p:sp>
      <p:sp>
        <p:nvSpPr>
          <p:cNvPr id="2126" name="Shape 2126"/>
          <p:cNvSpPr/>
          <p:nvPr/>
        </p:nvSpPr>
        <p:spPr>
          <a:xfrm>
            <a:off x="11448120" y="5722747"/>
            <a:ext cx="1228280" cy="71501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nSpc>
                <a:spcPct val="110000"/>
              </a:lnSpc>
              <a:defRPr sz="1800"/>
            </a:pPr>
            <a:r>
              <a:rPr sz="2000" b="1">
                <a:solidFill>
                  <a:srgbClr val="424242"/>
                </a:solidFill>
              </a:rPr>
              <a:t>running</a:t>
            </a:r>
          </a:p>
          <a:p>
            <a:pPr lvl="0">
              <a:lnSpc>
                <a:spcPct val="110000"/>
              </a:lnSpc>
              <a:defRPr sz="1800"/>
            </a:pPr>
            <a:r>
              <a:rPr sz="2000" b="1">
                <a:solidFill>
                  <a:srgbClr val="424242"/>
                </a:solidFill>
              </a:rPr>
              <a:t>network</a:t>
            </a:r>
          </a:p>
        </p:txBody>
      </p:sp>
      <p:sp>
        <p:nvSpPr>
          <p:cNvPr id="2127" name="Shape 2127"/>
          <p:cNvSpPr/>
          <p:nvPr/>
        </p:nvSpPr>
        <p:spPr>
          <a:xfrm flipV="1">
            <a:off x="12045326" y="4195007"/>
            <a:ext cx="1" cy="177654"/>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128" name="Shape 2128"/>
          <p:cNvSpPr/>
          <p:nvPr/>
        </p:nvSpPr>
        <p:spPr>
          <a:xfrm>
            <a:off x="2073499" y="4195895"/>
            <a:ext cx="9979566" cy="1"/>
          </a:xfrm>
          <a:prstGeom prst="line">
            <a:avLst/>
          </a:prstGeom>
          <a:ln w="19050">
            <a:solidFill>
              <a:srgbClr val="5E5E5E"/>
            </a:solidFill>
            <a:prstDash val="sysDot"/>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129" name="Shape 2129"/>
          <p:cNvSpPr/>
          <p:nvPr/>
        </p:nvSpPr>
        <p:spPr>
          <a:xfrm flipV="1">
            <a:off x="2058893" y="4196869"/>
            <a:ext cx="1" cy="251322"/>
          </a:xfrm>
          <a:prstGeom prst="line">
            <a:avLst/>
          </a:prstGeom>
          <a:ln w="19050">
            <a:solidFill>
              <a:srgbClr val="5E5E5E"/>
            </a:solidFill>
            <a:prstDash val="sysDot"/>
            <a:miter lim="400000"/>
            <a:headEnd type="triangle"/>
          </a:ln>
        </p:spPr>
        <p:txBody>
          <a:bodyPr lIns="0" tIns="0" rIns="0" bIns="0" anchor="ctr"/>
          <a:lstStyle/>
          <a:p>
            <a:pPr lvl="0" algn="l" defTabSz="457200">
              <a:defRPr sz="1200">
                <a:latin typeface="Helvetica"/>
                <a:ea typeface="Helvetica"/>
                <a:cs typeface="Helvetica"/>
                <a:sym typeface="Helvetica"/>
              </a:defRPr>
            </a:pPr>
            <a:endParaRPr/>
          </a:p>
        </p:txBody>
      </p:sp>
      <p:sp>
        <p:nvSpPr>
          <p:cNvPr id="2130" name="Shape 2130"/>
          <p:cNvSpPr/>
          <p:nvPr/>
        </p:nvSpPr>
        <p:spPr>
          <a:xfrm>
            <a:off x="2394261" y="3482006"/>
            <a:ext cx="1829582"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Compilation</a:t>
            </a:r>
          </a:p>
        </p:txBody>
      </p:sp>
      <p:sp>
        <p:nvSpPr>
          <p:cNvPr id="2131" name="Shape 2131"/>
          <p:cNvSpPr/>
          <p:nvPr/>
        </p:nvSpPr>
        <p:spPr>
          <a:xfrm>
            <a:off x="4950766" y="3482006"/>
            <a:ext cx="2114985"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Augmentation</a:t>
            </a:r>
          </a:p>
        </p:txBody>
      </p:sp>
      <p:sp>
        <p:nvSpPr>
          <p:cNvPr id="2132" name="Shape 2132"/>
          <p:cNvSpPr/>
          <p:nvPr/>
        </p:nvSpPr>
        <p:spPr>
          <a:xfrm>
            <a:off x="7538122" y="3482006"/>
            <a:ext cx="1956594"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Optimization</a:t>
            </a:r>
          </a:p>
        </p:txBody>
      </p:sp>
      <p:grpSp>
        <p:nvGrpSpPr>
          <p:cNvPr id="2135" name="Group 2135"/>
          <p:cNvGrpSpPr/>
          <p:nvPr/>
        </p:nvGrpSpPr>
        <p:grpSpPr>
          <a:xfrm>
            <a:off x="10060220" y="3289300"/>
            <a:ext cx="1664098" cy="817213"/>
            <a:chOff x="0" y="0"/>
            <a:chExt cx="1664096" cy="817212"/>
          </a:xfrm>
        </p:grpSpPr>
        <p:sp>
          <p:nvSpPr>
            <p:cNvPr id="2133" name="Shape 2133"/>
            <p:cNvSpPr/>
            <p:nvPr/>
          </p:nvSpPr>
          <p:spPr>
            <a:xfrm>
              <a:off x="0" y="0"/>
              <a:ext cx="1504070" cy="4318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p>
              <a:pPr lvl="0">
                <a:lnSpc>
                  <a:spcPct val="110000"/>
                </a:lnSpc>
                <a:defRPr sz="1800"/>
              </a:pPr>
              <a:r>
                <a:rPr sz="2200" b="1">
                  <a:latin typeface="Lucida Bright"/>
                  <a:ea typeface="Lucida Bright"/>
                  <a:cs typeface="Lucida Bright"/>
                  <a:sym typeface="Lucida Bright"/>
                </a:rPr>
                <a:t>Injection</a:t>
              </a:r>
              <a:r>
                <a:rPr sz="2200" b="1">
                  <a:solidFill>
                    <a:srgbClr val="797979"/>
                  </a:solidFill>
                  <a:latin typeface="Lucida Bright"/>
                  <a:ea typeface="Lucida Bright"/>
                  <a:cs typeface="Lucida Bright"/>
                  <a:sym typeface="Lucida Bright"/>
                </a:rPr>
                <a:t>/</a:t>
              </a:r>
            </a:p>
          </p:txBody>
        </p:sp>
        <p:sp>
          <p:nvSpPr>
            <p:cNvPr id="2134" name="Shape 2134"/>
            <p:cNvSpPr/>
            <p:nvPr/>
          </p:nvSpPr>
          <p:spPr>
            <a:xfrm>
              <a:off x="0" y="385412"/>
              <a:ext cx="166409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nSpc>
                  <a:spcPct val="110000"/>
                </a:lnSpc>
                <a:defRPr sz="2200" b="1">
                  <a:latin typeface="Lucida Bright"/>
                  <a:ea typeface="Lucida Bright"/>
                  <a:cs typeface="Lucida Bright"/>
                  <a:sym typeface="Lucida Bright"/>
                </a:defRPr>
              </a:lvl1pPr>
            </a:lstStyle>
            <a:p>
              <a:pPr lvl="0">
                <a:defRPr sz="1800" b="0"/>
              </a:pPr>
              <a:r>
                <a:rPr sz="2200" b="1"/>
                <a:t>Monitoring</a:t>
              </a:r>
            </a:p>
          </p:txBody>
        </p:sp>
      </p:grpSp>
      <p:pic>
        <p:nvPicPr>
          <p:cNvPr id="2136" name="pasted-image.jpg"/>
          <p:cNvPicPr/>
          <p:nvPr/>
        </p:nvPicPr>
        <p:blipFill>
          <a:blip r:embed="rId2">
            <a:extLst/>
          </a:blip>
          <a:srcRect l="6992" t="10113" r="10135" b="11501"/>
          <a:stretch>
            <a:fillRect/>
          </a:stretch>
        </p:blipFill>
        <p:spPr>
          <a:xfrm>
            <a:off x="11310423" y="4721626"/>
            <a:ext cx="408287" cy="322199"/>
          </a:xfrm>
          <a:prstGeom prst="rect">
            <a:avLst/>
          </a:prstGeom>
          <a:ln w="12700">
            <a:miter lim="400000"/>
          </a:ln>
        </p:spPr>
      </p:pic>
      <p:pic>
        <p:nvPicPr>
          <p:cNvPr id="2137" name="pasted-image.jpg"/>
          <p:cNvPicPr/>
          <p:nvPr/>
        </p:nvPicPr>
        <p:blipFill>
          <a:blip r:embed="rId2">
            <a:extLst/>
          </a:blip>
          <a:srcRect l="6992" t="10113" r="10135" b="11501"/>
          <a:stretch>
            <a:fillRect/>
          </a:stretch>
        </p:blipFill>
        <p:spPr>
          <a:xfrm>
            <a:off x="11853686" y="4403650"/>
            <a:ext cx="408287" cy="322199"/>
          </a:xfrm>
          <a:prstGeom prst="rect">
            <a:avLst/>
          </a:prstGeom>
          <a:ln w="12700">
            <a:miter lim="400000"/>
          </a:ln>
        </p:spPr>
      </p:pic>
      <p:pic>
        <p:nvPicPr>
          <p:cNvPr id="2138" name="pasted-image.jpg"/>
          <p:cNvPicPr/>
          <p:nvPr/>
        </p:nvPicPr>
        <p:blipFill>
          <a:blip r:embed="rId2">
            <a:extLst/>
          </a:blip>
          <a:srcRect l="6992" t="10113" r="10135" b="11501"/>
          <a:stretch>
            <a:fillRect/>
          </a:stretch>
        </p:blipFill>
        <p:spPr>
          <a:xfrm>
            <a:off x="11853686" y="4713202"/>
            <a:ext cx="408287" cy="322199"/>
          </a:xfrm>
          <a:prstGeom prst="rect">
            <a:avLst/>
          </a:prstGeom>
          <a:ln w="12700">
            <a:miter lim="400000"/>
          </a:ln>
        </p:spPr>
      </p:pic>
      <p:pic>
        <p:nvPicPr>
          <p:cNvPr id="2139" name="pasted-image.jpg"/>
          <p:cNvPicPr/>
          <p:nvPr/>
        </p:nvPicPr>
        <p:blipFill>
          <a:blip r:embed="rId2">
            <a:extLst/>
          </a:blip>
          <a:srcRect l="6992" t="10113" r="10135" b="11501"/>
          <a:stretch>
            <a:fillRect/>
          </a:stretch>
        </p:blipFill>
        <p:spPr>
          <a:xfrm>
            <a:off x="11858043" y="5077226"/>
            <a:ext cx="408287" cy="322199"/>
          </a:xfrm>
          <a:prstGeom prst="rect">
            <a:avLst/>
          </a:prstGeom>
          <a:ln w="12700">
            <a:miter lim="400000"/>
          </a:ln>
        </p:spPr>
      </p:pic>
      <p:pic>
        <p:nvPicPr>
          <p:cNvPr id="2140" name="pasted-image.jpg"/>
          <p:cNvPicPr/>
          <p:nvPr/>
        </p:nvPicPr>
        <p:blipFill>
          <a:blip r:embed="rId2">
            <a:extLst/>
          </a:blip>
          <a:srcRect l="6992" t="10113" r="10135" b="11501"/>
          <a:stretch>
            <a:fillRect/>
          </a:stretch>
        </p:blipFill>
        <p:spPr>
          <a:xfrm>
            <a:off x="12449346" y="4723213"/>
            <a:ext cx="408287" cy="322199"/>
          </a:xfrm>
          <a:prstGeom prst="rect">
            <a:avLst/>
          </a:prstGeom>
          <a:ln w="12700">
            <a:miter lim="400000"/>
          </a:ln>
        </p:spPr>
      </p:pic>
      <p:sp>
        <p:nvSpPr>
          <p:cNvPr id="2141" name="Shape 2141"/>
          <p:cNvSpPr/>
          <p:nvPr/>
        </p:nvSpPr>
        <p:spPr>
          <a:xfrm>
            <a:off x="9851918" y="7321028"/>
            <a:ext cx="2523983" cy="8559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nSpc>
                <a:spcPct val="120000"/>
              </a:lnSpc>
              <a:defRPr sz="1800"/>
            </a:pPr>
            <a:r>
              <a:rPr sz="2300"/>
              <a:t>OSPF interaction</a:t>
            </a:r>
          </a:p>
          <a:p>
            <a:pPr lvl="0">
              <a:lnSpc>
                <a:spcPct val="120000"/>
              </a:lnSpc>
              <a:defRPr sz="1800"/>
            </a:pPr>
            <a:r>
              <a:rPr sz="2300"/>
              <a:t>module</a:t>
            </a:r>
          </a:p>
        </p:txBody>
      </p:sp>
      <p:sp>
        <p:nvSpPr>
          <p:cNvPr id="2142" name="Shape 2142"/>
          <p:cNvSpPr/>
          <p:nvPr/>
        </p:nvSpPr>
        <p:spPr>
          <a:xfrm>
            <a:off x="147068" y="3268127"/>
            <a:ext cx="12859024" cy="3769890"/>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43" name="Shape 2143"/>
          <p:cNvSpPr/>
          <p:nvPr/>
        </p:nvSpPr>
        <p:spPr>
          <a:xfrm flipV="1">
            <a:off x="10874304" y="5047704"/>
            <a:ext cx="1" cy="2203410"/>
          </a:xfrm>
          <a:prstGeom prst="line">
            <a:avLst/>
          </a:prstGeom>
          <a:ln w="127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 name="Shape 215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Experiments on real routers show that</a:t>
            </a:r>
          </a:p>
          <a:p>
            <a:pPr lvl="0" algn="l">
              <a:lnSpc>
                <a:spcPct val="130000"/>
              </a:lnSpc>
              <a:defRPr sz="1800"/>
            </a:pPr>
            <a:r>
              <a:rPr sz="3400">
                <a:solidFill>
                  <a:srgbClr val="424242"/>
                </a:solidFill>
              </a:rPr>
              <a:t>Fibbing has very limited impact on routers</a:t>
            </a:r>
          </a:p>
        </p:txBody>
      </p:sp>
      <p:sp>
        <p:nvSpPr>
          <p:cNvPr id="2152" name="Shape 2152"/>
          <p:cNvSpPr/>
          <p:nvPr/>
        </p:nvSpPr>
        <p:spPr>
          <a:xfrm>
            <a:off x="6699646" y="3261360"/>
            <a:ext cx="2056955"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router</a:t>
            </a:r>
          </a:p>
          <a:p>
            <a:pPr lvl="0" algn="l">
              <a:lnSpc>
                <a:spcPct val="120000"/>
              </a:lnSpc>
              <a:defRPr sz="1800"/>
            </a:pPr>
            <a:r>
              <a:rPr sz="2400"/>
              <a:t>memory </a:t>
            </a:r>
            <a:r>
              <a:rPr sz="2400">
                <a:solidFill>
                  <a:srgbClr val="797979"/>
                </a:solidFill>
              </a:rPr>
              <a:t>(MB)</a:t>
            </a:r>
          </a:p>
        </p:txBody>
      </p:sp>
      <p:sp>
        <p:nvSpPr>
          <p:cNvPr id="2153" name="Shape 2153"/>
          <p:cNvSpPr/>
          <p:nvPr/>
        </p:nvSpPr>
        <p:spPr>
          <a:xfrm>
            <a:off x="3441700" y="3261598"/>
            <a:ext cx="1224707"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 fake </a:t>
            </a:r>
          </a:p>
          <a:p>
            <a:pPr lvl="0" algn="l">
              <a:lnSpc>
                <a:spcPct val="120000"/>
              </a:lnSpc>
              <a:defRPr sz="1800"/>
            </a:pPr>
            <a:r>
              <a:rPr sz="2400"/>
              <a:t>nodes</a:t>
            </a:r>
          </a:p>
        </p:txBody>
      </p:sp>
      <p:sp>
        <p:nvSpPr>
          <p:cNvPr id="2154" name="Shape 2154"/>
          <p:cNvSpPr/>
          <p:nvPr/>
        </p:nvSpPr>
        <p:spPr>
          <a:xfrm>
            <a:off x="3441700" y="4663501"/>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1 000</a:t>
            </a:r>
          </a:p>
        </p:txBody>
      </p:sp>
      <p:sp>
        <p:nvSpPr>
          <p:cNvPr id="2155" name="Shape 2155"/>
          <p:cNvSpPr/>
          <p:nvPr/>
        </p:nvSpPr>
        <p:spPr>
          <a:xfrm>
            <a:off x="3467100" y="5205633"/>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5 000</a:t>
            </a:r>
          </a:p>
        </p:txBody>
      </p:sp>
      <p:sp>
        <p:nvSpPr>
          <p:cNvPr id="2156" name="Shape 2156"/>
          <p:cNvSpPr/>
          <p:nvPr/>
        </p:nvSpPr>
        <p:spPr>
          <a:xfrm>
            <a:off x="3441700" y="5747764"/>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10 000</a:t>
            </a:r>
          </a:p>
        </p:txBody>
      </p:sp>
      <p:sp>
        <p:nvSpPr>
          <p:cNvPr id="2157" name="Shape 2157"/>
          <p:cNvSpPr/>
          <p:nvPr/>
        </p:nvSpPr>
        <p:spPr>
          <a:xfrm>
            <a:off x="6763146" y="4663501"/>
            <a:ext cx="596207"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0.7</a:t>
            </a:r>
          </a:p>
        </p:txBody>
      </p:sp>
      <p:sp>
        <p:nvSpPr>
          <p:cNvPr id="2158" name="Shape 2158"/>
          <p:cNvSpPr/>
          <p:nvPr/>
        </p:nvSpPr>
        <p:spPr>
          <a:xfrm>
            <a:off x="6763146" y="6302595"/>
            <a:ext cx="78893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76.0</a:t>
            </a:r>
          </a:p>
        </p:txBody>
      </p:sp>
      <p:sp>
        <p:nvSpPr>
          <p:cNvPr id="2159" name="Shape 2159"/>
          <p:cNvSpPr/>
          <p:nvPr/>
        </p:nvSpPr>
        <p:spPr>
          <a:xfrm>
            <a:off x="6750446" y="6844726"/>
            <a:ext cx="69249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153</a:t>
            </a:r>
          </a:p>
        </p:txBody>
      </p:sp>
      <p:sp>
        <p:nvSpPr>
          <p:cNvPr id="2160" name="Shape 2160"/>
          <p:cNvSpPr/>
          <p:nvPr/>
        </p:nvSpPr>
        <p:spPr>
          <a:xfrm>
            <a:off x="3479800" y="6302595"/>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50 000</a:t>
            </a:r>
          </a:p>
        </p:txBody>
      </p:sp>
      <p:sp>
        <p:nvSpPr>
          <p:cNvPr id="2161" name="Shape 2161"/>
          <p:cNvSpPr/>
          <p:nvPr/>
        </p:nvSpPr>
        <p:spPr>
          <a:xfrm>
            <a:off x="3441700" y="6844726"/>
            <a:ext cx="13671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100 000</a:t>
            </a:r>
          </a:p>
        </p:txBody>
      </p:sp>
      <p:sp>
        <p:nvSpPr>
          <p:cNvPr id="2162" name="Shape 2162"/>
          <p:cNvSpPr/>
          <p:nvPr/>
        </p:nvSpPr>
        <p:spPr>
          <a:xfrm>
            <a:off x="6763146" y="5218333"/>
            <a:ext cx="596207"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6.8</a:t>
            </a:r>
          </a:p>
        </p:txBody>
      </p:sp>
      <p:sp>
        <p:nvSpPr>
          <p:cNvPr id="2163" name="Shape 2163"/>
          <p:cNvSpPr/>
          <p:nvPr/>
        </p:nvSpPr>
        <p:spPr>
          <a:xfrm>
            <a:off x="6750446" y="5747764"/>
            <a:ext cx="78893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14.5</a:t>
            </a:r>
          </a:p>
        </p:txBody>
      </p:sp>
      <p:sp>
        <p:nvSpPr>
          <p:cNvPr id="2164" name="Shape 2164"/>
          <p:cNvSpPr/>
          <p:nvPr/>
        </p:nvSpPr>
        <p:spPr>
          <a:xfrm>
            <a:off x="8952036" y="6844726"/>
            <a:ext cx="231978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400">
                <a:solidFill>
                  <a:srgbClr val="797979"/>
                </a:solidFill>
              </a:defRPr>
            </a:lvl1pPr>
          </a:lstStyle>
          <a:p>
            <a:pPr lvl="0">
              <a:defRPr sz="1800">
                <a:solidFill>
                  <a:srgbClr val="000000"/>
                </a:solidFill>
              </a:defRPr>
            </a:pPr>
            <a:r>
              <a:rPr sz="2400">
                <a:solidFill>
                  <a:srgbClr val="797979"/>
                </a:solidFill>
              </a:rPr>
              <a:t>DRAM is cheap</a:t>
            </a:r>
          </a:p>
        </p:txBody>
      </p:sp>
      <p:sp>
        <p:nvSpPr>
          <p:cNvPr id="2165" name="Shape 2165"/>
          <p:cNvSpPr/>
          <p:nvPr/>
        </p:nvSpPr>
        <p:spPr>
          <a:xfrm>
            <a:off x="2719598" y="7799607"/>
            <a:ext cx="269423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2600"/>
                </a:solidFill>
              </a:defRPr>
            </a:lvl1pPr>
          </a:lstStyle>
          <a:p>
            <a:pPr lvl="0">
              <a:defRPr sz="1800">
                <a:solidFill>
                  <a:srgbClr val="000000"/>
                </a:solidFill>
              </a:defRPr>
            </a:pPr>
            <a:r>
              <a:rPr sz="2400">
                <a:solidFill>
                  <a:srgbClr val="FF2600"/>
                </a:solidFill>
              </a:rPr>
              <a:t>&gt;&gt; # real routers </a:t>
            </a:r>
          </a:p>
        </p:txBody>
      </p:sp>
      <p:sp>
        <p:nvSpPr>
          <p:cNvPr id="2166" name="Shape 2166"/>
          <p:cNvSpPr/>
          <p:nvPr/>
        </p:nvSpPr>
        <p:spPr>
          <a:xfrm>
            <a:off x="4073066" y="7362130"/>
            <a:ext cx="1" cy="396324"/>
          </a:xfrm>
          <a:prstGeom prst="line">
            <a:avLst/>
          </a:prstGeom>
          <a:ln w="12700">
            <a:solidFill>
              <a:srgbClr val="5E5E5E"/>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Tree>
  </p:cSld>
  <p:clrMapOvr>
    <a:masterClrMapping/>
  </p:clrMapOvr>
  <p:transition xmlns:p14="http://schemas.microsoft.com/office/powerpoint/2010/mai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 name="Shape 2168"/>
          <p:cNvSpPr/>
          <p:nvPr/>
        </p:nvSpPr>
        <p:spPr>
          <a:xfrm>
            <a:off x="0" y="7793698"/>
            <a:ext cx="13093701" cy="1430095"/>
          </a:xfrm>
          <a:prstGeom prst="rect">
            <a:avLst/>
          </a:prstGeom>
          <a:solidFill>
            <a:srgbClr val="FFDCB8">
              <a:alpha val="64507"/>
            </a:srgbClr>
          </a:solidFill>
          <a:ln w="12700">
            <a:miter lim="400000"/>
          </a:ln>
        </p:spPr>
        <p:txBody>
          <a:bodyPr lIns="0" tIns="0" rIns="0" bIns="0" anchor="ctr"/>
          <a:lstStyle/>
          <a:p>
            <a:pPr lvl="0">
              <a:defRPr sz="3100"/>
            </a:pPr>
            <a:endParaRPr/>
          </a:p>
        </p:txBody>
      </p:sp>
      <p:sp>
        <p:nvSpPr>
          <p:cNvPr id="2169" name="Shape 2169"/>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Experiments on real routers show that</a:t>
            </a:r>
          </a:p>
          <a:p>
            <a:pPr lvl="0" algn="l">
              <a:lnSpc>
                <a:spcPct val="130000"/>
              </a:lnSpc>
              <a:defRPr sz="1800"/>
            </a:pPr>
            <a:r>
              <a:rPr sz="3400">
                <a:solidFill>
                  <a:srgbClr val="424242"/>
                </a:solidFill>
              </a:rPr>
              <a:t>Fibbing has very limited impact on routers</a:t>
            </a:r>
          </a:p>
        </p:txBody>
      </p:sp>
      <p:sp>
        <p:nvSpPr>
          <p:cNvPr id="2170" name="Shape 2170"/>
          <p:cNvSpPr/>
          <p:nvPr/>
        </p:nvSpPr>
        <p:spPr>
          <a:xfrm>
            <a:off x="3441700" y="4663501"/>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1 000</a:t>
            </a:r>
          </a:p>
        </p:txBody>
      </p:sp>
      <p:sp>
        <p:nvSpPr>
          <p:cNvPr id="2171" name="Shape 2171"/>
          <p:cNvSpPr/>
          <p:nvPr/>
        </p:nvSpPr>
        <p:spPr>
          <a:xfrm>
            <a:off x="3467100" y="5205633"/>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5 000</a:t>
            </a:r>
          </a:p>
        </p:txBody>
      </p:sp>
      <p:sp>
        <p:nvSpPr>
          <p:cNvPr id="2172" name="Shape 2172"/>
          <p:cNvSpPr/>
          <p:nvPr/>
        </p:nvSpPr>
        <p:spPr>
          <a:xfrm>
            <a:off x="3441700" y="5747764"/>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10 000</a:t>
            </a:r>
          </a:p>
        </p:txBody>
      </p:sp>
      <p:sp>
        <p:nvSpPr>
          <p:cNvPr id="2173" name="Shape 2173"/>
          <p:cNvSpPr/>
          <p:nvPr/>
        </p:nvSpPr>
        <p:spPr>
          <a:xfrm>
            <a:off x="6699646" y="3261360"/>
            <a:ext cx="2056955"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router</a:t>
            </a:r>
          </a:p>
          <a:p>
            <a:pPr lvl="0" algn="l">
              <a:lnSpc>
                <a:spcPct val="120000"/>
              </a:lnSpc>
              <a:defRPr sz="1800"/>
            </a:pPr>
            <a:r>
              <a:rPr sz="2400"/>
              <a:t>memory </a:t>
            </a:r>
            <a:r>
              <a:rPr sz="2400">
                <a:solidFill>
                  <a:srgbClr val="797979"/>
                </a:solidFill>
              </a:rPr>
              <a:t>(MB)</a:t>
            </a:r>
          </a:p>
        </p:txBody>
      </p:sp>
      <p:sp>
        <p:nvSpPr>
          <p:cNvPr id="2174" name="Shape 2174"/>
          <p:cNvSpPr/>
          <p:nvPr/>
        </p:nvSpPr>
        <p:spPr>
          <a:xfrm>
            <a:off x="6763146" y="4663501"/>
            <a:ext cx="596207"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0.7</a:t>
            </a:r>
          </a:p>
        </p:txBody>
      </p:sp>
      <p:sp>
        <p:nvSpPr>
          <p:cNvPr id="2175" name="Shape 2175"/>
          <p:cNvSpPr/>
          <p:nvPr/>
        </p:nvSpPr>
        <p:spPr>
          <a:xfrm>
            <a:off x="6763146" y="6302595"/>
            <a:ext cx="78893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76.0</a:t>
            </a:r>
          </a:p>
        </p:txBody>
      </p:sp>
      <p:sp>
        <p:nvSpPr>
          <p:cNvPr id="2176" name="Shape 2176"/>
          <p:cNvSpPr/>
          <p:nvPr/>
        </p:nvSpPr>
        <p:spPr>
          <a:xfrm>
            <a:off x="6750446" y="6844726"/>
            <a:ext cx="69249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153</a:t>
            </a:r>
          </a:p>
        </p:txBody>
      </p:sp>
      <p:sp>
        <p:nvSpPr>
          <p:cNvPr id="2177" name="Shape 2177"/>
          <p:cNvSpPr/>
          <p:nvPr/>
        </p:nvSpPr>
        <p:spPr>
          <a:xfrm>
            <a:off x="3479800" y="6302595"/>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50 000</a:t>
            </a:r>
          </a:p>
        </p:txBody>
      </p:sp>
      <p:sp>
        <p:nvSpPr>
          <p:cNvPr id="2178" name="Shape 2178"/>
          <p:cNvSpPr/>
          <p:nvPr/>
        </p:nvSpPr>
        <p:spPr>
          <a:xfrm>
            <a:off x="3441700" y="6844726"/>
            <a:ext cx="13671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100 000</a:t>
            </a:r>
          </a:p>
        </p:txBody>
      </p:sp>
      <p:sp>
        <p:nvSpPr>
          <p:cNvPr id="2179" name="Shape 2179"/>
          <p:cNvSpPr/>
          <p:nvPr/>
        </p:nvSpPr>
        <p:spPr>
          <a:xfrm>
            <a:off x="6763146" y="5218333"/>
            <a:ext cx="596207"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6.8</a:t>
            </a:r>
          </a:p>
        </p:txBody>
      </p:sp>
      <p:sp>
        <p:nvSpPr>
          <p:cNvPr id="2180" name="Shape 2180"/>
          <p:cNvSpPr/>
          <p:nvPr/>
        </p:nvSpPr>
        <p:spPr>
          <a:xfrm>
            <a:off x="6750446" y="5747764"/>
            <a:ext cx="78893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14.5</a:t>
            </a:r>
          </a:p>
        </p:txBody>
      </p:sp>
      <p:sp>
        <p:nvSpPr>
          <p:cNvPr id="2181" name="Shape 2181"/>
          <p:cNvSpPr/>
          <p:nvPr/>
        </p:nvSpPr>
        <p:spPr>
          <a:xfrm>
            <a:off x="3441700" y="3261598"/>
            <a:ext cx="1224707"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 fake </a:t>
            </a:r>
          </a:p>
          <a:p>
            <a:pPr lvl="0" algn="l">
              <a:lnSpc>
                <a:spcPct val="120000"/>
              </a:lnSpc>
              <a:defRPr sz="1800"/>
            </a:pPr>
            <a:r>
              <a:rPr sz="2400"/>
              <a:t>nodes</a:t>
            </a:r>
          </a:p>
        </p:txBody>
      </p:sp>
      <p:sp>
        <p:nvSpPr>
          <p:cNvPr id="2182" name="Shape 2182"/>
          <p:cNvSpPr/>
          <p:nvPr/>
        </p:nvSpPr>
        <p:spPr>
          <a:xfrm>
            <a:off x="8952036" y="6844726"/>
            <a:ext cx="231978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400">
                <a:solidFill>
                  <a:srgbClr val="797979"/>
                </a:solidFill>
              </a:defRPr>
            </a:lvl1pPr>
          </a:lstStyle>
          <a:p>
            <a:pPr lvl="0">
              <a:defRPr sz="1800">
                <a:solidFill>
                  <a:srgbClr val="000000"/>
                </a:solidFill>
              </a:defRPr>
            </a:pPr>
            <a:r>
              <a:rPr sz="2400">
                <a:solidFill>
                  <a:srgbClr val="797979"/>
                </a:solidFill>
              </a:rPr>
              <a:t>DRAM is cheap</a:t>
            </a:r>
          </a:p>
        </p:txBody>
      </p:sp>
      <p:sp>
        <p:nvSpPr>
          <p:cNvPr id="2183" name="Shape 2183"/>
          <p:cNvSpPr/>
          <p:nvPr/>
        </p:nvSpPr>
        <p:spPr>
          <a:xfrm>
            <a:off x="4125267" y="8273795"/>
            <a:ext cx="501090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150000"/>
              </a:lnSpc>
              <a:defRPr sz="2500"/>
            </a:lvl1pPr>
          </a:lstStyle>
          <a:p>
            <a:pPr lvl="0">
              <a:defRPr sz="1800"/>
            </a:pPr>
            <a:r>
              <a:rPr sz="2500"/>
              <a:t>CPU utilization always under 4%</a:t>
            </a:r>
          </a:p>
        </p:txBody>
      </p:sp>
      <p:sp>
        <p:nvSpPr>
          <p:cNvPr id="2184" name="Shape 2184"/>
          <p:cNvSpPr/>
          <p:nvPr/>
        </p:nvSpPr>
        <p:spPr>
          <a:xfrm>
            <a:off x="147068" y="3268127"/>
            <a:ext cx="12859024" cy="4033800"/>
          </a:xfrm>
          <a:prstGeom prst="rect">
            <a:avLst/>
          </a:prstGeom>
          <a:solidFill>
            <a:srgbClr val="FFFFFF">
              <a:alpha val="49527"/>
            </a:srgbClr>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Tree>
  </p:cSld>
  <p:clrMapOvr>
    <a:masterClrMapping/>
  </p:clrMapOvr>
  <p:transition xmlns:p14="http://schemas.microsoft.com/office/powerpoint/2010/mai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 name="Shape 2186"/>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Experiments on real routers show that</a:t>
            </a:r>
          </a:p>
          <a:p>
            <a:pPr lvl="0" algn="l">
              <a:lnSpc>
                <a:spcPct val="130000"/>
              </a:lnSpc>
              <a:defRPr sz="1800"/>
            </a:pPr>
            <a:r>
              <a:rPr sz="3400">
                <a:solidFill>
                  <a:srgbClr val="424242"/>
                </a:solidFill>
              </a:rPr>
              <a:t>Fibbing does not impact IGP convergence</a:t>
            </a:r>
          </a:p>
        </p:txBody>
      </p:sp>
      <p:sp>
        <p:nvSpPr>
          <p:cNvPr id="2187" name="Shape 2187"/>
          <p:cNvSpPr/>
          <p:nvPr/>
        </p:nvSpPr>
        <p:spPr>
          <a:xfrm>
            <a:off x="2424168" y="4115356"/>
            <a:ext cx="8156464"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50000"/>
              </a:lnSpc>
              <a:defRPr sz="1800"/>
            </a:pPr>
            <a:r>
              <a:rPr sz="2400"/>
              <a:t>Upon link failure, we registered </a:t>
            </a:r>
            <a:r>
              <a:rPr sz="2400" i="1"/>
              <a:t>no difference</a:t>
            </a:r>
            <a:r>
              <a:rPr sz="2400"/>
              <a:t> in the (sub-second) IGP convergence with</a:t>
            </a:r>
          </a:p>
        </p:txBody>
      </p:sp>
      <p:sp>
        <p:nvSpPr>
          <p:cNvPr id="2188" name="Shape 2188"/>
          <p:cNvSpPr/>
          <p:nvPr/>
        </p:nvSpPr>
        <p:spPr>
          <a:xfrm>
            <a:off x="2424168" y="6587858"/>
            <a:ext cx="901909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2"/>
              </a:buBlip>
              <a:defRPr sz="2400"/>
            </a:lvl1pPr>
          </a:lstStyle>
          <a:p>
            <a:pPr lvl="0">
              <a:defRPr sz="1800"/>
            </a:pPr>
            <a:r>
              <a:rPr sz="2400"/>
              <a:t>up to 100,000 fake nodes and destinations </a:t>
            </a:r>
          </a:p>
        </p:txBody>
      </p:sp>
      <p:sp>
        <p:nvSpPr>
          <p:cNvPr id="2189" name="Shape 2189"/>
          <p:cNvSpPr/>
          <p:nvPr/>
        </p:nvSpPr>
        <p:spPr>
          <a:xfrm>
            <a:off x="2424168" y="5618307"/>
            <a:ext cx="901909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2"/>
              </a:buBlip>
              <a:defRPr sz="2400"/>
            </a:lvl1pPr>
          </a:lstStyle>
          <a:p>
            <a:pPr lvl="0">
              <a:defRPr sz="1800"/>
            </a:pPr>
            <a:r>
              <a:rPr sz="2400"/>
              <a:t>no fake nodes</a:t>
            </a:r>
          </a:p>
        </p:txBody>
      </p:sp>
    </p:spTree>
  </p:cSld>
  <p:clrMapOvr>
    <a:masterClrMapping/>
  </p:clrMapOvr>
  <p:transition xmlns:p14="http://schemas.microsoft.com/office/powerpoint/2010/mai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 name="Shape 2191"/>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Experiments on real routers show that</a:t>
            </a:r>
          </a:p>
          <a:p>
            <a:pPr lvl="0" algn="l">
              <a:lnSpc>
                <a:spcPct val="130000"/>
              </a:lnSpc>
              <a:defRPr sz="1800"/>
            </a:pPr>
            <a:r>
              <a:rPr sz="3400">
                <a:solidFill>
                  <a:srgbClr val="424242"/>
                </a:solidFill>
              </a:rPr>
              <a:t>Fibbing achieves fast forwarding changes</a:t>
            </a:r>
          </a:p>
        </p:txBody>
      </p:sp>
      <p:sp>
        <p:nvSpPr>
          <p:cNvPr id="2192" name="Shape 2192"/>
          <p:cNvSpPr/>
          <p:nvPr/>
        </p:nvSpPr>
        <p:spPr>
          <a:xfrm>
            <a:off x="6768323" y="3261598"/>
            <a:ext cx="2270374"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installation</a:t>
            </a:r>
          </a:p>
          <a:p>
            <a:pPr lvl="0" algn="l">
              <a:lnSpc>
                <a:spcPct val="120000"/>
              </a:lnSpc>
              <a:defRPr sz="1800"/>
            </a:pPr>
            <a:r>
              <a:rPr sz="2400"/>
              <a:t>time </a:t>
            </a:r>
            <a:r>
              <a:rPr sz="2400">
                <a:solidFill>
                  <a:srgbClr val="797979"/>
                </a:solidFill>
              </a:rPr>
              <a:t>(seconds)</a:t>
            </a:r>
          </a:p>
        </p:txBody>
      </p:sp>
      <p:sp>
        <p:nvSpPr>
          <p:cNvPr id="2193" name="Shape 2193"/>
          <p:cNvSpPr/>
          <p:nvPr/>
        </p:nvSpPr>
        <p:spPr>
          <a:xfrm>
            <a:off x="6768323" y="4663501"/>
            <a:ext cx="59620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0.9</a:t>
            </a:r>
          </a:p>
        </p:txBody>
      </p:sp>
      <p:sp>
        <p:nvSpPr>
          <p:cNvPr id="2194" name="Shape 2194"/>
          <p:cNvSpPr/>
          <p:nvPr/>
        </p:nvSpPr>
        <p:spPr>
          <a:xfrm>
            <a:off x="6768323" y="6304491"/>
            <a:ext cx="78893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44.7</a:t>
            </a:r>
          </a:p>
        </p:txBody>
      </p:sp>
      <p:sp>
        <p:nvSpPr>
          <p:cNvPr id="2195" name="Shape 2195"/>
          <p:cNvSpPr/>
          <p:nvPr/>
        </p:nvSpPr>
        <p:spPr>
          <a:xfrm>
            <a:off x="6755623" y="6844726"/>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89.50</a:t>
            </a:r>
          </a:p>
        </p:txBody>
      </p:sp>
      <p:sp>
        <p:nvSpPr>
          <p:cNvPr id="2196" name="Shape 2196"/>
          <p:cNvSpPr/>
          <p:nvPr/>
        </p:nvSpPr>
        <p:spPr>
          <a:xfrm>
            <a:off x="6768323" y="5203736"/>
            <a:ext cx="59620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4.5</a:t>
            </a:r>
          </a:p>
        </p:txBody>
      </p:sp>
      <p:sp>
        <p:nvSpPr>
          <p:cNvPr id="2197" name="Shape 2197"/>
          <p:cNvSpPr/>
          <p:nvPr/>
        </p:nvSpPr>
        <p:spPr>
          <a:xfrm>
            <a:off x="6755623" y="5747763"/>
            <a:ext cx="59620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8.9</a:t>
            </a:r>
          </a:p>
        </p:txBody>
      </p:sp>
      <p:sp>
        <p:nvSpPr>
          <p:cNvPr id="2198" name="Shape 2198"/>
          <p:cNvSpPr/>
          <p:nvPr/>
        </p:nvSpPr>
        <p:spPr>
          <a:xfrm>
            <a:off x="8957212" y="6844726"/>
            <a:ext cx="2524722"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400">
                <a:solidFill>
                  <a:srgbClr val="FF2600"/>
                </a:solidFill>
              </a:defRPr>
            </a:lvl1pPr>
          </a:lstStyle>
          <a:p>
            <a:pPr lvl="0">
              <a:defRPr sz="1800">
                <a:solidFill>
                  <a:srgbClr val="000000"/>
                </a:solidFill>
              </a:defRPr>
            </a:pPr>
            <a:r>
              <a:rPr sz="2400">
                <a:solidFill>
                  <a:srgbClr val="FF2600"/>
                </a:solidFill>
              </a:rPr>
              <a:t>894.50 μs/entry</a:t>
            </a:r>
          </a:p>
        </p:txBody>
      </p:sp>
      <p:sp>
        <p:nvSpPr>
          <p:cNvPr id="2199" name="Shape 2199"/>
          <p:cNvSpPr/>
          <p:nvPr/>
        </p:nvSpPr>
        <p:spPr>
          <a:xfrm>
            <a:off x="3441700" y="3261598"/>
            <a:ext cx="1224707" cy="88392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p>
            <a:pPr lvl="0" algn="l">
              <a:lnSpc>
                <a:spcPct val="120000"/>
              </a:lnSpc>
              <a:defRPr sz="1800"/>
            </a:pPr>
            <a:r>
              <a:rPr sz="2400"/>
              <a:t># fake </a:t>
            </a:r>
          </a:p>
          <a:p>
            <a:pPr lvl="0" algn="l">
              <a:lnSpc>
                <a:spcPct val="120000"/>
              </a:lnSpc>
              <a:defRPr sz="1800"/>
            </a:pPr>
            <a:r>
              <a:rPr sz="2400"/>
              <a:t>nodes</a:t>
            </a:r>
          </a:p>
        </p:txBody>
      </p:sp>
      <p:sp>
        <p:nvSpPr>
          <p:cNvPr id="2200" name="Shape 2200"/>
          <p:cNvSpPr/>
          <p:nvPr/>
        </p:nvSpPr>
        <p:spPr>
          <a:xfrm>
            <a:off x="3441700" y="4663501"/>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1 000</a:t>
            </a:r>
          </a:p>
        </p:txBody>
      </p:sp>
      <p:sp>
        <p:nvSpPr>
          <p:cNvPr id="2201" name="Shape 2201"/>
          <p:cNvSpPr/>
          <p:nvPr/>
        </p:nvSpPr>
        <p:spPr>
          <a:xfrm>
            <a:off x="3467100" y="5205633"/>
            <a:ext cx="98167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5 000</a:t>
            </a:r>
          </a:p>
        </p:txBody>
      </p:sp>
      <p:sp>
        <p:nvSpPr>
          <p:cNvPr id="2202" name="Shape 2202"/>
          <p:cNvSpPr/>
          <p:nvPr/>
        </p:nvSpPr>
        <p:spPr>
          <a:xfrm>
            <a:off x="3441700" y="5747764"/>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10 000</a:t>
            </a:r>
          </a:p>
        </p:txBody>
      </p:sp>
      <p:sp>
        <p:nvSpPr>
          <p:cNvPr id="2203" name="Shape 2203"/>
          <p:cNvSpPr/>
          <p:nvPr/>
        </p:nvSpPr>
        <p:spPr>
          <a:xfrm>
            <a:off x="3479800" y="6302595"/>
            <a:ext cx="117440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50 000</a:t>
            </a:r>
          </a:p>
        </p:txBody>
      </p:sp>
      <p:sp>
        <p:nvSpPr>
          <p:cNvPr id="2204" name="Shape 2204"/>
          <p:cNvSpPr/>
          <p:nvPr/>
        </p:nvSpPr>
        <p:spPr>
          <a:xfrm>
            <a:off x="3441700" y="6844726"/>
            <a:ext cx="136713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100 000</a:t>
            </a:r>
          </a:p>
        </p:txBody>
      </p:sp>
    </p:spTree>
  </p:cSld>
  <p:clrMapOvr>
    <a:masterClrMapping/>
  </p:clrMapOvr>
  <p:transition xmlns:p14="http://schemas.microsoft.com/office/powerpoint/2010/mai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6" name="Shape 2206"/>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2"/>
              </a:rPr>
              <a:t>fibbing.net</a:t>
            </a:r>
          </a:p>
        </p:txBody>
      </p:sp>
      <p:sp>
        <p:nvSpPr>
          <p:cNvPr id="2207" name="Shape 2207"/>
          <p:cNvSpPr/>
          <p:nvPr/>
        </p:nvSpPr>
        <p:spPr>
          <a:xfrm>
            <a:off x="8024783" y="4324719"/>
            <a:ext cx="21602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Manageability</a:t>
            </a:r>
          </a:p>
        </p:txBody>
      </p:sp>
      <p:sp>
        <p:nvSpPr>
          <p:cNvPr id="2208" name="Shape 2208"/>
          <p:cNvSpPr/>
          <p:nvPr/>
        </p:nvSpPr>
        <p:spPr>
          <a:xfrm>
            <a:off x="7315200" y="432471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1</a:t>
            </a:r>
          </a:p>
        </p:txBody>
      </p:sp>
      <p:sp>
        <p:nvSpPr>
          <p:cNvPr id="2209" name="Shape 2209"/>
          <p:cNvSpPr/>
          <p:nvPr/>
        </p:nvSpPr>
        <p:spPr>
          <a:xfrm>
            <a:off x="8024783" y="5974980"/>
            <a:ext cx="15887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Scalability</a:t>
            </a:r>
          </a:p>
        </p:txBody>
      </p:sp>
      <p:sp>
        <p:nvSpPr>
          <p:cNvPr id="2210" name="Shape 2210"/>
          <p:cNvSpPr/>
          <p:nvPr/>
        </p:nvSpPr>
        <p:spPr>
          <a:xfrm>
            <a:off x="7315200" y="514984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2</a:t>
            </a:r>
          </a:p>
        </p:txBody>
      </p:sp>
      <p:sp>
        <p:nvSpPr>
          <p:cNvPr id="2211" name="Shape 2211"/>
          <p:cNvSpPr/>
          <p:nvPr/>
        </p:nvSpPr>
        <p:spPr>
          <a:xfrm>
            <a:off x="8024783" y="5149849"/>
            <a:ext cx="154007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Flexibility</a:t>
            </a:r>
          </a:p>
        </p:txBody>
      </p:sp>
      <p:sp>
        <p:nvSpPr>
          <p:cNvPr id="2212" name="Shape 2212"/>
          <p:cNvSpPr/>
          <p:nvPr/>
        </p:nvSpPr>
        <p:spPr>
          <a:xfrm>
            <a:off x="7315200" y="5974980"/>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3</a:t>
            </a:r>
          </a:p>
        </p:txBody>
      </p:sp>
      <p:sp>
        <p:nvSpPr>
          <p:cNvPr id="2213" name="Shape 2213"/>
          <p:cNvSpPr/>
          <p:nvPr/>
        </p:nvSpPr>
        <p:spPr>
          <a:xfrm>
            <a:off x="8024783" y="6797157"/>
            <a:ext cx="181436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Robustness</a:t>
            </a:r>
          </a:p>
        </p:txBody>
      </p:sp>
      <p:sp>
        <p:nvSpPr>
          <p:cNvPr id="2214" name="Shape 2214"/>
          <p:cNvSpPr/>
          <p:nvPr/>
        </p:nvSpPr>
        <p:spPr>
          <a:xfrm>
            <a:off x="7315200" y="6797157"/>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4</a:t>
            </a:r>
          </a:p>
        </p:txBody>
      </p:sp>
      <p:pic>
        <p:nvPicPr>
          <p:cNvPr id="2215" name="lamborghini.jpg"/>
          <p:cNvPicPr/>
          <p:nvPr/>
        </p:nvPicPr>
        <p:blipFill>
          <a:blip r:embed="rId3">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 name="Shape 2217"/>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Fibbing improves robustness</a:t>
            </a:r>
          </a:p>
          <a:p>
            <a:pPr lvl="0" algn="l">
              <a:lnSpc>
                <a:spcPct val="130000"/>
              </a:lnSpc>
              <a:defRPr sz="1800"/>
            </a:pPr>
            <a:r>
              <a:rPr sz="3400">
                <a:solidFill>
                  <a:srgbClr val="424242"/>
                </a:solidFill>
              </a:rPr>
              <a:t>by relying on the underlying IGP</a:t>
            </a:r>
          </a:p>
        </p:txBody>
      </p:sp>
      <p:sp>
        <p:nvSpPr>
          <p:cNvPr id="2218" name="Shape 2218"/>
          <p:cNvSpPr/>
          <p:nvPr/>
        </p:nvSpPr>
        <p:spPr>
          <a:xfrm>
            <a:off x="3394893" y="6033055"/>
            <a:ext cx="4457106"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lnSpc>
                <a:spcPct val="120000"/>
              </a:lnSpc>
              <a:defRPr sz="2400">
                <a:solidFill>
                  <a:srgbClr val="53585F"/>
                </a:solidFill>
              </a:defRPr>
            </a:lvl1pPr>
          </a:lstStyle>
          <a:p>
            <a:pPr lvl="0">
              <a:defRPr sz="1800">
                <a:solidFill>
                  <a:srgbClr val="000000"/>
                </a:solidFill>
              </a:defRPr>
            </a:pPr>
            <a:r>
              <a:rPr sz="2400">
                <a:solidFill>
                  <a:srgbClr val="53585F"/>
                </a:solidFill>
              </a:rPr>
              <a:t>thanks to its shared topology</a:t>
            </a:r>
          </a:p>
        </p:txBody>
      </p:sp>
      <p:sp>
        <p:nvSpPr>
          <p:cNvPr id="2219" name="Shape 2219"/>
          <p:cNvSpPr/>
          <p:nvPr/>
        </p:nvSpPr>
        <p:spPr>
          <a:xfrm>
            <a:off x="3394893" y="7728565"/>
            <a:ext cx="1552278"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see paper</a:t>
            </a:r>
          </a:p>
        </p:txBody>
      </p:sp>
      <p:sp>
        <p:nvSpPr>
          <p:cNvPr id="2220" name="Shape 2220"/>
          <p:cNvSpPr/>
          <p:nvPr/>
        </p:nvSpPr>
        <p:spPr>
          <a:xfrm>
            <a:off x="2851453" y="5539985"/>
            <a:ext cx="9418837"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IGP provides fast failure detection and control-plane sync</a:t>
            </a:r>
          </a:p>
        </p:txBody>
      </p:sp>
      <p:sp>
        <p:nvSpPr>
          <p:cNvPr id="2221" name="Shape 2221"/>
          <p:cNvSpPr/>
          <p:nvPr/>
        </p:nvSpPr>
        <p:spPr>
          <a:xfrm>
            <a:off x="3394893" y="4301676"/>
            <a:ext cx="534694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IGPs re-converge quickly [Filsfils07]</a:t>
            </a:r>
          </a:p>
        </p:txBody>
      </p:sp>
      <p:sp>
        <p:nvSpPr>
          <p:cNvPr id="2222" name="Shape 2222"/>
          <p:cNvSpPr/>
          <p:nvPr/>
        </p:nvSpPr>
        <p:spPr>
          <a:xfrm>
            <a:off x="2851453" y="3844476"/>
            <a:ext cx="758107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no controller action needed in some cases</a:t>
            </a:r>
          </a:p>
        </p:txBody>
      </p:sp>
      <p:sp>
        <p:nvSpPr>
          <p:cNvPr id="2223" name="Shape 2223"/>
          <p:cNvSpPr/>
          <p:nvPr/>
        </p:nvSpPr>
        <p:spPr>
          <a:xfrm>
            <a:off x="2851453" y="7271365"/>
            <a:ext cx="9418837"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Fibbing supports fail-open and fail-close semantics</a:t>
            </a:r>
          </a:p>
        </p:txBody>
      </p:sp>
    </p:spTree>
  </p:cSld>
  <p:clrMapOvr>
    <a:masterClrMapping/>
  </p:clrMapOvr>
  <p:transition xmlns:p14="http://schemas.microsoft.com/office/powerpoint/2010/mai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 name="Shape 2262"/>
          <p:cNvSpPr/>
          <p:nvPr/>
        </p:nvSpPr>
        <p:spPr>
          <a:xfrm>
            <a:off x="1441978" y="6132422"/>
            <a:ext cx="772120" cy="6151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5E5E5E"/>
            </a:solidFill>
            <a:miter lim="400000"/>
          </a:ln>
        </p:spPr>
        <p:txBody>
          <a:bodyPr/>
          <a:lstStyle/>
          <a:p>
            <a:pPr lvl="0"/>
            <a:endParaRPr/>
          </a:p>
        </p:txBody>
      </p:sp>
      <p:sp>
        <p:nvSpPr>
          <p:cNvPr id="2226" name="Shape 2226"/>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27" name="Shape 2227"/>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28" name="Shape 2228"/>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2229" name="Shape 2229"/>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0" name="Shape 2230"/>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2263" name="Shape 2263"/>
          <p:cNvSpPr/>
          <p:nvPr/>
        </p:nvSpPr>
        <p:spPr>
          <a:xfrm>
            <a:off x="4345933" y="397312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232" name="Shape 2232"/>
          <p:cNvSpPr/>
          <p:nvPr/>
        </p:nvSpPr>
        <p:spPr>
          <a:xfrm flipH="1">
            <a:off x="4337892" y="66129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3" name="Shape 2233"/>
          <p:cNvSpPr/>
          <p:nvPr/>
        </p:nvSpPr>
        <p:spPr>
          <a:xfrm flipV="1">
            <a:off x="4350592" y="6600254"/>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4" name="Shape 2234"/>
          <p:cNvSpPr/>
          <p:nvPr/>
        </p:nvSpPr>
        <p:spPr>
          <a:xfrm flipH="1">
            <a:off x="2267796" y="4756239"/>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5" name="Shape 2235"/>
          <p:cNvSpPr/>
          <p:nvPr/>
        </p:nvSpPr>
        <p:spPr>
          <a:xfrm flipV="1">
            <a:off x="4350593"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6" name="Shape 2236"/>
          <p:cNvSpPr/>
          <p:nvPr/>
        </p:nvSpPr>
        <p:spPr>
          <a:xfrm>
            <a:off x="2267796" y="6612954"/>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7" name="Shape 2237"/>
          <p:cNvSpPr/>
          <p:nvPr/>
        </p:nvSpPr>
        <p:spPr>
          <a:xfrm flipV="1">
            <a:off x="2134288"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8" name="Shape 2238"/>
          <p:cNvSpPr/>
          <p:nvPr/>
        </p:nvSpPr>
        <p:spPr>
          <a:xfrm>
            <a:off x="1756272" y="6264263"/>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39" name="Shape 2239"/>
          <p:cNvSpPr/>
          <p:nvPr/>
        </p:nvSpPr>
        <p:spPr>
          <a:xfrm>
            <a:off x="3972576" y="6234938"/>
            <a:ext cx="756034"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40" name="Shape 2240"/>
          <p:cNvSpPr/>
          <p:nvPr/>
        </p:nvSpPr>
        <p:spPr>
          <a:xfrm>
            <a:off x="1756272" y="4378223"/>
            <a:ext cx="756033"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41" name="Shape 2241"/>
          <p:cNvSpPr/>
          <p:nvPr/>
        </p:nvSpPr>
        <p:spPr>
          <a:xfrm>
            <a:off x="3972576" y="4378223"/>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42" name="Shape 2242"/>
          <p:cNvSpPr/>
          <p:nvPr/>
        </p:nvSpPr>
        <p:spPr>
          <a:xfrm>
            <a:off x="4162694" y="723917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43" name="Shape 2243"/>
          <p:cNvSpPr/>
          <p:nvPr/>
        </p:nvSpPr>
        <p:spPr>
          <a:xfrm>
            <a:off x="4971350" y="64250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44" name="Shape 2244"/>
          <p:cNvSpPr/>
          <p:nvPr/>
        </p:nvSpPr>
        <p:spPr>
          <a:xfrm>
            <a:off x="1971991" y="4527639"/>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2245" name="Shape 2245"/>
          <p:cNvSpPr/>
          <p:nvPr/>
        </p:nvSpPr>
        <p:spPr>
          <a:xfrm>
            <a:off x="4205783" y="4527639"/>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2246" name="Shape 2246"/>
          <p:cNvSpPr/>
          <p:nvPr/>
        </p:nvSpPr>
        <p:spPr>
          <a:xfrm>
            <a:off x="1971991" y="6425056"/>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2247" name="Shape 2247"/>
          <p:cNvSpPr/>
          <p:nvPr/>
        </p:nvSpPr>
        <p:spPr>
          <a:xfrm>
            <a:off x="4205783" y="6391201"/>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2264" name="Shape 2264"/>
          <p:cNvSpPr/>
          <p:nvPr/>
        </p:nvSpPr>
        <p:spPr>
          <a:xfrm>
            <a:off x="1429305" y="6930140"/>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249" name="Shape 2249"/>
          <p:cNvSpPr/>
          <p:nvPr/>
        </p:nvSpPr>
        <p:spPr>
          <a:xfrm>
            <a:off x="1275460" y="7233718"/>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50" name="Shape 2250"/>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We ran a failure recovery case study, </a:t>
            </a:r>
          </a:p>
          <a:p>
            <a:pPr lvl="0" algn="l">
              <a:lnSpc>
                <a:spcPct val="130000"/>
              </a:lnSpc>
              <a:defRPr sz="1800"/>
            </a:pPr>
            <a:r>
              <a:rPr sz="3400">
                <a:solidFill>
                  <a:srgbClr val="424242"/>
                </a:solidFill>
              </a:rPr>
              <a:t>with distributed Fibbing controller</a:t>
            </a:r>
          </a:p>
        </p:txBody>
      </p:sp>
      <p:pic>
        <p:nvPicPr>
          <p:cNvPr id="2251" name="friendly-controller.png"/>
          <p:cNvPicPr/>
          <p:nvPr/>
        </p:nvPicPr>
        <p:blipFill>
          <a:blip r:embed="rId3">
            <a:extLst/>
          </a:blip>
          <a:stretch>
            <a:fillRect/>
          </a:stretch>
        </p:blipFill>
        <p:spPr>
          <a:xfrm>
            <a:off x="4491750" y="2915488"/>
            <a:ext cx="1267731" cy="1064894"/>
          </a:xfrm>
          <a:prstGeom prst="rect">
            <a:avLst/>
          </a:prstGeom>
          <a:ln w="12700">
            <a:miter lim="400000"/>
          </a:ln>
        </p:spPr>
      </p:pic>
      <p:sp>
        <p:nvSpPr>
          <p:cNvPr id="2252" name="Shape 2252"/>
          <p:cNvSpPr/>
          <p:nvPr/>
        </p:nvSpPr>
        <p:spPr>
          <a:xfrm>
            <a:off x="5443797" y="63996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D1</a:t>
            </a:r>
          </a:p>
        </p:txBody>
      </p:sp>
      <p:sp>
        <p:nvSpPr>
          <p:cNvPr id="2253" name="Shape 2253"/>
          <p:cNvSpPr/>
          <p:nvPr/>
        </p:nvSpPr>
        <p:spPr>
          <a:xfrm>
            <a:off x="4600072" y="7215525"/>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2200"/>
            </a:lvl1pPr>
          </a:lstStyle>
          <a:p>
            <a:pPr lvl="0">
              <a:defRPr sz="1800"/>
            </a:pPr>
            <a:r>
              <a:rPr sz="2200"/>
              <a:t>D2</a:t>
            </a:r>
          </a:p>
        </p:txBody>
      </p:sp>
      <p:cxnSp>
        <p:nvCxnSpPr>
          <p:cNvPr id="2254" name="Connector 2254"/>
          <p:cNvCxnSpPr>
            <a:stCxn id="2238" idx="0"/>
            <a:endCxn id="2239" idx="0"/>
          </p:cNvCxnSpPr>
          <p:nvPr/>
        </p:nvCxnSpPr>
        <p:spPr>
          <a:xfrm flipV="1">
            <a:off x="2134288" y="6612954"/>
            <a:ext cx="2216305" cy="29327"/>
          </a:xfrm>
          <a:prstGeom prst="straightConnector1">
            <a:avLst/>
          </a:prstGeom>
          <a:ln w="50800">
            <a:solidFill>
              <a:srgbClr val="FF2600"/>
            </a:solidFill>
            <a:miter lim="400000"/>
            <a:tailEnd type="triangle"/>
          </a:ln>
        </p:spPr>
      </p:cxnSp>
      <p:sp>
        <p:nvSpPr>
          <p:cNvPr id="2265" name="Shape 2265"/>
          <p:cNvSpPr/>
          <p:nvPr/>
        </p:nvSpPr>
        <p:spPr>
          <a:xfrm>
            <a:off x="2305069" y="5086792"/>
            <a:ext cx="252367" cy="1242227"/>
          </a:xfrm>
          <a:custGeom>
            <a:avLst/>
            <a:gdLst/>
            <a:ahLst/>
            <a:cxnLst>
              <a:cxn ang="0">
                <a:pos x="wd2" y="hd2"/>
              </a:cxn>
              <a:cxn ang="5400000">
                <a:pos x="wd2" y="hd2"/>
              </a:cxn>
              <a:cxn ang="10800000">
                <a:pos x="wd2" y="hd2"/>
              </a:cxn>
              <a:cxn ang="16200000">
                <a:pos x="wd2" y="hd2"/>
              </a:cxn>
            </a:cxnLst>
            <a:rect l="0" t="0" r="r" b="b"/>
            <a:pathLst>
              <a:path w="16248" h="21600" extrusionOk="0">
                <a:moveTo>
                  <a:pt x="3338" y="21600"/>
                </a:moveTo>
                <a:cubicBezTo>
                  <a:pt x="21600" y="13319"/>
                  <a:pt x="20487" y="6119"/>
                  <a:pt x="0" y="0"/>
                </a:cubicBezTo>
              </a:path>
            </a:pathLst>
          </a:custGeom>
          <a:ln w="50800">
            <a:solidFill>
              <a:srgbClr val="0365C0"/>
            </a:solidFill>
            <a:miter lim="400000"/>
            <a:tailEnd type="triangle"/>
          </a:ln>
        </p:spPr>
        <p:txBody>
          <a:bodyPr/>
          <a:lstStyle/>
          <a:p>
            <a:pPr lvl="0"/>
            <a:endParaRPr/>
          </a:p>
        </p:txBody>
      </p:sp>
      <p:cxnSp>
        <p:nvCxnSpPr>
          <p:cNvPr id="2256" name="Connector 2256"/>
          <p:cNvCxnSpPr>
            <a:stCxn id="2240" idx="0"/>
            <a:endCxn id="2241" idx="0"/>
          </p:cNvCxnSpPr>
          <p:nvPr/>
        </p:nvCxnSpPr>
        <p:spPr>
          <a:xfrm>
            <a:off x="2134288" y="4756239"/>
            <a:ext cx="2216305" cy="1"/>
          </a:xfrm>
          <a:prstGeom prst="straightConnector1">
            <a:avLst/>
          </a:prstGeom>
          <a:ln w="50800">
            <a:solidFill>
              <a:srgbClr val="0365C0"/>
            </a:solidFill>
            <a:miter lim="400000"/>
            <a:tailEnd type="triangle"/>
          </a:ln>
        </p:spPr>
      </p:cxnSp>
      <p:sp>
        <p:nvSpPr>
          <p:cNvPr id="2266" name="Shape 2266"/>
          <p:cNvSpPr/>
          <p:nvPr/>
        </p:nvSpPr>
        <p:spPr>
          <a:xfrm>
            <a:off x="4032841" y="5063975"/>
            <a:ext cx="159478" cy="1220644"/>
          </a:xfrm>
          <a:custGeom>
            <a:avLst/>
            <a:gdLst/>
            <a:ahLst/>
            <a:cxnLst>
              <a:cxn ang="0">
                <a:pos x="wd2" y="hd2"/>
              </a:cxn>
              <a:cxn ang="5400000">
                <a:pos x="wd2" y="hd2"/>
              </a:cxn>
              <a:cxn ang="10800000">
                <a:pos x="wd2" y="hd2"/>
              </a:cxn>
              <a:cxn ang="16200000">
                <a:pos x="wd2" y="hd2"/>
              </a:cxn>
            </a:cxnLst>
            <a:rect l="0" t="0" r="r" b="b"/>
            <a:pathLst>
              <a:path w="16280" h="21600" extrusionOk="0">
                <a:moveTo>
                  <a:pt x="16280" y="0"/>
                </a:moveTo>
                <a:cubicBezTo>
                  <a:pt x="-3905" y="7718"/>
                  <a:pt x="-5320" y="14918"/>
                  <a:pt x="12036" y="21600"/>
                </a:cubicBezTo>
              </a:path>
            </a:pathLst>
          </a:custGeom>
          <a:ln w="50800">
            <a:solidFill>
              <a:srgbClr val="0365C0"/>
            </a:solidFill>
            <a:miter lim="400000"/>
            <a:tailEnd type="triangle"/>
          </a:ln>
        </p:spPr>
        <p:txBody>
          <a:bodyPr/>
          <a:lstStyle/>
          <a:p>
            <a:pPr lvl="0"/>
            <a:endParaRPr/>
          </a:p>
        </p:txBody>
      </p:sp>
      <p:sp>
        <p:nvSpPr>
          <p:cNvPr id="2267" name="Shape 2267"/>
          <p:cNvSpPr/>
          <p:nvPr/>
        </p:nvSpPr>
        <p:spPr>
          <a:xfrm>
            <a:off x="2323369" y="6977260"/>
            <a:ext cx="782120" cy="725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miter lim="400000"/>
          </a:ln>
        </p:spPr>
        <p:txBody>
          <a:bodyPr/>
          <a:lstStyle/>
          <a:p>
            <a:pPr lvl="0"/>
            <a:endParaRPr/>
          </a:p>
        </p:txBody>
      </p:sp>
      <p:sp>
        <p:nvSpPr>
          <p:cNvPr id="2259" name="Shape 2259"/>
          <p:cNvSpPr/>
          <p:nvPr/>
        </p:nvSpPr>
        <p:spPr>
          <a:xfrm>
            <a:off x="1872660" y="3353638"/>
            <a:ext cx="253087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0433FF"/>
                </a:solidFill>
              </a:rPr>
              <a:t>fail-open(D2) </a:t>
            </a:r>
            <a:r>
              <a:rPr sz="2400">
                <a:solidFill>
                  <a:srgbClr val="424242"/>
                </a:solidFill>
              </a:rPr>
              <a:t>);</a:t>
            </a:r>
          </a:p>
        </p:txBody>
      </p:sp>
      <p:sp>
        <p:nvSpPr>
          <p:cNvPr id="2260" name="Shape 2260"/>
          <p:cNvSpPr/>
          <p:nvPr/>
        </p:nvSpPr>
        <p:spPr>
          <a:xfrm>
            <a:off x="1880089" y="2909138"/>
            <a:ext cx="266498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FF2600"/>
                </a:solidFill>
              </a:rPr>
              <a:t>fail-close(D1)</a:t>
            </a:r>
            <a:r>
              <a:rPr sz="2400">
                <a:solidFill>
                  <a:srgbClr val="424242"/>
                </a:solidFill>
              </a:rPr>
              <a:t> );</a:t>
            </a:r>
          </a:p>
        </p:txBody>
      </p:sp>
      <p:pic>
        <p:nvPicPr>
          <p:cNvPr id="2261" name="friendly-controller.png"/>
          <p:cNvPicPr/>
          <p:nvPr/>
        </p:nvPicPr>
        <p:blipFill>
          <a:blip r:embed="rId3">
            <a:extLst/>
          </a:blip>
          <a:stretch>
            <a:fillRect/>
          </a:stretch>
        </p:blipFill>
        <p:spPr>
          <a:xfrm>
            <a:off x="2471679" y="7409436"/>
            <a:ext cx="1267523" cy="1064719"/>
          </a:xfrm>
          <a:prstGeom prst="rect">
            <a:avLst/>
          </a:prstGeom>
          <a:ln w="12700">
            <a:miter lim="400000"/>
          </a:ln>
        </p:spPr>
      </p:pic>
    </p:spTree>
  </p:cSld>
  <p:clrMapOvr>
    <a:masterClrMapping/>
  </p:clrMapOvr>
  <p:transition xmlns:p14="http://schemas.microsoft.com/office/powerpoint/2010/mai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1" name="Shape 2311"/>
          <p:cNvSpPr/>
          <p:nvPr/>
        </p:nvSpPr>
        <p:spPr>
          <a:xfrm>
            <a:off x="2323369" y="6977260"/>
            <a:ext cx="782120" cy="725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miter lim="400000"/>
          </a:ln>
        </p:spPr>
        <p:txBody>
          <a:bodyPr/>
          <a:lstStyle/>
          <a:p>
            <a:pPr lvl="0"/>
            <a:endParaRPr/>
          </a:p>
        </p:txBody>
      </p:sp>
      <p:sp>
        <p:nvSpPr>
          <p:cNvPr id="2272" name="Shape 2272"/>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Fibbing survives replica failures</a:t>
            </a:r>
          </a:p>
          <a:p>
            <a:pPr lvl="0" algn="l">
              <a:lnSpc>
                <a:spcPct val="130000"/>
              </a:lnSpc>
              <a:defRPr sz="1800"/>
            </a:pPr>
            <a:r>
              <a:rPr sz="3400">
                <a:solidFill>
                  <a:srgbClr val="424242"/>
                </a:solidFill>
              </a:rPr>
              <a:t>with no impact on forwarding</a:t>
            </a:r>
          </a:p>
        </p:txBody>
      </p:sp>
      <p:pic>
        <p:nvPicPr>
          <p:cNvPr id="2273" name="failure_cs_replica.pdf"/>
          <p:cNvPicPr/>
          <p:nvPr/>
        </p:nvPicPr>
        <p:blipFill>
          <a:blip r:embed="rId3">
            <a:extLst/>
          </a:blip>
          <a:stretch>
            <a:fillRect/>
          </a:stretch>
        </p:blipFill>
        <p:spPr>
          <a:xfrm>
            <a:off x="7104645" y="3673927"/>
            <a:ext cx="3021600" cy="4564866"/>
          </a:xfrm>
          <a:prstGeom prst="rect">
            <a:avLst/>
          </a:prstGeom>
          <a:ln w="12700">
            <a:miter lim="400000"/>
          </a:ln>
        </p:spPr>
      </p:pic>
      <p:sp>
        <p:nvSpPr>
          <p:cNvPr id="2274" name="Shape 2274"/>
          <p:cNvSpPr/>
          <p:nvPr/>
        </p:nvSpPr>
        <p:spPr>
          <a:xfrm>
            <a:off x="9496169" y="3768205"/>
            <a:ext cx="768733" cy="648723"/>
          </a:xfrm>
          <a:prstGeom prst="rect">
            <a:avLst/>
          </a:prstGeom>
          <a:solidFill>
            <a:srgbClr val="FFFFFF"/>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12" name="Shape 2312"/>
          <p:cNvSpPr/>
          <p:nvPr/>
        </p:nvSpPr>
        <p:spPr>
          <a:xfrm>
            <a:off x="1441978" y="6132422"/>
            <a:ext cx="772120" cy="6151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5E5E5E"/>
            </a:solidFill>
            <a:miter lim="400000"/>
          </a:ln>
        </p:spPr>
        <p:txBody>
          <a:bodyPr/>
          <a:lstStyle/>
          <a:p>
            <a:pPr lvl="0"/>
            <a:endParaRPr/>
          </a:p>
        </p:txBody>
      </p:sp>
      <p:sp>
        <p:nvSpPr>
          <p:cNvPr id="2276" name="Shape 2276"/>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77" name="Shape 2277"/>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78" name="Shape 2278"/>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2279" name="Shape 2279"/>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0" name="Shape 2280"/>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2313" name="Shape 2313"/>
          <p:cNvSpPr/>
          <p:nvPr/>
        </p:nvSpPr>
        <p:spPr>
          <a:xfrm>
            <a:off x="4345933" y="397312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282" name="Shape 2282"/>
          <p:cNvSpPr/>
          <p:nvPr/>
        </p:nvSpPr>
        <p:spPr>
          <a:xfrm flipH="1">
            <a:off x="4337892" y="66129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3" name="Shape 2283"/>
          <p:cNvSpPr/>
          <p:nvPr/>
        </p:nvSpPr>
        <p:spPr>
          <a:xfrm flipV="1">
            <a:off x="4350592" y="6600254"/>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4" name="Shape 2284"/>
          <p:cNvSpPr/>
          <p:nvPr/>
        </p:nvSpPr>
        <p:spPr>
          <a:xfrm flipH="1">
            <a:off x="2267796" y="4756239"/>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5" name="Shape 2285"/>
          <p:cNvSpPr/>
          <p:nvPr/>
        </p:nvSpPr>
        <p:spPr>
          <a:xfrm flipV="1">
            <a:off x="4350593"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6" name="Shape 2286"/>
          <p:cNvSpPr/>
          <p:nvPr/>
        </p:nvSpPr>
        <p:spPr>
          <a:xfrm>
            <a:off x="2267796" y="6612954"/>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7" name="Shape 2287"/>
          <p:cNvSpPr/>
          <p:nvPr/>
        </p:nvSpPr>
        <p:spPr>
          <a:xfrm flipV="1">
            <a:off x="2134288"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8" name="Shape 2288"/>
          <p:cNvSpPr/>
          <p:nvPr/>
        </p:nvSpPr>
        <p:spPr>
          <a:xfrm>
            <a:off x="1756272" y="6264263"/>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89" name="Shape 2289"/>
          <p:cNvSpPr/>
          <p:nvPr/>
        </p:nvSpPr>
        <p:spPr>
          <a:xfrm>
            <a:off x="3972576" y="6234938"/>
            <a:ext cx="756034"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90" name="Shape 2290"/>
          <p:cNvSpPr/>
          <p:nvPr/>
        </p:nvSpPr>
        <p:spPr>
          <a:xfrm>
            <a:off x="1756272" y="4378223"/>
            <a:ext cx="756033"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91" name="Shape 2291"/>
          <p:cNvSpPr/>
          <p:nvPr/>
        </p:nvSpPr>
        <p:spPr>
          <a:xfrm>
            <a:off x="3972576" y="4378223"/>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92" name="Shape 2292"/>
          <p:cNvSpPr/>
          <p:nvPr/>
        </p:nvSpPr>
        <p:spPr>
          <a:xfrm>
            <a:off x="4162694" y="723917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93" name="Shape 2293"/>
          <p:cNvSpPr/>
          <p:nvPr/>
        </p:nvSpPr>
        <p:spPr>
          <a:xfrm>
            <a:off x="4971350" y="64250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294" name="Shape 2294"/>
          <p:cNvSpPr/>
          <p:nvPr/>
        </p:nvSpPr>
        <p:spPr>
          <a:xfrm>
            <a:off x="1971991" y="4527639"/>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2295" name="Shape 2295"/>
          <p:cNvSpPr/>
          <p:nvPr/>
        </p:nvSpPr>
        <p:spPr>
          <a:xfrm>
            <a:off x="4205783" y="4527639"/>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2296" name="Shape 2296"/>
          <p:cNvSpPr/>
          <p:nvPr/>
        </p:nvSpPr>
        <p:spPr>
          <a:xfrm>
            <a:off x="1971991" y="6425056"/>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2297" name="Shape 2297"/>
          <p:cNvSpPr/>
          <p:nvPr/>
        </p:nvSpPr>
        <p:spPr>
          <a:xfrm>
            <a:off x="4205783" y="6391201"/>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2314" name="Shape 2314"/>
          <p:cNvSpPr/>
          <p:nvPr/>
        </p:nvSpPr>
        <p:spPr>
          <a:xfrm>
            <a:off x="1429305" y="6930140"/>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299" name="Shape 2299"/>
          <p:cNvSpPr/>
          <p:nvPr/>
        </p:nvSpPr>
        <p:spPr>
          <a:xfrm>
            <a:off x="1275460" y="7233718"/>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2300" name="friendly-controller.png"/>
          <p:cNvPicPr/>
          <p:nvPr/>
        </p:nvPicPr>
        <p:blipFill>
          <a:blip r:embed="rId4">
            <a:extLst/>
          </a:blip>
          <a:stretch>
            <a:fillRect/>
          </a:stretch>
        </p:blipFill>
        <p:spPr>
          <a:xfrm>
            <a:off x="4491750" y="2915488"/>
            <a:ext cx="1267731" cy="1064894"/>
          </a:xfrm>
          <a:prstGeom prst="rect">
            <a:avLst/>
          </a:prstGeom>
          <a:ln w="12700">
            <a:miter lim="400000"/>
          </a:ln>
        </p:spPr>
      </p:pic>
      <p:sp>
        <p:nvSpPr>
          <p:cNvPr id="2301" name="Shape 2301"/>
          <p:cNvSpPr/>
          <p:nvPr/>
        </p:nvSpPr>
        <p:spPr>
          <a:xfrm>
            <a:off x="5443797" y="63996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D1</a:t>
            </a:r>
          </a:p>
        </p:txBody>
      </p:sp>
      <p:sp>
        <p:nvSpPr>
          <p:cNvPr id="2302" name="Shape 2302"/>
          <p:cNvSpPr/>
          <p:nvPr/>
        </p:nvSpPr>
        <p:spPr>
          <a:xfrm>
            <a:off x="4600072" y="7215525"/>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cxnSp>
        <p:nvCxnSpPr>
          <p:cNvPr id="2303" name="Connector 2303"/>
          <p:cNvCxnSpPr>
            <a:stCxn id="2288" idx="0"/>
            <a:endCxn id="2289" idx="0"/>
          </p:cNvCxnSpPr>
          <p:nvPr/>
        </p:nvCxnSpPr>
        <p:spPr>
          <a:xfrm flipV="1">
            <a:off x="2134288" y="6612954"/>
            <a:ext cx="2216305" cy="29327"/>
          </a:xfrm>
          <a:prstGeom prst="straightConnector1">
            <a:avLst/>
          </a:prstGeom>
          <a:ln w="50800">
            <a:solidFill>
              <a:srgbClr val="FF2600"/>
            </a:solidFill>
            <a:miter lim="400000"/>
            <a:tailEnd type="triangle"/>
          </a:ln>
        </p:spPr>
      </p:cxnSp>
      <p:sp>
        <p:nvSpPr>
          <p:cNvPr id="2315" name="Shape 2315"/>
          <p:cNvSpPr/>
          <p:nvPr/>
        </p:nvSpPr>
        <p:spPr>
          <a:xfrm>
            <a:off x="2305069" y="5086792"/>
            <a:ext cx="252367" cy="1242227"/>
          </a:xfrm>
          <a:custGeom>
            <a:avLst/>
            <a:gdLst/>
            <a:ahLst/>
            <a:cxnLst>
              <a:cxn ang="0">
                <a:pos x="wd2" y="hd2"/>
              </a:cxn>
              <a:cxn ang="5400000">
                <a:pos x="wd2" y="hd2"/>
              </a:cxn>
              <a:cxn ang="10800000">
                <a:pos x="wd2" y="hd2"/>
              </a:cxn>
              <a:cxn ang="16200000">
                <a:pos x="wd2" y="hd2"/>
              </a:cxn>
            </a:cxnLst>
            <a:rect l="0" t="0" r="r" b="b"/>
            <a:pathLst>
              <a:path w="16248" h="21600" extrusionOk="0">
                <a:moveTo>
                  <a:pt x="3338" y="21600"/>
                </a:moveTo>
                <a:cubicBezTo>
                  <a:pt x="21600" y="13319"/>
                  <a:pt x="20487" y="6119"/>
                  <a:pt x="0" y="0"/>
                </a:cubicBezTo>
              </a:path>
            </a:pathLst>
          </a:custGeom>
          <a:ln w="50800">
            <a:solidFill>
              <a:srgbClr val="0365C0"/>
            </a:solidFill>
            <a:miter lim="400000"/>
            <a:tailEnd type="triangle"/>
          </a:ln>
        </p:spPr>
        <p:txBody>
          <a:bodyPr/>
          <a:lstStyle/>
          <a:p>
            <a:pPr lvl="0"/>
            <a:endParaRPr/>
          </a:p>
        </p:txBody>
      </p:sp>
      <p:cxnSp>
        <p:nvCxnSpPr>
          <p:cNvPr id="2305" name="Connector 2305"/>
          <p:cNvCxnSpPr>
            <a:stCxn id="2290" idx="0"/>
            <a:endCxn id="2291" idx="0"/>
          </p:cNvCxnSpPr>
          <p:nvPr/>
        </p:nvCxnSpPr>
        <p:spPr>
          <a:xfrm>
            <a:off x="2134288" y="4756239"/>
            <a:ext cx="2216305" cy="1"/>
          </a:xfrm>
          <a:prstGeom prst="straightConnector1">
            <a:avLst/>
          </a:prstGeom>
          <a:ln w="50800">
            <a:solidFill>
              <a:srgbClr val="0365C0"/>
            </a:solidFill>
            <a:miter lim="400000"/>
            <a:tailEnd type="triangle"/>
          </a:ln>
        </p:spPr>
      </p:cxnSp>
      <p:sp>
        <p:nvSpPr>
          <p:cNvPr id="2316" name="Shape 2316"/>
          <p:cNvSpPr/>
          <p:nvPr/>
        </p:nvSpPr>
        <p:spPr>
          <a:xfrm>
            <a:off x="4032841" y="5063975"/>
            <a:ext cx="159478" cy="1220644"/>
          </a:xfrm>
          <a:custGeom>
            <a:avLst/>
            <a:gdLst/>
            <a:ahLst/>
            <a:cxnLst>
              <a:cxn ang="0">
                <a:pos x="wd2" y="hd2"/>
              </a:cxn>
              <a:cxn ang="5400000">
                <a:pos x="wd2" y="hd2"/>
              </a:cxn>
              <a:cxn ang="10800000">
                <a:pos x="wd2" y="hd2"/>
              </a:cxn>
              <a:cxn ang="16200000">
                <a:pos x="wd2" y="hd2"/>
              </a:cxn>
            </a:cxnLst>
            <a:rect l="0" t="0" r="r" b="b"/>
            <a:pathLst>
              <a:path w="16280" h="21600" extrusionOk="0">
                <a:moveTo>
                  <a:pt x="16280" y="0"/>
                </a:moveTo>
                <a:cubicBezTo>
                  <a:pt x="-3905" y="7718"/>
                  <a:pt x="-5320" y="14918"/>
                  <a:pt x="12036" y="21600"/>
                </a:cubicBezTo>
              </a:path>
            </a:pathLst>
          </a:custGeom>
          <a:ln w="50800">
            <a:solidFill>
              <a:srgbClr val="0365C0"/>
            </a:solidFill>
            <a:miter lim="400000"/>
            <a:tailEnd type="triangle"/>
          </a:ln>
        </p:spPr>
        <p:txBody>
          <a:bodyPr/>
          <a:lstStyle/>
          <a:p>
            <a:pPr lvl="0"/>
            <a:endParaRPr/>
          </a:p>
        </p:txBody>
      </p:sp>
      <p:pic>
        <p:nvPicPr>
          <p:cNvPr id="2307" name="friendly-controller.png"/>
          <p:cNvPicPr/>
          <p:nvPr/>
        </p:nvPicPr>
        <p:blipFill>
          <a:blip r:embed="rId4">
            <a:extLst/>
          </a:blip>
          <a:stretch>
            <a:fillRect/>
          </a:stretch>
        </p:blipFill>
        <p:spPr>
          <a:xfrm>
            <a:off x="2471679" y="7409436"/>
            <a:ext cx="1267523" cy="1064719"/>
          </a:xfrm>
          <a:prstGeom prst="rect">
            <a:avLst/>
          </a:prstGeom>
          <a:ln w="12700">
            <a:miter lim="400000"/>
          </a:ln>
        </p:spPr>
      </p:pic>
      <p:sp>
        <p:nvSpPr>
          <p:cNvPr id="2308" name="Shape 2308"/>
          <p:cNvSpPr/>
          <p:nvPr/>
        </p:nvSpPr>
        <p:spPr>
          <a:xfrm>
            <a:off x="1872660" y="3353638"/>
            <a:ext cx="253087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0433FF"/>
                </a:solidFill>
              </a:rPr>
              <a:t>fail-open(D2) </a:t>
            </a:r>
            <a:r>
              <a:rPr sz="2400">
                <a:solidFill>
                  <a:srgbClr val="424242"/>
                </a:solidFill>
              </a:rPr>
              <a:t>);</a:t>
            </a:r>
          </a:p>
        </p:txBody>
      </p:sp>
      <p:sp>
        <p:nvSpPr>
          <p:cNvPr id="2309" name="Shape 2309"/>
          <p:cNvSpPr/>
          <p:nvPr/>
        </p:nvSpPr>
        <p:spPr>
          <a:xfrm>
            <a:off x="1880089" y="2909138"/>
            <a:ext cx="266498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FF2600"/>
                </a:solidFill>
              </a:rPr>
              <a:t>fail-close(D1)</a:t>
            </a:r>
            <a:r>
              <a:rPr sz="2400">
                <a:solidFill>
                  <a:srgbClr val="424242"/>
                </a:solidFill>
              </a:rPr>
              <a:t> );</a:t>
            </a:r>
          </a:p>
        </p:txBody>
      </p:sp>
      <p:pic>
        <p:nvPicPr>
          <p:cNvPr id="2310" name="No.png"/>
          <p:cNvPicPr/>
          <p:nvPr/>
        </p:nvPicPr>
        <p:blipFill>
          <a:blip r:embed="rId5">
            <a:extLst/>
          </a:blip>
          <a:stretch>
            <a:fillRect/>
          </a:stretch>
        </p:blipFill>
        <p:spPr>
          <a:xfrm>
            <a:off x="2770886" y="7517513"/>
            <a:ext cx="721636" cy="716825"/>
          </a:xfrm>
          <a:prstGeom prst="rect">
            <a:avLst/>
          </a:prstGeom>
          <a:ln w="12700">
            <a:miter lim="400000"/>
          </a:ln>
        </p:spPr>
      </p:pic>
    </p:spTree>
  </p:cSld>
  <p:clrMapOvr>
    <a:masterClrMapping/>
  </p:clrMapOvr>
  <p:transition xmlns:p14="http://schemas.microsoft.com/office/powerpoint/2010/mai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 name="Shape 2320"/>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300">
                <a:solidFill>
                  <a:srgbClr val="424242"/>
                </a:solidFill>
              </a:rPr>
              <a:t>Fibbing reacts to network failures</a:t>
            </a:r>
          </a:p>
          <a:p>
            <a:pPr lvl="0" algn="l">
              <a:lnSpc>
                <a:spcPct val="130000"/>
              </a:lnSpc>
              <a:defRPr sz="1800"/>
            </a:pPr>
            <a:r>
              <a:rPr sz="3300">
                <a:solidFill>
                  <a:srgbClr val="424242"/>
                </a:solidFill>
              </a:rPr>
              <a:t>quickly re-optimizing forwarding</a:t>
            </a:r>
          </a:p>
        </p:txBody>
      </p:sp>
      <p:pic>
        <p:nvPicPr>
          <p:cNvPr id="2321" name="failure_cs_firstlink.pdf"/>
          <p:cNvPicPr/>
          <p:nvPr/>
        </p:nvPicPr>
        <p:blipFill>
          <a:blip r:embed="rId3">
            <a:extLst/>
          </a:blip>
          <a:stretch>
            <a:fillRect/>
          </a:stretch>
        </p:blipFill>
        <p:spPr>
          <a:xfrm>
            <a:off x="7099300" y="3644900"/>
            <a:ext cx="3963368" cy="4592148"/>
          </a:xfrm>
          <a:prstGeom prst="rect">
            <a:avLst/>
          </a:prstGeom>
          <a:ln w="12700">
            <a:miter lim="400000"/>
          </a:ln>
        </p:spPr>
      </p:pic>
      <p:sp>
        <p:nvSpPr>
          <p:cNvPr id="2322" name="Shape 2322"/>
          <p:cNvSpPr/>
          <p:nvPr/>
        </p:nvSpPr>
        <p:spPr>
          <a:xfrm>
            <a:off x="10378536" y="3809904"/>
            <a:ext cx="922390" cy="485770"/>
          </a:xfrm>
          <a:prstGeom prst="rect">
            <a:avLst/>
          </a:prstGeom>
          <a:solidFill>
            <a:srgbClr val="FFFFFF"/>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23" name="Shape 2323"/>
          <p:cNvSpPr/>
          <p:nvPr/>
        </p:nvSpPr>
        <p:spPr>
          <a:xfrm>
            <a:off x="8441182" y="3771804"/>
            <a:ext cx="922390" cy="485770"/>
          </a:xfrm>
          <a:prstGeom prst="rect">
            <a:avLst/>
          </a:prstGeom>
          <a:solidFill>
            <a:srgbClr val="FFFFFF"/>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54" name="Shape 2354"/>
          <p:cNvSpPr/>
          <p:nvPr/>
        </p:nvSpPr>
        <p:spPr>
          <a:xfrm>
            <a:off x="4345933" y="397312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325" name="Shape 2325"/>
          <p:cNvSpPr/>
          <p:nvPr/>
        </p:nvSpPr>
        <p:spPr>
          <a:xfrm flipH="1">
            <a:off x="4337892" y="66129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26" name="Shape 2326"/>
          <p:cNvSpPr/>
          <p:nvPr/>
        </p:nvSpPr>
        <p:spPr>
          <a:xfrm flipV="1">
            <a:off x="4350592" y="6600254"/>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27" name="Shape 2327"/>
          <p:cNvSpPr/>
          <p:nvPr/>
        </p:nvSpPr>
        <p:spPr>
          <a:xfrm flipH="1">
            <a:off x="2267796" y="4756239"/>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28" name="Shape 2328"/>
          <p:cNvSpPr/>
          <p:nvPr/>
        </p:nvSpPr>
        <p:spPr>
          <a:xfrm flipV="1">
            <a:off x="4350593"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29" name="Shape 2329"/>
          <p:cNvSpPr/>
          <p:nvPr/>
        </p:nvSpPr>
        <p:spPr>
          <a:xfrm>
            <a:off x="2267796" y="6612954"/>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0" name="Shape 2330"/>
          <p:cNvSpPr/>
          <p:nvPr/>
        </p:nvSpPr>
        <p:spPr>
          <a:xfrm flipV="1">
            <a:off x="2134288"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1" name="Shape 2331"/>
          <p:cNvSpPr/>
          <p:nvPr/>
        </p:nvSpPr>
        <p:spPr>
          <a:xfrm>
            <a:off x="1756272" y="6264263"/>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2" name="Shape 2332"/>
          <p:cNvSpPr/>
          <p:nvPr/>
        </p:nvSpPr>
        <p:spPr>
          <a:xfrm>
            <a:off x="3972576" y="6234938"/>
            <a:ext cx="756034"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3" name="Shape 2333"/>
          <p:cNvSpPr/>
          <p:nvPr/>
        </p:nvSpPr>
        <p:spPr>
          <a:xfrm>
            <a:off x="1756272" y="4378223"/>
            <a:ext cx="756033"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4" name="Shape 2334"/>
          <p:cNvSpPr/>
          <p:nvPr/>
        </p:nvSpPr>
        <p:spPr>
          <a:xfrm>
            <a:off x="3972576" y="4378223"/>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5" name="Shape 2335"/>
          <p:cNvSpPr/>
          <p:nvPr/>
        </p:nvSpPr>
        <p:spPr>
          <a:xfrm>
            <a:off x="4162694" y="723917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6" name="Shape 2336"/>
          <p:cNvSpPr/>
          <p:nvPr/>
        </p:nvSpPr>
        <p:spPr>
          <a:xfrm>
            <a:off x="4971350" y="64250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37" name="Shape 2337"/>
          <p:cNvSpPr/>
          <p:nvPr/>
        </p:nvSpPr>
        <p:spPr>
          <a:xfrm>
            <a:off x="1971991" y="4527639"/>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2338" name="Shape 2338"/>
          <p:cNvSpPr/>
          <p:nvPr/>
        </p:nvSpPr>
        <p:spPr>
          <a:xfrm>
            <a:off x="4205783" y="4527639"/>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2339" name="Shape 2339"/>
          <p:cNvSpPr/>
          <p:nvPr/>
        </p:nvSpPr>
        <p:spPr>
          <a:xfrm>
            <a:off x="1971991" y="6425056"/>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2340" name="Shape 2340"/>
          <p:cNvSpPr/>
          <p:nvPr/>
        </p:nvSpPr>
        <p:spPr>
          <a:xfrm>
            <a:off x="4205783" y="6391201"/>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2355" name="Shape 2355"/>
          <p:cNvSpPr/>
          <p:nvPr/>
        </p:nvSpPr>
        <p:spPr>
          <a:xfrm>
            <a:off x="1429305" y="6930140"/>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342" name="Shape 2342"/>
          <p:cNvSpPr/>
          <p:nvPr/>
        </p:nvSpPr>
        <p:spPr>
          <a:xfrm>
            <a:off x="1275460" y="7233718"/>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2343" name="friendly-controller.png"/>
          <p:cNvPicPr/>
          <p:nvPr/>
        </p:nvPicPr>
        <p:blipFill>
          <a:blip r:embed="rId4">
            <a:extLst/>
          </a:blip>
          <a:stretch>
            <a:fillRect/>
          </a:stretch>
        </p:blipFill>
        <p:spPr>
          <a:xfrm>
            <a:off x="4491750" y="2915488"/>
            <a:ext cx="1267731" cy="1064894"/>
          </a:xfrm>
          <a:prstGeom prst="rect">
            <a:avLst/>
          </a:prstGeom>
          <a:ln w="12700">
            <a:miter lim="400000"/>
          </a:ln>
        </p:spPr>
      </p:pic>
      <p:sp>
        <p:nvSpPr>
          <p:cNvPr id="2344" name="Shape 2344"/>
          <p:cNvSpPr/>
          <p:nvPr/>
        </p:nvSpPr>
        <p:spPr>
          <a:xfrm>
            <a:off x="5443797" y="63996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D1</a:t>
            </a:r>
          </a:p>
        </p:txBody>
      </p:sp>
      <p:sp>
        <p:nvSpPr>
          <p:cNvPr id="2345" name="Shape 2345"/>
          <p:cNvSpPr/>
          <p:nvPr/>
        </p:nvSpPr>
        <p:spPr>
          <a:xfrm>
            <a:off x="4600072" y="7215525"/>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cxnSp>
        <p:nvCxnSpPr>
          <p:cNvPr id="2346" name="Connector 2346"/>
          <p:cNvCxnSpPr>
            <a:stCxn id="2331" idx="0"/>
            <a:endCxn id="2332" idx="0"/>
          </p:cNvCxnSpPr>
          <p:nvPr/>
        </p:nvCxnSpPr>
        <p:spPr>
          <a:xfrm flipV="1">
            <a:off x="2134288" y="6612954"/>
            <a:ext cx="2216305" cy="29327"/>
          </a:xfrm>
          <a:prstGeom prst="straightConnector1">
            <a:avLst/>
          </a:prstGeom>
          <a:ln w="50800">
            <a:solidFill>
              <a:srgbClr val="FF2600"/>
            </a:solidFill>
            <a:miter lim="400000"/>
            <a:tailEnd type="triangle"/>
          </a:ln>
        </p:spPr>
      </p:cxnSp>
      <p:sp>
        <p:nvSpPr>
          <p:cNvPr id="2356" name="Shape 2356"/>
          <p:cNvSpPr/>
          <p:nvPr/>
        </p:nvSpPr>
        <p:spPr>
          <a:xfrm>
            <a:off x="2323369" y="6977260"/>
            <a:ext cx="782120" cy="725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miter lim="400000"/>
          </a:ln>
        </p:spPr>
        <p:txBody>
          <a:bodyPr/>
          <a:lstStyle/>
          <a:p>
            <a:pPr lvl="0"/>
            <a:endParaRPr/>
          </a:p>
        </p:txBody>
      </p:sp>
      <p:sp>
        <p:nvSpPr>
          <p:cNvPr id="2348" name="Shape 2348"/>
          <p:cNvSpPr/>
          <p:nvPr/>
        </p:nvSpPr>
        <p:spPr>
          <a:xfrm>
            <a:off x="1872660" y="3353638"/>
            <a:ext cx="253087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0433FF"/>
                </a:solidFill>
              </a:rPr>
              <a:t>fail-open(D2) </a:t>
            </a:r>
            <a:r>
              <a:rPr sz="2400">
                <a:solidFill>
                  <a:srgbClr val="424242"/>
                </a:solidFill>
              </a:rPr>
              <a:t>);</a:t>
            </a:r>
          </a:p>
        </p:txBody>
      </p:sp>
      <p:sp>
        <p:nvSpPr>
          <p:cNvPr id="2349" name="Shape 2349"/>
          <p:cNvSpPr/>
          <p:nvPr/>
        </p:nvSpPr>
        <p:spPr>
          <a:xfrm>
            <a:off x="1880089" y="2909138"/>
            <a:ext cx="266498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FF2600"/>
                </a:solidFill>
              </a:rPr>
              <a:t>fail-close(D1)</a:t>
            </a:r>
            <a:r>
              <a:rPr sz="2400">
                <a:solidFill>
                  <a:srgbClr val="424242"/>
                </a:solidFill>
              </a:rPr>
              <a:t> );</a:t>
            </a:r>
          </a:p>
        </p:txBody>
      </p:sp>
      <p:cxnSp>
        <p:nvCxnSpPr>
          <p:cNvPr id="2350" name="Connector 2350"/>
          <p:cNvCxnSpPr>
            <a:stCxn id="2331" idx="0"/>
            <a:endCxn id="2332" idx="0"/>
          </p:cNvCxnSpPr>
          <p:nvPr/>
        </p:nvCxnSpPr>
        <p:spPr>
          <a:xfrm flipV="1">
            <a:off x="2134288" y="6612954"/>
            <a:ext cx="2216305" cy="29327"/>
          </a:xfrm>
          <a:prstGeom prst="straightConnector1">
            <a:avLst/>
          </a:prstGeom>
          <a:ln w="50800">
            <a:solidFill>
              <a:srgbClr val="0365C0"/>
            </a:solidFill>
            <a:miter lim="400000"/>
            <a:tailEnd type="triangle"/>
          </a:ln>
        </p:spPr>
      </p:cxnSp>
      <p:pic>
        <p:nvPicPr>
          <p:cNvPr id="2351" name="No.png"/>
          <p:cNvPicPr/>
          <p:nvPr/>
        </p:nvPicPr>
        <p:blipFill>
          <a:blip r:embed="rId5">
            <a:extLst/>
          </a:blip>
          <a:stretch>
            <a:fillRect/>
          </a:stretch>
        </p:blipFill>
        <p:spPr>
          <a:xfrm>
            <a:off x="2940542" y="4423781"/>
            <a:ext cx="721636" cy="716825"/>
          </a:xfrm>
          <a:prstGeom prst="rect">
            <a:avLst/>
          </a:prstGeom>
          <a:ln w="12700">
            <a:miter lim="400000"/>
          </a:ln>
        </p:spPr>
      </p:pic>
      <p:pic>
        <p:nvPicPr>
          <p:cNvPr id="2352" name="friendly-controller.png"/>
          <p:cNvPicPr/>
          <p:nvPr/>
        </p:nvPicPr>
        <p:blipFill>
          <a:blip r:embed="rId4">
            <a:extLst/>
          </a:blip>
          <a:stretch>
            <a:fillRect/>
          </a:stretch>
        </p:blipFill>
        <p:spPr>
          <a:xfrm>
            <a:off x="2471679" y="7409436"/>
            <a:ext cx="1267523" cy="1064719"/>
          </a:xfrm>
          <a:prstGeom prst="rect">
            <a:avLst/>
          </a:prstGeom>
          <a:ln w="12700">
            <a:miter lim="400000"/>
          </a:ln>
        </p:spPr>
      </p:pic>
      <p:pic>
        <p:nvPicPr>
          <p:cNvPr id="2353" name="No.png"/>
          <p:cNvPicPr/>
          <p:nvPr/>
        </p:nvPicPr>
        <p:blipFill>
          <a:blip r:embed="rId5">
            <a:extLst/>
          </a:blip>
          <a:stretch>
            <a:fillRect/>
          </a:stretch>
        </p:blipFill>
        <p:spPr>
          <a:xfrm>
            <a:off x="2770886" y="7517513"/>
            <a:ext cx="721636" cy="716825"/>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p:nvPr/>
        </p:nvSpPr>
        <p:spPr>
          <a:xfrm>
            <a:off x="635000" y="6170050"/>
            <a:ext cx="223203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Manageability</a:t>
            </a:r>
          </a:p>
        </p:txBody>
      </p:sp>
      <p:sp>
        <p:nvSpPr>
          <p:cNvPr id="171" name="Shape 171"/>
          <p:cNvSpPr/>
          <p:nvPr/>
        </p:nvSpPr>
        <p:spPr>
          <a:xfrm>
            <a:off x="635000" y="689395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Flexibility</a:t>
            </a:r>
          </a:p>
        </p:txBody>
      </p:sp>
      <p:sp>
        <p:nvSpPr>
          <p:cNvPr id="172" name="Shape 172"/>
          <p:cNvSpPr/>
          <p:nvPr/>
        </p:nvSpPr>
        <p:spPr>
          <a:xfrm>
            <a:off x="635000" y="762420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Scalability</a:t>
            </a:r>
          </a:p>
        </p:txBody>
      </p:sp>
      <p:sp>
        <p:nvSpPr>
          <p:cNvPr id="173" name="Shape 173"/>
          <p:cNvSpPr/>
          <p:nvPr/>
        </p:nvSpPr>
        <p:spPr>
          <a:xfrm>
            <a:off x="635000" y="834175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Robustness</a:t>
            </a:r>
          </a:p>
        </p:txBody>
      </p:sp>
      <p:sp>
        <p:nvSpPr>
          <p:cNvPr id="174" name="Shape 174"/>
          <p:cNvSpPr/>
          <p:nvPr/>
        </p:nvSpPr>
        <p:spPr>
          <a:xfrm>
            <a:off x="10641510" y="2958031"/>
            <a:ext cx="785264"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lvl="0">
              <a:defRPr sz="1800"/>
            </a:pPr>
            <a:r>
              <a:rPr sz="2300"/>
              <a:t>SDN</a:t>
            </a:r>
          </a:p>
        </p:txBody>
      </p:sp>
      <p:pic>
        <p:nvPicPr>
          <p:cNvPr id="175" name="suv_big_wheels.jpg"/>
          <p:cNvPicPr/>
          <p:nvPr/>
        </p:nvPicPr>
        <p:blipFill>
          <a:blip r:embed="rId3">
            <a:extLst/>
          </a:blip>
          <a:stretch>
            <a:fillRect/>
          </a:stretch>
        </p:blipFill>
        <p:spPr>
          <a:xfrm>
            <a:off x="9057007" y="3580338"/>
            <a:ext cx="3169005" cy="1774643"/>
          </a:xfrm>
          <a:prstGeom prst="rect">
            <a:avLst/>
          </a:prstGeom>
          <a:ln w="12700">
            <a:miter lim="400000"/>
          </a:ln>
        </p:spPr>
      </p:pic>
      <p:sp>
        <p:nvSpPr>
          <p:cNvPr id="176" name="Shape 176"/>
          <p:cNvSpPr/>
          <p:nvPr/>
        </p:nvSpPr>
        <p:spPr>
          <a:xfrm>
            <a:off x="9907067"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424242"/>
                </a:solidFill>
              </a:defRPr>
            </a:lvl1pPr>
          </a:lstStyle>
          <a:p>
            <a:pPr lvl="0">
              <a:defRPr sz="1800">
                <a:solidFill>
                  <a:srgbClr val="000000"/>
                </a:solidFill>
              </a:defRPr>
            </a:pPr>
            <a:r>
              <a:rPr sz="2400">
                <a:solidFill>
                  <a:srgbClr val="424242"/>
                </a:solidFill>
              </a:rPr>
              <a:t>ad hoc</a:t>
            </a:r>
          </a:p>
        </p:txBody>
      </p:sp>
      <p:sp>
        <p:nvSpPr>
          <p:cNvPr id="177" name="Shape 177"/>
          <p:cNvSpPr/>
          <p:nvPr/>
        </p:nvSpPr>
        <p:spPr>
          <a:xfrm>
            <a:off x="9907067"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
        <p:nvSpPr>
          <p:cNvPr id="178" name="Shape 178"/>
          <p:cNvSpPr/>
          <p:nvPr/>
        </p:nvSpPr>
        <p:spPr>
          <a:xfrm>
            <a:off x="9907067"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highest</a:t>
            </a:r>
          </a:p>
        </p:txBody>
      </p:sp>
      <p:sp>
        <p:nvSpPr>
          <p:cNvPr id="179" name="Shape 179"/>
          <p:cNvSpPr/>
          <p:nvPr/>
        </p:nvSpPr>
        <p:spPr>
          <a:xfrm>
            <a:off x="9907067"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180" name="Shape 180"/>
          <p:cNvSpPr/>
          <p:nvPr/>
        </p:nvSpPr>
        <p:spPr>
          <a:xfrm>
            <a:off x="3366004" y="2958031"/>
            <a:ext cx="1795263"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lvl1pPr>
          </a:lstStyle>
          <a:p>
            <a:pPr lvl="0">
              <a:defRPr sz="1800"/>
            </a:pPr>
            <a:r>
              <a:rPr sz="2300"/>
              <a:t>Traditional</a:t>
            </a:r>
          </a:p>
        </p:txBody>
      </p:sp>
      <p:sp>
        <p:nvSpPr>
          <p:cNvPr id="181" name="Shape 181"/>
          <p:cNvSpPr/>
          <p:nvPr/>
        </p:nvSpPr>
        <p:spPr>
          <a:xfrm>
            <a:off x="3330259" y="3549596"/>
            <a:ext cx="2254149" cy="787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300">
                <a:solidFill>
                  <a:srgbClr val="424242"/>
                </a:solidFill>
              </a:defRPr>
            </a:lvl1pPr>
          </a:lstStyle>
          <a:p>
            <a:pPr lvl="0">
              <a:defRPr sz="1800">
                <a:solidFill>
                  <a:srgbClr val="000000"/>
                </a:solidFill>
              </a:defRPr>
            </a:pPr>
            <a:r>
              <a:rPr sz="2300">
                <a:solidFill>
                  <a:srgbClr val="424242"/>
                </a:solidFill>
              </a:rPr>
              <a:t>IGP, tunnelling (RSVP-TE)</a:t>
            </a:r>
          </a:p>
        </p:txBody>
      </p:sp>
      <p:pic>
        <p:nvPicPr>
          <p:cNvPr id="182" name="old_vs_new_beetle.png"/>
          <p:cNvPicPr/>
          <p:nvPr/>
        </p:nvPicPr>
        <p:blipFill>
          <a:blip r:embed="rId4">
            <a:extLst/>
          </a:blip>
          <a:srcRect l="350" r="57583" b="21315"/>
          <a:stretch>
            <a:fillRect/>
          </a:stretch>
        </p:blipFill>
        <p:spPr>
          <a:xfrm>
            <a:off x="2867032" y="3534911"/>
            <a:ext cx="2793041" cy="1820241"/>
          </a:xfrm>
          <a:prstGeom prst="rect">
            <a:avLst/>
          </a:prstGeom>
          <a:ln w="12700">
            <a:miter lim="400000"/>
          </a:ln>
        </p:spPr>
      </p:pic>
      <p:sp>
        <p:nvSpPr>
          <p:cNvPr id="183" name="Shape 183"/>
          <p:cNvSpPr/>
          <p:nvPr/>
        </p:nvSpPr>
        <p:spPr>
          <a:xfrm>
            <a:off x="3136561"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by design</a:t>
            </a:r>
          </a:p>
        </p:txBody>
      </p:sp>
      <p:sp>
        <p:nvSpPr>
          <p:cNvPr id="184" name="Shape 184"/>
          <p:cNvSpPr/>
          <p:nvPr/>
        </p:nvSpPr>
        <p:spPr>
          <a:xfrm>
            <a:off x="3136561"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185" name="Shape 185"/>
          <p:cNvSpPr/>
          <p:nvPr/>
        </p:nvSpPr>
        <p:spPr>
          <a:xfrm>
            <a:off x="3136561"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
        <p:nvSpPr>
          <p:cNvPr id="186" name="Shape 186"/>
          <p:cNvSpPr/>
          <p:nvPr/>
        </p:nvSpPr>
        <p:spPr>
          <a:xfrm>
            <a:off x="3136561"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424242"/>
                </a:solidFill>
              </a:defRPr>
            </a:lvl1pPr>
          </a:lstStyle>
          <a:p>
            <a:pPr lvl="0">
              <a:defRPr sz="1800">
                <a:solidFill>
                  <a:srgbClr val="000000"/>
                </a:solidFill>
              </a:defRPr>
            </a:pPr>
            <a:r>
              <a:rPr sz="2400">
                <a:solidFill>
                  <a:srgbClr val="424242"/>
                </a:solidFill>
              </a:rPr>
              <a:t>low</a:t>
            </a:r>
          </a:p>
        </p:txBody>
      </p:sp>
      <p:sp>
        <p:nvSpPr>
          <p:cNvPr id="187" name="Shape 187"/>
          <p:cNvSpPr/>
          <p:nvPr/>
        </p:nvSpPr>
        <p:spPr>
          <a:xfrm>
            <a:off x="6018002" y="2962793"/>
            <a:ext cx="2944519" cy="6052949"/>
          </a:xfrm>
          <a:prstGeom prst="rect">
            <a:avLst/>
          </a:prstGeom>
          <a:solidFill>
            <a:srgbClr val="FFDCB8">
              <a:alpha val="64879"/>
            </a:srgbClr>
          </a:solidFill>
          <a:ln>
            <a:solidFill>
              <a:srgbClr val="C0C0C0">
                <a:alpha val="64879"/>
              </a:srgbClr>
            </a:solidFill>
            <a:miter lim="400000"/>
          </a:ln>
        </p:spPr>
        <p:txBody>
          <a:bodyPr lIns="0" tIns="0" rIns="0" bIns="0" anchor="ctr"/>
          <a:lstStyle/>
          <a:p>
            <a:pPr lvl="0">
              <a:defRPr sz="4000">
                <a:solidFill>
                  <a:srgbClr val="FFDCB8"/>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188" name="Shape 188"/>
          <p:cNvSpPr/>
          <p:nvPr/>
        </p:nvSpPr>
        <p:spPr>
          <a:xfrm>
            <a:off x="6734205" y="2958031"/>
            <a:ext cx="1512114"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b="1"/>
            </a:lvl1pPr>
          </a:lstStyle>
          <a:p>
            <a:pPr lvl="0">
              <a:defRPr sz="1800" b="0"/>
            </a:pPr>
            <a:r>
              <a:rPr sz="2300" b="1"/>
              <a:t>Fibbing</a:t>
            </a:r>
          </a:p>
        </p:txBody>
      </p:sp>
      <p:pic>
        <p:nvPicPr>
          <p:cNvPr id="189" name="lamborghini.jpg"/>
          <p:cNvPicPr/>
          <p:nvPr/>
        </p:nvPicPr>
        <p:blipFill>
          <a:blip r:embed="rId5">
            <a:extLst/>
          </a:blip>
          <a:srcRect l="5472" r="5472"/>
          <a:stretch>
            <a:fillRect/>
          </a:stretch>
        </p:blipFill>
        <p:spPr>
          <a:xfrm>
            <a:off x="6280763" y="3580338"/>
            <a:ext cx="2490534" cy="1865496"/>
          </a:xfrm>
          <a:prstGeom prst="rect">
            <a:avLst/>
          </a:prstGeom>
          <a:ln w="12700">
            <a:miter lim="400000"/>
          </a:ln>
        </p:spPr>
      </p:pic>
      <p:sp>
        <p:nvSpPr>
          <p:cNvPr id="190" name="Shape 190"/>
          <p:cNvSpPr/>
          <p:nvPr/>
        </p:nvSpPr>
        <p:spPr>
          <a:xfrm>
            <a:off x="6398955"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by design</a:t>
            </a:r>
          </a:p>
        </p:txBody>
      </p:sp>
      <p:sp>
        <p:nvSpPr>
          <p:cNvPr id="191" name="Shape 191"/>
          <p:cNvSpPr/>
          <p:nvPr/>
        </p:nvSpPr>
        <p:spPr>
          <a:xfrm>
            <a:off x="6398955"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192" name="Shape 192"/>
          <p:cNvSpPr/>
          <p:nvPr/>
        </p:nvSpPr>
        <p:spPr>
          <a:xfrm>
            <a:off x="6398955"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193" name="Shape 193"/>
          <p:cNvSpPr/>
          <p:nvPr/>
        </p:nvSpPr>
        <p:spPr>
          <a:xfrm>
            <a:off x="6398955"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194" name="Shape 194"/>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300">
                <a:solidFill>
                  <a:srgbClr val="424242"/>
                </a:solidFill>
              </a:rPr>
              <a:t>Fibbing </a:t>
            </a:r>
            <a:r>
              <a:rPr sz="3300" b="1" i="1">
                <a:solidFill>
                  <a:srgbClr val="424242"/>
                </a:solidFill>
              </a:rPr>
              <a:t>combines</a:t>
            </a:r>
            <a:r>
              <a:rPr sz="3300">
                <a:solidFill>
                  <a:srgbClr val="424242"/>
                </a:solidFill>
              </a:rPr>
              <a:t> advantages</a:t>
            </a:r>
          </a:p>
          <a:p>
            <a:pPr lvl="0" algn="l">
              <a:lnSpc>
                <a:spcPct val="130000"/>
              </a:lnSpc>
              <a:defRPr sz="1800"/>
            </a:pPr>
            <a:r>
              <a:rPr sz="3300">
                <a:solidFill>
                  <a:srgbClr val="424242"/>
                </a:solidFill>
              </a:rPr>
              <a:t>of SDN and traditional networking</a:t>
            </a:r>
          </a:p>
        </p:txBody>
      </p:sp>
    </p:spTree>
  </p:cSld>
  <p:clrMapOvr>
    <a:masterClrMapping/>
  </p:clrMapOvr>
  <p:transition xmlns:p14="http://schemas.microsoft.com/office/powerpoint/2010/mai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0" name="Shape 2360"/>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300">
                <a:solidFill>
                  <a:srgbClr val="424242"/>
                </a:solidFill>
              </a:rPr>
              <a:t>Fibbing reacts to partitions,</a:t>
            </a:r>
          </a:p>
          <a:p>
            <a:pPr lvl="0" algn="l">
              <a:lnSpc>
                <a:spcPct val="130000"/>
              </a:lnSpc>
              <a:defRPr sz="1800"/>
            </a:pPr>
            <a:r>
              <a:rPr sz="3300">
                <a:solidFill>
                  <a:srgbClr val="424242"/>
                </a:solidFill>
              </a:rPr>
              <a:t>respecting fail-close and fail-open semantics</a:t>
            </a:r>
          </a:p>
        </p:txBody>
      </p:sp>
      <p:pic>
        <p:nvPicPr>
          <p:cNvPr id="2361" name="failure_cs_secondlink.pdf"/>
          <p:cNvPicPr/>
          <p:nvPr/>
        </p:nvPicPr>
        <p:blipFill>
          <a:blip r:embed="rId3">
            <a:extLst/>
          </a:blip>
          <a:stretch>
            <a:fillRect/>
          </a:stretch>
        </p:blipFill>
        <p:spPr>
          <a:xfrm>
            <a:off x="6756400" y="3530600"/>
            <a:ext cx="5803905" cy="4742673"/>
          </a:xfrm>
          <a:prstGeom prst="rect">
            <a:avLst/>
          </a:prstGeom>
          <a:ln w="12700">
            <a:miter lim="400000"/>
          </a:ln>
        </p:spPr>
      </p:pic>
      <p:sp>
        <p:nvSpPr>
          <p:cNvPr id="2362" name="Shape 2362"/>
          <p:cNvSpPr/>
          <p:nvPr/>
        </p:nvSpPr>
        <p:spPr>
          <a:xfrm>
            <a:off x="8162669" y="3784504"/>
            <a:ext cx="1786410" cy="485770"/>
          </a:xfrm>
          <a:prstGeom prst="rect">
            <a:avLst/>
          </a:prstGeom>
          <a:solidFill>
            <a:srgbClr val="FFFFFF"/>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93" name="Shape 2393"/>
          <p:cNvSpPr/>
          <p:nvPr/>
        </p:nvSpPr>
        <p:spPr>
          <a:xfrm>
            <a:off x="4345933" y="397312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364" name="Shape 2364"/>
          <p:cNvSpPr/>
          <p:nvPr/>
        </p:nvSpPr>
        <p:spPr>
          <a:xfrm flipH="1">
            <a:off x="4337892" y="66129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65" name="Shape 2365"/>
          <p:cNvSpPr/>
          <p:nvPr/>
        </p:nvSpPr>
        <p:spPr>
          <a:xfrm flipV="1">
            <a:off x="4350592" y="6600254"/>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66" name="Shape 2366"/>
          <p:cNvSpPr/>
          <p:nvPr/>
        </p:nvSpPr>
        <p:spPr>
          <a:xfrm flipH="1">
            <a:off x="2267796" y="4756239"/>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67" name="Shape 2367"/>
          <p:cNvSpPr/>
          <p:nvPr/>
        </p:nvSpPr>
        <p:spPr>
          <a:xfrm flipV="1">
            <a:off x="4350593"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68" name="Shape 2368"/>
          <p:cNvSpPr/>
          <p:nvPr/>
        </p:nvSpPr>
        <p:spPr>
          <a:xfrm>
            <a:off x="2267796" y="6612954"/>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69" name="Shape 2369"/>
          <p:cNvSpPr/>
          <p:nvPr/>
        </p:nvSpPr>
        <p:spPr>
          <a:xfrm flipV="1">
            <a:off x="2134288"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0" name="Shape 2370"/>
          <p:cNvSpPr/>
          <p:nvPr/>
        </p:nvSpPr>
        <p:spPr>
          <a:xfrm>
            <a:off x="1756272" y="6264263"/>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1" name="Shape 2371"/>
          <p:cNvSpPr/>
          <p:nvPr/>
        </p:nvSpPr>
        <p:spPr>
          <a:xfrm>
            <a:off x="3972576" y="6234938"/>
            <a:ext cx="756034"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2" name="Shape 2372"/>
          <p:cNvSpPr/>
          <p:nvPr/>
        </p:nvSpPr>
        <p:spPr>
          <a:xfrm>
            <a:off x="1756272" y="4378223"/>
            <a:ext cx="756033"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3" name="Shape 2373"/>
          <p:cNvSpPr/>
          <p:nvPr/>
        </p:nvSpPr>
        <p:spPr>
          <a:xfrm>
            <a:off x="3972576" y="4378223"/>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4" name="Shape 2374"/>
          <p:cNvSpPr/>
          <p:nvPr/>
        </p:nvSpPr>
        <p:spPr>
          <a:xfrm>
            <a:off x="4162694" y="723917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5" name="Shape 2375"/>
          <p:cNvSpPr/>
          <p:nvPr/>
        </p:nvSpPr>
        <p:spPr>
          <a:xfrm>
            <a:off x="4971350" y="64250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376" name="Shape 2376"/>
          <p:cNvSpPr/>
          <p:nvPr/>
        </p:nvSpPr>
        <p:spPr>
          <a:xfrm>
            <a:off x="1971991" y="4527639"/>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2377" name="Shape 2377"/>
          <p:cNvSpPr/>
          <p:nvPr/>
        </p:nvSpPr>
        <p:spPr>
          <a:xfrm>
            <a:off x="4205783" y="4527639"/>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2378" name="Shape 2378"/>
          <p:cNvSpPr/>
          <p:nvPr/>
        </p:nvSpPr>
        <p:spPr>
          <a:xfrm>
            <a:off x="1971991" y="6425056"/>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2379" name="Shape 2379"/>
          <p:cNvSpPr/>
          <p:nvPr/>
        </p:nvSpPr>
        <p:spPr>
          <a:xfrm>
            <a:off x="4205783" y="6391201"/>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2394" name="Shape 2394"/>
          <p:cNvSpPr/>
          <p:nvPr/>
        </p:nvSpPr>
        <p:spPr>
          <a:xfrm>
            <a:off x="1429305" y="6930140"/>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381" name="Shape 2381"/>
          <p:cNvSpPr/>
          <p:nvPr/>
        </p:nvSpPr>
        <p:spPr>
          <a:xfrm>
            <a:off x="1275460" y="7233718"/>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2382" name="friendly-controller.png"/>
          <p:cNvPicPr/>
          <p:nvPr/>
        </p:nvPicPr>
        <p:blipFill>
          <a:blip r:embed="rId4">
            <a:extLst/>
          </a:blip>
          <a:stretch>
            <a:fillRect/>
          </a:stretch>
        </p:blipFill>
        <p:spPr>
          <a:xfrm>
            <a:off x="4491750" y="2915488"/>
            <a:ext cx="1267731" cy="1064894"/>
          </a:xfrm>
          <a:prstGeom prst="rect">
            <a:avLst/>
          </a:prstGeom>
          <a:ln w="12700">
            <a:miter lim="400000"/>
          </a:ln>
        </p:spPr>
      </p:pic>
      <p:sp>
        <p:nvSpPr>
          <p:cNvPr id="2383" name="Shape 2383"/>
          <p:cNvSpPr/>
          <p:nvPr/>
        </p:nvSpPr>
        <p:spPr>
          <a:xfrm>
            <a:off x="5443797" y="63996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D1</a:t>
            </a:r>
          </a:p>
        </p:txBody>
      </p:sp>
      <p:sp>
        <p:nvSpPr>
          <p:cNvPr id="2384" name="Shape 2384"/>
          <p:cNvSpPr/>
          <p:nvPr/>
        </p:nvSpPr>
        <p:spPr>
          <a:xfrm>
            <a:off x="4600072" y="7215525"/>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2395" name="Shape 2395"/>
          <p:cNvSpPr/>
          <p:nvPr/>
        </p:nvSpPr>
        <p:spPr>
          <a:xfrm>
            <a:off x="2323369" y="6977260"/>
            <a:ext cx="782120" cy="725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miter lim="400000"/>
          </a:ln>
        </p:spPr>
        <p:txBody>
          <a:bodyPr/>
          <a:lstStyle/>
          <a:p>
            <a:pPr lvl="0"/>
            <a:endParaRPr/>
          </a:p>
        </p:txBody>
      </p:sp>
      <p:sp>
        <p:nvSpPr>
          <p:cNvPr id="2386" name="Shape 2386"/>
          <p:cNvSpPr/>
          <p:nvPr/>
        </p:nvSpPr>
        <p:spPr>
          <a:xfrm>
            <a:off x="1872660" y="3353638"/>
            <a:ext cx="253087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0433FF"/>
                </a:solidFill>
              </a:rPr>
              <a:t>fail-open(D2) </a:t>
            </a:r>
            <a:r>
              <a:rPr sz="2400">
                <a:solidFill>
                  <a:srgbClr val="424242"/>
                </a:solidFill>
              </a:rPr>
              <a:t>);</a:t>
            </a:r>
          </a:p>
        </p:txBody>
      </p:sp>
      <p:sp>
        <p:nvSpPr>
          <p:cNvPr id="2387" name="Shape 2387"/>
          <p:cNvSpPr/>
          <p:nvPr/>
        </p:nvSpPr>
        <p:spPr>
          <a:xfrm>
            <a:off x="1880089" y="2909138"/>
            <a:ext cx="266498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FF2600"/>
                </a:solidFill>
              </a:rPr>
              <a:t>fail-close(D1)</a:t>
            </a:r>
            <a:r>
              <a:rPr sz="2400">
                <a:solidFill>
                  <a:srgbClr val="424242"/>
                </a:solidFill>
              </a:rPr>
              <a:t> );</a:t>
            </a:r>
          </a:p>
        </p:txBody>
      </p:sp>
      <p:pic>
        <p:nvPicPr>
          <p:cNvPr id="2388" name="No.png"/>
          <p:cNvPicPr/>
          <p:nvPr/>
        </p:nvPicPr>
        <p:blipFill>
          <a:blip r:embed="rId5">
            <a:extLst/>
          </a:blip>
          <a:stretch>
            <a:fillRect/>
          </a:stretch>
        </p:blipFill>
        <p:spPr>
          <a:xfrm>
            <a:off x="2940542" y="4423781"/>
            <a:ext cx="721636" cy="716825"/>
          </a:xfrm>
          <a:prstGeom prst="rect">
            <a:avLst/>
          </a:prstGeom>
          <a:ln w="12700">
            <a:miter lim="400000"/>
          </a:ln>
        </p:spPr>
      </p:pic>
      <p:cxnSp>
        <p:nvCxnSpPr>
          <p:cNvPr id="2389" name="Connector 2389"/>
          <p:cNvCxnSpPr>
            <a:stCxn id="2370" idx="0"/>
            <a:endCxn id="2371" idx="0"/>
          </p:cNvCxnSpPr>
          <p:nvPr/>
        </p:nvCxnSpPr>
        <p:spPr>
          <a:xfrm flipV="1">
            <a:off x="2134288" y="6612954"/>
            <a:ext cx="2216305" cy="29327"/>
          </a:xfrm>
          <a:prstGeom prst="straightConnector1">
            <a:avLst/>
          </a:prstGeom>
          <a:ln w="50800">
            <a:solidFill>
              <a:srgbClr val="0365C0"/>
            </a:solidFill>
            <a:miter lim="400000"/>
            <a:tailEnd type="triangle"/>
          </a:ln>
        </p:spPr>
      </p:cxnSp>
      <p:pic>
        <p:nvPicPr>
          <p:cNvPr id="2390" name="No.png"/>
          <p:cNvPicPr/>
          <p:nvPr/>
        </p:nvPicPr>
        <p:blipFill>
          <a:blip r:embed="rId5">
            <a:extLst/>
          </a:blip>
          <a:stretch>
            <a:fillRect/>
          </a:stretch>
        </p:blipFill>
        <p:spPr>
          <a:xfrm>
            <a:off x="3976790" y="5331499"/>
            <a:ext cx="721635" cy="716825"/>
          </a:xfrm>
          <a:prstGeom prst="rect">
            <a:avLst/>
          </a:prstGeom>
          <a:ln w="12700">
            <a:miter lim="400000"/>
          </a:ln>
        </p:spPr>
      </p:pic>
      <p:pic>
        <p:nvPicPr>
          <p:cNvPr id="2391" name="friendly-controller.png"/>
          <p:cNvPicPr/>
          <p:nvPr/>
        </p:nvPicPr>
        <p:blipFill>
          <a:blip r:embed="rId4">
            <a:extLst/>
          </a:blip>
          <a:stretch>
            <a:fillRect/>
          </a:stretch>
        </p:blipFill>
        <p:spPr>
          <a:xfrm>
            <a:off x="2471679" y="7409436"/>
            <a:ext cx="1267523" cy="1064719"/>
          </a:xfrm>
          <a:prstGeom prst="rect">
            <a:avLst/>
          </a:prstGeom>
          <a:ln w="12700">
            <a:miter lim="400000"/>
          </a:ln>
        </p:spPr>
      </p:pic>
      <p:pic>
        <p:nvPicPr>
          <p:cNvPr id="2392" name="No.png"/>
          <p:cNvPicPr/>
          <p:nvPr/>
        </p:nvPicPr>
        <p:blipFill>
          <a:blip r:embed="rId5">
            <a:extLst/>
          </a:blip>
          <a:stretch>
            <a:fillRect/>
          </a:stretch>
        </p:blipFill>
        <p:spPr>
          <a:xfrm>
            <a:off x="2770886" y="7517513"/>
            <a:ext cx="721636" cy="716825"/>
          </a:xfrm>
          <a:prstGeom prst="rect">
            <a:avLst/>
          </a:prstGeom>
          <a:ln w="12700">
            <a:miter lim="400000"/>
          </a:ln>
        </p:spPr>
      </p:pic>
    </p:spTree>
  </p:cSld>
  <p:clrMapOvr>
    <a:masterClrMapping/>
  </p:clrMapOvr>
  <p:transition xmlns:p14="http://schemas.microsoft.com/office/powerpoint/2010/mai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02" name="Group 2402"/>
          <p:cNvGrpSpPr/>
          <p:nvPr/>
        </p:nvGrpSpPr>
        <p:grpSpPr>
          <a:xfrm>
            <a:off x="6756400" y="3441700"/>
            <a:ext cx="6186254" cy="4889495"/>
            <a:chOff x="0" y="0"/>
            <a:chExt cx="6186253" cy="4889494"/>
          </a:xfrm>
        </p:grpSpPr>
        <p:pic>
          <p:nvPicPr>
            <p:cNvPr id="2399" name="failure_cs_secondlink.pdf"/>
            <p:cNvPicPr/>
            <p:nvPr/>
          </p:nvPicPr>
          <p:blipFill>
            <a:blip r:embed="rId3">
              <a:extLst/>
            </a:blip>
            <a:srcRect/>
            <a:stretch>
              <a:fillRect/>
            </a:stretch>
          </p:blipFill>
          <p:spPr>
            <a:xfrm>
              <a:off x="0" y="73419"/>
              <a:ext cx="5803905" cy="4742673"/>
            </a:xfrm>
            <a:prstGeom prst="rect">
              <a:avLst/>
            </a:prstGeom>
            <a:ln w="12700" cap="flat">
              <a:noFill/>
              <a:miter lim="400000"/>
            </a:ln>
            <a:effectLst/>
          </p:spPr>
        </p:pic>
        <p:sp>
          <p:nvSpPr>
            <p:cNvPr id="2400" name="Shape 2400"/>
            <p:cNvSpPr/>
            <p:nvPr/>
          </p:nvSpPr>
          <p:spPr>
            <a:xfrm>
              <a:off x="1193254" y="0"/>
              <a:ext cx="4993000" cy="4889495"/>
            </a:xfrm>
            <a:prstGeom prst="rect">
              <a:avLst/>
            </a:prstGeom>
            <a:solidFill>
              <a:srgbClr val="FFFFFF"/>
            </a:solidFill>
            <a:ln w="12700" cap="flat">
              <a:noFill/>
              <a:miter lim="400000"/>
            </a:ln>
            <a:effectLst/>
          </p:spPr>
          <p:txBody>
            <a:bodyPr wrap="square" lIns="0" tIns="0" rIns="0" bIns="0" numCol="1" anchor="ctr">
              <a:noAutofit/>
            </a:bodyP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2401" name="failure_cs_recovery.pdf"/>
            <p:cNvPicPr/>
            <p:nvPr/>
          </p:nvPicPr>
          <p:blipFill>
            <a:blip r:embed="rId4">
              <a:extLst/>
            </a:blip>
            <a:srcRect/>
            <a:stretch>
              <a:fillRect/>
            </a:stretch>
          </p:blipFill>
          <p:spPr>
            <a:xfrm>
              <a:off x="1117600" y="162319"/>
              <a:ext cx="4047657" cy="4629697"/>
            </a:xfrm>
            <a:prstGeom prst="rect">
              <a:avLst/>
            </a:prstGeom>
            <a:ln w="12700" cap="flat">
              <a:noFill/>
              <a:miter lim="400000"/>
            </a:ln>
            <a:effectLst/>
          </p:spPr>
        </p:pic>
      </p:grpSp>
      <p:sp>
        <p:nvSpPr>
          <p:cNvPr id="2403" name="Shape 2403"/>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300">
                <a:solidFill>
                  <a:srgbClr val="424242"/>
                </a:solidFill>
              </a:rPr>
              <a:t>Fibbing recovers correctly</a:t>
            </a:r>
          </a:p>
          <a:p>
            <a:pPr lvl="0" algn="l">
              <a:lnSpc>
                <a:spcPct val="130000"/>
              </a:lnSpc>
              <a:defRPr sz="1800"/>
            </a:pPr>
            <a:r>
              <a:rPr sz="3300">
                <a:solidFill>
                  <a:srgbClr val="424242"/>
                </a:solidFill>
              </a:rPr>
              <a:t>(as soon as failures are fixed)</a:t>
            </a:r>
          </a:p>
        </p:txBody>
      </p:sp>
      <p:sp>
        <p:nvSpPr>
          <p:cNvPr id="2440" name="Shape 2440"/>
          <p:cNvSpPr/>
          <p:nvPr/>
        </p:nvSpPr>
        <p:spPr>
          <a:xfrm>
            <a:off x="1441978" y="6132422"/>
            <a:ext cx="772120" cy="6151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25400">
            <a:solidFill>
              <a:srgbClr val="5E5E5E"/>
            </a:solidFill>
            <a:miter lim="400000"/>
          </a:ln>
        </p:spPr>
        <p:txBody>
          <a:bodyPr/>
          <a:lstStyle/>
          <a:p>
            <a:pPr lvl="0"/>
            <a:endParaRPr/>
          </a:p>
        </p:txBody>
      </p:sp>
      <p:sp>
        <p:nvSpPr>
          <p:cNvPr id="2405" name="Shape 2405"/>
          <p:cNvSpPr/>
          <p:nvPr/>
        </p:nvSpPr>
        <p:spPr>
          <a:xfrm flipH="1">
            <a:off x="1168172" y="5377727"/>
            <a:ext cx="1" cy="523266"/>
          </a:xfrm>
          <a:prstGeom prst="line">
            <a:avLst/>
          </a:prstGeom>
          <a:ln w="22225">
            <a:solidFill>
              <a:srgbClr val="5E5E5E"/>
            </a:solidFill>
            <a:prstDash val="sysDot"/>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06" name="Shape 2406"/>
          <p:cNvSpPr/>
          <p:nvPr/>
        </p:nvSpPr>
        <p:spPr>
          <a:xfrm>
            <a:off x="984638" y="505066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07" name="Shape 2407"/>
          <p:cNvSpPr/>
          <p:nvPr/>
        </p:nvSpPr>
        <p:spPr>
          <a:xfrm>
            <a:off x="917474" y="4506147"/>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sp>
        <p:nvSpPr>
          <p:cNvPr id="2408" name="Shape 2408"/>
          <p:cNvSpPr/>
          <p:nvPr/>
        </p:nvSpPr>
        <p:spPr>
          <a:xfrm>
            <a:off x="849403" y="5657367"/>
            <a:ext cx="634312" cy="58353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BEBEB"/>
          </a:solidFill>
          <a:ln w="76200">
            <a:solidFill>
              <a:srgbClr val="164F86"/>
            </a:solidFill>
            <a:custDash>
              <a:ds d="200000" sp="200000"/>
            </a:custDash>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09" name="Shape 2409"/>
          <p:cNvSpPr/>
          <p:nvPr/>
        </p:nvSpPr>
        <p:spPr>
          <a:xfrm>
            <a:off x="935565" y="5702060"/>
            <a:ext cx="50631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pPr>
            <a:r>
              <a:rPr sz="2400"/>
              <a:t>V1</a:t>
            </a:r>
          </a:p>
        </p:txBody>
      </p:sp>
      <p:sp>
        <p:nvSpPr>
          <p:cNvPr id="2441" name="Shape 2441"/>
          <p:cNvSpPr/>
          <p:nvPr/>
        </p:nvSpPr>
        <p:spPr>
          <a:xfrm>
            <a:off x="4345933" y="3973124"/>
            <a:ext cx="704984" cy="79749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411" name="Shape 2411"/>
          <p:cNvSpPr/>
          <p:nvPr/>
        </p:nvSpPr>
        <p:spPr>
          <a:xfrm flipH="1">
            <a:off x="4337892" y="6612954"/>
            <a:ext cx="768734" cy="1"/>
          </a:xfrm>
          <a:prstGeom prst="line">
            <a:avLst/>
          </a:prstGeom>
          <a:ln w="22225">
            <a:solidFill>
              <a:srgbClr val="FF26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2" name="Shape 2412"/>
          <p:cNvSpPr/>
          <p:nvPr/>
        </p:nvSpPr>
        <p:spPr>
          <a:xfrm flipV="1">
            <a:off x="4350592" y="6600254"/>
            <a:ext cx="1" cy="768734"/>
          </a:xfrm>
          <a:prstGeom prst="line">
            <a:avLst/>
          </a:prstGeom>
          <a:ln w="22225">
            <a:solidFill>
              <a:srgbClr val="0365C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3" name="Shape 2413"/>
          <p:cNvSpPr/>
          <p:nvPr/>
        </p:nvSpPr>
        <p:spPr>
          <a:xfrm flipH="1">
            <a:off x="2267796" y="4756239"/>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4" name="Shape 2414"/>
          <p:cNvSpPr/>
          <p:nvPr/>
        </p:nvSpPr>
        <p:spPr>
          <a:xfrm flipV="1">
            <a:off x="4350593"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5" name="Shape 2415"/>
          <p:cNvSpPr/>
          <p:nvPr/>
        </p:nvSpPr>
        <p:spPr>
          <a:xfrm>
            <a:off x="2267796" y="6612954"/>
            <a:ext cx="2067128" cy="1"/>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6" name="Shape 2416"/>
          <p:cNvSpPr/>
          <p:nvPr/>
        </p:nvSpPr>
        <p:spPr>
          <a:xfrm flipV="1">
            <a:off x="2134288" y="4627984"/>
            <a:ext cx="1" cy="2009304"/>
          </a:xfrm>
          <a:prstGeom prst="line">
            <a:avLst/>
          </a:prstGeom>
          <a:ln w="22225">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7" name="Shape 2417"/>
          <p:cNvSpPr/>
          <p:nvPr/>
        </p:nvSpPr>
        <p:spPr>
          <a:xfrm>
            <a:off x="1756272" y="6264263"/>
            <a:ext cx="756033"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8" name="Shape 2418"/>
          <p:cNvSpPr/>
          <p:nvPr/>
        </p:nvSpPr>
        <p:spPr>
          <a:xfrm>
            <a:off x="3972576" y="6234938"/>
            <a:ext cx="756034" cy="7560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19" name="Shape 2419"/>
          <p:cNvSpPr/>
          <p:nvPr/>
        </p:nvSpPr>
        <p:spPr>
          <a:xfrm>
            <a:off x="1756272" y="4378223"/>
            <a:ext cx="756033"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20" name="Shape 2420"/>
          <p:cNvSpPr/>
          <p:nvPr/>
        </p:nvSpPr>
        <p:spPr>
          <a:xfrm>
            <a:off x="3972576" y="4378223"/>
            <a:ext cx="756034" cy="7560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DCB8"/>
          </a:solidFill>
          <a:ln w="12700">
            <a:solidFill>
              <a:srgbClr val="424242"/>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21" name="Shape 2421"/>
          <p:cNvSpPr/>
          <p:nvPr/>
        </p:nvSpPr>
        <p:spPr>
          <a:xfrm>
            <a:off x="4162694" y="7239178"/>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365C0"/>
          </a:solidFill>
          <a:ln w="12700">
            <a:miter lim="400000"/>
          </a:ln>
        </p:spPr>
        <p:txBody>
          <a:bodyPr lIns="0" tIns="0" rIns="0" bIns="0" anchor="ctr"/>
          <a:lstStyle/>
          <a:p>
            <a:pPr lvl="0">
              <a:defRPr sz="4000">
                <a:solidFill>
                  <a:srgbClr val="0433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22" name="Shape 2422"/>
          <p:cNvSpPr/>
          <p:nvPr/>
        </p:nvSpPr>
        <p:spPr>
          <a:xfrm>
            <a:off x="4971350" y="6425056"/>
            <a:ext cx="375797" cy="3757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600"/>
          </a:solidFill>
          <a:ln w="12700">
            <a:miter lim="400000"/>
          </a:ln>
        </p:spPr>
        <p:txBody>
          <a:bodyPr lIns="0" tIns="0" rIns="0" bIns="0" anchor="ctr"/>
          <a:lstStyle/>
          <a:p>
            <a:pPr lvl="0">
              <a:defRPr sz="4000">
                <a:solidFill>
                  <a:srgbClr val="FF2600"/>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423" name="Shape 2423"/>
          <p:cNvSpPr/>
          <p:nvPr/>
        </p:nvSpPr>
        <p:spPr>
          <a:xfrm>
            <a:off x="1971991" y="4527639"/>
            <a:ext cx="32459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A</a:t>
            </a:r>
          </a:p>
        </p:txBody>
      </p:sp>
      <p:sp>
        <p:nvSpPr>
          <p:cNvPr id="2424" name="Shape 2424"/>
          <p:cNvSpPr/>
          <p:nvPr/>
        </p:nvSpPr>
        <p:spPr>
          <a:xfrm>
            <a:off x="4205783" y="4527639"/>
            <a:ext cx="28962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B</a:t>
            </a:r>
          </a:p>
        </p:txBody>
      </p:sp>
      <p:sp>
        <p:nvSpPr>
          <p:cNvPr id="2425" name="Shape 2425"/>
          <p:cNvSpPr/>
          <p:nvPr/>
        </p:nvSpPr>
        <p:spPr>
          <a:xfrm>
            <a:off x="1971991" y="6425056"/>
            <a:ext cx="32519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C</a:t>
            </a:r>
          </a:p>
        </p:txBody>
      </p:sp>
      <p:sp>
        <p:nvSpPr>
          <p:cNvPr id="2426" name="Shape 2426"/>
          <p:cNvSpPr/>
          <p:nvPr/>
        </p:nvSpPr>
        <p:spPr>
          <a:xfrm>
            <a:off x="4205783" y="6391201"/>
            <a:ext cx="30509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212121"/>
                </a:solidFill>
              </a:defRPr>
            </a:lvl1pPr>
          </a:lstStyle>
          <a:p>
            <a:pPr lvl="0">
              <a:defRPr sz="1800">
                <a:solidFill>
                  <a:srgbClr val="000000"/>
                </a:solidFill>
              </a:defRPr>
            </a:pPr>
            <a:r>
              <a:rPr sz="2400">
                <a:solidFill>
                  <a:srgbClr val="212121"/>
                </a:solidFill>
              </a:rPr>
              <a:t>X</a:t>
            </a:r>
          </a:p>
        </p:txBody>
      </p:sp>
      <p:sp>
        <p:nvSpPr>
          <p:cNvPr id="2442" name="Shape 2442"/>
          <p:cNvSpPr/>
          <p:nvPr/>
        </p:nvSpPr>
        <p:spPr>
          <a:xfrm>
            <a:off x="1429305" y="6930140"/>
            <a:ext cx="450516" cy="5096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22225">
            <a:solidFill/>
            <a:miter lim="400000"/>
          </a:ln>
        </p:spPr>
        <p:txBody>
          <a:bodyPr/>
          <a:lstStyle/>
          <a:p>
            <a:pPr lvl="0"/>
            <a:endParaRPr/>
          </a:p>
        </p:txBody>
      </p:sp>
      <p:sp>
        <p:nvSpPr>
          <p:cNvPr id="2428" name="Shape 2428"/>
          <p:cNvSpPr/>
          <p:nvPr/>
        </p:nvSpPr>
        <p:spPr>
          <a:xfrm>
            <a:off x="1275460" y="7233718"/>
            <a:ext cx="333091" cy="346739"/>
          </a:xfrm>
          <a:prstGeom prst="rect">
            <a:avLst/>
          </a:prstGeom>
          <a:solidFill>
            <a:srgbClr val="FFFFFF"/>
          </a:solidFill>
          <a:ln w="25400">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pic>
        <p:nvPicPr>
          <p:cNvPr id="2429" name="friendly-controller.png"/>
          <p:cNvPicPr/>
          <p:nvPr/>
        </p:nvPicPr>
        <p:blipFill>
          <a:blip r:embed="rId5">
            <a:extLst/>
          </a:blip>
          <a:stretch>
            <a:fillRect/>
          </a:stretch>
        </p:blipFill>
        <p:spPr>
          <a:xfrm>
            <a:off x="4491750" y="2915488"/>
            <a:ext cx="1267731" cy="1064894"/>
          </a:xfrm>
          <a:prstGeom prst="rect">
            <a:avLst/>
          </a:prstGeom>
          <a:ln w="12700">
            <a:miter lim="400000"/>
          </a:ln>
        </p:spPr>
      </p:pic>
      <p:sp>
        <p:nvSpPr>
          <p:cNvPr id="2430" name="Shape 2430"/>
          <p:cNvSpPr/>
          <p:nvPr/>
        </p:nvSpPr>
        <p:spPr>
          <a:xfrm>
            <a:off x="5443797" y="6399656"/>
            <a:ext cx="500250"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D1</a:t>
            </a:r>
          </a:p>
        </p:txBody>
      </p:sp>
      <p:sp>
        <p:nvSpPr>
          <p:cNvPr id="2431" name="Shape 2431"/>
          <p:cNvSpPr/>
          <p:nvPr/>
        </p:nvSpPr>
        <p:spPr>
          <a:xfrm>
            <a:off x="4600072" y="7215525"/>
            <a:ext cx="5002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D2</a:t>
            </a:r>
          </a:p>
        </p:txBody>
      </p:sp>
      <p:cxnSp>
        <p:nvCxnSpPr>
          <p:cNvPr id="2432" name="Connector 2432"/>
          <p:cNvCxnSpPr>
            <a:stCxn id="2417" idx="0"/>
            <a:endCxn id="2418" idx="0"/>
          </p:cNvCxnSpPr>
          <p:nvPr/>
        </p:nvCxnSpPr>
        <p:spPr>
          <a:xfrm flipV="1">
            <a:off x="2134288" y="6612954"/>
            <a:ext cx="2216305" cy="29327"/>
          </a:xfrm>
          <a:prstGeom prst="straightConnector1">
            <a:avLst/>
          </a:prstGeom>
          <a:ln w="50800">
            <a:solidFill>
              <a:srgbClr val="FF2600"/>
            </a:solidFill>
            <a:miter lim="400000"/>
            <a:tailEnd type="triangle"/>
          </a:ln>
        </p:spPr>
      </p:cxnSp>
      <p:sp>
        <p:nvSpPr>
          <p:cNvPr id="2443" name="Shape 2443"/>
          <p:cNvSpPr/>
          <p:nvPr/>
        </p:nvSpPr>
        <p:spPr>
          <a:xfrm>
            <a:off x="2305069" y="5086792"/>
            <a:ext cx="252367" cy="1242227"/>
          </a:xfrm>
          <a:custGeom>
            <a:avLst/>
            <a:gdLst/>
            <a:ahLst/>
            <a:cxnLst>
              <a:cxn ang="0">
                <a:pos x="wd2" y="hd2"/>
              </a:cxn>
              <a:cxn ang="5400000">
                <a:pos x="wd2" y="hd2"/>
              </a:cxn>
              <a:cxn ang="10800000">
                <a:pos x="wd2" y="hd2"/>
              </a:cxn>
              <a:cxn ang="16200000">
                <a:pos x="wd2" y="hd2"/>
              </a:cxn>
            </a:cxnLst>
            <a:rect l="0" t="0" r="r" b="b"/>
            <a:pathLst>
              <a:path w="16248" h="21600" extrusionOk="0">
                <a:moveTo>
                  <a:pt x="3338" y="21600"/>
                </a:moveTo>
                <a:cubicBezTo>
                  <a:pt x="21600" y="13319"/>
                  <a:pt x="20487" y="6119"/>
                  <a:pt x="0" y="0"/>
                </a:cubicBezTo>
              </a:path>
            </a:pathLst>
          </a:custGeom>
          <a:ln w="50800">
            <a:solidFill>
              <a:srgbClr val="0365C0"/>
            </a:solidFill>
            <a:miter lim="400000"/>
            <a:tailEnd type="triangle"/>
          </a:ln>
        </p:spPr>
        <p:txBody>
          <a:bodyPr/>
          <a:lstStyle/>
          <a:p>
            <a:pPr lvl="0"/>
            <a:endParaRPr/>
          </a:p>
        </p:txBody>
      </p:sp>
      <p:cxnSp>
        <p:nvCxnSpPr>
          <p:cNvPr id="2434" name="Connector 2434"/>
          <p:cNvCxnSpPr>
            <a:stCxn id="2419" idx="0"/>
            <a:endCxn id="2420" idx="0"/>
          </p:cNvCxnSpPr>
          <p:nvPr/>
        </p:nvCxnSpPr>
        <p:spPr>
          <a:xfrm>
            <a:off x="2134288" y="4756239"/>
            <a:ext cx="2216305" cy="1"/>
          </a:xfrm>
          <a:prstGeom prst="straightConnector1">
            <a:avLst/>
          </a:prstGeom>
          <a:ln w="50800">
            <a:solidFill>
              <a:srgbClr val="0365C0"/>
            </a:solidFill>
            <a:miter lim="400000"/>
            <a:tailEnd type="triangle"/>
          </a:ln>
        </p:spPr>
      </p:cxnSp>
      <p:sp>
        <p:nvSpPr>
          <p:cNvPr id="2444" name="Shape 2444"/>
          <p:cNvSpPr/>
          <p:nvPr/>
        </p:nvSpPr>
        <p:spPr>
          <a:xfrm>
            <a:off x="4032841" y="5063975"/>
            <a:ext cx="159478" cy="1220644"/>
          </a:xfrm>
          <a:custGeom>
            <a:avLst/>
            <a:gdLst/>
            <a:ahLst/>
            <a:cxnLst>
              <a:cxn ang="0">
                <a:pos x="wd2" y="hd2"/>
              </a:cxn>
              <a:cxn ang="5400000">
                <a:pos x="wd2" y="hd2"/>
              </a:cxn>
              <a:cxn ang="10800000">
                <a:pos x="wd2" y="hd2"/>
              </a:cxn>
              <a:cxn ang="16200000">
                <a:pos x="wd2" y="hd2"/>
              </a:cxn>
            </a:cxnLst>
            <a:rect l="0" t="0" r="r" b="b"/>
            <a:pathLst>
              <a:path w="16280" h="21600" extrusionOk="0">
                <a:moveTo>
                  <a:pt x="16280" y="0"/>
                </a:moveTo>
                <a:cubicBezTo>
                  <a:pt x="-3905" y="7718"/>
                  <a:pt x="-5320" y="14918"/>
                  <a:pt x="12036" y="21600"/>
                </a:cubicBezTo>
              </a:path>
            </a:pathLst>
          </a:custGeom>
          <a:ln w="50800">
            <a:solidFill>
              <a:srgbClr val="0365C0"/>
            </a:solidFill>
            <a:miter lim="400000"/>
            <a:tailEnd type="triangle"/>
          </a:ln>
        </p:spPr>
        <p:txBody>
          <a:bodyPr/>
          <a:lstStyle/>
          <a:p>
            <a:pPr lvl="0"/>
            <a:endParaRPr/>
          </a:p>
        </p:txBody>
      </p:sp>
      <p:sp>
        <p:nvSpPr>
          <p:cNvPr id="2445" name="Shape 2445"/>
          <p:cNvSpPr/>
          <p:nvPr/>
        </p:nvSpPr>
        <p:spPr>
          <a:xfrm>
            <a:off x="2323369" y="6977260"/>
            <a:ext cx="782120" cy="7250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7200" y="7200"/>
                  <a:pt x="14400" y="14400"/>
                  <a:pt x="21600" y="21600"/>
                </a:cubicBezTo>
              </a:path>
            </a:pathLst>
          </a:custGeom>
          <a:ln w="22225">
            <a:solidFill/>
            <a:miter lim="400000"/>
          </a:ln>
        </p:spPr>
        <p:txBody>
          <a:bodyPr/>
          <a:lstStyle/>
          <a:p>
            <a:pPr lvl="0"/>
            <a:endParaRPr/>
          </a:p>
        </p:txBody>
      </p:sp>
      <p:sp>
        <p:nvSpPr>
          <p:cNvPr id="2437" name="Shape 2437"/>
          <p:cNvSpPr/>
          <p:nvPr/>
        </p:nvSpPr>
        <p:spPr>
          <a:xfrm>
            <a:off x="1872660" y="3353638"/>
            <a:ext cx="253087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0433FF"/>
                </a:solidFill>
              </a:rPr>
              <a:t>fail-open(D2) </a:t>
            </a:r>
            <a:r>
              <a:rPr sz="2400">
                <a:solidFill>
                  <a:srgbClr val="424242"/>
                </a:solidFill>
              </a:rPr>
              <a:t>);</a:t>
            </a:r>
          </a:p>
        </p:txBody>
      </p:sp>
      <p:sp>
        <p:nvSpPr>
          <p:cNvPr id="2438" name="Shape 2438"/>
          <p:cNvSpPr/>
          <p:nvPr/>
        </p:nvSpPr>
        <p:spPr>
          <a:xfrm>
            <a:off x="1880089" y="2909138"/>
            <a:ext cx="2664983" cy="45720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defRPr sz="1800"/>
            </a:pPr>
            <a:r>
              <a:rPr sz="2400">
                <a:solidFill>
                  <a:srgbClr val="424242"/>
                </a:solidFill>
              </a:rPr>
              <a:t>( </a:t>
            </a:r>
            <a:r>
              <a:rPr sz="2400">
                <a:solidFill>
                  <a:srgbClr val="FF2600"/>
                </a:solidFill>
              </a:rPr>
              <a:t>fail-close(D1)</a:t>
            </a:r>
            <a:r>
              <a:rPr sz="2400">
                <a:solidFill>
                  <a:srgbClr val="424242"/>
                </a:solidFill>
              </a:rPr>
              <a:t> );</a:t>
            </a:r>
          </a:p>
        </p:txBody>
      </p:sp>
      <p:pic>
        <p:nvPicPr>
          <p:cNvPr id="2439" name="friendly-controller.png"/>
          <p:cNvPicPr/>
          <p:nvPr/>
        </p:nvPicPr>
        <p:blipFill>
          <a:blip r:embed="rId5">
            <a:extLst/>
          </a:blip>
          <a:stretch>
            <a:fillRect/>
          </a:stretch>
        </p:blipFill>
        <p:spPr>
          <a:xfrm>
            <a:off x="2471679" y="7409436"/>
            <a:ext cx="1267523" cy="1064719"/>
          </a:xfrm>
          <a:prstGeom prst="rect">
            <a:avLst/>
          </a:prstGeom>
          <a:ln w="12700">
            <a:miter lim="400000"/>
          </a:ln>
        </p:spPr>
      </p:pic>
    </p:spTree>
  </p:cSld>
  <p:clrMapOvr>
    <a:masterClrMapping/>
  </p:clrMapOvr>
  <p:transition xmlns:p14="http://schemas.microsoft.com/office/powerpoint/2010/mai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9" name="Shape 2449"/>
          <p:cNvSpPr/>
          <p:nvPr/>
        </p:nvSpPr>
        <p:spPr>
          <a:xfrm>
            <a:off x="635000" y="717550"/>
            <a:ext cx="119761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gn="l">
              <a:lnSpc>
                <a:spcPct val="130000"/>
              </a:lnSpc>
              <a:defRPr sz="1800"/>
            </a:pPr>
            <a:r>
              <a:rPr sz="3400">
                <a:solidFill>
                  <a:srgbClr val="424242"/>
                </a:solidFill>
              </a:rPr>
              <a:t>Fibbing shows the </a:t>
            </a:r>
            <a:r>
              <a:rPr sz="3400" i="1">
                <a:solidFill>
                  <a:srgbClr val="424242"/>
                </a:solidFill>
              </a:rPr>
              <a:t>benefits</a:t>
            </a:r>
            <a:r>
              <a:rPr sz="3400">
                <a:solidFill>
                  <a:srgbClr val="424242"/>
                </a:solidFill>
              </a:rPr>
              <a:t> of </a:t>
            </a:r>
          </a:p>
          <a:p>
            <a:pPr lvl="0" algn="l">
              <a:lnSpc>
                <a:spcPct val="130000"/>
              </a:lnSpc>
              <a:defRPr sz="1800"/>
            </a:pPr>
            <a:r>
              <a:rPr sz="3400">
                <a:solidFill>
                  <a:srgbClr val="424242"/>
                </a:solidFill>
              </a:rPr>
              <a:t>central control over distributed protocols</a:t>
            </a:r>
          </a:p>
        </p:txBody>
      </p:sp>
      <p:sp>
        <p:nvSpPr>
          <p:cNvPr id="2450" name="Shape 2450"/>
          <p:cNvSpPr/>
          <p:nvPr/>
        </p:nvSpPr>
        <p:spPr>
          <a:xfrm>
            <a:off x="3374783" y="5931903"/>
            <a:ext cx="5193507"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heavy work is still done by routers</a:t>
            </a:r>
          </a:p>
        </p:txBody>
      </p:sp>
      <p:sp>
        <p:nvSpPr>
          <p:cNvPr id="2451" name="Shape 2451"/>
          <p:cNvSpPr/>
          <p:nvPr/>
        </p:nvSpPr>
        <p:spPr>
          <a:xfrm>
            <a:off x="3374783" y="7728565"/>
            <a:ext cx="482366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avoids SDN deployment hurdles</a:t>
            </a:r>
          </a:p>
        </p:txBody>
      </p:sp>
      <p:sp>
        <p:nvSpPr>
          <p:cNvPr id="2452" name="Shape 2452"/>
          <p:cNvSpPr/>
          <p:nvPr/>
        </p:nvSpPr>
        <p:spPr>
          <a:xfrm>
            <a:off x="2851453" y="5467622"/>
            <a:ext cx="9418837"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Simplify controllers and improves robustness</a:t>
            </a:r>
          </a:p>
        </p:txBody>
      </p:sp>
      <p:sp>
        <p:nvSpPr>
          <p:cNvPr id="2453" name="Shape 2453"/>
          <p:cNvSpPr/>
          <p:nvPr/>
        </p:nvSpPr>
        <p:spPr>
          <a:xfrm>
            <a:off x="3374783" y="4135240"/>
            <a:ext cx="4922640"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network-wide automated control</a:t>
            </a:r>
          </a:p>
        </p:txBody>
      </p:sp>
      <p:sp>
        <p:nvSpPr>
          <p:cNvPr id="2454" name="Shape 2454"/>
          <p:cNvSpPr/>
          <p:nvPr/>
        </p:nvSpPr>
        <p:spPr>
          <a:xfrm>
            <a:off x="2851453" y="3678040"/>
            <a:ext cx="7581072" cy="4572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Realizes SDN management model</a:t>
            </a:r>
          </a:p>
        </p:txBody>
      </p:sp>
      <p:sp>
        <p:nvSpPr>
          <p:cNvPr id="2455" name="Shape 2455"/>
          <p:cNvSpPr/>
          <p:nvPr/>
        </p:nvSpPr>
        <p:spPr>
          <a:xfrm>
            <a:off x="2851453" y="7264285"/>
            <a:ext cx="9418837"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504496" indent="-504496" algn="l">
              <a:buSzPct val="80000"/>
              <a:buBlip>
                <a:blip r:embed="rId2"/>
              </a:buBlip>
              <a:defRPr sz="2400">
                <a:solidFill>
                  <a:srgbClr val="212121"/>
                </a:solidFill>
              </a:defRPr>
            </a:lvl1pPr>
          </a:lstStyle>
          <a:p>
            <a:pPr lvl="0">
              <a:defRPr sz="1800">
                <a:solidFill>
                  <a:srgbClr val="000000"/>
                </a:solidFill>
              </a:defRPr>
            </a:pPr>
            <a:r>
              <a:rPr sz="2400">
                <a:solidFill>
                  <a:srgbClr val="212121"/>
                </a:solidFill>
              </a:rPr>
              <a:t>Works today, on existing networks</a:t>
            </a:r>
          </a:p>
        </p:txBody>
      </p:sp>
    </p:spTree>
  </p:cSld>
  <p:clrMapOvr>
    <a:masterClrMapping/>
  </p:clrMapOvr>
  <p:transition xmlns:p14="http://schemas.microsoft.com/office/powerpoint/2010/mai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 name="Shape 2457"/>
          <p:cNvSpPr/>
          <p:nvPr/>
        </p:nvSpPr>
        <p:spPr>
          <a:xfrm>
            <a:off x="7486209" y="6255890"/>
            <a:ext cx="277847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Stefano Vissicchio</a:t>
            </a:r>
          </a:p>
        </p:txBody>
      </p:sp>
      <p:sp>
        <p:nvSpPr>
          <p:cNvPr id="2458" name="Shape 2458"/>
          <p:cNvSpPr/>
          <p:nvPr/>
        </p:nvSpPr>
        <p:spPr>
          <a:xfrm>
            <a:off x="7486209" y="6827390"/>
            <a:ext cx="486102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stefano.vissicchio@uclouvain.be</a:t>
            </a:r>
          </a:p>
        </p:txBody>
      </p:sp>
      <p:sp>
        <p:nvSpPr>
          <p:cNvPr id="2459" name="Shape 2459"/>
          <p:cNvSpPr/>
          <p:nvPr/>
        </p:nvSpPr>
        <p:spPr>
          <a:xfrm>
            <a:off x="7315200" y="4292631"/>
            <a:ext cx="5217915"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i="1"/>
            </a:lvl1pPr>
          </a:lstStyle>
          <a:p>
            <a:pPr lvl="0">
              <a:defRPr sz="1800" i="0"/>
            </a:pPr>
            <a:r>
              <a:rPr sz="2400" i="1"/>
              <a:t>Tell me lies, tell me sweet little lies</a:t>
            </a:r>
          </a:p>
        </p:txBody>
      </p:sp>
      <p:sp>
        <p:nvSpPr>
          <p:cNvPr id="2460" name="Shape 2460"/>
          <p:cNvSpPr/>
          <p:nvPr/>
        </p:nvSpPr>
        <p:spPr>
          <a:xfrm>
            <a:off x="7315200" y="4864131"/>
            <a:ext cx="2705249"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E5E5E"/>
                </a:solidFill>
              </a:defRPr>
            </a:lvl1pPr>
          </a:lstStyle>
          <a:p>
            <a:pPr lvl="0">
              <a:defRPr sz="1800">
                <a:solidFill>
                  <a:srgbClr val="000000"/>
                </a:solidFill>
              </a:defRPr>
            </a:pPr>
            <a:r>
              <a:rPr sz="2400">
                <a:solidFill>
                  <a:srgbClr val="5E5E5E"/>
                </a:solidFill>
              </a:rPr>
              <a:t>— Fleetwood Mac</a:t>
            </a:r>
          </a:p>
        </p:txBody>
      </p:sp>
      <p:sp>
        <p:nvSpPr>
          <p:cNvPr id="2461" name="Shape 2461"/>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2"/>
              </a:rPr>
              <a:t>fibbing.net</a:t>
            </a:r>
          </a:p>
        </p:txBody>
      </p:sp>
      <p:pic>
        <p:nvPicPr>
          <p:cNvPr id="2462" name="lamborghini.jpg"/>
          <p:cNvPicPr/>
          <p:nvPr/>
        </p:nvPicPr>
        <p:blipFill>
          <a:blip r:embed="rId3">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Shape 198"/>
          <p:cNvSpPr/>
          <p:nvPr/>
        </p:nvSpPr>
        <p:spPr>
          <a:xfrm>
            <a:off x="635000" y="6170050"/>
            <a:ext cx="2254148"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Manageability</a:t>
            </a:r>
          </a:p>
        </p:txBody>
      </p:sp>
      <p:sp>
        <p:nvSpPr>
          <p:cNvPr id="199" name="Shape 199"/>
          <p:cNvSpPr/>
          <p:nvPr/>
        </p:nvSpPr>
        <p:spPr>
          <a:xfrm>
            <a:off x="635000" y="689395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Flexibility</a:t>
            </a:r>
          </a:p>
        </p:txBody>
      </p:sp>
      <p:sp>
        <p:nvSpPr>
          <p:cNvPr id="200" name="Shape 200"/>
          <p:cNvSpPr/>
          <p:nvPr/>
        </p:nvSpPr>
        <p:spPr>
          <a:xfrm>
            <a:off x="635000" y="762420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Scalability</a:t>
            </a:r>
          </a:p>
        </p:txBody>
      </p:sp>
      <p:sp>
        <p:nvSpPr>
          <p:cNvPr id="201" name="Shape 201"/>
          <p:cNvSpPr/>
          <p:nvPr/>
        </p:nvSpPr>
        <p:spPr>
          <a:xfrm>
            <a:off x="635000" y="8341750"/>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424242"/>
                </a:solidFill>
              </a:defRPr>
            </a:lvl1pPr>
          </a:lstStyle>
          <a:p>
            <a:pPr lvl="0">
              <a:defRPr sz="1800">
                <a:solidFill>
                  <a:srgbClr val="000000"/>
                </a:solidFill>
              </a:defRPr>
            </a:pPr>
            <a:r>
              <a:rPr sz="2400">
                <a:solidFill>
                  <a:srgbClr val="424242"/>
                </a:solidFill>
              </a:rPr>
              <a:t>Robustness</a:t>
            </a:r>
          </a:p>
        </p:txBody>
      </p:sp>
      <p:sp>
        <p:nvSpPr>
          <p:cNvPr id="202" name="Shape 202"/>
          <p:cNvSpPr/>
          <p:nvPr/>
        </p:nvSpPr>
        <p:spPr>
          <a:xfrm>
            <a:off x="6734205" y="2958031"/>
            <a:ext cx="1512114" cy="444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300" b="1"/>
            </a:lvl1pPr>
          </a:lstStyle>
          <a:p>
            <a:pPr lvl="0">
              <a:defRPr sz="1800" b="0"/>
            </a:pPr>
            <a:r>
              <a:rPr sz="2300" b="1"/>
              <a:t>Fibbing</a:t>
            </a:r>
          </a:p>
        </p:txBody>
      </p:sp>
      <p:pic>
        <p:nvPicPr>
          <p:cNvPr id="203" name="lamborghini.jpg"/>
          <p:cNvPicPr/>
          <p:nvPr/>
        </p:nvPicPr>
        <p:blipFill>
          <a:blip r:embed="rId3">
            <a:extLst/>
          </a:blip>
          <a:srcRect l="5472" r="5472"/>
          <a:stretch>
            <a:fillRect/>
          </a:stretch>
        </p:blipFill>
        <p:spPr>
          <a:xfrm>
            <a:off x="6280763" y="3580338"/>
            <a:ext cx="2490534" cy="1865496"/>
          </a:xfrm>
          <a:prstGeom prst="rect">
            <a:avLst/>
          </a:prstGeom>
          <a:ln w="12700">
            <a:miter lim="400000"/>
          </a:ln>
        </p:spPr>
      </p:pic>
      <p:sp>
        <p:nvSpPr>
          <p:cNvPr id="204" name="Shape 204"/>
          <p:cNvSpPr/>
          <p:nvPr/>
        </p:nvSpPr>
        <p:spPr>
          <a:xfrm>
            <a:off x="6398955" y="762420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by design</a:t>
            </a:r>
          </a:p>
        </p:txBody>
      </p:sp>
      <p:sp>
        <p:nvSpPr>
          <p:cNvPr id="205" name="Shape 205"/>
          <p:cNvSpPr/>
          <p:nvPr/>
        </p:nvSpPr>
        <p:spPr>
          <a:xfrm>
            <a:off x="6398955" y="83417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206" name="Shape 206"/>
          <p:cNvSpPr/>
          <p:nvPr/>
        </p:nvSpPr>
        <p:spPr>
          <a:xfrm>
            <a:off x="6398955" y="68939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207" name="Shape 207"/>
          <p:cNvSpPr/>
          <p:nvPr/>
        </p:nvSpPr>
        <p:spPr>
          <a:xfrm>
            <a:off x="6398955" y="6170050"/>
            <a:ext cx="2254149"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400" b="1">
                <a:solidFill>
                  <a:srgbClr val="424242"/>
                </a:solidFill>
              </a:defRPr>
            </a:lvl1pPr>
          </a:lstStyle>
          <a:p>
            <a:pPr lvl="0">
              <a:defRPr sz="1800" b="0">
                <a:solidFill>
                  <a:srgbClr val="000000"/>
                </a:solidFill>
              </a:defRPr>
            </a:pPr>
            <a:r>
              <a:rPr sz="2400" b="1">
                <a:solidFill>
                  <a:srgbClr val="424242"/>
                </a:solidFill>
              </a:rPr>
              <a:t>high</a:t>
            </a:r>
          </a:p>
        </p:txBody>
      </p:sp>
      <p:sp>
        <p:nvSpPr>
          <p:cNvPr id="208" name="Shape 208"/>
          <p:cNvSpPr/>
          <p:nvPr/>
        </p:nvSpPr>
        <p:spPr>
          <a:xfrm>
            <a:off x="9028279" y="5460417"/>
            <a:ext cx="2083623" cy="45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same as SDN</a:t>
            </a:r>
          </a:p>
        </p:txBody>
      </p:sp>
      <p:sp>
        <p:nvSpPr>
          <p:cNvPr id="209" name="Shape 209"/>
          <p:cNvSpPr/>
          <p:nvPr/>
        </p:nvSpPr>
        <p:spPr>
          <a:xfrm flipH="1">
            <a:off x="8047738" y="5826200"/>
            <a:ext cx="974121" cy="440119"/>
          </a:xfrm>
          <a:prstGeom prst="line">
            <a:avLst/>
          </a:prstGeom>
          <a:ln w="25400">
            <a:solidFill>
              <a:srgbClr val="FF2600"/>
            </a:solidFill>
            <a:miter lim="400000"/>
            <a:tailEnd type="triangle"/>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0" name="Shape 210"/>
          <p:cNvSpPr/>
          <p:nvPr/>
        </p:nvSpPr>
        <p:spPr>
          <a:xfrm>
            <a:off x="9273423" y="6255624"/>
            <a:ext cx="2364972"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400">
                <a:solidFill>
                  <a:srgbClr val="FF2600"/>
                </a:solidFill>
              </a:rPr>
              <a:t>per-destination</a:t>
            </a:r>
          </a:p>
          <a:p>
            <a:pPr lvl="0" algn="l">
              <a:defRPr sz="1800"/>
            </a:pPr>
            <a:r>
              <a:rPr sz="2400">
                <a:solidFill>
                  <a:srgbClr val="FF2600"/>
                </a:solidFill>
              </a:rPr>
              <a:t>full control</a:t>
            </a:r>
          </a:p>
        </p:txBody>
      </p:sp>
      <p:sp>
        <p:nvSpPr>
          <p:cNvPr id="211" name="Shape 211"/>
          <p:cNvSpPr/>
          <p:nvPr/>
        </p:nvSpPr>
        <p:spPr>
          <a:xfrm flipH="1">
            <a:off x="8047738" y="6764858"/>
            <a:ext cx="1128617" cy="339668"/>
          </a:xfrm>
          <a:prstGeom prst="line">
            <a:avLst/>
          </a:prstGeom>
          <a:ln w="25400">
            <a:solidFill>
              <a:srgbClr val="FF2600"/>
            </a:solidFill>
            <a:miter lim="400000"/>
            <a:tailEnd type="triangle"/>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2" name="Shape 212"/>
          <p:cNvSpPr/>
          <p:nvPr/>
        </p:nvSpPr>
        <p:spPr>
          <a:xfrm flipH="1">
            <a:off x="8416521" y="7867870"/>
            <a:ext cx="964518" cy="1"/>
          </a:xfrm>
          <a:prstGeom prst="line">
            <a:avLst/>
          </a:prstGeom>
          <a:ln w="25400">
            <a:solidFill>
              <a:srgbClr val="FF2600"/>
            </a:solidFill>
            <a:miter lim="400000"/>
            <a:tailEnd type="triangle"/>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3" name="Shape 213"/>
          <p:cNvSpPr/>
          <p:nvPr/>
        </p:nvSpPr>
        <p:spPr>
          <a:xfrm>
            <a:off x="9180014" y="8595279"/>
            <a:ext cx="2551790"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thanks to partial distribution</a:t>
            </a:r>
          </a:p>
        </p:txBody>
      </p:sp>
      <p:sp>
        <p:nvSpPr>
          <p:cNvPr id="214" name="Shape 214"/>
          <p:cNvSpPr/>
          <p:nvPr/>
        </p:nvSpPr>
        <p:spPr>
          <a:xfrm flipH="1" flipV="1">
            <a:off x="8054749" y="8628527"/>
            <a:ext cx="961425" cy="310441"/>
          </a:xfrm>
          <a:prstGeom prst="line">
            <a:avLst/>
          </a:prstGeom>
          <a:ln w="25400">
            <a:solidFill>
              <a:srgbClr val="FF2600"/>
            </a:solidFill>
            <a:miter lim="400000"/>
            <a:tailEnd type="triangle"/>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15" name="Shape 215"/>
          <p:cNvSpPr/>
          <p:nvPr/>
        </p:nvSpPr>
        <p:spPr>
          <a:xfrm>
            <a:off x="9474448" y="7400511"/>
            <a:ext cx="2552236" cy="812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defRPr sz="1800"/>
            </a:pPr>
            <a:r>
              <a:rPr sz="2400">
                <a:solidFill>
                  <a:srgbClr val="FF2600"/>
                </a:solidFill>
              </a:rPr>
              <a:t>some function</a:t>
            </a:r>
          </a:p>
          <a:p>
            <a:pPr lvl="0" algn="l">
              <a:defRPr sz="1800"/>
            </a:pPr>
            <a:r>
              <a:rPr sz="2400">
                <a:solidFill>
                  <a:srgbClr val="FF2600"/>
                </a:solidFill>
              </a:rPr>
              <a:t>are distributed</a:t>
            </a:r>
          </a:p>
        </p:txBody>
      </p:sp>
      <p:sp>
        <p:nvSpPr>
          <p:cNvPr id="216" name="Shape 216"/>
          <p:cNvSpPr/>
          <p:nvPr/>
        </p:nvSpPr>
        <p:spPr>
          <a:xfrm>
            <a:off x="635000" y="730250"/>
            <a:ext cx="11976100" cy="1244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300">
                <a:solidFill>
                  <a:srgbClr val="424242"/>
                </a:solidFill>
              </a:rPr>
              <a:t>Fibbing </a:t>
            </a:r>
            <a:r>
              <a:rPr sz="3300" b="1" i="1">
                <a:solidFill>
                  <a:srgbClr val="424242"/>
                </a:solidFill>
              </a:rPr>
              <a:t>combines</a:t>
            </a:r>
            <a:r>
              <a:rPr sz="3300">
                <a:solidFill>
                  <a:srgbClr val="424242"/>
                </a:solidFill>
              </a:rPr>
              <a:t> advantages</a:t>
            </a:r>
          </a:p>
          <a:p>
            <a:pPr lvl="0" algn="l">
              <a:lnSpc>
                <a:spcPct val="130000"/>
              </a:lnSpc>
              <a:defRPr sz="1800"/>
            </a:pPr>
            <a:r>
              <a:rPr sz="3300">
                <a:solidFill>
                  <a:srgbClr val="424242"/>
                </a:solidFill>
              </a:rPr>
              <a:t>of SDN and traditional networking</a:t>
            </a:r>
          </a:p>
        </p:txBody>
      </p:sp>
    </p:spTree>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Shape 220"/>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3"/>
              </a:rPr>
              <a:t>fibbing.net</a:t>
            </a:r>
          </a:p>
        </p:txBody>
      </p:sp>
      <p:sp>
        <p:nvSpPr>
          <p:cNvPr id="221" name="Shape 221"/>
          <p:cNvSpPr/>
          <p:nvPr/>
        </p:nvSpPr>
        <p:spPr>
          <a:xfrm>
            <a:off x="8024783" y="4324719"/>
            <a:ext cx="21602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Manageability</a:t>
            </a:r>
          </a:p>
        </p:txBody>
      </p:sp>
      <p:sp>
        <p:nvSpPr>
          <p:cNvPr id="222" name="Shape 222"/>
          <p:cNvSpPr/>
          <p:nvPr/>
        </p:nvSpPr>
        <p:spPr>
          <a:xfrm>
            <a:off x="7315200" y="432471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1</a:t>
            </a:r>
          </a:p>
        </p:txBody>
      </p:sp>
      <p:sp>
        <p:nvSpPr>
          <p:cNvPr id="223" name="Shape 223"/>
          <p:cNvSpPr/>
          <p:nvPr/>
        </p:nvSpPr>
        <p:spPr>
          <a:xfrm>
            <a:off x="8024783" y="5974980"/>
            <a:ext cx="15887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Scalability</a:t>
            </a:r>
          </a:p>
        </p:txBody>
      </p:sp>
      <p:sp>
        <p:nvSpPr>
          <p:cNvPr id="224" name="Shape 224"/>
          <p:cNvSpPr/>
          <p:nvPr/>
        </p:nvSpPr>
        <p:spPr>
          <a:xfrm>
            <a:off x="7315200" y="514984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2</a:t>
            </a:r>
          </a:p>
        </p:txBody>
      </p:sp>
      <p:sp>
        <p:nvSpPr>
          <p:cNvPr id="225" name="Shape 225"/>
          <p:cNvSpPr/>
          <p:nvPr/>
        </p:nvSpPr>
        <p:spPr>
          <a:xfrm>
            <a:off x="8024783" y="5149849"/>
            <a:ext cx="154007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Flexibility</a:t>
            </a:r>
          </a:p>
        </p:txBody>
      </p:sp>
      <p:sp>
        <p:nvSpPr>
          <p:cNvPr id="226" name="Shape 226"/>
          <p:cNvSpPr/>
          <p:nvPr/>
        </p:nvSpPr>
        <p:spPr>
          <a:xfrm>
            <a:off x="7315200" y="5974980"/>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3</a:t>
            </a:r>
          </a:p>
        </p:txBody>
      </p:sp>
      <p:sp>
        <p:nvSpPr>
          <p:cNvPr id="227" name="Shape 227"/>
          <p:cNvSpPr/>
          <p:nvPr/>
        </p:nvSpPr>
        <p:spPr>
          <a:xfrm>
            <a:off x="8024783" y="6797157"/>
            <a:ext cx="181436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Robustness</a:t>
            </a:r>
          </a:p>
        </p:txBody>
      </p:sp>
      <p:sp>
        <p:nvSpPr>
          <p:cNvPr id="228" name="Shape 228"/>
          <p:cNvSpPr/>
          <p:nvPr/>
        </p:nvSpPr>
        <p:spPr>
          <a:xfrm>
            <a:off x="7315200" y="6797157"/>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4</a:t>
            </a:r>
          </a:p>
        </p:txBody>
      </p:sp>
      <p:pic>
        <p:nvPicPr>
          <p:cNvPr id="229" name="lamborghini.jpg"/>
          <p:cNvPicPr/>
          <p:nvPr/>
        </p:nvPicPr>
        <p:blipFill>
          <a:blip r:embed="rId4">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1132172" y="1003872"/>
            <a:ext cx="10337801" cy="133096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a:lnSpc>
                <a:spcPct val="120000"/>
              </a:lnSpc>
              <a:defRPr sz="1800"/>
            </a:pPr>
            <a:r>
              <a:rPr sz="3700">
                <a:solidFill>
                  <a:srgbClr val="5E5E5E"/>
                </a:solidFill>
              </a:rPr>
              <a:t>Central Control over Distributed Routing</a:t>
            </a:r>
          </a:p>
          <a:p>
            <a:pPr lvl="0">
              <a:lnSpc>
                <a:spcPct val="120000"/>
              </a:lnSpc>
              <a:defRPr sz="1800"/>
            </a:pPr>
            <a:r>
              <a:rPr sz="3700">
                <a:solidFill>
                  <a:srgbClr val="0365C0"/>
                </a:solidFill>
                <a:hlinkClick r:id="rId3"/>
              </a:rPr>
              <a:t>fibbing.net</a:t>
            </a:r>
          </a:p>
        </p:txBody>
      </p:sp>
      <p:sp>
        <p:nvSpPr>
          <p:cNvPr id="234" name="Shape 234"/>
          <p:cNvSpPr/>
          <p:nvPr/>
        </p:nvSpPr>
        <p:spPr>
          <a:xfrm>
            <a:off x="8024783" y="4324719"/>
            <a:ext cx="21602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Manageability</a:t>
            </a:r>
          </a:p>
        </p:txBody>
      </p:sp>
      <p:sp>
        <p:nvSpPr>
          <p:cNvPr id="235" name="Shape 235"/>
          <p:cNvSpPr/>
          <p:nvPr/>
        </p:nvSpPr>
        <p:spPr>
          <a:xfrm>
            <a:off x="7315200" y="432471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FF2600"/>
                </a:solidFill>
              </a:defRPr>
            </a:lvl1pPr>
          </a:lstStyle>
          <a:p>
            <a:pPr lvl="0">
              <a:defRPr sz="1800">
                <a:solidFill>
                  <a:srgbClr val="000000"/>
                </a:solidFill>
              </a:defRPr>
            </a:pPr>
            <a:r>
              <a:rPr sz="2400">
                <a:solidFill>
                  <a:srgbClr val="FF2600"/>
                </a:solidFill>
              </a:rPr>
              <a:t>1</a:t>
            </a:r>
          </a:p>
        </p:txBody>
      </p:sp>
      <p:sp>
        <p:nvSpPr>
          <p:cNvPr id="236" name="Shape 236"/>
          <p:cNvSpPr/>
          <p:nvPr/>
        </p:nvSpPr>
        <p:spPr>
          <a:xfrm>
            <a:off x="8024783" y="5974980"/>
            <a:ext cx="1588741"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Scalability</a:t>
            </a:r>
          </a:p>
        </p:txBody>
      </p:sp>
      <p:sp>
        <p:nvSpPr>
          <p:cNvPr id="237" name="Shape 237"/>
          <p:cNvSpPr/>
          <p:nvPr/>
        </p:nvSpPr>
        <p:spPr>
          <a:xfrm>
            <a:off x="7315200" y="5149849"/>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2</a:t>
            </a:r>
          </a:p>
        </p:txBody>
      </p:sp>
      <p:sp>
        <p:nvSpPr>
          <p:cNvPr id="238" name="Shape 238"/>
          <p:cNvSpPr/>
          <p:nvPr/>
        </p:nvSpPr>
        <p:spPr>
          <a:xfrm>
            <a:off x="8024783" y="5149849"/>
            <a:ext cx="154007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Flexibility</a:t>
            </a:r>
          </a:p>
        </p:txBody>
      </p:sp>
      <p:sp>
        <p:nvSpPr>
          <p:cNvPr id="239" name="Shape 239"/>
          <p:cNvSpPr/>
          <p:nvPr/>
        </p:nvSpPr>
        <p:spPr>
          <a:xfrm>
            <a:off x="7315200" y="5974980"/>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3</a:t>
            </a:r>
          </a:p>
        </p:txBody>
      </p:sp>
      <p:sp>
        <p:nvSpPr>
          <p:cNvPr id="240" name="Shape 240"/>
          <p:cNvSpPr/>
          <p:nvPr/>
        </p:nvSpPr>
        <p:spPr>
          <a:xfrm>
            <a:off x="8024783" y="6797157"/>
            <a:ext cx="1814364"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lvl1pPr>
          </a:lstStyle>
          <a:p>
            <a:pPr lvl="0">
              <a:defRPr sz="1800"/>
            </a:pPr>
            <a:r>
              <a:rPr sz="2400"/>
              <a:t>Robustness</a:t>
            </a:r>
          </a:p>
        </p:txBody>
      </p:sp>
      <p:sp>
        <p:nvSpPr>
          <p:cNvPr id="241" name="Shape 241"/>
          <p:cNvSpPr/>
          <p:nvPr/>
        </p:nvSpPr>
        <p:spPr>
          <a:xfrm>
            <a:off x="7315200" y="6797157"/>
            <a:ext cx="307033" cy="4572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l">
              <a:defRPr sz="2400">
                <a:solidFill>
                  <a:srgbClr val="53585F"/>
                </a:solidFill>
              </a:defRPr>
            </a:lvl1pPr>
          </a:lstStyle>
          <a:p>
            <a:pPr lvl="0">
              <a:defRPr sz="1800">
                <a:solidFill>
                  <a:srgbClr val="000000"/>
                </a:solidFill>
              </a:defRPr>
            </a:pPr>
            <a:r>
              <a:rPr sz="2400">
                <a:solidFill>
                  <a:srgbClr val="53585F"/>
                </a:solidFill>
              </a:rPr>
              <a:t>4</a:t>
            </a:r>
          </a:p>
        </p:txBody>
      </p:sp>
      <p:pic>
        <p:nvPicPr>
          <p:cNvPr id="242" name="lamborghini.jpg"/>
          <p:cNvPicPr/>
          <p:nvPr/>
        </p:nvPicPr>
        <p:blipFill>
          <a:blip r:embed="rId4">
            <a:extLst/>
          </a:blip>
          <a:srcRect l="5472" r="5472"/>
          <a:stretch>
            <a:fillRect/>
          </a:stretch>
        </p:blipFill>
        <p:spPr>
          <a:xfrm>
            <a:off x="1504041" y="3916638"/>
            <a:ext cx="4998359" cy="3743945"/>
          </a:xfrm>
          <a:prstGeom prst="rect">
            <a:avLst/>
          </a:prstGeom>
          <a:ln w="12700">
            <a:miter lim="400000"/>
          </a:ln>
        </p:spPr>
      </p:pic>
    </p:spTree>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p:nvPr/>
        </p:nvSpPr>
        <p:spPr>
          <a:xfrm>
            <a:off x="8016442" y="4401145"/>
            <a:ext cx="3981804" cy="2699543"/>
          </a:xfrm>
          <a:prstGeom prst="rect">
            <a:avLst/>
          </a:prstGeom>
          <a:solidFill>
            <a:srgbClr val="FFFFFF"/>
          </a:solidFill>
          <a:ln w="12700">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6" name="Shape 266"/>
          <p:cNvSpPr/>
          <p:nvPr/>
        </p:nvSpPr>
        <p:spPr>
          <a:xfrm>
            <a:off x="4168634" y="6278002"/>
            <a:ext cx="2477045" cy="205306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200" y="14400"/>
                  <a:pt x="14400" y="7200"/>
                  <a:pt x="21600" y="0"/>
                </a:cubicBezTo>
              </a:path>
            </a:pathLst>
          </a:custGeom>
          <a:ln w="38100">
            <a:solidFill>
              <a:srgbClr val="53585F"/>
            </a:solidFill>
            <a:prstDash val="sysDot"/>
            <a:miter lim="400000"/>
            <a:headEnd type="triangle"/>
          </a:ln>
        </p:spPr>
        <p:txBody>
          <a:bodyPr/>
          <a:lstStyle/>
          <a:p>
            <a:pPr lvl="0"/>
            <a:endParaRPr/>
          </a:p>
        </p:txBody>
      </p:sp>
      <p:sp>
        <p:nvSpPr>
          <p:cNvPr id="248" name="Shape 248"/>
          <p:cNvSpPr/>
          <p:nvPr/>
        </p:nvSpPr>
        <p:spPr>
          <a:xfrm flipV="1">
            <a:off x="2516537" y="8654654"/>
            <a:ext cx="8072632" cy="30"/>
          </a:xfrm>
          <a:prstGeom prst="line">
            <a:avLst/>
          </a:prstGeom>
          <a:ln w="12700">
            <a:solidFill>
              <a:srgbClr val="797979"/>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pic>
        <p:nvPicPr>
          <p:cNvPr id="249" name="cisco-switch-icon.png"/>
          <p:cNvPicPr/>
          <p:nvPr/>
        </p:nvPicPr>
        <p:blipFill>
          <a:blip r:embed="rId3">
            <a:extLst/>
          </a:blip>
          <a:stretch>
            <a:fillRect/>
          </a:stretch>
        </p:blipFill>
        <p:spPr>
          <a:xfrm>
            <a:off x="3128578" y="8320316"/>
            <a:ext cx="1298539" cy="681557"/>
          </a:xfrm>
          <a:prstGeom prst="rect">
            <a:avLst/>
          </a:prstGeom>
          <a:ln w="12700">
            <a:miter lim="400000"/>
          </a:ln>
        </p:spPr>
      </p:pic>
      <p:sp>
        <p:nvSpPr>
          <p:cNvPr id="267" name="Shape 267"/>
          <p:cNvSpPr/>
          <p:nvPr/>
        </p:nvSpPr>
        <p:spPr>
          <a:xfrm>
            <a:off x="6645678" y="6278002"/>
            <a:ext cx="2383546" cy="206471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38100">
            <a:solidFill>
              <a:srgbClr val="53585F"/>
            </a:solidFill>
            <a:prstDash val="sysDot"/>
            <a:miter lim="400000"/>
            <a:headEnd type="triangle"/>
          </a:ln>
        </p:spPr>
        <p:txBody>
          <a:bodyPr/>
          <a:lstStyle/>
          <a:p>
            <a:pPr lvl="0"/>
            <a:endParaRPr/>
          </a:p>
        </p:txBody>
      </p:sp>
      <p:sp>
        <p:nvSpPr>
          <p:cNvPr id="268" name="Shape 268"/>
          <p:cNvSpPr/>
          <p:nvPr/>
        </p:nvSpPr>
        <p:spPr>
          <a:xfrm>
            <a:off x="6645678" y="6278002"/>
            <a:ext cx="338013" cy="2051625"/>
          </a:xfrm>
          <a:custGeom>
            <a:avLst/>
            <a:gdLst/>
            <a:ahLst/>
            <a:cxnLst>
              <a:cxn ang="0">
                <a:pos x="wd2" y="hd2"/>
              </a:cxn>
              <a:cxn ang="5400000">
                <a:pos x="wd2" y="hd2"/>
              </a:cxn>
              <a:cxn ang="10800000">
                <a:pos x="wd2" y="hd2"/>
              </a:cxn>
              <a:cxn ang="16200000">
                <a:pos x="wd2" y="hd2"/>
              </a:cxn>
            </a:cxnLst>
            <a:rect l="0" t="0" r="r" b="b"/>
            <a:pathLst>
              <a:path w="16332" h="21600" extrusionOk="0">
                <a:moveTo>
                  <a:pt x="5350" y="21600"/>
                </a:moveTo>
                <a:cubicBezTo>
                  <a:pt x="21600" y="13790"/>
                  <a:pt x="19817" y="6590"/>
                  <a:pt x="0" y="0"/>
                </a:cubicBezTo>
              </a:path>
            </a:pathLst>
          </a:custGeom>
          <a:ln w="38100">
            <a:solidFill>
              <a:srgbClr val="53585F"/>
            </a:solidFill>
            <a:prstDash val="sysDot"/>
            <a:miter lim="400000"/>
            <a:headEnd type="triangle"/>
          </a:ln>
        </p:spPr>
        <p:txBody>
          <a:bodyPr/>
          <a:lstStyle/>
          <a:p>
            <a:pPr lvl="0"/>
            <a:endParaRPr/>
          </a:p>
        </p:txBody>
      </p:sp>
      <p:sp>
        <p:nvSpPr>
          <p:cNvPr id="252" name="Shape 252"/>
          <p:cNvSpPr/>
          <p:nvPr/>
        </p:nvSpPr>
        <p:spPr>
          <a:xfrm>
            <a:off x="635000" y="716236"/>
            <a:ext cx="11976100" cy="1270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a:lnSpc>
                <a:spcPct val="130000"/>
              </a:lnSpc>
              <a:defRPr sz="1800"/>
            </a:pPr>
            <a:r>
              <a:rPr sz="3400">
                <a:solidFill>
                  <a:srgbClr val="424242"/>
                </a:solidFill>
              </a:rPr>
              <a:t>SDN achieves high manageability</a:t>
            </a:r>
          </a:p>
          <a:p>
            <a:pPr lvl="0" algn="l">
              <a:lnSpc>
                <a:spcPct val="130000"/>
              </a:lnSpc>
              <a:defRPr sz="1800"/>
            </a:pPr>
            <a:r>
              <a:rPr sz="3400">
                <a:solidFill>
                  <a:srgbClr val="424242"/>
                </a:solidFill>
              </a:rPr>
              <a:t>by centralizing both computation and installation </a:t>
            </a:r>
          </a:p>
        </p:txBody>
      </p:sp>
      <p:sp>
        <p:nvSpPr>
          <p:cNvPr id="269" name="Shape 269"/>
          <p:cNvSpPr/>
          <p:nvPr/>
        </p:nvSpPr>
        <p:spPr>
          <a:xfrm>
            <a:off x="6592334" y="4042044"/>
            <a:ext cx="3605" cy="149859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4400" y="14400"/>
                  <a:pt x="7200" y="7200"/>
                  <a:pt x="0" y="0"/>
                </a:cubicBezTo>
              </a:path>
            </a:pathLst>
          </a:custGeom>
          <a:ln w="38100">
            <a:solidFill>
              <a:srgbClr val="53585F"/>
            </a:solidFill>
            <a:prstDash val="sysDot"/>
            <a:miter lim="400000"/>
            <a:headEnd type="triangle"/>
          </a:ln>
        </p:spPr>
        <p:txBody>
          <a:bodyPr/>
          <a:lstStyle/>
          <a:p>
            <a:pPr lvl="0"/>
            <a:endParaRPr/>
          </a:p>
        </p:txBody>
      </p:sp>
      <p:pic>
        <p:nvPicPr>
          <p:cNvPr id="254" name="administrator_3.png"/>
          <p:cNvPicPr/>
          <p:nvPr/>
        </p:nvPicPr>
        <p:blipFill>
          <a:blip r:embed="rId4">
            <a:extLst/>
          </a:blip>
          <a:stretch>
            <a:fillRect/>
          </a:stretch>
        </p:blipFill>
        <p:spPr>
          <a:xfrm>
            <a:off x="6016026" y="2892193"/>
            <a:ext cx="1149853" cy="1149852"/>
          </a:xfrm>
          <a:prstGeom prst="rect">
            <a:avLst/>
          </a:prstGeom>
          <a:ln w="12700">
            <a:miter lim="400000"/>
          </a:ln>
        </p:spPr>
      </p:pic>
      <p:pic>
        <p:nvPicPr>
          <p:cNvPr id="255" name="desktop_pc_computer_screen_mouse_keyboard-128.png"/>
          <p:cNvPicPr/>
          <p:nvPr/>
        </p:nvPicPr>
        <p:blipFill>
          <a:blip r:embed="rId5">
            <a:extLst/>
          </a:blip>
          <a:srcRect t="7999" b="7999"/>
          <a:stretch>
            <a:fillRect/>
          </a:stretch>
        </p:blipFill>
        <p:spPr>
          <a:xfrm>
            <a:off x="5850119" y="5540640"/>
            <a:ext cx="1481667" cy="1244601"/>
          </a:xfrm>
          <a:prstGeom prst="rect">
            <a:avLst/>
          </a:prstGeom>
          <a:ln w="12700">
            <a:miter lim="400000"/>
          </a:ln>
        </p:spPr>
      </p:pic>
      <p:pic>
        <p:nvPicPr>
          <p:cNvPr id="256" name="cisco-switch-icon.png"/>
          <p:cNvPicPr/>
          <p:nvPr/>
        </p:nvPicPr>
        <p:blipFill>
          <a:blip r:embed="rId3">
            <a:extLst/>
          </a:blip>
          <a:stretch>
            <a:fillRect/>
          </a:stretch>
        </p:blipFill>
        <p:spPr>
          <a:xfrm>
            <a:off x="5941664" y="8320316"/>
            <a:ext cx="1298540" cy="681557"/>
          </a:xfrm>
          <a:prstGeom prst="rect">
            <a:avLst/>
          </a:prstGeom>
          <a:ln w="12700">
            <a:miter lim="400000"/>
          </a:ln>
        </p:spPr>
      </p:pic>
      <p:pic>
        <p:nvPicPr>
          <p:cNvPr id="257" name="cisco-switch-icon.png"/>
          <p:cNvPicPr/>
          <p:nvPr/>
        </p:nvPicPr>
        <p:blipFill>
          <a:blip r:embed="rId3">
            <a:extLst/>
          </a:blip>
          <a:stretch>
            <a:fillRect/>
          </a:stretch>
        </p:blipFill>
        <p:spPr>
          <a:xfrm>
            <a:off x="8754751" y="8320316"/>
            <a:ext cx="1298540" cy="681557"/>
          </a:xfrm>
          <a:prstGeom prst="rect">
            <a:avLst/>
          </a:prstGeom>
          <a:ln w="12700">
            <a:miter lim="400000"/>
          </a:ln>
        </p:spPr>
      </p:pic>
      <p:sp>
        <p:nvSpPr>
          <p:cNvPr id="258" name="Shape 258"/>
          <p:cNvSpPr/>
          <p:nvPr/>
        </p:nvSpPr>
        <p:spPr>
          <a:xfrm>
            <a:off x="7575732" y="4619211"/>
            <a:ext cx="204073" cy="234213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8700"/>
                </a:lnTo>
                <a:lnTo>
                  <a:pt x="0" y="10997"/>
                </a:lnTo>
                <a:lnTo>
                  <a:pt x="20395" y="13165"/>
                </a:lnTo>
                <a:lnTo>
                  <a:pt x="20395" y="21600"/>
                </a:lnTo>
              </a:path>
            </a:pathLst>
          </a:custGeom>
          <a:ln w="50800">
            <a:solidFill>
              <a:srgbClr val="FF9300"/>
            </a:solidFill>
            <a:miter lim="400000"/>
          </a:ln>
        </p:spPr>
        <p:txBody>
          <a:bodyPr lIns="0" tIns="0" rIns="0" bIns="0" anchor="ctr"/>
          <a:lstStyle/>
          <a:p>
            <a:pPr lvl="0" algn="l" defTabSz="457200">
              <a:defRPr sz="1200">
                <a:latin typeface="Helvetica"/>
                <a:ea typeface="Helvetica"/>
                <a:cs typeface="Helvetica"/>
                <a:sym typeface="Helvetica"/>
              </a:defRPr>
            </a:pPr>
            <a:endParaRPr/>
          </a:p>
        </p:txBody>
      </p:sp>
      <p:sp>
        <p:nvSpPr>
          <p:cNvPr id="259" name="Shape 259"/>
          <p:cNvSpPr/>
          <p:nvPr/>
        </p:nvSpPr>
        <p:spPr>
          <a:xfrm>
            <a:off x="8016442" y="5495655"/>
            <a:ext cx="399257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derives FIB entries</a:t>
            </a:r>
          </a:p>
        </p:txBody>
      </p:sp>
      <p:sp>
        <p:nvSpPr>
          <p:cNvPr id="260" name="Shape 260"/>
          <p:cNvSpPr/>
          <p:nvPr/>
        </p:nvSpPr>
        <p:spPr>
          <a:xfrm>
            <a:off x="8016442" y="6372490"/>
            <a:ext cx="4641365"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install FIB entries</a:t>
            </a:r>
          </a:p>
        </p:txBody>
      </p:sp>
      <p:sp>
        <p:nvSpPr>
          <p:cNvPr id="261" name="Shape 261"/>
          <p:cNvSpPr/>
          <p:nvPr/>
        </p:nvSpPr>
        <p:spPr>
          <a:xfrm>
            <a:off x="8016442" y="4618820"/>
            <a:ext cx="399257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marL="522514" indent="-522514" algn="l">
              <a:lnSpc>
                <a:spcPct val="120000"/>
              </a:lnSpc>
              <a:buSzPct val="80000"/>
              <a:buBlip>
                <a:blip r:embed="rId6"/>
              </a:buBlip>
              <a:defRPr sz="2200"/>
            </a:lvl1pPr>
          </a:lstStyle>
          <a:p>
            <a:pPr lvl="0">
              <a:defRPr sz="1800"/>
            </a:pPr>
            <a:r>
              <a:rPr sz="2200"/>
              <a:t>computes paths</a:t>
            </a:r>
          </a:p>
        </p:txBody>
      </p:sp>
      <p:sp>
        <p:nvSpPr>
          <p:cNvPr id="262" name="Shape 262"/>
          <p:cNvSpPr/>
          <p:nvPr/>
        </p:nvSpPr>
        <p:spPr>
          <a:xfrm>
            <a:off x="5780765" y="4448442"/>
            <a:ext cx="721636" cy="1"/>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3" name="Shape 263"/>
          <p:cNvSpPr/>
          <p:nvPr/>
        </p:nvSpPr>
        <p:spPr>
          <a:xfrm>
            <a:off x="3773217" y="4226192"/>
            <a:ext cx="192112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200"/>
            </a:lvl1pPr>
          </a:lstStyle>
          <a:p>
            <a:pPr lvl="0">
              <a:defRPr sz="1800"/>
            </a:pPr>
            <a:r>
              <a:rPr sz="2200"/>
              <a:t>requirements</a:t>
            </a:r>
          </a:p>
        </p:txBody>
      </p:sp>
      <p:sp>
        <p:nvSpPr>
          <p:cNvPr id="264" name="Shape 264"/>
          <p:cNvSpPr/>
          <p:nvPr/>
        </p:nvSpPr>
        <p:spPr>
          <a:xfrm>
            <a:off x="4972705" y="5947766"/>
            <a:ext cx="721636" cy="1"/>
          </a:xfrm>
          <a:prstGeom prst="line">
            <a:avLst/>
          </a:prstGeom>
          <a:ln w="12700">
            <a:solidFill>
              <a:srgbClr val="5E5E5E"/>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latin typeface="+mj-lt"/>
                <a:ea typeface="+mj-ea"/>
                <a:cs typeface="+mj-cs"/>
                <a:sym typeface="Gill Sans"/>
              </a:defRPr>
            </a:pPr>
            <a:endParaRPr/>
          </a:p>
        </p:txBody>
      </p:sp>
      <p:sp>
        <p:nvSpPr>
          <p:cNvPr id="265" name="Shape 265"/>
          <p:cNvSpPr/>
          <p:nvPr/>
        </p:nvSpPr>
        <p:spPr>
          <a:xfrm>
            <a:off x="2572078" y="5562599"/>
            <a:ext cx="2411575"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200"/>
              <a:t>e.g., OpenFlow</a:t>
            </a:r>
          </a:p>
          <a:p>
            <a:pPr lvl="0">
              <a:defRPr sz="1800"/>
            </a:pPr>
            <a:r>
              <a:rPr sz="2200"/>
              <a:t>controller or RCP</a:t>
            </a:r>
          </a:p>
        </p:txBody>
      </p:sp>
    </p:spTree>
  </p:cSld>
  <p:clrMapOvr>
    <a:masterClrMapping/>
  </p:clrMapOvr>
  <p:transition xmlns:p14="http://schemas.microsoft.com/office/powerpoint/2010/mai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Lucida Sans Regular"/>
        <a:ea typeface="Lucida Sans Regular"/>
        <a:cs typeface="Lucida Sans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Lucid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Gill Sans"/>
        <a:ea typeface="Gill Sans"/>
        <a:cs typeface="Gill Sans"/>
      </a:majorFont>
      <a:minorFont>
        <a:latin typeface="Lucida Sans Regular"/>
        <a:ea typeface="Lucida Sans Regular"/>
        <a:cs typeface="Lucida Sans 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n-lt"/>
            <a:ea typeface="+mn-ea"/>
            <a:cs typeface="+mn-cs"/>
            <a:sym typeface="Lucid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2596</Words>
  <Application>Microsoft Macintosh PowerPoint</Application>
  <PresentationFormat>Custom</PresentationFormat>
  <Paragraphs>760</Paragraphs>
  <Slides>53</Slides>
  <Notes>24</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Stefano Vissicchio</cp:lastModifiedBy>
  <cp:revision>1</cp:revision>
  <dcterms:modified xsi:type="dcterms:W3CDTF">2015-09-04T10:11:44Z</dcterms:modified>
</cp:coreProperties>
</file>