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22" r:id="rId2"/>
    <p:sldId id="433" r:id="rId3"/>
    <p:sldId id="438" r:id="rId4"/>
    <p:sldId id="434" r:id="rId5"/>
    <p:sldId id="436" r:id="rId6"/>
    <p:sldId id="435" r:id="rId7"/>
    <p:sldId id="437" r:id="rId8"/>
    <p:sldId id="439" r:id="rId9"/>
    <p:sldId id="443" r:id="rId10"/>
    <p:sldId id="445" r:id="rId11"/>
    <p:sldId id="446" r:id="rId12"/>
    <p:sldId id="440" r:id="rId13"/>
    <p:sldId id="441" r:id="rId14"/>
    <p:sldId id="44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840D"/>
    <a:srgbClr val="FFF299"/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8" autoAdjust="0"/>
    <p:restoredTop sz="79606" autoAdjust="0"/>
  </p:normalViewPr>
  <p:slideViewPr>
    <p:cSldViewPr snapToGrid="0" snapToObjects="1">
      <p:cViewPr varScale="1">
        <p:scale>
          <a:sx n="100" d="100"/>
          <a:sy n="100" d="100"/>
        </p:scale>
        <p:origin x="-6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2/4/13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2/4/13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Internet Under Crisis Conditions:  Learning from September 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Computer Science and Telecommunications Board</a:t>
            </a:r>
          </a:p>
          <a:p>
            <a:r>
              <a:rPr lang="en-US"/>
              <a:t>The National Academies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86BE15-F20F-2E44-9205-7BBB1328B868}" type="slidenum">
              <a:rPr lang="en-US"/>
              <a:pPr/>
              <a:t>2</a:t>
            </a:fld>
            <a:endParaRPr lang="en-US"/>
          </a:p>
        </p:txBody>
      </p:sp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2/4/13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2/4/13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2/4/13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2/4/13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2/4/13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2/4/13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2/4/13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2/4/13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2/4/13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2/4/13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2/4/13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2/4/13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0651"/>
            <a:ext cx="7772400" cy="1470025"/>
          </a:xfrm>
        </p:spPr>
        <p:txBody>
          <a:bodyPr/>
          <a:lstStyle/>
          <a:p>
            <a:r>
              <a:rPr lang="en-US" dirty="0" smtClean="0"/>
              <a:t>Lessons Learned </a:t>
            </a:r>
            <a:br>
              <a:rPr lang="en-US" dirty="0" smtClean="0"/>
            </a:br>
            <a:r>
              <a:rPr lang="en-US" dirty="0" smtClean="0"/>
              <a:t>from the 9/11 Attacks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647144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小塚ゴシック Pro R"/>
                <a:ea typeface="小塚ゴシック Pro R"/>
                <a:cs typeface="小塚ゴシック Pro R"/>
              </a:rPr>
              <a:t>Jennifer Rexford</a:t>
            </a:r>
          </a:p>
          <a:p>
            <a:r>
              <a:rPr lang="en-US" dirty="0" smtClean="0">
                <a:latin typeface="小塚ゴシック Pro R"/>
                <a:ea typeface="小塚ゴシック Pro R"/>
                <a:cs typeface="小塚ゴシック Pro R"/>
              </a:rPr>
              <a:t>Princeton University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30300" y="6311900"/>
            <a:ext cx="7098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Thanks to Craig Partridge for slides from an earlier briefing…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432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 of Internet services was not typical</a:t>
            </a:r>
          </a:p>
          <a:p>
            <a:pPr lvl="1"/>
            <a:r>
              <a:rPr lang="en-US" dirty="0" smtClean="0"/>
              <a:t>Television and phone were primary services</a:t>
            </a:r>
          </a:p>
          <a:p>
            <a:pPr lvl="1"/>
            <a:r>
              <a:rPr lang="en-US" dirty="0" smtClean="0"/>
              <a:t>Internet servers as a backup for TV (news Web sites) and phone (instant messaging, VoIP)</a:t>
            </a:r>
          </a:p>
          <a:p>
            <a:pPr lvl="1"/>
            <a:r>
              <a:rPr lang="en-US" dirty="0" smtClean="0"/>
              <a:t>Understanding and enhancing the news</a:t>
            </a:r>
          </a:p>
          <a:p>
            <a:r>
              <a:rPr lang="en-US" dirty="0" smtClean="0"/>
              <a:t>Inadequate redundancy in some parts</a:t>
            </a:r>
          </a:p>
          <a:p>
            <a:pPr lvl="1"/>
            <a:r>
              <a:rPr lang="en-US" dirty="0" smtClean="0"/>
              <a:t>ISPs concentrating facilities in one location</a:t>
            </a:r>
          </a:p>
          <a:p>
            <a:pPr lvl="1"/>
            <a:r>
              <a:rPr lang="en-US" dirty="0" smtClean="0"/>
              <a:t>Certain physical attacks could be worse</a:t>
            </a:r>
          </a:p>
          <a:p>
            <a:pPr lvl="1"/>
            <a:r>
              <a:rPr lang="en-US" dirty="0" smtClean="0"/>
              <a:t>Electronic attacks a more serious concern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727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Subtle operational issues merit attention</a:t>
            </a:r>
          </a:p>
          <a:p>
            <a:pPr lvl="1"/>
            <a:r>
              <a:rPr lang="en-US" dirty="0" smtClean="0"/>
              <a:t>Network operators’ reliance on 1-800 numbers</a:t>
            </a:r>
          </a:p>
          <a:p>
            <a:pPr lvl="1"/>
            <a:r>
              <a:rPr lang="en-US" dirty="0" smtClean="0"/>
              <a:t>Internet and PSTN sharing fibers and conduits</a:t>
            </a:r>
          </a:p>
          <a:p>
            <a:pPr lvl="1"/>
            <a:r>
              <a:rPr lang="en-US" dirty="0" smtClean="0"/>
              <a:t>Planning for staff needing to eat and sleep</a:t>
            </a:r>
          </a:p>
          <a:p>
            <a:pPr lvl="1"/>
            <a:r>
              <a:rPr lang="en-US" dirty="0" smtClean="0"/>
              <a:t>Multi-day power outages, fuel deliveries, etc.</a:t>
            </a:r>
          </a:p>
          <a:p>
            <a:r>
              <a:rPr lang="en-US" dirty="0" smtClean="0"/>
              <a:t>Better leveraging of Internet in the future</a:t>
            </a:r>
          </a:p>
          <a:p>
            <a:pPr lvl="1"/>
            <a:r>
              <a:rPr lang="en-US" dirty="0" smtClean="0"/>
              <a:t>Disaster plans should plan for Internet use</a:t>
            </a:r>
          </a:p>
          <a:p>
            <a:pPr lvl="1"/>
            <a:r>
              <a:rPr lang="en-US" dirty="0" smtClean="0"/>
              <a:t>Give </a:t>
            </a:r>
            <a:r>
              <a:rPr lang="en-US" i="1" dirty="0" smtClean="0"/>
              <a:t>some</a:t>
            </a:r>
            <a:r>
              <a:rPr lang="en-US" dirty="0" smtClean="0"/>
              <a:t> connectivity to all (IM, text </a:t>
            </a:r>
            <a:r>
              <a:rPr lang="en-US" dirty="0" err="1" smtClean="0"/>
              <a:t>msg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13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Anecdotes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800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Anecdotes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9700"/>
            <a:ext cx="8229600" cy="51212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CNN Web site</a:t>
            </a:r>
          </a:p>
          <a:p>
            <a:pPr lvl="1"/>
            <a:r>
              <a:rPr lang="en-US" dirty="0" smtClean="0"/>
              <a:t>The “one-packet homepage”</a:t>
            </a:r>
            <a:endParaRPr lang="en-US" dirty="0"/>
          </a:p>
          <a:p>
            <a:pPr lvl="1"/>
            <a:r>
              <a:rPr lang="en-US" dirty="0" smtClean="0"/>
              <a:t>Repurposing Turner server machines</a:t>
            </a:r>
          </a:p>
          <a:p>
            <a:pPr lvl="1"/>
            <a:r>
              <a:rPr lang="en-US" dirty="0" smtClean="0"/>
              <a:t>Re-</a:t>
            </a:r>
            <a:r>
              <a:rPr lang="en-US" dirty="0" err="1" smtClean="0"/>
              <a:t>Akamaizing</a:t>
            </a:r>
            <a:r>
              <a:rPr lang="en-US" dirty="0" smtClean="0"/>
              <a:t> the CNN Web site</a:t>
            </a:r>
          </a:p>
          <a:p>
            <a:r>
              <a:rPr lang="en-US" dirty="0"/>
              <a:t>Hidden dependencies</a:t>
            </a:r>
          </a:p>
          <a:p>
            <a:pPr lvl="1"/>
            <a:r>
              <a:rPr lang="en-US" dirty="0"/>
              <a:t>South Africa top-level domain name server</a:t>
            </a:r>
          </a:p>
          <a:p>
            <a:pPr lvl="1"/>
            <a:r>
              <a:rPr lang="en-US" dirty="0"/>
              <a:t>Authentication server for Florida ISP</a:t>
            </a:r>
          </a:p>
          <a:p>
            <a:pPr lvl="1"/>
            <a:r>
              <a:rPr lang="en-US" dirty="0"/>
              <a:t>Intra-hospital network relying </a:t>
            </a:r>
            <a:r>
              <a:rPr lang="en-US" dirty="0" smtClean="0"/>
              <a:t>on the Internet</a:t>
            </a:r>
          </a:p>
          <a:p>
            <a:r>
              <a:rPr lang="en-US" dirty="0"/>
              <a:t>Better Internet stability in some places</a:t>
            </a:r>
          </a:p>
          <a:p>
            <a:pPr lvl="1"/>
            <a:r>
              <a:rPr lang="en-US" dirty="0"/>
              <a:t>Network operators went home…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996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Internet on 9/11</a:t>
            </a:r>
          </a:p>
          <a:p>
            <a:pPr lvl="1"/>
            <a:r>
              <a:rPr lang="en-US" dirty="0" smtClean="0"/>
              <a:t>The Internet was relatively reliable</a:t>
            </a:r>
          </a:p>
          <a:p>
            <a:pPr lvl="1"/>
            <a:r>
              <a:rPr lang="en-US" dirty="0" smtClean="0"/>
              <a:t>Though some services were badly affected</a:t>
            </a:r>
          </a:p>
          <a:p>
            <a:pPr lvl="1"/>
            <a:r>
              <a:rPr lang="en-US" dirty="0" smtClean="0"/>
              <a:t>And application usage dramatically shifted</a:t>
            </a:r>
          </a:p>
          <a:p>
            <a:r>
              <a:rPr lang="en-US" dirty="0" smtClean="0"/>
              <a:t>Lessons learned</a:t>
            </a:r>
          </a:p>
          <a:p>
            <a:pPr lvl="1"/>
            <a:r>
              <a:rPr lang="en-US" dirty="0" smtClean="0"/>
              <a:t>Better, more systematic measurement</a:t>
            </a:r>
          </a:p>
          <a:p>
            <a:pPr lvl="1"/>
            <a:r>
              <a:rPr lang="en-US" dirty="0" smtClean="0"/>
              <a:t>Uncovering hidden dependencies</a:t>
            </a:r>
          </a:p>
          <a:p>
            <a:pPr lvl="1"/>
            <a:r>
              <a:rPr lang="en-US" dirty="0" smtClean="0"/>
              <a:t>Addressing operational concerns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931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41700" y="596900"/>
            <a:ext cx="5791200" cy="29591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>
                <a:solidFill>
                  <a:srgbClr val="000066"/>
                </a:solidFill>
              </a:rPr>
              <a:t>The Internet Under Crisis Conditions:</a:t>
            </a:r>
          </a:p>
          <a:p>
            <a:pPr algn="l"/>
            <a:r>
              <a:rPr lang="en-US" sz="2000" b="1" dirty="0">
                <a:solidFill>
                  <a:srgbClr val="000066"/>
                </a:solidFill>
              </a:rPr>
              <a:t>Learning from September 11</a:t>
            </a:r>
          </a:p>
          <a:p>
            <a:pPr algn="l"/>
            <a:endParaRPr lang="en-US" sz="2400" b="1" dirty="0">
              <a:solidFill>
                <a:srgbClr val="000066"/>
              </a:solidFill>
            </a:endParaRP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Computer Science and 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Telecommunications Board</a:t>
            </a:r>
          </a:p>
          <a:p>
            <a:pPr algn="l">
              <a:spcBef>
                <a:spcPct val="35000"/>
              </a:spcBef>
            </a:pPr>
            <a:r>
              <a:rPr lang="en-US" sz="2000" dirty="0">
                <a:solidFill>
                  <a:srgbClr val="000000"/>
                </a:solidFill>
              </a:rPr>
              <a:t>The National </a:t>
            </a:r>
            <a:r>
              <a:rPr lang="en-US" sz="2000" dirty="0" smtClean="0">
                <a:solidFill>
                  <a:srgbClr val="000000"/>
                </a:solidFill>
              </a:rPr>
              <a:t>Academies</a:t>
            </a:r>
          </a:p>
          <a:p>
            <a:pPr algn="l">
              <a:spcBef>
                <a:spcPct val="35000"/>
              </a:spcBef>
            </a:pPr>
            <a:r>
              <a:rPr lang="en-US" sz="2000" dirty="0" smtClean="0">
                <a:solidFill>
                  <a:srgbClr val="000000"/>
                </a:solidFill>
              </a:rPr>
              <a:t>Public release: Nov 2002</a:t>
            </a:r>
            <a:endParaRPr lang="en-US" sz="2000" dirty="0">
              <a:solidFill>
                <a:srgbClr val="000000"/>
              </a:solidFill>
            </a:endParaRPr>
          </a:p>
          <a:p>
            <a:pPr algn="l">
              <a:spcBef>
                <a:spcPct val="35000"/>
              </a:spcBef>
            </a:pPr>
            <a:endParaRPr lang="en-US" sz="2000" dirty="0"/>
          </a:p>
          <a:p>
            <a:pPr algn="l">
              <a:spcBef>
                <a:spcPct val="35000"/>
              </a:spcBef>
            </a:pPr>
            <a:endParaRPr lang="en-US" sz="2000" dirty="0"/>
          </a:p>
          <a:p>
            <a:pPr algn="l"/>
            <a:endParaRPr lang="en-US" sz="4000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660400"/>
            <a:ext cx="3275013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54400" y="3505200"/>
            <a:ext cx="5334000" cy="195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  <a:cs typeface="Times New Roman" charset="0"/>
              </a:rPr>
              <a:t>Study committee: Craig Partridge (</a:t>
            </a:r>
            <a:r>
              <a:rPr lang="en-US" sz="1800" dirty="0" smtClean="0">
                <a:solidFill>
                  <a:schemeClr val="tx1"/>
                </a:solidFill>
                <a:cs typeface="Times New Roman" charset="0"/>
              </a:rPr>
              <a:t>Chair), </a:t>
            </a:r>
            <a:r>
              <a:rPr lang="en-US" sz="2000" dirty="0" smtClean="0">
                <a:solidFill>
                  <a:schemeClr val="tx1"/>
                </a:solidFill>
                <a:cs typeface="Times New Roman" charset="0"/>
              </a:rPr>
              <a:t>Paul </a:t>
            </a:r>
            <a:r>
              <a:rPr lang="en-US" sz="2000" dirty="0" err="1" smtClean="0">
                <a:solidFill>
                  <a:schemeClr val="tx1"/>
                </a:solidFill>
                <a:cs typeface="Times New Roman" charset="0"/>
              </a:rPr>
              <a:t>Barford</a:t>
            </a:r>
            <a:r>
              <a:rPr lang="en-US" sz="2000" dirty="0" smtClean="0">
                <a:solidFill>
                  <a:schemeClr val="tx1"/>
                </a:solidFill>
                <a:cs typeface="Times New Roman" charset="0"/>
              </a:rPr>
              <a:t>, David D. Clark, Sean </a:t>
            </a:r>
            <a:r>
              <a:rPr lang="en-US" sz="2000" dirty="0" err="1" smtClean="0">
                <a:solidFill>
                  <a:schemeClr val="tx1"/>
                </a:solidFill>
                <a:cs typeface="Times New Roman" charset="0"/>
              </a:rPr>
              <a:t>Donelan</a:t>
            </a:r>
            <a:r>
              <a:rPr lang="en-US" sz="2000" dirty="0" smtClean="0">
                <a:solidFill>
                  <a:schemeClr val="tx1"/>
                </a:solidFill>
                <a:cs typeface="Times New Roman" charset="0"/>
              </a:rPr>
              <a:t>, Vern </a:t>
            </a:r>
            <a:r>
              <a:rPr lang="en-US" sz="2000" dirty="0" err="1" smtClean="0">
                <a:solidFill>
                  <a:schemeClr val="tx1"/>
                </a:solidFill>
                <a:cs typeface="Times New Roman" charset="0"/>
              </a:rPr>
              <a:t>Paxson</a:t>
            </a:r>
            <a:r>
              <a:rPr lang="en-US" sz="2000" dirty="0" smtClean="0">
                <a:solidFill>
                  <a:schemeClr val="tx1"/>
                </a:solidFill>
                <a:cs typeface="Times New Roman" charset="0"/>
              </a:rPr>
              <a:t>, Jennifer Rexford, and Mary Vernon</a:t>
            </a:r>
          </a:p>
          <a:p>
            <a:pPr algn="l">
              <a:lnSpc>
                <a:spcPct val="90000"/>
              </a:lnSpc>
              <a:buFontTx/>
              <a:buNone/>
            </a:pPr>
            <a:endParaRPr lang="en-US" sz="2000" dirty="0">
              <a:solidFill>
                <a:schemeClr val="tx1"/>
              </a:solidFill>
              <a:cs typeface="Times New Roman" charset="0"/>
            </a:endParaRPr>
          </a:p>
          <a:p>
            <a:pPr algn="l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  <a:cs typeface="Times New Roman" charset="0"/>
              </a:rPr>
              <a:t>CSTB staff: Jon Eisenberg, Marjory Blumenthal, David </a:t>
            </a:r>
            <a:r>
              <a:rPr lang="en-US" sz="2000" dirty="0" err="1" smtClean="0">
                <a:solidFill>
                  <a:schemeClr val="tx1"/>
                </a:solidFill>
                <a:cs typeface="Times New Roman" charset="0"/>
              </a:rPr>
              <a:t>Padgham</a:t>
            </a:r>
            <a:r>
              <a:rPr lang="en-US" sz="2000" dirty="0" smtClean="0">
                <a:solidFill>
                  <a:schemeClr val="tx1"/>
                </a:solidFill>
                <a:cs typeface="Times New Roman" charset="0"/>
              </a:rPr>
              <a:t>, and D.C. Drake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94459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9/11 Timeline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026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Morning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Up until 8:46 fairly routine</a:t>
            </a:r>
          </a:p>
          <a:p>
            <a:pPr lvl="1"/>
            <a:r>
              <a:rPr lang="en-US" dirty="0"/>
              <a:t>Some network upgrades during the night</a:t>
            </a:r>
          </a:p>
          <a:p>
            <a:pPr lvl="1"/>
            <a:r>
              <a:rPr lang="en-US" dirty="0"/>
              <a:t>Traffic beginning to </a:t>
            </a:r>
            <a:r>
              <a:rPr lang="en-US" dirty="0" smtClean="0"/>
              <a:t>increase with the work day</a:t>
            </a:r>
          </a:p>
          <a:p>
            <a:r>
              <a:rPr lang="en-US" dirty="0" smtClean="0"/>
              <a:t>8</a:t>
            </a:r>
            <a:r>
              <a:rPr lang="en-US" dirty="0"/>
              <a:t>:46 AA 11 crashes into WTC1</a:t>
            </a:r>
          </a:p>
          <a:p>
            <a:r>
              <a:rPr lang="en-US" dirty="0"/>
              <a:t>9:02 UA 175 crashes into WTC2</a:t>
            </a:r>
          </a:p>
          <a:p>
            <a:pPr lvl="1"/>
            <a:r>
              <a:rPr lang="en-US" dirty="0"/>
              <a:t>Internet news servers rapidly inundated</a:t>
            </a:r>
          </a:p>
          <a:p>
            <a:r>
              <a:rPr lang="en-US" dirty="0"/>
              <a:t>9:37 AA 77 crashes into the Pentagon</a:t>
            </a:r>
          </a:p>
          <a:p>
            <a:r>
              <a:rPr lang="en-US" dirty="0"/>
              <a:t>9:39 NYC without broadcast TV and </a:t>
            </a:r>
            <a:r>
              <a:rPr lang="en-US" dirty="0" smtClean="0"/>
              <a:t>radio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409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</a:t>
            </a:r>
            <a:r>
              <a:rPr lang="en-US" dirty="0"/>
              <a:t>-Morning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10:05 World Trade Center 2 collapses</a:t>
            </a:r>
          </a:p>
          <a:p>
            <a:pPr lvl="1"/>
            <a:r>
              <a:rPr lang="en-US" dirty="0"/>
              <a:t>Internet infrastructure in WTC2 destroyed</a:t>
            </a:r>
          </a:p>
          <a:p>
            <a:r>
              <a:rPr lang="en-US" dirty="0"/>
              <a:t>10:28 World Trade Center 1 collapses</a:t>
            </a:r>
          </a:p>
          <a:p>
            <a:pPr lvl="1"/>
            <a:r>
              <a:rPr lang="en-US" dirty="0"/>
              <a:t>At least one </a:t>
            </a:r>
            <a:r>
              <a:rPr lang="en-US" dirty="0" smtClean="0"/>
              <a:t>trans-</a:t>
            </a:r>
            <a:r>
              <a:rPr lang="en-US" dirty="0" err="1" smtClean="0"/>
              <a:t>atlantic</a:t>
            </a:r>
            <a:r>
              <a:rPr lang="en-US" dirty="0" smtClean="0"/>
              <a:t> </a:t>
            </a:r>
            <a:r>
              <a:rPr lang="en-US" dirty="0"/>
              <a:t>link fails</a:t>
            </a:r>
          </a:p>
          <a:p>
            <a:pPr lvl="1"/>
            <a:r>
              <a:rPr lang="en-US" dirty="0"/>
              <a:t>Internet traffic loads </a:t>
            </a:r>
            <a:r>
              <a:rPr lang="en-US" dirty="0" smtClean="0"/>
              <a:t>and connectivity drop</a:t>
            </a:r>
            <a:endParaRPr lang="en-US" dirty="0"/>
          </a:p>
          <a:p>
            <a:r>
              <a:rPr lang="en-US" dirty="0" smtClean="0"/>
              <a:t>11</a:t>
            </a:r>
            <a:r>
              <a:rPr lang="en-US" dirty="0"/>
              <a:t>:00 NYC cell phone call demand peaks</a:t>
            </a:r>
          </a:p>
          <a:p>
            <a:r>
              <a:rPr lang="en-US" dirty="0"/>
              <a:t>11:00 Internet connectivity close to normal</a:t>
            </a:r>
          </a:p>
          <a:p>
            <a:r>
              <a:rPr lang="en-US" dirty="0"/>
              <a:t>11:39 </a:t>
            </a:r>
            <a:r>
              <a:rPr lang="en-US" dirty="0" err="1" smtClean="0"/>
              <a:t>www.cnn.com</a:t>
            </a:r>
            <a:r>
              <a:rPr lang="en-US" dirty="0" smtClean="0"/>
              <a:t> </a:t>
            </a:r>
            <a:r>
              <a:rPr lang="en-US" dirty="0"/>
              <a:t>now handling demand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6003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Afternoon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1:16 Part of the national </a:t>
            </a:r>
            <a:r>
              <a:rPr lang="en-US" dirty="0" smtClean="0"/>
              <a:t>1-800 </a:t>
            </a:r>
            <a:r>
              <a:rPr lang="en-US" dirty="0"/>
              <a:t>telephone network fails</a:t>
            </a:r>
          </a:p>
          <a:p>
            <a:pPr>
              <a:lnSpc>
                <a:spcPct val="90000"/>
              </a:lnSpc>
            </a:pPr>
            <a:r>
              <a:rPr lang="en-US" dirty="0"/>
              <a:t>4:35 First major electrical outage in NYC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Substation in WTC 7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Internet connectivity dips 2%</a:t>
            </a:r>
          </a:p>
          <a:p>
            <a:pPr>
              <a:lnSpc>
                <a:spcPct val="90000"/>
              </a:lnSpc>
            </a:pPr>
            <a:r>
              <a:rPr lang="en-US" dirty="0"/>
              <a:t>5:20 WTC 7 collapses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Extensive damage to Verizon facility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Internet connectivity dips 1%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139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Evening</a:t>
            </a:r>
            <a:endParaRPr lang="en-US" dirty="0"/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96300" cy="4525963"/>
          </a:xfrm>
        </p:spPr>
        <p:txBody>
          <a:bodyPr>
            <a:noAutofit/>
          </a:bodyPr>
          <a:lstStyle/>
          <a:p>
            <a:r>
              <a:rPr lang="en-US" dirty="0"/>
              <a:t>Three remaining </a:t>
            </a:r>
            <a:r>
              <a:rPr lang="en-US" dirty="0" smtClean="0"/>
              <a:t>data-</a:t>
            </a:r>
            <a:r>
              <a:rPr lang="en-US" dirty="0" err="1" smtClean="0"/>
              <a:t>comm</a:t>
            </a:r>
            <a:r>
              <a:rPr lang="en-US" dirty="0" smtClean="0"/>
              <a:t> </a:t>
            </a:r>
            <a:r>
              <a:rPr lang="en-US" dirty="0"/>
              <a:t>centers in lower Manhattan struggle to keep operations running</a:t>
            </a:r>
          </a:p>
          <a:p>
            <a:pPr lvl="1"/>
            <a:r>
              <a:rPr lang="en-US" dirty="0"/>
              <a:t>Dust causes air conditioning problems</a:t>
            </a:r>
          </a:p>
          <a:p>
            <a:pPr lvl="1"/>
            <a:r>
              <a:rPr lang="en-US" dirty="0"/>
              <a:t>Operator error turns off </a:t>
            </a:r>
            <a:r>
              <a:rPr lang="en-US" dirty="0" smtClean="0"/>
              <a:t>generator </a:t>
            </a:r>
            <a:r>
              <a:rPr lang="en-US" dirty="0"/>
              <a:t>at one facility</a:t>
            </a:r>
          </a:p>
          <a:p>
            <a:pPr lvl="1"/>
            <a:r>
              <a:rPr lang="en-US" dirty="0"/>
              <a:t>Access limited</a:t>
            </a:r>
          </a:p>
          <a:p>
            <a:r>
              <a:rPr lang="en-US" dirty="0"/>
              <a:t>Restoration of service in NYC underway</a:t>
            </a:r>
          </a:p>
          <a:p>
            <a:r>
              <a:rPr lang="en-US" dirty="0" smtClean="0"/>
              <a:t>Feeding network operators difficult </a:t>
            </a:r>
          </a:p>
          <a:p>
            <a:r>
              <a:rPr lang="en-US" dirty="0" smtClean="0"/>
              <a:t>Operational </a:t>
            </a:r>
            <a:r>
              <a:rPr lang="en-US" dirty="0"/>
              <a:t>issues continue </a:t>
            </a:r>
            <a:r>
              <a:rPr lang="en-US" dirty="0" smtClean="0"/>
              <a:t>several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29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Report Findings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223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Internet was mostly fine</a:t>
            </a:r>
          </a:p>
          <a:p>
            <a:pPr lvl="1"/>
            <a:r>
              <a:rPr lang="en-US" dirty="0" smtClean="0"/>
              <a:t>Little effect on Internet services as a whole</a:t>
            </a:r>
          </a:p>
          <a:p>
            <a:pPr lvl="1"/>
            <a:r>
              <a:rPr lang="en-US" dirty="0" smtClean="0"/>
              <a:t>Network displayed considerable flexibility</a:t>
            </a:r>
          </a:p>
          <a:p>
            <a:r>
              <a:rPr lang="en-US" dirty="0" smtClean="0"/>
              <a:t>Limited measurements hamper analysis</a:t>
            </a:r>
          </a:p>
          <a:p>
            <a:pPr lvl="1"/>
            <a:r>
              <a:rPr lang="en-US" dirty="0" smtClean="0"/>
              <a:t>Limited data, and limited archiving of data</a:t>
            </a:r>
          </a:p>
          <a:p>
            <a:pPr lvl="1"/>
            <a:r>
              <a:rPr lang="en-US" dirty="0" smtClean="0"/>
              <a:t>Lack of a good “typical day” for baseline</a:t>
            </a:r>
          </a:p>
          <a:p>
            <a:r>
              <a:rPr lang="en-US" dirty="0" smtClean="0"/>
              <a:t>Major effect on some Internet services</a:t>
            </a:r>
          </a:p>
          <a:p>
            <a:pPr lvl="1"/>
            <a:r>
              <a:rPr lang="en-US" dirty="0" smtClean="0"/>
              <a:t>2500% growth in demand for CNN site</a:t>
            </a:r>
          </a:p>
          <a:p>
            <a:pPr lvl="1"/>
            <a:r>
              <a:rPr lang="en-US" dirty="0" smtClean="0"/>
              <a:t>1300% growth in cell phone demand (11am)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341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29321</TotalTime>
  <Words>613</Words>
  <Application>Microsoft Macintosh PowerPoint</Application>
  <PresentationFormat>On-screen Show (4:3)</PresentationFormat>
  <Paragraphs>116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Lessons Learned  from the 9/11 Attacks</vt:lpstr>
      <vt:lpstr>PowerPoint Presentation</vt:lpstr>
      <vt:lpstr>A 9/11 Timeline</vt:lpstr>
      <vt:lpstr>Early Morning</vt:lpstr>
      <vt:lpstr>Mid-Morning</vt:lpstr>
      <vt:lpstr>Afternoon</vt:lpstr>
      <vt:lpstr>Evening</vt:lpstr>
      <vt:lpstr>Report Findings</vt:lpstr>
      <vt:lpstr>Findings</vt:lpstr>
      <vt:lpstr>Findings</vt:lpstr>
      <vt:lpstr>Findings</vt:lpstr>
      <vt:lpstr>Anecdotes</vt:lpstr>
      <vt:lpstr>Anecdotes</vt:lpstr>
      <vt:lpstr>Conclusions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934</cp:revision>
  <cp:lastPrinted>2012-10-23T16:46:37Z</cp:lastPrinted>
  <dcterms:created xsi:type="dcterms:W3CDTF">2011-07-06T20:32:25Z</dcterms:created>
  <dcterms:modified xsi:type="dcterms:W3CDTF">2013-02-05T03:33:41Z</dcterms:modified>
</cp:coreProperties>
</file>