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1" r:id="rId2"/>
    <p:sldId id="257" r:id="rId3"/>
    <p:sldId id="312" r:id="rId4"/>
    <p:sldId id="297" r:id="rId5"/>
    <p:sldId id="258" r:id="rId6"/>
    <p:sldId id="289" r:id="rId7"/>
    <p:sldId id="287" r:id="rId8"/>
    <p:sldId id="288" r:id="rId9"/>
    <p:sldId id="290" r:id="rId10"/>
    <p:sldId id="313" r:id="rId11"/>
    <p:sldId id="343" r:id="rId12"/>
    <p:sldId id="344" r:id="rId13"/>
    <p:sldId id="345" r:id="rId14"/>
    <p:sldId id="303" r:id="rId15"/>
    <p:sldId id="314" r:id="rId16"/>
    <p:sldId id="315" r:id="rId17"/>
    <p:sldId id="326" r:id="rId18"/>
    <p:sldId id="325" r:id="rId19"/>
    <p:sldId id="346" r:id="rId20"/>
    <p:sldId id="347" r:id="rId21"/>
    <p:sldId id="316" r:id="rId22"/>
    <p:sldId id="329" r:id="rId23"/>
    <p:sldId id="331" r:id="rId24"/>
    <p:sldId id="330" r:id="rId25"/>
    <p:sldId id="333" r:id="rId26"/>
    <p:sldId id="334" r:id="rId27"/>
    <p:sldId id="335" r:id="rId28"/>
    <p:sldId id="338" r:id="rId29"/>
    <p:sldId id="336" r:id="rId30"/>
    <p:sldId id="337" r:id="rId31"/>
    <p:sldId id="328" r:id="rId32"/>
    <p:sldId id="317" r:id="rId33"/>
    <p:sldId id="318" r:id="rId34"/>
    <p:sldId id="319" r:id="rId35"/>
    <p:sldId id="320" r:id="rId36"/>
    <p:sldId id="321" r:id="rId37"/>
    <p:sldId id="323" r:id="rId38"/>
    <p:sldId id="327" r:id="rId39"/>
    <p:sldId id="339" r:id="rId40"/>
    <p:sldId id="340" r:id="rId41"/>
    <p:sldId id="341" r:id="rId42"/>
    <p:sldId id="34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F4"/>
    <a:srgbClr val="FF8E92"/>
    <a:srgbClr val="FFF574"/>
    <a:srgbClr val="A5FEFF"/>
    <a:srgbClr val="FFF9C4"/>
    <a:srgbClr val="9B0000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9" autoAdjust="0"/>
    <p:restoredTop sz="92132" autoAdjust="0"/>
  </p:normalViewPr>
  <p:slideViewPr>
    <p:cSldViewPr snapToGrid="0" snapToObjects="1">
      <p:cViewPr varScale="1">
        <p:scale>
          <a:sx n="93" d="100"/>
          <a:sy n="93" d="100"/>
        </p:scale>
        <p:origin x="19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2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10A88-7228-4B4B-9536-73610FA6A001}" type="slidenum">
              <a:rPr lang="en-US" sz="1200" b="0">
                <a:latin typeface="Times New Roman" charset="0"/>
              </a:rPr>
              <a:pPr eaLnBrk="1" hangingPunct="1"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EEB81E-13FB-D647-B319-ED4B96E63B6F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7877F8-8899-414F-B0CF-A57EEA8A76A6}" type="slidenum">
              <a:rPr lang="en-US" sz="1200" b="0">
                <a:latin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217F43-6BBD-7E49-BA95-304ACEA596A4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3458380-2EC0-964F-92FE-1728FCE3D89C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93C2B4-B1DD-A248-B0E2-D047BCC6583A}" type="slidenum">
              <a:rPr lang="en-US" sz="1200" b="0">
                <a:latin typeface="Times New Roman" charset="0"/>
              </a:rPr>
              <a:pPr eaLnBrk="1" hangingPunct="1"/>
              <a:t>25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AEE258-DAB5-824D-BB91-692329AC0A9D}" type="slidenum">
              <a:rPr lang="en-US" sz="1200" b="0">
                <a:latin typeface="Times New Roman" charset="0"/>
              </a:rPr>
              <a:pPr eaLnBrk="1" hangingPunct="1"/>
              <a:t>26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6352496-8E66-1942-9466-02025826A2D6}" type="slidenum">
              <a:rPr lang="en-US" sz="1200" b="0">
                <a:latin typeface="Times New Roman" charset="0"/>
              </a:rPr>
              <a:pPr eaLnBrk="1" hangingPunct="1"/>
              <a:t>29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386D7AC-EF34-F142-A2CE-58BDF41A6236}" type="slidenum">
              <a:rPr lang="en-US" sz="1200" b="0">
                <a:latin typeface="Times New Roman" charset="0"/>
              </a:rPr>
              <a:pPr eaLnBrk="1" hangingPunct="1"/>
              <a:t>31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science is about information (data).  </a:t>
            </a:r>
          </a:p>
          <a:p>
            <a:r>
              <a:rPr lang="en-US" dirty="0" smtClean="0"/>
              <a:t>Analyzing it, and using it to control the physical</a:t>
            </a:r>
            <a:r>
              <a:rPr lang="en-US" baseline="0" dirty="0" smtClean="0"/>
              <a:t> world.</a:t>
            </a:r>
          </a:p>
          <a:p>
            <a:r>
              <a:rPr lang="en-US" baseline="0" dirty="0" smtClean="0"/>
              <a:t>And the design of systems for computing, storing, delivering, visualizing, etc.</a:t>
            </a:r>
          </a:p>
          <a:p>
            <a:r>
              <a:rPr lang="en-US" baseline="0" dirty="0" smtClean="0"/>
              <a:t>And making those systems scalable, reliable, efficient, high performing,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information comes from an increasingly diverse range of sources, </a:t>
            </a:r>
          </a:p>
          <a:p>
            <a:r>
              <a:rPr lang="en-US" baseline="0" dirty="0" smtClean="0"/>
              <a:t>from computers to science experiments to far flung sensors.</a:t>
            </a:r>
          </a:p>
          <a:p>
            <a:r>
              <a:rPr lang="en-US" baseline="0" dirty="0" smtClean="0"/>
              <a:t>And the outputs affect essentially every aspect of society and our economy.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EC307E-D3C4-BA49-BF67-712C09F897F9}" type="slidenum">
              <a:rPr lang="en-US" sz="1200" b="0">
                <a:latin typeface="Times New Roman" charset="0"/>
              </a:rPr>
              <a:pPr eaLnBrk="1" hangingPunct="1"/>
              <a:t>35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822D927-4344-9E47-831B-E3FF177C80AC}" type="slidenum">
              <a:rPr lang="en-US" sz="1200" b="0">
                <a:latin typeface="Times New Roman" charset="0"/>
              </a:rPr>
              <a:pPr eaLnBrk="1" hangingPunct="1"/>
              <a:t>36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77E743-BEBE-1646-BC22-95B12F637142}" type="slidenum">
              <a:rPr lang="en-US" sz="1200" b="0">
                <a:latin typeface="Times New Roman" charset="0"/>
              </a:rPr>
              <a:pPr eaLnBrk="1" hangingPunct="1"/>
              <a:t>38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29581-877F-5B44-98A7-B88DEC14A5EF}" type="slidenum">
              <a:rPr lang="en-US" sz="1200" b="0">
                <a:latin typeface="Times New Roman" charset="0"/>
              </a:rPr>
              <a:pPr eaLnBrk="1" hangingPunct="1"/>
              <a:t>39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A00C2F-0F6B-9742-8124-95F6461BCC6D}" type="slidenum">
              <a:rPr lang="en-US" sz="1200" b="0">
                <a:latin typeface="Times New Roman" charset="0"/>
              </a:rPr>
              <a:pPr eaLnBrk="1" hangingPunct="1"/>
              <a:t>40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4C3133-BBA0-004F-8C4D-99F558F4CEAF}" type="slidenum">
              <a:rPr lang="en-US" sz="1200" b="0">
                <a:latin typeface="Times New Roman" charset="0"/>
              </a:rPr>
              <a:pPr eaLnBrk="1" hangingPunct="1"/>
              <a:t>41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8D2AAC-2AB6-9A42-AD2A-E0B12AAEEB97}" type="slidenum">
              <a:rPr lang="en-US" sz="1200" b="0">
                <a:latin typeface="Times New Roman" charset="0"/>
              </a:rPr>
              <a:pPr eaLnBrk="1" hangingPunct="1"/>
              <a:t>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1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latest report by The President’s Council of Advisors on Science and Technology (PCAST) on the NITRD program, in fact, offers a compelling a case for Networking and Information Technology as a NATIONAL IMPERATIVE.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This report, which was released released in December of </a:t>
            </a:r>
            <a:r>
              <a:rPr lang="en-US" sz="1600" dirty="0" smtClean="0"/>
              <a:t>2010 </a:t>
            </a:r>
            <a:r>
              <a:rPr lang="en-US" sz="1600" dirty="0"/>
              <a:t>brings to focus the benefits that have been achieved through the Nation’s 20-year coordinated investments in Networking and Information Technology Research and Development.</a:t>
            </a:r>
          </a:p>
          <a:p>
            <a:pPr defTabSz="898647"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defTabSz="898647">
              <a:defRPr/>
            </a:pPr>
            <a:r>
              <a:rPr lang="en-US" sz="1000" dirty="0" smtClean="0">
                <a:solidFill>
                  <a:schemeClr val="accent2"/>
                </a:solidFill>
              </a:rPr>
              <a:t>Read the QUOTE!</a:t>
            </a:r>
          </a:p>
          <a:p>
            <a:pPr defTabSz="898647"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defTabSz="898647">
              <a:defRPr/>
            </a:pPr>
            <a:r>
              <a:rPr lang="en-US" sz="1000" dirty="0">
                <a:solidFill>
                  <a:schemeClr val="accent2"/>
                </a:solidFill>
              </a:rPr>
              <a:t>-------</a:t>
            </a:r>
          </a:p>
          <a:p>
            <a:pPr defTabSz="89864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The President’s Council of Advisors on Science and Technology (PCAST) conducts periodic congressionally-mandated review of the Federal Networking and Information Technology Research and Development (NITRD) Program. </a:t>
            </a:r>
          </a:p>
          <a:p>
            <a:pPr defTabSz="898647"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defTabSz="898647">
              <a:defRPr/>
            </a:pPr>
            <a:r>
              <a:rPr lang="en-US" sz="1000" dirty="0">
                <a:solidFill>
                  <a:schemeClr val="accent2"/>
                </a:solidFill>
              </a:rPr>
              <a:t>Previous PCAST and PITAC reports have positioned NIT principally as central to discovery in science and engineering. This report places NIT as </a:t>
            </a:r>
            <a:r>
              <a:rPr lang="en-US" sz="1000" i="1" dirty="0">
                <a:solidFill>
                  <a:schemeClr val="accent2"/>
                </a:solidFill>
              </a:rPr>
              <a:t>additionally </a:t>
            </a:r>
            <a:r>
              <a:rPr lang="en-US" sz="1000" dirty="0">
                <a:solidFill>
                  <a:schemeClr val="accent2"/>
                </a:solidFill>
              </a:rPr>
              <a:t>central to fields such as  health, energy, transportation, and education. It also focuses heavily on the exceptional role of NIT as an engine of economic growth.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McKinsey Global Institute report identified the top 12 technologies</a:t>
            </a:r>
            <a:r>
              <a:rPr lang="en-US" baseline="0" dirty="0" smtClean="0"/>
              <a:t> with potential for economic </a:t>
            </a:r>
            <a:r>
              <a:rPr lang="en-US" baseline="0" dirty="0" err="1" smtClean="0"/>
              <a:t>disruptio</a:t>
            </a:r>
            <a:endParaRPr lang="en-US" baseline="0" dirty="0" smtClean="0"/>
          </a:p>
          <a:p>
            <a:r>
              <a:rPr lang="en-US" baseline="0" dirty="0" smtClean="0"/>
              <a:t>The top six are computing technologies.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Mobile internet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Automation of knowledge work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The internet of things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Cloud technology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Advanced robotics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Autonomous and near-autonomous vehicles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 others (next-generation genomics, energy storage, 3-D printing, advanced materials …) rely upon or will be significantly enabled by the use of computing and information technologies.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5AF54-58EA-4AD6-B2C9-F75EBE1D3E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03" indent="-280386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543" indent="-224308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161" indent="-224308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777" indent="-224308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395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012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630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246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216AD-D826-104F-AAB7-302FD43572EA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3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1B8-DA4E-304E-8822-4A5DB59D6858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2599-79B2-654A-923E-9DA809409B48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8B-E5BB-4D4E-A1E3-B40EB35183E3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D9D-A17D-9C46-A4F9-C44472C7AD73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15B6-AC4A-884D-8420-4054C95D6CB0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6977-D718-7447-9428-7807D247A38C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0E89-D40D-A74A-BD33-1BF7F3A89925}" type="datetime1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B49C-61DA-9944-86B7-8584FC4A1D7B}" type="datetime1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9EC-AF04-F64D-BB69-643970094AFA}" type="datetime1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817-17FC-7C49-90F4-B5C6B2D51C02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3B1F-4E28-1045-A1CC-900B72095BBA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E891-3767-664B-878B-AE635B3E097C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Relationship Id="rId25" Type="http://schemas.openxmlformats.org/officeDocument/2006/relationships/image" Target="../media/image61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28" Type="http://schemas.openxmlformats.org/officeDocument/2006/relationships/image" Target="../media/image64.jpe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30" Type="http://schemas.openxmlformats.org/officeDocument/2006/relationships/image" Target="../media/image66.png"/><Relationship Id="rId31" Type="http://schemas.openxmlformats.org/officeDocument/2006/relationships/image" Target="../media/image67.png"/><Relationship Id="rId32" Type="http://schemas.openxmlformats.org/officeDocument/2006/relationships/image" Target="../media/image68.png"/><Relationship Id="rId9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33" Type="http://schemas.openxmlformats.org/officeDocument/2006/relationships/image" Target="../media/image69.png"/><Relationship Id="rId34" Type="http://schemas.openxmlformats.org/officeDocument/2006/relationships/image" Target="../media/image70.png"/><Relationship Id="rId35" Type="http://schemas.openxmlformats.org/officeDocument/2006/relationships/image" Target="../media/image71.png"/><Relationship Id="rId36" Type="http://schemas.openxmlformats.org/officeDocument/2006/relationships/image" Target="../media/image72.jpg"/><Relationship Id="rId10" Type="http://schemas.openxmlformats.org/officeDocument/2006/relationships/image" Target="../media/image46.png"/><Relationship Id="rId11" Type="http://schemas.openxmlformats.org/officeDocument/2006/relationships/image" Target="../media/image47.jpe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37" Type="http://schemas.openxmlformats.org/officeDocument/2006/relationships/image" Target="../media/image73.jpg"/><Relationship Id="rId38" Type="http://schemas.openxmlformats.org/officeDocument/2006/relationships/image" Target="../media/image74.jpg"/><Relationship Id="rId39" Type="http://schemas.openxmlformats.org/officeDocument/2006/relationships/image" Target="../media/image75.png"/><Relationship Id="rId40" Type="http://schemas.openxmlformats.org/officeDocument/2006/relationships/image" Target="../media/image76.jpg"/><Relationship Id="rId41" Type="http://schemas.openxmlformats.org/officeDocument/2006/relationships/image" Target="../media/image77.png"/><Relationship Id="rId42" Type="http://schemas.openxmlformats.org/officeDocument/2006/relationships/image" Target="../media/image7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hyperlink" Target="http://www.google.com/url?sa=i&amp;rct=j&amp;q=&amp;esrc=s&amp;frm=1&amp;source=images&amp;cd=&amp;cad=rja&amp;docid=DctiXc6CunUaYM&amp;tbnid=NfETUPVnypwYWM:&amp;ved=0CAUQjRw&amp;url=http://www.styleite.com/media/styledish-06122013/&amp;ei=8dJ2UoH5D6754APS6oGQBA&amp;bvm=bv.55819444,d.cWc&amp;psig=AFQjCNEG0LuzIL05X_if-p3FMsbzTo3Icg&amp;ust=1383605304679206" TargetMode="External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6" Type="http://schemas.openxmlformats.org/officeDocument/2006/relationships/image" Target="../media/image85.png"/><Relationship Id="rId7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hyperlink" Target="http://www.google.com/url?sa=i&amp;rct=j&amp;q=&amp;esrc=s&amp;frm=1&amp;source=images&amp;cd=&amp;cad=rja&amp;docid=DctiXc6CunUaYM&amp;tbnid=NfETUPVnypwYWM:&amp;ved=0CAUQjRw&amp;url=http://www.styleite.com/media/styledish-06122013/&amp;ei=8dJ2UoH5D6754APS6oGQBA&amp;bvm=bv.55819444,d.cWc&amp;psig=AFQjCNEG0LuzIL05X_if-p3FMsbzTo3Icg&amp;ust=1383605304679206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104.png"/><Relationship Id="rId7" Type="http://schemas.openxmlformats.org/officeDocument/2006/relationships/hyperlink" Target="http://www.google.com/url?sa=i&amp;rct=j&amp;q=&amp;esrc=s&amp;frm=1&amp;source=images&amp;cd=&amp;cad=rja&amp;docid=fDMOT99fRSrpCM&amp;tbnid=QfdIr324J75SXM:&amp;ved=0CAUQjRw&amp;url=http://www.ryot.org/new-satellite-will-capture-images-of-changing-earth/&amp;ei=T9R2UuXVMpW34AOwuoHYAg&amp;psig=AFQjCNE1BbjU8ZtZfXWSks7j1UpBOP68Cw&amp;ust=1383605701204326" TargetMode="External"/><Relationship Id="rId8" Type="http://schemas.openxmlformats.org/officeDocument/2006/relationships/image" Target="../media/image105.jpeg"/><Relationship Id="rId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85800" y="23810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Computer Science at Princeton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708400"/>
            <a:ext cx="6400800" cy="1752600"/>
          </a:xfrm>
        </p:spPr>
        <p:txBody>
          <a:bodyPr/>
          <a:lstStyle/>
          <a:p>
            <a:r>
              <a:rPr lang="en-US" dirty="0" smtClean="0"/>
              <a:t>Jennifer Rexford </a:t>
            </a:r>
            <a:r>
              <a:rPr lang="fr-FR" dirty="0" smtClean="0"/>
              <a:t>’</a:t>
            </a:r>
            <a:r>
              <a:rPr lang="en-US" dirty="0" smtClean="0"/>
              <a:t>91</a:t>
            </a:r>
          </a:p>
          <a:p>
            <a:r>
              <a:rPr lang="en-US" sz="2000" dirty="0" smtClean="0"/>
              <a:t>Chair of Computer Science</a:t>
            </a:r>
            <a:endParaRPr lang="en-US" sz="2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32" y="0"/>
            <a:ext cx="2354368" cy="23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7445" cy="2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647"/>
            <a:ext cx="2904454" cy="21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50" y="4592968"/>
            <a:ext cx="2693849" cy="226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At the Forefront from the Beginning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0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Alan Turing, *38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Father of computer science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Major contributions to theory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computation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Cracked German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Enigma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codes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in WWII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John von Neumann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Idea of storing program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and data in same memory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Generating random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Scientific computation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C471C86-C0FB-B440-B012-E49B53FD450B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55" y="1547155"/>
            <a:ext cx="1676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5" y="4273910"/>
            <a:ext cx="35179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43" y="5290235"/>
            <a:ext cx="867573" cy="954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285" y="5283200"/>
            <a:ext cx="753330" cy="942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199" cy="990600"/>
          </a:xfrm>
        </p:spPr>
        <p:txBody>
          <a:bodyPr/>
          <a:lstStyle/>
          <a:p>
            <a:r>
              <a:rPr lang="en-US" dirty="0" smtClean="0"/>
              <a:t>Tenure Track Faculty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D86F4099-3881-4F21-A75D-FC2630AFBB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276" y="3517900"/>
            <a:ext cx="613110" cy="919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4947" y="17399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4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737" y="52832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9093" y="52832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3056" y="35179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1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9800" y="17399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34" name="TextBox 33"/>
          <p:cNvSpPr txBox="1"/>
          <p:nvPr/>
        </p:nvSpPr>
        <p:spPr>
          <a:xfrm>
            <a:off x="13361" y="4444036"/>
            <a:ext cx="653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Arora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788" y="4444036"/>
            <a:ext cx="664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Dvir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225977" y="4444036"/>
            <a:ext cx="890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Chazelle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09700" y="267589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Kernighan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369326" y="6235145"/>
            <a:ext cx="801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M. Singh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093807" y="4444036"/>
            <a:ext cx="696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Tarjan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6878527" y="6235145"/>
            <a:ext cx="1045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Troyanskaya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63600" y="2675895"/>
            <a:ext cx="653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Walker</a:t>
            </a:r>
            <a:endParaRPr lang="en-US" sz="1200" dirty="0"/>
          </a:p>
        </p:txBody>
      </p:sp>
      <p:pic>
        <p:nvPicPr>
          <p:cNvPr id="62" name="Picture 7" descr="shiel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01600" y="13705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Programming Languages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4000" y="267589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Appel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498655" y="48513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Machine Learning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444" y="31369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Theory</a:t>
            </a:r>
          </a:p>
        </p:txBody>
      </p:sp>
      <p:pic>
        <p:nvPicPr>
          <p:cNvPr id="70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31096" y="35179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71" name="TextBox 70"/>
          <p:cNvSpPr txBox="1"/>
          <p:nvPr/>
        </p:nvSpPr>
        <p:spPr>
          <a:xfrm>
            <a:off x="2290852" y="4444036"/>
            <a:ext cx="1068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Sedgewick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 l="8889" t="5926" r="11111" b="17493"/>
          <a:stretch>
            <a:fillRect/>
          </a:stretch>
        </p:blipFill>
        <p:spPr bwMode="auto">
          <a:xfrm>
            <a:off x="1923571" y="3506231"/>
            <a:ext cx="636814" cy="9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 l="23284" t="4113" r="21931" b="38303"/>
          <a:stretch>
            <a:fillRect/>
          </a:stretch>
        </p:blipFill>
        <p:spPr bwMode="auto">
          <a:xfrm>
            <a:off x="688544" y="3517900"/>
            <a:ext cx="6531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536144" y="4444036"/>
            <a:ext cx="890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Braverman</a:t>
            </a:r>
            <a:endParaRPr lang="en-US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44" y="3508375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6" cstate="print"/>
          <a:srcRect l="7944" t="5296" r="4673" b="15265"/>
          <a:stretch>
            <a:fillRect/>
          </a:stretch>
        </p:blipFill>
        <p:spPr bwMode="auto">
          <a:xfrm>
            <a:off x="254000" y="1739900"/>
            <a:ext cx="685800" cy="9351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grpSp>
        <p:nvGrpSpPr>
          <p:cNvPr id="9" name="Group 8"/>
          <p:cNvGrpSpPr/>
          <p:nvPr/>
        </p:nvGrpSpPr>
        <p:grpSpPr>
          <a:xfrm>
            <a:off x="3517900" y="1360984"/>
            <a:ext cx="2451633" cy="1578605"/>
            <a:chOff x="3580867" y="1358900"/>
            <a:chExt cx="2451633" cy="1578605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86913" y="1739901"/>
              <a:ext cx="620487" cy="930731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lg" len="lg"/>
            </a:ln>
          </p:spPr>
        </p:pic>
        <p:sp>
          <p:nvSpPr>
            <p:cNvPr id="67" name="TextBox 66"/>
            <p:cNvSpPr txBox="1"/>
            <p:nvPr/>
          </p:nvSpPr>
          <p:spPr>
            <a:xfrm>
              <a:off x="4029764" y="2675895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August</a:t>
              </a:r>
              <a:endParaRPr lang="en-US" sz="1200" dirty="0"/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712559" y="1739901"/>
              <a:ext cx="609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Box 84"/>
            <p:cNvSpPr txBox="1"/>
            <p:nvPr/>
          </p:nvSpPr>
          <p:spPr>
            <a:xfrm>
              <a:off x="4636359" y="2675895"/>
              <a:ext cx="8098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 smtClean="0"/>
                <a:t>Martonosi</a:t>
              </a:r>
              <a:endParaRPr lang="en-US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80867" y="1358900"/>
              <a:ext cx="2451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Computer Architecture</a:t>
              </a:r>
              <a:endParaRPr lang="en-US" dirty="0"/>
            </a:p>
          </p:txBody>
        </p:sp>
      </p:grpSp>
      <p:pic>
        <p:nvPicPr>
          <p:cNvPr id="122892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02548" y="3501315"/>
            <a:ext cx="699807" cy="9634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64670" y="3512877"/>
            <a:ext cx="737878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1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90678" y="3495935"/>
            <a:ext cx="551926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43" name="TextBox 42"/>
          <p:cNvSpPr txBox="1"/>
          <p:nvPr/>
        </p:nvSpPr>
        <p:spPr>
          <a:xfrm>
            <a:off x="7381238" y="4444036"/>
            <a:ext cx="1078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Finkelstein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663387" y="4444036"/>
            <a:ext cx="1132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Funkhouser</a:t>
            </a:r>
            <a:endParaRPr lang="en-US" sz="12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5793734" y="4444036"/>
            <a:ext cx="1410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Rusinkiewicz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740113" y="3092695"/>
            <a:ext cx="324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Graphics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sz="1800" dirty="0" smtClean="0"/>
              <a:t> Vision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73145" y="5277363"/>
            <a:ext cx="703270" cy="92535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232827" y="6235145"/>
            <a:ext cx="1045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Seung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4137874" y="623514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Hazan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5641856" y="623514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Engelhardt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65594" y="1740933"/>
            <a:ext cx="639048" cy="94239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146300" y="267589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Gupta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44605" y="5294867"/>
            <a:ext cx="748308" cy="930731"/>
          </a:xfrm>
          <a:prstGeom prst="rect">
            <a:avLst/>
          </a:prstGeom>
        </p:spPr>
      </p:pic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9996" y="5294867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6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21491" y="5294867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5" name="Picture 2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38987" y="5294867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42" name="TextBox 41"/>
          <p:cNvSpPr txBox="1"/>
          <p:nvPr/>
        </p:nvSpPr>
        <p:spPr>
          <a:xfrm>
            <a:off x="186082" y="6235145"/>
            <a:ext cx="611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Felten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28883" y="6235145"/>
            <a:ext cx="799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LaPaugh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379096" y="6235145"/>
            <a:ext cx="764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J. Singh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18120" y="492038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Tech. Policy, Markets, Security</a:t>
            </a:r>
          </a:p>
        </p:txBody>
      </p:sp>
      <p:pic>
        <p:nvPicPr>
          <p:cNvPr id="82" name="Picture 6" descr="Photo of Arvind Narayanan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74" y="5295901"/>
            <a:ext cx="623308" cy="934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929984" y="6235145"/>
            <a:ext cx="879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Narayanan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61685" y="5283199"/>
            <a:ext cx="631776" cy="947663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542238" y="6235145"/>
            <a:ext cx="879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Dobkin</a:t>
            </a:r>
            <a:endParaRPr lang="en-US" sz="12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27067" y="3508375"/>
            <a:ext cx="618837" cy="94025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730217" y="4444036"/>
            <a:ext cx="696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Zhandry</a:t>
            </a:r>
            <a:endParaRPr lang="en-US" sz="1200" dirty="0"/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942322" y="1743934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7" name="Picture 1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551922" y="1743934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0" name="Picture 20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172922" y="1743934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44" name="TextBox 43"/>
          <p:cNvSpPr txBox="1"/>
          <p:nvPr/>
        </p:nvSpPr>
        <p:spPr>
          <a:xfrm>
            <a:off x="5789922" y="2686894"/>
            <a:ext cx="880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Freedman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693920" y="2674194"/>
            <a:ext cx="321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Li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095060" y="2686894"/>
            <a:ext cx="749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Rexford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028260" y="136293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Systems and Networks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88997" y="2686894"/>
            <a:ext cx="720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Feamster</a:t>
            </a:r>
            <a:endParaRPr lang="en-US" sz="12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93551" y="1732267"/>
            <a:ext cx="646464" cy="9551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349710" y="2687367"/>
            <a:ext cx="720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Jamieson</a:t>
            </a:r>
            <a:endParaRPr lang="en-US" sz="1200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09130" y="1757437"/>
            <a:ext cx="674508" cy="90956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704949" y="267589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Kincaid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8110333" y="4444036"/>
            <a:ext cx="112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Russakovsky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4295124" y="4444036"/>
            <a:ext cx="696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Kol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215209" y="6221394"/>
            <a:ext cx="806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Weinberg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945181" y="4454138"/>
            <a:ext cx="806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Raz</a:t>
            </a:r>
            <a:endParaRPr lang="en-US" sz="1100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7586488" y="6235145"/>
            <a:ext cx="1045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Raphael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909643" y="623514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Singer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542667" y="4856010"/>
            <a:ext cx="24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Computational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79" y="3516350"/>
            <a:ext cx="652805" cy="931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38" y="3516333"/>
            <a:ext cx="660602" cy="9159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84" y="3506231"/>
            <a:ext cx="663509" cy="969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4" y="5294867"/>
            <a:ext cx="743832" cy="929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8" y="5283199"/>
            <a:ext cx="665639" cy="918123"/>
          </a:xfrm>
          <a:prstGeom prst="rect">
            <a:avLst/>
          </a:prstGeom>
        </p:spPr>
      </p:pic>
      <p:pic>
        <p:nvPicPr>
          <p:cNvPr id="10" name="Picture 9" descr="ngf2016-thumb2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83" y="1730315"/>
            <a:ext cx="608336" cy="95705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537263" y="2395180"/>
            <a:ext cx="339814" cy="33981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227802" y="2365631"/>
            <a:ext cx="339814" cy="33981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113940" y="2363766"/>
            <a:ext cx="339814" cy="33981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772482" y="2355660"/>
            <a:ext cx="339814" cy="33981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052609" y="4128445"/>
            <a:ext cx="339814" cy="33981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720276" y="4118461"/>
            <a:ext cx="339814" cy="33981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353868" y="4118658"/>
            <a:ext cx="339814" cy="33981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650074" y="4139192"/>
            <a:ext cx="339814" cy="33981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639972" y="5911675"/>
            <a:ext cx="339814" cy="33981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659151" y="5890887"/>
            <a:ext cx="339814" cy="3398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438976" y="5861508"/>
            <a:ext cx="339814" cy="33981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167987" y="5881580"/>
            <a:ext cx="339814" cy="33981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036647" y="5858884"/>
            <a:ext cx="339814" cy="3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Outward-Facing Department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120" y="4159207"/>
            <a:ext cx="860031" cy="461665"/>
          </a:xfrm>
          <a:prstGeom prst="rect">
            <a:avLst/>
          </a:prstGeom>
          <a:solidFill>
            <a:srgbClr val="FFF57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52837" y="2036242"/>
            <a:ext cx="1896823" cy="1200328"/>
          </a:xfrm>
          <a:prstGeom prst="rect">
            <a:avLst/>
          </a:prstGeom>
          <a:solidFill>
            <a:srgbClr val="A5FE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CITP</a:t>
            </a:r>
            <a:r>
              <a:rPr lang="en-US" sz="2400" dirty="0" smtClean="0"/>
              <a:t>, WWS,</a:t>
            </a:r>
          </a:p>
          <a:p>
            <a:pPr algn="ctr"/>
            <a:r>
              <a:rPr lang="en-US" sz="2400" dirty="0" smtClean="0"/>
              <a:t>Econ, Politics,</a:t>
            </a:r>
            <a:br>
              <a:rPr lang="en-US" sz="2400" dirty="0" smtClean="0"/>
            </a:br>
            <a:r>
              <a:rPr lang="en-US" sz="2400" dirty="0" smtClean="0"/>
              <a:t>Sociology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56359" y="1385919"/>
            <a:ext cx="614621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29915" y="1408358"/>
            <a:ext cx="776174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77465" y="1424182"/>
            <a:ext cx="1394432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Andlinger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7499" y="6152949"/>
            <a:ext cx="1422986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Genomics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17888"/>
            <a:ext cx="847257" cy="461665"/>
          </a:xfrm>
          <a:prstGeom prst="rect">
            <a:avLst/>
          </a:prstGeom>
          <a:solidFill>
            <a:srgbClr val="FF8E9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ORFE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9547" y="6138219"/>
            <a:ext cx="1887055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Neuroscience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6085" y="4536779"/>
            <a:ext cx="2527743" cy="830997"/>
          </a:xfrm>
          <a:prstGeom prst="rect">
            <a:avLst/>
          </a:prstGeom>
          <a:solidFill>
            <a:srgbClr val="A5FE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Art &amp; Archaeology,</a:t>
            </a:r>
          </a:p>
          <a:p>
            <a:pPr algn="ctr"/>
            <a:r>
              <a:rPr lang="en-US" sz="2400" dirty="0" smtClean="0"/>
              <a:t>Music, Visual Arts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" y="5783617"/>
            <a:ext cx="2112974" cy="830997"/>
          </a:xfrm>
          <a:prstGeom prst="rect">
            <a:avLst/>
          </a:prstGeom>
          <a:solidFill>
            <a:srgbClr val="FF8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Center for </a:t>
            </a:r>
          </a:p>
          <a:p>
            <a:pPr algn="ctr"/>
            <a:r>
              <a:rPr lang="en-US" sz="2400" dirty="0" smtClean="0"/>
              <a:t>Statistics</a:t>
            </a:r>
            <a:r>
              <a:rPr lang="en-US" sz="2400" dirty="0"/>
              <a:t> </a:t>
            </a:r>
            <a:r>
              <a:rPr lang="en-US" sz="2400" dirty="0" smtClean="0"/>
              <a:t>&amp; ML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238" y="3312886"/>
            <a:ext cx="581710" cy="461665"/>
          </a:xfrm>
          <a:prstGeom prst="rect">
            <a:avLst/>
          </a:prstGeom>
          <a:solidFill>
            <a:srgbClr val="FFF57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IAS</a:t>
            </a:r>
            <a:endParaRPr lang="en-US" sz="2400" dirty="0"/>
          </a:p>
        </p:txBody>
      </p:sp>
      <p:sp>
        <p:nvSpPr>
          <p:cNvPr id="15" name="Cloud 14"/>
          <p:cNvSpPr/>
          <p:nvPr/>
        </p:nvSpPr>
        <p:spPr>
          <a:xfrm>
            <a:off x="2197100" y="2236762"/>
            <a:ext cx="3898900" cy="288858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0888" y="3281233"/>
            <a:ext cx="642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CS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83055" y="2719544"/>
            <a:ext cx="791742" cy="69367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93579" y="3560978"/>
            <a:ext cx="735221" cy="434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1"/>
            <a:endCxn id="61" idx="3"/>
          </p:cNvCxnSpPr>
          <p:nvPr/>
        </p:nvCxnSpPr>
        <p:spPr>
          <a:xfrm flipH="1">
            <a:off x="6464300" y="2636406"/>
            <a:ext cx="488537" cy="7392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1"/>
            <a:endCxn id="64" idx="2"/>
          </p:cNvCxnSpPr>
          <p:nvPr/>
        </p:nvCxnSpPr>
        <p:spPr>
          <a:xfrm flipH="1" flipV="1">
            <a:off x="5871521" y="4555509"/>
            <a:ext cx="674564" cy="39676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0"/>
          </p:cNvCxnSpPr>
          <p:nvPr/>
        </p:nvCxnSpPr>
        <p:spPr>
          <a:xfrm flipH="1" flipV="1">
            <a:off x="4610100" y="4927600"/>
            <a:ext cx="852975" cy="12106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0"/>
            <a:endCxn id="15" idx="1"/>
          </p:cNvCxnSpPr>
          <p:nvPr/>
        </p:nvCxnSpPr>
        <p:spPr>
          <a:xfrm flipV="1">
            <a:off x="3688992" y="5122270"/>
            <a:ext cx="457558" cy="10306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1780387" y="4914901"/>
            <a:ext cx="1351349" cy="8687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3"/>
          </p:cNvCxnSpPr>
          <p:nvPr/>
        </p:nvCxnSpPr>
        <p:spPr>
          <a:xfrm flipV="1">
            <a:off x="1304457" y="4559300"/>
            <a:ext cx="1248243" cy="6894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40500" y="6120683"/>
            <a:ext cx="1465966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Linguistics</a:t>
            </a:r>
            <a:endParaRPr lang="en-US" sz="2400" dirty="0"/>
          </a:p>
        </p:txBody>
      </p:sp>
      <p:cxnSp>
        <p:nvCxnSpPr>
          <p:cNvPr id="30" name="Straight Connector 29"/>
          <p:cNvCxnSpPr>
            <a:stCxn id="54" idx="0"/>
          </p:cNvCxnSpPr>
          <p:nvPr/>
        </p:nvCxnSpPr>
        <p:spPr>
          <a:xfrm flipH="1" flipV="1">
            <a:off x="4796990" y="4971007"/>
            <a:ext cx="2476493" cy="11496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2"/>
            <a:endCxn id="69" idx="0"/>
          </p:cNvCxnSpPr>
          <p:nvPr/>
        </p:nvCxnSpPr>
        <p:spPr>
          <a:xfrm>
            <a:off x="2763670" y="1847584"/>
            <a:ext cx="53464" cy="5251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68" idx="1"/>
          </p:cNvCxnSpPr>
          <p:nvPr/>
        </p:nvCxnSpPr>
        <p:spPr>
          <a:xfrm>
            <a:off x="2977499" y="1847584"/>
            <a:ext cx="707368" cy="45766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2"/>
            <a:endCxn id="67" idx="0"/>
          </p:cNvCxnSpPr>
          <p:nvPr/>
        </p:nvCxnSpPr>
        <p:spPr>
          <a:xfrm flipH="1">
            <a:off x="5638512" y="1885847"/>
            <a:ext cx="436169" cy="37855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47124" y="3437849"/>
            <a:ext cx="120687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Theory,</a:t>
            </a:r>
          </a:p>
          <a:p>
            <a:pPr algn="ctr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505759" y="3190969"/>
            <a:ext cx="9585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policy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320108" y="3909178"/>
            <a:ext cx="110282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Graphics,  HCI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197100" y="4553634"/>
            <a:ext cx="11378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005974" y="2264398"/>
            <a:ext cx="12650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Sustainable IT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684867" y="2120582"/>
            <a:ext cx="10075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184596" y="2372711"/>
            <a:ext cx="12650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Networks, Comp arch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26236" y="5570149"/>
            <a:ext cx="620683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OIT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9" idx="1"/>
          </p:cNvCxnSpPr>
          <p:nvPr/>
        </p:nvCxnSpPr>
        <p:spPr>
          <a:xfrm flipH="1" flipV="1">
            <a:off x="5194300" y="4960084"/>
            <a:ext cx="2331936" cy="8408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69114" y="4680738"/>
            <a:ext cx="156944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Computational science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8656" y="2476430"/>
            <a:ext cx="923073" cy="461665"/>
          </a:xfrm>
          <a:prstGeom prst="rect">
            <a:avLst/>
          </a:prstGeom>
          <a:solidFill>
            <a:srgbClr val="FFF57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PACM</a:t>
            </a:r>
            <a:endParaRPr lang="en-US" sz="2400" dirty="0"/>
          </a:p>
        </p:txBody>
      </p:sp>
      <p:cxnSp>
        <p:nvCxnSpPr>
          <p:cNvPr id="45" name="Straight Connector 44"/>
          <p:cNvCxnSpPr>
            <a:stCxn id="60" idx="1"/>
          </p:cNvCxnSpPr>
          <p:nvPr/>
        </p:nvCxnSpPr>
        <p:spPr>
          <a:xfrm flipH="1">
            <a:off x="1262256" y="3761015"/>
            <a:ext cx="584868" cy="6407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93579" y="4071882"/>
            <a:ext cx="980187" cy="9460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68" idx="0"/>
          </p:cNvCxnSpPr>
          <p:nvPr/>
        </p:nvCxnSpPr>
        <p:spPr>
          <a:xfrm flipH="1">
            <a:off x="4188665" y="1870023"/>
            <a:ext cx="29337" cy="2505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47040" y="3441716"/>
            <a:ext cx="1704544" cy="830997"/>
          </a:xfrm>
          <a:prstGeom prst="rect">
            <a:avLst/>
          </a:prstGeom>
          <a:solidFill>
            <a:srgbClr val="A5F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Digital </a:t>
            </a:r>
          </a:p>
          <a:p>
            <a:pPr algn="ctr"/>
            <a:r>
              <a:rPr lang="en-US" sz="2400" dirty="0" smtClean="0"/>
              <a:t>Humanities</a:t>
            </a:r>
            <a:endParaRPr lang="en-US" sz="2400" dirty="0"/>
          </a:p>
        </p:txBody>
      </p:sp>
      <p:cxnSp>
        <p:nvCxnSpPr>
          <p:cNvPr id="71" name="Straight Connector 70"/>
          <p:cNvCxnSpPr>
            <a:stCxn id="70" idx="1"/>
          </p:cNvCxnSpPr>
          <p:nvPr/>
        </p:nvCxnSpPr>
        <p:spPr>
          <a:xfrm flipH="1" flipV="1">
            <a:off x="6080484" y="3712532"/>
            <a:ext cx="966556" cy="1446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822553" y="5052255"/>
            <a:ext cx="984146" cy="9496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sp>
        <p:nvSpPr>
          <p:cNvPr id="5" name="Isosceles Triangle 3"/>
          <p:cNvSpPr/>
          <p:nvPr/>
        </p:nvSpPr>
        <p:spPr>
          <a:xfrm>
            <a:off x="3189767" y="2902694"/>
            <a:ext cx="2860159" cy="25273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330" y="5183525"/>
            <a:ext cx="4321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Methods</a:t>
            </a:r>
            <a:endParaRPr lang="en-US" b="1" dirty="0" smtClean="0"/>
          </a:p>
          <a:p>
            <a:pPr algn="ctr"/>
            <a:r>
              <a:rPr lang="en-US" dirty="0" smtClean="0"/>
              <a:t>(machine learning, statistics, optimization, information theory, mathematical modeling)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738" y="1729867"/>
            <a:ext cx="3142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Applications</a:t>
            </a:r>
            <a:endParaRPr lang="en-US" sz="2000" b="1" dirty="0" smtClean="0"/>
          </a:p>
          <a:p>
            <a:pPr algn="ctr"/>
            <a:r>
              <a:rPr lang="en-US" dirty="0" smtClean="0"/>
              <a:t>(physical sciences, life sciences, social sciences, engineering)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1986" y="5183525"/>
            <a:ext cx="2792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Systems</a:t>
            </a:r>
            <a:endParaRPr lang="en-US" sz="2000" b="1" dirty="0" smtClean="0"/>
          </a:p>
          <a:p>
            <a:pPr algn="ctr"/>
            <a:r>
              <a:rPr lang="en-US" dirty="0" smtClean="0"/>
              <a:t>(sensing, compute, storage, network, security/privacy)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1"/>
          </a:xfrm>
        </p:spPr>
        <p:txBody>
          <a:bodyPr>
            <a:normAutofit/>
          </a:bodyPr>
          <a:lstStyle/>
          <a:p>
            <a:r>
              <a:rPr lang="en-US" dirty="0" smtClean="0"/>
              <a:t>CS is </a:t>
            </a:r>
            <a:r>
              <a:rPr lang="en-US" dirty="0" smtClean="0"/>
              <a:t>Princeton’s </a:t>
            </a:r>
            <a:r>
              <a:rPr lang="en-US" dirty="0" smtClean="0"/>
              <a:t>most </a:t>
            </a:r>
            <a:r>
              <a:rPr lang="en-US" dirty="0" smtClean="0"/>
              <a:t>popular </a:t>
            </a:r>
            <a:r>
              <a:rPr lang="en-US" dirty="0" smtClean="0"/>
              <a:t>major</a:t>
            </a:r>
          </a:p>
          <a:p>
            <a:pPr lvl="1"/>
            <a:r>
              <a:rPr lang="en-US" dirty="0" smtClean="0"/>
              <a:t>Seniors ’17: 130 </a:t>
            </a:r>
            <a:r>
              <a:rPr lang="en-US" dirty="0"/>
              <a:t>(101 BSE and 30 AB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Juniors ‘18: </a:t>
            </a:r>
            <a:r>
              <a:rPr lang="en-US" dirty="0"/>
              <a:t>177 </a:t>
            </a:r>
            <a:r>
              <a:rPr lang="en-US" dirty="0" smtClean="0"/>
              <a:t>(131 </a:t>
            </a:r>
            <a:r>
              <a:rPr lang="en-US" dirty="0"/>
              <a:t>BSE and 46 AB)</a:t>
            </a:r>
          </a:p>
          <a:p>
            <a:pPr lvl="1"/>
            <a:r>
              <a:rPr lang="en-US" dirty="0" smtClean="0"/>
              <a:t>Sophomores ‘19: 142, est. (102 BSE and ~40 AB)</a:t>
            </a:r>
          </a:p>
          <a:p>
            <a:r>
              <a:rPr lang="en-US" dirty="0" smtClean="0"/>
              <a:t>Courses are taken widely</a:t>
            </a:r>
          </a:p>
          <a:p>
            <a:pPr lvl="1"/>
            <a:r>
              <a:rPr lang="en-US" dirty="0" smtClean="0"/>
              <a:t>CS </a:t>
            </a:r>
            <a:r>
              <a:rPr lang="en-US" dirty="0"/>
              <a:t>126 is Princeton’s most popular course</a:t>
            </a:r>
          </a:p>
          <a:p>
            <a:pPr lvl="1"/>
            <a:r>
              <a:rPr lang="en-US" dirty="0" smtClean="0"/>
              <a:t>70</a:t>
            </a:r>
            <a:r>
              <a:rPr lang="en-US" dirty="0"/>
              <a:t>% of </a:t>
            </a:r>
            <a:r>
              <a:rPr lang="en-US" dirty="0" smtClean="0"/>
              <a:t>students </a:t>
            </a:r>
            <a:r>
              <a:rPr lang="en-US" dirty="0" smtClean="0"/>
              <a:t>take at least one CS course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Curriculum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3536"/>
            <a:ext cx="8229600" cy="50310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Introductory courses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126: General CS (taken by all BSEs)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217: Systems Programming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226: Algorithms &amp; Data Structures</a:t>
            </a:r>
          </a:p>
          <a:p>
            <a:r>
              <a:rPr lang="en-US" sz="3200" dirty="0">
                <a:latin typeface="Arial" charset="0"/>
              </a:rPr>
              <a:t>Eight </a:t>
            </a:r>
            <a:r>
              <a:rPr lang="en-US" sz="3200" dirty="0" err="1">
                <a:latin typeface="Arial" charset="0"/>
              </a:rPr>
              <a:t>departmentals</a:t>
            </a:r>
            <a:r>
              <a:rPr lang="en-US" sz="3200" dirty="0">
                <a:latin typeface="Arial" charset="0"/>
              </a:rPr>
              <a:t>, at least two each in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Systems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Theory</a:t>
            </a:r>
          </a:p>
          <a:p>
            <a:r>
              <a:rPr lang="en-US" sz="3200" dirty="0">
                <a:latin typeface="Arial" charset="0"/>
              </a:rPr>
              <a:t>Independent </a:t>
            </a:r>
            <a:r>
              <a:rPr lang="en-US" sz="3200" dirty="0" smtClean="0">
                <a:latin typeface="Arial" charset="0"/>
              </a:rPr>
              <a:t>work</a:t>
            </a: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B0CAD28-F018-1E4A-91EA-5C70BD14E824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Departmentals: Two of Each</a:t>
            </a:r>
          </a:p>
        </p:txBody>
      </p:sp>
      <p:sp>
        <p:nvSpPr>
          <p:cNvPr id="9236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</a:rPr>
              <a:t>Systems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operating systems, compilers, networks, databases, architecture, programming techniques, ...</a:t>
            </a:r>
          </a:p>
          <a:p>
            <a:r>
              <a:rPr lang="en-US" dirty="0">
                <a:latin typeface="Arial" charset="0"/>
              </a:rPr>
              <a:t>Applications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AI, graphics, vision, security, electronic auctions, HCI/sound, computational biology, information technology &amp; policy...</a:t>
            </a:r>
          </a:p>
          <a:p>
            <a:r>
              <a:rPr lang="en-US" dirty="0">
                <a:latin typeface="Arial" charset="0"/>
              </a:rPr>
              <a:t>Theory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discrete math, theory of algorithms, cryptography, programming languages, computational geometry, ...</a:t>
            </a:r>
          </a:p>
          <a:p>
            <a:r>
              <a:rPr lang="en-US" dirty="0">
                <a:latin typeface="Arial" charset="0"/>
              </a:rPr>
              <a:t>Courses in other departments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ELE, ORF, MAT, MOL, MUS, PHI, PHY, PSY, ...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488CBA-2A88-5546-9C83-20795D334C0D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Fall’15 IW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smtClean="0"/>
              <a:t>relationship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r>
              <a:rPr lang="en-US" dirty="0"/>
              <a:t>: Social </a:t>
            </a:r>
            <a:r>
              <a:rPr lang="en-US" dirty="0" smtClean="0"/>
              <a:t>networks </a:t>
            </a:r>
            <a:r>
              <a:rPr lang="en-US" dirty="0"/>
              <a:t>and </a:t>
            </a:r>
            <a:r>
              <a:rPr lang="en-US" dirty="0" smtClean="0"/>
              <a:t>beyond</a:t>
            </a:r>
            <a:endParaRPr lang="en-US" dirty="0"/>
          </a:p>
          <a:p>
            <a:r>
              <a:rPr lang="en-US" dirty="0" smtClean="0"/>
              <a:t>Online learning </a:t>
            </a:r>
            <a:r>
              <a:rPr lang="en-US" dirty="0"/>
              <a:t>and MOOCs</a:t>
            </a:r>
          </a:p>
          <a:p>
            <a:r>
              <a:rPr lang="en-US" dirty="0" smtClean="0"/>
              <a:t>Entrepreneurial lessons </a:t>
            </a:r>
            <a:r>
              <a:rPr lang="en-US" dirty="0"/>
              <a:t>for </a:t>
            </a:r>
            <a:r>
              <a:rPr lang="en-US" dirty="0" smtClean="0"/>
              <a:t>computer </a:t>
            </a:r>
            <a:r>
              <a:rPr lang="en-US" dirty="0"/>
              <a:t>s</a:t>
            </a:r>
            <a:r>
              <a:rPr lang="en-US" dirty="0" smtClean="0"/>
              <a:t>cientists</a:t>
            </a:r>
            <a:endParaRPr lang="en-US" dirty="0"/>
          </a:p>
          <a:p>
            <a:r>
              <a:rPr lang="en-US" dirty="0" smtClean="0"/>
              <a:t>Apps </a:t>
            </a:r>
            <a:r>
              <a:rPr lang="en-US" dirty="0"/>
              <a:t>for the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 smtClean="0"/>
              <a:t>A brave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w</a:t>
            </a:r>
            <a:r>
              <a:rPr lang="en-US" dirty="0" smtClean="0"/>
              <a:t>orld</a:t>
            </a:r>
            <a:endParaRPr lang="en-US" dirty="0"/>
          </a:p>
          <a:p>
            <a:r>
              <a:rPr lang="en-US" dirty="0" smtClean="0"/>
              <a:t>Understanding the </a:t>
            </a:r>
            <a:r>
              <a:rPr lang="en-US" dirty="0"/>
              <a:t>w</a:t>
            </a:r>
            <a:r>
              <a:rPr lang="en-US" dirty="0" smtClean="0"/>
              <a:t>orld </a:t>
            </a:r>
            <a:r>
              <a:rPr lang="en-US" dirty="0"/>
              <a:t>with </a:t>
            </a: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Spring’16 IW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Deep learning</a:t>
            </a:r>
          </a:p>
          <a:p>
            <a:r>
              <a:rPr lang="en-US" dirty="0" smtClean="0"/>
              <a:t>Understanding the world with sensors</a:t>
            </a:r>
          </a:p>
          <a:p>
            <a:r>
              <a:rPr lang="en-US" dirty="0" smtClean="0"/>
              <a:t>Entrepreneurial lessons for computer scientists</a:t>
            </a:r>
          </a:p>
          <a:p>
            <a:r>
              <a:rPr lang="en-US" dirty="0" smtClean="0"/>
              <a:t>Improving CS education with visualization</a:t>
            </a:r>
          </a:p>
          <a:p>
            <a:r>
              <a:rPr lang="en-US" dirty="0" smtClean="0"/>
              <a:t>Using public data to learn, explain, and educate</a:t>
            </a:r>
          </a:p>
          <a:p>
            <a:r>
              <a:rPr lang="en-US" dirty="0" smtClean="0"/>
              <a:t>Apps of random kindness</a:t>
            </a:r>
          </a:p>
          <a:p>
            <a:r>
              <a:rPr lang="en-US" dirty="0" smtClean="0"/>
              <a:t>Online crowdsourcing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Fall’16 IW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1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Policy issues in the Internet of Things</a:t>
            </a:r>
          </a:p>
          <a:p>
            <a:r>
              <a:rPr lang="en-US" dirty="0" smtClean="0"/>
              <a:t>Information discovery through relationships</a:t>
            </a:r>
          </a:p>
          <a:p>
            <a:r>
              <a:rPr lang="en-US" dirty="0" smtClean="0"/>
              <a:t>Help future computer scientists learn CS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Apps of random kindness</a:t>
            </a:r>
          </a:p>
          <a:p>
            <a:r>
              <a:rPr lang="en-US" dirty="0" smtClean="0"/>
              <a:t>CS tools and techniques for digital humanities</a:t>
            </a:r>
          </a:p>
          <a:p>
            <a:r>
              <a:rPr lang="en-US" dirty="0"/>
              <a:t>Entrepreneurial lessons for computer science</a:t>
            </a:r>
          </a:p>
          <a:p>
            <a:r>
              <a:rPr lang="en-US" dirty="0" smtClean="0"/>
              <a:t>Bitcoins, block chains, and smart contracts</a:t>
            </a:r>
          </a:p>
          <a:p>
            <a:r>
              <a:rPr lang="en-US" dirty="0" smtClean="0"/>
              <a:t>Bioinformatics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Science is Central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08400" y="3708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4089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2131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3708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  <a:endCxn id="8" idx="3"/>
          </p:cNvCxnSpPr>
          <p:nvPr/>
        </p:nvCxnSpPr>
        <p:spPr>
          <a:xfrm flipV="1">
            <a:off x="3903522" y="3408222"/>
            <a:ext cx="625756" cy="3336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5"/>
            <a:endCxn id="9" idx="1"/>
          </p:cNvCxnSpPr>
          <p:nvPr/>
        </p:nvCxnSpPr>
        <p:spPr>
          <a:xfrm>
            <a:off x="4690922" y="3408222"/>
            <a:ext cx="447956" cy="3336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9" idx="3"/>
          </p:cNvCxnSpPr>
          <p:nvPr/>
        </p:nvCxnSpPr>
        <p:spPr>
          <a:xfrm flipV="1">
            <a:off x="4648200" y="3903522"/>
            <a:ext cx="490678" cy="3001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5"/>
            <a:endCxn id="7" idx="2"/>
          </p:cNvCxnSpPr>
          <p:nvPr/>
        </p:nvCxnSpPr>
        <p:spPr>
          <a:xfrm>
            <a:off x="3903522" y="3903522"/>
            <a:ext cx="516078" cy="3001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3219346"/>
            <a:ext cx="609600" cy="701749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9" idx="7"/>
          </p:cNvCxnSpPr>
          <p:nvPr/>
        </p:nvCxnSpPr>
        <p:spPr>
          <a:xfrm flipV="1">
            <a:off x="5300522" y="3532017"/>
            <a:ext cx="206656" cy="2098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0" y="4203700"/>
            <a:ext cx="698500" cy="7129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599128" y="4267200"/>
            <a:ext cx="385622" cy="177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22438" y="4891202"/>
            <a:ext cx="97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02876" y="3834929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6113" y="3647529"/>
            <a:ext cx="82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deliver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803" y="4140761"/>
            <a:ext cx="535610" cy="888220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7" idx="3"/>
            <a:endCxn id="28" idx="3"/>
          </p:cNvCxnSpPr>
          <p:nvPr/>
        </p:nvCxnSpPr>
        <p:spPr>
          <a:xfrm flipH="1">
            <a:off x="4103413" y="4284522"/>
            <a:ext cx="349665" cy="30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52016" y="5005502"/>
            <a:ext cx="102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16" y="2254146"/>
            <a:ext cx="1007962" cy="762000"/>
          </a:xfrm>
          <a:prstGeom prst="rect">
            <a:avLst/>
          </a:prstGeom>
        </p:spPr>
      </p:pic>
      <p:cxnSp>
        <p:nvCxnSpPr>
          <p:cNvPr id="37" name="Straight Connector 36"/>
          <p:cNvCxnSpPr>
            <a:endCxn id="8" idx="2"/>
          </p:cNvCxnSpPr>
          <p:nvPr/>
        </p:nvCxnSpPr>
        <p:spPr>
          <a:xfrm>
            <a:off x="4216400" y="3016146"/>
            <a:ext cx="279400" cy="3112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45116" y="2990746"/>
            <a:ext cx="89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997200" y="2095500"/>
            <a:ext cx="3276600" cy="3674066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323" y="2162567"/>
            <a:ext cx="882640" cy="882640"/>
          </a:xfrm>
          <a:prstGeom prst="rect">
            <a:avLst/>
          </a:prstGeom>
        </p:spPr>
      </p:pic>
      <p:cxnSp>
        <p:nvCxnSpPr>
          <p:cNvPr id="53" name="Straight Connector 52"/>
          <p:cNvCxnSpPr>
            <a:endCxn id="8" idx="6"/>
          </p:cNvCxnSpPr>
          <p:nvPr/>
        </p:nvCxnSpPr>
        <p:spPr>
          <a:xfrm flipH="1">
            <a:off x="4724400" y="2990746"/>
            <a:ext cx="381000" cy="3366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08311" y="2823161"/>
            <a:ext cx="85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453078" y="52938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6386" y="1654901"/>
            <a:ext cx="3255630" cy="4326799"/>
            <a:chOff x="96386" y="1654901"/>
            <a:chExt cx="3255630" cy="432679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03300" y="2082645"/>
              <a:ext cx="787400" cy="117941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773" y="2526438"/>
              <a:ext cx="438674" cy="8501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32000" y="3004978"/>
              <a:ext cx="640356" cy="85582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72586" y="3522693"/>
              <a:ext cx="1334996" cy="128252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13053" y="3986297"/>
              <a:ext cx="533298" cy="121073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9715" y="4819215"/>
              <a:ext cx="1129185" cy="801721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96386" y="1654901"/>
              <a:ext cx="2684914" cy="4326799"/>
            </a:xfrm>
            <a:prstGeom prst="round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2383400" y="4241800"/>
              <a:ext cx="968616" cy="495471"/>
            </a:xfrm>
            <a:prstGeom prst="rightArrow">
              <a:avLst/>
            </a:prstGeom>
            <a:solidFill>
              <a:srgbClr val="4F81BD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909" y="1744136"/>
              <a:ext cx="651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65300" y="1913190"/>
              <a:ext cx="881656" cy="630384"/>
            </a:xfrm>
            <a:prstGeom prst="rect">
              <a:avLst/>
            </a:prstGeom>
          </p:spPr>
        </p:pic>
        <p:pic>
          <p:nvPicPr>
            <p:cNvPr id="75" name="Picture 9" descr="http://www.styleite.com/wp-content/uploads/2013/06/LivGoogle.jpg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20520" b="17972"/>
            <a:stretch/>
          </p:blipFill>
          <p:spPr bwMode="auto">
            <a:xfrm>
              <a:off x="1651153" y="5235134"/>
              <a:ext cx="951582" cy="6477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895107" y="1654901"/>
            <a:ext cx="3145303" cy="4326799"/>
            <a:chOff x="5895107" y="1654901"/>
            <a:chExt cx="3145303" cy="432679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75706" y="2892902"/>
              <a:ext cx="1029484" cy="124785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6738663" y="3998256"/>
              <a:ext cx="82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75536" y="1800122"/>
              <a:ext cx="1069969" cy="106996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34675" y="3479800"/>
              <a:ext cx="1173856" cy="84871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791606" y="2647325"/>
              <a:ext cx="112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education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01153" y="426501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policy</a:t>
              </a:r>
              <a:endParaRPr lang="en-US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827564" y="4610101"/>
              <a:ext cx="681192" cy="76473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827563" y="5377569"/>
              <a:ext cx="856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privacy</a:t>
              </a:r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553200" y="1654901"/>
              <a:ext cx="2487210" cy="4326799"/>
            </a:xfrm>
            <a:prstGeom prst="round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848713" y="4730250"/>
              <a:ext cx="850003" cy="8704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811865" y="5552634"/>
              <a:ext cx="104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medicine</a:t>
              </a:r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5895107" y="4244429"/>
              <a:ext cx="968616" cy="495471"/>
            </a:xfrm>
            <a:prstGeom prst="rightArrow">
              <a:avLst/>
            </a:prstGeom>
            <a:solidFill>
              <a:srgbClr val="4F81BD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54218" y="1744136"/>
              <a:ext cx="903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people</a:t>
              </a:r>
              <a:endParaRPr lang="en-US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862433" y="2304914"/>
              <a:ext cx="1020698" cy="857386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311949" y="29707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1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8229600" cy="1143000"/>
          </a:xfrm>
        </p:spPr>
        <p:txBody>
          <a:bodyPr/>
          <a:lstStyle/>
          <a:p>
            <a:r>
              <a:rPr lang="en-US" dirty="0" smtClean="0"/>
              <a:t>Spring </a:t>
            </a:r>
            <a:r>
              <a:rPr lang="uk-UA" dirty="0" smtClean="0"/>
              <a:t>’</a:t>
            </a:r>
            <a:r>
              <a:rPr lang="en-US" dirty="0" smtClean="0"/>
              <a:t>17 IW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 sustainable development goals</a:t>
            </a:r>
          </a:p>
          <a:p>
            <a:r>
              <a:rPr lang="en-US" dirty="0" smtClean="0"/>
              <a:t>Random apps of kindness</a:t>
            </a:r>
          </a:p>
          <a:p>
            <a:r>
              <a:rPr lang="en-US" dirty="0" smtClean="0"/>
              <a:t>Help future Princeton students learn computer science</a:t>
            </a:r>
          </a:p>
          <a:p>
            <a:r>
              <a:rPr lang="en-US" dirty="0" smtClean="0"/>
              <a:t>Developing a technology start-up venture</a:t>
            </a:r>
          </a:p>
          <a:p>
            <a:r>
              <a:rPr lang="en-US" dirty="0" smtClean="0"/>
              <a:t>Comparison surveys in machine learning</a:t>
            </a:r>
          </a:p>
          <a:p>
            <a:r>
              <a:rPr lang="en-US" dirty="0" smtClean="0"/>
              <a:t>Measuring the societal impact of technology</a:t>
            </a:r>
          </a:p>
          <a:p>
            <a:r>
              <a:rPr lang="en-US" dirty="0" smtClean="0"/>
              <a:t>Practical solutions to intractable problems</a:t>
            </a:r>
          </a:p>
          <a:p>
            <a:r>
              <a:rPr lang="en-US" dirty="0" smtClean="0"/>
              <a:t>Privacy and security implications of drones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Other Options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40"/>
            <a:ext cx="8229600" cy="491584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</a:rPr>
              <a:t>Certificate in Applications of Computing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of the three: 217, 226, 323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upper-level courses, computing in independent work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See Professor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JP Singh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</a:rPr>
              <a:t>AB instead of BSE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Same departmental requirements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Different university requirements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Two JP's and a senior thesis vs. one semester of IW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Foreign language vs. chemistry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31 courses vs. 36</a:t>
            </a:r>
          </a:p>
        </p:txBody>
      </p:sp>
      <p:sp>
        <p:nvSpPr>
          <p:cNvPr id="440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914494-C120-EE41-AB26-D3166B89BD26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Undergraduate Projects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3E31-EC9D-354C-9D5A-414C13CA0C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Course Engine (ICE)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3E31-EC9D-354C-9D5A-414C13CA0C5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ss_ic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1700774"/>
            <a:ext cx="8684800" cy="4493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890" y="6347780"/>
            <a:ext cx="655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/>
                <a:cs typeface="Times New Roman"/>
              </a:rPr>
              <a:t>COS 333 project by a group of sophomores in 2008</a:t>
            </a:r>
            <a:endParaRPr lang="en-US" sz="24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 of Many Faces Becomes One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EAE88F4-7012-C140-B8B2-BAB94D55C061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63638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017713"/>
            <a:ext cx="4840287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089400" y="1265238"/>
            <a:ext cx="4752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Art of Science Competition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577850" y="5310188"/>
            <a:ext cx="3446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Out of Many Faces 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Becomes One</a:t>
            </a:r>
          </a:p>
        </p:txBody>
      </p:sp>
    </p:spTree>
    <p:extLst>
      <p:ext uri="{BB962C8B-B14F-4D97-AF65-F5344CB8AC3E}">
        <p14:creationId xmlns:p14="http://schemas.microsoft.com/office/powerpoint/2010/main" val="19619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Online Poker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B4E2A00-A950-F84E-9CAF-6A569103F3E7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6563" name="Picture 4" descr="RoomGU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201738"/>
            <a:ext cx="780415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Unmanned Vehicles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40C63B0-7FBA-0048-A24D-0D1A8FD31408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8611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393535"/>
            <a:ext cx="480218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5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6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9624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7" name="Picture 7" descr="fra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946525"/>
            <a:ext cx="388143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5992813" y="18923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Road Detection</a:t>
            </a:r>
          </a:p>
        </p:txBody>
      </p:sp>
      <p:pic>
        <p:nvPicPr>
          <p:cNvPr id="952330" name="Picture 10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951288"/>
            <a:ext cx="455295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Circumventing Copy Prevention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 sz="2400">
              <a:latin typeface="Arial" charset="0"/>
            </a:endParaRPr>
          </a:p>
          <a:p>
            <a:pPr>
              <a:buFontTx/>
              <a:buNone/>
            </a:pPr>
            <a:r>
              <a:rPr lang="en-US" sz="2400">
                <a:latin typeface="Arial" charset="0"/>
              </a:rPr>
              <a:t>ACM Workshop on Digital Rights Management, April 2002</a:t>
            </a:r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8CC147-7ED8-244F-91E8-3B13A945C229}" type="slidenum">
              <a:rPr lang="en-US" sz="1400" b="0">
                <a:latin typeface="Times New Roman" charset="0"/>
              </a:rPr>
              <a:pPr eaLnBrk="1" hangingPunct="1"/>
              <a:t>26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0660" name="Picture 4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Two awards per year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 top undergraduate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research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North America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</a:rPr>
              <a:t>Katherine Ye’16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Formal methods for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detecting software bugs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Applied to real-world software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190C3-55C4-B742-BFA5-FE7A603E5388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4756" name="Picture 6" descr="c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186542"/>
            <a:ext cx="13446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60113_katherineye_dla_6-1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69" y="3025778"/>
            <a:ext cx="2553637" cy="31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Princeton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won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two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2011</a:t>
            </a:r>
          </a:p>
          <a:p>
            <a:r>
              <a:rPr lang="en-US" dirty="0" err="1">
                <a:latin typeface="Arial" charset="0"/>
              </a:rPr>
              <a:t>Valentina</a:t>
            </a:r>
            <a:r>
              <a:rPr lang="en-US" dirty="0">
                <a:latin typeface="Arial" charset="0"/>
              </a:rPr>
              <a:t> Shin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Reassembling frescoes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By modeling how they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break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PhD student at MIT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Patrick Wendell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Load balancing for replicated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Web services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Operational system used by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by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CoralCDN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Co-founder of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DataBricks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190C3-55C4-B742-BFA5-FE7A603E5388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4756" name="Picture 6" descr="c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186542"/>
            <a:ext cx="13446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10" y="243047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Computers are in Everything...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Arial" charset="0"/>
              </a:rPr>
              <a:t>Camera: computer </a:t>
            </a:r>
            <a:r>
              <a:rPr lang="en-US" altLang="ja-JP" dirty="0">
                <a:latin typeface="Arial" charset="0"/>
              </a:rPr>
              <a:t>with a </a:t>
            </a:r>
            <a:r>
              <a:rPr lang="en-US" altLang="ja-JP" dirty="0" smtClean="0">
                <a:latin typeface="Arial" charset="0"/>
              </a:rPr>
              <a:t>lens</a:t>
            </a:r>
            <a:endParaRPr lang="en-US" altLang="ja-JP" dirty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Cell phone: computer </a:t>
            </a:r>
            <a:r>
              <a:rPr lang="en-US" altLang="ja-JP" dirty="0">
                <a:latin typeface="Arial" charset="0"/>
              </a:rPr>
              <a:t>with a </a:t>
            </a:r>
            <a:r>
              <a:rPr lang="en-US" altLang="ja-JP" dirty="0" smtClean="0">
                <a:latin typeface="Arial" charset="0"/>
              </a:rPr>
              <a:t>radio</a:t>
            </a:r>
            <a:endParaRPr lang="en-US" altLang="ja-JP" dirty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iPod: computer </a:t>
            </a:r>
            <a:r>
              <a:rPr lang="en-US" altLang="ja-JP" dirty="0">
                <a:latin typeface="Arial" charset="0"/>
              </a:rPr>
              <a:t>with an </a:t>
            </a:r>
            <a:r>
              <a:rPr lang="en-US" altLang="ja-JP" dirty="0" smtClean="0">
                <a:latin typeface="Arial" charset="0"/>
              </a:rPr>
              <a:t>earphone</a:t>
            </a:r>
            <a:endParaRPr lang="en-US" altLang="ja-JP" dirty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Car: computers </a:t>
            </a:r>
            <a:r>
              <a:rPr lang="en-US" altLang="ja-JP" dirty="0">
                <a:latin typeface="Arial" charset="0"/>
              </a:rPr>
              <a:t>with </a:t>
            </a:r>
            <a:r>
              <a:rPr lang="en-US" altLang="ja-JP" dirty="0" smtClean="0">
                <a:latin typeface="Arial" charset="0"/>
              </a:rPr>
              <a:t>engine </a:t>
            </a:r>
            <a:r>
              <a:rPr lang="en-US" altLang="ja-JP" dirty="0">
                <a:latin typeface="Arial" charset="0"/>
              </a:rPr>
              <a:t>and </a:t>
            </a:r>
            <a:r>
              <a:rPr lang="en-US" altLang="ja-JP" dirty="0" smtClean="0">
                <a:latin typeface="Arial" charset="0"/>
              </a:rPr>
              <a:t>wheels</a:t>
            </a:r>
            <a:endParaRPr lang="en-US" dirty="0">
              <a:latin typeface="Arial" charset="0"/>
            </a:endParaRPr>
          </a:p>
        </p:txBody>
      </p:sp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7AC0A54-095E-404F-8E07-738E741F86F1}" type="slidenum">
              <a:rPr lang="en-US" sz="1400" b="0">
                <a:latin typeface="Times New Roman" charset="0"/>
              </a:rPr>
              <a:pPr eaLnBrk="1" hangingPunct="1"/>
              <a:t>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909316" name="Picture 4" descr="MCj04040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68" y="3148172"/>
            <a:ext cx="1133902" cy="19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7" name="Picture 5" descr="MCj039847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26" y="4428739"/>
            <a:ext cx="2630142" cy="17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8" name="Picture 6" descr="j02129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041900"/>
            <a:ext cx="2649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21" name="Picture 9" descr="ip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2764"/>
            <a:ext cx="1898582" cy="19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627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CRA award in 2008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Rachel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Sealfon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Research in bio-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informatics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Research scientist at the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Simons Foundation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CRA award in 2007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Lester Mackey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Research in programming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languages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architecture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Now at Microsoft Research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9EC0636-EE14-334D-B7F8-08B7F0E9D943}" type="slidenum">
              <a:rPr lang="en-US" sz="1400" b="0">
                <a:latin typeface="Times New Roman" charset="0"/>
              </a:rPr>
              <a:pPr eaLnBrk="1" hangingPunct="1"/>
              <a:t>29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5780" name="Picture 4" descr="seal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239915"/>
            <a:ext cx="19970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mac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70" y="3889860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c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30" y="3588511"/>
            <a:ext cx="13446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Research Projects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Electronic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Voting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7350"/>
            <a:ext cx="4883150" cy="250825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Security flaws in Diebold Election Systems and Sequoia Advantage voting machines</a:t>
            </a:r>
          </a:p>
          <a:p>
            <a:r>
              <a:rPr lang="en-US" sz="2400">
                <a:latin typeface="Arial" charset="0"/>
              </a:rPr>
              <a:t>Installing Pac-Man on Sequoia</a:t>
            </a:r>
          </a:p>
        </p:txBody>
      </p:sp>
      <p:sp>
        <p:nvSpPr>
          <p:cNvPr id="460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97035C-3CEE-C544-88F6-EDFE73C83A75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608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 b="17567"/>
          <a:stretch>
            <a:fillRect/>
          </a:stretch>
        </p:blipFill>
        <p:spPr bwMode="auto">
          <a:xfrm>
            <a:off x="501650" y="1239838"/>
            <a:ext cx="4281488" cy="2778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4379913" y="1239838"/>
            <a:ext cx="4502150" cy="23050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steal votes?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evade detection?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break in despite tamper seals?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sz="2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967163"/>
            <a:ext cx="3111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Cold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Boot Attacks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47450" y="1207337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Stealing data from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encrypted disks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Keys stay in memory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longer than you think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Especially if you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freeze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the memory chips first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914400" cy="381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653C8D7-32F7-394D-928E-59099063C029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954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40386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sec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4038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 sec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0325" y="4038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60 sec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97725" y="4038600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37240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17925"/>
            <a:ext cx="3200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Thera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Frescoes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43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CS and archeology</a:t>
            </a:r>
          </a:p>
          <a:p>
            <a:pPr lvl="1"/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Akrotiri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on island of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Thera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Wall paintings from the 17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century B.C.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Preserved in volcanic ash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But, in many little pieces…</a:t>
            </a:r>
          </a:p>
          <a:p>
            <a:r>
              <a:rPr lang="en-US" sz="2800" dirty="0">
                <a:latin typeface="Arial" charset="0"/>
              </a:rPr>
              <a:t>Putting the pieces together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Scanning technology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Algorithms for matching</a:t>
            </a:r>
          </a:p>
          <a:p>
            <a:pPr lvl="2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Shape, texture, color, …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Much faster than manual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matching, and less boring!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00F2C70-FD58-C445-BD6E-09B850DC6151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9pPr>
          </a:lstStyle>
          <a:p>
            <a:fld id="{1718992C-B9AF-2F49-8B31-EC7F489F3004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1070" y="2260526"/>
            <a:ext cx="8354604" cy="4125659"/>
            <a:chOff x="1282731" y="609600"/>
            <a:chExt cx="7452873" cy="5969019"/>
          </a:xfrm>
        </p:grpSpPr>
        <p:sp>
          <p:nvSpPr>
            <p:cNvPr id="7" name="Cloud 6"/>
            <p:cNvSpPr/>
            <p:nvPr/>
          </p:nvSpPr>
          <p:spPr>
            <a:xfrm>
              <a:off x="2761621" y="1856708"/>
              <a:ext cx="3531918" cy="339418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1984" y="3341051"/>
              <a:ext cx="2081923" cy="50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latin typeface="+mn-lt"/>
                </a:rPr>
                <a:t>Model of Our World</a:t>
              </a:r>
            </a:p>
          </p:txBody>
        </p:sp>
        <p:pic>
          <p:nvPicPr>
            <p:cNvPr id="9" name="Picture 9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4722556" y="2424703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4087953" y="3829322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3258618" y="2495703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5" r="33651"/>
            <a:stretch/>
          </p:blipFill>
          <p:spPr bwMode="auto">
            <a:xfrm>
              <a:off x="1524000" y="738085"/>
              <a:ext cx="809662" cy="1624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http://www.styleite.com/wp-content/uploads/2013/06/LivGoogle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20520" b="17972"/>
            <a:stretch/>
          </p:blipFill>
          <p:spPr bwMode="auto">
            <a:xfrm>
              <a:off x="1282731" y="4970458"/>
              <a:ext cx="1478890" cy="10066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322" y="2966303"/>
              <a:ext cx="1613282" cy="1208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http://www.ryot.org/wp-content/uploads/2013/02/Earth-Observing-Satel_Darg-630x418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600" y="609600"/>
              <a:ext cx="1596363" cy="10601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5993561" y="1795551"/>
              <a:ext cx="240650" cy="33749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278493" y="5090342"/>
              <a:ext cx="196346" cy="38342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823149" y="4909688"/>
              <a:ext cx="425997" cy="315495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492" y="5638800"/>
              <a:ext cx="1670789" cy="93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6502281" y="3570505"/>
              <a:ext cx="447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68659" y="2113762"/>
              <a:ext cx="503141" cy="248438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84385" y="1431940"/>
            <a:ext cx="56810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>
                <a:latin typeface="+mn-lt"/>
              </a:rPr>
              <a:t>Build a model of our world from available visual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Bio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-Informatics</a:t>
            </a:r>
          </a:p>
        </p:txBody>
      </p:sp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DBFC6A-4E52-9A43-9119-A450E5CD2355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54546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110038"/>
            <a:ext cx="49545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746500"/>
            <a:ext cx="31115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224338" y="3621088"/>
            <a:ext cx="499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Chromosomal Aberration Region Miner 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5532438" y="1470025"/>
            <a:ext cx="3379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Analyzing and visualizing interactions between genes and proteins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130175" y="3722688"/>
            <a:ext cx="3865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Detecting differences in genes</a:t>
            </a:r>
          </a:p>
        </p:txBody>
      </p:sp>
    </p:spTree>
    <p:extLst>
      <p:ext uri="{BB962C8B-B14F-4D97-AF65-F5344CB8AC3E}">
        <p14:creationId xmlns:p14="http://schemas.microsoft.com/office/powerpoint/2010/main" val="3925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PlanetLab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Open platform for developing, deploying, and accessing planetary-scale services</a:t>
            </a:r>
          </a:p>
          <a:p>
            <a:r>
              <a:rPr lang="en-US" sz="2400" dirty="0">
                <a:latin typeface="Arial" charset="0"/>
              </a:rPr>
              <a:t>Consists of ~</a:t>
            </a:r>
            <a:r>
              <a:rPr lang="en-US" sz="2400" dirty="0" smtClean="0">
                <a:latin typeface="Arial" charset="0"/>
              </a:rPr>
              <a:t>1353 </a:t>
            </a:r>
            <a:r>
              <a:rPr lang="en-US" sz="2400" dirty="0">
                <a:latin typeface="Arial" charset="0"/>
              </a:rPr>
              <a:t>machines in </a:t>
            </a:r>
            <a:r>
              <a:rPr lang="en-US" sz="2400" dirty="0" smtClean="0">
                <a:latin typeface="Arial" charset="0"/>
              </a:rPr>
              <a:t>717locations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overlay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on </a:t>
            </a:r>
            <a:r>
              <a:rPr lang="en-US" altLang="ja-JP" sz="2400" dirty="0" smtClean="0">
                <a:latin typeface="Arial" charset="0"/>
              </a:rPr>
              <a:t>today’s </a:t>
            </a:r>
            <a:r>
              <a:rPr lang="en-US" altLang="ja-JP" sz="2400" dirty="0">
                <a:latin typeface="Arial" charset="0"/>
              </a:rPr>
              <a:t>Internet to test new services</a:t>
            </a:r>
          </a:p>
          <a:p>
            <a:r>
              <a:rPr lang="en-US" sz="2400" dirty="0">
                <a:latin typeface="Arial" charset="0"/>
              </a:rPr>
              <a:t>Running many novel services for real end users</a:t>
            </a:r>
          </a:p>
        </p:txBody>
      </p:sp>
      <p:sp>
        <p:nvSpPr>
          <p:cNvPr id="563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B6BBEAA-FF92-764A-BB20-9E68883E452C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6324" name="Picture 4" descr="_gen_dist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905250"/>
            <a:ext cx="7834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15" y="3438814"/>
            <a:ext cx="4354482" cy="324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75969" y="480999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88259" y="480999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81554" y="480999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88259" y="587250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88259" y="3855050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0"/>
            <a:endCxn id="9" idx="1"/>
          </p:cNvCxnSpPr>
          <p:nvPr/>
        </p:nvCxnSpPr>
        <p:spPr>
          <a:xfrm flipV="1">
            <a:off x="3404569" y="4083650"/>
            <a:ext cx="1083690" cy="72634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2"/>
          </p:cNvCxnSpPr>
          <p:nvPr/>
        </p:nvCxnSpPr>
        <p:spPr>
          <a:xfrm flipV="1">
            <a:off x="4945459" y="5267191"/>
            <a:ext cx="1264695" cy="8662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</p:cNvCxnSpPr>
          <p:nvPr/>
        </p:nvCxnSpPr>
        <p:spPr>
          <a:xfrm flipH="1" flipV="1">
            <a:off x="4945459" y="4083650"/>
            <a:ext cx="1264695" cy="72634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6" idx="3"/>
          </p:cNvCxnSpPr>
          <p:nvPr/>
        </p:nvCxnSpPr>
        <p:spPr>
          <a:xfrm flipH="1">
            <a:off x="4945459" y="5038591"/>
            <a:ext cx="10360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  <a:endCxn id="5" idx="3"/>
          </p:cNvCxnSpPr>
          <p:nvPr/>
        </p:nvCxnSpPr>
        <p:spPr>
          <a:xfrm flipH="1">
            <a:off x="3633169" y="5038591"/>
            <a:ext cx="85509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5" idx="2"/>
          </p:cNvCxnSpPr>
          <p:nvPr/>
        </p:nvCxnSpPr>
        <p:spPr>
          <a:xfrm flipH="1" flipV="1">
            <a:off x="3404569" y="5267191"/>
            <a:ext cx="1083690" cy="83391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25690" y="4809991"/>
            <a:ext cx="830487" cy="15442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478090" y="5162332"/>
            <a:ext cx="697879" cy="4288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38754" y="5112765"/>
            <a:ext cx="830487" cy="15442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30507" y="4535599"/>
            <a:ext cx="697879" cy="4288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47070" y="2532752"/>
            <a:ext cx="3121487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47071" y="1878362"/>
            <a:ext cx="968247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App1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18236" y="1878362"/>
            <a:ext cx="968247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App2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300311" y="1878362"/>
            <a:ext cx="968247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App3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Up Arrow 44"/>
          <p:cNvSpPr/>
          <p:nvPr/>
        </p:nvSpPr>
        <p:spPr>
          <a:xfrm rot="10800000">
            <a:off x="6553200" y="3113461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2795197" y="3176347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703081" y="3287147"/>
            <a:ext cx="109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02957" y="3087092"/>
            <a:ext cx="932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9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>
                <a:latin typeface="Arial" charset="0"/>
              </a:rPr>
              <a:t>For more info, check out the CS web site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Web site: http://www.cs.princeton.edu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Especially the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800">
                <a:latin typeface="Arial" charset="0"/>
                <a:ea typeface="Arial" charset="0"/>
                <a:cs typeface="Arial" charset="0"/>
              </a:rPr>
              <a:t>Guide for the Humble Undergraduate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>
                <a:latin typeface="Arial" charset="0"/>
              </a:rPr>
              <a:t>Pick up copies of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The Guide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Certificate program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Independent work suggestions</a:t>
            </a:r>
          </a:p>
        </p:txBody>
      </p:sp>
      <p:sp>
        <p:nvSpPr>
          <p:cNvPr id="778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658B4B7-C99A-6B48-B47E-35BA20695DED}" type="slidenum">
              <a:rPr lang="en-US" sz="1400" b="0">
                <a:latin typeface="Times New Roman" charset="0"/>
              </a:rPr>
              <a:pPr eaLnBrk="1" hangingPunct="1"/>
              <a:t>38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is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35199"/>
          </a:xfrm>
        </p:spPr>
        <p:txBody>
          <a:bodyPr/>
          <a:lstStyle/>
          <a:p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The medium for interacting with everything</a:t>
            </a:r>
          </a:p>
          <a:p>
            <a:pPr lvl="1"/>
            <a:r>
              <a:rPr lang="en-US" dirty="0" smtClean="0"/>
              <a:t>General tools for solving a diverse set of problems</a:t>
            </a:r>
          </a:p>
          <a:p>
            <a:pPr lvl="1"/>
            <a:r>
              <a:rPr lang="en-US" dirty="0" smtClean="0"/>
              <a:t>Making every other human endeavor smarter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380"/>
            <a:ext cx="914400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274638"/>
            <a:ext cx="849297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Other Computer Science Resources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9045" y="1600200"/>
            <a:ext cx="8602719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Association for Computing Machinery (ACM)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www.acm.org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IEEE Computer Society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www.computer.org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Computing Research Association (CRA)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www.cra.org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8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D5D89C-0A8B-9743-B4AA-D2F2BE186326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40"/>
            <a:ext cx="8229600" cy="50310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</a:rPr>
              <a:t>Computer science as a discipline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is about information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is everywhere</a:t>
            </a:r>
          </a:p>
          <a:p>
            <a:r>
              <a:rPr lang="en-US" sz="3200" dirty="0">
                <a:latin typeface="Arial" charset="0"/>
              </a:rPr>
              <a:t>Computer science at Princeton 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BSE degree,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AB degree, and certificate program</a:t>
            </a: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courses and interdisciplinary connections with psychology, biology, music, art, public policy, etc.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Courses in a wide range of areas from operating systems to computer music, from computational biology to computer architecture, etc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19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0B42DBF-A042-DD49-B436-5EFB0D7E94F2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Picking Your Major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7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</a:rPr>
              <a:t>So many engineering majors, so little time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choose the one that is right for you?</a:t>
            </a:r>
          </a:p>
          <a:p>
            <a:r>
              <a:rPr lang="en-US" dirty="0">
                <a:latin typeface="Arial" charset="0"/>
              </a:rPr>
              <a:t>See what excites you in this course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Exposure to all of the engineering disciplines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Understanding of the synergy between them</a:t>
            </a:r>
          </a:p>
          <a:p>
            <a:r>
              <a:rPr lang="en-US" dirty="0" smtClean="0">
                <a:latin typeface="Arial" charset="0"/>
              </a:rPr>
              <a:t>Do </a:t>
            </a:r>
            <a:r>
              <a:rPr lang="en-US" dirty="0">
                <a:latin typeface="Arial" charset="0"/>
              </a:rPr>
              <a:t>choices close a door, or open a window?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Many opportunities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courses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other departments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Boundaries between disciplines is a bit fuzzy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What you do later may differ from what you do now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All of the departments give you a strong foundation</a:t>
            </a:r>
          </a:p>
        </p:txBody>
      </p:sp>
      <p:sp>
        <p:nvSpPr>
          <p:cNvPr id="839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BEA376-F3FD-4B42-AC4A-793F03A8C1C7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is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2"/>
            <a:ext cx="8229600" cy="2207092"/>
          </a:xfrm>
        </p:spPr>
        <p:txBody>
          <a:bodyPr/>
          <a:lstStyle/>
          <a:p>
            <a:r>
              <a:rPr lang="en-US" dirty="0" smtClean="0"/>
              <a:t>Computational thinking</a:t>
            </a:r>
          </a:p>
          <a:p>
            <a:pPr lvl="1"/>
            <a:r>
              <a:rPr lang="en-US" dirty="0" smtClean="0"/>
              <a:t>Read, writing, arithmetic, and… computing</a:t>
            </a:r>
          </a:p>
          <a:p>
            <a:pPr lvl="1"/>
            <a:r>
              <a:rPr lang="en-US" dirty="0" smtClean="0"/>
              <a:t>Algorithms are creative output in other fields</a:t>
            </a:r>
          </a:p>
          <a:p>
            <a:pPr lvl="1"/>
            <a:r>
              <a:rPr lang="en-US" dirty="0" smtClean="0"/>
              <a:t>Key to accelerating scientific discovery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9566" y="3912465"/>
            <a:ext cx="2868712" cy="2485094"/>
            <a:chOff x="129566" y="3607665"/>
            <a:chExt cx="2868712" cy="24850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66" y="4185695"/>
              <a:ext cx="2868712" cy="1231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3681" y="5446428"/>
              <a:ext cx="224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From taxonomy to </a:t>
              </a:r>
            </a:p>
            <a:p>
              <a:pPr algn="ctr"/>
              <a:r>
                <a:rPr lang="en-US" dirty="0" smtClean="0"/>
                <a:t>analyzing the genome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8424" y="3607665"/>
              <a:ext cx="903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Biology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0723" y="3668276"/>
            <a:ext cx="2698750" cy="3249132"/>
            <a:chOff x="3120723" y="3350901"/>
            <a:chExt cx="2698750" cy="3249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723" y="3906295"/>
              <a:ext cx="2698750" cy="20474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4573" y="5953702"/>
              <a:ext cx="2374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focus groups to mining social graphs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30065" y="3350901"/>
              <a:ext cx="1368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Sociology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65333" y="3747365"/>
            <a:ext cx="2421467" cy="3089304"/>
            <a:chOff x="6265333" y="3510729"/>
            <a:chExt cx="2421467" cy="30893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5333" y="4045995"/>
              <a:ext cx="2421467" cy="18161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763765" y="3510729"/>
              <a:ext cx="1150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Finance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11900" y="5953702"/>
              <a:ext cx="2374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From technical analysis to algorithmic trading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/>
          </p:cNvSpPr>
          <p:nvPr/>
        </p:nvSpPr>
        <p:spPr bwMode="auto">
          <a:xfrm>
            <a:off x="152400" y="3962400"/>
            <a:ext cx="8286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spcBef>
                <a:spcPct val="35000"/>
              </a:spcBef>
            </a:pPr>
            <a:endParaRPr lang="en-US" sz="2400" dirty="0">
              <a:solidFill>
                <a:schemeClr val="bg1"/>
              </a:solidFill>
              <a:latin typeface="GillSans" pitchFamily="34" charset="0"/>
            </a:endParaRPr>
          </a:p>
        </p:txBody>
      </p:sp>
      <p:pic>
        <p:nvPicPr>
          <p:cNvPr id="10248" name="Picture 5" descr="PCAST NITRD Executive Report-1"/>
          <p:cNvPicPr>
            <a:picLocks noChangeAspect="1" noChangeArrowheads="1"/>
          </p:cNvPicPr>
          <p:nvPr/>
        </p:nvPicPr>
        <p:blipFill>
          <a:blip r:embed="rId3" cstate="print">
            <a:lum bright="-49000" contrast="61000"/>
            <a:alphaModFix amt="76000"/>
          </a:blip>
          <a:srcRect/>
          <a:stretch>
            <a:fillRect/>
          </a:stretch>
        </p:blipFill>
        <p:spPr bwMode="auto">
          <a:xfrm>
            <a:off x="228600" y="1400226"/>
            <a:ext cx="3311526" cy="43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2400" y="1425875"/>
            <a:ext cx="4800600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i="1" dirty="0" smtClean="0">
                <a:cs typeface="Arial"/>
              </a:rPr>
              <a:t>“Recent technological and societal trends place the further advancement and application of networking and information technology squarely at the </a:t>
            </a:r>
            <a:r>
              <a:rPr lang="en-US" sz="2800" i="1" dirty="0" smtClean="0">
                <a:solidFill>
                  <a:srgbClr val="FF0000"/>
                </a:solidFill>
                <a:cs typeface="Arial"/>
              </a:rPr>
              <a:t>center of our Nation’s ability to achieve essentially all of our priorities </a:t>
            </a:r>
            <a:r>
              <a:rPr lang="en-US" sz="2800" i="1" dirty="0" smtClean="0">
                <a:cs typeface="Arial"/>
              </a:rPr>
              <a:t>and to address essentially all of our challenges.”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2439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Source: “Designing a Digital Future” PCAST Report – a periodic congressionally-mandated review of the Federal Networking and Information Technology Research and Development (NITRD) Program. </a:t>
            </a:r>
            <a:r>
              <a:rPr lang="en-US" sz="1200" baseline="30000" dirty="0" smtClean="0">
                <a:latin typeface="Arial"/>
                <a:cs typeface="Arial"/>
              </a:rPr>
              <a:t>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National Imperative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855" y="2514600"/>
            <a:ext cx="2340864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2099" y="1676401"/>
            <a:ext cx="2911901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510146"/>
            <a:ext cx="2366540" cy="37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71475" y="5920097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61950" y="2786372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61950" y="3415022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71475" y="4636163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71475" y="3978938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71475" y="5196197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7460" y="2801502"/>
            <a:ext cx="2366540" cy="359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895600" y="3962400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1501914"/>
            <a:ext cx="471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Top twelve economically </a:t>
            </a:r>
          </a:p>
          <a:p>
            <a:pPr algn="ctr"/>
            <a:r>
              <a:rPr lang="en-US" sz="2400" dirty="0" smtClean="0"/>
              <a:t>disruptive technologies (by 2025)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5181601" y="3124200"/>
            <a:ext cx="1009128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Life and Economy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3653" y="5363194"/>
            <a:ext cx="323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McKinsey Global Institute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29682" cy="57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7463" y="6070600"/>
            <a:ext cx="6313487" cy="260350"/>
          </a:xfrm>
          <a:prstGeom prst="rect">
            <a:avLst/>
          </a:prstGeom>
          <a:noFill/>
        </p:spPr>
        <p:txBody>
          <a:bodyPr lIns="86493" tIns="43247" rIns="86493" bIns="43247">
            <a:spAutoFit/>
          </a:bodyPr>
          <a:lstStyle/>
          <a:p>
            <a:pPr algn="r">
              <a:defRPr/>
            </a:pPr>
            <a:r>
              <a:rPr lang="en-US" sz="1100" dirty="0">
                <a:latin typeface="+mj-lt"/>
              </a:rPr>
              <a:t>Data from the spreadsheet linked at http://www.bls.gov/emp/ep_table_102.htm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4526" y="4759158"/>
            <a:ext cx="15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occupations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1873" y="3962400"/>
            <a:ext cx="156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78" y="2954421"/>
            <a:ext cx="109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Life sciences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9873" y="2491873"/>
            <a:ext cx="1414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Physical sciences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115" y="2189748"/>
            <a:ext cx="1253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Social sciences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49091" y="1981200"/>
            <a:ext cx="5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Math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9600" cy="1143000"/>
          </a:xfrm>
        </p:spPr>
        <p:txBody>
          <a:bodyPr/>
          <a:lstStyle/>
          <a:p>
            <a:r>
              <a:rPr lang="en-US" dirty="0" smtClean="0"/>
              <a:t>STEM Job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68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Science at Princeton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8381</TotalTime>
  <Words>1590</Words>
  <Application>Microsoft Macintosh PowerPoint</Application>
  <PresentationFormat>On-screen Show (4:3)</PresentationFormat>
  <Paragraphs>440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Courier New</vt:lpstr>
      <vt:lpstr>GillSans</vt:lpstr>
      <vt:lpstr>Helvetica</vt:lpstr>
      <vt:lpstr>ＭＳ Ｐゴシック</vt:lpstr>
      <vt:lpstr>Times New Roman</vt:lpstr>
      <vt:lpstr>Arial</vt:lpstr>
      <vt:lpstr>Office Theme</vt:lpstr>
      <vt:lpstr>PowerPoint Presentation</vt:lpstr>
      <vt:lpstr>Computer Science is Central</vt:lpstr>
      <vt:lpstr>Computers are in Everything...</vt:lpstr>
      <vt:lpstr>Computer Science is Universal</vt:lpstr>
      <vt:lpstr>Computer Science is Universal</vt:lpstr>
      <vt:lpstr>A National Imperative</vt:lpstr>
      <vt:lpstr>Transforming Life and Economy</vt:lpstr>
      <vt:lpstr>STEM Job Growth</vt:lpstr>
      <vt:lpstr>Computer Science at Princeton</vt:lpstr>
      <vt:lpstr>At the Forefront from the Beginning</vt:lpstr>
      <vt:lpstr>Tenure Track Faculty</vt:lpstr>
      <vt:lpstr>Outward-Facing Department</vt:lpstr>
      <vt:lpstr>Data Science</vt:lpstr>
      <vt:lpstr>Current Students</vt:lpstr>
      <vt:lpstr>Curriculum</vt:lpstr>
      <vt:lpstr>Departmentals: Two of Each</vt:lpstr>
      <vt:lpstr>Fall’15 IW Seminars</vt:lpstr>
      <vt:lpstr>Spring’16 IW Seminars</vt:lpstr>
      <vt:lpstr>Fall’16 IW Seminars</vt:lpstr>
      <vt:lpstr>Spring ’17 IW Seminars</vt:lpstr>
      <vt:lpstr>Other Options</vt:lpstr>
      <vt:lpstr>Undergraduate Projects</vt:lpstr>
      <vt:lpstr>Integrated Course Engine (ICE)</vt:lpstr>
      <vt:lpstr>Out of Many Faces Becomes One</vt:lpstr>
      <vt:lpstr>Online Poker</vt:lpstr>
      <vt:lpstr>Unmanned Vehicles</vt:lpstr>
      <vt:lpstr>Circumventing Copy Prevention</vt:lpstr>
      <vt:lpstr>CRA Outstanding Undergrad Award</vt:lpstr>
      <vt:lpstr>CRA Outstanding Undergrad Award</vt:lpstr>
      <vt:lpstr>CRA Outstanding Undergrad Award</vt:lpstr>
      <vt:lpstr>Faculty Research Projects</vt:lpstr>
      <vt:lpstr>Electronic Voting</vt:lpstr>
      <vt:lpstr>Cold Boot Attacks</vt:lpstr>
      <vt:lpstr>Thera Frescoes</vt:lpstr>
      <vt:lpstr>Computer Vision</vt:lpstr>
      <vt:lpstr>Bio-Informatics</vt:lpstr>
      <vt:lpstr>PlanetLab</vt:lpstr>
      <vt:lpstr>Software Defined Networking</vt:lpstr>
      <vt:lpstr>Questions?</vt:lpstr>
      <vt:lpstr>Other Computer Science Resources</vt:lpstr>
      <vt:lpstr>Conclusions</vt:lpstr>
      <vt:lpstr>Picking Your Major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</cp:lastModifiedBy>
  <cp:revision>1120</cp:revision>
  <cp:lastPrinted>2013-04-11T16:30:05Z</cp:lastPrinted>
  <dcterms:created xsi:type="dcterms:W3CDTF">2013-03-27T18:30:57Z</dcterms:created>
  <dcterms:modified xsi:type="dcterms:W3CDTF">2017-03-15T19:26:49Z</dcterms:modified>
</cp:coreProperties>
</file>