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39"/>
  </p:notesMasterIdLst>
  <p:handoutMasterIdLst>
    <p:handoutMasterId r:id="rId40"/>
  </p:handoutMasterIdLst>
  <p:sldIdLst>
    <p:sldId id="332" r:id="rId2"/>
    <p:sldId id="384" r:id="rId3"/>
    <p:sldId id="334" r:id="rId4"/>
    <p:sldId id="360" r:id="rId5"/>
    <p:sldId id="350" r:id="rId6"/>
    <p:sldId id="385" r:id="rId7"/>
    <p:sldId id="354" r:id="rId8"/>
    <p:sldId id="351" r:id="rId9"/>
    <p:sldId id="353" r:id="rId10"/>
    <p:sldId id="335" r:id="rId11"/>
    <p:sldId id="375" r:id="rId12"/>
    <p:sldId id="376" r:id="rId13"/>
    <p:sldId id="342" r:id="rId14"/>
    <p:sldId id="346" r:id="rId15"/>
    <p:sldId id="347" r:id="rId16"/>
    <p:sldId id="343" r:id="rId17"/>
    <p:sldId id="382" r:id="rId18"/>
    <p:sldId id="377" r:id="rId19"/>
    <p:sldId id="379" r:id="rId20"/>
    <p:sldId id="386" r:id="rId21"/>
    <p:sldId id="367" r:id="rId22"/>
    <p:sldId id="365" r:id="rId23"/>
    <p:sldId id="363" r:id="rId24"/>
    <p:sldId id="380" r:id="rId25"/>
    <p:sldId id="364" r:id="rId26"/>
    <p:sldId id="383" r:id="rId27"/>
    <p:sldId id="338" r:id="rId28"/>
    <p:sldId id="339" r:id="rId29"/>
    <p:sldId id="366" r:id="rId30"/>
    <p:sldId id="340" r:id="rId31"/>
    <p:sldId id="341" r:id="rId32"/>
    <p:sldId id="378" r:id="rId33"/>
    <p:sldId id="370" r:id="rId34"/>
    <p:sldId id="344" r:id="rId35"/>
    <p:sldId id="358" r:id="rId36"/>
    <p:sldId id="359" r:id="rId37"/>
    <p:sldId id="369" r:id="rId3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3300"/>
    <a:srgbClr val="CCFFFF"/>
    <a:srgbClr val="FFCC00"/>
    <a:srgbClr val="009900"/>
    <a:srgbClr val="DDDDD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9C98C67B-7162-FF46-A82D-88A397B46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8120E45E-E107-BC42-B704-668F42D0A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00301ED-F75F-204A-939C-FFFB7F35EDB5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E4F464-2D9E-E74F-8018-B9BA86732467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10A88-7228-4B4B-9536-73610FA6A001}" type="slidenum">
              <a:rPr lang="en-US" sz="1300" b="0">
                <a:latin typeface="Times New Roman" charset="0"/>
              </a:rPr>
              <a:pPr eaLnBrk="1" hangingPunct="1"/>
              <a:t>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EEB81E-13FB-D647-B319-ED4B96E63B6F}" type="slidenum">
              <a:rPr lang="en-US" sz="1300" b="0">
                <a:latin typeface="Times New Roman" charset="0"/>
              </a:rPr>
              <a:pPr eaLnBrk="1" hangingPunct="1"/>
              <a:t>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7877F8-8899-414F-B0CF-A57EEA8A76A6}" type="slidenum">
              <a:rPr lang="en-US" sz="1300" b="0">
                <a:latin typeface="Times New Roman" charset="0"/>
              </a:rPr>
              <a:pPr eaLnBrk="1" hangingPunct="1"/>
              <a:t>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386D7AC-EF34-F142-A2CE-58BDF41A6236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EC307E-D3C4-BA49-BF67-712C09F897F9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C99352E-5F17-D742-8791-BEBCB0F67687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822D927-4344-9E47-831B-E3FF177C80AC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217F43-6BBD-7E49-BA95-304ACEA596A4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EC277E-63F4-FC47-83F9-DDB30E92BCB1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E45E-E107-BC42-B704-668F42D0A7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3458380-2EC0-964F-92FE-1728FCE3D89C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93C2B4-B1DD-A248-B0E2-D047BCC6583A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AEE258-DAB5-824D-BB91-692329AC0A9D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1DCCF7-220F-CA48-BEE3-8221E44CE566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6352496-8E66-1942-9466-02025826A2D6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77E743-BEBE-1646-BC22-95B12F637142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29581-877F-5B44-98A7-B88DEC14A5EF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A00C2F-0F6B-9742-8124-95F6461BCC6D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4C3133-BBA0-004F-8C4D-99F558F4CEAF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8D2AAC-2AB6-9A42-AD2A-E0B12AAEEB97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FFC1499-B72C-AC4D-8A9A-90E267924821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DFBCFC7-9649-2842-A48D-0FEB68C7BDFD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13B5EC-7CCF-7E4B-A4C8-A0F00AE45C8C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833583-B9B7-234E-A7D6-CD1D86D57E3E}" type="slidenum">
              <a:rPr lang="en-US" sz="1300" b="0">
                <a:latin typeface="Times New Roman" charset="0"/>
              </a:rPr>
              <a:pPr eaLnBrk="1" hangingPunct="1"/>
              <a:t>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B3CC1D4-8FDC-6E4B-B4CC-2D3C8318BC6B}" type="slidenum">
              <a:rPr lang="en-US" sz="1300" b="0">
                <a:latin typeface="Times New Roman" charset="0"/>
              </a:rPr>
              <a:pPr eaLnBrk="1" hangingPunct="1"/>
              <a:t>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Maybe say how computers allow us to exploit microarrays to by allowing us to work over massive data sets, and they can help identify pathways of interacting genes or proteins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E1074C9-CF28-D140-B66A-7857ECEF4D96}" type="slidenum">
              <a:rPr lang="en-US" sz="1300" b="0">
                <a:latin typeface="Times New Roman" charset="0"/>
              </a:rPr>
              <a:pPr eaLnBrk="1" hangingPunct="1"/>
              <a:t>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3989-FB4B-4244-807F-7876B269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CCC2-A124-1A4C-9744-CA6B0476C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BCF95-0C4C-6347-9FED-8579FA776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FA00E-E9CF-4646-B104-B453F5DEE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F4F4-9C19-1D46-8FA1-938973AC3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D0723-4574-F649-BB74-E5FD33FBF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2B522-931F-3444-AE71-E043D8E91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920EA-C6A0-FA44-BF34-C89D2D1F8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A2A58-776C-214B-AD24-E3059B8B8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FED7A-9C51-E744-A232-DDE1569A4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D8F9-C8D2-DF44-B524-404207602AC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981DFE-F8A3-314B-A6EB-979819074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54.png"/><Relationship Id="rId7" Type="http://schemas.openxmlformats.org/officeDocument/2006/relationships/hyperlink" Target="http://www.google.com/url?sa=i&amp;rct=j&amp;q=&amp;esrc=s&amp;frm=1&amp;source=images&amp;cd=&amp;cad=rja&amp;docid=fDMOT99fRSrpCM&amp;tbnid=QfdIr324J75SXM:&amp;ved=0CAUQjRw&amp;url=http://www.ryot.org/new-satellite-will-capture-images-of-changing-earth/&amp;ei=T9R2UuXVMpW34AOwuoHYAg&amp;psig=AFQjCNE1BbjU8ZtZfXWSks7j1UpBOP68Cw&amp;ust=1383605701204326" TargetMode="External"/><Relationship Id="rId8" Type="http://schemas.openxmlformats.org/officeDocument/2006/relationships/image" Target="../media/image55.jpe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png"/><Relationship Id="rId7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5463" y="28527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  <a:t>Computer Science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www.cs.princeton.edu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Jennifer Rexford</a:t>
            </a:r>
            <a:r>
              <a:rPr lang="ja-JP" altLang="en-US" sz="2400" dirty="0">
                <a:latin typeface="Arial" charset="0"/>
                <a:ea typeface="ＭＳ Ｐゴシック" charset="0"/>
                <a:cs typeface="Arial" charset="0"/>
              </a:rPr>
              <a:t>‘</a:t>
            </a:r>
            <a:r>
              <a:rPr lang="en-US" altLang="ja-JP" sz="2400" dirty="0">
                <a:latin typeface="Arial" charset="0"/>
                <a:ea typeface="ＭＳ Ｐゴシック" charset="0"/>
                <a:cs typeface="Arial" charset="0"/>
              </a:rPr>
              <a:t>91</a:t>
            </a:r>
            <a:br>
              <a:rPr lang="en-US" altLang="ja-JP" sz="2400" dirty="0">
                <a:latin typeface="Arial" charset="0"/>
                <a:ea typeface="ＭＳ Ｐゴシック" charset="0"/>
                <a:cs typeface="Arial" charset="0"/>
              </a:rPr>
            </a:b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18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397375"/>
            <a:ext cx="33162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4663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272891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title"/>
          </p:nvPr>
        </p:nvSpPr>
        <p:spPr>
          <a:xfrm>
            <a:off x="303580" y="274638"/>
            <a:ext cx="853137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 Studies How Computers Work and How to Make Them Work Better</a:t>
            </a:r>
          </a:p>
        </p:txBody>
      </p:sp>
      <p:sp>
        <p:nvSpPr>
          <p:cNvPr id="91034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Designing machines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Programming languages and compilers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Telling them what to do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Operating systems and networks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Controlling them and communicating between them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Graphics, vision, music, human-computer interaction, information retrieval, genomics, ...: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Using them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Artificial intelligence and machine learning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Making them smarter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Algorithms, complexity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What are the limits and why</a:t>
            </a:r>
          </a:p>
        </p:txBody>
      </p:sp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5883E-1EB6-E247-BD0C-4C6489A1ED85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Computer Science at Princeton</a:t>
            </a:r>
          </a:p>
        </p:txBody>
      </p:sp>
      <p:sp>
        <p:nvSpPr>
          <p:cNvPr id="3584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4DFF67E-1335-6641-950B-3B66F32278CD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At the Forefront from the Beginning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Alan Turing, *38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Father of computer science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Major contributions to theory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computation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Cracked German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Enigma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codes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in WWII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John von Neumann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Idea of storing program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and data in same memory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Generating random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Scientific computation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471C86-C0FB-B440-B012-E49B53FD450B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55" y="1547155"/>
            <a:ext cx="1676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5" y="4273910"/>
            <a:ext cx="35179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CS Department at Princeton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8175"/>
            <a:ext cx="8229600" cy="517003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</a:rPr>
              <a:t>Around </a:t>
            </a:r>
            <a:r>
              <a:rPr lang="en-US" dirty="0" smtClean="0">
                <a:latin typeface="Arial" charset="0"/>
              </a:rPr>
              <a:t>100 majors (BSE and AB) 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Plus a large number of Certificate students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Who go to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Grad school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Software companies both large and small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Wall St, consulting </a:t>
            </a:r>
          </a:p>
          <a:p>
            <a:r>
              <a:rPr lang="en-US" dirty="0">
                <a:latin typeface="Arial" charset="0"/>
              </a:rPr>
              <a:t>30 faculty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Theory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Artificial intelligence and machine learning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Networking and distributed systems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Graphics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vision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Computational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biology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Privacy, security, and information technology policy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845B581-8D01-8846-90C6-852DC7DB11BB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Curriculum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3536"/>
            <a:ext cx="8229600" cy="50310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Introductory courses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126: General CS (taken by all BSEs)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217: Systems Programming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226: Algorithms &amp; Data Structures</a:t>
            </a:r>
          </a:p>
          <a:p>
            <a:r>
              <a:rPr lang="en-US" sz="3200" dirty="0">
                <a:latin typeface="Arial" charset="0"/>
              </a:rPr>
              <a:t>Eight </a:t>
            </a:r>
            <a:r>
              <a:rPr lang="en-US" sz="3200" dirty="0" err="1">
                <a:latin typeface="Arial" charset="0"/>
              </a:rPr>
              <a:t>departmentals</a:t>
            </a:r>
            <a:r>
              <a:rPr lang="en-US" sz="3200" dirty="0">
                <a:latin typeface="Arial" charset="0"/>
              </a:rPr>
              <a:t>, at least two each in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Systems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Theory</a:t>
            </a:r>
          </a:p>
          <a:p>
            <a:r>
              <a:rPr lang="en-US" sz="3200" dirty="0">
                <a:latin typeface="Arial" charset="0"/>
              </a:rPr>
              <a:t>Independent work</a:t>
            </a:r>
          </a:p>
          <a:p>
            <a:pPr lvl="1"/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B0CAD28-F018-1E4A-91EA-5C70BD14E824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Departmentals: Two of Each</a:t>
            </a:r>
          </a:p>
        </p:txBody>
      </p:sp>
      <p:sp>
        <p:nvSpPr>
          <p:cNvPr id="9236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</a:rPr>
              <a:t>Systems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operating systems, compilers, networks, databases, architecture, programming techniques, ...</a:t>
            </a:r>
          </a:p>
          <a:p>
            <a:r>
              <a:rPr lang="en-US" dirty="0">
                <a:latin typeface="Arial" charset="0"/>
              </a:rPr>
              <a:t>Applications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AI, graphics, vision, security, electronic auctions, HCI/sound, computational biology, information technology &amp; policy...</a:t>
            </a:r>
          </a:p>
          <a:p>
            <a:r>
              <a:rPr lang="en-US" dirty="0">
                <a:latin typeface="Arial" charset="0"/>
              </a:rPr>
              <a:t>Theory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discrete math, theory of algorithms, cryptography, programming languages, computational geometry, ...</a:t>
            </a:r>
          </a:p>
          <a:p>
            <a:r>
              <a:rPr lang="en-US" dirty="0">
                <a:latin typeface="Arial" charset="0"/>
              </a:rPr>
              <a:t>Courses 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ELE, ORF, MAT, MOL, MUS, PHI, PHY, PSY, ...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488CBA-2A88-5546-9C83-20795D334C0D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Options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49158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Certificate in Applications of Computing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of the three: 217, 226, 323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upper-level courses, computing in independent work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See Professor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Rusinkiewicz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</a:rPr>
              <a:t>AB instead of BSE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Same departmental requirements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Different university requirements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Two JP's and a senior thesis vs. one semester of IW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Foreign language vs. chemistry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31 courses vs. 36</a:t>
            </a:r>
          </a:p>
        </p:txBody>
      </p:sp>
      <p:sp>
        <p:nvSpPr>
          <p:cNvPr id="440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914494-C120-EE41-AB26-D3166B89BD26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Electronic Voting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7350"/>
            <a:ext cx="4883150" cy="250825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Security flaws in Diebold Election Systems and Sequoia Advantage voting machines</a:t>
            </a:r>
          </a:p>
          <a:p>
            <a:r>
              <a:rPr lang="en-US" sz="2400">
                <a:latin typeface="Arial" charset="0"/>
              </a:rPr>
              <a:t>Installing Pac-Man on Sequoia</a:t>
            </a:r>
          </a:p>
        </p:txBody>
      </p:sp>
      <p:sp>
        <p:nvSpPr>
          <p:cNvPr id="460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97035C-3CEE-C544-88F6-EDFE73C83A75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608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7567"/>
          <a:stretch>
            <a:fillRect/>
          </a:stretch>
        </p:blipFill>
        <p:spPr bwMode="auto">
          <a:xfrm>
            <a:off x="501650" y="1239838"/>
            <a:ext cx="4281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4379913" y="1239838"/>
            <a:ext cx="4502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steal votes?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evade detection?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break in despite tamper seals?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sz="2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967163"/>
            <a:ext cx="3111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Cold Boot Attacks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47450" y="1207337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Stealing data from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encrypted disks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Keys stay in memory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longer than you think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Especially if you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freeze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the memory chips first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53C8D7-32F7-394D-928E-59099063C029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954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4038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sec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 sec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0325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60 sec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97725" y="4038600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7925"/>
            <a:ext cx="3200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Thera Frescoes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39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CS and archeology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Akrotiri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on island of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Thera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Wall paintings from the 17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century B.C.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Preserved in volcanic ash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But, in many little pieces…</a:t>
            </a:r>
          </a:p>
          <a:p>
            <a:r>
              <a:rPr lang="en-US" dirty="0">
                <a:latin typeface="Arial" charset="0"/>
              </a:rPr>
              <a:t>Putting the pieces together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Scanning technology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Algorithms for matching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Shape, texture, color, …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Much faster than manual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matching, and less boring!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00F2C70-FD58-C445-BD6E-09B850DC6151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8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4089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2131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8" idx="3"/>
          </p:cNvCxnSpPr>
          <p:nvPr/>
        </p:nvCxnSpPr>
        <p:spPr>
          <a:xfrm flipV="1">
            <a:off x="3903522" y="3408222"/>
            <a:ext cx="6257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5"/>
            <a:endCxn id="9" idx="1"/>
          </p:cNvCxnSpPr>
          <p:nvPr/>
        </p:nvCxnSpPr>
        <p:spPr>
          <a:xfrm>
            <a:off x="4690922" y="3408222"/>
            <a:ext cx="4479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9" idx="3"/>
          </p:cNvCxnSpPr>
          <p:nvPr/>
        </p:nvCxnSpPr>
        <p:spPr>
          <a:xfrm flipV="1">
            <a:off x="4648200" y="3903522"/>
            <a:ext cx="4906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5"/>
            <a:endCxn id="7" idx="2"/>
          </p:cNvCxnSpPr>
          <p:nvPr/>
        </p:nvCxnSpPr>
        <p:spPr>
          <a:xfrm>
            <a:off x="3903522" y="3903522"/>
            <a:ext cx="5160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3219346"/>
            <a:ext cx="609600" cy="701749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9" idx="7"/>
          </p:cNvCxnSpPr>
          <p:nvPr/>
        </p:nvCxnSpPr>
        <p:spPr>
          <a:xfrm flipV="1">
            <a:off x="5300522" y="3532017"/>
            <a:ext cx="206656" cy="2098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0" y="4203700"/>
            <a:ext cx="698500" cy="7129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599128" y="4267200"/>
            <a:ext cx="385622" cy="177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6446" y="489120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visualize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9489" y="3834929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store</a:t>
            </a:r>
            <a:endParaRPr lang="en-US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9757" y="3647529"/>
            <a:ext cx="919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deliver</a:t>
            </a:r>
            <a:endParaRPr lang="en-US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803" y="4140761"/>
            <a:ext cx="535610" cy="888220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7" idx="3"/>
            <a:endCxn id="28" idx="3"/>
          </p:cNvCxnSpPr>
          <p:nvPr/>
        </p:nvCxnSpPr>
        <p:spPr>
          <a:xfrm flipH="1">
            <a:off x="4103413" y="4284522"/>
            <a:ext cx="349665" cy="30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96756" y="500550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compute</a:t>
            </a:r>
            <a:endParaRPr lang="en-US" dirty="0">
              <a:latin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16" y="2254146"/>
            <a:ext cx="1007962" cy="762000"/>
          </a:xfrm>
          <a:prstGeom prst="rect">
            <a:avLst/>
          </a:prstGeom>
        </p:spPr>
      </p:pic>
      <p:cxnSp>
        <p:nvCxnSpPr>
          <p:cNvPr id="37" name="Straight Connector 36"/>
          <p:cNvCxnSpPr>
            <a:endCxn id="8" idx="2"/>
          </p:cNvCxnSpPr>
          <p:nvPr/>
        </p:nvCxnSpPr>
        <p:spPr>
          <a:xfrm>
            <a:off x="4216400" y="3016146"/>
            <a:ext cx="279400" cy="3112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94115" y="299074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analyze</a:t>
            </a:r>
            <a:endParaRPr lang="en-US" dirty="0">
              <a:latin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997200" y="2095500"/>
            <a:ext cx="3276600" cy="3674066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323" y="2162567"/>
            <a:ext cx="882640" cy="882640"/>
          </a:xfrm>
          <a:prstGeom prst="rect">
            <a:avLst/>
          </a:prstGeom>
        </p:spPr>
      </p:pic>
      <p:cxnSp>
        <p:nvCxnSpPr>
          <p:cNvPr id="53" name="Straight Connector 52"/>
          <p:cNvCxnSpPr>
            <a:endCxn id="8" idx="6"/>
          </p:cNvCxnSpPr>
          <p:nvPr/>
        </p:nvCxnSpPr>
        <p:spPr>
          <a:xfrm flipH="1">
            <a:off x="4724400" y="2990746"/>
            <a:ext cx="381000" cy="3366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62964" y="2823161"/>
            <a:ext cx="94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</a:t>
            </a:r>
            <a:endParaRPr lang="en-US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97350" y="5268481"/>
            <a:ext cx="98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Core CS</a:t>
            </a:r>
            <a:endParaRPr lang="en-US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386" y="1654901"/>
            <a:ext cx="3255630" cy="4326799"/>
            <a:chOff x="96386" y="1654901"/>
            <a:chExt cx="3255630" cy="432679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03300" y="2082645"/>
              <a:ext cx="787400" cy="117941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773" y="2526438"/>
              <a:ext cx="438674" cy="8501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2000" y="3004978"/>
              <a:ext cx="640356" cy="85582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72586" y="3522693"/>
              <a:ext cx="1334996" cy="128252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13053" y="3986297"/>
              <a:ext cx="533298" cy="121073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9715" y="4819215"/>
              <a:ext cx="1129185" cy="801721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96386" y="1654901"/>
              <a:ext cx="2684914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2383400" y="4241800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2209" y="1744136"/>
              <a:ext cx="664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data</a:t>
              </a:r>
              <a:endParaRPr lang="en-US" dirty="0">
                <a:latin typeface="+mn-lt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65300" y="1913190"/>
              <a:ext cx="881656" cy="630384"/>
            </a:xfrm>
            <a:prstGeom prst="rect">
              <a:avLst/>
            </a:prstGeom>
          </p:spPr>
        </p:pic>
        <p:pic>
          <p:nvPicPr>
            <p:cNvPr id="75" name="Picture 9" descr="http://www.styleite.com/wp-content/uploads/2013/06/LivGoogle.jpg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651153" y="5235134"/>
              <a:ext cx="951582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895107" y="1654901"/>
            <a:ext cx="3145303" cy="4326799"/>
            <a:chOff x="5895107" y="1654901"/>
            <a:chExt cx="3145303" cy="432679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75706" y="2892902"/>
              <a:ext cx="1029484" cy="124785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695902" y="3998256"/>
              <a:ext cx="914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energy</a:t>
              </a:r>
              <a:endParaRPr lang="en-US" dirty="0">
                <a:latin typeface="+mn-lt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75536" y="1800122"/>
              <a:ext cx="1069969" cy="106996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34675" y="3479800"/>
              <a:ext cx="1173856" cy="84871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728206" y="2647325"/>
              <a:ext cx="1248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education</a:t>
              </a:r>
              <a:endParaRPr lang="en-US" dirty="0"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61717" y="4265017"/>
              <a:ext cx="8149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policy</a:t>
              </a:r>
              <a:endParaRPr lang="en-US" dirty="0">
                <a:latin typeface="+mn-lt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27564" y="4610101"/>
              <a:ext cx="681192" cy="76473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779104" y="5377569"/>
              <a:ext cx="953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privacy</a:t>
              </a:r>
              <a:endParaRPr lang="en-US" dirty="0">
                <a:latin typeface="+mn-l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53200" y="1654901"/>
              <a:ext cx="2487210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848713" y="4730250"/>
              <a:ext cx="850003" cy="8704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754245" y="5552634"/>
              <a:ext cx="1160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medicine</a:t>
              </a:r>
              <a:endParaRPr lang="en-US" dirty="0">
                <a:latin typeface="+mn-lt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5895107" y="4244429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46454" y="1744136"/>
              <a:ext cx="919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people</a:t>
              </a:r>
              <a:endParaRPr lang="en-US" dirty="0">
                <a:latin typeface="+mn-lt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862433" y="2304914"/>
              <a:ext cx="1020698" cy="857386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292713" y="2970768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art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3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9pPr>
          </a:lstStyle>
          <a:p>
            <a:fld id="{1718992C-B9AF-2F49-8B31-EC7F489F300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1070" y="2260526"/>
            <a:ext cx="8354604" cy="4125659"/>
            <a:chOff x="1282731" y="609600"/>
            <a:chExt cx="7452873" cy="5969019"/>
          </a:xfrm>
        </p:grpSpPr>
        <p:sp>
          <p:nvSpPr>
            <p:cNvPr id="7" name="Cloud 6"/>
            <p:cNvSpPr/>
            <p:nvPr/>
          </p:nvSpPr>
          <p:spPr>
            <a:xfrm>
              <a:off x="2761621" y="1856708"/>
              <a:ext cx="3531918" cy="339418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1984" y="3341051"/>
              <a:ext cx="2081923" cy="50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latin typeface="+mn-lt"/>
                </a:rPr>
                <a:t>Model of Our World</a:t>
              </a:r>
            </a:p>
          </p:txBody>
        </p:sp>
        <p:pic>
          <p:nvPicPr>
            <p:cNvPr id="9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722556" y="2424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087953" y="3829322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3258618" y="2495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5" r="33651"/>
            <a:stretch/>
          </p:blipFill>
          <p:spPr bwMode="auto">
            <a:xfrm>
              <a:off x="1524000" y="738085"/>
              <a:ext cx="809662" cy="1624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http://www.styleite.com/wp-content/uploads/2013/06/LivGoogle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282731" y="4970458"/>
              <a:ext cx="1478890" cy="100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322" y="2966303"/>
              <a:ext cx="1613282" cy="1208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http://www.ryot.org/wp-content/uploads/2013/02/Earth-Observing-Satel_Darg-630x418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600" y="609600"/>
              <a:ext cx="1596363" cy="106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5993561" y="1795551"/>
              <a:ext cx="240650" cy="33749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278493" y="5090342"/>
              <a:ext cx="196346" cy="3834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823149" y="4909688"/>
              <a:ext cx="425997" cy="315495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492" y="5638800"/>
              <a:ext cx="1670789" cy="93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6502281" y="3570505"/>
              <a:ext cx="447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68659" y="2113762"/>
              <a:ext cx="503141" cy="24843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84385" y="1431940"/>
            <a:ext cx="5830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latin typeface="+mn-lt"/>
              </a:rPr>
              <a:t>Build a model of our world from available visual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2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Bio-Informatics</a:t>
            </a:r>
          </a:p>
        </p:txBody>
      </p:sp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DBFC6A-4E52-9A43-9119-A450E5CD2355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54546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110038"/>
            <a:ext cx="49545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746500"/>
            <a:ext cx="3111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224338" y="3621088"/>
            <a:ext cx="499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Chromosomal Aberration Region Miner 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5532438" y="1470025"/>
            <a:ext cx="3379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Analyzing and visualizing interactions between genes and proteins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130175" y="3722688"/>
            <a:ext cx="3865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Detecting differences in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Display Wall</a:t>
            </a:r>
          </a:p>
        </p:txBody>
      </p:sp>
      <p:sp>
        <p:nvSpPr>
          <p:cNvPr id="542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3FC21A-55F1-AC4E-977F-A634E74711F0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4588"/>
            <a:ext cx="8142288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1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123950"/>
            <a:ext cx="81788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PlanetLab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Open platform for developing, deploying, and accessing planetary-scale services</a:t>
            </a:r>
          </a:p>
          <a:p>
            <a:r>
              <a:rPr lang="en-US" sz="2400" dirty="0">
                <a:latin typeface="Arial" charset="0"/>
              </a:rPr>
              <a:t>Consists of ~</a:t>
            </a:r>
            <a:r>
              <a:rPr lang="en-US" sz="2400" dirty="0" smtClean="0">
                <a:latin typeface="Arial" charset="0"/>
              </a:rPr>
              <a:t>1174 </a:t>
            </a:r>
            <a:r>
              <a:rPr lang="en-US" sz="2400" dirty="0">
                <a:latin typeface="Arial" charset="0"/>
              </a:rPr>
              <a:t>machines in </a:t>
            </a:r>
            <a:r>
              <a:rPr lang="en-US" sz="2400" dirty="0" smtClean="0">
                <a:latin typeface="Arial" charset="0"/>
              </a:rPr>
              <a:t>565 </a:t>
            </a:r>
            <a:r>
              <a:rPr lang="en-US" sz="2400" dirty="0">
                <a:latin typeface="Arial" charset="0"/>
              </a:rPr>
              <a:t>locations</a:t>
            </a:r>
          </a:p>
          <a:p>
            <a:r>
              <a:rPr lang="en-US" sz="2400" dirty="0">
                <a:latin typeface="Arial" charset="0"/>
              </a:rPr>
              <a:t>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overlay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on today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altLang="ja-JP" sz="2400" dirty="0">
                <a:latin typeface="Arial" charset="0"/>
              </a:rPr>
              <a:t>s Internet to test new services</a:t>
            </a:r>
          </a:p>
          <a:p>
            <a:r>
              <a:rPr lang="en-US" sz="2400" dirty="0">
                <a:latin typeface="Arial" charset="0"/>
              </a:rPr>
              <a:t>Running many novel services for real end users</a:t>
            </a:r>
          </a:p>
        </p:txBody>
      </p:sp>
      <p:sp>
        <p:nvSpPr>
          <p:cNvPr id="563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B6BBEAA-FF92-764A-BB20-9E68883E452C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6324" name="Picture 4" descr="_gen_dist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05250"/>
            <a:ext cx="7834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Faculty Projects: Serval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Arial" charset="0"/>
              </a:rPr>
              <a:t>Internet of the 1970s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Network designed to access a specific host</a:t>
            </a:r>
          </a:p>
          <a:p>
            <a:r>
              <a:rPr lang="en-US">
                <a:latin typeface="Arial" charset="0"/>
              </a:rPr>
              <a:t>Internet of today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Mobile hosts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Geo-replicated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services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r>
              <a:rPr lang="en-US">
                <a:latin typeface="Arial" charset="0"/>
              </a:rPr>
              <a:t>Serval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Service names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Multiple flows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Seamless moves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6CC249D-7574-8D4D-ABD8-073D290C0C0F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Cloud 4"/>
          <p:cNvSpPr/>
          <p:nvPr/>
        </p:nvSpPr>
        <p:spPr>
          <a:xfrm rot="360000">
            <a:off x="7183438" y="3984625"/>
            <a:ext cx="1639887" cy="1790700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921375" y="4856163"/>
            <a:ext cx="180340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82556" y="3593307"/>
            <a:ext cx="1373187" cy="130175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540375" y="3929063"/>
            <a:ext cx="1042988" cy="76041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462463" y="3978275"/>
            <a:ext cx="1271587" cy="633413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60925" y="3468688"/>
            <a:ext cx="137953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4521200" y="4410075"/>
            <a:ext cx="1768475" cy="140652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3981450" y="2557463"/>
            <a:ext cx="1477963" cy="1287462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3044079" y="4071314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32350" y="4691063"/>
            <a:ext cx="1184275" cy="76835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Cellular</a:t>
            </a:r>
          </a:p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endParaRPr lang="en-US" sz="2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4950" y="2797175"/>
            <a:ext cx="1389063" cy="76993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/>
                </a:solidFill>
                <a:latin typeface="Calibri"/>
                <a:cs typeface="Calibri"/>
              </a:rPr>
              <a:t>Enterprise</a:t>
            </a: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  <a:latin typeface="Calibri"/>
                <a:cs typeface="Calibri"/>
              </a:rPr>
              <a:t>Network</a:t>
            </a:r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Cloud 17"/>
          <p:cNvSpPr/>
          <p:nvPr/>
        </p:nvSpPr>
        <p:spPr>
          <a:xfrm rot="300000">
            <a:off x="5784850" y="2970213"/>
            <a:ext cx="1479550" cy="1287462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03613" y="3670300"/>
            <a:ext cx="677862" cy="444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06788" y="4295775"/>
            <a:ext cx="677862" cy="444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rved Up Arrow 20"/>
          <p:cNvSpPr/>
          <p:nvPr/>
        </p:nvSpPr>
        <p:spPr>
          <a:xfrm rot="1145294">
            <a:off x="4457700" y="5791200"/>
            <a:ext cx="1428750" cy="457200"/>
          </a:xfrm>
          <a:prstGeom prst="curvedUpArrow">
            <a:avLst>
              <a:gd name="adj1" fmla="val 9949"/>
              <a:gd name="adj2" fmla="val 30553"/>
              <a:gd name="adj3" fmla="val 21533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937669" y="5879574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3" name="Rounded Rectangle 22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41725" y="5934075"/>
            <a:ext cx="1084263" cy="56673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dirty="0">
                <a:latin typeface="Calibri"/>
                <a:cs typeface="Calibri"/>
              </a:rPr>
              <a:t>Physical</a:t>
            </a:r>
          </a:p>
          <a:p>
            <a:pPr>
              <a:lnSpc>
                <a:spcPts val="1800"/>
              </a:lnSpc>
              <a:defRPr/>
            </a:pPr>
            <a:r>
              <a:rPr lang="en-US" dirty="0">
                <a:latin typeface="Calibri"/>
                <a:cs typeface="Calibri"/>
              </a:rPr>
              <a:t>Mobility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2163" y="4359275"/>
            <a:ext cx="446087" cy="36988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Arial" charset="0"/>
              </a:rPr>
              <a:t>4G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7938" y="4678363"/>
            <a:ext cx="38417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u="sng"/>
          </a:p>
        </p:txBody>
      </p:sp>
      <p:sp>
        <p:nvSpPr>
          <p:cNvPr id="28" name="TextBox 27"/>
          <p:cNvSpPr txBox="1"/>
          <p:nvPr/>
        </p:nvSpPr>
        <p:spPr>
          <a:xfrm>
            <a:off x="3603625" y="3913188"/>
            <a:ext cx="1014413" cy="56673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dirty="0">
                <a:latin typeface="Calibri"/>
                <a:cs typeface="Calibri"/>
              </a:rPr>
              <a:t>Multi-</a:t>
            </a:r>
          </a:p>
          <a:p>
            <a:pPr>
              <a:lnSpc>
                <a:spcPts val="1800"/>
              </a:lnSpc>
              <a:defRPr/>
            </a:pPr>
            <a:r>
              <a:rPr lang="en-US" dirty="0">
                <a:latin typeface="Calibri"/>
                <a:cs typeface="Calibri"/>
              </a:rPr>
              <a:t>H</a:t>
            </a:r>
            <a:r>
              <a:rPr lang="en-US" dirty="0">
                <a:latin typeface="Calibri"/>
                <a:cs typeface="Calibri"/>
              </a:rPr>
              <a:t>oming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1538" y="3211513"/>
            <a:ext cx="1184275" cy="76835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Transit</a:t>
            </a:r>
          </a:p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endParaRPr lang="en-US" sz="2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30" name="Group 71"/>
          <p:cNvGrpSpPr/>
          <p:nvPr/>
        </p:nvGrpSpPr>
        <p:grpSpPr>
          <a:xfrm>
            <a:off x="4140234" y="4871123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9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44" name="Arc 43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0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7" name="Group 88"/>
          <p:cNvGrpSpPr/>
          <p:nvPr/>
        </p:nvGrpSpPr>
        <p:grpSpPr>
          <a:xfrm>
            <a:off x="5635659" y="5312448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8" name="Rectangle 47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6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7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64" name="Group 105"/>
          <p:cNvGrpSpPr/>
          <p:nvPr/>
        </p:nvGrpSpPr>
        <p:grpSpPr>
          <a:xfrm>
            <a:off x="3186134" y="3789942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5" name="Arc 64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6" name="Arc 65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7" name="Arc 66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Undergrad Projects</a:t>
            </a:r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EAE88F4-7012-C140-B8B2-BAB94D55C061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63638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017713"/>
            <a:ext cx="484028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089400" y="1265238"/>
            <a:ext cx="4752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Art of Science Competition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577850" y="5310188"/>
            <a:ext cx="3446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Out of Many Faces 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Becomes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Princeton 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Content Placeholder 6" descr="ca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 b="10421"/>
          <a:stretch>
            <a:fillRect/>
          </a:stretch>
        </p:blipFill>
        <p:spPr>
          <a:xfrm>
            <a:off x="40210" y="1700775"/>
            <a:ext cx="8981729" cy="4939605"/>
          </a:xfrm>
        </p:spPr>
      </p:pic>
    </p:spTree>
    <p:extLst>
      <p:ext uri="{BB962C8B-B14F-4D97-AF65-F5344CB8AC3E}">
        <p14:creationId xmlns:p14="http://schemas.microsoft.com/office/powerpoint/2010/main" val="141659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Undergrad Projects</a:t>
            </a:r>
          </a:p>
        </p:txBody>
      </p:sp>
      <p:sp>
        <p:nvSpPr>
          <p:cNvPr id="645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E954131-68A9-A54E-804B-6FABEC3C4DB7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4515" name="Picture 4" descr="Im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3152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2921000" y="116363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Helvetica" charset="0"/>
              </a:rPr>
              <a:t>http://point.princeton.edu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Undergrad Projects</a:t>
            </a:r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4E2A00-A950-F84E-9CAF-6A569103F3E7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6563" name="Picture 4" descr="RoomGU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201738"/>
            <a:ext cx="780415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Undergrad Projects</a:t>
            </a:r>
          </a:p>
        </p:txBody>
      </p:sp>
      <p:sp>
        <p:nvSpPr>
          <p:cNvPr id="686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40C63B0-7FBA-0048-A24D-0D1A8FD31408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861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393535"/>
            <a:ext cx="480218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5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6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9624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7" name="Picture 7" descr="fra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946525"/>
            <a:ext cx="38814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5992813" y="18923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Road Detection</a:t>
            </a:r>
          </a:p>
        </p:txBody>
      </p:sp>
      <p:pic>
        <p:nvPicPr>
          <p:cNvPr id="952330" name="Picture 10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951288"/>
            <a:ext cx="45529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Computers are in Everything...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2786063"/>
          </a:xfrm>
        </p:spPr>
        <p:txBody>
          <a:bodyPr>
            <a:normAutofit lnSpcReduction="10000"/>
          </a:bodyPr>
          <a:lstStyle/>
          <a:p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A camera is a computer with a lens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A cell phone is a computer with a radio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An iPod is a computer with an earphone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A car is a computer with an engine and wheels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7AC0A54-095E-404F-8E07-738E741F86F1}" type="slidenum">
              <a:rPr lang="en-US" sz="1400" b="0">
                <a:latin typeface="Times New Roman" charset="0"/>
              </a:rPr>
              <a:pPr eaLnBrk="1" hangingPunct="1"/>
              <a:t>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909316" name="Picture 4" descr="MCj04040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68" y="2968140"/>
            <a:ext cx="1237632" cy="2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7" name="Picture 5" descr="MCj039847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806825"/>
            <a:ext cx="30353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8" name="Picture 6" descr="j0212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041900"/>
            <a:ext cx="2649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21" name="Picture 9" descr="ip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27146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Undergrad Projects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 sz="2400">
              <a:latin typeface="Arial" charset="0"/>
            </a:endParaRPr>
          </a:p>
          <a:p>
            <a:pPr>
              <a:buFontTx/>
              <a:buNone/>
            </a:pPr>
            <a:r>
              <a:rPr lang="en-US" sz="2400">
                <a:latin typeface="Arial" charset="0"/>
              </a:rPr>
              <a:t>ACM Workshop on Digital Rights Management, April 2002</a:t>
            </a:r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8CC147-7ED8-244F-91E8-3B13A945C229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0660" name="Picture 4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Brian Tsang '04, salutatorian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27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4DA09C-649F-2444-BCC4-8A276FBE70F3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2708" name="Picture 4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25" y="1197567"/>
            <a:ext cx="6742236" cy="56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commenc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5" y="1278319"/>
            <a:ext cx="6393760" cy="51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v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Arial" charset="0"/>
              </a:rPr>
              <a:t>Two awards per year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For top undergraduate nationwide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Princeton won </a:t>
            </a:r>
            <a:r>
              <a:rPr lang="en-US" i="1">
                <a:latin typeface="Arial" charset="0"/>
                <a:ea typeface="Arial" charset="0"/>
                <a:cs typeface="Arial" charset="0"/>
              </a:rPr>
              <a:t>both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in 2011</a:t>
            </a:r>
          </a:p>
          <a:p>
            <a:r>
              <a:rPr lang="en-US">
                <a:latin typeface="Arial" charset="0"/>
              </a:rPr>
              <a:t>Valentina Shin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Reassembling frescoes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By modeling how they break</a:t>
            </a:r>
          </a:p>
          <a:p>
            <a:r>
              <a:rPr lang="en-US">
                <a:latin typeface="Arial" charset="0"/>
              </a:rPr>
              <a:t>Patrick Wendell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Load balancing for replicated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Web services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Operational system used by the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FCC and by CoralCDN</a:t>
            </a: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190C3-55C4-B742-BFA5-FE7A603E5388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4756" name="Picture 6" descr="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186542"/>
            <a:ext cx="13446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0" y="24304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CRA award in 2008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Rachel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Sealfon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bio-informatics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CRA award in 2007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Lester Mackey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programming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languages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architecture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Now a professor at Stanford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9EC0636-EE14-334D-B7F8-08B7F0E9D943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5780" name="Picture 4" descr="seal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239915"/>
            <a:ext cx="19970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mac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70" y="3889860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c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0595"/>
            <a:ext cx="13446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latin typeface="Arial" charset="0"/>
              </a:rPr>
              <a:t>For more info, check out the CS web site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Web site: http://www.cs.princeton.edu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Especially the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800">
                <a:latin typeface="Arial" charset="0"/>
                <a:ea typeface="Arial" charset="0"/>
                <a:cs typeface="Arial" charset="0"/>
              </a:rPr>
              <a:t>Guide for the Humble Undergraduate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</a:rPr>
              <a:t>Pick up copies of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The Guide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Certificate program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Independent work suggestions</a:t>
            </a:r>
          </a:p>
        </p:txBody>
      </p:sp>
      <p:sp>
        <p:nvSpPr>
          <p:cNvPr id="778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658B4B7-C99A-6B48-B47E-35BA20695DED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274638"/>
            <a:ext cx="849297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Other Computer Science Resources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9045" y="1600200"/>
            <a:ext cx="8602719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Association for Computing Machinery (ACM)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www.acm.org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IEEE Computer Society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www.computer.org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Computing Research Association (CRA)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www.cra.org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8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D5D89C-0A8B-9743-B4AA-D2F2BE186326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50310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Computer science as a discipline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about information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everywhere</a:t>
            </a:r>
          </a:p>
          <a:p>
            <a:r>
              <a:rPr lang="en-US" sz="3200" dirty="0">
                <a:latin typeface="Arial" charset="0"/>
              </a:rPr>
              <a:t>Computer science at Princeton 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BSE degree,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AB degree, and certificate program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courses and interdisciplinary connections with psychology, biology, music, art, public policy, etc.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Courses in a wide range of areas from operating systems to computer music, from computational biology to computer architecture, etc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19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B42DBF-A042-DD49-B436-5EFB0D7E94F2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Picking Your Major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</a:rPr>
              <a:t>So many engineering majors, so little time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choose the one that is right for you?</a:t>
            </a:r>
          </a:p>
          <a:p>
            <a:r>
              <a:rPr lang="en-US" dirty="0">
                <a:latin typeface="Arial" charset="0"/>
              </a:rPr>
              <a:t>See what excites you in this course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all of the engineering disciplines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Understanding of the synergy between them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digital camera draws on physics, EE, and CS</a:t>
            </a:r>
          </a:p>
          <a:p>
            <a:r>
              <a:rPr lang="en-US" dirty="0">
                <a:latin typeface="Arial" charset="0"/>
              </a:rPr>
              <a:t>Do choices close a door, or open a window?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Many opportunities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courses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Boundaries between disciplines is a bit fuzzy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What you do later may differ from what you do now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 of the departments give you a strong foundation</a:t>
            </a:r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BEA376-F3FD-4B42-AC4A-793F03A8C1C7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Networks of Computers are Everywhere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Communication: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e-mail, chat, ...</a:t>
            </a:r>
          </a:p>
          <a:p>
            <a:r>
              <a:rPr lang="en-US" sz="2800" dirty="0">
                <a:latin typeface="Arial" charset="0"/>
              </a:rPr>
              <a:t>Searching: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Google, Yahoo</a:t>
            </a:r>
          </a:p>
          <a:p>
            <a:r>
              <a:rPr lang="en-US" sz="2800" dirty="0">
                <a:latin typeface="Arial" charset="0"/>
              </a:rPr>
              <a:t>Shopping: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eBay, Amazon, ...</a:t>
            </a:r>
          </a:p>
          <a:p>
            <a:r>
              <a:rPr lang="en-US" sz="2800" dirty="0">
                <a:latin typeface="Arial" charset="0"/>
              </a:rPr>
              <a:t>Mapping: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online driving directions, Google Earth</a:t>
            </a:r>
          </a:p>
          <a:p>
            <a:r>
              <a:rPr lang="en-US" sz="2800" dirty="0">
                <a:latin typeface="Arial" charset="0"/>
              </a:rPr>
              <a:t>Playing: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online poker, video games, ...</a:t>
            </a:r>
          </a:p>
          <a:p>
            <a:r>
              <a:rPr lang="en-US" sz="2800" dirty="0">
                <a:latin typeface="Arial" charset="0"/>
              </a:rPr>
              <a:t>Sharing: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peer to peer file shar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ing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EBFC634-ED1D-7249-AB74-3772742B968B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3556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800600"/>
            <a:ext cx="2763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438400"/>
            <a:ext cx="6629400" cy="13716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Computational Universe</a:t>
            </a:r>
          </a:p>
        </p:txBody>
      </p:sp>
      <p:sp>
        <p:nvSpPr>
          <p:cNvPr id="256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E0A00A0-6B0B-0244-904D-F3941F9D4F2C}" type="slidenum">
              <a:rPr lang="en-US" sz="1400" b="0">
                <a:latin typeface="Times New Roman" charset="0"/>
              </a:rPr>
              <a:pPr eaLnBrk="1" hangingPunct="1"/>
              <a:t>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5603" name="Picture 3" descr="tgs-microsoft-xbox-360-press-conference-20050915102945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078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2438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nternet%20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486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ibo-ro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43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4733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5od-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ipo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18383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The medium for interacting with everything</a:t>
            </a:r>
          </a:p>
          <a:p>
            <a:pPr lvl="1"/>
            <a:r>
              <a:rPr lang="en-US" dirty="0" smtClean="0"/>
              <a:t>General tools for solving a diverse set of problems</a:t>
            </a:r>
          </a:p>
          <a:p>
            <a:pPr lvl="1"/>
            <a:r>
              <a:rPr lang="en-US" dirty="0" smtClean="0"/>
              <a:t>Making every other human endeavor smarter</a:t>
            </a:r>
          </a:p>
          <a:p>
            <a:r>
              <a:rPr lang="en-US" dirty="0" smtClean="0"/>
              <a:t>Computational thinking</a:t>
            </a:r>
          </a:p>
          <a:p>
            <a:pPr lvl="1"/>
            <a:r>
              <a:rPr lang="en-US" dirty="0" smtClean="0"/>
              <a:t>Automate the things we need to do</a:t>
            </a:r>
          </a:p>
          <a:p>
            <a:pPr lvl="1"/>
            <a:r>
              <a:rPr lang="en-US" dirty="0" smtClean="0"/>
              <a:t>Model the way the world works</a:t>
            </a:r>
          </a:p>
          <a:p>
            <a:pPr lvl="1"/>
            <a:r>
              <a:rPr lang="en-US" dirty="0" smtClean="0"/>
              <a:t>Read, writing, arithmetic, and…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Important Distinctions</a:t>
            </a:r>
          </a:p>
        </p:txBody>
      </p:sp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5EB74C9-045D-3E4A-B25F-2F55B07EF6D2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>
                <a:latin typeface="Arial" charset="0"/>
              </a:rPr>
              <a:t>Computer </a:t>
            </a:r>
            <a:r>
              <a:rPr lang="en-US" sz="2800" b="0" i="1">
                <a:latin typeface="Arial" charset="0"/>
              </a:rPr>
              <a:t>Science</a:t>
            </a:r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4303713" y="1828800"/>
            <a:ext cx="4687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>
                <a:latin typeface="Arial" charset="0"/>
              </a:rPr>
              <a:t>vs. Computer </a:t>
            </a:r>
            <a:r>
              <a:rPr lang="en-US" sz="2800" b="0" i="1">
                <a:latin typeface="Arial" charset="0"/>
              </a:rPr>
              <a:t>Programming </a:t>
            </a:r>
            <a:r>
              <a:rPr lang="en-US" sz="2800" b="0">
                <a:latin typeface="Arial" charset="0"/>
              </a:rPr>
              <a:t> </a:t>
            </a:r>
            <a:br>
              <a:rPr lang="en-US" sz="2800" b="0">
                <a:latin typeface="Arial" charset="0"/>
              </a:rPr>
            </a:br>
            <a:r>
              <a:rPr lang="en-US" sz="2800" b="0">
                <a:latin typeface="Arial" charset="0"/>
              </a:rPr>
              <a:t> (Java, C++, etc.)</a:t>
            </a: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457200" y="3886200"/>
            <a:ext cx="3649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>
                <a:latin typeface="Arial" charset="0"/>
              </a:rPr>
              <a:t>Notion of computation</a:t>
            </a:r>
          </a:p>
        </p:txBody>
      </p:sp>
      <p:sp>
        <p:nvSpPr>
          <p:cNvPr id="934918" name="Text Box 6"/>
          <p:cNvSpPr txBox="1">
            <a:spLocks noChangeArrowheads="1"/>
          </p:cNvSpPr>
          <p:nvPr/>
        </p:nvSpPr>
        <p:spPr bwMode="auto">
          <a:xfrm>
            <a:off x="4419600" y="3810000"/>
            <a:ext cx="495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>
                <a:latin typeface="Arial" charset="0"/>
              </a:rPr>
              <a:t>vs.  Concrete Implementations of Computation (Silicon chips, robots, Xbox, etc.)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/>
      <p:bldP spid="934916" grpId="0"/>
      <p:bldP spid="934917" grpId="0"/>
      <p:bldP spid="9349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80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2439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Web crawler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Start with a base list of popular Web sites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Download the Web pages and extract hyperlinks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Download these Web pages, too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repeat, and repeat, and repeat…</a:t>
            </a:r>
          </a:p>
          <a:p>
            <a:r>
              <a:rPr lang="en-US" dirty="0">
                <a:latin typeface="Arial" charset="0"/>
              </a:rPr>
              <a:t>Web indexing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Identify keywords in pages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Identify popular pages that many point to</a:t>
            </a:r>
          </a:p>
          <a:p>
            <a:r>
              <a:rPr lang="en-US" dirty="0">
                <a:latin typeface="Arial" charset="0"/>
              </a:rPr>
              <a:t>Web searching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Respond in less than a second to user queries</a:t>
            </a:r>
          </a:p>
        </p:txBody>
      </p:sp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B2588E7-746D-9A47-A0FA-8CA750EA45C4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698" name="Picture 2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95" y="395005"/>
            <a:ext cx="2627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Computational Biology</a:t>
            </a:r>
          </a:p>
        </p:txBody>
      </p:sp>
      <p:sp>
        <p:nvSpPr>
          <p:cNvPr id="317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9217A6-F92B-5F48-B078-7C5E8C960D43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906463" y="1676400"/>
            <a:ext cx="3505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b="0">
                <a:latin typeface="Arial" charset="0"/>
              </a:rPr>
              <a:t>Old Biology</a:t>
            </a:r>
          </a:p>
        </p:txBody>
      </p:sp>
      <p:pic>
        <p:nvPicPr>
          <p:cNvPr id="31748" name="Picture 5" descr="biomedmajor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209800"/>
            <a:ext cx="1981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bellfrog_il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3962400"/>
            <a:ext cx="27209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DM-52-220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2057400"/>
            <a:ext cx="1371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97463" y="1676400"/>
            <a:ext cx="3352800" cy="3886200"/>
            <a:chOff x="2976" y="1056"/>
            <a:chExt cx="2496" cy="2976"/>
          </a:xfrm>
        </p:grpSpPr>
        <p:sp>
          <p:nvSpPr>
            <p:cNvPr id="31752" name="Rectangle 9"/>
            <p:cNvSpPr>
              <a:spLocks noChangeArrowheads="1"/>
            </p:cNvSpPr>
            <p:nvPr/>
          </p:nvSpPr>
          <p:spPr bwMode="auto">
            <a:xfrm>
              <a:off x="2976" y="1056"/>
              <a:ext cx="2496" cy="2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 b="0">
                  <a:latin typeface="Arial" charset="0"/>
                </a:rPr>
                <a:t>New Biology</a:t>
              </a:r>
            </a:p>
          </p:txBody>
        </p:sp>
        <p:pic>
          <p:nvPicPr>
            <p:cNvPr id="31753" name="Picture 10" descr="dn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296"/>
              <a:ext cx="83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11" descr="A Streptomyces coelicolor DNA microarray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008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4368" y="2401"/>
              <a:ext cx="102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0">
                  <a:latin typeface="Arial" charset="0"/>
                </a:rPr>
                <a:t>Microarrays</a:t>
              </a:r>
            </a:p>
          </p:txBody>
        </p:sp>
        <p:pic>
          <p:nvPicPr>
            <p:cNvPr id="31756" name="Picture 13" descr="nbt1016-F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784"/>
              <a:ext cx="900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Text Box 14"/>
            <p:cNvSpPr txBox="1">
              <a:spLocks noChangeArrowheads="1"/>
            </p:cNvSpPr>
            <p:nvPr/>
          </p:nvSpPr>
          <p:spPr bwMode="auto">
            <a:xfrm>
              <a:off x="4215" y="3287"/>
              <a:ext cx="87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0">
                  <a:latin typeface="Arial" charset="0"/>
                </a:rPr>
                <a:t>Pathways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12822</TotalTime>
  <Words>1260</Words>
  <Application>Microsoft Macintosh PowerPoint</Application>
  <PresentationFormat>On-screen Show (4:3)</PresentationFormat>
  <Paragraphs>330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Courier New</vt:lpstr>
      <vt:lpstr>ＭＳ Ｐゴシック</vt:lpstr>
      <vt:lpstr>Arial</vt:lpstr>
      <vt:lpstr>Helvetica</vt:lpstr>
      <vt:lpstr>Wingdings</vt:lpstr>
      <vt:lpstr>Times New Roman</vt:lpstr>
      <vt:lpstr>Times</vt:lpstr>
      <vt:lpstr>Gill Sans</vt:lpstr>
      <vt:lpstr>Calibri</vt:lpstr>
      <vt:lpstr>Office Theme</vt:lpstr>
      <vt:lpstr>Computer Science http://www.cs.princeton.edu  Jennifer Rexford‘91 </vt:lpstr>
      <vt:lpstr>Computer Science</vt:lpstr>
      <vt:lpstr>Computers are in Everything...</vt:lpstr>
      <vt:lpstr>Networks of Computers are Everywhere</vt:lpstr>
      <vt:lpstr>Computational Universe</vt:lpstr>
      <vt:lpstr>Computer Science is Universal</vt:lpstr>
      <vt:lpstr>Important Distinctions</vt:lpstr>
      <vt:lpstr>PowerPoint Presentation</vt:lpstr>
      <vt:lpstr>Example: Computational Biology</vt:lpstr>
      <vt:lpstr>CS Studies How Computers Work and How to Make Them Work Better</vt:lpstr>
      <vt:lpstr>Computer Science at Princeton</vt:lpstr>
      <vt:lpstr>At the Forefront from the Beginning</vt:lpstr>
      <vt:lpstr>The CS Department at Princeton</vt:lpstr>
      <vt:lpstr>Curriculum</vt:lpstr>
      <vt:lpstr>Departmentals: Two of Each</vt:lpstr>
      <vt:lpstr>Other Options</vt:lpstr>
      <vt:lpstr>Faculty Projects: Electronic Voting</vt:lpstr>
      <vt:lpstr>Faculty Projects: Cold Boot Attacks</vt:lpstr>
      <vt:lpstr>Faculty Projects: Thera Frescoes</vt:lpstr>
      <vt:lpstr>Computer Vision</vt:lpstr>
      <vt:lpstr>Faculty Projects: Bio-Informatics</vt:lpstr>
      <vt:lpstr>Faculty Projects: Display Wall</vt:lpstr>
      <vt:lpstr>Faculty Projects: PlanetLab</vt:lpstr>
      <vt:lpstr>Faculty Projects: Serval</vt:lpstr>
      <vt:lpstr>Undergrad Projects</vt:lpstr>
      <vt:lpstr>Princeton CAT</vt:lpstr>
      <vt:lpstr>Undergrad Projects</vt:lpstr>
      <vt:lpstr>Undergrad Projects</vt:lpstr>
      <vt:lpstr>Undergrad Projects</vt:lpstr>
      <vt:lpstr>Undergrad Projects</vt:lpstr>
      <vt:lpstr>Brian Tsang '04, salutatorian</vt:lpstr>
      <vt:lpstr>CRA Outstanding Undergrad Award</vt:lpstr>
      <vt:lpstr>CRA Outstanding Undergrad Award</vt:lpstr>
      <vt:lpstr>Questions?</vt:lpstr>
      <vt:lpstr>Other Computer Science Resources</vt:lpstr>
      <vt:lpstr>Conclusions</vt:lpstr>
      <vt:lpstr>Picking Your Major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Jennifer Rexford</cp:lastModifiedBy>
  <cp:revision>1313</cp:revision>
  <dcterms:created xsi:type="dcterms:W3CDTF">2011-01-31T05:27:26Z</dcterms:created>
  <dcterms:modified xsi:type="dcterms:W3CDTF">2014-02-05T06:17:00Z</dcterms:modified>
</cp:coreProperties>
</file>