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66" r:id="rId1"/>
  </p:sldMasterIdLst>
  <p:notesMasterIdLst>
    <p:notesMasterId r:id="rId33"/>
  </p:notesMasterIdLst>
  <p:handoutMasterIdLst>
    <p:handoutMasterId r:id="rId34"/>
  </p:handoutMasterIdLst>
  <p:sldIdLst>
    <p:sldId id="256" r:id="rId2"/>
    <p:sldId id="629" r:id="rId3"/>
    <p:sldId id="571" r:id="rId4"/>
    <p:sldId id="577" r:id="rId5"/>
    <p:sldId id="684" r:id="rId6"/>
    <p:sldId id="606" r:id="rId7"/>
    <p:sldId id="573" r:id="rId8"/>
    <p:sldId id="572" r:id="rId9"/>
    <p:sldId id="574" r:id="rId10"/>
    <p:sldId id="575" r:id="rId11"/>
    <p:sldId id="624" r:id="rId12"/>
    <p:sldId id="607" r:id="rId13"/>
    <p:sldId id="623" r:id="rId14"/>
    <p:sldId id="526" r:id="rId15"/>
    <p:sldId id="590" r:id="rId16"/>
    <p:sldId id="601" r:id="rId17"/>
    <p:sldId id="608" r:id="rId18"/>
    <p:sldId id="618" r:id="rId19"/>
    <p:sldId id="641" r:id="rId20"/>
    <p:sldId id="653" r:id="rId21"/>
    <p:sldId id="550" r:id="rId22"/>
    <p:sldId id="610" r:id="rId23"/>
    <p:sldId id="563" r:id="rId24"/>
    <p:sldId id="620" r:id="rId25"/>
    <p:sldId id="619" r:id="rId26"/>
    <p:sldId id="633" r:id="rId27"/>
    <p:sldId id="561" r:id="rId28"/>
    <p:sldId id="588" r:id="rId29"/>
    <p:sldId id="611" r:id="rId30"/>
    <p:sldId id="564" r:id="rId31"/>
    <p:sldId id="626" r:id="rId32"/>
  </p:sldIdLst>
  <p:sldSz cx="9144000" cy="6858000" type="screen4x3"/>
  <p:notesSz cx="6946900" cy="9220200"/>
  <p:embeddedFontLst>
    <p:embeddedFont>
      <p:font typeface="Mathematica1" pitchFamily="2" charset="2"/>
      <p:regular r:id="rId35"/>
      <p:bold r:id="rId36"/>
    </p:embeddedFont>
    <p:embeddedFont>
      <p:font typeface="Book Antiqua" pitchFamily="18" charset="0"/>
      <p:regular r:id="rId37"/>
      <p:bold r:id="rId38"/>
      <p:italic r:id="rId39"/>
      <p:boldItalic r:id="rId40"/>
    </p:embeddedFont>
    <p:embeddedFont>
      <p:font typeface="Verdana" pitchFamily="34" charset="0"/>
      <p:regular r:id="rId41"/>
      <p:bold r:id="rId42"/>
      <p:italic r:id="rId43"/>
      <p:boldItalic r:id="rId44"/>
    </p:embeddedFont>
    <p:embeddedFont>
      <p:font typeface="宋体" pitchFamily="2" charset="-122"/>
      <p:regular r:id="rId45"/>
    </p:embeddedFont>
  </p:embeddedFontLst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DB69"/>
    <a:srgbClr val="FF9900"/>
    <a:srgbClr val="CCFFFF"/>
    <a:srgbClr val="009E47"/>
    <a:srgbClr val="99FFCC"/>
    <a:srgbClr val="816F05"/>
    <a:srgbClr val="9E8806"/>
    <a:srgbClr val="A36D01"/>
    <a:srgbClr val="B8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2" autoAdjust="0"/>
    <p:restoredTop sz="83374" autoAdjust="0"/>
  </p:normalViewPr>
  <p:slideViewPr>
    <p:cSldViewPr>
      <p:cViewPr varScale="1">
        <p:scale>
          <a:sx n="87" d="100"/>
          <a:sy n="87" d="100"/>
        </p:scale>
        <p:origin x="-6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42" Type="http://schemas.openxmlformats.org/officeDocument/2006/relationships/font" Target="fonts/font8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4.fntdata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font" Target="fonts/font9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73" tIns="46187" rIns="92373" bIns="461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70" y="0"/>
            <a:ext cx="3010323" cy="461010"/>
          </a:xfrm>
          <a:prstGeom prst="rect">
            <a:avLst/>
          </a:prstGeom>
        </p:spPr>
        <p:txBody>
          <a:bodyPr vert="horz" lIns="92373" tIns="46187" rIns="92373" bIns="46187" rtlCol="0"/>
          <a:lstStyle>
            <a:lvl1pPr algn="r">
              <a:defRPr sz="1200"/>
            </a:lvl1pPr>
          </a:lstStyle>
          <a:p>
            <a:fld id="{045799F1-6FC5-4E6A-89ED-CB6CC96CCF07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73" tIns="46187" rIns="92373" bIns="461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70" y="8757590"/>
            <a:ext cx="3010323" cy="461010"/>
          </a:xfrm>
          <a:prstGeom prst="rect">
            <a:avLst/>
          </a:prstGeom>
        </p:spPr>
        <p:txBody>
          <a:bodyPr vert="horz" lIns="92373" tIns="46187" rIns="92373" bIns="46187" rtlCol="0" anchor="b"/>
          <a:lstStyle>
            <a:lvl1pPr algn="r">
              <a:defRPr sz="1200"/>
            </a:lvl1pPr>
          </a:lstStyle>
          <a:p>
            <a:fld id="{A034ADC6-EDA0-4D69-96BC-C00B966CAF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4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3" tIns="46187" rIns="92373" bIns="4618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578" y="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3" tIns="46187" rIns="92373" bIns="4618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0563"/>
            <a:ext cx="4610100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254" y="4379595"/>
            <a:ext cx="5094393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3" tIns="46187" rIns="92373" bIns="461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19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3" tIns="46187" rIns="92373" bIns="4618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578" y="8759190"/>
            <a:ext cx="301032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3" tIns="46187" rIns="92373" bIns="461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20546A9-8FB9-47BC-BBF1-02833F8B35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572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5E38D-3592-4404-968B-3317C8895FBE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Activation: node picks its most preferred path consistent with its neighbors’ choices.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Activation: node picks its most preferred path consistent with its neighbors’ choices.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Mention that this is a real phenomenon. Verified by talking to a major router vendor, and observed by Jennifer at AT&amp;T.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Transient time period starts after a node receives an update that will change its path assignment.</a:t>
            </a:r>
          </a:p>
          <a:p>
            <a:pPr marL="230932" indent="-230932" eaLnBrk="1" hangingPunct="1"/>
            <a:r>
              <a:rPr lang="en-US" baseline="0" dirty="0" smtClean="0"/>
              <a:t>MAKE PRECISE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17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18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19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20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21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22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23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24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0B86C-5357-4DE4-9B0B-FEC556511D53}" type="slidenum">
              <a:rPr lang="zh-CN" altLang="en-US" smtClean="0"/>
              <a:pPr/>
              <a:t>25</a:t>
            </a:fld>
            <a:endParaRPr lang="en-US" altLang="zh-CN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0B86C-5357-4DE4-9B0B-FEC556511D53}" type="slidenum">
              <a:rPr lang="zh-CN" altLang="en-US" smtClean="0"/>
              <a:pPr/>
              <a:t>26</a:t>
            </a:fld>
            <a:endParaRPr lang="en-US" altLang="zh-CN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27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Regular expression = compact representation of the problem inputs.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0B86C-5357-4DE4-9B0B-FEC556511D53}" type="slidenum">
              <a:rPr lang="zh-CN" altLang="en-US" smtClean="0"/>
              <a:pPr/>
              <a:t>28</a:t>
            </a:fld>
            <a:endParaRPr lang="en-US" altLang="zh-CN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29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30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0B86C-5357-4DE4-9B0B-FEC556511D53}" type="slidenum">
              <a:rPr lang="zh-CN" altLang="en-US" smtClean="0"/>
              <a:pPr/>
              <a:t>31</a:t>
            </a:fld>
            <a:endParaRPr lang="en-US" altLang="zh-CN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F7224-7688-4E7D-9623-079D2229305A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0932" indent="-230932" eaLnBrk="1" hangingPunct="1"/>
            <a:r>
              <a:rPr lang="en-US" baseline="0" dirty="0" smtClean="0"/>
              <a:t>Activation: node picks its most preferred path consistent with its neighbors’ choices.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zh-CN" altLang="en-US" sz="24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F0CAC-CFF9-40FF-AE79-7455A1552D2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0412-2BC5-45A8-9350-C488A12090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DBDE-667A-42B1-B17C-3FD61C22A2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4BBF8-0868-49BD-9242-A0D0A779A7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AB07-E8CD-4CA7-A93A-D1E2A0ADB1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3BEF-A8F1-48E7-B412-DCFA685E2F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48005-52DB-4C58-A55F-820B02CFD0D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9841F-7758-44E1-A19D-D6192228FF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AE4B1-DEC3-4F05-A8E7-9CD1A03E62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DBB4-E9FC-474A-8144-C8D86347BC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89865-441C-4BF5-95D1-0B16C023AA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800A1-1AFE-4894-8DA4-DE0836F91E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4950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zh-CN" altLang="en-US" sz="24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950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F5D2049E-00D8-4F00-87C1-A64F52B4B1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600200"/>
            <a:ext cx="8915400" cy="914400"/>
          </a:xfrm>
        </p:spPr>
        <p:txBody>
          <a:bodyPr/>
          <a:lstStyle/>
          <a:p>
            <a:pPr algn="ctr" eaLnBrk="1" hangingPunct="1"/>
            <a:r>
              <a:rPr lang="en-US" altLang="zh-CN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BGP Safety with Spurious Updates</a:t>
            </a:r>
            <a:endParaRPr lang="en-US" altLang="zh-CN" sz="2800" dirty="0" smtClean="0">
              <a:solidFill>
                <a:srgbClr val="FF99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048000" y="2895600"/>
            <a:ext cx="28956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52400" y="2895600"/>
            <a:ext cx="28956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5943600" y="2895600"/>
            <a:ext cx="28956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71600" y="3422650"/>
            <a:ext cx="64008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3500" kern="0" dirty="0">
                <a:latin typeface="Times New Roman" pitchFamily="18" charset="0"/>
              </a:rPr>
              <a:t>Martin Suchara</a:t>
            </a:r>
            <a:endParaRPr lang="en-US" sz="1000" kern="0" dirty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sz="3500" kern="0" dirty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800" kern="0" dirty="0">
                <a:latin typeface="Times New Roman" pitchFamily="18" charset="0"/>
              </a:rPr>
              <a:t>in collaboration with: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800" kern="0" dirty="0" smtClean="0">
                <a:latin typeface="Times New Roman" pitchFamily="18" charset="0"/>
              </a:rPr>
              <a:t>Alex Fabrikant and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800" kern="0" dirty="0" smtClean="0">
                <a:latin typeface="Times New Roman" pitchFamily="18" charset="0"/>
              </a:rPr>
              <a:t>Jennifer Rexford</a:t>
            </a:r>
            <a:endParaRPr lang="en-US" sz="2800" kern="0" dirty="0">
              <a:latin typeface="Times New Roman" pitchFamily="18" charset="0"/>
            </a:endParaRPr>
          </a:p>
        </p:txBody>
      </p:sp>
      <p:pic>
        <p:nvPicPr>
          <p:cNvPr id="8" name="Picture 7" descr="Shiel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4566138"/>
            <a:ext cx="1371600" cy="1529862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1981200" cy="4762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IEEE INFOCOM</a:t>
            </a:r>
          </a:p>
          <a:p>
            <a:pPr>
              <a:defRPr/>
            </a:pPr>
            <a:r>
              <a:rPr lang="en-US" altLang="zh-CN" dirty="0" smtClean="0"/>
              <a:t>April 14, 2011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lvl="1" eaLnBrk="1" hangingPunct="1"/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Simple Path Vector Protocol (SPVP)</a:t>
            </a:r>
            <a:b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Traditional BGP Model </a:t>
            </a:r>
            <a:r>
              <a:rPr lang="en-US" sz="2000" i="1" dirty="0">
                <a:latin typeface="Arial" charset="0"/>
                <a:cs typeface="Arial" charset="0"/>
              </a:rPr>
              <a:t>(Griffin and </a:t>
            </a:r>
            <a:r>
              <a:rPr lang="en-US" sz="2000" i="1" dirty="0" err="1">
                <a:latin typeface="Arial" charset="0"/>
                <a:cs typeface="Arial" charset="0"/>
              </a:rPr>
              <a:t>Wilfong</a:t>
            </a:r>
            <a:r>
              <a:rPr lang="en-US" sz="2000" i="1" dirty="0">
                <a:latin typeface="Arial" charset="0"/>
                <a:cs typeface="Arial" charset="0"/>
              </a:rPr>
              <a:t>, 2000)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210</a:t>
            </a:r>
          </a:p>
          <a:p>
            <a:r>
              <a:rPr lang="en-US" dirty="0" smtClean="0"/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47" name="Straight Arrow Connector 46"/>
          <p:cNvCxnSpPr/>
          <p:nvPr/>
        </p:nvCxnSpPr>
        <p:spPr bwMode="auto">
          <a:xfrm rot="10800000">
            <a:off x="5105400" y="2438400"/>
            <a:ext cx="533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715000" y="2133600"/>
            <a:ext cx="1676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Switch to best available</a:t>
            </a:r>
            <a:endParaRPr lang="en-US" baseline="-25000" dirty="0" smtClean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0800000">
            <a:off x="3840956" y="3502820"/>
            <a:ext cx="502444" cy="23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Oval 28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rot="10800000">
            <a:off x="4953000" y="3505200"/>
            <a:ext cx="609600" cy="10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638800" y="327660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Activation</a:t>
            </a:r>
            <a:endParaRPr lang="en-US" baseline="-25000" dirty="0" smtClean="0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16200000" flipH="1">
            <a:off x="3202781" y="37076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Oval 38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457200" y="52578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Activation </a:t>
            </a:r>
            <a:r>
              <a:rPr lang="en-US" sz="2800" kern="0" dirty="0" smtClean="0">
                <a:latin typeface="Arial" charset="0"/>
                <a:cs typeface="Arial" charset="0"/>
              </a:rPr>
              <a:t>models the processing of BGP update messages sent by neighbors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lvl="1" eaLnBrk="1" hangingPunct="1"/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Simple Path Vector Protocol (SPVP)</a:t>
            </a:r>
            <a:b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Traditional BGP Model </a:t>
            </a:r>
            <a:r>
              <a:rPr lang="en-US" sz="2000" i="1" dirty="0">
                <a:latin typeface="Arial" charset="0"/>
                <a:cs typeface="Arial" charset="0"/>
              </a:rPr>
              <a:t>(Griffin and </a:t>
            </a:r>
            <a:r>
              <a:rPr lang="en-US" sz="2000" i="1" dirty="0" err="1">
                <a:latin typeface="Arial" charset="0"/>
                <a:cs typeface="Arial" charset="0"/>
              </a:rPr>
              <a:t>Wilfong</a:t>
            </a:r>
            <a:r>
              <a:rPr lang="en-US" sz="2000" i="1" dirty="0">
                <a:latin typeface="Arial" charset="0"/>
                <a:cs typeface="Arial" charset="0"/>
              </a:rPr>
              <a:t>, 2000)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210</a:t>
            </a:r>
          </a:p>
          <a:p>
            <a:r>
              <a:rPr lang="en-US" dirty="0" smtClean="0"/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457200" y="52578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System is safe if all “fair” activation sequences lead to a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stable path assignment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rot="10800000">
            <a:off x="5105400" y="2438400"/>
            <a:ext cx="533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715000" y="2133600"/>
            <a:ext cx="1676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Switch to best available</a:t>
            </a:r>
            <a:endParaRPr lang="en-US" baseline="-25000" dirty="0" smtClean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0800000">
            <a:off x="3840956" y="3502820"/>
            <a:ext cx="502444" cy="23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Oval 28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rot="10800000">
            <a:off x="4953000" y="3505200"/>
            <a:ext cx="609600" cy="10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638800" y="327660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Activation</a:t>
            </a:r>
            <a:endParaRPr lang="en-US" baseline="-25000" dirty="0" smtClean="0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16200000" flipH="1">
            <a:off x="3202781" y="37076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Oval 38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348662" cy="609600"/>
          </a:xfrm>
        </p:spPr>
        <p:txBody>
          <a:bodyPr/>
          <a:lstStyle/>
          <a:p>
            <a:pPr marL="571500" indent="-571500" eaLnBrk="1" hangingPunct="1">
              <a:buClr>
                <a:srgbClr val="FF9900"/>
              </a:buClr>
              <a:buFont typeface="+mj-lt"/>
              <a:buAutoNum type="romanUcPeriod"/>
            </a:pPr>
            <a:r>
              <a:rPr lang="en-US" sz="2800" dirty="0" smtClean="0">
                <a:latin typeface="Arial" charset="0"/>
                <a:cs typeface="Arial" charset="0"/>
              </a:rPr>
              <a:t>Classical model of BGP: </a:t>
            </a:r>
            <a:r>
              <a:rPr lang="en-US" sz="2400" i="1" kern="1200" dirty="0" smtClean="0">
                <a:latin typeface="Arial" charset="0"/>
                <a:cs typeface="Arial" charset="0"/>
              </a:rPr>
              <a:t>the SPVP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3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The surprise: </a:t>
            </a:r>
            <a:r>
              <a:rPr lang="en-US" sz="2400" i="1" dirty="0" smtClean="0">
                <a:latin typeface="Arial" charset="0"/>
                <a:cs typeface="Arial" charset="0"/>
              </a:rPr>
              <a:t>networks believed to be safe oscillate!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37338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lvl="0" indent="-57150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romanUcPeriod" startAt="4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Convergence conditions:</a:t>
            </a:r>
            <a:r>
              <a:rPr lang="en-US" sz="2400" i="1" dirty="0" smtClean="0">
                <a:latin typeface="Arial" charset="0"/>
                <a:cs typeface="Arial" charset="0"/>
              </a:rPr>
              <a:t> polynomial time verifiable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44196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5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Conclusion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23622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2"/>
              <a:tabLst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Spurious BGP updates: 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what are they?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13</a:t>
            </a:fld>
            <a:endParaRPr lang="en-US" altLang="zh-CN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What are Spurious Updates?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2701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1200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o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 phenomenon: router announces a route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other than the highest ranked one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72557" y="2765463"/>
            <a:ext cx="21336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Spurious BGP update 230:</a:t>
            </a:r>
            <a:endParaRPr lang="en-US" baseline="-25000" dirty="0" smtClean="0"/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5010546" y="3665793"/>
            <a:ext cx="55205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5625497" y="3436441"/>
            <a:ext cx="25465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Selected path: 20</a:t>
            </a:r>
            <a:endParaRPr lang="en-US" baseline="-25000" dirty="0" smtClean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 bwMode="auto">
          <a:xfrm>
            <a:off x="566738" y="6019800"/>
            <a:ext cx="81200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o"/>
              <a:tabLst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Behavior not allowed in SPVP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2117890" y="3904626"/>
            <a:ext cx="1908755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2140670" y="3904630"/>
            <a:ext cx="1066799" cy="1438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207469" y="3894393"/>
            <a:ext cx="831132" cy="14488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4038601" y="3894393"/>
            <a:ext cx="914399" cy="8622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207469" y="4756666"/>
            <a:ext cx="1745532" cy="5865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971800" y="51054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056626" y="51585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65" name="Oval 64"/>
          <p:cNvSpPr/>
          <p:nvPr/>
        </p:nvSpPr>
        <p:spPr>
          <a:xfrm>
            <a:off x="1905000" y="3665793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989825" y="3718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67" name="Oval 66"/>
          <p:cNvSpPr/>
          <p:nvPr/>
        </p:nvSpPr>
        <p:spPr>
          <a:xfrm>
            <a:off x="3810000" y="3665793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876604" y="371995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75" name="Oval 74"/>
          <p:cNvSpPr/>
          <p:nvPr/>
        </p:nvSpPr>
        <p:spPr>
          <a:xfrm>
            <a:off x="4724400" y="44958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4800600" y="4572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1905000" y="2867054"/>
            <a:ext cx="6534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1230</a:t>
            </a:r>
          </a:p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46380" y="4485604"/>
            <a:ext cx="424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05289" y="3190220"/>
            <a:ext cx="5477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210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20</a:t>
            </a:r>
          </a:p>
          <a:p>
            <a:r>
              <a:rPr lang="en-US" dirty="0" smtClean="0"/>
              <a:t>230</a:t>
            </a: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2266950" y="4076700"/>
            <a:ext cx="445294" cy="6000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4080236" y="4829175"/>
            <a:ext cx="665595" cy="2207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3583782" y="4090988"/>
            <a:ext cx="342899" cy="6000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>
          <a:xfrm>
            <a:off x="2903067" y="3767258"/>
            <a:ext cx="543428" cy="0"/>
          </a:xfrm>
          <a:prstGeom prst="straightConnector1">
            <a:avLst/>
          </a:prstGeom>
          <a:ln w="19050">
            <a:solidFill>
              <a:srgbClr val="FF99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42"/>
          <p:cNvSpPr txBox="1"/>
          <p:nvPr/>
        </p:nvSpPr>
        <p:spPr>
          <a:xfrm>
            <a:off x="2895600" y="3377577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9900"/>
                </a:solidFill>
              </a:rPr>
              <a:t>230</a:t>
            </a:r>
            <a:endParaRPr lang="en-US" dirty="0">
              <a:solidFill>
                <a:srgbClr val="FF9900"/>
              </a:solidFill>
            </a:endParaRPr>
          </a:p>
        </p:txBody>
      </p:sp>
      <p:pic>
        <p:nvPicPr>
          <p:cNvPr id="35" name="Picture 2" descr="C:\Users\Martin\AppData\Local\Microsoft\Windows\Temporary Internet Files\Content.IE5\JOCJDEAC\MCj043262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4278">
            <a:off x="3466320" y="3440312"/>
            <a:ext cx="404825" cy="4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14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What Causes Spurious Updates?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Limited visibility </a:t>
            </a:r>
            <a:r>
              <a:rPr lang="en-US" sz="2800" kern="0" dirty="0" smtClean="0">
                <a:latin typeface="Arial" charset="0"/>
                <a:cs typeface="Arial" charset="0"/>
              </a:rPr>
              <a:t>to improve scalability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Internal structure of </a:t>
            </a:r>
            <a:r>
              <a:rPr lang="en-US" sz="2800" kern="0" dirty="0" err="1" smtClean="0">
                <a:latin typeface="Arial" charset="0"/>
                <a:cs typeface="Arial" charset="0"/>
              </a:rPr>
              <a:t>ASes</a:t>
            </a:r>
            <a:endParaRPr lang="en-US" sz="2800" kern="0" dirty="0" smtClean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Cluster-based router architectures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6738" y="3276600"/>
            <a:ext cx="83486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arabicPeriod" startAt="2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Timers and delays</a:t>
            </a:r>
            <a:r>
              <a:rPr lang="en-US" sz="2800" kern="0" dirty="0" smtClean="0">
                <a:latin typeface="Arial" charset="0"/>
                <a:cs typeface="Arial" charset="0"/>
              </a:rPr>
              <a:t> to prevent instabilities and reduce overhead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Route flap damping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Minimal </a:t>
            </a:r>
            <a:r>
              <a:rPr lang="en-US" sz="2800" kern="0" dirty="0">
                <a:latin typeface="Arial" charset="0"/>
                <a:cs typeface="Arial" charset="0"/>
              </a:rPr>
              <a:t>Route Advertisement Interval </a:t>
            </a:r>
            <a:r>
              <a:rPr lang="en-US" sz="2800" kern="0" dirty="0" smtClean="0">
                <a:latin typeface="Arial" charset="0"/>
                <a:cs typeface="Arial" charset="0"/>
              </a:rPr>
              <a:t>timer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Grouping updates to priority classes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Finite size message queues in routers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DPVP– A More General Model of BGP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1200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DPVP = Dynamic Path Vector Protocol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Transient period </a:t>
            </a:r>
            <a:r>
              <a:rPr lang="el-GR" sz="3600" kern="0" dirty="0">
                <a:solidFill>
                  <a:srgbClr val="FF9900"/>
                </a:solidFill>
                <a:latin typeface="Times New Roman"/>
                <a:cs typeface="Times New Roman"/>
                <a:sym typeface="Mathematica1"/>
              </a:rPr>
              <a:t>τ</a:t>
            </a:r>
            <a:r>
              <a:rPr lang="en-US" sz="2800" kern="0" dirty="0">
                <a:solidFill>
                  <a:srgbClr val="FF9900"/>
                </a:solidFill>
                <a:latin typeface="Times New Roman"/>
                <a:cs typeface="Times New Roman"/>
                <a:sym typeface="Mathematica1"/>
              </a:rPr>
              <a:t> </a:t>
            </a:r>
            <a:r>
              <a:rPr lang="en-US" sz="2800" kern="0" dirty="0">
                <a:latin typeface="Arial" charset="0"/>
                <a:cs typeface="Arial" charset="0"/>
                <a:sym typeface="Mathematica1"/>
              </a:rPr>
              <a:t>after each route change 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Spurious updates with a less preferred </a:t>
            </a:r>
            <a:r>
              <a:rPr lang="en-US" sz="2800" kern="0" dirty="0" smtClean="0">
                <a:latin typeface="Arial" charset="0"/>
                <a:cs typeface="Arial" charset="0"/>
              </a:rPr>
              <a:t>recently available route</a:t>
            </a:r>
            <a:endParaRPr lang="en-US" sz="2800" kern="0" dirty="0">
              <a:latin typeface="Arial" charset="0"/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6738" y="4191000"/>
            <a:ext cx="81200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Only allows the “right” kind of spurious updates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Every spurious update has a cause in BGP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General enough and future-proof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16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DPVP– A More General Model of BGP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  <a:endParaRPr lang="en-US" baseline="-250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838899" y="2057400"/>
            <a:ext cx="675701" cy="457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153099" y="1447800"/>
            <a:ext cx="2667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permitted paths and their ranking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3589175" y="3386314"/>
            <a:ext cx="457200" cy="1588"/>
          </a:xfrm>
          <a:prstGeom prst="straightConnector1">
            <a:avLst/>
          </a:prstGeom>
          <a:ln w="19050">
            <a:solidFill>
              <a:srgbClr val="FF99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42"/>
          <p:cNvSpPr txBox="1"/>
          <p:nvPr/>
        </p:nvSpPr>
        <p:spPr>
          <a:xfrm>
            <a:off x="3626602" y="300690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9900"/>
                </a:solidFill>
              </a:rPr>
              <a:t>20</a:t>
            </a:r>
            <a:endParaRPr lang="en-US" baseline="-25000" dirty="0" smtClean="0">
              <a:solidFill>
                <a:srgbClr val="FF99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210</a:t>
            </a:r>
          </a:p>
          <a:p>
            <a:r>
              <a:rPr lang="en-US" dirty="0" smtClean="0"/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5400000">
            <a:off x="3502205" y="2362627"/>
            <a:ext cx="1070225" cy="3073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191000" y="1600200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Spurious update</a:t>
            </a:r>
            <a:endParaRPr lang="en-US" baseline="-25000" dirty="0" smtClean="0"/>
          </a:p>
        </p:txBody>
      </p:sp>
      <p:cxnSp>
        <p:nvCxnSpPr>
          <p:cNvPr id="36" name="Straight Arrow Connector 35"/>
          <p:cNvCxnSpPr/>
          <p:nvPr/>
        </p:nvCxnSpPr>
        <p:spPr bwMode="auto">
          <a:xfrm rot="10800000" flipV="1">
            <a:off x="5181600" y="2285998"/>
            <a:ext cx="762002" cy="15240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019800" y="1981200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Selected path: 210</a:t>
            </a: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 bwMode="auto">
          <a:xfrm>
            <a:off x="457200" y="48006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Spurious updates are allowed </a:t>
            </a:r>
            <a:r>
              <a:rPr lang="en-US" sz="2800" kern="0" dirty="0" smtClean="0">
                <a:latin typeface="Arial" charset="0"/>
                <a:cs typeface="Arial" charset="0"/>
              </a:rPr>
              <a:t>only if         current time &lt; </a:t>
            </a:r>
            <a:r>
              <a:rPr lang="en-US" sz="2800" kern="0" dirty="0" err="1" smtClean="0">
                <a:latin typeface="Arial" charset="0"/>
                <a:cs typeface="Arial" charset="0"/>
              </a:rPr>
              <a:t>StableTime</a:t>
            </a:r>
            <a:endParaRPr lang="en-US" sz="2800" kern="0" dirty="0" smtClean="0">
              <a:latin typeface="Arial" charset="0"/>
              <a:cs typeface="Arial" charset="0"/>
            </a:endParaRPr>
          </a:p>
        </p:txBody>
      </p: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457200" y="57912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Spurious updates may include </a:t>
            </a:r>
            <a:r>
              <a:rPr lang="en-US" sz="2800" kern="0" dirty="0" smtClean="0">
                <a:latin typeface="Arial" charset="0"/>
                <a:cs typeface="Arial" charset="0"/>
              </a:rPr>
              <a:t>paths that were recently available or the empty path 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Cloud Callout 60"/>
          <p:cNvSpPr/>
          <p:nvPr/>
        </p:nvSpPr>
        <p:spPr bwMode="auto">
          <a:xfrm>
            <a:off x="5791200" y="2286000"/>
            <a:ext cx="3048000" cy="1371600"/>
          </a:xfrm>
          <a:prstGeom prst="cloudCallout">
            <a:avLst>
              <a:gd name="adj1" fmla="val -80387"/>
              <a:gd name="adj2" fmla="val 33373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81168" y="2539145"/>
            <a:ext cx="21336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Remember all recently available paths (e.g. 20, 210)</a:t>
            </a:r>
            <a:endParaRPr lang="en-US" baseline="-25000" dirty="0" smtClean="0"/>
          </a:p>
        </p:txBody>
      </p:sp>
      <p:cxnSp>
        <p:nvCxnSpPr>
          <p:cNvPr id="32" name="Straight Arrow Connector 31"/>
          <p:cNvCxnSpPr/>
          <p:nvPr/>
        </p:nvCxnSpPr>
        <p:spPr bwMode="auto">
          <a:xfrm rot="10800000">
            <a:off x="3840956" y="3502820"/>
            <a:ext cx="502444" cy="23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rot="16200000" flipH="1">
            <a:off x="3202781" y="37076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Cloud Callout 33"/>
          <p:cNvSpPr/>
          <p:nvPr/>
        </p:nvSpPr>
        <p:spPr bwMode="auto">
          <a:xfrm>
            <a:off x="5334000" y="3657599"/>
            <a:ext cx="2843048" cy="1072055"/>
          </a:xfrm>
          <a:prstGeom prst="cloudCallout">
            <a:avLst>
              <a:gd name="adj1" fmla="val -70387"/>
              <a:gd name="adj2" fmla="val -57815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000" y="3886200"/>
            <a:ext cx="2438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StableTime</a:t>
            </a:r>
            <a:r>
              <a:rPr lang="en-US" dirty="0" smtClean="0"/>
              <a:t> = </a:t>
            </a:r>
            <a:r>
              <a:rPr lang="el-GR" kern="0" dirty="0" smtClean="0">
                <a:latin typeface="Times New Roman"/>
                <a:cs typeface="Times New Roman"/>
                <a:sym typeface="Mathematica1"/>
              </a:rPr>
              <a:t>τ </a:t>
            </a:r>
            <a:r>
              <a:rPr lang="en-US" kern="0" dirty="0" smtClean="0">
                <a:latin typeface="Times New Roman"/>
                <a:cs typeface="Times New Roman"/>
                <a:sym typeface="Mathematica1"/>
              </a:rPr>
              <a:t> after</a:t>
            </a:r>
            <a:r>
              <a:rPr lang="en-US" dirty="0" smtClean="0"/>
              <a:t> last path change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0" grpId="0"/>
      <p:bldP spid="61" grpId="0" animBg="1"/>
      <p:bldP spid="62" grpId="0"/>
      <p:bldP spid="34" grpId="0" animBg="1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17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348662" cy="609600"/>
          </a:xfrm>
        </p:spPr>
        <p:txBody>
          <a:bodyPr/>
          <a:lstStyle/>
          <a:p>
            <a:pPr marL="571500" indent="-571500" eaLnBrk="1" hangingPunct="1">
              <a:buClr>
                <a:srgbClr val="FF9900"/>
              </a:buClr>
              <a:buFont typeface="+mj-lt"/>
              <a:buAutoNum type="romanUcPeriod"/>
            </a:pPr>
            <a:r>
              <a:rPr lang="en-US" sz="2800" dirty="0" smtClean="0">
                <a:latin typeface="Arial" charset="0"/>
                <a:cs typeface="Arial" charset="0"/>
              </a:rPr>
              <a:t>Classical model of BGP: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kern="1200" dirty="0" smtClean="0">
                <a:latin typeface="Arial" charset="0"/>
                <a:cs typeface="Arial" charset="0"/>
              </a:rPr>
              <a:t>the SPVP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3"/>
              <a:tabLst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The surprise: 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networks believed to be safe oscillate!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37338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lvl="0" indent="-57150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romanUcPeriod" startAt="4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Convergence conditions:</a:t>
            </a:r>
            <a:r>
              <a:rPr lang="en-US" sz="2400" i="1" dirty="0" smtClean="0">
                <a:latin typeface="Arial" charset="0"/>
                <a:cs typeface="Arial" charset="0"/>
              </a:rPr>
              <a:t> polynomial time verifiable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44196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5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Conclusion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23622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2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Spurious BGP updates: </a:t>
            </a:r>
            <a:r>
              <a:rPr lang="en-US" sz="2400" i="1" dirty="0" smtClean="0">
                <a:latin typeface="Arial" charset="0"/>
                <a:cs typeface="Arial" charset="0"/>
              </a:rPr>
              <a:t>what are they?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18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Consequences of Spurious Updates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Spurious behavior is temporary, can it have long-term consequences?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566738" y="2895600"/>
            <a:ext cx="83486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Yes, it may trigger oscillations in otherwise safe configurations!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19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The Surprise: Spurious Announcements Trigger Permanent Oscillations!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5943600"/>
            <a:ext cx="82724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Stable because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node 3 cannot use route 30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566738" y="1524000"/>
            <a:ext cx="82724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noProof="0" dirty="0" smtClean="0">
                <a:latin typeface="Arial" charset="0"/>
                <a:cs typeface="Arial" charset="0"/>
              </a:rPr>
              <a:t>Safe instance in all classical models of routing:</a:t>
            </a:r>
            <a:endParaRPr lang="en-US" sz="2800" kern="0" dirty="0" smtClean="0">
              <a:latin typeface="Arial" charset="0"/>
              <a:cs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1079653" y="3382178"/>
            <a:ext cx="2159309" cy="12779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145902" y="4532531"/>
            <a:ext cx="1371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5800" y="2743200"/>
            <a:ext cx="5650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29200" y="2667000"/>
            <a:ext cx="5621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210</a:t>
            </a:r>
          </a:p>
          <a:p>
            <a:r>
              <a:rPr lang="en-US" dirty="0" smtClean="0"/>
              <a:t>20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00400" y="4724400"/>
            <a:ext cx="6642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3210</a:t>
            </a:r>
          </a:p>
          <a:p>
            <a:r>
              <a:rPr lang="en-US" dirty="0" smtClean="0"/>
              <a:t>320</a:t>
            </a:r>
          </a:p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1542361" y="2963537"/>
            <a:ext cx="1289341" cy="8831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721988" y="3048463"/>
            <a:ext cx="2127182" cy="19077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831702" y="2897436"/>
            <a:ext cx="1905551" cy="9492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1524001" y="2895601"/>
            <a:ext cx="3225143" cy="1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1295400" y="27432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380226" y="27963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2590800" y="48768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667000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603102" y="3618131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687928" y="3671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4508102" y="26670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574706" y="27211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 rot="10800000">
            <a:off x="5638800" y="2895600"/>
            <a:ext cx="914400" cy="565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584414" y="3349128"/>
            <a:ext cx="2133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Stable outcome</a:t>
            </a:r>
            <a:endParaRPr lang="en-US" baseline="-25000" dirty="0" smtClean="0"/>
          </a:p>
        </p:txBody>
      </p:sp>
      <p:cxnSp>
        <p:nvCxnSpPr>
          <p:cNvPr id="31" name="Straight Arrow Connector 30"/>
          <p:cNvCxnSpPr/>
          <p:nvPr/>
        </p:nvCxnSpPr>
        <p:spPr bwMode="auto">
          <a:xfrm rot="10800000" flipV="1">
            <a:off x="3962401" y="3646582"/>
            <a:ext cx="2603653" cy="123021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3081339" y="2895600"/>
            <a:ext cx="1435892" cy="23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728788" y="3095625"/>
            <a:ext cx="485775" cy="3309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2962275" y="3838575"/>
            <a:ext cx="969169" cy="10810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531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The Border Gateway Protocol (BGP)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1524000"/>
            <a:ext cx="82724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BGP calculates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paths </a:t>
            </a:r>
            <a:r>
              <a:rPr lang="en-US" sz="2800" kern="0" dirty="0" smtClean="0">
                <a:latin typeface="Arial" charset="0"/>
                <a:cs typeface="Arial" charset="0"/>
              </a:rPr>
              <a:t>to each address prefix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66738" y="4572000"/>
            <a:ext cx="8272462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Each Autonomous System (AS) implements its own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custom policies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ts val="12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Can prefer an arbitrary path</a:t>
            </a:r>
            <a:endParaRPr lang="en-US" sz="2800" kern="0" dirty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ts val="12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Can export the path to a subset of neighbors</a:t>
            </a:r>
            <a:endParaRPr lang="en-US" sz="2000" i="1" kern="0" dirty="0">
              <a:latin typeface="Arial" charset="0"/>
              <a:cs typeface="Arial" charset="0"/>
            </a:endParaRPr>
          </a:p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endParaRPr lang="en-US" sz="2800" kern="0" dirty="0">
              <a:latin typeface="Arial" charset="0"/>
              <a:cs typeface="Arial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923314" y="4442502"/>
            <a:ext cx="1397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9900"/>
                </a:solidFill>
                <a:latin typeface="Book Antiqua" pitchFamily="18" charset="0"/>
              </a:rPr>
              <a:t>Prefix d</a:t>
            </a:r>
          </a:p>
        </p:txBody>
      </p:sp>
      <p:sp>
        <p:nvSpPr>
          <p:cNvPr id="39" name="TextBox 38"/>
          <p:cNvSpPr txBox="1"/>
          <p:nvPr/>
        </p:nvSpPr>
        <p:spPr>
          <a:xfrm rot="902139">
            <a:off x="5430792" y="3224924"/>
            <a:ext cx="15493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  <a:cs typeface="Arial" charset="0"/>
              </a:rPr>
              <a:t>Data traffic</a:t>
            </a:r>
          </a:p>
        </p:txBody>
      </p:sp>
      <p:sp>
        <p:nvSpPr>
          <p:cNvPr id="46" name="TextBox 42"/>
          <p:cNvSpPr txBox="1">
            <a:spLocks noChangeArrowheads="1"/>
          </p:cNvSpPr>
          <p:nvPr/>
        </p:nvSpPr>
        <p:spPr bwMode="auto">
          <a:xfrm rot="20721059">
            <a:off x="2181427" y="3677297"/>
            <a:ext cx="161974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“I can reach d via AS 1”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1534943" y="2467751"/>
            <a:ext cx="5840558" cy="161925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553698" y="2432623"/>
            <a:ext cx="5837702" cy="1659616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37" name="Cloud 59"/>
          <p:cNvSpPr>
            <a:spLocks noChangeArrowheads="1"/>
          </p:cNvSpPr>
          <p:nvPr/>
        </p:nvSpPr>
        <p:spPr bwMode="auto">
          <a:xfrm>
            <a:off x="1088687" y="3830777"/>
            <a:ext cx="892513" cy="522924"/>
          </a:xfrm>
          <a:custGeom>
            <a:avLst/>
            <a:gdLst>
              <a:gd name="T0" fmla="*/ 1635349 w 43200"/>
              <a:gd name="T1" fmla="*/ 457200 h 43200"/>
              <a:gd name="T2" fmla="*/ 818357 w 43200"/>
              <a:gd name="T3" fmla="*/ 913426 h 43200"/>
              <a:gd name="T4" fmla="*/ 5077 w 43200"/>
              <a:gd name="T5" fmla="*/ 457200 h 43200"/>
              <a:gd name="T6" fmla="*/ 818357 w 43200"/>
              <a:gd name="T7" fmla="*/ 52282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16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 defTabSz="3867150">
              <a:defRPr/>
            </a:pPr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61" name="Cloud 59"/>
          <p:cNvSpPr>
            <a:spLocks noChangeArrowheads="1"/>
          </p:cNvSpPr>
          <p:nvPr/>
        </p:nvSpPr>
        <p:spPr bwMode="auto">
          <a:xfrm>
            <a:off x="685800" y="2105801"/>
            <a:ext cx="1735795" cy="723901"/>
          </a:xfrm>
          <a:custGeom>
            <a:avLst/>
            <a:gdLst>
              <a:gd name="T0" fmla="*/ 1635349 w 43200"/>
              <a:gd name="T1" fmla="*/ 457200 h 43200"/>
              <a:gd name="T2" fmla="*/ 818357 w 43200"/>
              <a:gd name="T3" fmla="*/ 913426 h 43200"/>
              <a:gd name="T4" fmla="*/ 5077 w 43200"/>
              <a:gd name="T5" fmla="*/ 457200 h 43200"/>
              <a:gd name="T6" fmla="*/ 818357 w 43200"/>
              <a:gd name="T7" fmla="*/ 52282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16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 defTabSz="3867150">
              <a:defRPr/>
            </a:pPr>
            <a:r>
              <a:rPr lang="en-US" b="1" dirty="0" smtClean="0"/>
              <a:t>5</a:t>
            </a:r>
            <a:endParaRPr lang="en-US" b="1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7375500" y="2467751"/>
            <a:ext cx="5014" cy="143173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83" name="Cloud 59"/>
          <p:cNvSpPr>
            <a:spLocks noChangeArrowheads="1"/>
          </p:cNvSpPr>
          <p:nvPr/>
        </p:nvSpPr>
        <p:spPr bwMode="auto">
          <a:xfrm>
            <a:off x="3733800" y="2938056"/>
            <a:ext cx="1371600" cy="577445"/>
          </a:xfrm>
          <a:custGeom>
            <a:avLst/>
            <a:gdLst>
              <a:gd name="T0" fmla="*/ 1635349 w 43200"/>
              <a:gd name="T1" fmla="*/ 457200 h 43200"/>
              <a:gd name="T2" fmla="*/ 818357 w 43200"/>
              <a:gd name="T3" fmla="*/ 913426 h 43200"/>
              <a:gd name="T4" fmla="*/ 5077 w 43200"/>
              <a:gd name="T5" fmla="*/ 457200 h 43200"/>
              <a:gd name="T6" fmla="*/ 818357 w 43200"/>
              <a:gd name="T7" fmla="*/ 52282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16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 defTabSz="3867150">
              <a:defRPr/>
            </a:pPr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17" name="TextBox 42"/>
          <p:cNvSpPr txBox="1">
            <a:spLocks noChangeArrowheads="1"/>
          </p:cNvSpPr>
          <p:nvPr/>
        </p:nvSpPr>
        <p:spPr bwMode="auto">
          <a:xfrm rot="938951">
            <a:off x="4856957" y="3829237"/>
            <a:ext cx="17882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“I can reach d”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5192486" y="3341330"/>
            <a:ext cx="1730828" cy="47897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9E47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V="1">
            <a:off x="1981200" y="3352216"/>
            <a:ext cx="1719943" cy="46808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9E47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H="1">
            <a:off x="2198914" y="3799945"/>
            <a:ext cx="1632857" cy="46667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7522029" y="2927672"/>
            <a:ext cx="21771" cy="88174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9E47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H="1" flipV="1">
            <a:off x="7239000" y="2873245"/>
            <a:ext cx="10886" cy="88174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 flipH="1" flipV="1">
            <a:off x="4855029" y="3559044"/>
            <a:ext cx="1828801" cy="489859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42" name="Cloud 61"/>
          <p:cNvSpPr>
            <a:spLocks noChangeArrowheads="1"/>
          </p:cNvSpPr>
          <p:nvPr/>
        </p:nvSpPr>
        <p:spPr bwMode="auto">
          <a:xfrm>
            <a:off x="6705600" y="3820301"/>
            <a:ext cx="1371600" cy="533400"/>
          </a:xfrm>
          <a:custGeom>
            <a:avLst/>
            <a:gdLst>
              <a:gd name="T0" fmla="*/ 1330803 w 43200"/>
              <a:gd name="T1" fmla="*/ 419100 h 43200"/>
              <a:gd name="T2" fmla="*/ 665957 w 43200"/>
              <a:gd name="T3" fmla="*/ 837307 h 43200"/>
              <a:gd name="T4" fmla="*/ 4131 w 43200"/>
              <a:gd name="T5" fmla="*/ 419100 h 43200"/>
              <a:gd name="T6" fmla="*/ 665957 w 43200"/>
              <a:gd name="T7" fmla="*/ 47925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16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 defTabSz="3867150">
              <a:defRPr/>
            </a:pPr>
            <a:r>
              <a:rPr lang="en-US" b="1" dirty="0" smtClean="0"/>
              <a:t>1</a:t>
            </a:r>
            <a:endParaRPr lang="en-US" b="1" dirty="0"/>
          </a:p>
          <a:p>
            <a:pPr algn="ctr" defTabSz="3867150">
              <a:defRPr/>
            </a:pPr>
            <a:endParaRPr lang="en-US" sz="2400" dirty="0"/>
          </a:p>
        </p:txBody>
      </p:sp>
      <p:sp>
        <p:nvSpPr>
          <p:cNvPr id="175" name="Cloud 59"/>
          <p:cNvSpPr>
            <a:spLocks noChangeArrowheads="1"/>
          </p:cNvSpPr>
          <p:nvPr/>
        </p:nvSpPr>
        <p:spPr bwMode="auto">
          <a:xfrm>
            <a:off x="6553200" y="2105800"/>
            <a:ext cx="1735795" cy="723901"/>
          </a:xfrm>
          <a:custGeom>
            <a:avLst/>
            <a:gdLst>
              <a:gd name="T0" fmla="*/ 1635349 w 43200"/>
              <a:gd name="T1" fmla="*/ 457200 h 43200"/>
              <a:gd name="T2" fmla="*/ 818357 w 43200"/>
              <a:gd name="T3" fmla="*/ 913426 h 43200"/>
              <a:gd name="T4" fmla="*/ 5077 w 43200"/>
              <a:gd name="T5" fmla="*/ 457200 h 43200"/>
              <a:gd name="T6" fmla="*/ 818357 w 43200"/>
              <a:gd name="T7" fmla="*/ 52282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0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4"/>
                </a:cubicBezTo>
                <a:cubicBezTo>
                  <a:pt x="20114" y="1344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1"/>
                </a:cubicBezTo>
                <a:cubicBezTo>
                  <a:pt x="27723" y="141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50"/>
                </a:cubicBezTo>
                <a:cubicBezTo>
                  <a:pt x="35888" y="150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7"/>
                </a:cubicBezTo>
                <a:cubicBezTo>
                  <a:pt x="30535" y="38007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8"/>
                </a:cubicBezTo>
                <a:cubicBezTo>
                  <a:pt x="19839" y="43358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1"/>
                </a:cubicBezTo>
                <a:cubicBezTo>
                  <a:pt x="9735" y="40771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10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5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7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5"/>
                </a:cubicBezTo>
                <a:cubicBezTo>
                  <a:pt x="3584" y="26195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16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 defTabSz="3867150">
              <a:defRPr/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01" name="TextBox 42"/>
          <p:cNvSpPr txBox="1">
            <a:spLocks noChangeArrowheads="1"/>
          </p:cNvSpPr>
          <p:nvPr/>
        </p:nvSpPr>
        <p:spPr bwMode="auto">
          <a:xfrm rot="20721059">
            <a:off x="4976023" y="2251025"/>
            <a:ext cx="1619747" cy="688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“I can reach d via AS 1”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202" name="Straight Arrow Connector 201"/>
          <p:cNvCxnSpPr/>
          <p:nvPr/>
        </p:nvCxnSpPr>
        <p:spPr bwMode="auto">
          <a:xfrm flipH="1">
            <a:off x="4985658" y="2426930"/>
            <a:ext cx="1502229" cy="424543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2266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20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The Surprise: Spurious Announcements Trigger Permanent Oscillations!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5943600"/>
            <a:ext cx="82724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Can be caused by route flap damping</a:t>
            </a:r>
            <a:endParaRPr lang="en-US" sz="2800" kern="0" dirty="0">
              <a:latin typeface="Arial" charset="0"/>
              <a:cs typeface="Arial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566738" y="1524000"/>
            <a:ext cx="82724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Oscillates</a:t>
            </a:r>
            <a:r>
              <a:rPr lang="en-US" sz="2800" kern="0" noProof="0" dirty="0" smtClean="0">
                <a:latin typeface="Arial" charset="0"/>
                <a:cs typeface="Arial" charset="0"/>
              </a:rPr>
              <a:t> if node 3 announces route 30</a:t>
            </a:r>
            <a:endParaRPr lang="en-US" sz="2800" kern="0" dirty="0" smtClean="0">
              <a:latin typeface="Arial" charset="0"/>
              <a:cs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1079653" y="3382178"/>
            <a:ext cx="2159309" cy="12779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145902" y="4532531"/>
            <a:ext cx="1371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5800" y="2743200"/>
            <a:ext cx="5650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29200" y="2667000"/>
            <a:ext cx="5621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210</a:t>
            </a:r>
          </a:p>
          <a:p>
            <a:r>
              <a:rPr lang="en-US" dirty="0" smtClean="0"/>
              <a:t>20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00400" y="4724400"/>
            <a:ext cx="6642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3210</a:t>
            </a:r>
          </a:p>
          <a:p>
            <a:r>
              <a:rPr lang="en-US" dirty="0" smtClean="0"/>
              <a:t>320</a:t>
            </a:r>
          </a:p>
          <a:p>
            <a:r>
              <a:rPr lang="en-US" dirty="0">
                <a:solidFill>
                  <a:srgbClr val="FF0000"/>
                </a:solidFill>
              </a:rPr>
              <a:t>30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542361" y="2963537"/>
            <a:ext cx="1289341" cy="8831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721988" y="3048463"/>
            <a:ext cx="2127182" cy="19077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831702" y="2897436"/>
            <a:ext cx="1905551" cy="9492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1524001" y="2895601"/>
            <a:ext cx="3225143" cy="18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1295400" y="27432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380226" y="27963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2590800" y="48768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667000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603102" y="3618131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687928" y="3671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4508102" y="26670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574706" y="27211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 flipV="1">
            <a:off x="3081339" y="2895600"/>
            <a:ext cx="1435892" cy="23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728788" y="3095625"/>
            <a:ext cx="485775" cy="3309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98837" y="4021157"/>
            <a:ext cx="151701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Spurious update</a:t>
            </a:r>
            <a:endParaRPr lang="en-US" baseline="-250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 flipV="1">
            <a:off x="2831306" y="4417219"/>
            <a:ext cx="2382" cy="4548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>
          <a:xfrm rot="16200000" flipV="1">
            <a:off x="2007477" y="4175234"/>
            <a:ext cx="367862" cy="220717"/>
          </a:xfrm>
          <a:prstGeom prst="straightConnector1">
            <a:avLst/>
          </a:prstGeom>
          <a:ln w="1905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2"/>
          <p:cNvSpPr txBox="1"/>
          <p:nvPr/>
        </p:nvSpPr>
        <p:spPr>
          <a:xfrm>
            <a:off x="1710559" y="419888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9900"/>
                </a:solidFill>
              </a:rPr>
              <a:t>30</a:t>
            </a:r>
            <a:endParaRPr lang="en-US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21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Some Results No Longer Hold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Absence of a “dispute reel” necessary and sufficient for </a:t>
            </a:r>
            <a:r>
              <a:rPr lang="en-US" sz="2800" kern="0" dirty="0">
                <a:latin typeface="Arial" charset="0"/>
                <a:cs typeface="Arial" charset="0"/>
              </a:rPr>
              <a:t>safety under filtering in SPVP                </a:t>
            </a:r>
            <a:r>
              <a:rPr lang="en-US" sz="2000" i="1" kern="0" dirty="0" smtClean="0">
                <a:latin typeface="Arial" charset="0"/>
                <a:cs typeface="Arial" charset="0"/>
              </a:rPr>
              <a:t>(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Cittadini</a:t>
            </a:r>
            <a:r>
              <a:rPr lang="en-US" sz="2000" i="1" kern="0" dirty="0" smtClean="0">
                <a:latin typeface="Arial" charset="0"/>
                <a:cs typeface="Arial" charset="0"/>
              </a:rPr>
              <a:t> et al., 2009)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Our </a:t>
            </a:r>
            <a:r>
              <a:rPr lang="en-US" sz="2800" kern="0" dirty="0">
                <a:latin typeface="Arial" charset="0"/>
                <a:cs typeface="Arial" charset="0"/>
              </a:rPr>
              <a:t>result: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permanent oscillations in DPVP </a:t>
            </a:r>
            <a:r>
              <a:rPr lang="en-US" sz="2800" kern="0" dirty="0">
                <a:latin typeface="Arial" charset="0"/>
                <a:cs typeface="Arial" charset="0"/>
              </a:rPr>
              <a:t>even without a </a:t>
            </a:r>
            <a:r>
              <a:rPr lang="en-US" sz="2800" kern="0" dirty="0" smtClean="0">
                <a:latin typeface="Arial" charset="0"/>
                <a:cs typeface="Arial" charset="0"/>
              </a:rPr>
              <a:t>reel </a:t>
            </a:r>
            <a:endParaRPr lang="en-US" sz="2000" i="1" kern="0" dirty="0" smtClean="0">
              <a:latin typeface="Arial" charset="0"/>
              <a:cs typeface="Arial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66738" y="4114800"/>
            <a:ext cx="8348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Linear time convergence of BGP </a:t>
            </a:r>
            <a:r>
              <a:rPr lang="en-US" sz="2000" i="1" kern="0" dirty="0" smtClean="0">
                <a:latin typeface="Arial" charset="0"/>
                <a:cs typeface="Arial" charset="0"/>
              </a:rPr>
              <a:t>(Sami et al., 2009)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Our </a:t>
            </a:r>
            <a:r>
              <a:rPr lang="en-US" sz="2800" kern="0" dirty="0" smtClean="0">
                <a:latin typeface="Arial" charset="0"/>
                <a:cs typeface="Arial" charset="0"/>
              </a:rPr>
              <a:t>result: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exponential slowdown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22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348662" cy="609600"/>
          </a:xfrm>
        </p:spPr>
        <p:txBody>
          <a:bodyPr/>
          <a:lstStyle/>
          <a:p>
            <a:pPr marL="571500" indent="-571500" eaLnBrk="1" hangingPunct="1">
              <a:buClr>
                <a:srgbClr val="FF9900"/>
              </a:buClr>
              <a:buFont typeface="+mj-lt"/>
              <a:buAutoNum type="romanUcPeriod"/>
            </a:pPr>
            <a:r>
              <a:rPr lang="en-US" sz="2800" dirty="0" smtClean="0">
                <a:latin typeface="Arial" charset="0"/>
                <a:cs typeface="Arial" charset="0"/>
              </a:rPr>
              <a:t>Classical model of BGP: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kern="1200" dirty="0" smtClean="0">
                <a:latin typeface="Arial" charset="0"/>
                <a:cs typeface="Arial" charset="0"/>
              </a:rPr>
              <a:t>the SPVP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3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The surprise: </a:t>
            </a:r>
            <a:r>
              <a:rPr lang="en-US" sz="2400" i="1" dirty="0" smtClean="0">
                <a:latin typeface="Arial" charset="0"/>
                <a:cs typeface="Arial" charset="0"/>
              </a:rPr>
              <a:t>networks believed to be safe oscillate!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37338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lvl="0" indent="-57150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romanUcPeriod" startAt="4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Convergence conditions: 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polynomial time verifiable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44196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5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Conclusion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23622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2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Spurious BGP updates: </a:t>
            </a:r>
            <a:r>
              <a:rPr lang="en-US" sz="2400" i="1" dirty="0" smtClean="0">
                <a:latin typeface="Arial" charset="0"/>
                <a:cs typeface="Arial" charset="0"/>
              </a:rPr>
              <a:t>what are they?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Convergence Conditions</a:t>
            </a: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3581400"/>
            <a:ext cx="834866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Absence of a “dispute wheel” is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still sufficient for safety in DPVP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Most of the previous results of the past decade still hold under DPVP!</a:t>
            </a:r>
            <a:endParaRPr lang="en-US" sz="2000" i="1" kern="0" dirty="0" smtClean="0">
              <a:latin typeface="Arial" charset="0"/>
              <a:cs typeface="Arial" charset="0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2724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noProof="0" dirty="0" smtClean="0">
                <a:latin typeface="Arial" charset="0"/>
                <a:cs typeface="Arial" charset="0"/>
              </a:rPr>
              <a:t>Absence of a “dispute wheel”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sufficient </a:t>
            </a:r>
            <a:r>
              <a:rPr lang="en-US" sz="2800" kern="0" dirty="0" smtClean="0">
                <a:latin typeface="Arial" charset="0"/>
                <a:cs typeface="Arial" charset="0"/>
              </a:rPr>
              <a:t>for safety in SPVP </a:t>
            </a:r>
            <a:r>
              <a:rPr lang="en-US" sz="2000" i="1" kern="0" noProof="0" dirty="0" smtClean="0">
                <a:latin typeface="Arial" charset="0"/>
                <a:cs typeface="Arial" charset="0"/>
              </a:rPr>
              <a:t>(Griffin, Shepherd, </a:t>
            </a:r>
            <a:r>
              <a:rPr lang="en-US" sz="2000" i="1" kern="0" noProof="0" dirty="0" err="1" smtClean="0">
                <a:latin typeface="Arial" charset="0"/>
                <a:cs typeface="Arial" charset="0"/>
              </a:rPr>
              <a:t>Wilfong</a:t>
            </a:r>
            <a:r>
              <a:rPr lang="en-US" sz="2000" i="1" kern="0" noProof="0" dirty="0" smtClean="0">
                <a:latin typeface="Arial" charset="0"/>
                <a:cs typeface="Arial" charset="0"/>
              </a:rPr>
              <a:t>, 2002)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One of the most cited results</a:t>
            </a:r>
            <a:endParaRPr lang="en-US" sz="2000" i="1" kern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24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DPVP</a:t>
            </a:r>
            <a:r>
              <a:rPr lang="en-US" altLang="zh-CN" sz="3700" dirty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Makes Analysis Easier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27246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noProof="0" dirty="0" smtClean="0">
                <a:latin typeface="Arial" charset="0"/>
                <a:cs typeface="Arial" charset="0"/>
              </a:rPr>
              <a:t>No need to prove that: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Announced route is the highest ranked one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Announced route is the last one learned from the downstream neighbor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6738" y="3962400"/>
            <a:ext cx="827246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We changed the problem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PSPACE complete vs. NP complete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C2CAE-AA9D-490A-BCB0-610B339F914B}" type="slidenum">
              <a:rPr lang="zh-CN" altLang="en-US"/>
              <a:pPr>
                <a:defRPr/>
              </a:pPr>
              <a:t>25</a:t>
            </a:fld>
            <a:endParaRPr lang="en-US" altLang="zh-CN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216025"/>
          </a:xfrm>
        </p:spPr>
        <p:txBody>
          <a:bodyPr/>
          <a:lstStyle/>
          <a:p>
            <a:pPr eaLnBrk="1" hangingPunct="1"/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Necessary and Sufficient Conditions</a:t>
            </a:r>
          </a:p>
        </p:txBody>
      </p:sp>
      <p:cxnSp>
        <p:nvCxnSpPr>
          <p:cNvPr id="50180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1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How can we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prove</a:t>
            </a:r>
            <a:r>
              <a:rPr lang="en-US" sz="2800" kern="0" dirty="0" smtClean="0">
                <a:latin typeface="Arial" charset="0"/>
                <a:cs typeface="Arial" charset="0"/>
              </a:rPr>
              <a:t> a system may oscillate?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Classify each node as “stable” or “coy”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At least one “coy” node exists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Prove that “stable” nodes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must be stable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Prove that “coy” nodes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may oscillate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 flipV="1">
            <a:off x="2057400" y="4191000"/>
            <a:ext cx="609600" cy="685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667000" y="4800600"/>
            <a:ext cx="38862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Easy in a model with spurious announcements</a:t>
            </a:r>
            <a:endParaRPr lang="en-US" sz="2200" b="1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C2CAE-AA9D-490A-BCB0-610B339F914B}" type="slidenum">
              <a:rPr lang="zh-CN" altLang="en-US"/>
              <a:pPr>
                <a:defRPr/>
              </a:pPr>
              <a:t>26</a:t>
            </a:fld>
            <a:endParaRPr lang="en-US" altLang="zh-CN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216025"/>
          </a:xfrm>
        </p:spPr>
        <p:txBody>
          <a:bodyPr/>
          <a:lstStyle/>
          <a:p>
            <a:pPr eaLnBrk="1" hangingPunct="1"/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Necessary and Sufficient Conditions</a:t>
            </a:r>
          </a:p>
        </p:txBody>
      </p:sp>
      <p:cxnSp>
        <p:nvCxnSpPr>
          <p:cNvPr id="50180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1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038600" y="2870408"/>
            <a:ext cx="35052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Coy nodes may make spurious announcements</a:t>
            </a:r>
            <a:endParaRPr lang="en-US" sz="2200" b="1" baseline="-250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095691"/>
            <a:ext cx="25908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Stable nodes have a permanent path</a:t>
            </a:r>
            <a:endParaRPr lang="en-US" sz="2200" b="1" baseline="-250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566738" y="5867400"/>
            <a:ext cx="69008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Theorem: DPVP oscillates if and only if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it has a </a:t>
            </a:r>
            <a:r>
              <a:rPr lang="en-US" sz="28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CoyOTE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953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Definition: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   </a:t>
            </a:r>
            <a:r>
              <a:rPr lang="en-US" sz="2800" kern="0" dirty="0" err="1" smtClean="0">
                <a:latin typeface="Arial" charset="0"/>
                <a:cs typeface="Arial" charset="0"/>
              </a:rPr>
              <a:t>CoyOTE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   </a:t>
            </a:r>
            <a:r>
              <a:rPr lang="en-US" sz="2800" kern="0" dirty="0" smtClean="0">
                <a:latin typeface="Arial" charset="0"/>
                <a:cs typeface="Arial" charset="0"/>
              </a:rPr>
              <a:t>is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   </a:t>
            </a:r>
            <a:r>
              <a:rPr lang="en-US" sz="2800" kern="0" dirty="0" smtClean="0">
                <a:latin typeface="Arial" charset="0"/>
                <a:cs typeface="Arial" charset="0"/>
              </a:rPr>
              <a:t>a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   </a:t>
            </a:r>
            <a:r>
              <a:rPr lang="en-US" sz="2800" kern="0" dirty="0" smtClean="0">
                <a:latin typeface="Arial" charset="0"/>
                <a:cs typeface="Arial" charset="0"/>
              </a:rPr>
              <a:t>triple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   </a:t>
            </a:r>
            <a:r>
              <a:rPr lang="en-US" sz="2800" kern="0" dirty="0" smtClean="0">
                <a:latin typeface="Arial" charset="0"/>
                <a:cs typeface="Arial" charset="0"/>
              </a:rPr>
              <a:t>(C, S, </a:t>
            </a:r>
            <a:r>
              <a:rPr lang="el-GR" sz="2800" kern="0" dirty="0" smtClean="0">
                <a:latin typeface="Times New Roman"/>
                <a:cs typeface="Times New Roman"/>
              </a:rPr>
              <a:t>Π</a:t>
            </a:r>
            <a:r>
              <a:rPr lang="en-US" sz="2800" kern="0" dirty="0" smtClean="0">
                <a:latin typeface="Arial" charset="0"/>
                <a:cs typeface="Arial" charset="0"/>
              </a:rPr>
              <a:t>) satisfying</a:t>
            </a:r>
            <a:r>
              <a:rPr lang="en-US" sz="1600" kern="0" dirty="0">
                <a:latin typeface="Arial" charset="0"/>
                <a:cs typeface="Arial" charset="0"/>
              </a:rPr>
              <a:t> </a:t>
            </a:r>
            <a:r>
              <a:rPr lang="en-US" sz="1600" kern="0" dirty="0" smtClean="0">
                <a:latin typeface="Arial" charset="0"/>
                <a:cs typeface="Arial" charset="0"/>
              </a:rPr>
              <a:t>   </a:t>
            </a:r>
            <a:r>
              <a:rPr lang="en-US" sz="2800" kern="0" dirty="0" smtClean="0">
                <a:latin typeface="Arial" charset="0"/>
                <a:cs typeface="Arial" charset="0"/>
              </a:rPr>
              <a:t>several</a:t>
            </a:r>
            <a:r>
              <a:rPr lang="en-US" sz="1600" kern="0" dirty="0">
                <a:latin typeface="Arial" charset="0"/>
                <a:cs typeface="Arial" charset="0"/>
              </a:rPr>
              <a:t>  </a:t>
            </a:r>
            <a:r>
              <a:rPr lang="en-US" sz="1600" kern="0" dirty="0" smtClean="0">
                <a:latin typeface="Arial" charset="0"/>
                <a:cs typeface="Arial" charset="0"/>
              </a:rPr>
              <a:t>  </a:t>
            </a:r>
            <a:r>
              <a:rPr lang="en-US" sz="2800" kern="0" dirty="0" smtClean="0">
                <a:latin typeface="Arial" charset="0"/>
                <a:cs typeface="Arial" charset="0"/>
              </a:rPr>
              <a:t>conditions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58" name="Elbow Connector 57"/>
          <p:cNvCxnSpPr/>
          <p:nvPr/>
        </p:nvCxnSpPr>
        <p:spPr bwMode="auto">
          <a:xfrm rot="10800000" flipV="1">
            <a:off x="4362054" y="2099432"/>
            <a:ext cx="3638948" cy="2396368"/>
          </a:xfrm>
          <a:prstGeom prst="bentConnector3">
            <a:avLst>
              <a:gd name="adj1" fmla="val 554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773129" y="4921045"/>
            <a:ext cx="463345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One path assigned to each node proves if the node is coy or stable</a:t>
            </a:r>
            <a:endParaRPr lang="en-US" sz="2200" b="1" baseline="-25000" dirty="0" smtClean="0"/>
          </a:p>
        </p:txBody>
      </p:sp>
      <p:cxnSp>
        <p:nvCxnSpPr>
          <p:cNvPr id="75" name="Elbow Connector 74"/>
          <p:cNvCxnSpPr/>
          <p:nvPr/>
        </p:nvCxnSpPr>
        <p:spPr bwMode="auto">
          <a:xfrm rot="10800000" flipV="1">
            <a:off x="3657602" y="2099432"/>
            <a:ext cx="3886198" cy="1177168"/>
          </a:xfrm>
          <a:prstGeom prst="bentConnector3">
            <a:avLst>
              <a:gd name="adj1" fmla="val 285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Elbow Connector 83"/>
          <p:cNvCxnSpPr/>
          <p:nvPr/>
        </p:nvCxnSpPr>
        <p:spPr bwMode="auto">
          <a:xfrm rot="10800000" flipV="1">
            <a:off x="2881286" y="2077129"/>
            <a:ext cx="5576918" cy="3219999"/>
          </a:xfrm>
          <a:prstGeom prst="bentConnector3">
            <a:avLst>
              <a:gd name="adj1" fmla="val 283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 flipH="1" flipV="1">
            <a:off x="822490" y="3591633"/>
            <a:ext cx="1908755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 flipV="1">
            <a:off x="845268" y="3591635"/>
            <a:ext cx="990601" cy="18185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835870" y="3591635"/>
            <a:ext cx="907330" cy="18185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743201" y="3581400"/>
            <a:ext cx="1293842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1835870" y="4684931"/>
            <a:ext cx="2201174" cy="7252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1600200" y="518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685026" y="52347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60" name="Oval 59"/>
          <p:cNvSpPr/>
          <p:nvPr/>
        </p:nvSpPr>
        <p:spPr>
          <a:xfrm>
            <a:off x="609600" y="3352800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94425" y="34059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514600" y="3352800"/>
            <a:ext cx="4572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581204" y="34069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38100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8862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609600" y="2554061"/>
            <a:ext cx="6534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1230</a:t>
            </a:r>
          </a:p>
          <a:p>
            <a:r>
              <a:rPr lang="en-US" dirty="0"/>
              <a:t>1</a:t>
            </a:r>
            <a:r>
              <a:rPr lang="en-US" dirty="0" smtClean="0"/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37246" y="3988078"/>
            <a:ext cx="424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109889" y="2877227"/>
            <a:ext cx="5477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210</a:t>
            </a:r>
          </a:p>
          <a:p>
            <a:r>
              <a:rPr lang="en-US" dirty="0" smtClean="0"/>
              <a:t>20</a:t>
            </a:r>
          </a:p>
          <a:p>
            <a:r>
              <a:rPr lang="en-US" dirty="0" smtClean="0"/>
              <a:t>230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2148348" y="4921045"/>
            <a:ext cx="1676400" cy="533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0200" name="Freeform 50199"/>
          <p:cNvSpPr/>
          <p:nvPr/>
        </p:nvSpPr>
        <p:spPr>
          <a:xfrm>
            <a:off x="578835" y="3260018"/>
            <a:ext cx="1884146" cy="2037111"/>
          </a:xfrm>
          <a:custGeom>
            <a:avLst/>
            <a:gdLst>
              <a:gd name="connsiteX0" fmla="*/ 1884146 w 1884146"/>
              <a:gd name="connsiteY0" fmla="*/ 178814 h 2037111"/>
              <a:gd name="connsiteX1" fmla="*/ 25849 w 1884146"/>
              <a:gd name="connsiteY1" fmla="*/ 178814 h 2037111"/>
              <a:gd name="connsiteX2" fmla="*/ 969746 w 1884146"/>
              <a:gd name="connsiteY2" fmla="*/ 2037111 h 2037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4146" h="2037111">
                <a:moveTo>
                  <a:pt x="1884146" y="178814"/>
                </a:moveTo>
                <a:cubicBezTo>
                  <a:pt x="1031197" y="23956"/>
                  <a:pt x="178249" y="-130902"/>
                  <a:pt x="25849" y="178814"/>
                </a:cubicBezTo>
                <a:cubicBezTo>
                  <a:pt x="-126551" y="488530"/>
                  <a:pt x="421597" y="1262820"/>
                  <a:pt x="969746" y="2037111"/>
                </a:cubicBezTo>
              </a:path>
            </a:pathLst>
          </a:custGeom>
          <a:ln w="38100">
            <a:solidFill>
              <a:srgbClr val="FF9900"/>
            </a:solidFill>
            <a:tailEnd type="stealth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1106129" y="3639849"/>
            <a:ext cx="2508156" cy="1561416"/>
          </a:xfrm>
          <a:custGeom>
            <a:avLst/>
            <a:gdLst>
              <a:gd name="connsiteX0" fmla="*/ 0 w 2508156"/>
              <a:gd name="connsiteY0" fmla="*/ 101325 h 1561416"/>
              <a:gd name="connsiteX1" fmla="*/ 1194619 w 2508156"/>
              <a:gd name="connsiteY1" fmla="*/ 71828 h 1561416"/>
              <a:gd name="connsiteX2" fmla="*/ 2507226 w 2508156"/>
              <a:gd name="connsiteY2" fmla="*/ 912486 h 1561416"/>
              <a:gd name="connsiteX3" fmla="*/ 988142 w 2508156"/>
              <a:gd name="connsiteY3" fmla="*/ 1561416 h 156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8156" h="1561416">
                <a:moveTo>
                  <a:pt x="0" y="101325"/>
                </a:moveTo>
                <a:cubicBezTo>
                  <a:pt x="388374" y="18980"/>
                  <a:pt x="776748" y="-63365"/>
                  <a:pt x="1194619" y="71828"/>
                </a:cubicBezTo>
                <a:cubicBezTo>
                  <a:pt x="1612490" y="207021"/>
                  <a:pt x="2541639" y="664221"/>
                  <a:pt x="2507226" y="912486"/>
                </a:cubicBezTo>
                <a:cubicBezTo>
                  <a:pt x="2472813" y="1160751"/>
                  <a:pt x="1730477" y="1361083"/>
                  <a:pt x="988142" y="1561416"/>
                </a:cubicBezTo>
              </a:path>
            </a:pathLst>
          </a:custGeom>
          <a:ln w="38100">
            <a:solidFill>
              <a:srgbClr val="FF9900"/>
            </a:solidFill>
            <a:tailEnd type="stealth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36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7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Verifying the Convergence </a:t>
            </a:r>
            <a:b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Conditions = Finding a </a:t>
            </a:r>
            <a:r>
              <a:rPr lang="en-US" sz="3700" dirty="0" err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CoyOTE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In general an NP-hard problem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27432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Can be checked in 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polynomial time </a:t>
            </a:r>
            <a:r>
              <a:rPr lang="en-US" sz="2800" kern="0" dirty="0" smtClean="0">
                <a:latin typeface="Arial" charset="0"/>
                <a:cs typeface="Arial" charset="0"/>
              </a:rPr>
              <a:t>for most “reasonable” network configurations!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27</a:t>
            </a:fld>
            <a:endParaRPr lang="en-US" altLang="zh-CN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1714897" y="3771503"/>
            <a:ext cx="380206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62000" y="4191000"/>
          <a:ext cx="7239000" cy="23622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{7DF18680-E054-41AD-8BC1-D1AEF772440D}</a:tableStyleId>
              </a:tblPr>
              <a:tblGrid>
                <a:gridCol w="7239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	filter paths violating business relationships</a:t>
                      </a:r>
                      <a:endParaRPr kumimoji="0" lang="en-US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1275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(ii)	 </a:t>
                      </a: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prefer paths not containing certain AS numbers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66"/>
                    </a:solidFill>
                  </a:tcPr>
                </a:tc>
              </a:tr>
              <a:tr h="4820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(iii)	 prefer paths from certain groups of neighbors</a:t>
                      </a: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  <a:tr h="2037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	 prefer shorter paths over longer ones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5085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	 prefer paths from a lowest AS number neighbor</a:t>
                      </a: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57400" y="3733800"/>
            <a:ext cx="685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e.g.</a:t>
            </a:r>
            <a:endParaRPr lang="en-US" sz="2200" b="1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C2CAE-AA9D-490A-BCB0-610B339F914B}" type="slidenum">
              <a:rPr lang="zh-CN" altLang="en-US"/>
              <a:pPr>
                <a:defRPr/>
              </a:pPr>
              <a:t>28</a:t>
            </a:fld>
            <a:endParaRPr lang="en-US" altLang="zh-CN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216025"/>
          </a:xfrm>
        </p:spPr>
        <p:txBody>
          <a:bodyPr/>
          <a:lstStyle/>
          <a:p>
            <a:pPr eaLnBrk="1" hangingPunct="1"/>
            <a:r>
              <a:rPr lang="en-US" altLang="zh-CN" sz="3700" dirty="0" err="1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DeCoy</a:t>
            </a:r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– Safety Verification Algorithm</a:t>
            </a:r>
          </a:p>
        </p:txBody>
      </p:sp>
      <p:cxnSp>
        <p:nvCxnSpPr>
          <p:cNvPr id="50180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1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78152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defRPr/>
            </a:pP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3486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Goal: verify safety in polynomial time</a:t>
            </a: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566738" y="2590800"/>
            <a:ext cx="83486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Key observation: greedy algorithm works!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85837" lvl="1" indent="-514350" eaLnBrk="1" hangingPunct="1">
              <a:spcBef>
                <a:spcPts val="1500"/>
              </a:spcBef>
              <a:buClr>
                <a:srgbClr val="FF9900"/>
              </a:buClr>
              <a:buFont typeface="+mj-lt"/>
              <a:buAutoNum type="arabicPeriod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Let the origin be in the stable set S</a:t>
            </a:r>
          </a:p>
          <a:p>
            <a:pPr marL="985837" lvl="1" indent="-514350" eaLnBrk="1" hangingPunct="1">
              <a:spcBef>
                <a:spcPts val="1500"/>
              </a:spcBef>
              <a:buClr>
                <a:srgbClr val="FF9900"/>
              </a:buClr>
              <a:buFont typeface="+mj-lt"/>
              <a:buAutoNum type="arabicPeriod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Keep </a:t>
            </a:r>
            <a:r>
              <a:rPr lang="en-US" sz="2800" kern="0" dirty="0">
                <a:latin typeface="Arial" charset="0"/>
                <a:cs typeface="Arial" charset="0"/>
              </a:rPr>
              <a:t>expanding the stable set S until stuck</a:t>
            </a:r>
            <a:endParaRPr lang="en-US" sz="2800" kern="0" dirty="0" smtClean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ts val="15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If all nodes become stable system is safe</a:t>
            </a:r>
            <a:endParaRPr lang="en-US" sz="2800" kern="0" dirty="0" smtClean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ts val="15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Otherwise system can oscillate</a:t>
            </a:r>
            <a:endParaRPr lang="en-US" sz="2800" kern="0" dirty="0">
              <a:latin typeface="Arial" charset="0"/>
              <a:cs typeface="Arial" charset="0"/>
            </a:endParaRPr>
          </a:p>
          <a:p>
            <a:pPr marL="46990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endParaRPr lang="en-US" sz="2800" kern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29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348662" cy="609600"/>
          </a:xfrm>
        </p:spPr>
        <p:txBody>
          <a:bodyPr/>
          <a:lstStyle/>
          <a:p>
            <a:pPr marL="571500" indent="-571500" eaLnBrk="1" hangingPunct="1">
              <a:buClr>
                <a:srgbClr val="FF9900"/>
              </a:buClr>
              <a:buFont typeface="+mj-lt"/>
              <a:buAutoNum type="romanUcPeriod"/>
            </a:pPr>
            <a:r>
              <a:rPr lang="en-US" sz="2800" dirty="0" smtClean="0">
                <a:latin typeface="Arial" charset="0"/>
                <a:cs typeface="Arial" charset="0"/>
              </a:rPr>
              <a:t>Classical model of BGP: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i="1" kern="1200" dirty="0" smtClean="0">
                <a:latin typeface="Arial" charset="0"/>
                <a:cs typeface="Arial" charset="0"/>
              </a:rPr>
              <a:t>the SPVP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3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The surprise: </a:t>
            </a:r>
            <a:r>
              <a:rPr lang="en-US" sz="2400" i="1" dirty="0" smtClean="0">
                <a:latin typeface="Arial" charset="0"/>
                <a:cs typeface="Arial" charset="0"/>
              </a:rPr>
              <a:t>networks believed to be safe oscillate!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37338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lvl="0" indent="-57150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romanUcPeriod" startAt="4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Convergence conditions: </a:t>
            </a:r>
            <a:r>
              <a:rPr lang="en-US" sz="2400" i="1" dirty="0" smtClean="0">
                <a:latin typeface="Arial" charset="0"/>
                <a:cs typeface="Arial" charset="0"/>
              </a:rPr>
              <a:t>polynomial time verifiable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44196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5"/>
              <a:tabLst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Conclusion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23622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2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Spurious BGP updates: </a:t>
            </a:r>
            <a:r>
              <a:rPr lang="en-US" sz="2400" i="1" dirty="0" smtClean="0">
                <a:latin typeface="Arial" charset="0"/>
                <a:cs typeface="Arial" charset="0"/>
              </a:rPr>
              <a:t>what are they?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BGP Safety Challenges</a:t>
            </a: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2724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35,000 </a:t>
            </a:r>
            <a:r>
              <a:rPr lang="en-US" sz="2800" kern="0" dirty="0" err="1" smtClean="0">
                <a:latin typeface="Arial" charset="0"/>
                <a:cs typeface="Arial" charset="0"/>
              </a:rPr>
              <a:t>ASes</a:t>
            </a:r>
            <a:r>
              <a:rPr lang="en-US" sz="2800" kern="0" dirty="0" smtClean="0">
                <a:latin typeface="Arial" charset="0"/>
                <a:cs typeface="Arial" charset="0"/>
              </a:rPr>
              <a:t> and 300,000 address blocks</a:t>
            </a:r>
            <a:endParaRPr lang="en-US" sz="2800" kern="0" dirty="0">
              <a:latin typeface="Arial" charset="0"/>
              <a:cs typeface="Arial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66738" y="2438400"/>
            <a:ext cx="82724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Routing convergence </a:t>
            </a:r>
            <a:r>
              <a:rPr lang="en-US" sz="2800" kern="0" dirty="0" smtClean="0">
                <a:latin typeface="Arial" charset="0"/>
                <a:cs typeface="Arial" charset="0"/>
              </a:rPr>
              <a:t>usually takes minutes </a:t>
            </a:r>
            <a:endParaRPr lang="en-US" sz="2800" kern="0" dirty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ts val="12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But the system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does not always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converge…</a:t>
            </a:r>
            <a:endParaRPr lang="en-US" sz="28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0800000">
            <a:off x="3608442" y="49530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3588246" y="50246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4342904" y="50411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4163876" y="56057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230480" y="56715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3379842" y="47244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446446" y="47902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 rot="5400000">
            <a:off x="4712769" y="5026820"/>
            <a:ext cx="473870" cy="383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Oval 76"/>
          <p:cNvSpPr/>
          <p:nvPr/>
        </p:nvSpPr>
        <p:spPr>
          <a:xfrm>
            <a:off x="4903842" y="47244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970446" y="47902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 bwMode="auto">
          <a:xfrm rot="16200000" flipH="1">
            <a:off x="3753124" y="51554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4410635" y="6058726"/>
            <a:ext cx="6584" cy="25193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 Box 27"/>
          <p:cNvSpPr txBox="1">
            <a:spLocks noChangeArrowheads="1"/>
          </p:cNvSpPr>
          <p:nvPr/>
        </p:nvSpPr>
        <p:spPr bwMode="auto">
          <a:xfrm>
            <a:off x="4255048" y="6276616"/>
            <a:ext cx="325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386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867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smtClean="0">
                <a:latin typeface="Book Antiqua" pitchFamily="18" charset="0"/>
              </a:rPr>
              <a:t>d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25" name="Rounded Rectangular Callout 20"/>
          <p:cNvSpPr>
            <a:spLocks noChangeArrowheads="1"/>
          </p:cNvSpPr>
          <p:nvPr/>
        </p:nvSpPr>
        <p:spPr bwMode="auto">
          <a:xfrm>
            <a:off x="2276503" y="3886200"/>
            <a:ext cx="1470025" cy="762000"/>
          </a:xfrm>
          <a:prstGeom prst="wedgeRoundRectCallout">
            <a:avLst>
              <a:gd name="adj1" fmla="val -4475"/>
              <a:gd name="adj2" fmla="val 5061"/>
              <a:gd name="adj3" fmla="val 16667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900" b="1" dirty="0" smtClean="0"/>
              <a:t>Prefer 120 to 10</a:t>
            </a:r>
            <a:endParaRPr lang="en-US" sz="1900" b="1" dirty="0">
              <a:solidFill>
                <a:srgbClr val="FF0000"/>
              </a:solidFill>
            </a:endParaRPr>
          </a:p>
        </p:txBody>
      </p:sp>
      <p:sp>
        <p:nvSpPr>
          <p:cNvPr id="26" name="Rounded Rectangular Callout 20"/>
          <p:cNvSpPr>
            <a:spLocks noChangeArrowheads="1"/>
          </p:cNvSpPr>
          <p:nvPr/>
        </p:nvSpPr>
        <p:spPr bwMode="auto">
          <a:xfrm>
            <a:off x="5001346" y="3890682"/>
            <a:ext cx="1358283" cy="762000"/>
          </a:xfrm>
          <a:prstGeom prst="wedgeRoundRectCallout">
            <a:avLst>
              <a:gd name="adj1" fmla="val -2077"/>
              <a:gd name="adj2" fmla="val 23414"/>
              <a:gd name="adj3" fmla="val 16667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900" b="1" dirty="0" smtClean="0"/>
              <a:t>Prefer 210 to 20</a:t>
            </a:r>
            <a:endParaRPr lang="en-US" sz="1900" b="1" dirty="0">
              <a:solidFill>
                <a:srgbClr val="FF0000"/>
              </a:solidFill>
            </a:endParaRPr>
          </a:p>
        </p:txBody>
      </p:sp>
      <p:sp>
        <p:nvSpPr>
          <p:cNvPr id="27" name="Cloud Callout 26"/>
          <p:cNvSpPr/>
          <p:nvPr/>
        </p:nvSpPr>
        <p:spPr bwMode="auto">
          <a:xfrm>
            <a:off x="5764306" y="4954190"/>
            <a:ext cx="1623848" cy="651560"/>
          </a:xfrm>
          <a:prstGeom prst="cloudCallout">
            <a:avLst>
              <a:gd name="adj1" fmla="val -75025"/>
              <a:gd name="adj2" fmla="val -51657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Use 20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Cloud Callout 27"/>
          <p:cNvSpPr/>
          <p:nvPr/>
        </p:nvSpPr>
        <p:spPr bwMode="auto">
          <a:xfrm>
            <a:off x="1640110" y="4986050"/>
            <a:ext cx="1623848" cy="619700"/>
          </a:xfrm>
          <a:prstGeom prst="cloudCallout">
            <a:avLst>
              <a:gd name="adj1" fmla="val 55484"/>
              <a:gd name="adj2" fmla="val -48578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Use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 flipV="1">
            <a:off x="4519613" y="4953000"/>
            <a:ext cx="378618" cy="23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3843338" y="4953000"/>
            <a:ext cx="369093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Cloud Callout 42"/>
          <p:cNvSpPr/>
          <p:nvPr/>
        </p:nvSpPr>
        <p:spPr bwMode="auto">
          <a:xfrm>
            <a:off x="1632734" y="4981577"/>
            <a:ext cx="1623848" cy="624173"/>
          </a:xfrm>
          <a:prstGeom prst="cloudCallout">
            <a:avLst>
              <a:gd name="adj1" fmla="val 57471"/>
              <a:gd name="adj2" fmla="val -45818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Use 120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Cloud Callout 43"/>
          <p:cNvSpPr/>
          <p:nvPr/>
        </p:nvSpPr>
        <p:spPr bwMode="auto">
          <a:xfrm>
            <a:off x="5764306" y="4964020"/>
            <a:ext cx="1623848" cy="641730"/>
          </a:xfrm>
          <a:prstGeom prst="cloudCallout">
            <a:avLst>
              <a:gd name="adj1" fmla="val -75687"/>
              <a:gd name="adj2" fmla="val -56309"/>
            </a:avLst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Use 210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5" name="Picture 2" descr="C:\Users\Martin\AppData\Local\Microsoft\Windows\Temporary Internet Files\Content.IE5\JOCJDEAC\MCj043262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4278">
            <a:off x="3815489" y="4521988"/>
            <a:ext cx="404825" cy="4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C:\Users\Martin\AppData\Local\Microsoft\Windows\Temporary Internet Files\Content.IE5\JOCJDEAC\MCj043262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4278">
            <a:off x="4602432" y="4521986"/>
            <a:ext cx="404825" cy="4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43" grpId="0" animBg="1"/>
      <p:bldP spid="43" grpId="1" animBg="1"/>
      <p:bldP spid="44" grpId="0" animBg="1"/>
      <p:bldP spid="44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30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6738" y="1524000"/>
            <a:ext cx="83486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DPVP: best of both worlds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More accurate </a:t>
            </a:r>
            <a:r>
              <a:rPr lang="en-US" sz="2800" kern="0" dirty="0" smtClean="0">
                <a:latin typeface="Arial" charset="0"/>
                <a:cs typeface="Arial" charset="0"/>
              </a:rPr>
              <a:t>model of BGP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Model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simplifies</a:t>
            </a:r>
            <a:r>
              <a:rPr lang="en-US" sz="2800" kern="0" dirty="0" smtClean="0">
                <a:latin typeface="Arial" charset="0"/>
                <a:cs typeface="Arial" charset="0"/>
              </a:rPr>
              <a:t> theoretical analysis 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3400" y="32004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Key results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89" name="Table 2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22856"/>
              </p:ext>
            </p:extLst>
          </p:nvPr>
        </p:nvGraphicFramePr>
        <p:xfrm>
          <a:off x="1066800" y="3733800"/>
          <a:ext cx="7239000" cy="2503097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{7DF18680-E054-41AD-8BC1-D1AEF772440D}</a:tableStyleId>
              </a:tblPr>
              <a:tblGrid>
                <a:gridCol w="7239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(i)	 </a:t>
                      </a: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Spurious announcements are real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5085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(ii)	 Safe instances in SPVP may oscillate in DPVP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66"/>
                    </a:solidFill>
                  </a:tcPr>
                </a:tc>
              </a:tr>
              <a:tr h="5582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(iii)	 No dispute wheel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safety</a:t>
                      </a:r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  <a:tr h="902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65138" algn="l"/>
                        </a:tabLst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	 Necessary and sufficient conditions of    	 	 convergence, can be found in polynomial time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C2CAE-AA9D-490A-BCB0-610B339F914B}" type="slidenum">
              <a:rPr lang="zh-CN" altLang="en-US"/>
              <a:pPr>
                <a:defRPr/>
              </a:pPr>
              <a:t>31</a:t>
            </a:fld>
            <a:endParaRPr lang="en-US" altLang="zh-CN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216025"/>
          </a:xfrm>
        </p:spPr>
        <p:txBody>
          <a:bodyPr/>
          <a:lstStyle/>
          <a:p>
            <a:pPr algn="ctr" eaLnBrk="1" hangingPunct="1"/>
            <a:r>
              <a:rPr lang="en-US" altLang="zh-CN" sz="3700" dirty="0" smtClean="0">
                <a:solidFill>
                  <a:srgbClr val="FF99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Thank You!</a:t>
            </a:r>
          </a:p>
        </p:txBody>
      </p:sp>
      <p:cxnSp>
        <p:nvCxnSpPr>
          <p:cNvPr id="50180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1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Rectangle 8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7" descr="blackbo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1752600"/>
            <a:ext cx="5943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Results on BGP Safety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660525" y="6600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66738" y="2743200"/>
            <a:ext cx="82724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Necessary </a:t>
            </a:r>
            <a:r>
              <a:rPr lang="en-US" sz="2800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or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sufficient conditions </a:t>
            </a:r>
            <a:r>
              <a:rPr lang="en-US" sz="2800" kern="0" dirty="0" smtClean="0">
                <a:latin typeface="Arial" charset="0"/>
                <a:cs typeface="Arial" charset="0"/>
              </a:rPr>
              <a:t>of </a:t>
            </a:r>
            <a:r>
              <a:rPr lang="en-US" sz="2800" kern="0" noProof="0" dirty="0" smtClean="0">
                <a:latin typeface="Arial" charset="0"/>
                <a:cs typeface="Arial" charset="0"/>
              </a:rPr>
              <a:t>safety</a:t>
            </a:r>
            <a:r>
              <a:rPr lang="en-US" sz="2800" kern="0" dirty="0" smtClean="0">
                <a:latin typeface="Arial" charset="0"/>
                <a:cs typeface="Arial" charset="0"/>
              </a:rPr>
              <a:t>    </a:t>
            </a:r>
            <a:r>
              <a:rPr lang="en-US" sz="2000" i="1" kern="0" dirty="0" smtClean="0">
                <a:latin typeface="Arial" charset="0"/>
                <a:cs typeface="Arial" charset="0"/>
              </a:rPr>
              <a:t>(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Gao</a:t>
            </a:r>
            <a:r>
              <a:rPr lang="en-US" sz="2000" i="1" kern="0" dirty="0" smtClean="0">
                <a:latin typeface="Arial" charset="0"/>
                <a:cs typeface="Arial" charset="0"/>
              </a:rPr>
              <a:t> and Rexford, 2001), (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Gao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Griffin and Rexford, 2001), (Griffin, Jaggard and 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Ramachandran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2003), (Feamster, 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Johari</a:t>
            </a:r>
            <a:r>
              <a:rPr lang="en-US" sz="2000" i="1" kern="0" dirty="0" smtClean="0">
                <a:latin typeface="Arial" charset="0"/>
                <a:cs typeface="Arial" charset="0"/>
              </a:rPr>
              <a:t> and 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Balakrishnan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2005), (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Sobrinho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2005), (Fabrikant and Papadimitriou, 2008), (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Cittadini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Battista, 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Rimondini</a:t>
            </a:r>
            <a:r>
              <a:rPr lang="en-US" sz="2000" i="1" kern="0" dirty="0" smtClean="0">
                <a:latin typeface="Arial" charset="0"/>
                <a:cs typeface="Arial" charset="0"/>
              </a:rPr>
              <a:t> and </a:t>
            </a:r>
            <a:r>
              <a:rPr lang="en-US" sz="2000" i="1" kern="0" dirty="0" err="1" smtClean="0">
                <a:latin typeface="Arial" charset="0"/>
                <a:cs typeface="Arial" charset="0"/>
              </a:rPr>
              <a:t>Vissicchio</a:t>
            </a:r>
            <a:r>
              <a:rPr lang="en-US" sz="2000" i="1" kern="0" dirty="0" smtClean="0">
                <a:latin typeface="Arial" charset="0"/>
                <a:cs typeface="Arial" charset="0"/>
              </a:rPr>
              <a:t>, 2009), …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8272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noProof="0" dirty="0" smtClean="0">
                <a:latin typeface="Arial" charset="0"/>
                <a:cs typeface="Arial" charset="0"/>
              </a:rPr>
              <a:t>Absence of a “dispute wheel”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sufficient </a:t>
            </a:r>
            <a:r>
              <a:rPr lang="en-US" sz="2800" kern="0" dirty="0" smtClean="0">
                <a:latin typeface="Arial" charset="0"/>
                <a:cs typeface="Arial" charset="0"/>
              </a:rPr>
              <a:t>for safety </a:t>
            </a:r>
            <a:r>
              <a:rPr lang="en-US" sz="2000" i="1" kern="0" noProof="0" dirty="0" smtClean="0">
                <a:latin typeface="Arial" charset="0"/>
                <a:cs typeface="Arial" charset="0"/>
              </a:rPr>
              <a:t>(Griffin, Shepherd, </a:t>
            </a:r>
            <a:r>
              <a:rPr lang="en-US" sz="2000" i="1" kern="0" noProof="0" dirty="0" err="1" smtClean="0">
                <a:latin typeface="Arial" charset="0"/>
                <a:cs typeface="Arial" charset="0"/>
              </a:rPr>
              <a:t>Wilfong</a:t>
            </a:r>
            <a:r>
              <a:rPr lang="en-US" sz="2000" i="1" kern="0" noProof="0" dirty="0" smtClean="0">
                <a:latin typeface="Arial" charset="0"/>
                <a:cs typeface="Arial" charset="0"/>
              </a:rPr>
              <a:t>, 2002)</a:t>
            </a:r>
            <a:endParaRPr lang="en-US" sz="2000" i="1" kern="0" dirty="0" smtClean="0"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5029200"/>
            <a:ext cx="8272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noProof="0" dirty="0" smtClean="0">
                <a:latin typeface="Arial" charset="0"/>
                <a:cs typeface="Arial" charset="0"/>
              </a:rPr>
              <a:t>Verifying safety is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computationally hard</a:t>
            </a:r>
            <a:r>
              <a:rPr lang="en-US" sz="2800" kern="0" dirty="0" smtClean="0">
                <a:latin typeface="Arial" charset="0"/>
                <a:cs typeface="Arial" charset="0"/>
              </a:rPr>
              <a:t>      </a:t>
            </a:r>
            <a:r>
              <a:rPr lang="en-US" sz="2000" i="1" kern="0" dirty="0" smtClean="0">
                <a:latin typeface="Arial" charset="0"/>
                <a:cs typeface="Arial" charset="0"/>
              </a:rPr>
              <a:t>(</a:t>
            </a:r>
            <a:r>
              <a:rPr lang="en-US" sz="2000" i="1" kern="0" dirty="0">
                <a:latin typeface="Arial" charset="0"/>
                <a:cs typeface="Arial" charset="0"/>
              </a:rPr>
              <a:t>Fabrikant and Papadimitriou, 2008), (</a:t>
            </a:r>
            <a:r>
              <a:rPr lang="it-IT" sz="2000" i="1" kern="0" dirty="0">
                <a:latin typeface="Arial" charset="0"/>
                <a:cs typeface="Arial" charset="0"/>
              </a:rPr>
              <a:t>Cittadini, Chiesa, Battista and Vissicchio</a:t>
            </a:r>
            <a:r>
              <a:rPr lang="en-US" sz="2000" i="1" kern="0" dirty="0">
                <a:latin typeface="Arial" charset="0"/>
                <a:cs typeface="Arial" charset="0"/>
              </a:rPr>
              <a:t>,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1981200" cy="476250"/>
          </a:xfrm>
        </p:spPr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Key Results</a:t>
            </a: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160020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Existing models of </a:t>
            </a:r>
            <a:r>
              <a:rPr lang="en-US" sz="2800" kern="0" dirty="0">
                <a:latin typeface="Arial" charset="0"/>
                <a:cs typeface="Arial" charset="0"/>
              </a:rPr>
              <a:t>BGP do not capture 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important transient phenomena</a:t>
            </a:r>
            <a:endParaRPr lang="en-US" sz="2800" kern="0" dirty="0" smtClean="0">
              <a:latin typeface="Arial" charset="0"/>
              <a:cs typeface="Arial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2724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 new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model of BGP</a:t>
            </a:r>
            <a:endParaRPr lang="en-US" sz="2800" kern="0" dirty="0" smtClean="0">
              <a:latin typeface="Arial" charset="0"/>
              <a:cs typeface="Arial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Accurately capture the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consequences</a:t>
            </a:r>
            <a:r>
              <a:rPr lang="en-US" sz="2800" kern="0" dirty="0">
                <a:latin typeface="Arial" charset="0"/>
                <a:cs typeface="Arial" charset="0"/>
              </a:rPr>
              <a:t> of transient phenomena on convergence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n"/>
              <a:defRPr/>
            </a:pPr>
            <a:r>
              <a:rPr lang="en-US" sz="2800" kern="0" dirty="0">
                <a:latin typeface="Arial" charset="0"/>
                <a:cs typeface="Arial" charset="0"/>
              </a:rPr>
              <a:t>Retain 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simplicity</a:t>
            </a:r>
            <a:r>
              <a:rPr lang="en-US" sz="2800" kern="0" dirty="0">
                <a:latin typeface="Arial" charset="0"/>
                <a:cs typeface="Arial" charset="0"/>
              </a:rPr>
              <a:t> of previous </a:t>
            </a:r>
            <a:r>
              <a:rPr lang="en-US" sz="2800" kern="0" dirty="0" smtClean="0">
                <a:latin typeface="Arial" charset="0"/>
                <a:cs typeface="Arial" charset="0"/>
              </a:rPr>
              <a:t>models</a:t>
            </a:r>
            <a:endParaRPr lang="en-US" sz="2800" dirty="0" smtClean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6738" y="5486400"/>
            <a:ext cx="7967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More accurate model makes proofs easier!</a:t>
            </a:r>
          </a:p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endParaRPr lang="en-US" sz="2800" kern="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76400"/>
            <a:ext cx="8348662" cy="609600"/>
          </a:xfrm>
        </p:spPr>
        <p:txBody>
          <a:bodyPr/>
          <a:lstStyle/>
          <a:p>
            <a:pPr marL="571500" indent="-571500" eaLnBrk="1" hangingPunct="1">
              <a:buClr>
                <a:srgbClr val="FF9900"/>
              </a:buClr>
              <a:buFont typeface="+mj-lt"/>
              <a:buAutoNum type="romanUcPeriod"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Classical model of BGP: </a:t>
            </a:r>
            <a:r>
              <a:rPr lang="en-US" sz="2400" i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the SPVP</a:t>
            </a: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6738" y="30480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3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The surprise: </a:t>
            </a:r>
            <a:r>
              <a:rPr lang="en-US" sz="2400" i="1" dirty="0" smtClean="0">
                <a:latin typeface="Arial" charset="0"/>
                <a:cs typeface="Arial" charset="0"/>
              </a:rPr>
              <a:t>networks believed to be safe oscillate!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37338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lvl="0" indent="-571500" eaLnBrk="1" hangingPunct="1">
              <a:spcBef>
                <a:spcPct val="20000"/>
              </a:spcBef>
              <a:buClr>
                <a:srgbClr val="FF9900"/>
              </a:buClr>
              <a:buFont typeface="+mj-lt"/>
              <a:buAutoNum type="romanUcPeriod" startAt="4"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Convergence conditions:</a:t>
            </a:r>
            <a:r>
              <a:rPr lang="en-US" sz="2400" i="1" dirty="0" smtClean="0">
                <a:latin typeface="Arial" charset="0"/>
                <a:cs typeface="Arial" charset="0"/>
              </a:rPr>
              <a:t> polynomial time verifiable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66738" y="44196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5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Conclusion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6738" y="2362200"/>
            <a:ext cx="83486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+mj-lt"/>
              <a:buAutoNum type="romanUcPeriod" startAt="2"/>
              <a:tabLst/>
              <a:defRPr/>
            </a:pPr>
            <a:r>
              <a:rPr lang="en-US" sz="2800" kern="0" dirty="0" smtClean="0">
                <a:latin typeface="Arial" charset="0"/>
                <a:cs typeface="Arial" charset="0"/>
              </a:rPr>
              <a:t>Spurious BGP updates: </a:t>
            </a:r>
            <a:r>
              <a:rPr lang="en-US" sz="2400" i="1" dirty="0" smtClean="0">
                <a:latin typeface="Arial" charset="0"/>
                <a:cs typeface="Arial" charset="0"/>
              </a:rPr>
              <a:t>what are they?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Simple Path Vector Protocol (SPVP)</a:t>
            </a:r>
            <a:b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Traditional BGP Model </a:t>
            </a:r>
            <a:r>
              <a:rPr lang="en-US" sz="2000" i="1" dirty="0" smtClean="0">
                <a:latin typeface="Arial" charset="0"/>
                <a:cs typeface="Arial" charset="0"/>
              </a:rPr>
              <a:t>(Griffin and </a:t>
            </a:r>
            <a:r>
              <a:rPr lang="en-US" sz="2000" i="1" dirty="0" err="1" smtClean="0">
                <a:latin typeface="Arial" charset="0"/>
                <a:cs typeface="Arial" charset="0"/>
              </a:rPr>
              <a:t>Wilfong</a:t>
            </a:r>
            <a:r>
              <a:rPr lang="en-US" sz="2000" i="1" dirty="0" smtClean="0">
                <a:latin typeface="Arial" charset="0"/>
                <a:cs typeface="Arial" charset="0"/>
              </a:rPr>
              <a:t>, 2000)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  <a:endParaRPr lang="en-US" baseline="-25000" dirty="0" smtClean="0"/>
          </a:p>
          <a:p>
            <a:r>
              <a:rPr lang="en-US" dirty="0" smtClean="0"/>
              <a:t>10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838899" y="2057400"/>
            <a:ext cx="685800" cy="4688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921871" y="1710558"/>
            <a:ext cx="181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Permitted paths</a:t>
            </a:r>
            <a:endParaRPr lang="en-US" baseline="-25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838201" y="4267200"/>
            <a:ext cx="21437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Network topology</a:t>
            </a:r>
            <a:endParaRPr lang="en-US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2905699" y="4114800"/>
            <a:ext cx="45720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rot="10800000" flipV="1">
            <a:off x="3276601" y="2057400"/>
            <a:ext cx="609601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832412" y="1535655"/>
            <a:ext cx="25908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higher the more preferred</a:t>
            </a:r>
            <a:endParaRPr lang="en-US" baseline="-250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210</a:t>
            </a:r>
          </a:p>
          <a:p>
            <a:r>
              <a:rPr lang="en-US" dirty="0" smtClean="0"/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4724400" y="4227731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destination</a:t>
            </a:r>
            <a:endParaRPr lang="en-US" baseline="-25000" dirty="0" smtClean="0"/>
          </a:p>
        </p:txBody>
      </p:sp>
      <p:cxnSp>
        <p:nvCxnSpPr>
          <p:cNvPr id="45" name="Straight Arrow Connector 44"/>
          <p:cNvCxnSpPr/>
          <p:nvPr/>
        </p:nvCxnSpPr>
        <p:spPr bwMode="auto">
          <a:xfrm rot="10800000">
            <a:off x="4191000" y="4380131"/>
            <a:ext cx="533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40" grpId="0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Simple Path Vector Protocol (SPVP)</a:t>
            </a:r>
            <a:b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Traditional BGP Model </a:t>
            </a:r>
            <a:r>
              <a:rPr lang="en-US" sz="2000" i="1" dirty="0">
                <a:latin typeface="Arial" charset="0"/>
                <a:cs typeface="Arial" charset="0"/>
              </a:rPr>
              <a:t>(Griffin and </a:t>
            </a:r>
            <a:r>
              <a:rPr lang="en-US" sz="2000" i="1" dirty="0" err="1">
                <a:latin typeface="Arial" charset="0"/>
                <a:cs typeface="Arial" charset="0"/>
              </a:rPr>
              <a:t>Wilfong</a:t>
            </a:r>
            <a:r>
              <a:rPr lang="en-US" sz="2000" i="1" dirty="0">
                <a:latin typeface="Arial" charset="0"/>
                <a:cs typeface="Arial" charset="0"/>
              </a:rPr>
              <a:t>, 2000)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  <a:endParaRPr lang="en-US" baseline="-250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l-GR" sz="2000" dirty="0" smtClean="0"/>
              <a:t>ε</a:t>
            </a:r>
            <a:endParaRPr lang="en-US" sz="2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210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36" name="Straight Arrow Connector 35"/>
          <p:cNvCxnSpPr/>
          <p:nvPr/>
        </p:nvCxnSpPr>
        <p:spPr bwMode="auto">
          <a:xfrm rot="10800000">
            <a:off x="5105400" y="2723335"/>
            <a:ext cx="457200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586248" y="2526268"/>
            <a:ext cx="1905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Selected paths</a:t>
            </a:r>
            <a:endParaRPr lang="en-US" baseline="-25000" dirty="0" smtClean="0"/>
          </a:p>
        </p:txBody>
      </p:sp>
      <p:cxnSp>
        <p:nvCxnSpPr>
          <p:cNvPr id="63" name="Straight Arrow Connector 62"/>
          <p:cNvCxnSpPr/>
          <p:nvPr/>
        </p:nvCxnSpPr>
        <p:spPr bwMode="auto">
          <a:xfrm rot="5400000">
            <a:off x="4162426" y="3579020"/>
            <a:ext cx="473870" cy="383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Oval 68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rot="16200000" flipH="1">
            <a:off x="3202781" y="37076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E6D83-A576-41E7-80BA-5DC4169F01B4}" type="slidenum">
              <a:rPr lang="zh-CN" altLang="en-US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001000" cy="1216025"/>
          </a:xfrm>
        </p:spPr>
        <p:txBody>
          <a:bodyPr/>
          <a:lstStyle/>
          <a:p>
            <a:pPr eaLnBrk="1" hangingPunct="1"/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Simple Path Vector Protocol (SPVP)</a:t>
            </a:r>
            <a:b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7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Traditional BGP Model </a:t>
            </a:r>
            <a:r>
              <a:rPr lang="en-US" sz="2000" i="1" dirty="0">
                <a:latin typeface="Arial" charset="0"/>
                <a:cs typeface="Arial" charset="0"/>
              </a:rPr>
              <a:t>(Griffin and </a:t>
            </a:r>
            <a:r>
              <a:rPr lang="en-US" sz="2000" i="1" dirty="0" err="1">
                <a:latin typeface="Arial" charset="0"/>
                <a:cs typeface="Arial" charset="0"/>
              </a:rPr>
              <a:t>Wilfong</a:t>
            </a:r>
            <a:r>
              <a:rPr lang="en-US" sz="2000" i="1" dirty="0">
                <a:latin typeface="Arial" charset="0"/>
                <a:cs typeface="Arial" charset="0"/>
              </a:rPr>
              <a:t>, 2000)</a:t>
            </a:r>
            <a:endParaRPr lang="en-US" sz="3700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15" name="Straight Connector 18"/>
          <p:cNvCxnSpPr>
            <a:cxnSpLocks noChangeShapeType="1"/>
          </p:cNvCxnSpPr>
          <p:nvPr/>
        </p:nvCxnSpPr>
        <p:spPr bwMode="auto">
          <a:xfrm>
            <a:off x="457200" y="1446213"/>
            <a:ext cx="80772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Rectangle 21"/>
          <p:cNvSpPr>
            <a:spLocks noChangeArrowheads="1"/>
          </p:cNvSpPr>
          <p:nvPr/>
        </p:nvSpPr>
        <p:spPr bwMode="auto">
          <a:xfrm rot="5400000">
            <a:off x="-1028700" y="5600700"/>
            <a:ext cx="2286000" cy="228600"/>
          </a:xfrm>
          <a:prstGeom prst="rect">
            <a:avLst/>
          </a:prstGeom>
          <a:solidFill>
            <a:schemeClr val="tx1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 rot="5400000">
            <a:off x="-1028700" y="1028700"/>
            <a:ext cx="2286000" cy="228600"/>
          </a:xfrm>
          <a:prstGeom prst="rect">
            <a:avLst/>
          </a:prstGeom>
          <a:solidFill>
            <a:srgbClr val="92D05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ectangle 26"/>
          <p:cNvSpPr>
            <a:spLocks noChangeArrowheads="1"/>
          </p:cNvSpPr>
          <p:nvPr/>
        </p:nvSpPr>
        <p:spPr bwMode="auto">
          <a:xfrm rot="5400000">
            <a:off x="-1028700" y="3314700"/>
            <a:ext cx="2286000" cy="228600"/>
          </a:xfrm>
          <a:prstGeom prst="rect">
            <a:avLst/>
          </a:prstGeom>
          <a:solidFill>
            <a:srgbClr val="FF9900"/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00899" y="2241176"/>
            <a:ext cx="59950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  <a:endParaRPr lang="en-US" baseline="-250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l-GR" sz="2000" dirty="0" smtClean="0"/>
              <a:t>ε</a:t>
            </a:r>
            <a:endParaRPr lang="en-US" sz="2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3058099" y="3505200"/>
            <a:ext cx="152400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037903" y="3576809"/>
            <a:ext cx="859315" cy="7821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92561" y="3593335"/>
            <a:ext cx="892362" cy="738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613533" y="415795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80137" y="4223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78362" y="2276139"/>
            <a:ext cx="65083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210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20</a:t>
            </a:r>
          </a:p>
          <a:p>
            <a:r>
              <a:rPr lang="el-GR" sz="2000" dirty="0" smtClean="0"/>
              <a:t>ε</a:t>
            </a:r>
            <a:endParaRPr lang="en-US" sz="2000" baseline="-25000" dirty="0" smtClean="0"/>
          </a:p>
        </p:txBody>
      </p:sp>
      <p:cxnSp>
        <p:nvCxnSpPr>
          <p:cNvPr id="53" name="Straight Arrow Connector 52"/>
          <p:cNvCxnSpPr/>
          <p:nvPr/>
        </p:nvCxnSpPr>
        <p:spPr bwMode="auto">
          <a:xfrm rot="10800000">
            <a:off x="4953000" y="3505200"/>
            <a:ext cx="609600" cy="10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638800" y="3276600"/>
            <a:ext cx="137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Activation</a:t>
            </a:r>
            <a:endParaRPr lang="en-US" baseline="-25000" dirty="0" smtClean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5400000">
            <a:off x="4162426" y="3579020"/>
            <a:ext cx="473870" cy="383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Oval 30"/>
          <p:cNvSpPr/>
          <p:nvPr/>
        </p:nvSpPr>
        <p:spPr>
          <a:xfrm>
            <a:off x="4353499" y="3276600"/>
            <a:ext cx="457200" cy="4572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420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rot="16200000" flipH="1">
            <a:off x="3202781" y="3707606"/>
            <a:ext cx="311946" cy="2833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Oval 33"/>
          <p:cNvSpPr/>
          <p:nvPr/>
        </p:nvSpPr>
        <p:spPr>
          <a:xfrm>
            <a:off x="2829499" y="3276600"/>
            <a:ext cx="457200" cy="457200"/>
          </a:xfrm>
          <a:prstGeom prst="ellipse">
            <a:avLst/>
          </a:prstGeom>
          <a:solidFill>
            <a:srgbClr val="FFDB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896103" y="33424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5" name="Picture 2" descr="C:\Users\Martin\AppData\Local\Microsoft\Windows\Temporary Internet Files\Content.IE5\JOCJDEAC\MCj043262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4278">
            <a:off x="4036330" y="3091570"/>
            <a:ext cx="404825" cy="4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Martin\AppData\Local\Microsoft\Windows\Temporary Internet Files\Content.IE5\JOCJDEAC\MCj043262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4278">
            <a:off x="4398187" y="3711777"/>
            <a:ext cx="404825" cy="4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457200" y="5257800"/>
            <a:ext cx="8120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eaLnBrk="1" hangingPunct="1">
              <a:spcBef>
                <a:spcPct val="20000"/>
              </a:spcBef>
              <a:buClr>
                <a:srgbClr val="FF9900"/>
              </a:buClr>
              <a:buFont typeface="Wingdings" pitchFamily="2" charset="2"/>
              <a:buChar char="o"/>
              <a:defRPr/>
            </a:pPr>
            <a:r>
              <a:rPr lang="en-US" sz="28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Activation </a:t>
            </a:r>
            <a:r>
              <a:rPr lang="en-US" sz="2800" kern="0" dirty="0" smtClean="0">
                <a:latin typeface="Arial" charset="0"/>
                <a:cs typeface="Arial" charset="0"/>
              </a:rPr>
              <a:t>models the processing of BGP update messages sent by neighbors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ARTIN@8KGLQPQV198ADKKR" val="3765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22729</TotalTime>
  <Words>1463</Words>
  <Application>Microsoft Office PowerPoint</Application>
  <PresentationFormat>On-screen Show (4:3)</PresentationFormat>
  <Paragraphs>361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Mathematica1</vt:lpstr>
      <vt:lpstr>Times New Roman</vt:lpstr>
      <vt:lpstr>Wingdings</vt:lpstr>
      <vt:lpstr>Book Antiqua</vt:lpstr>
      <vt:lpstr>Verdana</vt:lpstr>
      <vt:lpstr>宋体</vt:lpstr>
      <vt:lpstr>Profile</vt:lpstr>
      <vt:lpstr>BGP Safety with Spurious Updates</vt:lpstr>
      <vt:lpstr>The Border Gateway Protocol (BGP)</vt:lpstr>
      <vt:lpstr>BGP Safety Challenges</vt:lpstr>
      <vt:lpstr>Results on BGP Safety</vt:lpstr>
      <vt:lpstr>Key Results</vt:lpstr>
      <vt:lpstr>Overview</vt:lpstr>
      <vt:lpstr>Simple Path Vector Protocol (SPVP) Traditional BGP Model (Griffin and Wilfong, 2000)</vt:lpstr>
      <vt:lpstr>Simple Path Vector Protocol (SPVP) Traditional BGP Model (Griffin and Wilfong, 2000)</vt:lpstr>
      <vt:lpstr>Simple Path Vector Protocol (SPVP) Traditional BGP Model (Griffin and Wilfong, 2000)</vt:lpstr>
      <vt:lpstr>Simple Path Vector Protocol (SPVP) Traditional BGP Model (Griffin and Wilfong, 2000)</vt:lpstr>
      <vt:lpstr>Simple Path Vector Protocol (SPVP) Traditional BGP Model (Griffin and Wilfong, 2000)</vt:lpstr>
      <vt:lpstr>Overview</vt:lpstr>
      <vt:lpstr>What are Spurious Updates?</vt:lpstr>
      <vt:lpstr>What Causes Spurious Updates?</vt:lpstr>
      <vt:lpstr>DPVP– A More General Model of BGP</vt:lpstr>
      <vt:lpstr>DPVP– A More General Model of BGP</vt:lpstr>
      <vt:lpstr>Overview</vt:lpstr>
      <vt:lpstr>Consequences of Spurious Updates</vt:lpstr>
      <vt:lpstr>The Surprise: Spurious Announcements Trigger Permanent Oscillations!</vt:lpstr>
      <vt:lpstr>The Surprise: Spurious Announcements Trigger Permanent Oscillations!</vt:lpstr>
      <vt:lpstr>Some Results No Longer Hold</vt:lpstr>
      <vt:lpstr>Overview</vt:lpstr>
      <vt:lpstr>Convergence Conditions</vt:lpstr>
      <vt:lpstr>DPVP Makes Analysis Easier</vt:lpstr>
      <vt:lpstr>Necessary and Sufficient Conditions</vt:lpstr>
      <vt:lpstr>Necessary and Sufficient Conditions</vt:lpstr>
      <vt:lpstr>Verifying the Convergence  Conditions = Finding a CoyOTE</vt:lpstr>
      <vt:lpstr>DeCoy – Safety Verification Algorithm</vt:lpstr>
      <vt:lpstr>Overview</vt:lpstr>
      <vt:lpstr>Conclusion</vt:lpstr>
      <vt:lpstr>Thank You!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Suchara</dc:creator>
  <cp:lastModifiedBy>Martin Suchara</cp:lastModifiedBy>
  <cp:revision>1500</cp:revision>
  <cp:lastPrinted>2010-10-05T18:37:48Z</cp:lastPrinted>
  <dcterms:created xsi:type="dcterms:W3CDTF">2005-11-03T21:28:14Z</dcterms:created>
  <dcterms:modified xsi:type="dcterms:W3CDTF">2011-04-24T19:08:02Z</dcterms:modified>
</cp:coreProperties>
</file>