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9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37" r:id="rId3"/>
    <p:sldId id="424" r:id="rId4"/>
    <p:sldId id="391" r:id="rId5"/>
    <p:sldId id="430" r:id="rId6"/>
    <p:sldId id="431" r:id="rId7"/>
    <p:sldId id="422" r:id="rId8"/>
    <p:sldId id="403" r:id="rId9"/>
    <p:sldId id="426" r:id="rId10"/>
    <p:sldId id="419" r:id="rId11"/>
    <p:sldId id="344" r:id="rId12"/>
    <p:sldId id="413" r:id="rId13"/>
    <p:sldId id="414" r:id="rId14"/>
    <p:sldId id="352" r:id="rId15"/>
    <p:sldId id="415" r:id="rId16"/>
    <p:sldId id="412" r:id="rId17"/>
    <p:sldId id="417" r:id="rId18"/>
    <p:sldId id="350" r:id="rId19"/>
    <p:sldId id="435" r:id="rId20"/>
    <p:sldId id="418" r:id="rId21"/>
    <p:sldId id="427" r:id="rId22"/>
    <p:sldId id="404" r:id="rId23"/>
    <p:sldId id="369" r:id="rId24"/>
    <p:sldId id="400" r:id="rId25"/>
    <p:sldId id="407" r:id="rId26"/>
    <p:sldId id="408" r:id="rId27"/>
    <p:sldId id="361" r:id="rId28"/>
    <p:sldId id="363" r:id="rId29"/>
    <p:sldId id="364" r:id="rId30"/>
    <p:sldId id="393" r:id="rId31"/>
    <p:sldId id="394" r:id="rId32"/>
    <p:sldId id="395" r:id="rId33"/>
    <p:sldId id="366" r:id="rId34"/>
    <p:sldId id="367" r:id="rId35"/>
    <p:sldId id="434" r:id="rId36"/>
    <p:sldId id="432" r:id="rId37"/>
    <p:sldId id="370" r:id="rId38"/>
    <p:sldId id="372" r:id="rId39"/>
    <p:sldId id="371" r:id="rId40"/>
    <p:sldId id="373" r:id="rId41"/>
    <p:sldId id="368" r:id="rId42"/>
    <p:sldId id="428" r:id="rId43"/>
    <p:sldId id="328" r:id="rId44"/>
    <p:sldId id="429" r:id="rId45"/>
    <p:sldId id="332" r:id="rId46"/>
    <p:sldId id="327" r:id="rId47"/>
    <p:sldId id="325" r:id="rId48"/>
    <p:sldId id="326" r:id="rId49"/>
    <p:sldId id="335" r:id="rId50"/>
    <p:sldId id="436" r:id="rId51"/>
    <p:sldId id="433" r:id="rId52"/>
  </p:sldIdLst>
  <p:sldSz cx="9144000" cy="6858000" type="screen4x3"/>
  <p:notesSz cx="9296400" cy="6881813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663300"/>
    <a:srgbClr val="00FF00"/>
    <a:srgbClr val="00FFFF"/>
    <a:srgbClr val="FF99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88235" autoAdjust="0"/>
  </p:normalViewPr>
  <p:slideViewPr>
    <p:cSldViewPr>
      <p:cViewPr>
        <p:scale>
          <a:sx n="60" d="100"/>
          <a:sy n="60" d="100"/>
        </p:scale>
        <p:origin x="-15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76" y="-84"/>
      </p:cViewPr>
      <p:guideLst>
        <p:guide orient="horz" pos="216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raw_data_three_days.da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1.6049999999999998E-2</c:v>
                </c:pt>
                <c:pt idx="1">
                  <c:v>5.935E-2</c:v>
                </c:pt>
                <c:pt idx="2">
                  <c:v>9.9900000000000003E-2</c:v>
                </c:pt>
                <c:pt idx="3">
                  <c:v>1.3100000000000001E-2</c:v>
                </c:pt>
                <c:pt idx="4">
                  <c:v>8.8999999999999999E-3</c:v>
                </c:pt>
                <c:pt idx="5">
                  <c:v>7.2950000000000001E-2</c:v>
                </c:pt>
                <c:pt idx="6">
                  <c:v>1.9E-2</c:v>
                </c:pt>
                <c:pt idx="7">
                  <c:v>0.27575</c:v>
                </c:pt>
                <c:pt idx="8">
                  <c:v>8.8599999999999998E-2</c:v>
                </c:pt>
                <c:pt idx="9">
                  <c:v>0.34639999999999999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282752"/>
        <c:axId val="122284288"/>
      </c:barChart>
      <c:catAx>
        <c:axId val="1222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284288"/>
        <c:crosses val="autoZero"/>
        <c:auto val="1"/>
        <c:lblAlgn val="ctr"/>
        <c:lblOffset val="100"/>
        <c:noMultiLvlLbl val="0"/>
      </c:catAx>
      <c:valAx>
        <c:axId val="122284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228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1.6049999999999998E-2</c:v>
                </c:pt>
                <c:pt idx="1">
                  <c:v>5.935E-2</c:v>
                </c:pt>
                <c:pt idx="2">
                  <c:v>9.9900000000000003E-2</c:v>
                </c:pt>
                <c:pt idx="3">
                  <c:v>1.3100000000000001E-2</c:v>
                </c:pt>
                <c:pt idx="4">
                  <c:v>8.8999999999999999E-3</c:v>
                </c:pt>
                <c:pt idx="5">
                  <c:v>7.2950000000000001E-2</c:v>
                </c:pt>
                <c:pt idx="6">
                  <c:v>1.9E-2</c:v>
                </c:pt>
                <c:pt idx="7">
                  <c:v>0.27575</c:v>
                </c:pt>
                <c:pt idx="8">
                  <c:v>8.8599999999999998E-2</c:v>
                </c:pt>
                <c:pt idx="9">
                  <c:v>0.34639999999999999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955264"/>
        <c:axId val="122956800"/>
      </c:barChart>
      <c:catAx>
        <c:axId val="122955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956800"/>
        <c:crosses val="autoZero"/>
        <c:auto val="1"/>
        <c:lblAlgn val="ctr"/>
        <c:lblOffset val="100"/>
        <c:noMultiLvlLbl val="0"/>
      </c:catAx>
      <c:valAx>
        <c:axId val="122956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29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1.6049999999999998E-2</c:v>
                </c:pt>
                <c:pt idx="1">
                  <c:v>5.935E-2</c:v>
                </c:pt>
                <c:pt idx="2">
                  <c:v>9.9900000000000003E-2</c:v>
                </c:pt>
                <c:pt idx="3">
                  <c:v>1.3100000000000001E-2</c:v>
                </c:pt>
                <c:pt idx="4">
                  <c:v>8.8999999999999999E-3</c:v>
                </c:pt>
                <c:pt idx="5">
                  <c:v>7.2950000000000001E-2</c:v>
                </c:pt>
                <c:pt idx="6">
                  <c:v>0.13675000000000001</c:v>
                </c:pt>
                <c:pt idx="7">
                  <c:v>0.20100000000000001</c:v>
                </c:pt>
                <c:pt idx="8">
                  <c:v>0.20100000000000001</c:v>
                </c:pt>
                <c:pt idx="9">
                  <c:v>0.20100000000000001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066624"/>
        <c:axId val="123068416"/>
      </c:barChart>
      <c:catAx>
        <c:axId val="12306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068416"/>
        <c:crosses val="autoZero"/>
        <c:auto val="1"/>
        <c:lblAlgn val="ctr"/>
        <c:lblOffset val="100"/>
        <c:noMultiLvlLbl val="0"/>
      </c:catAx>
      <c:valAx>
        <c:axId val="123068416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12306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4.5499999999999999E-2</c:v>
                </c:pt>
                <c:pt idx="1">
                  <c:v>0.16234999999999999</c:v>
                </c:pt>
                <c:pt idx="2">
                  <c:v>0.28605000000000003</c:v>
                </c:pt>
                <c:pt idx="3">
                  <c:v>3.8199999999999998E-2</c:v>
                </c:pt>
                <c:pt idx="4">
                  <c:v>2.75E-2</c:v>
                </c:pt>
                <c:pt idx="5">
                  <c:v>0.15834999999999999</c:v>
                </c:pt>
                <c:pt idx="6">
                  <c:v>3.2649999999999998E-2</c:v>
                </c:pt>
                <c:pt idx="7">
                  <c:v>0.10015</c:v>
                </c:pt>
                <c:pt idx="8">
                  <c:v>0.11835</c:v>
                </c:pt>
                <c:pt idx="9">
                  <c:v>3.09E-2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661120"/>
        <c:axId val="122667008"/>
      </c:barChart>
      <c:catAx>
        <c:axId val="12266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667008"/>
        <c:crosses val="autoZero"/>
        <c:auto val="1"/>
        <c:lblAlgn val="ctr"/>
        <c:lblOffset val="100"/>
        <c:noMultiLvlLbl val="0"/>
      </c:catAx>
      <c:valAx>
        <c:axId val="122667008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12266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33333333333329E-2"/>
          <c:w val="1"/>
          <c:h val="0.871957170126461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727424"/>
        <c:axId val="122729216"/>
      </c:barChart>
      <c:catAx>
        <c:axId val="122727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729216"/>
        <c:crosses val="autoZero"/>
        <c:auto val="1"/>
        <c:lblAlgn val="ctr"/>
        <c:lblOffset val="100"/>
        <c:noMultiLvlLbl val="0"/>
      </c:catAx>
      <c:valAx>
        <c:axId val="122729216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2272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33333333333329E-2"/>
          <c:w val="1"/>
          <c:h val="0.871957170126461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372480"/>
        <c:axId val="122374016"/>
      </c:barChart>
      <c:catAx>
        <c:axId val="12237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374016"/>
        <c:crosses val="autoZero"/>
        <c:auto val="1"/>
        <c:lblAlgn val="ctr"/>
        <c:lblOffset val="100"/>
        <c:noMultiLvlLbl val="0"/>
      </c:catAx>
      <c:valAx>
        <c:axId val="122374016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2237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33333333333329E-2"/>
          <c:w val="1"/>
          <c:h val="0.871957170126461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7.0300000000000001E-2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0.05</c:v>
                </c:pt>
                <c:pt idx="5">
                  <c:v>0.13084999999999999</c:v>
                </c:pt>
                <c:pt idx="6">
                  <c:v>0.05</c:v>
                </c:pt>
                <c:pt idx="7">
                  <c:v>9.9599999999999994E-2</c:v>
                </c:pt>
                <c:pt idx="8">
                  <c:v>9.9250000000000005E-2</c:v>
                </c:pt>
                <c:pt idx="9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456320"/>
        <c:axId val="122462208"/>
      </c:barChart>
      <c:catAx>
        <c:axId val="12245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462208"/>
        <c:crosses val="autoZero"/>
        <c:auto val="1"/>
        <c:lblAlgn val="ctr"/>
        <c:lblOffset val="100"/>
        <c:noMultiLvlLbl val="0"/>
      </c:catAx>
      <c:valAx>
        <c:axId val="122462208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22456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94784439073824E-2"/>
          <c:y val="3.125E-2"/>
          <c:w val="0.91040422546191624"/>
          <c:h val="0.76771694553805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Minimal (Closest Node)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DONAR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0.56000000000000005</c:v>
                </c:pt>
                <c:pt idx="1">
                  <c:v>0.08</c:v>
                </c:pt>
                <c:pt idx="2">
                  <c:v>0.12</c:v>
                </c:pt>
                <c:pt idx="3">
                  <c:v>0.04</c:v>
                </c:pt>
                <c:pt idx="4">
                  <c:v>0.02</c:v>
                </c:pt>
                <c:pt idx="5">
                  <c:v>0.01</c:v>
                </c:pt>
                <c:pt idx="6">
                  <c:v>0.03</c:v>
                </c:pt>
                <c:pt idx="7">
                  <c:v>0.03</c:v>
                </c:pt>
                <c:pt idx="8">
                  <c:v>0.06</c:v>
                </c:pt>
                <c:pt idx="9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Round-Robin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0623360"/>
        <c:axId val="150625280"/>
      </c:barChart>
      <c:catAx>
        <c:axId val="15062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Ranked</a:t>
                </a:r>
                <a:r>
                  <a:rPr lang="en-US" sz="2400" baseline="0" dirty="0" smtClean="0"/>
                  <a:t> Order from Closest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625280"/>
        <c:crosses val="autoZero"/>
        <c:auto val="1"/>
        <c:lblAlgn val="ctr"/>
        <c:lblOffset val="100"/>
        <c:noMultiLvlLbl val="0"/>
      </c:catAx>
      <c:valAx>
        <c:axId val="15062528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Requests</a:t>
                </a:r>
                <a:r>
                  <a:rPr lang="en-US" sz="2400" baseline="0" dirty="0" smtClean="0"/>
                  <a:t> per Replica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6.6656271926404849E-5"/>
              <c:y val="0.190051878280839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062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252046464488967"/>
          <c:y val="9.4897391732283468E-2"/>
          <c:w val="0.4746742548270575"/>
          <c:h val="0.27895497047244094"/>
        </c:manualLayout>
      </c:layout>
      <c:overlay val="1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D0BC9-3D6C-4E88-8A5F-6A666F7B819A}" type="presOf" srcId="{0E93B311-5FB4-40C6-B1E2-01655C315715}" destId="{A5E59D9E-5B65-4BBB-AC98-6EA9A7B80EF9}" srcOrd="0" destOrd="0" presId="urn:microsoft.com/office/officeart/2005/8/layout/chevron1"/>
    <dgm:cxn modelId="{7A704499-409D-459F-AD8B-A868CC1558D0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D946DEC3-7632-483F-9A65-2FC60C892566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25338BD3-6F9C-41B2-9581-945666EE0317}" type="presOf" srcId="{68FF6F1D-E7BC-4A92-B7F6-E4E1D2844C8A}" destId="{5410B924-7635-4B57-8BF6-8CCC54216887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193B5C0-D7EF-4EF4-95A5-53B139972684}" type="presParOf" srcId="{559DFFAE-9BB3-4E32-AF27-159A509D5C8E}" destId="{5410B924-7635-4B57-8BF6-8CCC54216887}" srcOrd="0" destOrd="0" presId="urn:microsoft.com/office/officeart/2005/8/layout/chevron1"/>
    <dgm:cxn modelId="{F6CCC54B-60C9-4C51-8F66-F1940A762371}" type="presParOf" srcId="{559DFFAE-9BB3-4E32-AF27-159A509D5C8E}" destId="{C355BF1B-E6D1-44BF-A982-2341E6B5D850}" srcOrd="1" destOrd="0" presId="urn:microsoft.com/office/officeart/2005/8/layout/chevron1"/>
    <dgm:cxn modelId="{1A097912-A641-461E-A5DF-4198F86501D8}" type="presParOf" srcId="{559DFFAE-9BB3-4E32-AF27-159A509D5C8E}" destId="{A5E59D9E-5B65-4BBB-AC98-6EA9A7B80EF9}" srcOrd="2" destOrd="0" presId="urn:microsoft.com/office/officeart/2005/8/layout/chevron1"/>
    <dgm:cxn modelId="{2E36A32A-3638-4ACF-AA46-CDD563F470D5}" type="presParOf" srcId="{559DFFAE-9BB3-4E32-AF27-159A509D5C8E}" destId="{F38AD8BB-655E-4F3B-B57D-FF4D37EF5EF3}" srcOrd="3" destOrd="0" presId="urn:microsoft.com/office/officeart/2005/8/layout/chevron1"/>
    <dgm:cxn modelId="{CD8B8E67-A2F9-44F4-A9B7-9A65B6C64BA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5F355-E23F-4033-914F-8554F5810F9A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9DC85DC1-D367-48DD-B89B-639AAA4426F6}" type="presOf" srcId="{74BCE197-6B79-4826-B962-04CD86BDE56D}" destId="{CEB6AC28-3770-411A-9BE7-101F2642B4C4}" srcOrd="0" destOrd="0" presId="urn:microsoft.com/office/officeart/2005/8/layout/chevron1"/>
    <dgm:cxn modelId="{71A8D56A-3572-438D-B1C2-49FC30B9F183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57544377-234D-4D6E-8EFC-B12111E743CE}" type="presOf" srcId="{68FF6F1D-E7BC-4A92-B7F6-E4E1D2844C8A}" destId="{5410B924-7635-4B57-8BF6-8CCC54216887}" srcOrd="0" destOrd="0" presId="urn:microsoft.com/office/officeart/2005/8/layout/chevron1"/>
    <dgm:cxn modelId="{32DA5729-77AC-48BB-9A3E-29D13E63EA01}" type="presParOf" srcId="{559DFFAE-9BB3-4E32-AF27-159A509D5C8E}" destId="{5410B924-7635-4B57-8BF6-8CCC54216887}" srcOrd="0" destOrd="0" presId="urn:microsoft.com/office/officeart/2005/8/layout/chevron1"/>
    <dgm:cxn modelId="{936A7342-3FAC-481C-A736-EB2C922E84E1}" type="presParOf" srcId="{559DFFAE-9BB3-4E32-AF27-159A509D5C8E}" destId="{C355BF1B-E6D1-44BF-A982-2341E6B5D850}" srcOrd="1" destOrd="0" presId="urn:microsoft.com/office/officeart/2005/8/layout/chevron1"/>
    <dgm:cxn modelId="{EF97275B-DCCD-4079-9BF5-FEDD0C02A385}" type="presParOf" srcId="{559DFFAE-9BB3-4E32-AF27-159A509D5C8E}" destId="{A5E59D9E-5B65-4BBB-AC98-6EA9A7B80EF9}" srcOrd="2" destOrd="0" presId="urn:microsoft.com/office/officeart/2005/8/layout/chevron1"/>
    <dgm:cxn modelId="{A510E3BC-E7B6-4E0A-B744-8A8DE8522651}" type="presParOf" srcId="{559DFFAE-9BB3-4E32-AF27-159A509D5C8E}" destId="{F38AD8BB-655E-4F3B-B57D-FF4D37EF5EF3}" srcOrd="3" destOrd="0" presId="urn:microsoft.com/office/officeart/2005/8/layout/chevron1"/>
    <dgm:cxn modelId="{32A3ACA6-BA14-453A-B758-543BBBE5EB87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4F7BABD-CE88-4C7A-89F3-E8BFB881C20F}" type="presOf" srcId="{74BCE197-6B79-4826-B962-04CD86BDE56D}" destId="{CEB6AC28-3770-411A-9BE7-101F2642B4C4}" srcOrd="0" destOrd="0" presId="urn:microsoft.com/office/officeart/2005/8/layout/chevron1"/>
    <dgm:cxn modelId="{91F765CE-C53B-4D84-8C93-FF8512A1D157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8E4A0FF9-6AC5-4FA4-844F-B9D726CD904B}" type="presOf" srcId="{68FF6F1D-E7BC-4A92-B7F6-E4E1D2844C8A}" destId="{5410B924-7635-4B57-8BF6-8CCC54216887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B48FEE2-A342-41EC-A270-1D6ED4BAB3E3}" type="presOf" srcId="{E8D15150-0B6F-440C-9282-7B692B74E167}" destId="{559DFFAE-9BB3-4E32-AF27-159A509D5C8E}" srcOrd="0" destOrd="0" presId="urn:microsoft.com/office/officeart/2005/8/layout/chevron1"/>
    <dgm:cxn modelId="{48BC67F3-6CFB-4434-B4DF-B6112D58FCEA}" type="presParOf" srcId="{559DFFAE-9BB3-4E32-AF27-159A509D5C8E}" destId="{5410B924-7635-4B57-8BF6-8CCC54216887}" srcOrd="0" destOrd="0" presId="urn:microsoft.com/office/officeart/2005/8/layout/chevron1"/>
    <dgm:cxn modelId="{2CA88B0D-21D0-497C-829D-5BACBEEEE3FA}" type="presParOf" srcId="{559DFFAE-9BB3-4E32-AF27-159A509D5C8E}" destId="{C355BF1B-E6D1-44BF-A982-2341E6B5D850}" srcOrd="1" destOrd="0" presId="urn:microsoft.com/office/officeart/2005/8/layout/chevron1"/>
    <dgm:cxn modelId="{F213DABE-FFC1-4247-A877-163986DBAC29}" type="presParOf" srcId="{559DFFAE-9BB3-4E32-AF27-159A509D5C8E}" destId="{A5E59D9E-5B65-4BBB-AC98-6EA9A7B80EF9}" srcOrd="2" destOrd="0" presId="urn:microsoft.com/office/officeart/2005/8/layout/chevron1"/>
    <dgm:cxn modelId="{F1BA64BE-E6F4-4089-B140-18DC52E99FC9}" type="presParOf" srcId="{559DFFAE-9BB3-4E32-AF27-159A509D5C8E}" destId="{F38AD8BB-655E-4F3B-B57D-FF4D37EF5EF3}" srcOrd="3" destOrd="0" presId="urn:microsoft.com/office/officeart/2005/8/layout/chevron1"/>
    <dgm:cxn modelId="{A4DC5CED-EDA6-4F10-A406-7DF53D584D76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C57B6-0702-429B-BA1A-80C4D8A07F61}" type="presOf" srcId="{74BCE197-6B79-4826-B962-04CD86BDE56D}" destId="{CEB6AC28-3770-411A-9BE7-101F2642B4C4}" srcOrd="0" destOrd="0" presId="urn:microsoft.com/office/officeart/2005/8/layout/chevron1"/>
    <dgm:cxn modelId="{AE147608-7A9B-4F87-9571-5E87DDCCEACA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98D257BE-B6D0-4E43-89C0-49DF05710CA3}" type="presOf" srcId="{68FF6F1D-E7BC-4A92-B7F6-E4E1D2844C8A}" destId="{5410B924-7635-4B57-8BF6-8CCC54216887}" srcOrd="0" destOrd="0" presId="urn:microsoft.com/office/officeart/2005/8/layout/chevron1"/>
    <dgm:cxn modelId="{A31F9B78-F750-43D2-918A-63D6082649D9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ADE79A03-FF84-40DE-B01C-5160D5CD5C2F}" type="presParOf" srcId="{559DFFAE-9BB3-4E32-AF27-159A509D5C8E}" destId="{5410B924-7635-4B57-8BF6-8CCC54216887}" srcOrd="0" destOrd="0" presId="urn:microsoft.com/office/officeart/2005/8/layout/chevron1"/>
    <dgm:cxn modelId="{6519614B-0ED7-4076-B1BD-389E6D80FAD3}" type="presParOf" srcId="{559DFFAE-9BB3-4E32-AF27-159A509D5C8E}" destId="{C355BF1B-E6D1-44BF-A982-2341E6B5D850}" srcOrd="1" destOrd="0" presId="urn:microsoft.com/office/officeart/2005/8/layout/chevron1"/>
    <dgm:cxn modelId="{D95F4BD8-C3E4-4198-931B-BD60CDC1CCF5}" type="presParOf" srcId="{559DFFAE-9BB3-4E32-AF27-159A509D5C8E}" destId="{A5E59D9E-5B65-4BBB-AC98-6EA9A7B80EF9}" srcOrd="2" destOrd="0" presId="urn:microsoft.com/office/officeart/2005/8/layout/chevron1"/>
    <dgm:cxn modelId="{043E070D-4A1D-4992-8C15-91B048645545}" type="presParOf" srcId="{559DFFAE-9BB3-4E32-AF27-159A509D5C8E}" destId="{F38AD8BB-655E-4F3B-B57D-FF4D37EF5EF3}" srcOrd="3" destOrd="0" presId="urn:microsoft.com/office/officeart/2005/8/layout/chevron1"/>
    <dgm:cxn modelId="{48032437-D107-4BEF-AC3F-773C5BDCCB76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37F6F-2A92-45DB-86F6-0FCA897E93C5}" type="presOf" srcId="{68FF6F1D-E7BC-4A92-B7F6-E4E1D2844C8A}" destId="{5410B924-7635-4B57-8BF6-8CCC54216887}" srcOrd="0" destOrd="0" presId="urn:microsoft.com/office/officeart/2005/8/layout/chevron1"/>
    <dgm:cxn modelId="{8CAADE45-CAB0-450E-A196-1D8A22567EBB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D169BCA-8779-4566-9B06-5C9BEC79A749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AD8ED6CA-58E1-49A6-8C34-94D8C28D41B7}" type="presOf" srcId="{0E93B311-5FB4-40C6-B1E2-01655C315715}" destId="{A5E59D9E-5B65-4BBB-AC98-6EA9A7B80EF9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F1E7A53-2391-4290-9542-EF2EBE7BD274}" type="presParOf" srcId="{559DFFAE-9BB3-4E32-AF27-159A509D5C8E}" destId="{5410B924-7635-4B57-8BF6-8CCC54216887}" srcOrd="0" destOrd="0" presId="urn:microsoft.com/office/officeart/2005/8/layout/chevron1"/>
    <dgm:cxn modelId="{23D9F47E-D680-4D45-BD14-E3A9216D8AA8}" type="presParOf" srcId="{559DFFAE-9BB3-4E32-AF27-159A509D5C8E}" destId="{C355BF1B-E6D1-44BF-A982-2341E6B5D850}" srcOrd="1" destOrd="0" presId="urn:microsoft.com/office/officeart/2005/8/layout/chevron1"/>
    <dgm:cxn modelId="{2DD25A33-AB05-4CCF-8FC8-AD8D958CAE7F}" type="presParOf" srcId="{559DFFAE-9BB3-4E32-AF27-159A509D5C8E}" destId="{A5E59D9E-5B65-4BBB-AC98-6EA9A7B80EF9}" srcOrd="2" destOrd="0" presId="urn:microsoft.com/office/officeart/2005/8/layout/chevron1"/>
    <dgm:cxn modelId="{B17D5060-D29E-4286-A90F-E46418208387}" type="presParOf" srcId="{559DFFAE-9BB3-4E32-AF27-159A509D5C8E}" destId="{F38AD8BB-655E-4F3B-B57D-FF4D37EF5EF3}" srcOrd="3" destOrd="0" presId="urn:microsoft.com/office/officeart/2005/8/layout/chevron1"/>
    <dgm:cxn modelId="{9C0680F2-C083-41FC-8D24-66635484E600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05E965F4-8750-4937-9AFD-F47DD2627DDB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746693EC-2720-491F-B060-EFC82DAB046B}" type="presOf" srcId="{68FF6F1D-E7BC-4A92-B7F6-E4E1D2844C8A}" destId="{5410B924-7635-4B57-8BF6-8CCC54216887}" srcOrd="0" destOrd="0" presId="urn:microsoft.com/office/officeart/2005/8/layout/chevron1"/>
    <dgm:cxn modelId="{73C3DB96-30A9-40F5-BCA0-8759FE8BF4A9}" type="presOf" srcId="{74BCE197-6B79-4826-B962-04CD86BDE56D}" destId="{CEB6AC28-3770-411A-9BE7-101F2642B4C4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EEFDB433-AEA1-46A1-BA57-366EB16AD42F}" type="presOf" srcId="{E8D15150-0B6F-440C-9282-7B692B74E167}" destId="{559DFFAE-9BB3-4E32-AF27-159A509D5C8E}" srcOrd="0" destOrd="0" presId="urn:microsoft.com/office/officeart/2005/8/layout/chevron1"/>
    <dgm:cxn modelId="{5E07EF09-016B-4FF0-AE66-750BEC64DD9A}" type="presParOf" srcId="{559DFFAE-9BB3-4E32-AF27-159A509D5C8E}" destId="{5410B924-7635-4B57-8BF6-8CCC54216887}" srcOrd="0" destOrd="0" presId="urn:microsoft.com/office/officeart/2005/8/layout/chevron1"/>
    <dgm:cxn modelId="{DEAC047B-097C-46FB-9633-3979CAB69E91}" type="presParOf" srcId="{559DFFAE-9BB3-4E32-AF27-159A509D5C8E}" destId="{C355BF1B-E6D1-44BF-A982-2341E6B5D850}" srcOrd="1" destOrd="0" presId="urn:microsoft.com/office/officeart/2005/8/layout/chevron1"/>
    <dgm:cxn modelId="{DDBB4836-9F71-4781-B6AE-81C4CA41E445}" type="presParOf" srcId="{559DFFAE-9BB3-4E32-AF27-159A509D5C8E}" destId="{A5E59D9E-5B65-4BBB-AC98-6EA9A7B80EF9}" srcOrd="2" destOrd="0" presId="urn:microsoft.com/office/officeart/2005/8/layout/chevron1"/>
    <dgm:cxn modelId="{901F84CD-DC02-4364-B630-D61862ED1334}" type="presParOf" srcId="{559DFFAE-9BB3-4E32-AF27-159A509D5C8E}" destId="{F38AD8BB-655E-4F3B-B57D-FF4D37EF5EF3}" srcOrd="3" destOrd="0" presId="urn:microsoft.com/office/officeart/2005/8/layout/chevron1"/>
    <dgm:cxn modelId="{777B296D-8536-439A-81C0-5288D6DA6429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86B30A61-8987-4E2C-8B83-6F7094A17478}" type="presOf" srcId="{74BCE197-6B79-4826-B962-04CD86BDE56D}" destId="{CEB6AC28-3770-411A-9BE7-101F2642B4C4}" srcOrd="0" destOrd="0" presId="urn:microsoft.com/office/officeart/2005/8/layout/chevron1"/>
    <dgm:cxn modelId="{A6422323-86DF-4DCE-ACE8-67F0D417E9F2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78DCAC7-4952-46D5-92C5-529671CFF508}" type="presOf" srcId="{68FF6F1D-E7BC-4A92-B7F6-E4E1D2844C8A}" destId="{5410B924-7635-4B57-8BF6-8CCC54216887}" srcOrd="0" destOrd="0" presId="urn:microsoft.com/office/officeart/2005/8/layout/chevron1"/>
    <dgm:cxn modelId="{5D877584-DE09-4F85-8999-3C4AC3CFCA66}" type="presOf" srcId="{E8D15150-0B6F-440C-9282-7B692B74E167}" destId="{559DFFAE-9BB3-4E32-AF27-159A509D5C8E}" srcOrd="0" destOrd="0" presId="urn:microsoft.com/office/officeart/2005/8/layout/chevron1"/>
    <dgm:cxn modelId="{E8904E6F-17B7-4D0E-A4DF-3B6E9AFD7E5A}" type="presParOf" srcId="{559DFFAE-9BB3-4E32-AF27-159A509D5C8E}" destId="{5410B924-7635-4B57-8BF6-8CCC54216887}" srcOrd="0" destOrd="0" presId="urn:microsoft.com/office/officeart/2005/8/layout/chevron1"/>
    <dgm:cxn modelId="{7C1DA9C7-4118-402F-901E-28C7C63BD458}" type="presParOf" srcId="{559DFFAE-9BB3-4E32-AF27-159A509D5C8E}" destId="{C355BF1B-E6D1-44BF-A982-2341E6B5D850}" srcOrd="1" destOrd="0" presId="urn:microsoft.com/office/officeart/2005/8/layout/chevron1"/>
    <dgm:cxn modelId="{C54AD506-B9C0-4FF1-BD84-1A0A5D109B27}" type="presParOf" srcId="{559DFFAE-9BB3-4E32-AF27-159A509D5C8E}" destId="{A5E59D9E-5B65-4BBB-AC98-6EA9A7B80EF9}" srcOrd="2" destOrd="0" presId="urn:microsoft.com/office/officeart/2005/8/layout/chevron1"/>
    <dgm:cxn modelId="{577BDBFC-0A46-45DC-850A-5024AFA69327}" type="presParOf" srcId="{559DFFAE-9BB3-4E32-AF27-159A509D5C8E}" destId="{F38AD8BB-655E-4F3B-B57D-FF4D37EF5EF3}" srcOrd="3" destOrd="0" presId="urn:microsoft.com/office/officeart/2005/8/layout/chevron1"/>
    <dgm:cxn modelId="{2ABB7D4B-A727-4D9B-84E6-BF70BFE58563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66E00-0842-4ECD-8CF3-8851CC13D22C}" type="presOf" srcId="{74BCE197-6B79-4826-B962-04CD86BDE56D}" destId="{CEB6AC28-3770-411A-9BE7-101F2642B4C4}" srcOrd="0" destOrd="0" presId="urn:microsoft.com/office/officeart/2005/8/layout/chevron1"/>
    <dgm:cxn modelId="{95AB6EC5-E3A5-433E-A49E-A7DEAB360187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88507756-6DC8-4FB0-928B-4C9F010551B2}" type="presOf" srcId="{E8D15150-0B6F-440C-9282-7B692B74E167}" destId="{559DFFAE-9BB3-4E32-AF27-159A509D5C8E}" srcOrd="0" destOrd="0" presId="urn:microsoft.com/office/officeart/2005/8/layout/chevron1"/>
    <dgm:cxn modelId="{A7BD0EAD-6098-4445-B95F-00B839D2C747}" type="presOf" srcId="{0E93B311-5FB4-40C6-B1E2-01655C315715}" destId="{A5E59D9E-5B65-4BBB-AC98-6EA9A7B80EF9}" srcOrd="0" destOrd="0" presId="urn:microsoft.com/office/officeart/2005/8/layout/chevron1"/>
    <dgm:cxn modelId="{6FCE0404-A7ED-4550-9C7D-5189FCF7AA2E}" type="presParOf" srcId="{559DFFAE-9BB3-4E32-AF27-159A509D5C8E}" destId="{5410B924-7635-4B57-8BF6-8CCC54216887}" srcOrd="0" destOrd="0" presId="urn:microsoft.com/office/officeart/2005/8/layout/chevron1"/>
    <dgm:cxn modelId="{5B4280F3-DEEC-46FB-A0CB-C3AFC7343D3C}" type="presParOf" srcId="{559DFFAE-9BB3-4E32-AF27-159A509D5C8E}" destId="{C355BF1B-E6D1-44BF-A982-2341E6B5D850}" srcOrd="1" destOrd="0" presId="urn:microsoft.com/office/officeart/2005/8/layout/chevron1"/>
    <dgm:cxn modelId="{3B25F99E-326E-453A-9F7F-7FF9CE3ABF9D}" type="presParOf" srcId="{559DFFAE-9BB3-4E32-AF27-159A509D5C8E}" destId="{A5E59D9E-5B65-4BBB-AC98-6EA9A7B80EF9}" srcOrd="2" destOrd="0" presId="urn:microsoft.com/office/officeart/2005/8/layout/chevron1"/>
    <dgm:cxn modelId="{4C75146F-9DE2-4ED8-8AD7-41C9113053AA}" type="presParOf" srcId="{559DFFAE-9BB3-4E32-AF27-159A509D5C8E}" destId="{F38AD8BB-655E-4F3B-B57D-FF4D37EF5EF3}" srcOrd="3" destOrd="0" presId="urn:microsoft.com/office/officeart/2005/8/layout/chevron1"/>
    <dgm:cxn modelId="{1DB5A3CE-D8B4-4EAF-8984-6CF0B1B64E53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77DBF62-7E4F-4606-A4BB-F18AA7FBB041}" type="presOf" srcId="{68FF6F1D-E7BC-4A92-B7F6-E4E1D2844C8A}" destId="{5410B924-7635-4B57-8BF6-8CCC54216887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57E5958F-9488-442F-986B-F64FB95BA160}" type="presOf" srcId="{0E93B311-5FB4-40C6-B1E2-01655C315715}" destId="{A5E59D9E-5B65-4BBB-AC98-6EA9A7B80EF9}" srcOrd="0" destOrd="0" presId="urn:microsoft.com/office/officeart/2005/8/layout/chevron1"/>
    <dgm:cxn modelId="{DA714D63-9BB3-474D-AB97-2A0FE1E47B91}" type="presOf" srcId="{E8D15150-0B6F-440C-9282-7B692B74E167}" destId="{559DFFAE-9BB3-4E32-AF27-159A509D5C8E}" srcOrd="0" destOrd="0" presId="urn:microsoft.com/office/officeart/2005/8/layout/chevron1"/>
    <dgm:cxn modelId="{2309FD29-DAC3-4317-9F84-D8397541633D}" type="presParOf" srcId="{559DFFAE-9BB3-4E32-AF27-159A509D5C8E}" destId="{5410B924-7635-4B57-8BF6-8CCC54216887}" srcOrd="0" destOrd="0" presId="urn:microsoft.com/office/officeart/2005/8/layout/chevron1"/>
    <dgm:cxn modelId="{AC0578CB-907A-46E6-8BF5-E838BE790D5B}" type="presParOf" srcId="{559DFFAE-9BB3-4E32-AF27-159A509D5C8E}" destId="{C355BF1B-E6D1-44BF-A982-2341E6B5D850}" srcOrd="1" destOrd="0" presId="urn:microsoft.com/office/officeart/2005/8/layout/chevron1"/>
    <dgm:cxn modelId="{461B3E3E-C478-4BFC-81FC-43F357AF90B9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C26DC-64AC-44DA-B9B6-9821BBA7DF3D}" type="presOf" srcId="{68FF6F1D-E7BC-4A92-B7F6-E4E1D2844C8A}" destId="{5410B924-7635-4B57-8BF6-8CCC54216887}" srcOrd="0" destOrd="0" presId="urn:microsoft.com/office/officeart/2005/8/layout/chevron1"/>
    <dgm:cxn modelId="{C3BB56D6-FE08-42A1-BB35-0686E39003BD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2F50D15D-0CF2-4918-80C4-C4111A4A5242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98D7D328-1457-46AF-9EA6-20191B0D6C6A}" type="presParOf" srcId="{559DFFAE-9BB3-4E32-AF27-159A509D5C8E}" destId="{5410B924-7635-4B57-8BF6-8CCC54216887}" srcOrd="0" destOrd="0" presId="urn:microsoft.com/office/officeart/2005/8/layout/chevron1"/>
    <dgm:cxn modelId="{79FCBC5D-4D36-44DC-B913-E2B003B7162F}" type="presParOf" srcId="{559DFFAE-9BB3-4E32-AF27-159A509D5C8E}" destId="{C355BF1B-E6D1-44BF-A982-2341E6B5D850}" srcOrd="1" destOrd="0" presId="urn:microsoft.com/office/officeart/2005/8/layout/chevron1"/>
    <dgm:cxn modelId="{1DC395BA-8ADB-4CF8-BFFF-11AB0FA1451C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A40A5-7754-4184-BA52-C64D93F62A6E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4325886-AACB-435C-ADEF-F98780D0329E}" type="presOf" srcId="{0E93B311-5FB4-40C6-B1E2-01655C315715}" destId="{A5E59D9E-5B65-4BBB-AC98-6EA9A7B80EF9}" srcOrd="0" destOrd="0" presId="urn:microsoft.com/office/officeart/2005/8/layout/chevron1"/>
    <dgm:cxn modelId="{8DFE651E-7438-426F-9B7E-F5CC3102B274}" type="presOf" srcId="{E8D15150-0B6F-440C-9282-7B692B74E167}" destId="{559DFFAE-9BB3-4E32-AF27-159A509D5C8E}" srcOrd="0" destOrd="0" presId="urn:microsoft.com/office/officeart/2005/8/layout/chevron1"/>
    <dgm:cxn modelId="{B52C98B7-8BCB-4E40-BF9C-69412C485CED}" type="presParOf" srcId="{559DFFAE-9BB3-4E32-AF27-159A509D5C8E}" destId="{5410B924-7635-4B57-8BF6-8CCC54216887}" srcOrd="0" destOrd="0" presId="urn:microsoft.com/office/officeart/2005/8/layout/chevron1"/>
    <dgm:cxn modelId="{321FC838-839D-4BC1-90A7-AAF4A0FD6576}" type="presParOf" srcId="{559DFFAE-9BB3-4E32-AF27-159A509D5C8E}" destId="{C355BF1B-E6D1-44BF-A982-2341E6B5D850}" srcOrd="1" destOrd="0" presId="urn:microsoft.com/office/officeart/2005/8/layout/chevron1"/>
    <dgm:cxn modelId="{55085913-2622-4DA5-86D6-68371207BDF6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359D122B-5C0E-4ED8-B8E9-F48B6956974C}" type="presOf" srcId="{0E93B311-5FB4-40C6-B1E2-01655C315715}" destId="{A5E59D9E-5B65-4BBB-AC98-6EA9A7B80EF9}" srcOrd="0" destOrd="0" presId="urn:microsoft.com/office/officeart/2005/8/layout/chevron1"/>
    <dgm:cxn modelId="{5F701454-328A-4D04-901C-7C6B99BA0C5D}" type="presOf" srcId="{74BCE197-6B79-4826-B962-04CD86BDE56D}" destId="{CEB6AC28-3770-411A-9BE7-101F2642B4C4}" srcOrd="0" destOrd="0" presId="urn:microsoft.com/office/officeart/2005/8/layout/chevron1"/>
    <dgm:cxn modelId="{A4DF67CC-56C4-47A2-B30E-3D3D509FF768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808B7A3-9387-40EF-9F1C-EB7F666DF925}" type="presOf" srcId="{68FF6F1D-E7BC-4A92-B7F6-E4E1D2844C8A}" destId="{5410B924-7635-4B57-8BF6-8CCC54216887}" srcOrd="0" destOrd="0" presId="urn:microsoft.com/office/officeart/2005/8/layout/chevron1"/>
    <dgm:cxn modelId="{9D6F7377-1CAB-4A6D-AC28-7B112240782D}" type="presParOf" srcId="{559DFFAE-9BB3-4E32-AF27-159A509D5C8E}" destId="{5410B924-7635-4B57-8BF6-8CCC54216887}" srcOrd="0" destOrd="0" presId="urn:microsoft.com/office/officeart/2005/8/layout/chevron1"/>
    <dgm:cxn modelId="{4687B603-D59D-4AF5-BA60-F77C7EF92C93}" type="presParOf" srcId="{559DFFAE-9BB3-4E32-AF27-159A509D5C8E}" destId="{C355BF1B-E6D1-44BF-A982-2341E6B5D850}" srcOrd="1" destOrd="0" presId="urn:microsoft.com/office/officeart/2005/8/layout/chevron1"/>
    <dgm:cxn modelId="{51AB11C5-687C-485C-8ADC-06D4CEB17709}" type="presParOf" srcId="{559DFFAE-9BB3-4E32-AF27-159A509D5C8E}" destId="{A5E59D9E-5B65-4BBB-AC98-6EA9A7B80EF9}" srcOrd="2" destOrd="0" presId="urn:microsoft.com/office/officeart/2005/8/layout/chevron1"/>
    <dgm:cxn modelId="{676540BA-33AB-42FF-A62A-6F7E4A8E9CA9}" type="presParOf" srcId="{559DFFAE-9BB3-4E32-AF27-159A509D5C8E}" destId="{F38AD8BB-655E-4F3B-B57D-FF4D37EF5EF3}" srcOrd="3" destOrd="0" presId="urn:microsoft.com/office/officeart/2005/8/layout/chevron1"/>
    <dgm:cxn modelId="{1961C0B2-D414-490A-BD14-51ADB40A544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9DACBB0-BDBC-486F-B21F-84AC3436A169}" type="presOf" srcId="{68FF6F1D-E7BC-4A92-B7F6-E4E1D2844C8A}" destId="{5410B924-7635-4B57-8BF6-8CCC54216887}" srcOrd="0" destOrd="0" presId="urn:microsoft.com/office/officeart/2005/8/layout/chevron1"/>
    <dgm:cxn modelId="{4119BC14-9E76-4EC8-B90B-EF97E2EA204B}" type="presOf" srcId="{74BCE197-6B79-4826-B962-04CD86BDE56D}" destId="{CEB6AC28-3770-411A-9BE7-101F2642B4C4}" srcOrd="0" destOrd="0" presId="urn:microsoft.com/office/officeart/2005/8/layout/chevron1"/>
    <dgm:cxn modelId="{5244CC6B-D8C9-4A42-AE89-AEEFF81ACFDF}" type="presOf" srcId="{E8D15150-0B6F-440C-9282-7B692B74E167}" destId="{559DFFAE-9BB3-4E32-AF27-159A509D5C8E}" srcOrd="0" destOrd="0" presId="urn:microsoft.com/office/officeart/2005/8/layout/chevron1"/>
    <dgm:cxn modelId="{76D480DD-F89B-4FDA-BE21-2F0CC069BAEA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42C2531A-C6CF-4426-8EFE-B663C16BD49E}" type="presParOf" srcId="{559DFFAE-9BB3-4E32-AF27-159A509D5C8E}" destId="{5410B924-7635-4B57-8BF6-8CCC54216887}" srcOrd="0" destOrd="0" presId="urn:microsoft.com/office/officeart/2005/8/layout/chevron1"/>
    <dgm:cxn modelId="{7354D025-1455-4055-9FCF-E9E8CEFD4F6D}" type="presParOf" srcId="{559DFFAE-9BB3-4E32-AF27-159A509D5C8E}" destId="{C355BF1B-E6D1-44BF-A982-2341E6B5D850}" srcOrd="1" destOrd="0" presId="urn:microsoft.com/office/officeart/2005/8/layout/chevron1"/>
    <dgm:cxn modelId="{95304F55-5AE0-4C6B-BE4A-784C1F4D56E2}" type="presParOf" srcId="{559DFFAE-9BB3-4E32-AF27-159A509D5C8E}" destId="{A5E59D9E-5B65-4BBB-AC98-6EA9A7B80EF9}" srcOrd="2" destOrd="0" presId="urn:microsoft.com/office/officeart/2005/8/layout/chevron1"/>
    <dgm:cxn modelId="{1B307F89-FFE3-4270-B17C-16C07D5ABFFF}" type="presParOf" srcId="{559DFFAE-9BB3-4E32-AF27-159A509D5C8E}" destId="{F38AD8BB-655E-4F3B-B57D-FF4D37EF5EF3}" srcOrd="3" destOrd="0" presId="urn:microsoft.com/office/officeart/2005/8/layout/chevron1"/>
    <dgm:cxn modelId="{4A3D9B9A-85B9-489C-9B29-E6E70F4ACD89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C7D4B-1540-433A-9F13-44348D91CD44}" type="presOf" srcId="{74BCE197-6B79-4826-B962-04CD86BDE56D}" destId="{CEB6AC28-3770-411A-9BE7-101F2642B4C4}" srcOrd="0" destOrd="0" presId="urn:microsoft.com/office/officeart/2005/8/layout/chevron1"/>
    <dgm:cxn modelId="{399BBD83-7A68-4B75-A185-2B05D0361DF3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32D6EE09-B01C-4A09-B9A1-3796E8C8DC38}" type="presOf" srcId="{68FF6F1D-E7BC-4A92-B7F6-E4E1D2844C8A}" destId="{5410B924-7635-4B57-8BF6-8CCC54216887}" srcOrd="0" destOrd="0" presId="urn:microsoft.com/office/officeart/2005/8/layout/chevron1"/>
    <dgm:cxn modelId="{6AE514C2-C293-40A8-AF5E-D29E6697B0F0}" type="presOf" srcId="{E8D15150-0B6F-440C-9282-7B692B74E167}" destId="{559DFFAE-9BB3-4E32-AF27-159A509D5C8E}" srcOrd="0" destOrd="0" presId="urn:microsoft.com/office/officeart/2005/8/layout/chevron1"/>
    <dgm:cxn modelId="{264E8985-C32A-44BD-928A-FCF431B5C4D4}" type="presParOf" srcId="{559DFFAE-9BB3-4E32-AF27-159A509D5C8E}" destId="{5410B924-7635-4B57-8BF6-8CCC54216887}" srcOrd="0" destOrd="0" presId="urn:microsoft.com/office/officeart/2005/8/layout/chevron1"/>
    <dgm:cxn modelId="{FB65DF08-2DDB-4688-AF83-2D2FF9BCAA6B}" type="presParOf" srcId="{559DFFAE-9BB3-4E32-AF27-159A509D5C8E}" destId="{C355BF1B-E6D1-44BF-A982-2341E6B5D850}" srcOrd="1" destOrd="0" presId="urn:microsoft.com/office/officeart/2005/8/layout/chevron1"/>
    <dgm:cxn modelId="{CBF5E00E-ACDC-436D-9D43-9A7D33230E49}" type="presParOf" srcId="{559DFFAE-9BB3-4E32-AF27-159A509D5C8E}" destId="{A5E59D9E-5B65-4BBB-AC98-6EA9A7B80EF9}" srcOrd="2" destOrd="0" presId="urn:microsoft.com/office/officeart/2005/8/layout/chevron1"/>
    <dgm:cxn modelId="{36CB8DAC-8A16-4E2A-AD61-BE4044A3D0C1}" type="presParOf" srcId="{559DFFAE-9BB3-4E32-AF27-159A509D5C8E}" destId="{F38AD8BB-655E-4F3B-B57D-FF4D37EF5EF3}" srcOrd="3" destOrd="0" presId="urn:microsoft.com/office/officeart/2005/8/layout/chevron1"/>
    <dgm:cxn modelId="{54013F55-AAA8-42E6-ACA0-47C7E1BD84DA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081CB76-5F57-4FB7-833C-B3C5EC553554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3507A88-3EB0-4A87-A2ED-0F71ABC2DBA3}" type="presOf" srcId="{74BCE197-6B79-4826-B962-04CD86BDE56D}" destId="{CEB6AC28-3770-411A-9BE7-101F2642B4C4}" srcOrd="0" destOrd="0" presId="urn:microsoft.com/office/officeart/2005/8/layout/chevron1"/>
    <dgm:cxn modelId="{A46BFDD1-B20A-44F8-BD60-CD24340C3038}" type="presOf" srcId="{E8D15150-0B6F-440C-9282-7B692B74E167}" destId="{559DFFAE-9BB3-4E32-AF27-159A509D5C8E}" srcOrd="0" destOrd="0" presId="urn:microsoft.com/office/officeart/2005/8/layout/chevron1"/>
    <dgm:cxn modelId="{E7C3081B-0AB8-4F54-A0D6-EA3AE76DCF9F}" type="presOf" srcId="{68FF6F1D-E7BC-4A92-B7F6-E4E1D2844C8A}" destId="{5410B924-7635-4B57-8BF6-8CCC54216887}" srcOrd="0" destOrd="0" presId="urn:microsoft.com/office/officeart/2005/8/layout/chevron1"/>
    <dgm:cxn modelId="{37E13D61-0EE8-42C1-8D03-FE0BD36B75EC}" type="presParOf" srcId="{559DFFAE-9BB3-4E32-AF27-159A509D5C8E}" destId="{5410B924-7635-4B57-8BF6-8CCC54216887}" srcOrd="0" destOrd="0" presId="urn:microsoft.com/office/officeart/2005/8/layout/chevron1"/>
    <dgm:cxn modelId="{6BFF684E-5D3B-4DC0-8F26-5E2DBE9DEBD6}" type="presParOf" srcId="{559DFFAE-9BB3-4E32-AF27-159A509D5C8E}" destId="{C355BF1B-E6D1-44BF-A982-2341E6B5D850}" srcOrd="1" destOrd="0" presId="urn:microsoft.com/office/officeart/2005/8/layout/chevron1"/>
    <dgm:cxn modelId="{33AF35F1-FFEF-4E30-97A1-A7E3F01F90AF}" type="presParOf" srcId="{559DFFAE-9BB3-4E32-AF27-159A509D5C8E}" destId="{A5E59D9E-5B65-4BBB-AC98-6EA9A7B80EF9}" srcOrd="2" destOrd="0" presId="urn:microsoft.com/office/officeart/2005/8/layout/chevron1"/>
    <dgm:cxn modelId="{49563CC2-3140-46F9-9FB9-3E08A346FE17}" type="presParOf" srcId="{559DFFAE-9BB3-4E32-AF27-159A509D5C8E}" destId="{F38AD8BB-655E-4F3B-B57D-FF4D37EF5EF3}" srcOrd="3" destOrd="0" presId="urn:microsoft.com/office/officeart/2005/8/layout/chevron1"/>
    <dgm:cxn modelId="{4DE44364-E322-482C-8D61-E1A12067A824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B6325-A294-4E32-9594-8F10922AB58C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88B3C8F-C436-4E15-935A-252B91405D97}" type="presOf" srcId="{0E93B311-5FB4-40C6-B1E2-01655C315715}" destId="{A5E59D9E-5B65-4BBB-AC98-6EA9A7B80EF9}" srcOrd="0" destOrd="0" presId="urn:microsoft.com/office/officeart/2005/8/layout/chevron1"/>
    <dgm:cxn modelId="{01B4DC2E-CFA9-4D37-B5A5-51EADFBDD6B9}" type="presOf" srcId="{E8D15150-0B6F-440C-9282-7B692B74E167}" destId="{559DFFAE-9BB3-4E32-AF27-159A509D5C8E}" srcOrd="0" destOrd="0" presId="urn:microsoft.com/office/officeart/2005/8/layout/chevron1"/>
    <dgm:cxn modelId="{B0F2220E-058A-41B4-8524-5F99C7656001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FD131ACA-4C3B-441B-969B-E1C5E6A3C799}" type="presParOf" srcId="{559DFFAE-9BB3-4E32-AF27-159A509D5C8E}" destId="{5410B924-7635-4B57-8BF6-8CCC54216887}" srcOrd="0" destOrd="0" presId="urn:microsoft.com/office/officeart/2005/8/layout/chevron1"/>
    <dgm:cxn modelId="{8D7371C9-92BA-482A-AA33-AFB80A8C8D1F}" type="presParOf" srcId="{559DFFAE-9BB3-4E32-AF27-159A509D5C8E}" destId="{C355BF1B-E6D1-44BF-A982-2341E6B5D850}" srcOrd="1" destOrd="0" presId="urn:microsoft.com/office/officeart/2005/8/layout/chevron1"/>
    <dgm:cxn modelId="{467C8A2A-AC8B-4069-B52B-DC1BC91C2792}" type="presParOf" srcId="{559DFFAE-9BB3-4E32-AF27-159A509D5C8E}" destId="{A5E59D9E-5B65-4BBB-AC98-6EA9A7B80EF9}" srcOrd="2" destOrd="0" presId="urn:microsoft.com/office/officeart/2005/8/layout/chevron1"/>
    <dgm:cxn modelId="{112714A6-CEFD-4B74-9E10-B9B31759B049}" type="presParOf" srcId="{559DFFAE-9BB3-4E32-AF27-159A509D5C8E}" destId="{F38AD8BB-655E-4F3B-B57D-FF4D37EF5EF3}" srcOrd="3" destOrd="0" presId="urn:microsoft.com/office/officeart/2005/8/layout/chevron1"/>
    <dgm:cxn modelId="{E51DC179-E207-4AC5-9FD1-B64659D9939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6695E4E2-891C-4A36-A157-92D9E4323124}" type="presOf" srcId="{68FF6F1D-E7BC-4A92-B7F6-E4E1D2844C8A}" destId="{5410B924-7635-4B57-8BF6-8CCC54216887}" srcOrd="0" destOrd="0" presId="urn:microsoft.com/office/officeart/2005/8/layout/chevron1"/>
    <dgm:cxn modelId="{29A3FC43-2C85-44B6-8203-CE7C8284B750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8E4C6E48-89F5-4FA1-906B-40B25EBC760C}" type="presOf" srcId="{0E93B311-5FB4-40C6-B1E2-01655C315715}" destId="{A5E59D9E-5B65-4BBB-AC98-6EA9A7B80EF9}" srcOrd="0" destOrd="0" presId="urn:microsoft.com/office/officeart/2005/8/layout/chevron1"/>
    <dgm:cxn modelId="{389003C3-88D4-44F4-817B-ECB35733463A}" type="presOf" srcId="{E8D15150-0B6F-440C-9282-7B692B74E167}" destId="{559DFFAE-9BB3-4E32-AF27-159A509D5C8E}" srcOrd="0" destOrd="0" presId="urn:microsoft.com/office/officeart/2005/8/layout/chevron1"/>
    <dgm:cxn modelId="{2FC6D450-CB9C-480A-BC12-4DB56A12DAF9}" type="presParOf" srcId="{559DFFAE-9BB3-4E32-AF27-159A509D5C8E}" destId="{5410B924-7635-4B57-8BF6-8CCC54216887}" srcOrd="0" destOrd="0" presId="urn:microsoft.com/office/officeart/2005/8/layout/chevron1"/>
    <dgm:cxn modelId="{72F0398C-311C-4EE5-A36D-788D1298F15A}" type="presParOf" srcId="{559DFFAE-9BB3-4E32-AF27-159A509D5C8E}" destId="{C355BF1B-E6D1-44BF-A982-2341E6B5D850}" srcOrd="1" destOrd="0" presId="urn:microsoft.com/office/officeart/2005/8/layout/chevron1"/>
    <dgm:cxn modelId="{9659AAB7-63DB-4D09-826F-DF5A439925B9}" type="presParOf" srcId="{559DFFAE-9BB3-4E32-AF27-159A509D5C8E}" destId="{A5E59D9E-5B65-4BBB-AC98-6EA9A7B80EF9}" srcOrd="2" destOrd="0" presId="urn:microsoft.com/office/officeart/2005/8/layout/chevron1"/>
    <dgm:cxn modelId="{09790E37-D3F1-4386-99D3-94A163C5ADA3}" type="presParOf" srcId="{559DFFAE-9BB3-4E32-AF27-159A509D5C8E}" destId="{F38AD8BB-655E-4F3B-B57D-FF4D37EF5EF3}" srcOrd="3" destOrd="0" presId="urn:microsoft.com/office/officeart/2005/8/layout/chevron1"/>
    <dgm:cxn modelId="{83229CBE-6148-48F4-B2F3-3D75E33D4965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3163C-8E6E-4E68-943D-A942414C8D99}" type="presOf" srcId="{0E93B311-5FB4-40C6-B1E2-01655C315715}" destId="{A5E59D9E-5B65-4BBB-AC98-6EA9A7B80EF9}" srcOrd="0" destOrd="0" presId="urn:microsoft.com/office/officeart/2005/8/layout/chevron1"/>
    <dgm:cxn modelId="{6D4A01F3-73AA-42DF-8FDB-45FEFDDD0482}" type="presOf" srcId="{74BCE197-6B79-4826-B962-04CD86BDE56D}" destId="{CEB6AC28-3770-411A-9BE7-101F2642B4C4}" srcOrd="0" destOrd="0" presId="urn:microsoft.com/office/officeart/2005/8/layout/chevron1"/>
    <dgm:cxn modelId="{7E95D894-665E-4760-8A86-5BB706113415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E516CB18-CEB3-44D1-9675-C870713BDBDF}" type="presOf" srcId="{E8D15150-0B6F-440C-9282-7B692B74E167}" destId="{559DFFAE-9BB3-4E32-AF27-159A509D5C8E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07E9895A-4C12-4006-BD4E-B9D2CEEB5FE1}" type="presParOf" srcId="{559DFFAE-9BB3-4E32-AF27-159A509D5C8E}" destId="{5410B924-7635-4B57-8BF6-8CCC54216887}" srcOrd="0" destOrd="0" presId="urn:microsoft.com/office/officeart/2005/8/layout/chevron1"/>
    <dgm:cxn modelId="{6C4859A2-C99B-4632-B213-6B20B387011B}" type="presParOf" srcId="{559DFFAE-9BB3-4E32-AF27-159A509D5C8E}" destId="{C355BF1B-E6D1-44BF-A982-2341E6B5D850}" srcOrd="1" destOrd="0" presId="urn:microsoft.com/office/officeart/2005/8/layout/chevron1"/>
    <dgm:cxn modelId="{766CEDC8-D18E-4837-AA84-B0F5C0A95A90}" type="presParOf" srcId="{559DFFAE-9BB3-4E32-AF27-159A509D5C8E}" destId="{A5E59D9E-5B65-4BBB-AC98-6EA9A7B80EF9}" srcOrd="2" destOrd="0" presId="urn:microsoft.com/office/officeart/2005/8/layout/chevron1"/>
    <dgm:cxn modelId="{32E3901F-2A55-4A4A-ACD6-86C2BEB53FFF}" type="presParOf" srcId="{559DFFAE-9BB3-4E32-AF27-159A509D5C8E}" destId="{F38AD8BB-655E-4F3B-B57D-FF4D37EF5EF3}" srcOrd="3" destOrd="0" presId="urn:microsoft.com/office/officeart/2005/8/layout/chevron1"/>
    <dgm:cxn modelId="{62B25CF3-1C96-4C1C-9EA1-119284836234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85775-9B85-41E9-ABE2-E2DA28A833E1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1B8D69F0-357F-4FCC-900A-416275D7FCA3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C56788A4-C7D8-44BF-8078-6E4F2E2325B1}" type="presOf" srcId="{E8D15150-0B6F-440C-9282-7B692B74E167}" destId="{559DFFAE-9BB3-4E32-AF27-159A509D5C8E}" srcOrd="0" destOrd="0" presId="urn:microsoft.com/office/officeart/2005/8/layout/chevron1"/>
    <dgm:cxn modelId="{8AE5E6E9-FC04-4C05-91FB-CCC3F4863EF3}" type="presOf" srcId="{68FF6F1D-E7BC-4A92-B7F6-E4E1D2844C8A}" destId="{5410B924-7635-4B57-8BF6-8CCC54216887}" srcOrd="0" destOrd="0" presId="urn:microsoft.com/office/officeart/2005/8/layout/chevron1"/>
    <dgm:cxn modelId="{6ADFED05-3116-470A-BF99-4A08AB842AF6}" type="presParOf" srcId="{559DFFAE-9BB3-4E32-AF27-159A509D5C8E}" destId="{5410B924-7635-4B57-8BF6-8CCC54216887}" srcOrd="0" destOrd="0" presId="urn:microsoft.com/office/officeart/2005/8/layout/chevron1"/>
    <dgm:cxn modelId="{B8EDB5B6-DF06-4BC7-8990-8DA720463122}" type="presParOf" srcId="{559DFFAE-9BB3-4E32-AF27-159A509D5C8E}" destId="{C355BF1B-E6D1-44BF-A982-2341E6B5D850}" srcOrd="1" destOrd="0" presId="urn:microsoft.com/office/officeart/2005/8/layout/chevron1"/>
    <dgm:cxn modelId="{B8D77D6E-7965-4693-96BC-83A4A5C37D66}" type="presParOf" srcId="{559DFFAE-9BB3-4E32-AF27-159A509D5C8E}" destId="{A5E59D9E-5B65-4BBB-AC98-6EA9A7B80EF9}" srcOrd="2" destOrd="0" presId="urn:microsoft.com/office/officeart/2005/8/layout/chevron1"/>
    <dgm:cxn modelId="{166BD98B-E888-485E-93FF-02CC3A803F52}" type="presParOf" srcId="{559DFFAE-9BB3-4E32-AF27-159A509D5C8E}" destId="{F38AD8BB-655E-4F3B-B57D-FF4D37EF5EF3}" srcOrd="3" destOrd="0" presId="urn:microsoft.com/office/officeart/2005/8/layout/chevron1"/>
    <dgm:cxn modelId="{A14061E0-AE9C-452C-8348-8DA44155D8D8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6094928" y="1422757"/>
        <a:ext cx="1827729" cy="12184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8261" y="444134"/>
        <a:ext cx="711864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056" y="444134"/>
        <a:ext cx="711864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73852" y="444134"/>
        <a:ext cx="711864" cy="474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8261" y="444134"/>
        <a:ext cx="711864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056" y="444134"/>
        <a:ext cx="711864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73852" y="444134"/>
        <a:ext cx="711864" cy="474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8261" y="444134"/>
        <a:ext cx="711864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056" y="444134"/>
        <a:ext cx="711864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73852" y="444134"/>
        <a:ext cx="711864" cy="474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2218" y="77932"/>
        <a:ext cx="720625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23156" y="77932"/>
        <a:ext cx="720625" cy="4804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2218" y="77932"/>
        <a:ext cx="720625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23156" y="77932"/>
        <a:ext cx="720625" cy="4804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2218" y="77932"/>
        <a:ext cx="720625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23156" y="77932"/>
        <a:ext cx="720625" cy="480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6094928" y="1422757"/>
        <a:ext cx="1827729" cy="1218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6094928" y="1422757"/>
        <a:ext cx="1827729" cy="121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F8D3E54-F61F-4083-9370-A5A86D4F3690}" type="datetimeFigureOut">
              <a:rPr lang="en-US" smtClean="0"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F655BCE-07DC-442F-9661-7113F541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8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C15B3F-B249-4FC1-B861-75B16BF6A501}" type="datetimeFigureOut">
              <a:rPr lang="en-US" smtClean="0"/>
              <a:t>9/6/2010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D1C73F3-DB6D-47EE-B657-AFE8D34F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5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Typically we see very basic policies like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Largely because really easy implement on a distributed set of nodes.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Services are ultimately solving a complex resource allocation problem, trying to trade off various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We’d like to offer them much better tools to do this job, even if it means our service becomes </a:t>
            </a:r>
            <a:r>
              <a:rPr lang="en-US" baseline="0" smtClean="0"/>
              <a:t>more complex.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Typically we see very basic policies like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Largely because really easy implement on a distributed set of nodes.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Services are ultimately solving a complex resource allocation problem, trying to trade off various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We’d like to offer them much better tools to do this job, even if it means our service becomes </a:t>
            </a:r>
            <a:r>
              <a:rPr lang="en-US" baseline="0" smtClean="0"/>
              <a:t>more complex.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B– Coral Setup B is better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Easiest to show this with example (both API usage and optimization).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 this: We minimize</a:t>
            </a:r>
            <a:r>
              <a:rPr lang="en-US" baseline="0" dirty="0" smtClean="0"/>
              <a:t> the network distance subject to the constraints of our customer.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6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more clear this is for each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more clear this is for each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a “remember, nodes are</a:t>
            </a:r>
            <a:r>
              <a:rPr lang="en-US" baseline="0" dirty="0" smtClean="0"/>
              <a:t> distributed”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show partitioned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Today’s services distributed</a:t>
            </a:r>
          </a:p>
          <a:p>
            <a:pPr marL="173336" indent="-173336">
              <a:buFontTx/>
              <a:buChar char="-"/>
            </a:pPr>
            <a:r>
              <a:rPr lang="en-US" dirty="0" smtClean="0"/>
              <a:t>This</a:t>
            </a:r>
            <a:r>
              <a:rPr lang="en-US" baseline="0" dirty="0" smtClean="0"/>
              <a:t> is a CDN deployment, even very small services running on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AWS can replicate across the globe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1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What is server selection? </a:t>
            </a:r>
          </a:p>
          <a:p>
            <a:pPr marL="173336" indent="-173336">
              <a:buFontTx/>
              <a:buChar char="-"/>
            </a:pPr>
            <a:endParaRPr lang="en-US" dirty="0" smtClean="0"/>
          </a:p>
          <a:p>
            <a:pPr marL="173336" indent="-173336">
              <a:buFontTx/>
              <a:buChar char="-"/>
            </a:pPr>
            <a:r>
              <a:rPr lang="en-US" dirty="0" smtClean="0"/>
              <a:t>Intermediary layer which makes decisions mapping</a:t>
            </a:r>
            <a:r>
              <a:rPr lang="en-US" baseline="0" dirty="0" smtClean="0"/>
              <a:t> clients to servers.</a:t>
            </a:r>
          </a:p>
          <a:p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Various wide-</a:t>
            </a:r>
            <a:r>
              <a:rPr lang="en-US" baseline="0" dirty="0" err="1" smtClean="0"/>
              <a:t>erea</a:t>
            </a:r>
            <a:r>
              <a:rPr lang="en-US" baseline="0" dirty="0" smtClean="0"/>
              <a:t> protocols, DNS, HTTP Redirection or </a:t>
            </a:r>
            <a:r>
              <a:rPr lang="en-US" baseline="0" dirty="0" err="1" smtClean="0"/>
              <a:t>Proxying</a:t>
            </a:r>
            <a:r>
              <a:rPr lang="en-US" baseline="0" dirty="0" smtClean="0"/>
              <a:t>, </a:t>
            </a:r>
          </a:p>
          <a:p>
            <a:pPr marL="173336" indent="-173336">
              <a:buFontTx/>
              <a:buChar char="-"/>
            </a:pPr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All share need to decide how to assign incoming client amongst wide area 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B– Coral Setup B is better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9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5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3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What is server selection? </a:t>
            </a:r>
          </a:p>
          <a:p>
            <a:pPr marL="173336" indent="-173336">
              <a:buFontTx/>
              <a:buChar char="-"/>
            </a:pPr>
            <a:endParaRPr lang="en-US" dirty="0" smtClean="0"/>
          </a:p>
          <a:p>
            <a:pPr marL="173336" indent="-173336">
              <a:buFontTx/>
              <a:buChar char="-"/>
            </a:pPr>
            <a:r>
              <a:rPr lang="en-US" dirty="0" smtClean="0"/>
              <a:t>Intermediary layer which makes decisions mapping</a:t>
            </a:r>
            <a:r>
              <a:rPr lang="en-US" baseline="0" dirty="0" smtClean="0"/>
              <a:t> clients to servers.</a:t>
            </a:r>
          </a:p>
          <a:p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Various wide-</a:t>
            </a:r>
            <a:r>
              <a:rPr lang="en-US" baseline="0" dirty="0" err="1" smtClean="0"/>
              <a:t>erea</a:t>
            </a:r>
            <a:r>
              <a:rPr lang="en-US" baseline="0" dirty="0" smtClean="0"/>
              <a:t> protocols, DNS, HTTP Redirection or </a:t>
            </a:r>
            <a:r>
              <a:rPr lang="en-US" baseline="0" dirty="0" err="1" smtClean="0"/>
              <a:t>Proxying</a:t>
            </a:r>
            <a:r>
              <a:rPr lang="en-US" baseline="0" dirty="0" smtClean="0"/>
              <a:t>, </a:t>
            </a:r>
          </a:p>
          <a:p>
            <a:pPr marL="173336" indent="-173336">
              <a:buFontTx/>
              <a:buChar char="-"/>
            </a:pPr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All share need to decide how to assign incoming client amongst wide area 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Often, this is outsourced to a third</a:t>
            </a:r>
            <a:r>
              <a:rPr lang="en-US" baseline="0" dirty="0" smtClean="0"/>
              <a:t> party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Srvices</a:t>
            </a:r>
            <a:r>
              <a:rPr lang="en-US" baseline="0" dirty="0" smtClean="0"/>
              <a:t> would rather not deploy their own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2215-3358-4D1B-AAF6-5918D5F0B76E}" type="datetime1">
              <a:rPr lang="en-US" smtClean="0"/>
              <a:t>9/6/2010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F485-4D2B-4B3D-8DCE-D41A3A25E844}" type="datetime1">
              <a:rPr lang="en-US" smtClean="0"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986-D971-4045-9237-C0F40F11B196}" type="datetime1">
              <a:rPr lang="en-US" smtClean="0"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3EBD-53D3-4F85-8DA8-B231406AC3CA}" type="datetime1">
              <a:rPr lang="en-US" smtClean="0"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0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4E51-73E5-4240-B33A-E1B9E8B87145}" type="datetime1">
              <a:rPr lang="en-US" smtClean="0"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A6B-603F-4518-B455-2ACD52F009D4}" type="datetime1">
              <a:rPr lang="en-US" smtClean="0"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E20-289D-4271-96C5-CE5F7734B8C2}" type="datetime1">
              <a:rPr lang="en-US" smtClean="0"/>
              <a:t>9/6/2010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A57-D5C8-4AAA-820B-9030BC0BC6BE}" type="datetime1">
              <a:rPr lang="en-US" smtClean="0"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25D5-9C06-462A-8D3C-83E8E21504E5}" type="datetime1">
              <a:rPr lang="en-US" smtClean="0"/>
              <a:t>9/6/2010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2047-3AB7-47BB-B8BF-408BA8A29514}" type="datetime1">
              <a:rPr lang="en-US" smtClean="0"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232B-67A2-407B-AD94-C89C6FCC2D52}" type="datetime1">
              <a:rPr lang="en-US" smtClean="0"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56CA-91B7-4FEC-A7DE-BD6D079C71C3}" type="datetime1">
              <a:rPr lang="en-US" smtClean="0"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nix.org/events/nsdi06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DONAR</a:t>
            </a:r>
            <a:br>
              <a:rPr lang="en-US" dirty="0" smtClean="0"/>
            </a:br>
            <a:r>
              <a:rPr lang="en-US" dirty="0" smtClean="0"/>
              <a:t>Decentralized Server Selection</a:t>
            </a:r>
            <a:br>
              <a:rPr lang="en-US" dirty="0" smtClean="0"/>
            </a:br>
            <a:r>
              <a:rPr lang="en-US" dirty="0" smtClean="0"/>
              <a:t>for Cloud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696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Patrick Wendell</a:t>
            </a:r>
            <a:r>
              <a:rPr lang="en-US" dirty="0" smtClean="0"/>
              <a:t>, Princeton University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Joint work with Joe </a:t>
            </a:r>
            <a:r>
              <a:rPr lang="en-US" sz="2600" dirty="0" err="1"/>
              <a:t>Wenjie</a:t>
            </a:r>
            <a:r>
              <a:rPr lang="en-US" sz="2600" dirty="0"/>
              <a:t> Jiang, </a:t>
            </a:r>
            <a:br>
              <a:rPr lang="en-US" sz="2600" dirty="0"/>
            </a:br>
            <a:r>
              <a:rPr lang="en-US" sz="2600" dirty="0" smtClean="0"/>
              <a:t>Michael </a:t>
            </a:r>
            <a:r>
              <a:rPr lang="en-US" sz="2600" dirty="0"/>
              <a:t>J. Freedman, and Jennifer </a:t>
            </a:r>
            <a:r>
              <a:rPr lang="en-US" sz="2600" dirty="0" smtClean="0"/>
              <a:t>Rexford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Naïve </a:t>
            </a:r>
            <a:r>
              <a:rPr lang="en-US" sz="4000" dirty="0" smtClean="0"/>
              <a:t>Policy Choices</a:t>
            </a:r>
            <a:br>
              <a:rPr lang="en-US" sz="4000" dirty="0" smtClean="0"/>
            </a:br>
            <a:r>
              <a:rPr lang="en-US" sz="4000" dirty="0" smtClean="0"/>
              <a:t>Load-Aware: “Round Robin”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28799" cy="117188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334000" y="3352800"/>
            <a:ext cx="1828799" cy="1179013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64820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876800"/>
            <a:ext cx="1828799" cy="10154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589651"/>
            <a:ext cx="1828799" cy="222040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334000" y="4876800"/>
            <a:ext cx="1828799" cy="10668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19800"/>
            <a:ext cx="1878827" cy="3234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0" y="4724400"/>
            <a:ext cx="1828799" cy="10154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Naïve Policy Choices</a:t>
            </a:r>
            <a:br>
              <a:rPr lang="en-US" sz="4000" dirty="0" smtClean="0"/>
            </a:br>
            <a:r>
              <a:rPr lang="en-US" sz="4000" dirty="0" smtClean="0"/>
              <a:t>Location-Aware: “Closest Node”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34000" y="449580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447800" y="2514600"/>
            <a:ext cx="6781800" cy="30672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Goal: support </a:t>
            </a:r>
            <a:r>
              <a:rPr lang="en-US" sz="6000" b="1" i="1" dirty="0" smtClean="0">
                <a:solidFill>
                  <a:schemeClr val="bg1"/>
                </a:solidFill>
              </a:rPr>
              <a:t>complex </a:t>
            </a:r>
            <a:r>
              <a:rPr lang="en-US" sz="6000" b="1" dirty="0" smtClean="0">
                <a:solidFill>
                  <a:schemeClr val="bg1"/>
                </a:solidFill>
              </a:rPr>
              <a:t>policies across </a:t>
            </a:r>
            <a:r>
              <a:rPr lang="en-US" sz="6000" b="1" i="1" dirty="0" smtClean="0">
                <a:solidFill>
                  <a:schemeClr val="bg1"/>
                </a:solidFill>
              </a:rPr>
              <a:t>many</a:t>
            </a:r>
            <a:r>
              <a:rPr lang="en-US" sz="6000" b="1" dirty="0" smtClean="0">
                <a:solidFill>
                  <a:schemeClr val="bg1"/>
                </a:solidFill>
              </a:rPr>
              <a:t> nodes.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1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99927" y="-152400"/>
            <a:ext cx="8229600" cy="1143000"/>
          </a:xfrm>
        </p:spPr>
        <p:txBody>
          <a:bodyPr/>
          <a:lstStyle/>
          <a:p>
            <a:r>
              <a:rPr lang="en-US" dirty="0"/>
              <a:t>Policies </a:t>
            </a:r>
            <a:r>
              <a:rPr lang="en-US" dirty="0" smtClean="0"/>
              <a:t>as Constraints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62800" y="1426170"/>
            <a:ext cx="1566729" cy="4910435"/>
            <a:chOff x="7391399" y="2133600"/>
            <a:chExt cx="1338129" cy="4203004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958961" y="3566038"/>
              <a:ext cx="4203004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567430" y="2758966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4128" y="2133600"/>
              <a:ext cx="1295400" cy="47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Replicas</a:t>
              </a:r>
              <a:endParaRPr lang="en-US" sz="3000" b="1" dirty="0"/>
            </a:p>
          </p:txBody>
        </p:sp>
        <p:sp>
          <p:nvSpPr>
            <p:cNvPr id="48" name="Cloud 47"/>
            <p:cNvSpPr/>
            <p:nvPr/>
          </p:nvSpPr>
          <p:spPr>
            <a:xfrm>
              <a:off x="7936834" y="318743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9" name="Cloud 48"/>
            <p:cNvSpPr/>
            <p:nvPr/>
          </p:nvSpPr>
          <p:spPr>
            <a:xfrm>
              <a:off x="7467600" y="3581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0" name="Cloud 49"/>
            <p:cNvSpPr/>
            <p:nvPr/>
          </p:nvSpPr>
          <p:spPr>
            <a:xfrm>
              <a:off x="7936834" y="3962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1" name="Cloud 50"/>
            <p:cNvSpPr/>
            <p:nvPr/>
          </p:nvSpPr>
          <p:spPr>
            <a:xfrm>
              <a:off x="7467600" y="4343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2" name="Cloud 51"/>
            <p:cNvSpPr/>
            <p:nvPr/>
          </p:nvSpPr>
          <p:spPr>
            <a:xfrm>
              <a:off x="7936834" y="469566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3" name="Cloud 52"/>
            <p:cNvSpPr/>
            <p:nvPr/>
          </p:nvSpPr>
          <p:spPr>
            <a:xfrm>
              <a:off x="7467600" y="508963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4" name="Cloud 53"/>
            <p:cNvSpPr/>
            <p:nvPr/>
          </p:nvSpPr>
          <p:spPr>
            <a:xfrm>
              <a:off x="7936834" y="547063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6" name="Cloud 55"/>
            <p:cNvSpPr/>
            <p:nvPr/>
          </p:nvSpPr>
          <p:spPr>
            <a:xfrm>
              <a:off x="7543800" y="593063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3262744" y="3621090"/>
            <a:ext cx="3900056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2000" y="1371600"/>
            <a:ext cx="1814016" cy="5101939"/>
            <a:chOff x="2743200" y="2133600"/>
            <a:chExt cx="1814016" cy="4234338"/>
          </a:xfrm>
        </p:grpSpPr>
        <p:grpSp>
          <p:nvGrpSpPr>
            <p:cNvPr id="42" name="Group 41"/>
            <p:cNvGrpSpPr/>
            <p:nvPr/>
          </p:nvGrpSpPr>
          <p:grpSpPr>
            <a:xfrm>
              <a:off x="2743200" y="2133600"/>
              <a:ext cx="1814016" cy="4234338"/>
              <a:chOff x="4463180" y="1948013"/>
              <a:chExt cx="1356816" cy="4234338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63180" y="1948013"/>
                <a:ext cx="1356816" cy="84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/>
                  <a:t>DONAR Nodes</a:t>
                </a:r>
                <a:endParaRPr lang="en-US" sz="30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94411" y="2862413"/>
                <a:ext cx="694675" cy="54682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3662699" y="4586409"/>
              <a:ext cx="19050" cy="884224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200400" y="3796576"/>
              <a:ext cx="928756" cy="54682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200400" y="5638800"/>
              <a:ext cx="928756" cy="54682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21195678">
            <a:off x="2863041" y="1046547"/>
            <a:ext cx="2956479" cy="2216650"/>
            <a:chOff x="3292977" y="2827290"/>
            <a:chExt cx="2339068" cy="2178020"/>
          </a:xfrm>
        </p:grpSpPr>
        <p:sp>
          <p:nvSpPr>
            <p:cNvPr id="34" name="Oval Callout 33"/>
            <p:cNvSpPr/>
            <p:nvPr/>
          </p:nvSpPr>
          <p:spPr>
            <a:xfrm rot="307403" flipH="1">
              <a:off x="3292977" y="2827290"/>
              <a:ext cx="2339068" cy="21780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404322">
              <a:off x="3429000" y="3303721"/>
              <a:ext cx="2057400" cy="10553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b</a:t>
              </a:r>
              <a:r>
                <a:rPr lang="en-US" sz="2800" b="1" dirty="0" err="1" smtClean="0"/>
                <a:t>andwidth_cap</a:t>
              </a:r>
              <a:r>
                <a:rPr lang="en-US" sz="2800" b="1" dirty="0" smtClean="0"/>
                <a:t> = 10,000 </a:t>
              </a:r>
              <a:r>
                <a:rPr lang="en-US" sz="2800" b="1" dirty="0" err="1" smtClean="0"/>
                <a:t>req</a:t>
              </a:r>
              <a:r>
                <a:rPr lang="en-US" sz="2800" b="1" dirty="0" smtClean="0"/>
                <a:t>/m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 rot="21195678">
            <a:off x="2844833" y="4694718"/>
            <a:ext cx="3411709" cy="2005475"/>
            <a:chOff x="3164393" y="4996982"/>
            <a:chExt cx="2339068" cy="1990035"/>
          </a:xfrm>
        </p:grpSpPr>
        <p:sp>
          <p:nvSpPr>
            <p:cNvPr id="31" name="Oval Callout 30"/>
            <p:cNvSpPr/>
            <p:nvPr/>
          </p:nvSpPr>
          <p:spPr>
            <a:xfrm rot="307403" flipH="1" flipV="1">
              <a:off x="3164393" y="4996982"/>
              <a:ext cx="2339068" cy="1990035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404322">
              <a:off x="3262935" y="5345267"/>
              <a:ext cx="2230643" cy="10553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s</a:t>
              </a:r>
              <a:r>
                <a:rPr lang="en-US" sz="2800" b="1" dirty="0" err="1" smtClean="0"/>
                <a:t>plit_ratio</a:t>
              </a:r>
              <a:r>
                <a:rPr lang="en-US" sz="2800" b="1" dirty="0" smtClean="0"/>
                <a:t> = 10%</a:t>
              </a:r>
            </a:p>
            <a:p>
              <a:pPr algn="ctr"/>
              <a:r>
                <a:rPr lang="en-US" sz="2800" b="1" dirty="0" err="1" smtClean="0"/>
                <a:t>allowed_dev</a:t>
              </a:r>
              <a:r>
                <a:rPr lang="en-US" sz="2800" b="1" dirty="0" smtClean="0"/>
                <a:t> = </a:t>
              </a:r>
              <a:r>
                <a:rPr lang="en-US" sz="2800" b="1" dirty="0"/>
                <a:t>±</a:t>
              </a:r>
              <a:r>
                <a:rPr lang="en-US" sz="2800" b="1" dirty="0" smtClean="0"/>
                <a:t> 5%</a:t>
              </a:r>
              <a:endParaRPr lang="en-US" sz="2800" b="1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3262743" y="4238054"/>
            <a:ext cx="3900056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. 10-Server Deployment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describe policy</a:t>
            </a:r>
          </a:p>
          <a:p>
            <a:r>
              <a:rPr lang="en-US" dirty="0" smtClean="0"/>
              <a:t> with constraints?</a:t>
            </a:r>
            <a:endParaRPr lang="en-US" dirty="0"/>
          </a:p>
        </p:txBody>
      </p:sp>
      <p:pic>
        <p:nvPicPr>
          <p:cNvPr id="1026" name="Picture 2" descr="C:\Users\patrick\Desktop\presults\servers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atrick\Desktop\presults\servers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Constraints</a:t>
            </a:r>
            <a:br>
              <a:rPr lang="en-US" dirty="0" smtClean="0"/>
            </a:br>
            <a:r>
              <a:rPr lang="en-US" dirty="0" smtClean="0"/>
              <a:t>Equivalent to “Closest Node”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40497912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8077200" y="4876800"/>
            <a:ext cx="997076" cy="997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18124" y="5175124"/>
            <a:ext cx="997076" cy="997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 descr="C:\Users\patrick\Desktop\presults\closest_combin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2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 Constraints</a:t>
            </a:r>
            <a:br>
              <a:rPr lang="en-US" dirty="0"/>
            </a:br>
            <a:r>
              <a:rPr lang="en-US" dirty="0"/>
              <a:t>Equivalent to “Closest Node”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70865996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86200" y="4814500"/>
            <a:ext cx="2209800" cy="1371600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Impose 20% Cap</a:t>
            </a:r>
            <a:endParaRPr lang="en-US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patrick\Desktop\presults\closes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atrick\Desktop\presults\closest_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1" t="44711"/>
          <a:stretch/>
        </p:blipFill>
        <p:spPr bwMode="auto">
          <a:xfrm>
            <a:off x="4777740" y="1807898"/>
            <a:ext cx="4061460" cy="29794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Cap as Overload Protection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57838497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atrick\Desktop\presults\bcap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atrick\Desktop\presults\bcap_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1" t="44710"/>
          <a:stretch/>
        </p:blipFill>
        <p:spPr bwMode="auto">
          <a:xfrm>
            <a:off x="4786354" y="1807898"/>
            <a:ext cx="4061460" cy="29794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k\Desktop\presults\us_closest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 Hours Later…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19507684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k\Desktop\presults\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“Load Balance”</a:t>
            </a:r>
            <a:br>
              <a:rPr lang="en-US" dirty="0" smtClean="0"/>
            </a:br>
            <a:r>
              <a:rPr lang="en-US" dirty="0" smtClean="0"/>
              <a:t>(split = 10%, tolerance = 5%)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780748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6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k\Desktop\presults\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“Load Balance”</a:t>
            </a:r>
            <a:br>
              <a:rPr lang="en-US" dirty="0" smtClean="0"/>
            </a:br>
            <a:r>
              <a:rPr lang="en-US" dirty="0" smtClean="0"/>
              <a:t>(split = 10%, tolerance = 5%)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52508888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77000" y="685800"/>
            <a:ext cx="1066800" cy="9144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0" y="2057400"/>
            <a:ext cx="5562600" cy="1447800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Trade-off network proximity &amp; load distribution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2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Server selection background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b="1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 smtClean="0"/>
              <a:t>Production deployment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7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trick\Desktop\presults\us_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Hours Later…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2189779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4304" y="2133600"/>
            <a:ext cx="7996296" cy="2883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Large range of policies by varying cap/weight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7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/>
              <a:t>Production deployment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8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Optimization: </a:t>
            </a:r>
            <a:br>
              <a:rPr lang="en-US" dirty="0" smtClean="0"/>
            </a:br>
            <a:r>
              <a:rPr lang="en-US" dirty="0" smtClean="0"/>
              <a:t>Policy Realization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LP describing </a:t>
            </a:r>
            <a:r>
              <a:rPr lang="en-US" dirty="0"/>
              <a:t>“optimal” </a:t>
            </a:r>
            <a:r>
              <a:rPr lang="en-US" dirty="0" smtClean="0"/>
              <a:t>pairing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29159"/>
              </p:ext>
            </p:extLst>
          </p:nvPr>
        </p:nvGraphicFramePr>
        <p:xfrm>
          <a:off x="609600" y="1752600"/>
          <a:ext cx="7924800" cy="3708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Clients: c ∈ C 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Nodes: n ∈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Replica Instances: i ∈ 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2819400"/>
            <a:ext cx="8229600" cy="342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/>
            </a:endParaRPr>
          </a:p>
          <a:p>
            <a:pPr algn="ctr"/>
            <a:endParaRPr lang="en-US" dirty="0" smtClean="0">
              <a:latin typeface="Cambria Math"/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83846"/>
                  </p:ext>
                </p:extLst>
              </p:nvPr>
            </p:nvGraphicFramePr>
            <p:xfrm>
              <a:off x="609600" y="3124200"/>
              <a:ext cx="7924800" cy="8315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Minimize network cost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sub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𝐼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20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sz="20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𝒄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∙</m:t>
                                                </m:r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𝑐𝑖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∙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𝑐𝑜𝑠𝑡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647561"/>
                  </p:ext>
                </p:extLst>
              </p:nvPr>
            </p:nvGraphicFramePr>
            <p:xfrm>
              <a:off x="609600" y="3124200"/>
              <a:ext cx="7924800" cy="8315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83153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Minimize network cost</a:t>
                          </a:r>
                        </a:p>
                        <a:p>
                          <a:pPr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0000" t="-4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416279"/>
                  </p:ext>
                </p:extLst>
              </p:nvPr>
            </p:nvGraphicFramePr>
            <p:xfrm>
              <a:off x="609600" y="4495800"/>
              <a:ext cx="7924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81712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Server loads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within tolerance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chemeClr val="tx1"/>
                                    </a:solidFill>
                                  </a:rPr>
                                  <m:t>	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3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chemeClr val="tx1"/>
                                    </a:solidFill>
                                  </a:rPr>
                                  <m:t>	</m:t>
                                </m:r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090144"/>
                  </p:ext>
                </p:extLst>
              </p:nvPr>
            </p:nvGraphicFramePr>
            <p:xfrm>
              <a:off x="609600" y="4495800"/>
              <a:ext cx="7924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Server loads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within tolerance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000" t="-5806" b="-180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362229"/>
                  </p:ext>
                </p:extLst>
              </p:nvPr>
            </p:nvGraphicFramePr>
            <p:xfrm>
              <a:off x="609600" y="5532120"/>
              <a:ext cx="79248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817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Bandwidth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caps met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1331342"/>
                  </p:ext>
                </p:extLst>
              </p:nvPr>
            </p:nvGraphicFramePr>
            <p:xfrm>
              <a:off x="609600" y="5532120"/>
              <a:ext cx="79248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7924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Bandwidth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caps met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100000" t="-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962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s.t.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49717879"/>
              </p:ext>
            </p:extLst>
          </p:nvPr>
        </p:nvGraphicFramePr>
        <p:xfrm>
          <a:off x="228600" y="22860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8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" y="838200"/>
            <a:ext cx="8534400" cy="4546600"/>
            <a:chOff x="304800" y="1778000"/>
            <a:chExt cx="8534400" cy="4546600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4190253684"/>
                </p:ext>
              </p:extLst>
            </p:nvPr>
          </p:nvGraphicFramePr>
          <p:xfrm>
            <a:off x="304800" y="17780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4067987599"/>
                </p:ext>
              </p:extLst>
            </p:nvPr>
          </p:nvGraphicFramePr>
          <p:xfrm>
            <a:off x="304800" y="20066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900600404"/>
                </p:ext>
              </p:extLst>
            </p:nvPr>
          </p:nvGraphicFramePr>
          <p:xfrm>
            <a:off x="304800" y="22606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1600200"/>
            <a:ext cx="8534400" cy="4800600"/>
            <a:chOff x="304800" y="1778000"/>
            <a:chExt cx="8534400" cy="48006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778000"/>
              <a:ext cx="8534400" cy="4546600"/>
              <a:chOff x="304800" y="1778000"/>
              <a:chExt cx="8534400" cy="4546600"/>
            </a:xfrm>
          </p:grpSpPr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:p14="http://schemas.microsoft.com/office/powerpoint/2010/main" val="2613753113"/>
                  </p:ext>
                </p:extLst>
              </p:nvPr>
            </p:nvGraphicFramePr>
            <p:xfrm>
              <a:off x="304800" y="1778000"/>
              <a:ext cx="85344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528420289"/>
                  </p:ext>
                </p:extLst>
              </p:nvPr>
            </p:nvGraphicFramePr>
            <p:xfrm>
              <a:off x="304800" y="2006600"/>
              <a:ext cx="85344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3757058136"/>
                  </p:ext>
                </p:extLst>
              </p:nvPr>
            </p:nvGraphicFramePr>
            <p:xfrm>
              <a:off x="304800" y="2260600"/>
              <a:ext cx="85344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</p:grp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705369399"/>
                </p:ext>
              </p:extLst>
            </p:nvPr>
          </p:nvGraphicFramePr>
          <p:xfrm>
            <a:off x="304800" y="25146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2209800" y="5486400"/>
            <a:ext cx="426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Per-customer!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21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8919861"/>
              </p:ext>
            </p:extLst>
          </p:nvPr>
        </p:nvGraphicFramePr>
        <p:xfrm>
          <a:off x="152400" y="304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Left Arrow 2"/>
          <p:cNvSpPr/>
          <p:nvPr/>
        </p:nvSpPr>
        <p:spPr>
          <a:xfrm rot="5400000">
            <a:off x="3238500" y="1485900"/>
            <a:ext cx="2209800" cy="594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366" y="4114800"/>
            <a:ext cx="3443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Continuously!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952543" y="5707559"/>
            <a:ext cx="7329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(respond to underlying traffic)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067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38611"/>
              </p:ext>
            </p:extLst>
          </p:nvPr>
        </p:nvGraphicFramePr>
        <p:xfrm>
          <a:off x="260498" y="1402257"/>
          <a:ext cx="8458202" cy="41402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3302"/>
                <a:gridCol w="1246225"/>
                <a:gridCol w="1246225"/>
                <a:gridCol w="1246225"/>
                <a:gridCol w="1246225"/>
              </a:tblGrid>
              <a:tr h="1041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1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2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3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4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DONAR Nodes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Customers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replicas/customer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client</a:t>
                      </a:r>
                      <a:r>
                        <a:rPr lang="en-US" sz="3200" baseline="0" dirty="0" smtClean="0"/>
                        <a:t> groups</a:t>
                      </a:r>
                      <a:r>
                        <a:rPr lang="en-US" sz="3200" dirty="0" smtClean="0"/>
                        <a:t>/</a:t>
                      </a:r>
                    </a:p>
                    <a:p>
                      <a:r>
                        <a:rPr lang="en-US" sz="3200" dirty="0" smtClean="0"/>
                        <a:t>  customer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48765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Problem for each customer: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2 </a:t>
            </a:r>
            <a:r>
              <a:rPr lang="en-US" sz="4400" b="1" dirty="0" smtClean="0">
                <a:solidFill>
                  <a:schemeClr val="accent2"/>
                </a:solidFill>
              </a:rPr>
              <a:t>* 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4</a:t>
            </a:r>
            <a:r>
              <a:rPr lang="en-US" sz="4400" b="1" dirty="0" smtClean="0">
                <a:solidFill>
                  <a:schemeClr val="accent2"/>
                </a:solidFill>
              </a:rPr>
              <a:t> = 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400" b="1" dirty="0" smtClean="0">
                <a:solidFill>
                  <a:schemeClr val="accent2"/>
                </a:solidFill>
              </a:rPr>
              <a:t>  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45839" y="2557970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7581" y="320435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5839" y="388708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9486" y="457288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7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Measure Traffic &amp; Optimize Locally?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3576702616"/>
              </p:ext>
            </p:extLst>
          </p:nvPr>
        </p:nvGraphicFramePr>
        <p:xfrm>
          <a:off x="257423" y="2599555"/>
          <a:ext cx="3323977" cy="13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983024823"/>
              </p:ext>
            </p:extLst>
          </p:nvPr>
        </p:nvGraphicFramePr>
        <p:xfrm>
          <a:off x="304800" y="3905761"/>
          <a:ext cx="3323977" cy="13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848422938"/>
              </p:ext>
            </p:extLst>
          </p:nvPr>
        </p:nvGraphicFramePr>
        <p:xfrm>
          <a:off x="304800" y="5266555"/>
          <a:ext cx="3323977" cy="13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918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Not Accurate!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386690"/>
              </p:ext>
            </p:extLst>
          </p:nvPr>
        </p:nvGraphicFramePr>
        <p:xfrm>
          <a:off x="-14177" y="4297568"/>
          <a:ext cx="3842377" cy="242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33" name="Rectangle 32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717556" y="2263746"/>
            <a:ext cx="2093302" cy="159675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619813" y="4152876"/>
            <a:ext cx="6232525" cy="2441439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 one node sees</a:t>
            </a:r>
          </a:p>
          <a:p>
            <a:pPr algn="ctr"/>
            <a:r>
              <a:rPr lang="en-US" sz="4800" dirty="0" smtClean="0"/>
              <a:t>entire client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42406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070126963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Facing Services are </a:t>
            </a:r>
            <a:br>
              <a:rPr lang="en-US" dirty="0" smtClean="0"/>
            </a:br>
            <a:r>
              <a:rPr lang="en-US" dirty="0" smtClean="0"/>
              <a:t>Geo-Replicated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2" y="2438400"/>
            <a:ext cx="8898818" cy="36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800225"/>
            <a:ext cx="1419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690835389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Left Arrow 26"/>
          <p:cNvSpPr/>
          <p:nvPr/>
        </p:nvSpPr>
        <p:spPr>
          <a:xfrm flipH="1">
            <a:off x="1828800" y="3247710"/>
            <a:ext cx="1752600" cy="2604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2133600" y="4462193"/>
            <a:ext cx="1447800" cy="1390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437338"/>
            <a:ext cx="2427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Share Traffic</a:t>
            </a:r>
          </a:p>
          <a:p>
            <a:pPr algn="ctr"/>
            <a:r>
              <a:rPr lang="en-US" sz="2800" b="1" dirty="0" smtClean="0"/>
              <a:t>Measurements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5" y="3276600"/>
            <a:ext cx="109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(10</a:t>
            </a:r>
            <a:r>
              <a:rPr lang="en-US" sz="2800" b="1" baseline="30000" dirty="0"/>
              <a:t>6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73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42363242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43881" y="5943600"/>
            <a:ext cx="152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Optimize</a:t>
            </a:r>
          </a:p>
        </p:txBody>
      </p:sp>
    </p:spTree>
    <p:extLst>
      <p:ext uri="{BB962C8B-B14F-4D97-AF65-F5344CB8AC3E}">
        <p14:creationId xmlns:p14="http://schemas.microsoft.com/office/powerpoint/2010/main" val="10218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856977698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737431"/>
            <a:ext cx="20279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Return</a:t>
            </a:r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ssignments</a:t>
            </a:r>
            <a:br>
              <a:rPr lang="en-US" sz="2800" b="1" dirty="0" smtClean="0"/>
            </a:br>
            <a:r>
              <a:rPr lang="en-US" sz="2800" b="1" dirty="0" smtClean="0"/>
              <a:t>(10</a:t>
            </a:r>
            <a:r>
              <a:rPr lang="en-US" sz="2800" b="1" baseline="30000" dirty="0"/>
              <a:t>6</a:t>
            </a:r>
            <a:r>
              <a:rPr lang="en-US" sz="2800" b="1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2819400" y="2971800"/>
            <a:ext cx="762000" cy="2910784"/>
            <a:chOff x="2819400" y="3247710"/>
            <a:chExt cx="762000" cy="2604506"/>
          </a:xfrm>
        </p:grpSpPr>
        <p:sp>
          <p:nvSpPr>
            <p:cNvPr id="33" name="Curved Left Arrow 32"/>
            <p:cNvSpPr/>
            <p:nvPr/>
          </p:nvSpPr>
          <p:spPr>
            <a:xfrm flipH="1">
              <a:off x="2819400" y="3247710"/>
              <a:ext cx="762000" cy="260450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urved Left Arrow 33"/>
            <p:cNvSpPr/>
            <p:nvPr/>
          </p:nvSpPr>
          <p:spPr>
            <a:xfrm flipH="1">
              <a:off x="2971800" y="3276600"/>
              <a:ext cx="609600" cy="132428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6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79025"/>
              </p:ext>
            </p:extLst>
          </p:nvPr>
        </p:nvGraphicFramePr>
        <p:xfrm>
          <a:off x="381000" y="1397000"/>
          <a:ext cx="8305800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0795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Accurate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Efficient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Reliable</a:t>
                      </a:r>
                      <a:endParaRPr lang="en-US" sz="4000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Local only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Central</a:t>
                      </a:r>
                    </a:p>
                    <a:p>
                      <a:pPr algn="ctr"/>
                      <a:r>
                        <a:rPr lang="en-US" sz="3000" dirty="0" smtClean="0"/>
                        <a:t>Coordinator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Decomposing Objective Function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2084" y="1758618"/>
                <a:ext cx="5105400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36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α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𝑐𝑜𝑠𝑡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4" y="1758618"/>
                <a:ext cx="5105400" cy="1437317"/>
              </a:xfrm>
              <a:prstGeom prst="rect">
                <a:avLst/>
              </a:prstGeom>
              <a:blipFill rotWithShape="1">
                <a:blip r:embed="rId3"/>
                <a:stretch>
                  <a:fillRect r="-1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47800" y="4800600"/>
                <a:ext cx="5105400" cy="1446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36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α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36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𝑐𝑜𝑠𝑡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00600"/>
                <a:ext cx="5105400" cy="1446293"/>
              </a:xfrm>
              <a:prstGeom prst="rect">
                <a:avLst/>
              </a:prstGeom>
              <a:blipFill rotWithShape="1">
                <a:blip r:embed="rId4"/>
                <a:stretch>
                  <a:fillRect r="-3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17739" y="1669702"/>
            <a:ext cx="22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Traffic from </a:t>
            </a:r>
            <a:r>
              <a:rPr lang="en-US" sz="2400" b="1" i="1" dirty="0" smtClean="0">
                <a:solidFill>
                  <a:schemeClr val="accent2"/>
                </a:solidFill>
              </a:rPr>
              <a:t>c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7952" y="3119735"/>
            <a:ext cx="31736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tx2"/>
                </a:solidFill>
              </a:rPr>
              <a:t>prob</a:t>
            </a:r>
            <a:r>
              <a:rPr lang="en-US" sz="2500" b="1" dirty="0">
                <a:solidFill>
                  <a:schemeClr val="tx2"/>
                </a:solidFill>
              </a:rPr>
              <a:t> of mapping </a:t>
            </a:r>
            <a:r>
              <a:rPr lang="en-US" sz="2500" b="1" i="1" dirty="0">
                <a:solidFill>
                  <a:schemeClr val="tx2"/>
                </a:solidFill>
              </a:rPr>
              <a:t>c</a:t>
            </a:r>
            <a:r>
              <a:rPr lang="en-US" sz="2500" b="1" dirty="0">
                <a:solidFill>
                  <a:schemeClr val="tx2"/>
                </a:solidFill>
              </a:rPr>
              <a:t> to </a:t>
            </a:r>
            <a:r>
              <a:rPr lang="en-US" sz="2500" b="1" i="1" dirty="0">
                <a:solidFill>
                  <a:schemeClr val="tx2"/>
                </a:solidFill>
              </a:rPr>
              <a:t>i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4684" y="1654313"/>
            <a:ext cx="30169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/>
                </a:solidFill>
              </a:rPr>
              <a:t>c</a:t>
            </a:r>
            <a:r>
              <a:rPr lang="en-US" sz="2500" b="1" dirty="0" smtClean="0">
                <a:solidFill>
                  <a:schemeClr val="accent4"/>
                </a:solidFill>
              </a:rPr>
              <a:t>ost of mapping </a:t>
            </a:r>
            <a:r>
              <a:rPr lang="en-US" sz="2500" b="1" i="1" dirty="0" smtClean="0">
                <a:solidFill>
                  <a:schemeClr val="accent4"/>
                </a:solidFill>
              </a:rPr>
              <a:t>c</a:t>
            </a:r>
            <a:r>
              <a:rPr lang="en-US" sz="2500" b="1" dirty="0" smtClean="0">
                <a:solidFill>
                  <a:schemeClr val="accent4"/>
                </a:solidFill>
              </a:rPr>
              <a:t> to </a:t>
            </a:r>
            <a:r>
              <a:rPr lang="en-US" sz="2500" b="1" i="1" dirty="0" smtClean="0">
                <a:solidFill>
                  <a:schemeClr val="accent4"/>
                </a:solidFill>
              </a:rPr>
              <a:t>i</a:t>
            </a:r>
            <a:endParaRPr lang="en-US" sz="2500" b="1" i="1" dirty="0">
              <a:solidFill>
                <a:schemeClr val="accent4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002884" y="1900535"/>
            <a:ext cx="609600" cy="304802"/>
          </a:xfrm>
          <a:prstGeom prst="bentConnector3">
            <a:avLst>
              <a:gd name="adj1" fmla="val -6896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17284" y="2749377"/>
            <a:ext cx="0" cy="39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55684" y="2131367"/>
            <a:ext cx="228600" cy="34591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2084" y="3272135"/>
                <a:ext cx="1446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clients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4" y="3272135"/>
                <a:ext cx="144623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18158" y="3272135"/>
                <a:ext cx="1818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instances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58" y="3272135"/>
                <a:ext cx="18181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67867" y="355336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=</a:t>
            </a:r>
            <a:endParaRPr lang="en-US" sz="8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143000" y="6183868"/>
                <a:ext cx="1372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nodes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83868"/>
                <a:ext cx="137249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62200" y="6228546"/>
            <a:ext cx="26698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Traffic to this node</a:t>
            </a:r>
            <a:endParaRPr lang="en-US" sz="2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514600" y="5781988"/>
            <a:ext cx="0" cy="39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208243" y="2286000"/>
            <a:ext cx="7152675" cy="2441439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We also decompose constraints </a:t>
            </a:r>
            <a:br>
              <a:rPr lang="en-US" sz="4800" dirty="0" smtClean="0"/>
            </a:br>
            <a:r>
              <a:rPr lang="en-US" sz="4800" dirty="0" smtClean="0"/>
              <a:t>(more complicated)</a:t>
            </a:r>
          </a:p>
        </p:txBody>
      </p:sp>
      <p:sp>
        <p:nvSpPr>
          <p:cNvPr id="3" name="Oval 2"/>
          <p:cNvSpPr/>
          <p:nvPr/>
        </p:nvSpPr>
        <p:spPr>
          <a:xfrm>
            <a:off x="1108489" y="4779358"/>
            <a:ext cx="1710911" cy="15452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57" grpId="0"/>
      <p:bldP spid="58" grpId="0"/>
      <p:bldP spid="60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Decomposed Local Problem</a:t>
            </a:r>
            <a:br>
              <a:rPr lang="en-US" sz="4000" dirty="0" smtClean="0"/>
            </a:br>
            <a:r>
              <a:rPr lang="en-US" sz="4000" dirty="0" smtClean="0"/>
              <a:t>For Some Node (n*)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3416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min</a:t>
            </a:r>
            <a:endParaRPr lang="en-US" sz="4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5628" y="1752600"/>
            <a:ext cx="697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load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smtClean="0"/>
              <a:t> = </a:t>
            </a:r>
            <a:r>
              <a:rPr lang="en-US" sz="3200" dirty="0" smtClean="0"/>
              <a:t>f(prevailing </a:t>
            </a:r>
            <a:r>
              <a:rPr lang="en-US" sz="3200" dirty="0"/>
              <a:t>load on each </a:t>
            </a:r>
            <a:r>
              <a:rPr lang="en-US" sz="3200" dirty="0" smtClean="0"/>
              <a:t>server + </a:t>
            </a:r>
            <a:r>
              <a:rPr lang="en-US" sz="3200" dirty="0" smtClean="0"/>
              <a:t>load I will impose on each </a:t>
            </a:r>
            <a:r>
              <a:rPr lang="en-US" sz="3200" dirty="0" smtClean="0"/>
              <a:t>server)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3202633"/>
                <a:ext cx="7662161" cy="1213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 </m:t>
                          </m:r>
                          <m:r>
                            <a:rPr lang="en-US" sz="3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i="1">
                              <a:latin typeface="Cambria Math"/>
                            </a:rPr>
                            <m:t>𝑐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sz="30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0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3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0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𝑐𝑖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𝑐𝑜𝑠𝑡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2633"/>
                <a:ext cx="7662161" cy="1213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80378" y="4800600"/>
            <a:ext cx="34540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Local distance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chemeClr val="accent2"/>
                </a:solidFill>
              </a:rPr>
              <a:t>minimization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6389101" y="3088984"/>
            <a:ext cx="689551" cy="2768222"/>
          </a:xfrm>
          <a:prstGeom prst="rightBrace">
            <a:avLst>
              <a:gd name="adj1" fmla="val 8333"/>
              <a:gd name="adj2" fmla="val 4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1485337" y="3775091"/>
            <a:ext cx="689551" cy="1368971"/>
          </a:xfrm>
          <a:prstGeom prst="rightBrace">
            <a:avLst>
              <a:gd name="adj1" fmla="val 8333"/>
              <a:gd name="adj2" fmla="val 4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8459" y="4817871"/>
            <a:ext cx="2966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Global load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information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90" y="17866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669706396"/>
              </p:ext>
            </p:extLst>
          </p:nvPr>
        </p:nvGraphicFramePr>
        <p:xfrm>
          <a:off x="1066800" y="2792718"/>
          <a:ext cx="2286000" cy="63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rved Left Arrow 3"/>
          <p:cNvSpPr/>
          <p:nvPr/>
        </p:nvSpPr>
        <p:spPr>
          <a:xfrm flipH="1">
            <a:off x="2971800" y="3247710"/>
            <a:ext cx="609600" cy="2604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3276600" y="3276600"/>
            <a:ext cx="304800" cy="13242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90" y="17866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841517663"/>
              </p:ext>
            </p:extLst>
          </p:nvPr>
        </p:nvGraphicFramePr>
        <p:xfrm>
          <a:off x="1066800" y="2792718"/>
          <a:ext cx="2286000" cy="63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4955" y="4094990"/>
            <a:ext cx="2438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Share summary data</a:t>
            </a:r>
          </a:p>
          <a:p>
            <a:pPr algn="ctr"/>
            <a:r>
              <a:rPr lang="en-US" sz="2800" b="1" dirty="0" smtClean="0"/>
              <a:t>w/ others</a:t>
            </a:r>
          </a:p>
          <a:p>
            <a:pPr algn="ctr"/>
            <a:r>
              <a:rPr lang="en-US" sz="2800" b="1" dirty="0" smtClean="0"/>
              <a:t>(10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4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90" y="31582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462973665"/>
              </p:ext>
            </p:extLst>
          </p:nvPr>
        </p:nvGraphicFramePr>
        <p:xfrm>
          <a:off x="1066800" y="4164318"/>
          <a:ext cx="2286000" cy="63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8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0064" y="3158292"/>
            <a:ext cx="2508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Share summary</a:t>
            </a:r>
          </a:p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ata w/ others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(10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)</a:t>
            </a:r>
          </a:p>
        </p:txBody>
      </p:sp>
      <p:sp>
        <p:nvSpPr>
          <p:cNvPr id="27" name="Curved Left Arrow 26"/>
          <p:cNvSpPr/>
          <p:nvPr/>
        </p:nvSpPr>
        <p:spPr>
          <a:xfrm flipH="1" flipV="1">
            <a:off x="3124200" y="3048000"/>
            <a:ext cx="4572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3124200" y="4800600"/>
            <a:ext cx="4572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2"/>
            <a:ext cx="1642928" cy="4551141"/>
            <a:chOff x="3843472" y="2142118"/>
            <a:chExt cx="1642928" cy="4225820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8"/>
              <a:ext cx="1642928" cy="4225820"/>
              <a:chOff x="4481868" y="1956531"/>
              <a:chExt cx="1338128" cy="4225820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1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263746"/>
            <a:ext cx="3233870" cy="390539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Provably converges to global optimum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Requires no coordination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 smtClean="0"/>
              <a:t>Reduces message passing by 10</a:t>
            </a:r>
            <a:r>
              <a:rPr lang="en-US" b="1" baseline="30000" dirty="0" smtClean="0"/>
              <a:t>4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04493"/>
              </p:ext>
            </p:extLst>
          </p:nvPr>
        </p:nvGraphicFramePr>
        <p:xfrm>
          <a:off x="381000" y="1397000"/>
          <a:ext cx="8305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0795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Accurate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Efficient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Reliable</a:t>
                      </a:r>
                      <a:endParaRPr lang="en-US" sz="4000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Local only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Central</a:t>
                      </a:r>
                    </a:p>
                    <a:p>
                      <a:pPr algn="ctr"/>
                      <a:r>
                        <a:rPr lang="en-US" sz="3000" dirty="0" smtClean="0"/>
                        <a:t>Coordinator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DONAR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Production deployment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8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and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Publicly deployed 24/7 since November 2009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IP2Geo data from </a:t>
            </a:r>
            <a:r>
              <a:rPr lang="en-US" dirty="0" err="1" smtClean="0"/>
              <a:t>Quova</a:t>
            </a:r>
            <a:r>
              <a:rPr lang="en-US" dirty="0" smtClean="0"/>
              <a:t> Inc.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Production use: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MeasurementLab</a:t>
            </a:r>
            <a:r>
              <a:rPr lang="en-US" dirty="0" smtClean="0"/>
              <a:t> Services </a:t>
            </a:r>
            <a:br>
              <a:rPr lang="en-US" dirty="0" smtClean="0"/>
            </a:br>
            <a:r>
              <a:rPr lang="en-US" dirty="0" smtClean="0"/>
              <a:t>(incl. FCC Broadband Testing) </a:t>
            </a:r>
          </a:p>
          <a:p>
            <a:pPr lvl="1"/>
            <a:r>
              <a:rPr lang="en-US" dirty="0" err="1" smtClean="0"/>
              <a:t>CoralCDN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Services around 1M DNS requests per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9"/>
          <a:stretch/>
        </p:blipFill>
        <p:spPr bwMode="auto">
          <a:xfrm>
            <a:off x="6588642" y="3867150"/>
            <a:ext cx="1148316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400550"/>
            <a:ext cx="1666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1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Challenges (See Paper!)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Network availability </a:t>
            </a:r>
            <a:br>
              <a:rPr lang="en-US" b="1" dirty="0" smtClean="0"/>
            </a:br>
            <a:r>
              <a:rPr lang="en-US" i="1" dirty="0" err="1" smtClean="0"/>
              <a:t>Anycast</a:t>
            </a:r>
            <a:r>
              <a:rPr lang="en-US" i="1" dirty="0" smtClean="0"/>
              <a:t> with BGP </a:t>
            </a:r>
          </a:p>
          <a:p>
            <a:endParaRPr lang="en-US" dirty="0"/>
          </a:p>
          <a:p>
            <a:r>
              <a:rPr lang="en-US" b="1" dirty="0" smtClean="0"/>
              <a:t>Reliable data storage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Chain-Replication with Apportioned Queries</a:t>
            </a:r>
            <a:endParaRPr lang="en-US" i="1" dirty="0"/>
          </a:p>
          <a:p>
            <a:endParaRPr lang="en-US" dirty="0" smtClean="0"/>
          </a:p>
          <a:p>
            <a:r>
              <a:rPr lang="en-US" b="1" dirty="0" smtClean="0"/>
              <a:t>Secure, reliable updates</a:t>
            </a:r>
            <a:br>
              <a:rPr lang="en-US" b="1" dirty="0" smtClean="0"/>
            </a:br>
            <a:r>
              <a:rPr lang="en-US" i="1" dirty="0" smtClean="0"/>
              <a:t>Self-Certifying Update Protocol</a:t>
            </a:r>
          </a:p>
        </p:txBody>
      </p:sp>
    </p:spTree>
    <p:extLst>
      <p:ext uri="{BB962C8B-B14F-4D97-AF65-F5344CB8AC3E}">
        <p14:creationId xmlns:p14="http://schemas.microsoft.com/office/powerpoint/2010/main" val="4937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5400000">
            <a:off x="6051898" y="3473103"/>
            <a:ext cx="4203003" cy="152400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34128" y="2133600"/>
            <a:ext cx="148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CoralCDN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Replicas</a:t>
            </a:r>
            <a:endParaRPr lang="en-US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2743200" y="2133600"/>
            <a:ext cx="1814016" cy="4234338"/>
            <a:chOff x="4463180" y="1948013"/>
            <a:chExt cx="1356816" cy="4234338"/>
          </a:xfrm>
        </p:grpSpPr>
        <p:sp>
          <p:nvSpPr>
            <p:cNvPr id="39" name="Rectangle 38"/>
            <p:cNvSpPr/>
            <p:nvPr/>
          </p:nvSpPr>
          <p:spPr>
            <a:xfrm rot="5400000">
              <a:off x="3049430" y="3411786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3180" y="1948013"/>
              <a:ext cx="135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DONAR Nodes</a:t>
              </a: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794411" y="2862413"/>
              <a:ext cx="694675" cy="5468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81416" y="2173069"/>
            <a:ext cx="1728384" cy="4206872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Client Requests</a:t>
              </a:r>
              <a:endParaRPr lang="en-US" sz="24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19145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400145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75280" y="5805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Experimental Setup</a:t>
            </a:r>
            <a:endParaRPr lang="en-US" dirty="0"/>
          </a:p>
        </p:txBody>
      </p:sp>
      <p:sp>
        <p:nvSpPr>
          <p:cNvPr id="48" name="Cloud 47"/>
          <p:cNvSpPr/>
          <p:nvPr/>
        </p:nvSpPr>
        <p:spPr>
          <a:xfrm>
            <a:off x="8013034" y="304800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Cloud 48"/>
          <p:cNvSpPr/>
          <p:nvPr/>
        </p:nvSpPr>
        <p:spPr>
          <a:xfrm>
            <a:off x="7543800" y="3441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0" name="Cloud 49"/>
          <p:cNvSpPr/>
          <p:nvPr/>
        </p:nvSpPr>
        <p:spPr>
          <a:xfrm>
            <a:off x="8013034" y="3822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1" name="Cloud 50"/>
          <p:cNvSpPr/>
          <p:nvPr/>
        </p:nvSpPr>
        <p:spPr>
          <a:xfrm>
            <a:off x="7543800" y="4203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2" name="Cloud 51"/>
          <p:cNvSpPr/>
          <p:nvPr/>
        </p:nvSpPr>
        <p:spPr>
          <a:xfrm>
            <a:off x="8013034" y="455623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3" name="Cloud 52"/>
          <p:cNvSpPr/>
          <p:nvPr/>
        </p:nvSpPr>
        <p:spPr>
          <a:xfrm>
            <a:off x="7543800" y="495020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4" name="Cloud 53"/>
          <p:cNvSpPr/>
          <p:nvPr/>
        </p:nvSpPr>
        <p:spPr>
          <a:xfrm>
            <a:off x="8013034" y="533120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Cloud 55"/>
          <p:cNvSpPr/>
          <p:nvPr/>
        </p:nvSpPr>
        <p:spPr>
          <a:xfrm>
            <a:off x="7620000" y="579120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4069988"/>
            <a:ext cx="0" cy="1521431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4400" y="1823219"/>
            <a:ext cx="2514599" cy="76758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</a:rPr>
              <a:t>plit_weight</a:t>
            </a:r>
            <a:r>
              <a:rPr lang="en-US" sz="2400" b="1" dirty="0" smtClean="0">
                <a:solidFill>
                  <a:schemeClr val="tx1"/>
                </a:solidFill>
              </a:rPr>
              <a:t>  = .1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tolerance = .02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942490" y="3140617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942490" y="5943600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329609" y="3886200"/>
            <a:ext cx="0" cy="1584434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62699" y="4586409"/>
            <a:ext cx="19050" cy="884224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00400" y="3796576"/>
            <a:ext cx="928756" cy="546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1" name="Oval 40"/>
          <p:cNvSpPr/>
          <p:nvPr/>
        </p:nvSpPr>
        <p:spPr>
          <a:xfrm>
            <a:off x="3200400" y="5638800"/>
            <a:ext cx="928756" cy="546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953000" y="3429000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18105" r="22624" b="17800"/>
          <a:stretch/>
        </p:blipFill>
        <p:spPr bwMode="auto">
          <a:xfrm>
            <a:off x="4267200" y="3972822"/>
            <a:ext cx="3992881" cy="250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DONAR Curbs Volatility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707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“Closest Node” policy</a:t>
            </a:r>
            <a:endParaRPr lang="en-US" sz="32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DONAR “Equal Split” Policy</a:t>
            </a:r>
            <a:endParaRPr lang="en-US" sz="32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7759" r="23009" b="16000"/>
          <a:stretch/>
        </p:blipFill>
        <p:spPr bwMode="auto">
          <a:xfrm>
            <a:off x="4114800" y="1295400"/>
            <a:ext cx="4145281" cy="26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DONAR Minimizes Distance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4074264"/>
              </p:ext>
            </p:extLst>
          </p:nvPr>
        </p:nvGraphicFramePr>
        <p:xfrm>
          <a:off x="762000" y="16764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1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Dynamic server selection is difficult</a:t>
            </a:r>
          </a:p>
          <a:p>
            <a:pPr lvl="1"/>
            <a:r>
              <a:rPr lang="en-US" dirty="0" smtClean="0"/>
              <a:t>Global constraints</a:t>
            </a:r>
          </a:p>
          <a:p>
            <a:pPr lvl="1"/>
            <a:r>
              <a:rPr lang="en-US" dirty="0" smtClean="0"/>
              <a:t>Distributed decision-making</a:t>
            </a:r>
          </a:p>
          <a:p>
            <a:endParaRPr lang="en-US" dirty="0"/>
          </a:p>
          <a:p>
            <a:r>
              <a:rPr lang="en-US" dirty="0" smtClean="0"/>
              <a:t>Services reap benefit of outsourcing to DONAR.</a:t>
            </a:r>
          </a:p>
          <a:p>
            <a:pPr lvl="1"/>
            <a:r>
              <a:rPr lang="en-US" dirty="0" smtClean="0"/>
              <a:t>Flexible policies</a:t>
            </a:r>
          </a:p>
          <a:p>
            <a:pPr lvl="1"/>
            <a:r>
              <a:rPr lang="en-US" dirty="0" smtClean="0"/>
              <a:t>General: Supports DNS &amp; HTTP </a:t>
            </a:r>
            <a:r>
              <a:rPr lang="en-US" dirty="0" err="1" smtClean="0"/>
              <a:t>Proxying</a:t>
            </a:r>
            <a:endParaRPr lang="en-US" dirty="0" smtClean="0"/>
          </a:p>
          <a:p>
            <a:pPr lvl="1"/>
            <a:r>
              <a:rPr lang="en-US" dirty="0" smtClean="0"/>
              <a:t>Efficient distributed constraint optimization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Interested in using? Contact me </a:t>
            </a:r>
            <a:r>
              <a:rPr lang="en-US" smtClean="0"/>
              <a:t>or visit http://www.donardns.org.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Distributed DNS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44239" y="2362200"/>
            <a:ext cx="2209800" cy="78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676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-1562101" y="62865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562099" y="6248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57200" y="6019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</a:t>
            </a:r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3962400" y="25908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1</a:t>
            </a:r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3962400" y="3292092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2</a:t>
            </a:r>
            <a:endParaRPr lang="en-US" dirty="0"/>
          </a:p>
        </p:txBody>
      </p:sp>
      <p:sp>
        <p:nvSpPr>
          <p:cNvPr id="108" name="Rounded Rectangle 107"/>
          <p:cNvSpPr/>
          <p:nvPr/>
        </p:nvSpPr>
        <p:spPr>
          <a:xfrm>
            <a:off x="3962400" y="60960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10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172198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Servers</a:t>
            </a:r>
            <a:endParaRPr lang="en-US" sz="26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1" y="1828800"/>
            <a:ext cx="3047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Auth. </a:t>
            </a:r>
            <a:r>
              <a:rPr lang="en-US" sz="2600" b="1" dirty="0" err="1" smtClean="0"/>
              <a:t>Nameservers</a:t>
            </a:r>
            <a:endParaRPr lang="en-US" sz="2600" b="1" dirty="0"/>
          </a:p>
        </p:txBody>
      </p:sp>
      <p:sp>
        <p:nvSpPr>
          <p:cNvPr id="164" name="Right Arrow 163"/>
          <p:cNvSpPr/>
          <p:nvPr/>
        </p:nvSpPr>
        <p:spPr>
          <a:xfrm>
            <a:off x="544239" y="3352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</a:t>
            </a:r>
            <a:endParaRPr lang="en-US" dirty="0"/>
          </a:p>
        </p:txBody>
      </p:sp>
      <p:pic>
        <p:nvPicPr>
          <p:cNvPr id="9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26172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26172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26172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26172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32276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32276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32276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32276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38372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38372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38372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38372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44477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44477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44477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44477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49802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49802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49802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49802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55907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55907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55907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55907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62003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62003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62003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62003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79789"/>
              </p:ext>
            </p:extLst>
          </p:nvPr>
        </p:nvGraphicFramePr>
        <p:xfrm>
          <a:off x="76203" y="1295400"/>
          <a:ext cx="906779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99"/>
                <a:gridCol w="3022599"/>
                <a:gridCol w="30225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Mapping Nodes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Replicas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DNS Resolvers</a:t>
            </a:r>
            <a:endParaRPr lang="en-US" sz="26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572000" y="4199145"/>
            <a:ext cx="0" cy="1668255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426870" y="4265500"/>
            <a:ext cx="0" cy="1660384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 (Academic and Industry)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Improving network measurement</a:t>
            </a:r>
          </a:p>
          <a:p>
            <a:pPr lvl="2"/>
            <a:r>
              <a:rPr lang="en-US" dirty="0" err="1"/>
              <a:t>iPlane</a:t>
            </a:r>
            <a:r>
              <a:rPr lang="en-US" dirty="0"/>
              <a:t>: An </a:t>
            </a:r>
            <a:r>
              <a:rPr lang="en-US" dirty="0" err="1"/>
              <a:t>informationplane</a:t>
            </a:r>
            <a:r>
              <a:rPr lang="en-US" dirty="0"/>
              <a:t> for distributed </a:t>
            </a:r>
            <a:r>
              <a:rPr lang="en-US" dirty="0" smtClean="0"/>
              <a:t>services</a:t>
            </a:r>
            <a:r>
              <a:rPr lang="nn-NO" dirty="0"/>
              <a:t/>
            </a:r>
            <a:br>
              <a:rPr lang="nn-NO" dirty="0"/>
            </a:br>
            <a:r>
              <a:rPr lang="nn-NO" sz="1700" dirty="0" smtClean="0"/>
              <a:t>H</a:t>
            </a:r>
            <a:r>
              <a:rPr lang="nn-NO" sz="1700" dirty="0"/>
              <a:t>. V. Madhyastha, T. Isdal, M. Piatek, C. Dixon, T. </a:t>
            </a:r>
            <a:r>
              <a:rPr lang="nn-NO" sz="1700" dirty="0" smtClean="0"/>
              <a:t>Anderson,</a:t>
            </a:r>
            <a:br>
              <a:rPr lang="nn-NO" sz="1700" dirty="0" smtClean="0"/>
            </a:br>
            <a:r>
              <a:rPr lang="en-US" sz="1700" dirty="0" smtClean="0"/>
              <a:t>A</a:t>
            </a:r>
            <a:r>
              <a:rPr lang="en-US" sz="1700" dirty="0"/>
              <a:t>. Krishnamurthy, and A. </a:t>
            </a:r>
            <a:r>
              <a:rPr lang="en-US" sz="1700" dirty="0" err="1"/>
              <a:t>Venkataramani</a:t>
            </a:r>
            <a:r>
              <a:rPr lang="en-US" sz="1700" dirty="0"/>
              <a:t>, </a:t>
            </a:r>
            <a:r>
              <a:rPr lang="en-US" sz="1700" dirty="0" smtClean="0"/>
              <a:t>“,” </a:t>
            </a:r>
            <a:r>
              <a:rPr lang="en-US" sz="1700" dirty="0"/>
              <a:t>in OSDI, Nov. </a:t>
            </a:r>
            <a:r>
              <a:rPr lang="en-US" sz="1700" smtClean="0"/>
              <a:t>2006</a:t>
            </a:r>
            <a:br>
              <a:rPr lang="en-US" sz="1700" smtClean="0"/>
            </a:br>
            <a:endParaRPr lang="en-US" sz="1700" dirty="0" smtClean="0"/>
          </a:p>
          <a:p>
            <a:pPr lvl="1"/>
            <a:r>
              <a:rPr lang="en-US" dirty="0" smtClean="0"/>
              <a:t>“Application Layer </a:t>
            </a:r>
            <a:r>
              <a:rPr lang="en-US" dirty="0" err="1" smtClean="0"/>
              <a:t>Anycast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OASIS: </a:t>
            </a:r>
            <a:r>
              <a:rPr lang="en-US" dirty="0" err="1" smtClean="0"/>
              <a:t>Anycast</a:t>
            </a:r>
            <a:r>
              <a:rPr lang="en-US" dirty="0" smtClean="0"/>
              <a:t> for Any Service</a:t>
            </a:r>
            <a:br>
              <a:rPr lang="en-US" dirty="0" smtClean="0"/>
            </a:br>
            <a:r>
              <a:rPr lang="en-US" sz="1700" dirty="0" smtClean="0"/>
              <a:t>Michael J. </a:t>
            </a:r>
            <a:r>
              <a:rPr lang="en-US" sz="1700" dirty="0"/>
              <a:t>Freedman, </a:t>
            </a:r>
            <a:r>
              <a:rPr lang="en-US" sz="1700" dirty="0" err="1"/>
              <a:t>Karthik</a:t>
            </a:r>
            <a:r>
              <a:rPr lang="en-US" sz="1700" dirty="0"/>
              <a:t> </a:t>
            </a:r>
            <a:r>
              <a:rPr lang="en-US" sz="1700" dirty="0" err="1"/>
              <a:t>Lakshminarayanan</a:t>
            </a:r>
            <a:r>
              <a:rPr lang="en-US" sz="1700" dirty="0"/>
              <a:t>, and David </a:t>
            </a:r>
            <a:r>
              <a:rPr lang="en-US" sz="1700" dirty="0" err="1"/>
              <a:t>Mazières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i="1" dirty="0"/>
              <a:t>Proc. 3rd USENIX/ACM Symposium on Networked Systems Design and Implementation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(</a:t>
            </a:r>
            <a:r>
              <a:rPr lang="en-US" sz="1700" dirty="0">
                <a:hlinkClick r:id="rId3"/>
              </a:rPr>
              <a:t>NSDI '06</a:t>
            </a:r>
            <a:r>
              <a:rPr lang="en-US" sz="1700" dirty="0"/>
              <a:t>) San Jose, CA, May 2006.</a:t>
            </a:r>
            <a:endParaRPr lang="en-US" sz="1700" dirty="0" smtClean="0"/>
          </a:p>
          <a:p>
            <a:endParaRPr lang="en-US" dirty="0"/>
          </a:p>
          <a:p>
            <a:r>
              <a:rPr lang="en-US" dirty="0" smtClean="0"/>
              <a:t>Proprietary</a:t>
            </a:r>
          </a:p>
          <a:p>
            <a:pPr lvl="1"/>
            <a:r>
              <a:rPr lang="en-US" dirty="0" smtClean="0"/>
              <a:t>Amazon Elastic Load Balancing</a:t>
            </a:r>
          </a:p>
          <a:p>
            <a:pPr lvl="1"/>
            <a:r>
              <a:rPr lang="en-US" dirty="0" err="1" smtClean="0"/>
              <a:t>UltraDNS</a:t>
            </a:r>
            <a:endParaRPr lang="en-US" dirty="0" smtClean="0"/>
          </a:p>
          <a:p>
            <a:pPr lvl="1"/>
            <a:r>
              <a:rPr lang="en-US" dirty="0" smtClean="0"/>
              <a:t>Akamai Global Traffic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Doesn’t [Akamai/</a:t>
            </a:r>
            <a:r>
              <a:rPr lang="en-US" dirty="0" err="1" smtClean="0"/>
              <a:t>UltraDNS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] Already </a:t>
            </a:r>
            <a:r>
              <a:rPr lang="en-US" dirty="0"/>
              <a:t>D</a:t>
            </a:r>
            <a:r>
              <a:rPr lang="en-US" dirty="0" smtClean="0"/>
              <a:t>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approaches use alternative, centralized formulations.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Often restrict the set of nodes per-service.</a:t>
            </a:r>
          </a:p>
          <a:p>
            <a:endParaRPr lang="en-US" dirty="0"/>
          </a:p>
          <a:p>
            <a:r>
              <a:rPr lang="en-US" dirty="0" smtClean="0"/>
              <a:t>Lose benefit of large number of nodes (proxies/DNS servers/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HTTP </a:t>
            </a:r>
            <a:r>
              <a:rPr lang="en-US" dirty="0" err="1" smtClean="0"/>
              <a:t>Redir</a:t>
            </a:r>
            <a:r>
              <a:rPr lang="en-US" dirty="0" smtClean="0"/>
              <a:t>/</a:t>
            </a:r>
            <a:r>
              <a:rPr lang="en-US" dirty="0" err="1" smtClean="0"/>
              <a:t>Proxying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44239" y="2362200"/>
            <a:ext cx="2209800" cy="78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676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-1562101" y="62865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562099" y="6248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57200" y="6019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172198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Datacenters</a:t>
            </a:r>
            <a:endParaRPr lang="en-US" sz="26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1" y="1828800"/>
            <a:ext cx="3047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HTTP Proxies</a:t>
            </a:r>
            <a:endParaRPr lang="en-US" sz="2600" b="1" dirty="0"/>
          </a:p>
        </p:txBody>
      </p:sp>
      <p:sp>
        <p:nvSpPr>
          <p:cNvPr id="164" name="Right Arrow 163"/>
          <p:cNvSpPr/>
          <p:nvPr/>
        </p:nvSpPr>
        <p:spPr>
          <a:xfrm>
            <a:off x="544239" y="3352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</a:t>
            </a:r>
            <a:endParaRPr lang="en-US" dirty="0"/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1426870" y="4265500"/>
            <a:ext cx="0" cy="1660384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96563"/>
              </p:ext>
            </p:extLst>
          </p:nvPr>
        </p:nvGraphicFramePr>
        <p:xfrm>
          <a:off x="76203" y="1295400"/>
          <a:ext cx="906779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99"/>
                <a:gridCol w="3022599"/>
                <a:gridCol w="30225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Mapping Nodes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Replicas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HTTP Clients</a:t>
            </a:r>
            <a:endParaRPr lang="en-US" sz="26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6934200" y="2514600"/>
            <a:ext cx="1600200" cy="838200"/>
            <a:chOff x="7086600" y="1981200"/>
            <a:chExt cx="1600200" cy="838200"/>
          </a:xfrm>
        </p:grpSpPr>
        <p:sp>
          <p:nvSpPr>
            <p:cNvPr id="68" name="Rounded Rectangle 67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8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7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7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87" name="Group 86"/>
          <p:cNvGrpSpPr/>
          <p:nvPr/>
        </p:nvGrpSpPr>
        <p:grpSpPr>
          <a:xfrm>
            <a:off x="6934200" y="3581400"/>
            <a:ext cx="1600200" cy="838200"/>
            <a:chOff x="7086600" y="1981200"/>
            <a:chExt cx="1600200" cy="838200"/>
          </a:xfrm>
        </p:grpSpPr>
        <p:sp>
          <p:nvSpPr>
            <p:cNvPr id="88" name="Rounded Rectangle 87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0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9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9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6934200" y="4724400"/>
            <a:ext cx="1600200" cy="838200"/>
            <a:chOff x="7086600" y="1981200"/>
            <a:chExt cx="1600200" cy="838200"/>
          </a:xfrm>
        </p:grpSpPr>
        <p:sp>
          <p:nvSpPr>
            <p:cNvPr id="113" name="Rounded Rectangle 112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2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2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11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0" name="Group 129"/>
          <p:cNvGrpSpPr/>
          <p:nvPr/>
        </p:nvGrpSpPr>
        <p:grpSpPr>
          <a:xfrm>
            <a:off x="6934200" y="5829300"/>
            <a:ext cx="1600200" cy="838200"/>
            <a:chOff x="7086600" y="1981200"/>
            <a:chExt cx="1600200" cy="838200"/>
          </a:xfrm>
        </p:grpSpPr>
        <p:sp>
          <p:nvSpPr>
            <p:cNvPr id="131" name="Rounded Rectangle 130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4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4" name="Group 133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3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5" name="Group 134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13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48" name="Rounded Rectangle 147"/>
          <p:cNvSpPr/>
          <p:nvPr/>
        </p:nvSpPr>
        <p:spPr>
          <a:xfrm>
            <a:off x="3962400" y="25146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1</a:t>
            </a:r>
            <a:endParaRPr 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3962400" y="3215892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2</a:t>
            </a:r>
            <a:endParaRPr lang="en-US" dirty="0"/>
          </a:p>
        </p:txBody>
      </p:sp>
      <p:sp>
        <p:nvSpPr>
          <p:cNvPr id="150" name="Rounded Rectangle 149"/>
          <p:cNvSpPr/>
          <p:nvPr/>
        </p:nvSpPr>
        <p:spPr>
          <a:xfrm>
            <a:off x="3886200" y="6182895"/>
            <a:ext cx="12954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</a:t>
            </a:r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4572000" y="4199145"/>
            <a:ext cx="0" cy="1668255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2"/>
            <a:ext cx="1642928" cy="4551141"/>
            <a:chOff x="3843472" y="2142118"/>
            <a:chExt cx="1642928" cy="4225820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8"/>
              <a:ext cx="1642928" cy="4225820"/>
              <a:chOff x="4481868" y="1956531"/>
              <a:chExt cx="1338128" cy="4225820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1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334000" y="2590800"/>
            <a:ext cx="3276600" cy="1784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Outsource to DONAR</a:t>
            </a:r>
          </a:p>
        </p:txBody>
      </p:sp>
      <p:sp>
        <p:nvSpPr>
          <p:cNvPr id="5" name="Down Arrow 4"/>
          <p:cNvSpPr/>
          <p:nvPr/>
        </p:nvSpPr>
        <p:spPr>
          <a:xfrm rot="7295909">
            <a:off x="4909412" y="2309404"/>
            <a:ext cx="609600" cy="5747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Constraint-based policy interface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/>
              <a:t>Production deployment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ATRICK@EKFRNDSFUVWZY553" val="3865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7.3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5.3|2.4|2.4|40.4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7856</TotalTime>
  <Words>1447</Words>
  <Application>Microsoft Office PowerPoint</Application>
  <PresentationFormat>On-screen Show (4:3)</PresentationFormat>
  <Paragraphs>488</Paragraphs>
  <Slides>51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DONAR Decentralized Server Selection for Cloud Services</vt:lpstr>
      <vt:lpstr>Outline</vt:lpstr>
      <vt:lpstr>User Facing Services are  Geo-Replicated</vt:lpstr>
      <vt:lpstr>Reasoning About Server Selection</vt:lpstr>
      <vt:lpstr>Example: Distributed DNS</vt:lpstr>
      <vt:lpstr>Example: HTTP Redir/Proxying</vt:lpstr>
      <vt:lpstr>Reasoning About Server Selection</vt:lpstr>
      <vt:lpstr>Reasoning About Server Selection</vt:lpstr>
      <vt:lpstr>Outline</vt:lpstr>
      <vt:lpstr>Naïve Policy Choices Load-Aware: “Round Robin”</vt:lpstr>
      <vt:lpstr>Naïve Policy Choices Location-Aware: “Closest Node”</vt:lpstr>
      <vt:lpstr>Policies as Constraints</vt:lpstr>
      <vt:lpstr>Eg. 10-Server Deployment</vt:lpstr>
      <vt:lpstr>No Constraints Equivalent to “Closest Node”</vt:lpstr>
      <vt:lpstr>No Constraints Equivalent to “Closest Node”</vt:lpstr>
      <vt:lpstr>Cap as Overload Protection</vt:lpstr>
      <vt:lpstr>12 Hours Later…</vt:lpstr>
      <vt:lpstr>“Load Balance” (split = 10%, tolerance = 5%)</vt:lpstr>
      <vt:lpstr>“Load Balance” (split = 10%, tolerance = 5%)</vt:lpstr>
      <vt:lpstr>12 Hours Later…</vt:lpstr>
      <vt:lpstr>Outline</vt:lpstr>
      <vt:lpstr>Optimization:  Policy Realization</vt:lpstr>
      <vt:lpstr>Optimization Workflow</vt:lpstr>
      <vt:lpstr>Optimization Workflow</vt:lpstr>
      <vt:lpstr>Optimization Workflow</vt:lpstr>
      <vt:lpstr>By The Numbers</vt:lpstr>
      <vt:lpstr>Measure Traffic &amp; Optimize Locally?</vt:lpstr>
      <vt:lpstr>Not Accurate!</vt:lpstr>
      <vt:lpstr>Aggregate at Central Coordinator?</vt:lpstr>
      <vt:lpstr>Aggregate at Central Coordinator?</vt:lpstr>
      <vt:lpstr>Aggregate at Central Coordinator?</vt:lpstr>
      <vt:lpstr>Aggregate at Central Coordinator?</vt:lpstr>
      <vt:lpstr>So Far</vt:lpstr>
      <vt:lpstr>Decomposing Objective Function</vt:lpstr>
      <vt:lpstr>Decomposed Local Problem For Some Node (n*)</vt:lpstr>
      <vt:lpstr>DONAR Algorithm</vt:lpstr>
      <vt:lpstr>DONAR Algorithm</vt:lpstr>
      <vt:lpstr>DONAR Algorithm</vt:lpstr>
      <vt:lpstr>DONAR Algorithm</vt:lpstr>
      <vt:lpstr>DONAR Algorithm</vt:lpstr>
      <vt:lpstr>Better!</vt:lpstr>
      <vt:lpstr>Outline</vt:lpstr>
      <vt:lpstr>Production and Deployment</vt:lpstr>
      <vt:lpstr>Systems Challenges (See Paper!)</vt:lpstr>
      <vt:lpstr>CoralCDN Experimental Setup</vt:lpstr>
      <vt:lpstr>Results: DONAR Curbs Volatility</vt:lpstr>
      <vt:lpstr>Results: DONAR Minimizes Distance</vt:lpstr>
      <vt:lpstr>Conclusions</vt:lpstr>
      <vt:lpstr>Questions?</vt:lpstr>
      <vt:lpstr>Related Work (Academic and Industry)</vt:lpstr>
      <vt:lpstr>Doesn’t [Akamai/UltraDNS/etc] Already Do 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DONAR Decentralized Server Selection for Cloud Services</dc:title>
  <dc:creator>Patrick Wendell</dc:creator>
  <cp:lastModifiedBy>Patrick Wendell</cp:lastModifiedBy>
  <cp:revision>1153</cp:revision>
  <cp:lastPrinted>2010-08-26T02:29:49Z</cp:lastPrinted>
  <dcterms:created xsi:type="dcterms:W3CDTF">2010-06-30T06:11:45Z</dcterms:created>
  <dcterms:modified xsi:type="dcterms:W3CDTF">2010-09-06T16:06:47Z</dcterms:modified>
</cp:coreProperties>
</file>