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slides/slide24.xml" ContentType="application/vnd.openxmlformats-officedocument.presentationml.slide+xml"/>
  <Override PartName="/ppt/diagrams/colors13.xml" ContentType="application/vnd.openxmlformats-officedocument.drawingml.diagramColors+xml"/>
  <Override PartName="/ppt/charts/chart2.xml" ContentType="application/vnd.openxmlformats-officedocument.drawingml.chart+xml"/>
  <Override PartName="/ppt/diagrams/quickStyle5.xml" ContentType="application/vnd.openxmlformats-officedocument.drawingml.diagramStyle+xml"/>
  <Override PartName="/ppt/diagrams/colors3.xml" ContentType="application/vnd.openxmlformats-officedocument.drawingml.diagramColors+xml"/>
  <Override PartName="/ppt/diagrams/layout10.xml" ContentType="application/vnd.openxmlformats-officedocument.drawingml.diagramLayout+xml"/>
  <Override PartName="/ppt/diagrams/drawing12.xml" ContentType="application/vnd.ms-office.drawingml.diagramDrawing+xml"/>
  <Override PartName="/ppt/slides/slide5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44.xml" ContentType="application/vnd.openxmlformats-officedocument.presentationml.slide+xml"/>
  <Override PartName="/ppt/diagrams/data8.xml" ContentType="application/vnd.openxmlformats-officedocument.drawingml.diagramData+xml"/>
  <Default Extension="xlsx" ContentType="application/vnd.openxmlformats-officedocument.spreadsheetml.sheet"/>
  <Override PartName="/ppt/diagrams/quickStyle19.xml" ContentType="application/vnd.openxmlformats-officedocument.drawingml.diagramStyle+xml"/>
  <Override PartName="/ppt/slides/slide22.xml" ContentType="application/vnd.openxmlformats-officedocument.presentationml.slide+xml"/>
  <Override PartName="/ppt/diagrams/colors11.xml" ContentType="application/vnd.openxmlformats-officedocument.drawingml.diagramColors+xml"/>
  <Override PartName="/ppt/diagrams/quickStyle3.xml" ContentType="application/vnd.openxmlformats-officedocument.drawingml.diagramStyle+xml"/>
  <Override PartName="/ppt/notesSlides/notesSlide45.xml" ContentType="application/vnd.openxmlformats-officedocument.presentationml.notesSlide+xml"/>
  <Override PartName="/ppt/diagrams/colors1.xml" ContentType="application/vnd.openxmlformats-officedocument.drawingml.diagramColors+xml"/>
  <Default Extension="xml" ContentType="application/xml"/>
  <Override PartName="/ppt/slideLayouts/slideLayout1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42.xml" ContentType="application/vnd.openxmlformats-officedocument.presentationml.slide+xml"/>
  <Override PartName="/ppt/diagrams/data6.xml" ContentType="application/vnd.openxmlformats-officedocument.drawingml.diagramData+xml"/>
  <Override PartName="/ppt/diagrams/quickStyle17.xml" ContentType="application/vnd.openxmlformats-officedocument.drawingml.diagramStyle+xml"/>
  <Override PartName="/ppt/slides/slide20.xml" ContentType="application/vnd.openxmlformats-officedocument.presentationml.slide+xml"/>
  <Override PartName="/ppt/diagrams/quickStyle1.xml" ContentType="application/vnd.openxmlformats-officedocument.drawingml.diagramStyle+xml"/>
  <Override PartName="/ppt/notesSlides/notesSlide43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Default Extension="jpeg" ContentType="image/jpeg"/>
  <Override PartName="/ppt/diagrams/data4.xml" ContentType="application/vnd.openxmlformats-officedocument.drawingml.diagramData+xml"/>
  <Override PartName="/ppt/diagrams/quickStyle15.xml" ContentType="application/vnd.openxmlformats-officedocument.drawingml.diagramStyle+xml"/>
  <Override PartName="/ppt/diagrams/drawing9.xml" ContentType="application/vnd.ms-office.drawingml.diagramDrawing+xml"/>
  <Override PartName="/docProps/app.xml" ContentType="application/vnd.openxmlformats-officedocument.extended-properties+xml"/>
  <Override PartName="/ppt/notesSlides/notesSlide41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diagrams/data2.xml" ContentType="application/vnd.openxmlformats-officedocument.drawingml.diagramData+xml"/>
  <Override PartName="/ppt/diagrams/quickStyle13.xml" ContentType="application/vnd.openxmlformats-officedocument.drawingml.diagramStyle+xml"/>
  <Override PartName="/ppt/diagrams/drawing7.xml" ContentType="application/vnd.ms-office.drawingml.diagramDrawing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diagrams/layout9.xml" ContentType="application/vnd.openxmlformats-officedocument.drawingml.diagramLayout+xml"/>
  <Override PartName="/ppt/notesSlides/notesSlide3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diagrams/layout19.xml" ContentType="application/vnd.openxmlformats-officedocument.drawingml.diagramLayout+xml"/>
  <Override PartName="/ppt/diagrams/quickStyle11.xml" ContentType="application/vnd.openxmlformats-officedocument.drawingml.diagramStyle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1.xml" ContentType="application/vnd.openxmlformats-officedocument.presentationml.notesSlide+xml"/>
  <Override PartName="/ppt/diagrams/layout7.xml" ContentType="application/vnd.openxmlformats-officedocument.drawingml.diagramLayout+xml"/>
  <Override PartName="/ppt/slideLayouts/slideLayout4.xml" ContentType="application/vnd.openxmlformats-officedocument.presentationml.slideLayout+xml"/>
  <Override PartName="/ppt/charts/chart9.xml" ContentType="application/vnd.openxmlformats-officedocument.drawingml.chart+xml"/>
  <Override PartName="/ppt/tags/tag5.xml" ContentType="application/vnd.openxmlformats-officedocument.presentationml.tags+xml"/>
  <Override PartName="/ppt/diagrams/data16.xml" ContentType="application/vnd.openxmlformats-officedocument.drawingml.diagramData+xml"/>
  <Override PartName="/ppt/notesSlides/notesSlide1.xml" ContentType="application/vnd.openxmlformats-officedocument.presentationml.notes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diagrams/layout17.xml" ContentType="application/vnd.openxmlformats-officedocument.drawingml.diagramLayout+xml"/>
  <Override PartName="/ppt/diagrams/drawing19.xml" ContentType="application/vnd.ms-office.drawingml.diagramDrawing+xml"/>
  <Override PartName="/ppt/diagrams/drawing3.xml" ContentType="application/vnd.ms-office.drawingml.diagramDrawing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diagrams/layout5.xml" ContentType="application/vnd.openxmlformats-officedocument.drawingml.diagramLayout+xml"/>
  <Override PartName="/ppt/slides/slide29.xml" ContentType="application/vnd.openxmlformats-officedocument.presentationml.slide+xml"/>
  <Override PartName="/ppt/diagrams/colors18.xml" ContentType="application/vnd.openxmlformats-officedocument.drawingml.diagramColors+xml"/>
  <Override PartName="/ppt/charts/chart7.xml" ContentType="application/vnd.openxmlformats-officedocument.drawingml.chart+xml"/>
  <Override PartName="/ppt/tags/tag3.xml" ContentType="application/vnd.openxmlformats-officedocument.presentationml.tag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diagrams/colors8.xml" ContentType="application/vnd.openxmlformats-officedocument.drawingml.diagramColors+xml"/>
  <Override PartName="/ppt/slides/slide13.xml" ContentType="application/vnd.openxmlformats-officedocument.presentationml.slide+xml"/>
  <Override PartName="/ppt/diagrams/layout15.xml" ContentType="application/vnd.openxmlformats-officedocument.drawingml.diagramLayout+xml"/>
  <Override PartName="/ppt/diagrams/drawing17.xml" ContentType="application/vnd.ms-office.drawingml.diagramDrawing+xml"/>
  <Override PartName="/ppt/diagrams/drawing1.xml" ContentType="application/vnd.ms-office.drawingml.diagramDrawing+xml"/>
  <Override PartName="/ppt/notesSlides/notesSlide36.xml" ContentType="application/vnd.openxmlformats-officedocument.presentationml.notesSlide+xml"/>
  <Override PartName="/ppt/slides/slide49.xml" ContentType="application/vnd.openxmlformats-officedocument.presentationml.slide+xml"/>
  <Override PartName="/ppt/theme/theme3.xml" ContentType="application/vnd.openxmlformats-officedocument.theme+xml"/>
  <Override PartName="/ppt/notesSlides/notesSlide14.xml" ContentType="application/vnd.openxmlformats-officedocument.presentationml.notesSlide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diagrams/layout3.xml" ContentType="application/vnd.openxmlformats-officedocument.drawingml.diagramLayout+xml"/>
  <Override PartName="/ppt/slides/slide27.xml" ContentType="application/vnd.openxmlformats-officedocument.presentationml.slide+xml"/>
  <Override PartName="/ppt/diagrams/colors16.xml" ContentType="application/vnd.openxmlformats-officedocument.drawingml.diagramColor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diagrams/data12.xml" ContentType="application/vnd.openxmlformats-officedocument.drawingml.diagramData+xml"/>
  <Override PartName="/ppt/diagrams/quickStyle8.xml" ContentType="application/vnd.openxmlformats-officedocument.drawingml.diagramStyle+xml"/>
  <Override PartName="/ppt/diagrams/colors6.xml" ContentType="application/vnd.openxmlformats-officedocument.drawingml.diagramColors+xml"/>
  <Override PartName="/ppt/slides/slide11.xml" ContentType="application/vnd.openxmlformats-officedocument.presentationml.slide+xml"/>
  <Override PartName="/ppt/charts/chart5.xml" ContentType="application/vnd.openxmlformats-officedocument.drawingml.chart+xml"/>
  <Override PartName="/ppt/diagrams/layout13.xml" ContentType="application/vnd.openxmlformats-officedocument.drawingml.diagramLayout+xml"/>
  <Override PartName="/ppt/diagrams/drawing15.xml" ContentType="application/vnd.ms-office.drawingml.diagramDrawing+xml"/>
  <Override PartName="/ppt/notesSlides/notesSlide28.xml" ContentType="application/vnd.openxmlformats-officedocument.presentationml.notesSlide+xml"/>
  <Override PartName="/ppt/slides/slide47.xml" ContentType="application/vnd.openxmlformats-officedocument.presentationml.slide+xml"/>
  <Override PartName="/ppt/theme/theme1.xml" ContentType="application/vnd.openxmlformats-officedocument.theme+xml"/>
  <Override PartName="/ppt/notesSlides/notesSlide12.xml" ContentType="application/vnd.openxmlformats-officedocument.presentationml.notesSlide+xml"/>
  <Override PartName="/ppt/slides/slide31.xml" ContentType="application/vnd.openxmlformats-officedocument.presentationml.slide+xml"/>
  <Override PartName="/ppt/diagrams/layout1.xml" ContentType="application/vnd.openxmlformats-officedocument.drawingml.diagramLayout+xml"/>
  <Override PartName="/ppt/slides/slide25.xml" ContentType="application/vnd.openxmlformats-officedocument.presentationml.slide+xml"/>
  <Override PartName="/ppt/diagrams/colors14.xml" ContentType="application/vnd.openxmlformats-officedocument.drawingml.diagramColors+xml"/>
  <Override PartName="/ppt/charts/chart3.xml" ContentType="application/vnd.openxmlformats-officedocument.drawingml.chart+xml"/>
  <Override PartName="/ppt/diagrams/quickStyle6.xml" ContentType="application/vnd.openxmlformats-officedocument.drawingml.diagramStyle+xml"/>
  <Override PartName="/ppt/diagrams/data10.xml" ContentType="application/vnd.openxmlformats-officedocument.drawingml.diagramData+xml"/>
  <Override PartName="/ppt/diagrams/colors4.xml" ContentType="application/vnd.openxmlformats-officedocument.drawingml.diagramColors+xml"/>
  <Override PartName="/ppt/diagrams/layout11.xml" ContentType="application/vnd.openxmlformats-officedocument.drawingml.diagramLayout+xml"/>
  <Override PartName="/ppt/diagrams/drawing13.xml" ContentType="application/vnd.ms-office.drawingml.diagramDrawing+xml"/>
  <Override PartName="/ppt/slides/slide51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5.xml" ContentType="application/vnd.openxmlformats-officedocument.presentationml.slide+xml"/>
  <Override PartName="/ppt/diagrams/data9.xml" ContentType="application/vnd.openxmlformats-officedocument.drawingml.diagramData+xml"/>
  <Override PartName="/ppt/slides/slide23.xml" ContentType="application/vnd.openxmlformats-officedocument.presentationml.slide+xml"/>
  <Override PartName="/ppt/diagrams/colors12.xml" ContentType="application/vnd.openxmlformats-officedocument.drawingml.diagramColors+xml"/>
  <Override PartName="/ppt/charts/chart1.xml" ContentType="application/vnd.openxmlformats-officedocument.drawingml.chart+xml"/>
  <Override PartName="/ppt/diagrams/quickStyle4.xml" ContentType="application/vnd.openxmlformats-officedocument.drawingml.diagramStyle+xml"/>
  <Override PartName="/ppt/diagrams/colors2.xml" ContentType="application/vnd.openxmlformats-officedocument.drawingml.diagramColors+xml"/>
  <Override PartName="/ppt/notesSlides/notesSlide46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43.xml" ContentType="application/vnd.openxmlformats-officedocument.presentationml.slide+xml"/>
  <Override PartName="/ppt/diagrams/data7.xml" ContentType="application/vnd.openxmlformats-officedocument.drawingml.diagramData+xml"/>
  <Override PartName="/ppt/diagrams/quickStyle18.xml" ContentType="application/vnd.openxmlformats-officedocument.drawingml.diagramStyle+xml"/>
  <Override PartName="/ppt/slides/slide21.xml" ContentType="application/vnd.openxmlformats-officedocument.presentationml.slide+xml"/>
  <Override PartName="/ppt/diagrams/colors10.xml" ContentType="application/vnd.openxmlformats-officedocument.drawingml.diagramColors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4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41.xml" ContentType="application/vnd.openxmlformats-officedocument.presentationml.slide+xml"/>
  <Override PartName="/ppt/presentation.xml" ContentType="application/vnd.openxmlformats-officedocument.presentationml.presentation.main+xml"/>
  <Override PartName="/ppt/diagrams/data5.xml" ContentType="application/vnd.openxmlformats-officedocument.drawingml.diagramData+xml"/>
  <Override PartName="/ppt/diagrams/quickStyle16.xml" ContentType="application/vnd.openxmlformats-officedocument.drawingml.diagramStyle+xml"/>
  <Override PartName="/ppt/notesSlides/notesSlide4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3.xml" ContentType="application/vnd.openxmlformats-officedocument.drawingml.diagramData+xml"/>
  <Override PartName="/ppt/diagrams/quickStyle14.xml" ContentType="application/vnd.openxmlformats-officedocument.drawingml.diagramStyle+xml"/>
  <Override PartName="/ppt/diagrams/drawing8.xml" ContentType="application/vnd.ms-office.drawingml.diagramDrawing+xml"/>
  <Override PartName="/ppt/notesSlides/notesSlide40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diagrams/data19.xml" ContentType="application/vnd.openxmlformats-officedocument.drawingml.diagramData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diagrams/data1.xml" ContentType="application/vnd.openxmlformats-officedocument.drawingml.diagramData+xml"/>
  <Override PartName="/ppt/diagrams/quickStyle12.xml" ContentType="application/vnd.openxmlformats-officedocument.drawingml.diagramStyle+xml"/>
  <Override PartName="/ppt/diagrams/drawing6.xml" ContentType="application/vnd.ms-office.drawingml.diagramDrawing+xml"/>
  <Override PartName="/ppt/tableStyles.xml" ContentType="application/vnd.openxmlformats-officedocument.presentationml.tableStyles+xml"/>
  <Override PartName="/ppt/notesSlides/notesSlide1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diagrams/layout8.xml" ContentType="application/vnd.openxmlformats-officedocument.drawingml.diagramLayout+xml"/>
  <Override PartName="/ppt/notesSlides/notesSlide32.xml" ContentType="application/vnd.openxmlformats-officedocument.presentationml.notesSlide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diagrams/layout18.xml" ContentType="application/vnd.openxmlformats-officedocument.drawingml.diagramLayout+xml"/>
  <Override PartName="/ppt/diagrams/quickStyle10.xml" ContentType="application/vnd.openxmlformats-officedocument.drawingml.diagramStyle+xml"/>
  <Override PartName="/ppt/diagrams/drawing4.xml" ContentType="application/vnd.ms-office.drawingml.diagramDrawing+xml"/>
  <Override PartName="/ppt/notesSlides/notesSlide39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30.xml" ContentType="application/vnd.openxmlformats-officedocument.presentationml.notesSlide+xml"/>
  <Override PartName="/ppt/diagrams/colors19.xml" ContentType="application/vnd.openxmlformats-officedocument.drawingml.diagramColors+xml"/>
  <Override PartName="/ppt/charts/chart8.xml" ContentType="application/vnd.openxmlformats-officedocument.drawingml.chart+xml"/>
  <Override PartName="/ppt/tags/tag4.xml" ContentType="application/vnd.openxmlformats-officedocument.presentationml.tags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colors9.xml" ContentType="application/vnd.openxmlformats-officedocument.drawingml.diagramColors+xml"/>
  <Override PartName="/ppt/slides/slide14.xml" ContentType="application/vnd.openxmlformats-officedocument.presentationml.slide+xml"/>
  <Override PartName="/ppt/diagrams/layout16.xml" ContentType="application/vnd.openxmlformats-officedocument.drawingml.diagramLayout+xml"/>
  <Override PartName="/ppt/diagrams/drawing18.xml" ContentType="application/vnd.ms-office.drawingml.diagramDrawing+xml"/>
  <Override PartName="/ppt/diagrams/drawing2.xml" ContentType="application/vnd.ms-office.drawingml.diagramDrawing+xml"/>
  <Override PartName="/ppt/notesSlides/notesSlide3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diagrams/layout4.xml" ContentType="application/vnd.openxmlformats-officedocument.drawingml.diagramLayout+xml"/>
  <Override PartName="/ppt/slides/slide28.xml" ContentType="application/vnd.openxmlformats-officedocument.presentationml.slide+xml"/>
  <Override PartName="/ppt/diagrams/colors17.xml" ContentType="application/vnd.openxmlformats-officedocument.drawingml.diagramColors+xml"/>
  <Override PartName="/ppt/charts/chart6.xml" ContentType="application/vnd.openxmlformats-officedocument.drawingml.chart+xml"/>
  <Override PartName="/ppt/tags/tag2.xml" ContentType="application/vnd.openxmlformats-officedocument.presentationml.tags+xml"/>
  <Override PartName="/ppt/diagrams/data13.xml" ContentType="application/vnd.openxmlformats-officedocument.drawingml.diagramData+xml"/>
  <Override PartName="/ppt/diagrams/quickStyle9.xml" ContentType="application/vnd.openxmlformats-officedocument.drawingml.diagramStyle+xml"/>
  <Default Extension="png" ContentType="image/png"/>
  <Override PartName="/ppt/diagrams/colors7.xml" ContentType="application/vnd.openxmlformats-officedocument.drawingml.diagramColors+xml"/>
  <Override PartName="/ppt/slides/slide12.xml" ContentType="application/vnd.openxmlformats-officedocument.presentationml.slide+xml"/>
  <Override PartName="/ppt/diagrams/layout14.xml" ContentType="application/vnd.openxmlformats-officedocument.drawingml.diagramLayout+xml"/>
  <Override PartName="/ppt/diagrams/drawing16.xml" ContentType="application/vnd.ms-office.drawingml.diagramDrawing+xml"/>
  <Default Extension="rels" ContentType="application/vnd.openxmlformats-package.relationships+xml"/>
  <Override PartName="/ppt/notesSlides/notesSlide29.xml" ContentType="application/vnd.openxmlformats-officedocument.presentationml.notesSlide+xml"/>
  <Override PartName="/ppt/slides/slide48.xml" ContentType="application/vnd.openxmlformats-officedocument.presentationml.slide+xml"/>
  <Override PartName="/ppt/theme/theme2.xml" ContentType="application/vnd.openxmlformats-officedocument.theme+xml"/>
  <Override PartName="/ppt/notesSlides/notesSlide13.xml" ContentType="application/vnd.openxmlformats-officedocument.presentationml.notesSlide+xml"/>
  <Override PartName="/ppt/slides/slide32.xml" ContentType="application/vnd.openxmlformats-officedocument.presentationml.slide+xml"/>
  <Override PartName="/ppt/diagrams/layout2.xml" ContentType="application/vnd.openxmlformats-officedocument.drawingml.diagramLayout+xml"/>
  <Override PartName="/ppt/slides/slide26.xml" ContentType="application/vnd.openxmlformats-officedocument.presentationml.slide+xml"/>
  <Override PartName="/ppt/diagrams/colors15.xml" ContentType="application/vnd.openxmlformats-officedocument.drawingml.diagramColors+xml"/>
  <Override PartName="/ppt/charts/chart4.xml" ContentType="application/vnd.openxmlformats-officedocument.drawingml.chart+xml"/>
  <Override PartName="/ppt/diagrams/quickStyle7.xml" ContentType="application/vnd.openxmlformats-officedocument.drawingml.diagramStyle+xml"/>
  <Override PartName="/ppt/diagrams/data11.xml" ContentType="application/vnd.openxmlformats-officedocument.drawingml.diagramData+xml"/>
  <Override PartName="/ppt/diagrams/colors5.xml" ContentType="application/vnd.openxmlformats-officedocument.drawingml.diagramColors+xml"/>
  <Override PartName="/ppt/slides/slide10.xml" ContentType="application/vnd.openxmlformats-officedocument.presentationml.slide+xml"/>
  <Override PartName="/ppt/diagrams/layout12.xml" ContentType="application/vnd.openxmlformats-officedocument.drawingml.diagramLayout+xml"/>
  <Override PartName="/ppt/diagrams/drawing14.xml" ContentType="application/vnd.ms-office.drawingml.diagramDrawing+xml"/>
  <Override PartName="/ppt/notesSlides/notesSlide27.xml" ContentType="application/vnd.openxmlformats-officedocument.presentationml.notes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12" r:id="rId1"/>
  </p:sldMasterIdLst>
  <p:notesMasterIdLst>
    <p:notesMasterId r:id="rId53"/>
  </p:notesMasterIdLst>
  <p:handoutMasterIdLst>
    <p:handoutMasterId r:id="rId54"/>
  </p:handoutMasterIdLst>
  <p:sldIdLst>
    <p:sldId id="256" r:id="rId2"/>
    <p:sldId id="437" r:id="rId3"/>
    <p:sldId id="424" r:id="rId4"/>
    <p:sldId id="391" r:id="rId5"/>
    <p:sldId id="430" r:id="rId6"/>
    <p:sldId id="431" r:id="rId7"/>
    <p:sldId id="422" r:id="rId8"/>
    <p:sldId id="403" r:id="rId9"/>
    <p:sldId id="426" r:id="rId10"/>
    <p:sldId id="419" r:id="rId11"/>
    <p:sldId id="344" r:id="rId12"/>
    <p:sldId id="413" r:id="rId13"/>
    <p:sldId id="414" r:id="rId14"/>
    <p:sldId id="352" r:id="rId15"/>
    <p:sldId id="415" r:id="rId16"/>
    <p:sldId id="412" r:id="rId17"/>
    <p:sldId id="417" r:id="rId18"/>
    <p:sldId id="350" r:id="rId19"/>
    <p:sldId id="435" r:id="rId20"/>
    <p:sldId id="418" r:id="rId21"/>
    <p:sldId id="427" r:id="rId22"/>
    <p:sldId id="404" r:id="rId23"/>
    <p:sldId id="369" r:id="rId24"/>
    <p:sldId id="400" r:id="rId25"/>
    <p:sldId id="407" r:id="rId26"/>
    <p:sldId id="408" r:id="rId27"/>
    <p:sldId id="361" r:id="rId28"/>
    <p:sldId id="363" r:id="rId29"/>
    <p:sldId id="364" r:id="rId30"/>
    <p:sldId id="393" r:id="rId31"/>
    <p:sldId id="394" r:id="rId32"/>
    <p:sldId id="395" r:id="rId33"/>
    <p:sldId id="366" r:id="rId34"/>
    <p:sldId id="367" r:id="rId35"/>
    <p:sldId id="434" r:id="rId36"/>
    <p:sldId id="432" r:id="rId37"/>
    <p:sldId id="370" r:id="rId38"/>
    <p:sldId id="372" r:id="rId39"/>
    <p:sldId id="371" r:id="rId40"/>
    <p:sldId id="373" r:id="rId41"/>
    <p:sldId id="368" r:id="rId42"/>
    <p:sldId id="428" r:id="rId43"/>
    <p:sldId id="328" r:id="rId44"/>
    <p:sldId id="429" r:id="rId45"/>
    <p:sldId id="332" r:id="rId46"/>
    <p:sldId id="327" r:id="rId47"/>
    <p:sldId id="325" r:id="rId48"/>
    <p:sldId id="326" r:id="rId49"/>
    <p:sldId id="335" r:id="rId50"/>
    <p:sldId id="436" r:id="rId51"/>
    <p:sldId id="433" r:id="rId52"/>
  </p:sldIdLst>
  <p:sldSz cx="9144000" cy="6858000" type="screen4x3"/>
  <p:notesSz cx="9296400" cy="6881813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useTimings="0">
    <p:present/>
    <p:sldAll/>
    <p:penClr>
      <a:srgbClr val="FF0000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  </p:ext>
    </p:extLst>
  </p:showPr>
  <p:clrMru>
    <a:srgbClr val="003300"/>
    <a:srgbClr val="663300"/>
    <a:srgbClr val="00FF00"/>
    <a:srgbClr val="00FFFF"/>
    <a:srgbClr val="FF9900"/>
    <a:srgbClr val="660066"/>
    <a:srgbClr val="0066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0747" autoAdjust="0"/>
    <p:restoredTop sz="88235" autoAdjust="0"/>
  </p:normalViewPr>
  <p:slideViewPr>
    <p:cSldViewPr>
      <p:cViewPr varScale="1">
        <p:scale>
          <a:sx n="108" d="100"/>
          <a:sy n="108" d="100"/>
        </p:scale>
        <p:origin x="-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476" y="-84"/>
      </p:cViewPr>
      <p:guideLst>
        <p:guide orient="horz" pos="2168"/>
        <p:guide pos="29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tags" Target="tags/tag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ick\Documents\raw_data_three_days.dat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00294985250737463"/>
          <c:y val="0.0757575757575758"/>
          <c:w val="0.996942345593191"/>
          <c:h val="0.87953292770221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663300"/>
              </a:solidFill>
            </c:spPr>
          </c:dPt>
          <c:dPt>
            <c:idx val="2"/>
            <c:spPr>
              <a:solidFill>
                <a:srgbClr val="00FF00"/>
              </a:solidFill>
            </c:spPr>
          </c:dPt>
          <c:dPt>
            <c:idx val="3"/>
            <c:spPr>
              <a:solidFill>
                <a:srgbClr val="00FFFF"/>
              </a:solidFill>
            </c:spPr>
          </c:dPt>
          <c:dPt>
            <c:idx val="4"/>
            <c:spPr>
              <a:solidFill>
                <a:schemeClr val="tx1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9900"/>
              </a:solidFill>
            </c:spPr>
          </c:dPt>
          <c:dPt>
            <c:idx val="8"/>
            <c:spPr>
              <a:solidFill>
                <a:srgbClr val="660066"/>
              </a:solidFill>
            </c:spPr>
          </c:dPt>
          <c:dPt>
            <c:idx val="9"/>
            <c:spPr>
              <a:solidFill>
                <a:srgbClr val="006600"/>
              </a:solidFill>
            </c:spPr>
          </c:dPt>
          <c:dLbls>
            <c:showVal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0.01605</c:v>
                </c:pt>
                <c:pt idx="1">
                  <c:v>0.05935</c:v>
                </c:pt>
                <c:pt idx="2">
                  <c:v>0.0999</c:v>
                </c:pt>
                <c:pt idx="3">
                  <c:v>0.0131</c:v>
                </c:pt>
                <c:pt idx="4">
                  <c:v>0.0089</c:v>
                </c:pt>
                <c:pt idx="5">
                  <c:v>0.07295</c:v>
                </c:pt>
                <c:pt idx="6">
                  <c:v>0.019</c:v>
                </c:pt>
                <c:pt idx="7">
                  <c:v>0.27575</c:v>
                </c:pt>
                <c:pt idx="8">
                  <c:v>0.0886</c:v>
                </c:pt>
                <c:pt idx="9">
                  <c:v>0.3464</c:v>
                </c:pt>
              </c:numCache>
            </c:numRef>
          </c:val>
        </c:ser>
        <c:dLbls>
          <c:showVal val="1"/>
        </c:dLbls>
        <c:overlap val="-25"/>
        <c:axId val="488751352"/>
        <c:axId val="489155624"/>
      </c:barChart>
      <c:catAx>
        <c:axId val="48875135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489155624"/>
        <c:crosses val="autoZero"/>
        <c:auto val="1"/>
        <c:lblAlgn val="ctr"/>
        <c:lblOffset val="100"/>
      </c:catAx>
      <c:valAx>
        <c:axId val="489155624"/>
        <c:scaling>
          <c:orientation val="minMax"/>
        </c:scaling>
        <c:delete val="1"/>
        <c:axPos val="l"/>
        <c:numFmt formatCode="0%" sourceLinked="1"/>
        <c:tickLblPos val="nextTo"/>
        <c:crossAx val="4887513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0294985250737463"/>
          <c:y val="0.0757575757575758"/>
          <c:w val="0.996942345593191"/>
          <c:h val="0.87953292770221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663300"/>
              </a:solidFill>
            </c:spPr>
          </c:dPt>
          <c:dPt>
            <c:idx val="2"/>
            <c:spPr>
              <a:solidFill>
                <a:srgbClr val="00FF00"/>
              </a:solidFill>
            </c:spPr>
          </c:dPt>
          <c:dPt>
            <c:idx val="3"/>
            <c:spPr>
              <a:solidFill>
                <a:srgbClr val="00FFFF"/>
              </a:solidFill>
            </c:spPr>
          </c:dPt>
          <c:dPt>
            <c:idx val="4"/>
            <c:spPr>
              <a:solidFill>
                <a:schemeClr val="tx1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9900"/>
              </a:solidFill>
            </c:spPr>
          </c:dPt>
          <c:dPt>
            <c:idx val="8"/>
            <c:spPr>
              <a:solidFill>
                <a:srgbClr val="660066"/>
              </a:solidFill>
            </c:spPr>
          </c:dPt>
          <c:dPt>
            <c:idx val="9"/>
            <c:spPr>
              <a:solidFill>
                <a:srgbClr val="006600"/>
              </a:solidFill>
            </c:spPr>
          </c:dPt>
          <c:dLbls>
            <c:showVal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0.01605</c:v>
                </c:pt>
                <c:pt idx="1">
                  <c:v>0.05935</c:v>
                </c:pt>
                <c:pt idx="2">
                  <c:v>0.0999</c:v>
                </c:pt>
                <c:pt idx="3">
                  <c:v>0.0131</c:v>
                </c:pt>
                <c:pt idx="4">
                  <c:v>0.0089</c:v>
                </c:pt>
                <c:pt idx="5">
                  <c:v>0.07295</c:v>
                </c:pt>
                <c:pt idx="6">
                  <c:v>0.019</c:v>
                </c:pt>
                <c:pt idx="7">
                  <c:v>0.27575</c:v>
                </c:pt>
                <c:pt idx="8">
                  <c:v>0.0886</c:v>
                </c:pt>
                <c:pt idx="9">
                  <c:v>0.3464</c:v>
                </c:pt>
              </c:numCache>
            </c:numRef>
          </c:val>
        </c:ser>
        <c:dLbls>
          <c:showVal val="1"/>
        </c:dLbls>
        <c:overlap val="-25"/>
        <c:axId val="489500520"/>
        <c:axId val="489503640"/>
      </c:barChart>
      <c:catAx>
        <c:axId val="48950052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489503640"/>
        <c:crosses val="autoZero"/>
        <c:auto val="1"/>
        <c:lblAlgn val="ctr"/>
        <c:lblOffset val="100"/>
      </c:catAx>
      <c:valAx>
        <c:axId val="489503640"/>
        <c:scaling>
          <c:orientation val="minMax"/>
        </c:scaling>
        <c:delete val="1"/>
        <c:axPos val="l"/>
        <c:numFmt formatCode="0%" sourceLinked="1"/>
        <c:tickLblPos val="nextTo"/>
        <c:crossAx val="489500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0294985250737463"/>
          <c:y val="0.0757575757575758"/>
          <c:w val="0.996942345593191"/>
          <c:h val="0.87953292770221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663300"/>
              </a:solidFill>
            </c:spPr>
          </c:dPt>
          <c:dPt>
            <c:idx val="2"/>
            <c:spPr>
              <a:solidFill>
                <a:srgbClr val="00FF00"/>
              </a:solidFill>
            </c:spPr>
          </c:dPt>
          <c:dPt>
            <c:idx val="3"/>
            <c:spPr>
              <a:solidFill>
                <a:srgbClr val="00FFFF"/>
              </a:solidFill>
            </c:spPr>
          </c:dPt>
          <c:dPt>
            <c:idx val="4"/>
            <c:spPr>
              <a:solidFill>
                <a:schemeClr val="tx1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9900"/>
              </a:solidFill>
            </c:spPr>
          </c:dPt>
          <c:dPt>
            <c:idx val="8"/>
            <c:spPr>
              <a:solidFill>
                <a:srgbClr val="660066"/>
              </a:solidFill>
            </c:spPr>
          </c:dPt>
          <c:dPt>
            <c:idx val="9"/>
            <c:spPr>
              <a:solidFill>
                <a:srgbClr val="006600"/>
              </a:solidFill>
            </c:spPr>
          </c:dPt>
          <c:dLbls>
            <c:showVal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0.01605</c:v>
                </c:pt>
                <c:pt idx="1">
                  <c:v>0.05935</c:v>
                </c:pt>
                <c:pt idx="2">
                  <c:v>0.0999</c:v>
                </c:pt>
                <c:pt idx="3">
                  <c:v>0.0131</c:v>
                </c:pt>
                <c:pt idx="4">
                  <c:v>0.0089</c:v>
                </c:pt>
                <c:pt idx="5">
                  <c:v>0.07295</c:v>
                </c:pt>
                <c:pt idx="6">
                  <c:v>0.13675</c:v>
                </c:pt>
                <c:pt idx="7">
                  <c:v>0.201</c:v>
                </c:pt>
                <c:pt idx="8">
                  <c:v>0.201</c:v>
                </c:pt>
                <c:pt idx="9">
                  <c:v>0.201</c:v>
                </c:pt>
              </c:numCache>
            </c:numRef>
          </c:val>
        </c:ser>
        <c:dLbls>
          <c:showVal val="1"/>
        </c:dLbls>
        <c:overlap val="-25"/>
        <c:axId val="489454056"/>
        <c:axId val="489457176"/>
      </c:barChart>
      <c:catAx>
        <c:axId val="48945405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489457176"/>
        <c:crosses val="autoZero"/>
        <c:auto val="1"/>
        <c:lblAlgn val="ctr"/>
        <c:lblOffset val="100"/>
      </c:catAx>
      <c:valAx>
        <c:axId val="489457176"/>
        <c:scaling>
          <c:orientation val="minMax"/>
          <c:max val="0.4"/>
        </c:scaling>
        <c:delete val="1"/>
        <c:axPos val="l"/>
        <c:numFmt formatCode="0%" sourceLinked="1"/>
        <c:tickLblPos val="nextTo"/>
        <c:crossAx val="4894540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0294985250737463"/>
          <c:y val="0.0757575757575758"/>
          <c:w val="0.996942345593191"/>
          <c:h val="0.87953292770221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663300"/>
              </a:solidFill>
            </c:spPr>
          </c:dPt>
          <c:dPt>
            <c:idx val="2"/>
            <c:spPr>
              <a:solidFill>
                <a:srgbClr val="00FF00"/>
              </a:solidFill>
            </c:spPr>
          </c:dPt>
          <c:dPt>
            <c:idx val="3"/>
            <c:spPr>
              <a:solidFill>
                <a:srgbClr val="00FFFF"/>
              </a:solidFill>
            </c:spPr>
          </c:dPt>
          <c:dPt>
            <c:idx val="4"/>
            <c:spPr>
              <a:solidFill>
                <a:schemeClr val="tx1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9900"/>
              </a:solidFill>
            </c:spPr>
          </c:dPt>
          <c:dPt>
            <c:idx val="8"/>
            <c:spPr>
              <a:solidFill>
                <a:srgbClr val="660066"/>
              </a:solidFill>
            </c:spPr>
          </c:dPt>
          <c:dPt>
            <c:idx val="9"/>
            <c:spPr>
              <a:solidFill>
                <a:srgbClr val="006600"/>
              </a:solidFill>
            </c:spPr>
          </c:dPt>
          <c:dLbls>
            <c:showVal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0.0455</c:v>
                </c:pt>
                <c:pt idx="1">
                  <c:v>0.16235</c:v>
                </c:pt>
                <c:pt idx="2">
                  <c:v>0.28605</c:v>
                </c:pt>
                <c:pt idx="3">
                  <c:v>0.0382</c:v>
                </c:pt>
                <c:pt idx="4">
                  <c:v>0.0275</c:v>
                </c:pt>
                <c:pt idx="5">
                  <c:v>0.15835</c:v>
                </c:pt>
                <c:pt idx="6">
                  <c:v>0.03265</c:v>
                </c:pt>
                <c:pt idx="7">
                  <c:v>0.10015</c:v>
                </c:pt>
                <c:pt idx="8">
                  <c:v>0.11835</c:v>
                </c:pt>
                <c:pt idx="9">
                  <c:v>0.0309</c:v>
                </c:pt>
              </c:numCache>
            </c:numRef>
          </c:val>
        </c:ser>
        <c:dLbls>
          <c:showVal val="1"/>
        </c:dLbls>
        <c:overlap val="-25"/>
        <c:axId val="494674296"/>
        <c:axId val="494683176"/>
      </c:barChart>
      <c:catAx>
        <c:axId val="49467429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494683176"/>
        <c:crosses val="autoZero"/>
        <c:auto val="1"/>
        <c:lblAlgn val="ctr"/>
        <c:lblOffset val="100"/>
      </c:catAx>
      <c:valAx>
        <c:axId val="494683176"/>
        <c:scaling>
          <c:orientation val="minMax"/>
          <c:max val="0.4"/>
        </c:scaling>
        <c:delete val="1"/>
        <c:axPos val="l"/>
        <c:numFmt formatCode="0%" sourceLinked="1"/>
        <c:tickLblPos val="nextTo"/>
        <c:crossAx val="4946742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"/>
          <c:y val="0.0833333333333333"/>
          <c:w val="1.0"/>
          <c:h val="0.87195717012646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663300"/>
              </a:solidFill>
            </c:spPr>
          </c:dPt>
          <c:dPt>
            <c:idx val="2"/>
            <c:spPr>
              <a:solidFill>
                <a:srgbClr val="00FF00"/>
              </a:solidFill>
            </c:spPr>
          </c:dPt>
          <c:dPt>
            <c:idx val="3"/>
            <c:spPr>
              <a:solidFill>
                <a:srgbClr val="00FFFF"/>
              </a:solidFill>
            </c:spPr>
          </c:dPt>
          <c:dPt>
            <c:idx val="4"/>
            <c:spPr>
              <a:solidFill>
                <a:schemeClr val="tx1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9900"/>
              </a:solidFill>
            </c:spPr>
          </c:dPt>
          <c:dPt>
            <c:idx val="8"/>
            <c:spPr>
              <a:solidFill>
                <a:srgbClr val="660066"/>
              </a:solidFill>
            </c:spPr>
          </c:dPt>
          <c:dPt>
            <c:idx val="9"/>
            <c:spPr>
              <a:solidFill>
                <a:srgbClr val="006600"/>
              </a:solidFill>
            </c:spPr>
          </c:dPt>
          <c:dLbls>
            <c:dLblPos val="outEnd"/>
            <c:showVal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</c:numCache>
            </c:numRef>
          </c:val>
        </c:ser>
        <c:dLbls>
          <c:showVal val="1"/>
        </c:dLbls>
        <c:axId val="494823448"/>
        <c:axId val="494826568"/>
      </c:barChart>
      <c:catAx>
        <c:axId val="494823448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494826568"/>
        <c:crosses val="autoZero"/>
        <c:auto val="1"/>
        <c:lblAlgn val="ctr"/>
        <c:lblOffset val="100"/>
      </c:catAx>
      <c:valAx>
        <c:axId val="494826568"/>
        <c:scaling>
          <c:orientation val="minMax"/>
          <c:max val="0.4"/>
        </c:scaling>
        <c:delete val="1"/>
        <c:axPos val="l"/>
        <c:numFmt formatCode="0%" sourceLinked="1"/>
        <c:majorTickMark val="none"/>
        <c:tickLblPos val="nextTo"/>
        <c:crossAx val="494823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"/>
          <c:y val="0.0833333333333333"/>
          <c:w val="1.0"/>
          <c:h val="0.87195717012646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663300"/>
              </a:solidFill>
            </c:spPr>
          </c:dPt>
          <c:dPt>
            <c:idx val="2"/>
            <c:spPr>
              <a:solidFill>
                <a:srgbClr val="00FF00"/>
              </a:solidFill>
            </c:spPr>
          </c:dPt>
          <c:dPt>
            <c:idx val="3"/>
            <c:spPr>
              <a:solidFill>
                <a:srgbClr val="00FFFF"/>
              </a:solidFill>
            </c:spPr>
          </c:dPt>
          <c:dPt>
            <c:idx val="4"/>
            <c:spPr>
              <a:solidFill>
                <a:schemeClr val="tx1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9900"/>
              </a:solidFill>
            </c:spPr>
          </c:dPt>
          <c:dPt>
            <c:idx val="8"/>
            <c:spPr>
              <a:solidFill>
                <a:srgbClr val="660066"/>
              </a:solidFill>
            </c:spPr>
          </c:dPt>
          <c:dPt>
            <c:idx val="9"/>
            <c:spPr>
              <a:solidFill>
                <a:srgbClr val="006600"/>
              </a:solidFill>
            </c:spPr>
          </c:dPt>
          <c:dLbls>
            <c:dLblPos val="outEnd"/>
            <c:showVal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</c:numCache>
            </c:numRef>
          </c:val>
        </c:ser>
        <c:dLbls>
          <c:showVal val="1"/>
        </c:dLbls>
        <c:axId val="494932872"/>
        <c:axId val="494935992"/>
      </c:barChart>
      <c:catAx>
        <c:axId val="49493287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494935992"/>
        <c:crosses val="autoZero"/>
        <c:auto val="1"/>
        <c:lblAlgn val="ctr"/>
        <c:lblOffset val="100"/>
      </c:catAx>
      <c:valAx>
        <c:axId val="494935992"/>
        <c:scaling>
          <c:orientation val="minMax"/>
          <c:max val="0.4"/>
        </c:scaling>
        <c:delete val="1"/>
        <c:axPos val="l"/>
        <c:numFmt formatCode="0%" sourceLinked="1"/>
        <c:majorTickMark val="none"/>
        <c:tickLblPos val="nextTo"/>
        <c:crossAx val="494932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"/>
          <c:y val="0.0833333333333333"/>
          <c:w val="1.0"/>
          <c:h val="0.87195717012646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663300"/>
              </a:solidFill>
            </c:spPr>
          </c:dPt>
          <c:dPt>
            <c:idx val="2"/>
            <c:spPr>
              <a:solidFill>
                <a:srgbClr val="00FF00"/>
              </a:solidFill>
            </c:spPr>
          </c:dPt>
          <c:dPt>
            <c:idx val="3"/>
            <c:spPr>
              <a:solidFill>
                <a:srgbClr val="00FFFF"/>
              </a:solidFill>
            </c:spPr>
          </c:dPt>
          <c:dPt>
            <c:idx val="4"/>
            <c:spPr>
              <a:solidFill>
                <a:schemeClr val="tx1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9900"/>
              </a:solidFill>
            </c:spPr>
          </c:dPt>
          <c:dPt>
            <c:idx val="8"/>
            <c:spPr>
              <a:solidFill>
                <a:srgbClr val="660066"/>
              </a:solidFill>
            </c:spPr>
          </c:dPt>
          <c:dPt>
            <c:idx val="9"/>
            <c:spPr>
              <a:solidFill>
                <a:srgbClr val="006600"/>
              </a:solidFill>
            </c:spPr>
          </c:dPt>
          <c:dLbls>
            <c:dLblPos val="outEnd"/>
            <c:showVal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0.0703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0.05</c:v>
                </c:pt>
                <c:pt idx="5">
                  <c:v>0.13085</c:v>
                </c:pt>
                <c:pt idx="6">
                  <c:v>0.05</c:v>
                </c:pt>
                <c:pt idx="7">
                  <c:v>0.0996</c:v>
                </c:pt>
                <c:pt idx="8">
                  <c:v>0.09925</c:v>
                </c:pt>
                <c:pt idx="9">
                  <c:v>0.05</c:v>
                </c:pt>
              </c:numCache>
            </c:numRef>
          </c:val>
        </c:ser>
        <c:dLbls>
          <c:showVal val="1"/>
        </c:dLbls>
        <c:axId val="495015016"/>
        <c:axId val="495018136"/>
      </c:barChart>
      <c:catAx>
        <c:axId val="49501501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495018136"/>
        <c:crosses val="autoZero"/>
        <c:auto val="1"/>
        <c:lblAlgn val="ctr"/>
        <c:lblOffset val="100"/>
      </c:catAx>
      <c:valAx>
        <c:axId val="495018136"/>
        <c:scaling>
          <c:orientation val="minMax"/>
          <c:max val="0.4"/>
        </c:scaling>
        <c:delete val="1"/>
        <c:axPos val="l"/>
        <c:numFmt formatCode="0%" sourceLinked="1"/>
        <c:majorTickMark val="none"/>
        <c:tickLblPos val="nextTo"/>
        <c:crossAx val="495015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/>
      <c:pieChart>
        <c:varyColors val="1"/>
        <c:dLbls>
          <c:showCatName val="1"/>
        </c:dLbls>
        <c:firstSliceAng val="0"/>
      </c:pieChart>
    </c:plotArea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0796947844390738"/>
          <c:y val="0.03125"/>
          <c:w val="0.910404225461916"/>
          <c:h val="0.76771694553805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Minimal (Closest Node)</c:v>
                </c:pt>
              </c:strCache>
            </c:strRef>
          </c:tx>
          <c:dLbls>
            <c:delete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DONAR</c:v>
                </c:pt>
              </c:strCache>
            </c:strRef>
          </c:tx>
          <c:dLbls>
            <c:delete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0.56</c:v>
                </c:pt>
                <c:pt idx="1">
                  <c:v>0.08</c:v>
                </c:pt>
                <c:pt idx="2">
                  <c:v>0.12</c:v>
                </c:pt>
                <c:pt idx="3">
                  <c:v>0.04</c:v>
                </c:pt>
                <c:pt idx="4">
                  <c:v>0.02</c:v>
                </c:pt>
                <c:pt idx="5">
                  <c:v>0.01</c:v>
                </c:pt>
                <c:pt idx="6">
                  <c:v>0.03</c:v>
                </c:pt>
                <c:pt idx="7">
                  <c:v>0.03</c:v>
                </c:pt>
                <c:pt idx="8">
                  <c:v>0.06</c:v>
                </c:pt>
                <c:pt idx="9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Round-Robin</c:v>
                </c:pt>
              </c:strCache>
            </c:strRef>
          </c:tx>
          <c:dLbls>
            <c:delete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</c:numCache>
            </c:numRef>
          </c:val>
        </c:ser>
        <c:dLbls>
          <c:showVal val="1"/>
        </c:dLbls>
        <c:overlap val="-25"/>
        <c:axId val="559557496"/>
        <c:axId val="559565816"/>
      </c:barChart>
      <c:catAx>
        <c:axId val="559557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 smtClean="0"/>
                  <a:t>Ranked</a:t>
                </a:r>
                <a:r>
                  <a:rPr lang="en-US" sz="2400" baseline="0" dirty="0" smtClean="0"/>
                  <a:t> Order from Closest</a:t>
                </a:r>
                <a:endParaRPr lang="en-US" sz="2400" dirty="0"/>
              </a:p>
            </c:rich>
          </c:tx>
          <c:layout/>
        </c:title>
        <c:numFmt formatCode="General" sourceLinked="1"/>
        <c:majorTickMark val="none"/>
        <c:tickLblPos val="nextTo"/>
        <c:crossAx val="559565816"/>
        <c:crosses val="autoZero"/>
        <c:auto val="1"/>
        <c:lblAlgn val="ctr"/>
        <c:lblOffset val="100"/>
      </c:catAx>
      <c:valAx>
        <c:axId val="559565816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 smtClean="0"/>
                  <a:t>Requests</a:t>
                </a:r>
                <a:r>
                  <a:rPr lang="en-US" sz="2400" baseline="0" dirty="0" smtClean="0"/>
                  <a:t> per Replica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6.66562719264049E-5"/>
              <c:y val="0.19005187828084"/>
            </c:manualLayout>
          </c:layout>
        </c:title>
        <c:numFmt formatCode="General" sourceLinked="1"/>
        <c:tickLblPos val="nextTo"/>
        <c:crossAx val="559557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252046464489"/>
          <c:y val="0.0948973917322835"/>
          <c:w val="0.474674254827058"/>
          <c:h val="0.278954970472441"/>
        </c:manualLayout>
      </c:layout>
      <c:overlay val="1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r>
            <a:rPr lang="en-US" dirty="0" smtClean="0"/>
            <a:t>Measure</a:t>
          </a:r>
          <a:br>
            <a:rPr lang="en-US" dirty="0" smtClean="0"/>
          </a:br>
          <a:r>
            <a:rPr lang="en-US" dirty="0" smtClean="0"/>
            <a:t>Traffic</a:t>
          </a:r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r>
            <a:rPr lang="en-US" dirty="0" smtClean="0"/>
            <a:t>Track</a:t>
          </a:r>
          <a:br>
            <a:rPr lang="en-US" dirty="0" smtClean="0"/>
          </a:br>
          <a:r>
            <a:rPr lang="en-US" dirty="0" smtClean="0"/>
            <a:t>Replica Set</a:t>
          </a:r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r>
            <a:rPr lang="en-US" dirty="0" smtClean="0"/>
            <a:t>Calculate</a:t>
          </a:r>
          <a:br>
            <a:rPr lang="en-US" dirty="0" smtClean="0"/>
          </a:br>
          <a:r>
            <a:rPr lang="en-US" dirty="0" smtClean="0"/>
            <a:t>Optimal Assignment</a:t>
          </a:r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2D0BC9-3D6C-4E88-8A5F-6A666F7B819A}" type="presOf" srcId="{0E93B311-5FB4-40C6-B1E2-01655C315715}" destId="{A5E59D9E-5B65-4BBB-AC98-6EA9A7B80EF9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7A704499-409D-459F-AD8B-A868CC1558D0}" type="presOf" srcId="{74BCE197-6B79-4826-B962-04CD86BDE56D}" destId="{CEB6AC28-3770-411A-9BE7-101F2642B4C4}" srcOrd="0" destOrd="0" presId="urn:microsoft.com/office/officeart/2005/8/layout/chevron1"/>
    <dgm:cxn modelId="{D946DEC3-7632-483F-9A65-2FC60C892566}" type="presOf" srcId="{E8D15150-0B6F-440C-9282-7B692B74E167}" destId="{559DFFAE-9BB3-4E32-AF27-159A509D5C8E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25338BD3-6F9C-41B2-9581-945666EE0317}" type="presOf" srcId="{68FF6F1D-E7BC-4A92-B7F6-E4E1D2844C8A}" destId="{5410B924-7635-4B57-8BF6-8CCC54216887}" srcOrd="0" destOrd="0" presId="urn:microsoft.com/office/officeart/2005/8/layout/chevron1"/>
    <dgm:cxn modelId="{6193B5C0-D7EF-4EF4-95A5-53B139972684}" type="presParOf" srcId="{559DFFAE-9BB3-4E32-AF27-159A509D5C8E}" destId="{5410B924-7635-4B57-8BF6-8CCC54216887}" srcOrd="0" destOrd="0" presId="urn:microsoft.com/office/officeart/2005/8/layout/chevron1"/>
    <dgm:cxn modelId="{F6CCC54B-60C9-4C51-8F66-F1940A762371}" type="presParOf" srcId="{559DFFAE-9BB3-4E32-AF27-159A509D5C8E}" destId="{C355BF1B-E6D1-44BF-A982-2341E6B5D850}" srcOrd="1" destOrd="0" presId="urn:microsoft.com/office/officeart/2005/8/layout/chevron1"/>
    <dgm:cxn modelId="{1A097912-A641-461E-A5DF-4198F86501D8}" type="presParOf" srcId="{559DFFAE-9BB3-4E32-AF27-159A509D5C8E}" destId="{A5E59D9E-5B65-4BBB-AC98-6EA9A7B80EF9}" srcOrd="2" destOrd="0" presId="urn:microsoft.com/office/officeart/2005/8/layout/chevron1"/>
    <dgm:cxn modelId="{2E36A32A-3638-4ACF-AA46-CDD563F470D5}" type="presParOf" srcId="{559DFFAE-9BB3-4E32-AF27-159A509D5C8E}" destId="{F38AD8BB-655E-4F3B-B57D-FF4D37EF5EF3}" srcOrd="3" destOrd="0" presId="urn:microsoft.com/office/officeart/2005/8/layout/chevron1"/>
    <dgm:cxn modelId="{CD8B8E67-A2F9-44F4-A9B7-9A65B6C64BA1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C85DC1-D367-48DD-B89B-639AAA4426F6}" type="presOf" srcId="{74BCE197-6B79-4826-B962-04CD86BDE56D}" destId="{CEB6AC28-3770-411A-9BE7-101F2642B4C4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D645F355-E23F-4033-914F-8554F5810F9A}" type="presOf" srcId="{E8D15150-0B6F-440C-9282-7B692B74E167}" destId="{559DFFAE-9BB3-4E32-AF27-159A509D5C8E}" srcOrd="0" destOrd="0" presId="urn:microsoft.com/office/officeart/2005/8/layout/chevron1"/>
    <dgm:cxn modelId="{71A8D56A-3572-438D-B1C2-49FC30B9F183}" type="presOf" srcId="{0E93B311-5FB4-40C6-B1E2-01655C315715}" destId="{A5E59D9E-5B65-4BBB-AC98-6EA9A7B80EF9}" srcOrd="0" destOrd="0" presId="urn:microsoft.com/office/officeart/2005/8/layout/chevron1"/>
    <dgm:cxn modelId="{57544377-234D-4D6E-8EFC-B12111E743CE}" type="presOf" srcId="{68FF6F1D-E7BC-4A92-B7F6-E4E1D2844C8A}" destId="{5410B924-7635-4B57-8BF6-8CCC54216887}" srcOrd="0" destOrd="0" presId="urn:microsoft.com/office/officeart/2005/8/layout/chevron1"/>
    <dgm:cxn modelId="{32DA5729-77AC-48BB-9A3E-29D13E63EA01}" type="presParOf" srcId="{559DFFAE-9BB3-4E32-AF27-159A509D5C8E}" destId="{5410B924-7635-4B57-8BF6-8CCC54216887}" srcOrd="0" destOrd="0" presId="urn:microsoft.com/office/officeart/2005/8/layout/chevron1"/>
    <dgm:cxn modelId="{936A7342-3FAC-481C-A736-EB2C922E84E1}" type="presParOf" srcId="{559DFFAE-9BB3-4E32-AF27-159A509D5C8E}" destId="{C355BF1B-E6D1-44BF-A982-2341E6B5D850}" srcOrd="1" destOrd="0" presId="urn:microsoft.com/office/officeart/2005/8/layout/chevron1"/>
    <dgm:cxn modelId="{EF97275B-DCCD-4079-9BF5-FEDD0C02A385}" type="presParOf" srcId="{559DFFAE-9BB3-4E32-AF27-159A509D5C8E}" destId="{A5E59D9E-5B65-4BBB-AC98-6EA9A7B80EF9}" srcOrd="2" destOrd="0" presId="urn:microsoft.com/office/officeart/2005/8/layout/chevron1"/>
    <dgm:cxn modelId="{A510E3BC-E7B6-4E0A-B744-8A8DE8522651}" type="presParOf" srcId="{559DFFAE-9BB3-4E32-AF27-159A509D5C8E}" destId="{F38AD8BB-655E-4F3B-B57D-FF4D37EF5EF3}" srcOrd="3" destOrd="0" presId="urn:microsoft.com/office/officeart/2005/8/layout/chevron1"/>
    <dgm:cxn modelId="{32A3ACA6-BA14-453A-B758-543BBBE5EB87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F765CE-C53B-4D84-8C93-FF8512A1D157}" type="presOf" srcId="{0E93B311-5FB4-40C6-B1E2-01655C315715}" destId="{A5E59D9E-5B65-4BBB-AC98-6EA9A7B80EF9}" srcOrd="0" destOrd="0" presId="urn:microsoft.com/office/officeart/2005/8/layout/chevron1"/>
    <dgm:cxn modelId="{C4F7BABD-CE88-4C7A-89F3-E8BFB881C20F}" type="presOf" srcId="{74BCE197-6B79-4826-B962-04CD86BDE56D}" destId="{CEB6AC28-3770-411A-9BE7-101F2642B4C4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8E4A0FF9-6AC5-4FA4-844F-B9D726CD904B}" type="presOf" srcId="{68FF6F1D-E7BC-4A92-B7F6-E4E1D2844C8A}" destId="{5410B924-7635-4B57-8BF6-8CCC54216887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6B48FEE2-A342-41EC-A270-1D6ED4BAB3E3}" type="presOf" srcId="{E8D15150-0B6F-440C-9282-7B692B74E167}" destId="{559DFFAE-9BB3-4E32-AF27-159A509D5C8E}" srcOrd="0" destOrd="0" presId="urn:microsoft.com/office/officeart/2005/8/layout/chevron1"/>
    <dgm:cxn modelId="{48BC67F3-6CFB-4434-B4DF-B6112D58FCEA}" type="presParOf" srcId="{559DFFAE-9BB3-4E32-AF27-159A509D5C8E}" destId="{5410B924-7635-4B57-8BF6-8CCC54216887}" srcOrd="0" destOrd="0" presId="urn:microsoft.com/office/officeart/2005/8/layout/chevron1"/>
    <dgm:cxn modelId="{2CA88B0D-21D0-497C-829D-5BACBEEEE3FA}" type="presParOf" srcId="{559DFFAE-9BB3-4E32-AF27-159A509D5C8E}" destId="{C355BF1B-E6D1-44BF-A982-2341E6B5D850}" srcOrd="1" destOrd="0" presId="urn:microsoft.com/office/officeart/2005/8/layout/chevron1"/>
    <dgm:cxn modelId="{F213DABE-FFC1-4247-A877-163986DBAC29}" type="presParOf" srcId="{559DFFAE-9BB3-4E32-AF27-159A509D5C8E}" destId="{A5E59D9E-5B65-4BBB-AC98-6EA9A7B80EF9}" srcOrd="2" destOrd="0" presId="urn:microsoft.com/office/officeart/2005/8/layout/chevron1"/>
    <dgm:cxn modelId="{F1BA64BE-E6F4-4089-B140-18DC52E99FC9}" type="presParOf" srcId="{559DFFAE-9BB3-4E32-AF27-159A509D5C8E}" destId="{F38AD8BB-655E-4F3B-B57D-FF4D37EF5EF3}" srcOrd="3" destOrd="0" presId="urn:microsoft.com/office/officeart/2005/8/layout/chevron1"/>
    <dgm:cxn modelId="{A4DC5CED-EDA6-4F10-A406-7DF53D584D76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7C57B6-0702-429B-BA1A-80C4D8A07F61}" type="presOf" srcId="{74BCE197-6B79-4826-B962-04CD86BDE56D}" destId="{CEB6AC28-3770-411A-9BE7-101F2642B4C4}" srcOrd="0" destOrd="0" presId="urn:microsoft.com/office/officeart/2005/8/layout/chevron1"/>
    <dgm:cxn modelId="{98D257BE-B6D0-4E43-89C0-49DF05710CA3}" type="presOf" srcId="{68FF6F1D-E7BC-4A92-B7F6-E4E1D2844C8A}" destId="{5410B924-7635-4B57-8BF6-8CCC54216887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AE147608-7A9B-4F87-9571-5E87DDCCEACA}" type="presOf" srcId="{0E93B311-5FB4-40C6-B1E2-01655C315715}" destId="{A5E59D9E-5B65-4BBB-AC98-6EA9A7B80EF9}" srcOrd="0" destOrd="0" presId="urn:microsoft.com/office/officeart/2005/8/layout/chevron1"/>
    <dgm:cxn modelId="{A31F9B78-F750-43D2-918A-63D6082649D9}" type="presOf" srcId="{E8D15150-0B6F-440C-9282-7B692B74E167}" destId="{559DFFAE-9BB3-4E32-AF27-159A509D5C8E}" srcOrd="0" destOrd="0" presId="urn:microsoft.com/office/officeart/2005/8/layout/chevron1"/>
    <dgm:cxn modelId="{ADE79A03-FF84-40DE-B01C-5160D5CD5C2F}" type="presParOf" srcId="{559DFFAE-9BB3-4E32-AF27-159A509D5C8E}" destId="{5410B924-7635-4B57-8BF6-8CCC54216887}" srcOrd="0" destOrd="0" presId="urn:microsoft.com/office/officeart/2005/8/layout/chevron1"/>
    <dgm:cxn modelId="{6519614B-0ED7-4076-B1BD-389E6D80FAD3}" type="presParOf" srcId="{559DFFAE-9BB3-4E32-AF27-159A509D5C8E}" destId="{C355BF1B-E6D1-44BF-A982-2341E6B5D850}" srcOrd="1" destOrd="0" presId="urn:microsoft.com/office/officeart/2005/8/layout/chevron1"/>
    <dgm:cxn modelId="{D95F4BD8-C3E4-4198-931B-BD60CDC1CCF5}" type="presParOf" srcId="{559DFFAE-9BB3-4E32-AF27-159A509D5C8E}" destId="{A5E59D9E-5B65-4BBB-AC98-6EA9A7B80EF9}" srcOrd="2" destOrd="0" presId="urn:microsoft.com/office/officeart/2005/8/layout/chevron1"/>
    <dgm:cxn modelId="{043E070D-4A1D-4992-8C15-91B048645545}" type="presParOf" srcId="{559DFFAE-9BB3-4E32-AF27-159A509D5C8E}" destId="{F38AD8BB-655E-4F3B-B57D-FF4D37EF5EF3}" srcOrd="3" destOrd="0" presId="urn:microsoft.com/office/officeart/2005/8/layout/chevron1"/>
    <dgm:cxn modelId="{48032437-D107-4BEF-AC3F-773C5BDCCB76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AD8ED6CA-58E1-49A6-8C34-94D8C28D41B7}" type="presOf" srcId="{0E93B311-5FB4-40C6-B1E2-01655C315715}" destId="{A5E59D9E-5B65-4BBB-AC98-6EA9A7B80EF9}" srcOrd="0" destOrd="0" presId="urn:microsoft.com/office/officeart/2005/8/layout/chevron1"/>
    <dgm:cxn modelId="{BD169BCA-8779-4566-9B06-5C9BEC79A749}" type="presOf" srcId="{E8D15150-0B6F-440C-9282-7B692B74E167}" destId="{559DFFAE-9BB3-4E32-AF27-159A509D5C8E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1DC37F6F-2A92-45DB-86F6-0FCA897E93C5}" type="presOf" srcId="{68FF6F1D-E7BC-4A92-B7F6-E4E1D2844C8A}" destId="{5410B924-7635-4B57-8BF6-8CCC54216887}" srcOrd="0" destOrd="0" presId="urn:microsoft.com/office/officeart/2005/8/layout/chevron1"/>
    <dgm:cxn modelId="{8CAADE45-CAB0-450E-A196-1D8A22567EBB}" type="presOf" srcId="{74BCE197-6B79-4826-B962-04CD86BDE56D}" destId="{CEB6AC28-3770-411A-9BE7-101F2642B4C4}" srcOrd="0" destOrd="0" presId="urn:microsoft.com/office/officeart/2005/8/layout/chevron1"/>
    <dgm:cxn modelId="{6F1E7A53-2391-4290-9542-EF2EBE7BD274}" type="presParOf" srcId="{559DFFAE-9BB3-4E32-AF27-159A509D5C8E}" destId="{5410B924-7635-4B57-8BF6-8CCC54216887}" srcOrd="0" destOrd="0" presId="urn:microsoft.com/office/officeart/2005/8/layout/chevron1"/>
    <dgm:cxn modelId="{23D9F47E-D680-4D45-BD14-E3A9216D8AA8}" type="presParOf" srcId="{559DFFAE-9BB3-4E32-AF27-159A509D5C8E}" destId="{C355BF1B-E6D1-44BF-A982-2341E6B5D850}" srcOrd="1" destOrd="0" presId="urn:microsoft.com/office/officeart/2005/8/layout/chevron1"/>
    <dgm:cxn modelId="{2DD25A33-AB05-4CCF-8FC8-AD8D958CAE7F}" type="presParOf" srcId="{559DFFAE-9BB3-4E32-AF27-159A509D5C8E}" destId="{A5E59D9E-5B65-4BBB-AC98-6EA9A7B80EF9}" srcOrd="2" destOrd="0" presId="urn:microsoft.com/office/officeart/2005/8/layout/chevron1"/>
    <dgm:cxn modelId="{B17D5060-D29E-4286-A90F-E46418208387}" type="presParOf" srcId="{559DFFAE-9BB3-4E32-AF27-159A509D5C8E}" destId="{F38AD8BB-655E-4F3B-B57D-FF4D37EF5EF3}" srcOrd="3" destOrd="0" presId="urn:microsoft.com/office/officeart/2005/8/layout/chevron1"/>
    <dgm:cxn modelId="{9C0680F2-C083-41FC-8D24-66635484E600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FDB433-AEA1-46A1-BA57-366EB16AD42F}" type="presOf" srcId="{E8D15150-0B6F-440C-9282-7B692B74E167}" destId="{559DFFAE-9BB3-4E32-AF27-159A509D5C8E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73C3DB96-30A9-40F5-BCA0-8759FE8BF4A9}" type="presOf" srcId="{74BCE197-6B79-4826-B962-04CD86BDE56D}" destId="{CEB6AC28-3770-411A-9BE7-101F2642B4C4}" srcOrd="0" destOrd="0" presId="urn:microsoft.com/office/officeart/2005/8/layout/chevron1"/>
    <dgm:cxn modelId="{746693EC-2720-491F-B060-EFC82DAB046B}" type="presOf" srcId="{68FF6F1D-E7BC-4A92-B7F6-E4E1D2844C8A}" destId="{5410B924-7635-4B57-8BF6-8CCC54216887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05E965F4-8750-4937-9AFD-F47DD2627DDB}" type="presOf" srcId="{0E93B311-5FB4-40C6-B1E2-01655C315715}" destId="{A5E59D9E-5B65-4BBB-AC98-6EA9A7B80EF9}" srcOrd="0" destOrd="0" presId="urn:microsoft.com/office/officeart/2005/8/layout/chevron1"/>
    <dgm:cxn modelId="{5E07EF09-016B-4FF0-AE66-750BEC64DD9A}" type="presParOf" srcId="{559DFFAE-9BB3-4E32-AF27-159A509D5C8E}" destId="{5410B924-7635-4B57-8BF6-8CCC54216887}" srcOrd="0" destOrd="0" presId="urn:microsoft.com/office/officeart/2005/8/layout/chevron1"/>
    <dgm:cxn modelId="{DEAC047B-097C-46FB-9633-3979CAB69E91}" type="presParOf" srcId="{559DFFAE-9BB3-4E32-AF27-159A509D5C8E}" destId="{C355BF1B-E6D1-44BF-A982-2341E6B5D850}" srcOrd="1" destOrd="0" presId="urn:microsoft.com/office/officeart/2005/8/layout/chevron1"/>
    <dgm:cxn modelId="{DDBB4836-9F71-4781-B6AE-81C4CA41E445}" type="presParOf" srcId="{559DFFAE-9BB3-4E32-AF27-159A509D5C8E}" destId="{A5E59D9E-5B65-4BBB-AC98-6EA9A7B80EF9}" srcOrd="2" destOrd="0" presId="urn:microsoft.com/office/officeart/2005/8/layout/chevron1"/>
    <dgm:cxn modelId="{901F84CD-DC02-4364-B630-D61862ED1334}" type="presParOf" srcId="{559DFFAE-9BB3-4E32-AF27-159A509D5C8E}" destId="{F38AD8BB-655E-4F3B-B57D-FF4D37EF5EF3}" srcOrd="3" destOrd="0" presId="urn:microsoft.com/office/officeart/2005/8/layout/chevron1"/>
    <dgm:cxn modelId="{777B296D-8536-439A-81C0-5288D6DA6429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877584-DE09-4F85-8999-3C4AC3CFCA66}" type="presOf" srcId="{E8D15150-0B6F-440C-9282-7B692B74E167}" destId="{559DFFAE-9BB3-4E32-AF27-159A509D5C8E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D78DCAC7-4952-46D5-92C5-529671CFF508}" type="presOf" srcId="{68FF6F1D-E7BC-4A92-B7F6-E4E1D2844C8A}" destId="{5410B924-7635-4B57-8BF6-8CCC54216887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A6422323-86DF-4DCE-ACE8-67F0D417E9F2}" type="presOf" srcId="{0E93B311-5FB4-40C6-B1E2-01655C315715}" destId="{A5E59D9E-5B65-4BBB-AC98-6EA9A7B80EF9}" srcOrd="0" destOrd="0" presId="urn:microsoft.com/office/officeart/2005/8/layout/chevron1"/>
    <dgm:cxn modelId="{86B30A61-8987-4E2C-8B83-6F7094A17478}" type="presOf" srcId="{74BCE197-6B79-4826-B962-04CD86BDE56D}" destId="{CEB6AC28-3770-411A-9BE7-101F2642B4C4}" srcOrd="0" destOrd="0" presId="urn:microsoft.com/office/officeart/2005/8/layout/chevron1"/>
    <dgm:cxn modelId="{E8904E6F-17B7-4D0E-A4DF-3B6E9AFD7E5A}" type="presParOf" srcId="{559DFFAE-9BB3-4E32-AF27-159A509D5C8E}" destId="{5410B924-7635-4B57-8BF6-8CCC54216887}" srcOrd="0" destOrd="0" presId="urn:microsoft.com/office/officeart/2005/8/layout/chevron1"/>
    <dgm:cxn modelId="{7C1DA9C7-4118-402F-901E-28C7C63BD458}" type="presParOf" srcId="{559DFFAE-9BB3-4E32-AF27-159A509D5C8E}" destId="{C355BF1B-E6D1-44BF-A982-2341E6B5D850}" srcOrd="1" destOrd="0" presId="urn:microsoft.com/office/officeart/2005/8/layout/chevron1"/>
    <dgm:cxn modelId="{C54AD506-B9C0-4FF1-BD84-1A0A5D109B27}" type="presParOf" srcId="{559DFFAE-9BB3-4E32-AF27-159A509D5C8E}" destId="{A5E59D9E-5B65-4BBB-AC98-6EA9A7B80EF9}" srcOrd="2" destOrd="0" presId="urn:microsoft.com/office/officeart/2005/8/layout/chevron1"/>
    <dgm:cxn modelId="{577BDBFC-0A46-45DC-850A-5024AFA69327}" type="presParOf" srcId="{559DFFAE-9BB3-4E32-AF27-159A509D5C8E}" destId="{F38AD8BB-655E-4F3B-B57D-FF4D37EF5EF3}" srcOrd="3" destOrd="0" presId="urn:microsoft.com/office/officeart/2005/8/layout/chevron1"/>
    <dgm:cxn modelId="{2ABB7D4B-A727-4D9B-84E6-BF70BFE58563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D66E00-0842-4ECD-8CF3-8851CC13D22C}" type="presOf" srcId="{74BCE197-6B79-4826-B962-04CD86BDE56D}" destId="{CEB6AC28-3770-411A-9BE7-101F2642B4C4}" srcOrd="0" destOrd="0" presId="urn:microsoft.com/office/officeart/2005/8/layout/chevron1"/>
    <dgm:cxn modelId="{88507756-6DC8-4FB0-928B-4C9F010551B2}" type="presOf" srcId="{E8D15150-0B6F-440C-9282-7B692B74E167}" destId="{559DFFAE-9BB3-4E32-AF27-159A509D5C8E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A7BD0EAD-6098-4445-B95F-00B839D2C747}" type="presOf" srcId="{0E93B311-5FB4-40C6-B1E2-01655C315715}" destId="{A5E59D9E-5B65-4BBB-AC98-6EA9A7B80EF9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95AB6EC5-E3A5-433E-A49E-A7DEAB360187}" type="presOf" srcId="{68FF6F1D-E7BC-4A92-B7F6-E4E1D2844C8A}" destId="{5410B924-7635-4B57-8BF6-8CCC54216887}" srcOrd="0" destOrd="0" presId="urn:microsoft.com/office/officeart/2005/8/layout/chevron1"/>
    <dgm:cxn modelId="{6FCE0404-A7ED-4550-9C7D-5189FCF7AA2E}" type="presParOf" srcId="{559DFFAE-9BB3-4E32-AF27-159A509D5C8E}" destId="{5410B924-7635-4B57-8BF6-8CCC54216887}" srcOrd="0" destOrd="0" presId="urn:microsoft.com/office/officeart/2005/8/layout/chevron1"/>
    <dgm:cxn modelId="{5B4280F3-DEEC-46FB-A0CB-C3AFC7343D3C}" type="presParOf" srcId="{559DFFAE-9BB3-4E32-AF27-159A509D5C8E}" destId="{C355BF1B-E6D1-44BF-A982-2341E6B5D850}" srcOrd="1" destOrd="0" presId="urn:microsoft.com/office/officeart/2005/8/layout/chevron1"/>
    <dgm:cxn modelId="{3B25F99E-326E-453A-9F7F-7FF9CE3ABF9D}" type="presParOf" srcId="{559DFFAE-9BB3-4E32-AF27-159A509D5C8E}" destId="{A5E59D9E-5B65-4BBB-AC98-6EA9A7B80EF9}" srcOrd="2" destOrd="0" presId="urn:microsoft.com/office/officeart/2005/8/layout/chevron1"/>
    <dgm:cxn modelId="{4C75146F-9DE2-4ED8-8AD7-41C9113053AA}" type="presParOf" srcId="{559DFFAE-9BB3-4E32-AF27-159A509D5C8E}" destId="{F38AD8BB-655E-4F3B-B57D-FF4D37EF5EF3}" srcOrd="3" destOrd="0" presId="urn:microsoft.com/office/officeart/2005/8/layout/chevron1"/>
    <dgm:cxn modelId="{1DB5A3CE-D8B4-4EAF-8984-6CF0B1B64E53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57E5958F-9488-442F-986B-F64FB95BA160}" type="presOf" srcId="{0E93B311-5FB4-40C6-B1E2-01655C315715}" destId="{A5E59D9E-5B65-4BBB-AC98-6EA9A7B80EF9}" srcOrd="0" destOrd="0" presId="urn:microsoft.com/office/officeart/2005/8/layout/chevron1"/>
    <dgm:cxn modelId="{DA714D63-9BB3-474D-AB97-2A0FE1E47B91}" type="presOf" srcId="{E8D15150-0B6F-440C-9282-7B692B74E167}" destId="{559DFFAE-9BB3-4E32-AF27-159A509D5C8E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C77DBF62-7E4F-4606-A4BB-F18AA7FBB041}" type="presOf" srcId="{68FF6F1D-E7BC-4A92-B7F6-E4E1D2844C8A}" destId="{5410B924-7635-4B57-8BF6-8CCC54216887}" srcOrd="0" destOrd="0" presId="urn:microsoft.com/office/officeart/2005/8/layout/chevron1"/>
    <dgm:cxn modelId="{2309FD29-DAC3-4317-9F84-D8397541633D}" type="presParOf" srcId="{559DFFAE-9BB3-4E32-AF27-159A509D5C8E}" destId="{5410B924-7635-4B57-8BF6-8CCC54216887}" srcOrd="0" destOrd="0" presId="urn:microsoft.com/office/officeart/2005/8/layout/chevron1"/>
    <dgm:cxn modelId="{AC0578CB-907A-46E6-8BF5-E838BE790D5B}" type="presParOf" srcId="{559DFFAE-9BB3-4E32-AF27-159A509D5C8E}" destId="{C355BF1B-E6D1-44BF-A982-2341E6B5D850}" srcOrd="1" destOrd="0" presId="urn:microsoft.com/office/officeart/2005/8/layout/chevron1"/>
    <dgm:cxn modelId="{461B3E3E-C478-4BFC-81FC-43F357AF90B9}" type="presParOf" srcId="{559DFFAE-9BB3-4E32-AF27-159A509D5C8E}" destId="{A5E59D9E-5B65-4BBB-AC98-6EA9A7B80EF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0DFC26DC-64AC-44DA-B9B6-9821BBA7DF3D}" type="presOf" srcId="{68FF6F1D-E7BC-4A92-B7F6-E4E1D2844C8A}" destId="{5410B924-7635-4B57-8BF6-8CCC54216887}" srcOrd="0" destOrd="0" presId="urn:microsoft.com/office/officeart/2005/8/layout/chevron1"/>
    <dgm:cxn modelId="{C3BB56D6-FE08-42A1-BB35-0686E39003BD}" type="presOf" srcId="{0E93B311-5FB4-40C6-B1E2-01655C315715}" destId="{A5E59D9E-5B65-4BBB-AC98-6EA9A7B80EF9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2F50D15D-0CF2-4918-80C4-C4111A4A5242}" type="presOf" srcId="{E8D15150-0B6F-440C-9282-7B692B74E167}" destId="{559DFFAE-9BB3-4E32-AF27-159A509D5C8E}" srcOrd="0" destOrd="0" presId="urn:microsoft.com/office/officeart/2005/8/layout/chevron1"/>
    <dgm:cxn modelId="{98D7D328-1457-46AF-9EA6-20191B0D6C6A}" type="presParOf" srcId="{559DFFAE-9BB3-4E32-AF27-159A509D5C8E}" destId="{5410B924-7635-4B57-8BF6-8CCC54216887}" srcOrd="0" destOrd="0" presId="urn:microsoft.com/office/officeart/2005/8/layout/chevron1"/>
    <dgm:cxn modelId="{79FCBC5D-4D36-44DC-B913-E2B003B7162F}" type="presParOf" srcId="{559DFFAE-9BB3-4E32-AF27-159A509D5C8E}" destId="{C355BF1B-E6D1-44BF-A982-2341E6B5D850}" srcOrd="1" destOrd="0" presId="urn:microsoft.com/office/officeart/2005/8/layout/chevron1"/>
    <dgm:cxn modelId="{1DC395BA-8ADB-4CF8-BFFF-11AB0FA1451C}" type="presParOf" srcId="{559DFFAE-9BB3-4E32-AF27-159A509D5C8E}" destId="{A5E59D9E-5B65-4BBB-AC98-6EA9A7B80EF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EA40A5-7754-4184-BA52-C64D93F62A6E}" type="presOf" srcId="{68FF6F1D-E7BC-4A92-B7F6-E4E1D2844C8A}" destId="{5410B924-7635-4B57-8BF6-8CCC54216887}" srcOrd="0" destOrd="0" presId="urn:microsoft.com/office/officeart/2005/8/layout/chevron1"/>
    <dgm:cxn modelId="{B4325886-AACB-435C-ADEF-F98780D0329E}" type="presOf" srcId="{0E93B311-5FB4-40C6-B1E2-01655C315715}" destId="{A5E59D9E-5B65-4BBB-AC98-6EA9A7B80EF9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8DFE651E-7438-426F-9B7E-F5CC3102B274}" type="presOf" srcId="{E8D15150-0B6F-440C-9282-7B692B74E167}" destId="{559DFFAE-9BB3-4E32-AF27-159A509D5C8E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B52C98B7-8BCB-4E40-BF9C-69412C485CED}" type="presParOf" srcId="{559DFFAE-9BB3-4E32-AF27-159A509D5C8E}" destId="{5410B924-7635-4B57-8BF6-8CCC54216887}" srcOrd="0" destOrd="0" presId="urn:microsoft.com/office/officeart/2005/8/layout/chevron1"/>
    <dgm:cxn modelId="{321FC838-839D-4BC1-90A7-AAF4A0FD6576}" type="presParOf" srcId="{559DFFAE-9BB3-4E32-AF27-159A509D5C8E}" destId="{C355BF1B-E6D1-44BF-A982-2341E6B5D850}" srcOrd="1" destOrd="0" presId="urn:microsoft.com/office/officeart/2005/8/layout/chevron1"/>
    <dgm:cxn modelId="{55085913-2622-4DA5-86D6-68371207BDF6}" type="presParOf" srcId="{559DFFAE-9BB3-4E32-AF27-159A509D5C8E}" destId="{A5E59D9E-5B65-4BBB-AC98-6EA9A7B80EF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DF67CC-56C4-47A2-B30E-3D3D509FF768}" type="presOf" srcId="{E8D15150-0B6F-440C-9282-7B692B74E167}" destId="{559DFFAE-9BB3-4E32-AF27-159A509D5C8E}" srcOrd="0" destOrd="0" presId="urn:microsoft.com/office/officeart/2005/8/layout/chevron1"/>
    <dgm:cxn modelId="{B808B7A3-9387-40EF-9F1C-EB7F666DF925}" type="presOf" srcId="{68FF6F1D-E7BC-4A92-B7F6-E4E1D2844C8A}" destId="{5410B924-7635-4B57-8BF6-8CCC54216887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5F701454-328A-4D04-901C-7C6B99BA0C5D}" type="presOf" srcId="{74BCE197-6B79-4826-B962-04CD86BDE56D}" destId="{CEB6AC28-3770-411A-9BE7-101F2642B4C4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359D122B-5C0E-4ED8-B8E9-F48B6956974C}" type="presOf" srcId="{0E93B311-5FB4-40C6-B1E2-01655C315715}" destId="{A5E59D9E-5B65-4BBB-AC98-6EA9A7B80EF9}" srcOrd="0" destOrd="0" presId="urn:microsoft.com/office/officeart/2005/8/layout/chevron1"/>
    <dgm:cxn modelId="{9D6F7377-1CAB-4A6D-AC28-7B112240782D}" type="presParOf" srcId="{559DFFAE-9BB3-4E32-AF27-159A509D5C8E}" destId="{5410B924-7635-4B57-8BF6-8CCC54216887}" srcOrd="0" destOrd="0" presId="urn:microsoft.com/office/officeart/2005/8/layout/chevron1"/>
    <dgm:cxn modelId="{4687B603-D59D-4AF5-BA60-F77C7EF92C93}" type="presParOf" srcId="{559DFFAE-9BB3-4E32-AF27-159A509D5C8E}" destId="{C355BF1B-E6D1-44BF-A982-2341E6B5D850}" srcOrd="1" destOrd="0" presId="urn:microsoft.com/office/officeart/2005/8/layout/chevron1"/>
    <dgm:cxn modelId="{51AB11C5-687C-485C-8ADC-06D4CEB17709}" type="presParOf" srcId="{559DFFAE-9BB3-4E32-AF27-159A509D5C8E}" destId="{A5E59D9E-5B65-4BBB-AC98-6EA9A7B80EF9}" srcOrd="2" destOrd="0" presId="urn:microsoft.com/office/officeart/2005/8/layout/chevron1"/>
    <dgm:cxn modelId="{676540BA-33AB-42FF-A62A-6F7E4A8E9CA9}" type="presParOf" srcId="{559DFFAE-9BB3-4E32-AF27-159A509D5C8E}" destId="{F38AD8BB-655E-4F3B-B57D-FF4D37EF5EF3}" srcOrd="3" destOrd="0" presId="urn:microsoft.com/office/officeart/2005/8/layout/chevron1"/>
    <dgm:cxn modelId="{1961C0B2-D414-490A-BD14-51ADB40A5441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44CC6B-D8C9-4A42-AE89-AEEFF81ACFDF}" type="presOf" srcId="{E8D15150-0B6F-440C-9282-7B692B74E167}" destId="{559DFFAE-9BB3-4E32-AF27-159A509D5C8E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4119BC14-9E76-4EC8-B90B-EF97E2EA204B}" type="presOf" srcId="{74BCE197-6B79-4826-B962-04CD86BDE56D}" destId="{CEB6AC28-3770-411A-9BE7-101F2642B4C4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76D480DD-F89B-4FDA-BE21-2F0CC069BAEA}" type="presOf" srcId="{0E93B311-5FB4-40C6-B1E2-01655C315715}" destId="{A5E59D9E-5B65-4BBB-AC98-6EA9A7B80EF9}" srcOrd="0" destOrd="0" presId="urn:microsoft.com/office/officeart/2005/8/layout/chevron1"/>
    <dgm:cxn modelId="{A9DACBB0-BDBC-486F-B21F-84AC3436A169}" type="presOf" srcId="{68FF6F1D-E7BC-4A92-B7F6-E4E1D2844C8A}" destId="{5410B924-7635-4B57-8BF6-8CCC54216887}" srcOrd="0" destOrd="0" presId="urn:microsoft.com/office/officeart/2005/8/layout/chevron1"/>
    <dgm:cxn modelId="{42C2531A-C6CF-4426-8EFE-B663C16BD49E}" type="presParOf" srcId="{559DFFAE-9BB3-4E32-AF27-159A509D5C8E}" destId="{5410B924-7635-4B57-8BF6-8CCC54216887}" srcOrd="0" destOrd="0" presId="urn:microsoft.com/office/officeart/2005/8/layout/chevron1"/>
    <dgm:cxn modelId="{7354D025-1455-4055-9FCF-E9E8CEFD4F6D}" type="presParOf" srcId="{559DFFAE-9BB3-4E32-AF27-159A509D5C8E}" destId="{C355BF1B-E6D1-44BF-A982-2341E6B5D850}" srcOrd="1" destOrd="0" presId="urn:microsoft.com/office/officeart/2005/8/layout/chevron1"/>
    <dgm:cxn modelId="{95304F55-5AE0-4C6B-BE4A-784C1F4D56E2}" type="presParOf" srcId="{559DFFAE-9BB3-4E32-AF27-159A509D5C8E}" destId="{A5E59D9E-5B65-4BBB-AC98-6EA9A7B80EF9}" srcOrd="2" destOrd="0" presId="urn:microsoft.com/office/officeart/2005/8/layout/chevron1"/>
    <dgm:cxn modelId="{1B307F89-FFE3-4270-B17C-16C07D5ABFFF}" type="presParOf" srcId="{559DFFAE-9BB3-4E32-AF27-159A509D5C8E}" destId="{F38AD8BB-655E-4F3B-B57D-FF4D37EF5EF3}" srcOrd="3" destOrd="0" presId="urn:microsoft.com/office/officeart/2005/8/layout/chevron1"/>
    <dgm:cxn modelId="{4A3D9B9A-85B9-489C-9B29-E6E70F4ACD89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E514C2-C293-40A8-AF5E-D29E6697B0F0}" type="presOf" srcId="{E8D15150-0B6F-440C-9282-7B692B74E167}" destId="{559DFFAE-9BB3-4E32-AF27-159A509D5C8E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092C7D4B-1540-433A-9F13-44348D91CD44}" type="presOf" srcId="{74BCE197-6B79-4826-B962-04CD86BDE56D}" destId="{CEB6AC28-3770-411A-9BE7-101F2642B4C4}" srcOrd="0" destOrd="0" presId="urn:microsoft.com/office/officeart/2005/8/layout/chevron1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32D6EE09-B01C-4A09-B9A1-3796E8C8DC38}" type="presOf" srcId="{68FF6F1D-E7BC-4A92-B7F6-E4E1D2844C8A}" destId="{5410B924-7635-4B57-8BF6-8CCC54216887}" srcOrd="0" destOrd="0" presId="urn:microsoft.com/office/officeart/2005/8/layout/chevron1"/>
    <dgm:cxn modelId="{399BBD83-7A68-4B75-A185-2B05D0361DF3}" type="presOf" srcId="{0E93B311-5FB4-40C6-B1E2-01655C315715}" destId="{A5E59D9E-5B65-4BBB-AC98-6EA9A7B80EF9}" srcOrd="0" destOrd="0" presId="urn:microsoft.com/office/officeart/2005/8/layout/chevron1"/>
    <dgm:cxn modelId="{264E8985-C32A-44BD-928A-FCF431B5C4D4}" type="presParOf" srcId="{559DFFAE-9BB3-4E32-AF27-159A509D5C8E}" destId="{5410B924-7635-4B57-8BF6-8CCC54216887}" srcOrd="0" destOrd="0" presId="urn:microsoft.com/office/officeart/2005/8/layout/chevron1"/>
    <dgm:cxn modelId="{FB65DF08-2DDB-4688-AF83-2D2FF9BCAA6B}" type="presParOf" srcId="{559DFFAE-9BB3-4E32-AF27-159A509D5C8E}" destId="{C355BF1B-E6D1-44BF-A982-2341E6B5D850}" srcOrd="1" destOrd="0" presId="urn:microsoft.com/office/officeart/2005/8/layout/chevron1"/>
    <dgm:cxn modelId="{CBF5E00E-ACDC-436D-9D43-9A7D33230E49}" type="presParOf" srcId="{559DFFAE-9BB3-4E32-AF27-159A509D5C8E}" destId="{A5E59D9E-5B65-4BBB-AC98-6EA9A7B80EF9}" srcOrd="2" destOrd="0" presId="urn:microsoft.com/office/officeart/2005/8/layout/chevron1"/>
    <dgm:cxn modelId="{36CB8DAC-8A16-4E2A-AD61-BE4044A3D0C1}" type="presParOf" srcId="{559DFFAE-9BB3-4E32-AF27-159A509D5C8E}" destId="{F38AD8BB-655E-4F3B-B57D-FF4D37EF5EF3}" srcOrd="3" destOrd="0" presId="urn:microsoft.com/office/officeart/2005/8/layout/chevron1"/>
    <dgm:cxn modelId="{54013F55-AAA8-42E6-ACA0-47C7E1BD84DA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63507A88-3EB0-4A87-A2ED-0F71ABC2DBA3}" type="presOf" srcId="{74BCE197-6B79-4826-B962-04CD86BDE56D}" destId="{CEB6AC28-3770-411A-9BE7-101F2642B4C4}" srcOrd="0" destOrd="0" presId="urn:microsoft.com/office/officeart/2005/8/layout/chevron1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C081CB76-5F57-4FB7-833C-B3C5EC553554}" type="presOf" srcId="{0E93B311-5FB4-40C6-B1E2-01655C315715}" destId="{A5E59D9E-5B65-4BBB-AC98-6EA9A7B80EF9}" srcOrd="0" destOrd="0" presId="urn:microsoft.com/office/officeart/2005/8/layout/chevron1"/>
    <dgm:cxn modelId="{A46BFDD1-B20A-44F8-BD60-CD24340C3038}" type="presOf" srcId="{E8D15150-0B6F-440C-9282-7B692B74E167}" destId="{559DFFAE-9BB3-4E32-AF27-159A509D5C8E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E7C3081B-0AB8-4F54-A0D6-EA3AE76DCF9F}" type="presOf" srcId="{68FF6F1D-E7BC-4A92-B7F6-E4E1D2844C8A}" destId="{5410B924-7635-4B57-8BF6-8CCC54216887}" srcOrd="0" destOrd="0" presId="urn:microsoft.com/office/officeart/2005/8/layout/chevron1"/>
    <dgm:cxn modelId="{37E13D61-0EE8-42C1-8D03-FE0BD36B75EC}" type="presParOf" srcId="{559DFFAE-9BB3-4E32-AF27-159A509D5C8E}" destId="{5410B924-7635-4B57-8BF6-8CCC54216887}" srcOrd="0" destOrd="0" presId="urn:microsoft.com/office/officeart/2005/8/layout/chevron1"/>
    <dgm:cxn modelId="{6BFF684E-5D3B-4DC0-8F26-5E2DBE9DEBD6}" type="presParOf" srcId="{559DFFAE-9BB3-4E32-AF27-159A509D5C8E}" destId="{C355BF1B-E6D1-44BF-A982-2341E6B5D850}" srcOrd="1" destOrd="0" presId="urn:microsoft.com/office/officeart/2005/8/layout/chevron1"/>
    <dgm:cxn modelId="{33AF35F1-FFEF-4E30-97A1-A7E3F01F90AF}" type="presParOf" srcId="{559DFFAE-9BB3-4E32-AF27-159A509D5C8E}" destId="{A5E59D9E-5B65-4BBB-AC98-6EA9A7B80EF9}" srcOrd="2" destOrd="0" presId="urn:microsoft.com/office/officeart/2005/8/layout/chevron1"/>
    <dgm:cxn modelId="{49563CC2-3140-46F9-9FB9-3E08A346FE17}" type="presParOf" srcId="{559DFFAE-9BB3-4E32-AF27-159A509D5C8E}" destId="{F38AD8BB-655E-4F3B-B57D-FF4D37EF5EF3}" srcOrd="3" destOrd="0" presId="urn:microsoft.com/office/officeart/2005/8/layout/chevron1"/>
    <dgm:cxn modelId="{4DE44364-E322-482C-8D61-E1A12067A824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BB6325-A294-4E32-9594-8F10922AB58C}" type="presOf" srcId="{68FF6F1D-E7BC-4A92-B7F6-E4E1D2844C8A}" destId="{5410B924-7635-4B57-8BF6-8CCC54216887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01B4DC2E-CFA9-4D37-B5A5-51EADFBDD6B9}" type="presOf" srcId="{E8D15150-0B6F-440C-9282-7B692B74E167}" destId="{559DFFAE-9BB3-4E32-AF27-159A509D5C8E}" srcOrd="0" destOrd="0" presId="urn:microsoft.com/office/officeart/2005/8/layout/chevron1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B0F2220E-058A-41B4-8524-5F99C7656001}" type="presOf" srcId="{74BCE197-6B79-4826-B962-04CD86BDE56D}" destId="{CEB6AC28-3770-411A-9BE7-101F2642B4C4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A88B3C8F-C436-4E15-935A-252B91405D97}" type="presOf" srcId="{0E93B311-5FB4-40C6-B1E2-01655C315715}" destId="{A5E59D9E-5B65-4BBB-AC98-6EA9A7B80EF9}" srcOrd="0" destOrd="0" presId="urn:microsoft.com/office/officeart/2005/8/layout/chevron1"/>
    <dgm:cxn modelId="{FD131ACA-4C3B-441B-969B-E1C5E6A3C799}" type="presParOf" srcId="{559DFFAE-9BB3-4E32-AF27-159A509D5C8E}" destId="{5410B924-7635-4B57-8BF6-8CCC54216887}" srcOrd="0" destOrd="0" presId="urn:microsoft.com/office/officeart/2005/8/layout/chevron1"/>
    <dgm:cxn modelId="{8D7371C9-92BA-482A-AA33-AFB80A8C8D1F}" type="presParOf" srcId="{559DFFAE-9BB3-4E32-AF27-159A509D5C8E}" destId="{C355BF1B-E6D1-44BF-A982-2341E6B5D850}" srcOrd="1" destOrd="0" presId="urn:microsoft.com/office/officeart/2005/8/layout/chevron1"/>
    <dgm:cxn modelId="{467C8A2A-AC8B-4069-B52B-DC1BC91C2792}" type="presParOf" srcId="{559DFFAE-9BB3-4E32-AF27-159A509D5C8E}" destId="{A5E59D9E-5B65-4BBB-AC98-6EA9A7B80EF9}" srcOrd="2" destOrd="0" presId="urn:microsoft.com/office/officeart/2005/8/layout/chevron1"/>
    <dgm:cxn modelId="{112714A6-CEFD-4B74-9E10-B9B31759B049}" type="presParOf" srcId="{559DFFAE-9BB3-4E32-AF27-159A509D5C8E}" destId="{F38AD8BB-655E-4F3B-B57D-FF4D37EF5EF3}" srcOrd="3" destOrd="0" presId="urn:microsoft.com/office/officeart/2005/8/layout/chevron1"/>
    <dgm:cxn modelId="{E51DC179-E207-4AC5-9FD1-B64659D99391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6695E4E2-891C-4A36-A157-92D9E4323124}" type="presOf" srcId="{68FF6F1D-E7BC-4A92-B7F6-E4E1D2844C8A}" destId="{5410B924-7635-4B57-8BF6-8CCC54216887}" srcOrd="0" destOrd="0" presId="urn:microsoft.com/office/officeart/2005/8/layout/chevron1"/>
    <dgm:cxn modelId="{29A3FC43-2C85-44B6-8203-CE7C8284B750}" type="presOf" srcId="{74BCE197-6B79-4826-B962-04CD86BDE56D}" destId="{CEB6AC28-3770-411A-9BE7-101F2642B4C4}" srcOrd="0" destOrd="0" presId="urn:microsoft.com/office/officeart/2005/8/layout/chevron1"/>
    <dgm:cxn modelId="{8E4C6E48-89F5-4FA1-906B-40B25EBC760C}" type="presOf" srcId="{0E93B311-5FB4-40C6-B1E2-01655C315715}" destId="{A5E59D9E-5B65-4BBB-AC98-6EA9A7B80EF9}" srcOrd="0" destOrd="0" presId="urn:microsoft.com/office/officeart/2005/8/layout/chevron1"/>
    <dgm:cxn modelId="{389003C3-88D4-44F4-817B-ECB35733463A}" type="presOf" srcId="{E8D15150-0B6F-440C-9282-7B692B74E167}" destId="{559DFFAE-9BB3-4E32-AF27-159A509D5C8E}" srcOrd="0" destOrd="0" presId="urn:microsoft.com/office/officeart/2005/8/layout/chevron1"/>
    <dgm:cxn modelId="{2FC6D450-CB9C-480A-BC12-4DB56A12DAF9}" type="presParOf" srcId="{559DFFAE-9BB3-4E32-AF27-159A509D5C8E}" destId="{5410B924-7635-4B57-8BF6-8CCC54216887}" srcOrd="0" destOrd="0" presId="urn:microsoft.com/office/officeart/2005/8/layout/chevron1"/>
    <dgm:cxn modelId="{72F0398C-311C-4EE5-A36D-788D1298F15A}" type="presParOf" srcId="{559DFFAE-9BB3-4E32-AF27-159A509D5C8E}" destId="{C355BF1B-E6D1-44BF-A982-2341E6B5D850}" srcOrd="1" destOrd="0" presId="urn:microsoft.com/office/officeart/2005/8/layout/chevron1"/>
    <dgm:cxn modelId="{9659AAB7-63DB-4D09-826F-DF5A439925B9}" type="presParOf" srcId="{559DFFAE-9BB3-4E32-AF27-159A509D5C8E}" destId="{A5E59D9E-5B65-4BBB-AC98-6EA9A7B80EF9}" srcOrd="2" destOrd="0" presId="urn:microsoft.com/office/officeart/2005/8/layout/chevron1"/>
    <dgm:cxn modelId="{09790E37-D3F1-4386-99D3-94A163C5ADA3}" type="presParOf" srcId="{559DFFAE-9BB3-4E32-AF27-159A509D5C8E}" destId="{F38AD8BB-655E-4F3B-B57D-FF4D37EF5EF3}" srcOrd="3" destOrd="0" presId="urn:microsoft.com/office/officeart/2005/8/layout/chevron1"/>
    <dgm:cxn modelId="{83229CBE-6148-48F4-B2F3-3D75E33D4965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r>
            <a:rPr lang="en-US" dirty="0" smtClean="0"/>
            <a:t>Measure</a:t>
          </a:r>
          <a:br>
            <a:rPr lang="en-US" dirty="0" smtClean="0"/>
          </a:br>
          <a:r>
            <a:rPr lang="en-US" dirty="0" smtClean="0"/>
            <a:t>Traffic</a:t>
          </a:r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r>
            <a:rPr lang="en-US" dirty="0" smtClean="0"/>
            <a:t>Track</a:t>
          </a:r>
          <a:br>
            <a:rPr lang="en-US" dirty="0" smtClean="0"/>
          </a:br>
          <a:r>
            <a:rPr lang="en-US" dirty="0" smtClean="0"/>
            <a:t>Replica Set</a:t>
          </a:r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r>
            <a:rPr lang="en-US" dirty="0" smtClean="0"/>
            <a:t>Calculate</a:t>
          </a:r>
          <a:br>
            <a:rPr lang="en-US" dirty="0" smtClean="0"/>
          </a:br>
          <a:r>
            <a:rPr lang="en-US" dirty="0" smtClean="0"/>
            <a:t>Optimal Assignment</a:t>
          </a:r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6D4A01F3-73AA-42DF-8FDB-45FEFDDD0482}" type="presOf" srcId="{74BCE197-6B79-4826-B962-04CD86BDE56D}" destId="{CEB6AC28-3770-411A-9BE7-101F2642B4C4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4603163C-8E6E-4E68-943D-A942414C8D99}" type="presOf" srcId="{0E93B311-5FB4-40C6-B1E2-01655C315715}" destId="{A5E59D9E-5B65-4BBB-AC98-6EA9A7B80EF9}" srcOrd="0" destOrd="0" presId="urn:microsoft.com/office/officeart/2005/8/layout/chevron1"/>
    <dgm:cxn modelId="{7E95D894-665E-4760-8A86-5BB706113415}" type="presOf" srcId="{68FF6F1D-E7BC-4A92-B7F6-E4E1D2844C8A}" destId="{5410B924-7635-4B57-8BF6-8CCC54216887}" srcOrd="0" destOrd="0" presId="urn:microsoft.com/office/officeart/2005/8/layout/chevron1"/>
    <dgm:cxn modelId="{E516CB18-CEB3-44D1-9675-C870713BDBDF}" type="presOf" srcId="{E8D15150-0B6F-440C-9282-7B692B74E167}" destId="{559DFFAE-9BB3-4E32-AF27-159A509D5C8E}" srcOrd="0" destOrd="0" presId="urn:microsoft.com/office/officeart/2005/8/layout/chevron1"/>
    <dgm:cxn modelId="{07E9895A-4C12-4006-BD4E-B9D2CEEB5FE1}" type="presParOf" srcId="{559DFFAE-9BB3-4E32-AF27-159A509D5C8E}" destId="{5410B924-7635-4B57-8BF6-8CCC54216887}" srcOrd="0" destOrd="0" presId="urn:microsoft.com/office/officeart/2005/8/layout/chevron1"/>
    <dgm:cxn modelId="{6C4859A2-C99B-4632-B213-6B20B387011B}" type="presParOf" srcId="{559DFFAE-9BB3-4E32-AF27-159A509D5C8E}" destId="{C355BF1B-E6D1-44BF-A982-2341E6B5D850}" srcOrd="1" destOrd="0" presId="urn:microsoft.com/office/officeart/2005/8/layout/chevron1"/>
    <dgm:cxn modelId="{766CEDC8-D18E-4837-AA84-B0F5C0A95A90}" type="presParOf" srcId="{559DFFAE-9BB3-4E32-AF27-159A509D5C8E}" destId="{A5E59D9E-5B65-4BBB-AC98-6EA9A7B80EF9}" srcOrd="2" destOrd="0" presId="urn:microsoft.com/office/officeart/2005/8/layout/chevron1"/>
    <dgm:cxn modelId="{32E3901F-2A55-4A4A-ACD6-86C2BEB53FFF}" type="presParOf" srcId="{559DFFAE-9BB3-4E32-AF27-159A509D5C8E}" destId="{F38AD8BB-655E-4F3B-B57D-FF4D37EF5EF3}" srcOrd="3" destOrd="0" presId="urn:microsoft.com/office/officeart/2005/8/layout/chevron1"/>
    <dgm:cxn modelId="{62B25CF3-1C96-4C1C-9EA1-119284836234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3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r>
            <a:rPr lang="en-US" dirty="0" smtClean="0"/>
            <a:t>Measure</a:t>
          </a:r>
          <a:br>
            <a:rPr lang="en-US" dirty="0" smtClean="0"/>
          </a:br>
          <a:r>
            <a:rPr lang="en-US" dirty="0" smtClean="0"/>
            <a:t>Traffic</a:t>
          </a:r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r>
            <a:rPr lang="en-US" dirty="0" smtClean="0"/>
            <a:t>Track</a:t>
          </a:r>
          <a:br>
            <a:rPr lang="en-US" dirty="0" smtClean="0"/>
          </a:br>
          <a:r>
            <a:rPr lang="en-US" dirty="0" smtClean="0"/>
            <a:t>Replica Set</a:t>
          </a:r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r>
            <a:rPr lang="en-US" dirty="0" smtClean="0"/>
            <a:t>Calculate</a:t>
          </a:r>
          <a:br>
            <a:rPr lang="en-US" dirty="0" smtClean="0"/>
          </a:br>
          <a:r>
            <a:rPr lang="en-US" dirty="0" smtClean="0"/>
            <a:t>Optimal Assignment</a:t>
          </a:r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8D69F0-357F-4FCC-900A-416275D7FCA3}" type="presOf" srcId="{0E93B311-5FB4-40C6-B1E2-01655C315715}" destId="{A5E59D9E-5B65-4BBB-AC98-6EA9A7B80EF9}" srcOrd="0" destOrd="0" presId="urn:microsoft.com/office/officeart/2005/8/layout/chevron1"/>
    <dgm:cxn modelId="{F0B85775-9B85-41E9-ABE2-E2DA28A833E1}" type="presOf" srcId="{74BCE197-6B79-4826-B962-04CD86BDE56D}" destId="{CEB6AC28-3770-411A-9BE7-101F2642B4C4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C56788A4-C7D8-44BF-8078-6E4F2E2325B1}" type="presOf" srcId="{E8D15150-0B6F-440C-9282-7B692B74E167}" destId="{559DFFAE-9BB3-4E32-AF27-159A509D5C8E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8AE5E6E9-FC04-4C05-91FB-CCC3F4863EF3}" type="presOf" srcId="{68FF6F1D-E7BC-4A92-B7F6-E4E1D2844C8A}" destId="{5410B924-7635-4B57-8BF6-8CCC54216887}" srcOrd="0" destOrd="0" presId="urn:microsoft.com/office/officeart/2005/8/layout/chevron1"/>
    <dgm:cxn modelId="{6ADFED05-3116-470A-BF99-4A08AB842AF6}" type="presParOf" srcId="{559DFFAE-9BB3-4E32-AF27-159A509D5C8E}" destId="{5410B924-7635-4B57-8BF6-8CCC54216887}" srcOrd="0" destOrd="0" presId="urn:microsoft.com/office/officeart/2005/8/layout/chevron1"/>
    <dgm:cxn modelId="{B8EDB5B6-DF06-4BC7-8990-8DA720463122}" type="presParOf" srcId="{559DFFAE-9BB3-4E32-AF27-159A509D5C8E}" destId="{C355BF1B-E6D1-44BF-A982-2341E6B5D850}" srcOrd="1" destOrd="0" presId="urn:microsoft.com/office/officeart/2005/8/layout/chevron1"/>
    <dgm:cxn modelId="{B8D77D6E-7965-4693-96BC-83A4A5C37D66}" type="presParOf" srcId="{559DFFAE-9BB3-4E32-AF27-159A509D5C8E}" destId="{A5E59D9E-5B65-4BBB-AC98-6EA9A7B80EF9}" srcOrd="2" destOrd="0" presId="urn:microsoft.com/office/officeart/2005/8/layout/chevron1"/>
    <dgm:cxn modelId="{166BD98B-E888-485E-93FF-02CC3A803F52}" type="presParOf" srcId="{559DFFAE-9BB3-4E32-AF27-159A509D5C8E}" destId="{F38AD8BB-655E-4F3B-B57D-FF4D37EF5EF3}" srcOrd="3" destOrd="0" presId="urn:microsoft.com/office/officeart/2005/8/layout/chevron1"/>
    <dgm:cxn modelId="{A14061E0-AE9C-452C-8348-8DA44155D8D8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Measure</a:t>
          </a:r>
          <a:br>
            <a:rPr lang="en-US" sz="2700" kern="1200" dirty="0" smtClean="0"/>
          </a:br>
          <a:r>
            <a:rPr lang="en-US" sz="2700" kern="1200" dirty="0" smtClean="0"/>
            <a:t>Traffic</a:t>
          </a:r>
          <a:endParaRPr lang="en-US" sz="2700" kern="1200" dirty="0"/>
        </a:p>
      </dsp:txBody>
      <dsp:txXfrm>
        <a:off x="76200" y="1447797"/>
        <a:ext cx="3046214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Track</a:t>
          </a:r>
          <a:br>
            <a:rPr lang="en-US" sz="2700" kern="1200" dirty="0" smtClean="0"/>
          </a:br>
          <a:r>
            <a:rPr lang="en-US" sz="2700" kern="1200" dirty="0" smtClean="0"/>
            <a:t>Replica Set</a:t>
          </a:r>
          <a:endParaRPr lang="en-US" sz="2700" kern="1200" dirty="0"/>
        </a:p>
      </dsp:txBody>
      <dsp:txXfrm>
        <a:off x="2744092" y="1422757"/>
        <a:ext cx="3046214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Calculate</a:t>
          </a:r>
          <a:br>
            <a:rPr lang="en-US" sz="2700" kern="1200" dirty="0" smtClean="0"/>
          </a:br>
          <a:r>
            <a:rPr lang="en-US" sz="2700" kern="1200" dirty="0" smtClean="0"/>
            <a:t>Optimal Assignment</a:t>
          </a:r>
          <a:endParaRPr lang="en-US" sz="2700" kern="1200" dirty="0"/>
        </a:p>
      </dsp:txBody>
      <dsp:txXfrm>
        <a:off x="5485685" y="1422757"/>
        <a:ext cx="3046214" cy="121848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973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973" y="444134"/>
        <a:ext cx="1186439" cy="474575"/>
      </dsp:txXfrm>
    </dsp:sp>
    <dsp:sp modelId="{A5E59D9E-5B65-4BBB-AC98-6EA9A7B80EF9}">
      <dsp:nvSpPr>
        <dsp:cNvPr id="0" name=""/>
        <dsp:cNvSpPr/>
      </dsp:nvSpPr>
      <dsp:spPr>
        <a:xfrm>
          <a:off x="1068768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068768" y="444134"/>
        <a:ext cx="1186439" cy="474575"/>
      </dsp:txXfrm>
    </dsp:sp>
    <dsp:sp modelId="{CEB6AC28-3770-411A-9BE7-101F2642B4C4}">
      <dsp:nvSpPr>
        <dsp:cNvPr id="0" name=""/>
        <dsp:cNvSpPr/>
      </dsp:nvSpPr>
      <dsp:spPr>
        <a:xfrm>
          <a:off x="2136564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136564" y="444134"/>
        <a:ext cx="1186439" cy="47457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973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973" y="444134"/>
        <a:ext cx="1186439" cy="474575"/>
      </dsp:txXfrm>
    </dsp:sp>
    <dsp:sp modelId="{A5E59D9E-5B65-4BBB-AC98-6EA9A7B80EF9}">
      <dsp:nvSpPr>
        <dsp:cNvPr id="0" name=""/>
        <dsp:cNvSpPr/>
      </dsp:nvSpPr>
      <dsp:spPr>
        <a:xfrm>
          <a:off x="1068768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068768" y="444134"/>
        <a:ext cx="1186439" cy="474575"/>
      </dsp:txXfrm>
    </dsp:sp>
    <dsp:sp modelId="{CEB6AC28-3770-411A-9BE7-101F2642B4C4}">
      <dsp:nvSpPr>
        <dsp:cNvPr id="0" name=""/>
        <dsp:cNvSpPr/>
      </dsp:nvSpPr>
      <dsp:spPr>
        <a:xfrm>
          <a:off x="2136564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136564" y="444134"/>
        <a:ext cx="1186439" cy="47457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973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973" y="444134"/>
        <a:ext cx="1186439" cy="474575"/>
      </dsp:txXfrm>
    </dsp:sp>
    <dsp:sp modelId="{A5E59D9E-5B65-4BBB-AC98-6EA9A7B80EF9}">
      <dsp:nvSpPr>
        <dsp:cNvPr id="0" name=""/>
        <dsp:cNvSpPr/>
      </dsp:nvSpPr>
      <dsp:spPr>
        <a:xfrm>
          <a:off x="1068768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068768" y="444134"/>
        <a:ext cx="1186439" cy="474575"/>
      </dsp:txXfrm>
    </dsp:sp>
    <dsp:sp modelId="{CEB6AC28-3770-411A-9BE7-101F2642B4C4}">
      <dsp:nvSpPr>
        <dsp:cNvPr id="0" name=""/>
        <dsp:cNvSpPr/>
      </dsp:nvSpPr>
      <dsp:spPr>
        <a:xfrm>
          <a:off x="2136564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136564" y="444134"/>
        <a:ext cx="1186439" cy="47457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81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781" y="356352"/>
        <a:ext cx="951941" cy="380776"/>
      </dsp:txXfrm>
    </dsp:sp>
    <dsp:sp modelId="{A5E59D9E-5B65-4BBB-AC98-6EA9A7B80EF9}">
      <dsp:nvSpPr>
        <dsp:cNvPr id="0" name=""/>
        <dsp:cNvSpPr/>
      </dsp:nvSpPr>
      <dsp:spPr>
        <a:xfrm>
          <a:off x="857529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857529" y="356352"/>
        <a:ext cx="951941" cy="380776"/>
      </dsp:txXfrm>
    </dsp:sp>
    <dsp:sp modelId="{CEB6AC28-3770-411A-9BE7-101F2642B4C4}">
      <dsp:nvSpPr>
        <dsp:cNvPr id="0" name=""/>
        <dsp:cNvSpPr/>
      </dsp:nvSpPr>
      <dsp:spPr>
        <a:xfrm>
          <a:off x="1714276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714276" y="356352"/>
        <a:ext cx="951941" cy="380776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81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781" y="356352"/>
        <a:ext cx="951941" cy="380776"/>
      </dsp:txXfrm>
    </dsp:sp>
    <dsp:sp modelId="{A5E59D9E-5B65-4BBB-AC98-6EA9A7B80EF9}">
      <dsp:nvSpPr>
        <dsp:cNvPr id="0" name=""/>
        <dsp:cNvSpPr/>
      </dsp:nvSpPr>
      <dsp:spPr>
        <a:xfrm>
          <a:off x="857529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857529" y="356352"/>
        <a:ext cx="951941" cy="380776"/>
      </dsp:txXfrm>
    </dsp:sp>
    <dsp:sp modelId="{CEB6AC28-3770-411A-9BE7-101F2642B4C4}">
      <dsp:nvSpPr>
        <dsp:cNvPr id="0" name=""/>
        <dsp:cNvSpPr/>
      </dsp:nvSpPr>
      <dsp:spPr>
        <a:xfrm>
          <a:off x="1714276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714276" y="356352"/>
        <a:ext cx="951941" cy="380776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81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781" y="356352"/>
        <a:ext cx="951941" cy="380776"/>
      </dsp:txXfrm>
    </dsp:sp>
    <dsp:sp modelId="{A5E59D9E-5B65-4BBB-AC98-6EA9A7B80EF9}">
      <dsp:nvSpPr>
        <dsp:cNvPr id="0" name=""/>
        <dsp:cNvSpPr/>
      </dsp:nvSpPr>
      <dsp:spPr>
        <a:xfrm>
          <a:off x="857529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857529" y="356352"/>
        <a:ext cx="951941" cy="380776"/>
      </dsp:txXfrm>
    </dsp:sp>
    <dsp:sp modelId="{CEB6AC28-3770-411A-9BE7-101F2642B4C4}">
      <dsp:nvSpPr>
        <dsp:cNvPr id="0" name=""/>
        <dsp:cNvSpPr/>
      </dsp:nvSpPr>
      <dsp:spPr>
        <a:xfrm>
          <a:off x="1714276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714276" y="356352"/>
        <a:ext cx="951941" cy="380776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81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781" y="356352"/>
        <a:ext cx="951941" cy="380776"/>
      </dsp:txXfrm>
    </dsp:sp>
    <dsp:sp modelId="{A5E59D9E-5B65-4BBB-AC98-6EA9A7B80EF9}">
      <dsp:nvSpPr>
        <dsp:cNvPr id="0" name=""/>
        <dsp:cNvSpPr/>
      </dsp:nvSpPr>
      <dsp:spPr>
        <a:xfrm>
          <a:off x="857529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857529" y="356352"/>
        <a:ext cx="951941" cy="380776"/>
      </dsp:txXfrm>
    </dsp:sp>
    <dsp:sp modelId="{CEB6AC28-3770-411A-9BE7-101F2642B4C4}">
      <dsp:nvSpPr>
        <dsp:cNvPr id="0" name=""/>
        <dsp:cNvSpPr/>
      </dsp:nvSpPr>
      <dsp:spPr>
        <a:xfrm>
          <a:off x="1714276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714276" y="356352"/>
        <a:ext cx="951941" cy="380776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2009" y="77932"/>
          <a:ext cx="1201042" cy="480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009" y="77932"/>
        <a:ext cx="1201042" cy="480417"/>
      </dsp:txXfrm>
    </dsp:sp>
    <dsp:sp modelId="{A5E59D9E-5B65-4BBB-AC98-6EA9A7B80EF9}">
      <dsp:nvSpPr>
        <dsp:cNvPr id="0" name=""/>
        <dsp:cNvSpPr/>
      </dsp:nvSpPr>
      <dsp:spPr>
        <a:xfrm>
          <a:off x="1082947" y="77932"/>
          <a:ext cx="1201042" cy="480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082947" y="77932"/>
        <a:ext cx="1201042" cy="480417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2009" y="77932"/>
          <a:ext cx="1201042" cy="480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009" y="77932"/>
        <a:ext cx="1201042" cy="480417"/>
      </dsp:txXfrm>
    </dsp:sp>
    <dsp:sp modelId="{A5E59D9E-5B65-4BBB-AC98-6EA9A7B80EF9}">
      <dsp:nvSpPr>
        <dsp:cNvPr id="0" name=""/>
        <dsp:cNvSpPr/>
      </dsp:nvSpPr>
      <dsp:spPr>
        <a:xfrm>
          <a:off x="1082947" y="77932"/>
          <a:ext cx="1201042" cy="480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082947" y="77932"/>
        <a:ext cx="1201042" cy="480417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2009" y="77932"/>
          <a:ext cx="1201042" cy="480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009" y="77932"/>
        <a:ext cx="1201042" cy="480417"/>
      </dsp:txXfrm>
    </dsp:sp>
    <dsp:sp modelId="{A5E59D9E-5B65-4BBB-AC98-6EA9A7B80EF9}">
      <dsp:nvSpPr>
        <dsp:cNvPr id="0" name=""/>
        <dsp:cNvSpPr/>
      </dsp:nvSpPr>
      <dsp:spPr>
        <a:xfrm>
          <a:off x="1082947" y="77932"/>
          <a:ext cx="1201042" cy="480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082947" y="77932"/>
        <a:ext cx="1201042" cy="4804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6200" y="1447797"/>
        <a:ext cx="3046214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744092" y="1422757"/>
        <a:ext cx="3046214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485685" y="1422757"/>
        <a:ext cx="3046214" cy="12184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6200" y="1447797"/>
        <a:ext cx="3046214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744092" y="1422757"/>
        <a:ext cx="3046214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485685" y="1422757"/>
        <a:ext cx="3046214" cy="121848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6200" y="1447797"/>
        <a:ext cx="3046214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744092" y="1422757"/>
        <a:ext cx="3046214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485685" y="1422757"/>
        <a:ext cx="3046214" cy="12184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6200" y="1447797"/>
        <a:ext cx="3046214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744092" y="1422757"/>
        <a:ext cx="3046214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485685" y="1422757"/>
        <a:ext cx="3046214" cy="121848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6200" y="1447797"/>
        <a:ext cx="3046214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744092" y="1422757"/>
        <a:ext cx="3046214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485685" y="1422757"/>
        <a:ext cx="3046214" cy="121848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6200" y="1447797"/>
        <a:ext cx="3046214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744092" y="1422757"/>
        <a:ext cx="3046214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485685" y="1422757"/>
        <a:ext cx="3046214" cy="121848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Measure</a:t>
          </a:r>
          <a:br>
            <a:rPr lang="en-US" sz="2700" kern="1200" dirty="0" smtClean="0"/>
          </a:br>
          <a:r>
            <a:rPr lang="en-US" sz="2700" kern="1200" dirty="0" smtClean="0"/>
            <a:t>Traffic</a:t>
          </a:r>
          <a:endParaRPr lang="en-US" sz="2700" kern="1200" dirty="0"/>
        </a:p>
      </dsp:txBody>
      <dsp:txXfrm>
        <a:off x="76200" y="1447797"/>
        <a:ext cx="3046214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Track</a:t>
          </a:r>
          <a:br>
            <a:rPr lang="en-US" sz="2700" kern="1200" dirty="0" smtClean="0"/>
          </a:br>
          <a:r>
            <a:rPr lang="en-US" sz="2700" kern="1200" dirty="0" smtClean="0"/>
            <a:t>Replica Set</a:t>
          </a:r>
          <a:endParaRPr lang="en-US" sz="2700" kern="1200" dirty="0"/>
        </a:p>
      </dsp:txBody>
      <dsp:txXfrm>
        <a:off x="2744092" y="1422757"/>
        <a:ext cx="3046214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Calculate</a:t>
          </a:r>
          <a:br>
            <a:rPr lang="en-US" sz="2700" kern="1200" dirty="0" smtClean="0"/>
          </a:br>
          <a:r>
            <a:rPr lang="en-US" sz="2700" kern="1200" dirty="0" smtClean="0"/>
            <a:t>Optimal Assignment</a:t>
          </a:r>
          <a:endParaRPr lang="en-US" sz="2700" kern="1200" dirty="0"/>
        </a:p>
      </dsp:txBody>
      <dsp:txXfrm>
        <a:off x="5485685" y="1422757"/>
        <a:ext cx="3046214" cy="121848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Measure</a:t>
          </a:r>
          <a:br>
            <a:rPr lang="en-US" sz="2700" kern="1200" dirty="0" smtClean="0"/>
          </a:br>
          <a:r>
            <a:rPr lang="en-US" sz="2700" kern="1200" dirty="0" smtClean="0"/>
            <a:t>Traffic</a:t>
          </a:r>
          <a:endParaRPr lang="en-US" sz="2700" kern="1200" dirty="0"/>
        </a:p>
      </dsp:txBody>
      <dsp:txXfrm>
        <a:off x="76200" y="1447797"/>
        <a:ext cx="3046214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Track</a:t>
          </a:r>
          <a:br>
            <a:rPr lang="en-US" sz="2700" kern="1200" dirty="0" smtClean="0"/>
          </a:br>
          <a:r>
            <a:rPr lang="en-US" sz="2700" kern="1200" dirty="0" smtClean="0"/>
            <a:t>Replica Set</a:t>
          </a:r>
          <a:endParaRPr lang="en-US" sz="2700" kern="1200" dirty="0"/>
        </a:p>
      </dsp:txBody>
      <dsp:txXfrm>
        <a:off x="2744092" y="1422757"/>
        <a:ext cx="3046214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Calculate</a:t>
          </a:r>
          <a:br>
            <a:rPr lang="en-US" sz="2700" kern="1200" dirty="0" smtClean="0"/>
          </a:br>
          <a:r>
            <a:rPr lang="en-US" sz="2700" kern="1200" dirty="0" smtClean="0"/>
            <a:t>Optimal Assignment</a:t>
          </a:r>
          <a:endParaRPr lang="en-US" sz="2700" kern="1200" dirty="0"/>
        </a:p>
      </dsp:txBody>
      <dsp:txXfrm>
        <a:off x="5485685" y="1422757"/>
        <a:ext cx="3046214" cy="1218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F8D3E54-F61F-4083-9370-A5A86D4F3690}" type="datetimeFigureOut">
              <a:rPr lang="en-US" smtClean="0"/>
              <a:pPr/>
              <a:t>11/21/10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F655BCE-07DC-442F-9661-7113F541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6208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6C15B3F-B249-4FC1-B861-75B16BF6A501}" type="datetimeFigureOut">
              <a:rPr lang="en-US" smtClean="0"/>
              <a:pPr/>
              <a:t>11/21/10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3288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268861"/>
            <a:ext cx="7437119" cy="309681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D1C73F3-DB6D-47EE-B657-AFE8D34F0F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4243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5556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Typically we see very basic policies like this.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Largely because really easy implement on a distributed set of nodes.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Services are ultimately solving a complex resource allocation problem, trying to trade off various components.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We’d like to offer them much better tools to do this job, even if it means our service becomes </a:t>
            </a:r>
            <a:r>
              <a:rPr lang="en-US" baseline="0" smtClean="0"/>
              <a:t>more complex.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Typically we see very basic policies like this.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Largely because really easy implement on a distributed set of nodes.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Services are ultimately solving a complex resource allocation problem, trying to trade off various components.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We’d like to offer them much better tools to do this job, even if it means our service becomes </a:t>
            </a:r>
            <a:r>
              <a:rPr lang="en-US" baseline="0" smtClean="0"/>
              <a:t>more complex.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VERSION B– Coral Setup B is better right?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Easiest to show this with example (both API usage and optimization).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3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DONAR provides</a:t>
            </a:r>
            <a:r>
              <a:rPr lang="en-US" baseline="0" dirty="0" smtClean="0"/>
              <a:t> outsourced server selection:</a:t>
            </a:r>
          </a:p>
          <a:p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baseline="0" dirty="0" smtClean="0"/>
              <a:t>We introduce a set of new, better primitives for policy expression.</a:t>
            </a:r>
          </a:p>
          <a:p>
            <a:pPr marL="231115" indent="-231115">
              <a:buAutoNum type="arabicParenR"/>
            </a:pPr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dirty="0" smtClean="0"/>
              <a:t>We’ve developed a scalable</a:t>
            </a:r>
            <a:r>
              <a:rPr lang="en-US" baseline="0" dirty="0" smtClean="0"/>
              <a:t> internal algorithm to realize this interface.</a:t>
            </a:r>
          </a:p>
          <a:p>
            <a:pPr marL="231115" indent="-231115">
              <a:buAutoNum type="arabicParenR"/>
            </a:pPr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baseline="0" dirty="0" smtClean="0"/>
              <a:t>We designed and deployed a fault-tolerant system to do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7094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DONAR provides</a:t>
            </a:r>
            <a:r>
              <a:rPr lang="en-US" baseline="0" dirty="0" smtClean="0"/>
              <a:t> outsourced server selection:</a:t>
            </a:r>
          </a:p>
          <a:p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baseline="0" dirty="0" smtClean="0"/>
              <a:t>We introduce a set of new, better primitives for policy expression.</a:t>
            </a:r>
          </a:p>
          <a:p>
            <a:pPr marL="231115" indent="-231115">
              <a:buAutoNum type="arabicParenR"/>
            </a:pPr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dirty="0" smtClean="0"/>
              <a:t>We’ve developed a scalable</a:t>
            </a:r>
            <a:r>
              <a:rPr lang="en-US" baseline="0" dirty="0" smtClean="0"/>
              <a:t> internal algorithm to realize this interface.</a:t>
            </a:r>
          </a:p>
          <a:p>
            <a:pPr marL="231115" indent="-231115">
              <a:buAutoNum type="arabicParenR"/>
            </a:pPr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baseline="0" dirty="0" smtClean="0"/>
              <a:t>We designed and deployed a fault-tolerant system to do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7094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Flash this: We minimize</a:t>
            </a:r>
            <a:r>
              <a:rPr lang="en-US" baseline="0" dirty="0" smtClean="0"/>
              <a:t> the network distance subject to the constraints of our customer.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6436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more clear this is for each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more clear this is for each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this a “remember, nodes are</a:t>
            </a:r>
            <a:r>
              <a:rPr lang="en-US" baseline="0" dirty="0" smtClean="0"/>
              <a:t> distributed”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show partitioned clients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Tx/>
              <a:buChar char="-"/>
            </a:pPr>
            <a:r>
              <a:rPr lang="en-US" dirty="0" smtClean="0"/>
              <a:t>Today’s services distributed</a:t>
            </a:r>
          </a:p>
          <a:p>
            <a:pPr marL="173336" indent="-173336">
              <a:buFontTx/>
              <a:buChar char="-"/>
            </a:pPr>
            <a:r>
              <a:rPr lang="en-US" dirty="0" smtClean="0"/>
              <a:t>This</a:t>
            </a:r>
            <a:r>
              <a:rPr lang="en-US" baseline="0" dirty="0" smtClean="0"/>
              <a:t> is a CDN deployment, even very small services running on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. AWS can replicate across the globe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6761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107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Tx/>
              <a:buChar char="-"/>
            </a:pPr>
            <a:r>
              <a:rPr lang="en-US" dirty="0" smtClean="0"/>
              <a:t>What is server selection? </a:t>
            </a:r>
          </a:p>
          <a:p>
            <a:pPr marL="173336" indent="-173336">
              <a:buFontTx/>
              <a:buChar char="-"/>
            </a:pPr>
            <a:endParaRPr lang="en-US" dirty="0" smtClean="0"/>
          </a:p>
          <a:p>
            <a:pPr marL="173336" indent="-173336">
              <a:buFontTx/>
              <a:buChar char="-"/>
            </a:pPr>
            <a:r>
              <a:rPr lang="en-US" dirty="0" smtClean="0"/>
              <a:t>Intermediary layer which makes decisions mapping</a:t>
            </a:r>
            <a:r>
              <a:rPr lang="en-US" baseline="0" dirty="0" smtClean="0"/>
              <a:t> clients to servers.</a:t>
            </a:r>
          </a:p>
          <a:p>
            <a:endParaRPr lang="en-US" baseline="0" dirty="0" smtClean="0"/>
          </a:p>
          <a:p>
            <a:pPr marL="173336" indent="-173336">
              <a:buFontTx/>
              <a:buChar char="-"/>
            </a:pPr>
            <a:r>
              <a:rPr lang="en-US" baseline="0" dirty="0" smtClean="0"/>
              <a:t>Various wide-</a:t>
            </a:r>
            <a:r>
              <a:rPr lang="en-US" baseline="0" dirty="0" err="1" smtClean="0"/>
              <a:t>erea</a:t>
            </a:r>
            <a:r>
              <a:rPr lang="en-US" baseline="0" dirty="0" smtClean="0"/>
              <a:t> protocols, DNS, HTTP Redirection or </a:t>
            </a:r>
            <a:r>
              <a:rPr lang="en-US" baseline="0" dirty="0" err="1" smtClean="0"/>
              <a:t>Proxying</a:t>
            </a:r>
            <a:r>
              <a:rPr lang="en-US" baseline="0" dirty="0" smtClean="0"/>
              <a:t>, </a:t>
            </a:r>
          </a:p>
          <a:p>
            <a:pPr marL="173336" indent="-173336">
              <a:buFontTx/>
              <a:buChar char="-"/>
            </a:pPr>
            <a:endParaRPr lang="en-US" baseline="0" dirty="0" smtClean="0"/>
          </a:p>
          <a:p>
            <a:pPr marL="173336" indent="-173336">
              <a:buFontTx/>
              <a:buChar char="-"/>
            </a:pPr>
            <a:r>
              <a:rPr lang="en-US" baseline="0" dirty="0" smtClean="0"/>
              <a:t>All share need to decide how to assign incoming client amongst wide area replicas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DONAR provides</a:t>
            </a:r>
            <a:r>
              <a:rPr lang="en-US" baseline="0" dirty="0" smtClean="0"/>
              <a:t> outsourced server selection:</a:t>
            </a:r>
          </a:p>
          <a:p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baseline="0" dirty="0" smtClean="0"/>
              <a:t>We introduce a set of new, better primitives for policy expression.</a:t>
            </a:r>
          </a:p>
          <a:p>
            <a:pPr marL="231115" indent="-231115">
              <a:buAutoNum type="arabicParenR"/>
            </a:pPr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dirty="0" smtClean="0"/>
              <a:t>We’ve developed a scalable</a:t>
            </a:r>
            <a:r>
              <a:rPr lang="en-US" baseline="0" dirty="0" smtClean="0"/>
              <a:t> internal algorithm to realize this interface.</a:t>
            </a:r>
          </a:p>
          <a:p>
            <a:pPr marL="231115" indent="-231115">
              <a:buAutoNum type="arabicParenR"/>
            </a:pPr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baseline="0" dirty="0" smtClean="0"/>
              <a:t>We designed and deployed a fault-tolerant system to do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70949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DONAR provides</a:t>
            </a:r>
            <a:r>
              <a:rPr lang="en-US" baseline="0" dirty="0" smtClean="0"/>
              <a:t> outsourced server selection:</a:t>
            </a:r>
          </a:p>
          <a:p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baseline="0" dirty="0" smtClean="0"/>
              <a:t>We introduce a set of new, better primitives for policy expression.</a:t>
            </a:r>
          </a:p>
          <a:p>
            <a:pPr marL="231115" indent="-231115">
              <a:buAutoNum type="arabicParenR"/>
            </a:pPr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dirty="0" smtClean="0"/>
              <a:t>We’ve developed a scalable</a:t>
            </a:r>
            <a:r>
              <a:rPr lang="en-US" baseline="0" dirty="0" smtClean="0"/>
              <a:t> internal algorithm to realize this interface.</a:t>
            </a:r>
          </a:p>
          <a:p>
            <a:pPr marL="231115" indent="-231115">
              <a:buAutoNum type="arabicParenR"/>
            </a:pPr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baseline="0" dirty="0" smtClean="0"/>
              <a:t>We designed and deployed a fault-tolerant system to do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70949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VERSION B– Coral Setup B is better right?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98599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24857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51735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517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5842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5842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Tx/>
              <a:buChar char="-"/>
            </a:pPr>
            <a:r>
              <a:rPr lang="en-US" dirty="0" smtClean="0"/>
              <a:t>What is server selection? </a:t>
            </a:r>
          </a:p>
          <a:p>
            <a:pPr marL="173336" indent="-173336">
              <a:buFontTx/>
              <a:buChar char="-"/>
            </a:pPr>
            <a:endParaRPr lang="en-US" dirty="0" smtClean="0"/>
          </a:p>
          <a:p>
            <a:pPr marL="173336" indent="-173336">
              <a:buFontTx/>
              <a:buChar char="-"/>
            </a:pPr>
            <a:r>
              <a:rPr lang="en-US" dirty="0" smtClean="0"/>
              <a:t>Intermediary layer which makes decisions mapping</a:t>
            </a:r>
            <a:r>
              <a:rPr lang="en-US" baseline="0" dirty="0" smtClean="0"/>
              <a:t> clients to servers.</a:t>
            </a:r>
          </a:p>
          <a:p>
            <a:endParaRPr lang="en-US" baseline="0" dirty="0" smtClean="0"/>
          </a:p>
          <a:p>
            <a:pPr marL="173336" indent="-173336">
              <a:buFontTx/>
              <a:buChar char="-"/>
            </a:pPr>
            <a:r>
              <a:rPr lang="en-US" baseline="0" dirty="0" smtClean="0"/>
              <a:t>Various wide-</a:t>
            </a:r>
            <a:r>
              <a:rPr lang="en-US" baseline="0" dirty="0" err="1" smtClean="0"/>
              <a:t>erea</a:t>
            </a:r>
            <a:r>
              <a:rPr lang="en-US" baseline="0" dirty="0" smtClean="0"/>
              <a:t> protocols, DNS, HTTP Redirection or </a:t>
            </a:r>
            <a:r>
              <a:rPr lang="en-US" baseline="0" dirty="0" err="1" smtClean="0"/>
              <a:t>Proxying</a:t>
            </a:r>
            <a:r>
              <a:rPr lang="en-US" baseline="0" dirty="0" smtClean="0"/>
              <a:t>, </a:t>
            </a:r>
          </a:p>
          <a:p>
            <a:pPr marL="173336" indent="-173336">
              <a:buFontTx/>
              <a:buChar char="-"/>
            </a:pPr>
            <a:endParaRPr lang="en-US" baseline="0" dirty="0" smtClean="0"/>
          </a:p>
          <a:p>
            <a:pPr marL="173336" indent="-173336">
              <a:buFontTx/>
              <a:buChar char="-"/>
            </a:pPr>
            <a:r>
              <a:rPr lang="en-US" baseline="0" dirty="0" smtClean="0"/>
              <a:t>All share need to decide how to assign incoming client amongst wide area replicas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Often, this is outsourced to a third</a:t>
            </a:r>
            <a:r>
              <a:rPr lang="en-US" baseline="0" dirty="0" smtClean="0"/>
              <a:t> party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- </a:t>
            </a:r>
            <a:r>
              <a:rPr lang="en-US" baseline="0" dirty="0" err="1" smtClean="0"/>
              <a:t>Srvices</a:t>
            </a:r>
            <a:r>
              <a:rPr lang="en-US" baseline="0" dirty="0" smtClean="0"/>
              <a:t> would rather not deploy their own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386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DONAR provides</a:t>
            </a:r>
            <a:r>
              <a:rPr lang="en-US" baseline="0" dirty="0" smtClean="0"/>
              <a:t> outsourced server selection:</a:t>
            </a:r>
          </a:p>
          <a:p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baseline="0" dirty="0" smtClean="0"/>
              <a:t>We introduce a set of new, better primitives for policy expression.</a:t>
            </a:r>
          </a:p>
          <a:p>
            <a:pPr marL="231115" indent="-231115">
              <a:buAutoNum type="arabicParenR"/>
            </a:pPr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dirty="0" smtClean="0"/>
              <a:t>We’ve developed a scalable</a:t>
            </a:r>
            <a:r>
              <a:rPr lang="en-US" baseline="0" dirty="0" smtClean="0"/>
              <a:t> internal algorithm to realize this interface.</a:t>
            </a:r>
          </a:p>
          <a:p>
            <a:pPr marL="231115" indent="-231115">
              <a:buAutoNum type="arabicParenR"/>
            </a:pPr>
            <a:endParaRPr lang="en-US" baseline="0" dirty="0" smtClean="0"/>
          </a:p>
          <a:p>
            <a:pPr marL="231115" indent="-231115">
              <a:buAutoNum type="arabicParenR"/>
            </a:pPr>
            <a:r>
              <a:rPr lang="en-US" baseline="0" dirty="0" smtClean="0"/>
              <a:t>We designed and deployed a fault-tolerant system to do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709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2215-3358-4D1B-AAF6-5918D5F0B76E}" type="datetime1">
              <a:rPr lang="en-US" smtClean="0"/>
              <a:pPr/>
              <a:t>11/21/10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692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F485-4D2B-4B3D-8DCE-D41A3A25E844}" type="datetime1">
              <a:rPr lang="en-US" smtClean="0"/>
              <a:pPr/>
              <a:t>11/21/10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025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8986-D971-4045-9237-C0F40F11B196}" type="datetime1">
              <a:rPr lang="en-US" smtClean="0"/>
              <a:pPr/>
              <a:t>11/21/10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900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3EBD-53D3-4F85-8DA8-B231406AC3CA}" type="datetime1">
              <a:rPr lang="en-US" smtClean="0"/>
              <a:pPr/>
              <a:t>11/21/10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940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4E51-73E5-4240-B33A-E1B9E8B87145}" type="datetime1">
              <a:rPr lang="en-US" smtClean="0"/>
              <a:pPr/>
              <a:t>11/21/10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762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4A6B-603F-4518-B455-2ACD52F009D4}" type="datetime1">
              <a:rPr lang="en-US" smtClean="0"/>
              <a:pPr/>
              <a:t>11/21/10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862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E20-289D-4271-96C5-CE5F7734B8C2}" type="datetime1">
              <a:rPr lang="en-US" smtClean="0"/>
              <a:pPr/>
              <a:t>11/21/10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26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4A57-D5C8-4AAA-820B-9030BC0BC6BE}" type="datetime1">
              <a:rPr lang="en-US" smtClean="0"/>
              <a:pPr/>
              <a:t>11/21/10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380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25D5-9C06-462A-8D3C-83E8E21504E5}" type="datetime1">
              <a:rPr lang="en-US" smtClean="0"/>
              <a:pPr/>
              <a:t>11/21/10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518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2047-3AB7-47BB-B8BF-408BA8A29514}" type="datetime1">
              <a:rPr lang="en-US" smtClean="0"/>
              <a:pPr/>
              <a:t>11/21/10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271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232B-67A2-407B-AD94-C89C6FCC2D52}" type="datetime1">
              <a:rPr lang="en-US" smtClean="0"/>
              <a:pPr/>
              <a:t>11/21/10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397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C56CA-91B7-4FEC-A7DE-BD6D079C71C3}" type="datetime1">
              <a:rPr lang="en-US" smtClean="0"/>
              <a:pPr/>
              <a:t>11/21/10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00E53-17F2-44D3-9BBE-3F30D2C49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167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.png"/><Relationship Id="rId5" Type="http://schemas.openxmlformats.org/officeDocument/2006/relationships/chart" Target="../charts/chart1.xml"/><Relationship Id="rId6" Type="http://schemas.openxmlformats.org/officeDocument/2006/relationships/image" Target="../media/image4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7.png"/><Relationship Id="rId5" Type="http://schemas.openxmlformats.org/officeDocument/2006/relationships/chart" Target="../charts/chart5.xml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7.png"/><Relationship Id="rId5" Type="http://schemas.openxmlformats.org/officeDocument/2006/relationships/chart" Target="../charts/chart6.xml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8.png"/><Relationship Id="rId5" Type="http://schemas.openxmlformats.org/officeDocument/2006/relationships/chart" Target="../charts/chart7.xml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20" Type="http://schemas.openxmlformats.org/officeDocument/2006/relationships/diagramQuickStyle" Target="../diagrams/quickStyle5.xml"/><Relationship Id="rId21" Type="http://schemas.openxmlformats.org/officeDocument/2006/relationships/diagramColors" Target="../diagrams/colors5.xml"/><Relationship Id="rId22" Type="http://schemas.microsoft.com/office/2007/relationships/diagramDrawing" Target="../diagrams/drawing5.xml"/><Relationship Id="rId23" Type="http://schemas.openxmlformats.org/officeDocument/2006/relationships/diagramData" Target="../diagrams/data6.xml"/><Relationship Id="rId24" Type="http://schemas.openxmlformats.org/officeDocument/2006/relationships/diagramLayout" Target="../diagrams/layout6.xml"/><Relationship Id="rId25" Type="http://schemas.openxmlformats.org/officeDocument/2006/relationships/diagramQuickStyle" Target="../diagrams/quickStyle6.xml"/><Relationship Id="rId26" Type="http://schemas.openxmlformats.org/officeDocument/2006/relationships/diagramColors" Target="../diagrams/colors6.xml"/><Relationship Id="rId27" Type="http://schemas.microsoft.com/office/2007/relationships/diagramDrawing" Target="../diagrams/drawing6.xml"/><Relationship Id="rId28" Type="http://schemas.openxmlformats.org/officeDocument/2006/relationships/diagramData" Target="../diagrams/data7.xml"/><Relationship Id="rId29" Type="http://schemas.openxmlformats.org/officeDocument/2006/relationships/diagramLayout" Target="../diagrams/layou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30" Type="http://schemas.openxmlformats.org/officeDocument/2006/relationships/diagramQuickStyle" Target="../diagrams/quickStyle7.xml"/><Relationship Id="rId31" Type="http://schemas.openxmlformats.org/officeDocument/2006/relationships/diagramColors" Target="../diagrams/colors7.xml"/><Relationship Id="rId32" Type="http://schemas.microsoft.com/office/2007/relationships/diagramDrawing" Target="../diagrams/drawing7.xml"/><Relationship Id="rId9" Type="http://schemas.openxmlformats.org/officeDocument/2006/relationships/diagramLayout" Target="../diagrams/layout3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33" Type="http://schemas.openxmlformats.org/officeDocument/2006/relationships/diagramData" Target="../diagrams/data8.xml"/><Relationship Id="rId34" Type="http://schemas.openxmlformats.org/officeDocument/2006/relationships/diagramLayout" Target="../diagrams/layout8.xml"/><Relationship Id="rId35" Type="http://schemas.openxmlformats.org/officeDocument/2006/relationships/diagramQuickStyle" Target="../diagrams/quickStyle8.xml"/><Relationship Id="rId36" Type="http://schemas.openxmlformats.org/officeDocument/2006/relationships/diagramColors" Target="../diagrams/colors8.xml"/><Relationship Id="rId10" Type="http://schemas.openxmlformats.org/officeDocument/2006/relationships/diagramQuickStyle" Target="../diagrams/quickStyle3.xml"/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3" Type="http://schemas.openxmlformats.org/officeDocument/2006/relationships/diagramData" Target="../diagrams/data4.xml"/><Relationship Id="rId14" Type="http://schemas.openxmlformats.org/officeDocument/2006/relationships/diagramLayout" Target="../diagrams/layout4.xml"/><Relationship Id="rId15" Type="http://schemas.openxmlformats.org/officeDocument/2006/relationships/diagramQuickStyle" Target="../diagrams/quickStyle4.xml"/><Relationship Id="rId16" Type="http://schemas.openxmlformats.org/officeDocument/2006/relationships/diagramColors" Target="../diagrams/colors4.xml"/><Relationship Id="rId17" Type="http://schemas.microsoft.com/office/2007/relationships/diagramDrawing" Target="../diagrams/drawing4.xml"/><Relationship Id="rId18" Type="http://schemas.openxmlformats.org/officeDocument/2006/relationships/diagramData" Target="../diagrams/data5.xml"/><Relationship Id="rId19" Type="http://schemas.openxmlformats.org/officeDocument/2006/relationships/diagramLayout" Target="../diagrams/layout5.xml"/><Relationship Id="rId37" Type="http://schemas.microsoft.com/office/2007/relationships/diagramDrawing" Target="../diagrams/drawing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1.xml"/><Relationship Id="rId12" Type="http://schemas.microsoft.com/office/2007/relationships/diagramDrawing" Target="../diagrams/drawing11.xml"/><Relationship Id="rId13" Type="http://schemas.openxmlformats.org/officeDocument/2006/relationships/diagramData" Target="../diagrams/data12.xml"/><Relationship Id="rId14" Type="http://schemas.openxmlformats.org/officeDocument/2006/relationships/diagramLayout" Target="../diagrams/layout12.xml"/><Relationship Id="rId15" Type="http://schemas.openxmlformats.org/officeDocument/2006/relationships/diagramQuickStyle" Target="../diagrams/quickStyle12.xml"/><Relationship Id="rId16" Type="http://schemas.openxmlformats.org/officeDocument/2006/relationships/diagramColors" Target="../diagrams/colors12.xml"/><Relationship Id="rId17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8" Type="http://schemas.openxmlformats.org/officeDocument/2006/relationships/diagramData" Target="../diagrams/data11.xml"/><Relationship Id="rId9" Type="http://schemas.openxmlformats.org/officeDocument/2006/relationships/diagramLayout" Target="../diagrams/layout11.xml"/><Relationship Id="rId10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4" Type="http://schemas.openxmlformats.org/officeDocument/2006/relationships/diagramLayout" Target="../diagrams/layout15.xml"/><Relationship Id="rId5" Type="http://schemas.openxmlformats.org/officeDocument/2006/relationships/diagramQuickStyle" Target="../diagrams/quickStyle15.xml"/><Relationship Id="rId6" Type="http://schemas.openxmlformats.org/officeDocument/2006/relationships/diagramColors" Target="../diagrams/colors15.xml"/><Relationship Id="rId7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4" Type="http://schemas.openxmlformats.org/officeDocument/2006/relationships/diagramLayout" Target="../diagrams/layout18.xml"/><Relationship Id="rId5" Type="http://schemas.openxmlformats.org/officeDocument/2006/relationships/diagramQuickStyle" Target="../diagrams/quickStyle18.xml"/><Relationship Id="rId6" Type="http://schemas.openxmlformats.org/officeDocument/2006/relationships/diagramColors" Target="../diagrams/colors18.xml"/><Relationship Id="rId7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4" Type="http://schemas.openxmlformats.org/officeDocument/2006/relationships/diagramLayout" Target="../diagrams/layout19.xml"/><Relationship Id="rId5" Type="http://schemas.openxmlformats.org/officeDocument/2006/relationships/diagramQuickStyle" Target="../diagrams/quickStyle19.xml"/><Relationship Id="rId6" Type="http://schemas.openxmlformats.org/officeDocument/2006/relationships/diagramColors" Target="../diagrams/colors19.xml"/><Relationship Id="rId7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chart" Target="../charts/char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www.usenix.org/events/nsdi06/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DONAR: Decentralized Server Selection for Cloud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76962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Jennifer Rexford, Princeton University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Joint work with Joe </a:t>
            </a:r>
            <a:r>
              <a:rPr lang="en-US" sz="2600" dirty="0" err="1"/>
              <a:t>Wenjie</a:t>
            </a:r>
            <a:r>
              <a:rPr lang="en-US" sz="2600" dirty="0"/>
              <a:t> Jiang, </a:t>
            </a:r>
            <a:br>
              <a:rPr lang="en-US" sz="2600" dirty="0"/>
            </a:br>
            <a:r>
              <a:rPr lang="en-US" sz="2600" dirty="0" smtClean="0"/>
              <a:t>Michael </a:t>
            </a:r>
            <a:r>
              <a:rPr lang="en-US" sz="2600" dirty="0"/>
              <a:t>J. Freedman, and</a:t>
            </a:r>
            <a:r>
              <a:rPr lang="en-US" sz="2600" dirty="0" smtClean="0"/>
              <a:t> Patrick Wendell</a:t>
            </a:r>
            <a:endParaRPr lang="en-US" sz="2600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Naïve </a:t>
            </a:r>
            <a:r>
              <a:rPr lang="en-US" sz="4000" dirty="0" smtClean="0"/>
              <a:t>Policy </a:t>
            </a:r>
            <a:r>
              <a:rPr lang="en-US" sz="4000" dirty="0" smtClean="0"/>
              <a:t>Choices: “</a:t>
            </a:r>
            <a:r>
              <a:rPr lang="en-US" sz="4000" dirty="0" smtClean="0"/>
              <a:t>Round Robin”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37686" y="1828802"/>
            <a:ext cx="1491114" cy="4551140"/>
            <a:chOff x="1735179" y="2129731"/>
            <a:chExt cx="1338128" cy="4206872"/>
          </a:xfrm>
        </p:grpSpPr>
        <p:sp>
          <p:nvSpPr>
            <p:cNvPr id="82" name="Rectangle 81"/>
            <p:cNvSpPr/>
            <p:nvPr/>
          </p:nvSpPr>
          <p:spPr>
            <a:xfrm rot="5400000">
              <a:off x="302741" y="3566038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30477" y="212973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Client Requests</a:t>
              </a:r>
              <a:endParaRPr lang="en-US" sz="22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63257" y="3004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175280" y="3900683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75280" y="33094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5643" y="41910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75643" y="5671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75643" y="44958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1819544" y="2819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838200" y="5410200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838200" y="5119883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828800" y="29718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28800" y="38862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819544" y="40386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19543" y="41910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838057" y="530514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828801" y="546878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828800" y="5605938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28799" cy="117188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334000" y="3352800"/>
            <a:ext cx="1828799" cy="1179013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64820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876800"/>
            <a:ext cx="1828799" cy="1015425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334000" y="3589651"/>
            <a:ext cx="1828799" cy="222040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5334000" y="4876800"/>
            <a:ext cx="1828799" cy="106680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19800"/>
            <a:ext cx="1878827" cy="32345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828800" y="4343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334000" y="4724400"/>
            <a:ext cx="1828799" cy="1015425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4281792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Naïve Policy </a:t>
            </a:r>
            <a:r>
              <a:rPr lang="en-US" sz="4000" dirty="0" smtClean="0"/>
              <a:t>Choices</a:t>
            </a:r>
            <a:r>
              <a:rPr lang="en-US" sz="4000" dirty="0" smtClean="0"/>
              <a:t>:</a:t>
            </a:r>
            <a:r>
              <a:rPr lang="en-US" sz="4000" dirty="0" smtClean="0"/>
              <a:t> “</a:t>
            </a:r>
            <a:r>
              <a:rPr lang="en-US" sz="4000" dirty="0" smtClean="0"/>
              <a:t>Closest Node”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37686" y="1828802"/>
            <a:ext cx="1491114" cy="4551140"/>
            <a:chOff x="1735179" y="2129731"/>
            <a:chExt cx="1338128" cy="4206872"/>
          </a:xfrm>
        </p:grpSpPr>
        <p:sp>
          <p:nvSpPr>
            <p:cNvPr id="82" name="Rectangle 81"/>
            <p:cNvSpPr/>
            <p:nvPr/>
          </p:nvSpPr>
          <p:spPr>
            <a:xfrm rot="5400000">
              <a:off x="302741" y="3566038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30477" y="212973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Client Requests</a:t>
              </a:r>
              <a:endParaRPr lang="en-US" sz="22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63257" y="3004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175280" y="3900683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75280" y="33094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5643" y="41910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75643" y="5671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75643" y="44958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1819544" y="2819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838200" y="5410200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838200" y="5119883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828800" y="29718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28800" y="38862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819544" y="40386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19543" y="41910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838057" y="530514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828801" y="546878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828800" y="5605938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828800" y="4343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334000" y="449580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1447800" y="2514600"/>
            <a:ext cx="6781800" cy="30672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Goal: support </a:t>
            </a:r>
            <a:r>
              <a:rPr lang="en-US" sz="6000" b="1" i="1" dirty="0" smtClean="0">
                <a:solidFill>
                  <a:schemeClr val="bg1"/>
                </a:solidFill>
              </a:rPr>
              <a:t>complex </a:t>
            </a:r>
            <a:r>
              <a:rPr lang="en-US" sz="6000" b="1" dirty="0" smtClean="0">
                <a:solidFill>
                  <a:schemeClr val="bg1"/>
                </a:solidFill>
              </a:rPr>
              <a:t>policies across </a:t>
            </a:r>
            <a:r>
              <a:rPr lang="en-US" sz="6000" b="1" i="1" dirty="0" smtClean="0">
                <a:solidFill>
                  <a:schemeClr val="bg1"/>
                </a:solidFill>
              </a:rPr>
              <a:t>many</a:t>
            </a:r>
            <a:r>
              <a:rPr lang="en-US" sz="6000" b="1" dirty="0" smtClean="0">
                <a:solidFill>
                  <a:schemeClr val="bg1"/>
                </a:solidFill>
              </a:rPr>
              <a:t> nodes.</a:t>
            </a: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110720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99927" y="-152400"/>
            <a:ext cx="8229600" cy="1143000"/>
          </a:xfrm>
        </p:spPr>
        <p:txBody>
          <a:bodyPr/>
          <a:lstStyle/>
          <a:p>
            <a:r>
              <a:rPr lang="en-US" dirty="0"/>
              <a:t>Policies </a:t>
            </a:r>
            <a:r>
              <a:rPr lang="en-US" dirty="0" smtClean="0"/>
              <a:t>as Constraints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162800" y="1426170"/>
            <a:ext cx="1566729" cy="4910435"/>
            <a:chOff x="7391399" y="2133600"/>
            <a:chExt cx="1338129" cy="4203004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958961" y="3566038"/>
              <a:ext cx="4203004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567430" y="2758966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34128" y="2133600"/>
              <a:ext cx="1295400" cy="47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/>
                <a:t>Replicas</a:t>
              </a:r>
              <a:endParaRPr lang="en-US" sz="3000" b="1" dirty="0"/>
            </a:p>
          </p:txBody>
        </p:sp>
        <p:sp>
          <p:nvSpPr>
            <p:cNvPr id="48" name="Cloud 47"/>
            <p:cNvSpPr/>
            <p:nvPr/>
          </p:nvSpPr>
          <p:spPr>
            <a:xfrm>
              <a:off x="7936834" y="3187430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49" name="Cloud 48"/>
            <p:cNvSpPr/>
            <p:nvPr/>
          </p:nvSpPr>
          <p:spPr>
            <a:xfrm>
              <a:off x="7467600" y="3581400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50" name="Cloud 49"/>
            <p:cNvSpPr/>
            <p:nvPr/>
          </p:nvSpPr>
          <p:spPr>
            <a:xfrm>
              <a:off x="7936834" y="3962400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51" name="Cloud 50"/>
            <p:cNvSpPr/>
            <p:nvPr/>
          </p:nvSpPr>
          <p:spPr>
            <a:xfrm>
              <a:off x="7467600" y="4343400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52" name="Cloud 51"/>
            <p:cNvSpPr/>
            <p:nvPr/>
          </p:nvSpPr>
          <p:spPr>
            <a:xfrm>
              <a:off x="7936834" y="4695664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53" name="Cloud 52"/>
            <p:cNvSpPr/>
            <p:nvPr/>
          </p:nvSpPr>
          <p:spPr>
            <a:xfrm>
              <a:off x="7467600" y="5089634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54" name="Cloud 53"/>
            <p:cNvSpPr/>
            <p:nvPr/>
          </p:nvSpPr>
          <p:spPr>
            <a:xfrm>
              <a:off x="7936834" y="5470634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56" name="Cloud 55"/>
            <p:cNvSpPr/>
            <p:nvPr/>
          </p:nvSpPr>
          <p:spPr>
            <a:xfrm>
              <a:off x="7543800" y="5930630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flipH="1">
            <a:off x="3262744" y="3621090"/>
            <a:ext cx="3900056" cy="0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 w="412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62000" y="1371600"/>
            <a:ext cx="1814016" cy="5101939"/>
            <a:chOff x="2743200" y="2133600"/>
            <a:chExt cx="1814016" cy="4234338"/>
          </a:xfrm>
        </p:grpSpPr>
        <p:grpSp>
          <p:nvGrpSpPr>
            <p:cNvPr id="42" name="Group 41"/>
            <p:cNvGrpSpPr/>
            <p:nvPr/>
          </p:nvGrpSpPr>
          <p:grpSpPr>
            <a:xfrm>
              <a:off x="2743200" y="2133600"/>
              <a:ext cx="1814016" cy="4234338"/>
              <a:chOff x="4463180" y="1948013"/>
              <a:chExt cx="1356816" cy="4234338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63180" y="1948013"/>
                <a:ext cx="1356816" cy="842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smtClean="0"/>
                  <a:t>DONAR Nodes</a:t>
                </a:r>
                <a:endParaRPr lang="en-US" sz="30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94411" y="2862413"/>
                <a:ext cx="694675" cy="546824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>
              <a:off x="3662699" y="4586409"/>
              <a:ext cx="19050" cy="884224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3200400" y="3796576"/>
              <a:ext cx="928756" cy="546824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200400" y="5638800"/>
              <a:ext cx="928756" cy="546824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 rot="21195678">
            <a:off x="2863041" y="1046547"/>
            <a:ext cx="2956479" cy="2216650"/>
            <a:chOff x="3292977" y="2827290"/>
            <a:chExt cx="2339068" cy="2178020"/>
          </a:xfrm>
        </p:grpSpPr>
        <p:sp>
          <p:nvSpPr>
            <p:cNvPr id="34" name="Oval Callout 33"/>
            <p:cNvSpPr/>
            <p:nvPr/>
          </p:nvSpPr>
          <p:spPr>
            <a:xfrm rot="307403" flipH="1">
              <a:off x="3292977" y="2827290"/>
              <a:ext cx="2339068" cy="217802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 rot="404322">
              <a:off x="3429000" y="3303721"/>
              <a:ext cx="2057400" cy="10553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b</a:t>
              </a:r>
              <a:r>
                <a:rPr lang="en-US" sz="2800" b="1" dirty="0" err="1" smtClean="0"/>
                <a:t>andwidth_cap</a:t>
              </a:r>
              <a:r>
                <a:rPr lang="en-US" sz="2800" b="1" dirty="0" smtClean="0"/>
                <a:t> = 10,000 </a:t>
              </a:r>
              <a:r>
                <a:rPr lang="en-US" sz="2800" b="1" dirty="0" err="1" smtClean="0"/>
                <a:t>req</a:t>
              </a:r>
              <a:r>
                <a:rPr lang="en-US" sz="2800" b="1" dirty="0" smtClean="0"/>
                <a:t>/m</a:t>
              </a:r>
              <a:endParaRPr lang="en-US" sz="28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 rot="21195678">
            <a:off x="2844833" y="4694718"/>
            <a:ext cx="3411709" cy="2005475"/>
            <a:chOff x="3164393" y="4996982"/>
            <a:chExt cx="2339068" cy="1990035"/>
          </a:xfrm>
        </p:grpSpPr>
        <p:sp>
          <p:nvSpPr>
            <p:cNvPr id="31" name="Oval Callout 30"/>
            <p:cNvSpPr/>
            <p:nvPr/>
          </p:nvSpPr>
          <p:spPr>
            <a:xfrm rot="307403" flipH="1" flipV="1">
              <a:off x="3164393" y="4996982"/>
              <a:ext cx="2339068" cy="1990035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 rot="404322">
              <a:off x="3262935" y="5345267"/>
              <a:ext cx="2230643" cy="10553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s</a:t>
              </a:r>
              <a:r>
                <a:rPr lang="en-US" sz="2800" b="1" dirty="0" err="1" smtClean="0"/>
                <a:t>plit_ratio</a:t>
              </a:r>
              <a:r>
                <a:rPr lang="en-US" sz="2800" b="1" dirty="0" smtClean="0"/>
                <a:t> = 10%</a:t>
              </a:r>
            </a:p>
            <a:p>
              <a:pPr algn="ctr"/>
              <a:r>
                <a:rPr lang="en-US" sz="2800" b="1" dirty="0" err="1" smtClean="0"/>
                <a:t>allowed_dev</a:t>
              </a:r>
              <a:r>
                <a:rPr lang="en-US" sz="2800" b="1" dirty="0" smtClean="0"/>
                <a:t> = </a:t>
              </a:r>
              <a:r>
                <a:rPr lang="en-US" sz="2800" b="1" dirty="0"/>
                <a:t>±</a:t>
              </a:r>
              <a:r>
                <a:rPr lang="en-US" sz="2800" b="1" dirty="0" smtClean="0"/>
                <a:t> 5%</a:t>
              </a:r>
              <a:endParaRPr lang="en-US" sz="2800" b="1" dirty="0"/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H="1">
            <a:off x="3262743" y="4238054"/>
            <a:ext cx="3900056" cy="0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 w="412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439898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</a:t>
            </a:r>
            <a:r>
              <a:rPr lang="en-US" dirty="0" smtClean="0"/>
              <a:t>. 10-Server Deployment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to describe policy</a:t>
            </a:r>
          </a:p>
          <a:p>
            <a:r>
              <a:rPr lang="en-US" dirty="0" smtClean="0"/>
              <a:t> with constraints?</a:t>
            </a:r>
            <a:endParaRPr lang="en-US" dirty="0"/>
          </a:p>
        </p:txBody>
      </p:sp>
      <p:pic>
        <p:nvPicPr>
          <p:cNvPr id="1026" name="Picture 2" descr="C:\Users\patrick\Desktop\presults\servers_combin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56884"/>
            <a:ext cx="8915400" cy="288151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333078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patrick\Desktop\presults\servers_combin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56884"/>
            <a:ext cx="8915400" cy="288151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 Constraints</a:t>
            </a:r>
            <a:br>
              <a:rPr lang="en-US" dirty="0" smtClean="0"/>
            </a:br>
            <a:r>
              <a:rPr lang="en-US" dirty="0" smtClean="0"/>
              <a:t>Equivalent to “Closest Node”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0497912"/>
              </p:ext>
            </p:extLst>
          </p:nvPr>
        </p:nvGraphicFramePr>
        <p:xfrm>
          <a:off x="0" y="5183372"/>
          <a:ext cx="9074276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5269468"/>
            <a:ext cx="892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Requests per Replica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8077200" y="4876800"/>
            <a:ext cx="997076" cy="9970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accent2"/>
                </a:solidFill>
              </a:ln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18124" y="5175124"/>
            <a:ext cx="997076" cy="9970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accent2"/>
                </a:solidFill>
              </a:ln>
            </a:endParaRPr>
          </a:p>
        </p:txBody>
      </p:sp>
      <p:pic>
        <p:nvPicPr>
          <p:cNvPr id="4" name="Picture 3" descr="C:\Users\patrick\Desktop\presults\closest_combin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56884"/>
            <a:ext cx="8915400" cy="288151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4725087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5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 Constraints</a:t>
            </a:r>
            <a:br>
              <a:rPr lang="en-US" dirty="0"/>
            </a:br>
            <a:r>
              <a:rPr lang="en-US" dirty="0"/>
              <a:t>Equivalent to “Closest Node”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0865996"/>
              </p:ext>
            </p:extLst>
          </p:nvPr>
        </p:nvGraphicFramePr>
        <p:xfrm>
          <a:off x="0" y="5183372"/>
          <a:ext cx="9074276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5269468"/>
            <a:ext cx="892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Requests per Replica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886200" y="4814500"/>
            <a:ext cx="2209800" cy="1371600"/>
          </a:xfrm>
          <a:prstGeom prst="round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Impose 20% Cap</a:t>
            </a:r>
            <a:endParaRPr lang="en-US" sz="28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629400" y="6019800"/>
            <a:ext cx="2209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:\Users\patrick\Desktop\presults\closest_combin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56884"/>
            <a:ext cx="8915400" cy="288151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patrick\Desktop\presults\closest_combine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75641" t="44711"/>
          <a:stretch/>
        </p:blipFill>
        <p:spPr bwMode="auto">
          <a:xfrm>
            <a:off x="4777740" y="1807898"/>
            <a:ext cx="4061460" cy="2979484"/>
          </a:xfrm>
          <a:prstGeom prst="rect">
            <a:avLst/>
          </a:prstGeom>
          <a:noFill/>
          <a:ln w="76200">
            <a:solidFill>
              <a:schemeClr val="tx2"/>
            </a:solidFill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0884807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Cap as Overload Protection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7838497"/>
              </p:ext>
            </p:extLst>
          </p:nvPr>
        </p:nvGraphicFramePr>
        <p:xfrm>
          <a:off x="0" y="5183372"/>
          <a:ext cx="9074276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5269468"/>
            <a:ext cx="892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Requests per Replica</a:t>
            </a:r>
            <a:endParaRPr lang="en-US" sz="2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629400" y="6019800"/>
            <a:ext cx="2209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patrick\Desktop\presults\bcap_combin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7844" y="1856884"/>
            <a:ext cx="8915400" cy="288151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atrick\Desktop\presults\bcap_combine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75641" t="44710"/>
          <a:stretch/>
        </p:blipFill>
        <p:spPr bwMode="auto">
          <a:xfrm>
            <a:off x="4786354" y="1807898"/>
            <a:ext cx="4061460" cy="2979484"/>
          </a:xfrm>
          <a:prstGeom prst="rect">
            <a:avLst/>
          </a:prstGeom>
          <a:noFill/>
          <a:ln w="76200">
            <a:solidFill>
              <a:schemeClr val="tx2"/>
            </a:solidFill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616751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trick\Desktop\presults\us_closest_combin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7844" y="1856884"/>
            <a:ext cx="8915400" cy="288151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12 Hours Later…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9507684"/>
              </p:ext>
            </p:extLst>
          </p:nvPr>
        </p:nvGraphicFramePr>
        <p:xfrm>
          <a:off x="0" y="5183372"/>
          <a:ext cx="9074276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5269468"/>
            <a:ext cx="892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Requests per Replica</a:t>
            </a:r>
            <a:endParaRPr lang="en-US" sz="2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629400" y="6019800"/>
            <a:ext cx="2209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636080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trick\Desktop\presults\split_combin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7844" y="1856884"/>
            <a:ext cx="8915398" cy="288151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“Load Balance”</a:t>
            </a:r>
            <a:br>
              <a:rPr lang="en-US" dirty="0" smtClean="0"/>
            </a:br>
            <a:r>
              <a:rPr lang="en-US" dirty="0" smtClean="0"/>
              <a:t>(split = 10%, tolerance = 5%)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399" y="5269468"/>
            <a:ext cx="892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Requests per Replica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780748"/>
              </p:ext>
            </p:extLst>
          </p:nvPr>
        </p:nvGraphicFramePr>
        <p:xfrm>
          <a:off x="76200" y="5183372"/>
          <a:ext cx="8998076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81000" y="6400800"/>
            <a:ext cx="845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6248400"/>
            <a:ext cx="84582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5704" y="6581775"/>
            <a:ext cx="845349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660646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trick\Desktop\presults\split_combin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7844" y="1856884"/>
            <a:ext cx="8915398" cy="288151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“Load Balance”</a:t>
            </a:r>
            <a:br>
              <a:rPr lang="en-US" dirty="0" smtClean="0"/>
            </a:br>
            <a:r>
              <a:rPr lang="en-US" dirty="0" smtClean="0"/>
              <a:t>(split = 10%, tolerance = 5%)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399" y="5269468"/>
            <a:ext cx="892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Requests per Replica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2508888"/>
              </p:ext>
            </p:extLst>
          </p:nvPr>
        </p:nvGraphicFramePr>
        <p:xfrm>
          <a:off x="76200" y="5183372"/>
          <a:ext cx="8998076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81000" y="6400800"/>
            <a:ext cx="845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6248400"/>
            <a:ext cx="84582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5704" y="6581775"/>
            <a:ext cx="845349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477000" y="685800"/>
            <a:ext cx="1066800" cy="91440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667000" y="2057400"/>
            <a:ext cx="5562600" cy="1447800"/>
          </a:xfrm>
          <a:prstGeom prst="round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Trade-off network proximity &amp; load distribution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821431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Server selection background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b="1" u="sng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Constraint-based policy interface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Scalable optimization algorithm</a:t>
            </a:r>
          </a:p>
          <a:p>
            <a:pPr marL="57150" indent="0">
              <a:buNone/>
            </a:pPr>
            <a:endParaRPr lang="en-US" dirty="0" smtClean="0"/>
          </a:p>
          <a:p>
            <a:r>
              <a:rPr lang="en-US" dirty="0" smtClean="0"/>
              <a:t>Production deployment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974289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atrick\Desktop\presults\us_split_combin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7844" y="1856884"/>
            <a:ext cx="8915398" cy="288151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 Hours Later…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399" y="5269468"/>
            <a:ext cx="892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Requests per Replica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2189779"/>
              </p:ext>
            </p:extLst>
          </p:nvPr>
        </p:nvGraphicFramePr>
        <p:xfrm>
          <a:off x="76200" y="5183372"/>
          <a:ext cx="8998076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381000" y="6400800"/>
            <a:ext cx="845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000" y="6248400"/>
            <a:ext cx="84582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5704" y="6581775"/>
            <a:ext cx="845349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14304" y="2133600"/>
            <a:ext cx="7996296" cy="28831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Large range of policies by varying cap/weight </a:t>
            </a: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87855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Server selection background</a:t>
            </a:r>
          </a:p>
          <a:p>
            <a:endParaRPr lang="en-US" dirty="0"/>
          </a:p>
          <a:p>
            <a:r>
              <a:rPr lang="en-US" dirty="0" smtClean="0"/>
              <a:t>Constraint-based policy interface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Scalable optimization algorithm</a:t>
            </a:r>
          </a:p>
          <a:p>
            <a:pPr marL="57150" indent="0">
              <a:buNone/>
            </a:pPr>
            <a:endParaRPr lang="en-US" dirty="0" smtClean="0"/>
          </a:p>
          <a:p>
            <a:r>
              <a:rPr lang="en-US" dirty="0"/>
              <a:t>Production deployment</a:t>
            </a:r>
            <a:br>
              <a:rPr lang="en-US" dirty="0"/>
            </a:b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484555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Optimization: </a:t>
            </a:r>
            <a:br>
              <a:rPr lang="en-US" dirty="0" smtClean="0"/>
            </a:br>
            <a:r>
              <a:rPr lang="en-US" dirty="0" smtClean="0"/>
              <a:t>Policy Realization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Global LP describing </a:t>
            </a:r>
            <a:r>
              <a:rPr lang="en-US" dirty="0"/>
              <a:t>“optimal” </a:t>
            </a:r>
            <a:r>
              <a:rPr lang="en-US" dirty="0" smtClean="0"/>
              <a:t>pairing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2629159"/>
              </p:ext>
            </p:extLst>
          </p:nvPr>
        </p:nvGraphicFramePr>
        <p:xfrm>
          <a:off x="609600" y="1752600"/>
          <a:ext cx="7924800" cy="37084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641600"/>
                <a:gridCol w="2641600"/>
                <a:gridCol w="2641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Clients: c ∈ C 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Nodes: n ∈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Replica Instances: i ∈ I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" y="2819400"/>
            <a:ext cx="8229600" cy="3429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 Math"/>
            </a:endParaRPr>
          </a:p>
          <a:p>
            <a:pPr algn="ctr"/>
            <a:endParaRPr lang="en-US" dirty="0" smtClean="0">
              <a:latin typeface="Cambria Math"/>
            </a:endParaRPr>
          </a:p>
          <a:p>
            <a:r>
              <a:rPr lang="en-US" dirty="0" smtClean="0"/>
              <a:t>	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8383846"/>
                  </p:ext>
                </p:extLst>
              </p:nvPr>
            </p:nvGraphicFramePr>
            <p:xfrm>
              <a:off x="609600" y="3124200"/>
              <a:ext cx="7924800" cy="8315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2400"/>
                    <a:gridCol w="396240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Minimize network cost</a:t>
                          </a: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min</m:t>
                                    </m:r>
                                  </m:fName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∈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𝐶</m:t>
                                        </m:r>
                                      </m:sub>
                                      <m:sup/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∈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𝐼</m:t>
                                            </m:r>
                                          </m:sub>
                                          <m:sup/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l-GR" sz="200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l-GR" sz="200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α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1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𝒄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0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∙</m:t>
                                                </m:r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𝑐𝑖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∙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𝑐𝑜𝑠𝑡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)</m:t>
                                            </m:r>
                                          </m:e>
                                        </m:nary>
                                      </m:e>
                                    </m:nary>
                                  </m:e>
                                </m:func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p14="http://schemas.microsoft.com/office/powerpoint/2010/main" xmlns:mv="urn:schemas-microsoft-com:mac:vml" val="2048647561"/>
                  </p:ext>
                </p:extLst>
              </p:nvPr>
            </p:nvGraphicFramePr>
            <p:xfrm>
              <a:off x="609600" y="3124200"/>
              <a:ext cx="7924800" cy="8315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2400"/>
                    <a:gridCol w="3962400"/>
                  </a:tblGrid>
                  <a:tr h="83153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Minimize network cost</a:t>
                          </a: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0000" t="-44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0416279"/>
                  </p:ext>
                </p:extLst>
              </p:nvPr>
            </p:nvGraphicFramePr>
            <p:xfrm>
              <a:off x="609600" y="4495800"/>
              <a:ext cx="7924800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2400"/>
                    <a:gridCol w="3962400"/>
                  </a:tblGrid>
                  <a:tr h="381712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Server loads</a:t>
                          </a:r>
                          <a:r>
                            <a:rPr lang="en-US" sz="2800" baseline="0" dirty="0" smtClean="0">
                              <a:solidFill>
                                <a:schemeClr val="tx1"/>
                              </a:solidFill>
                            </a:rPr>
                            <a:t> within tolerance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3200" dirty="0" smtClean="0">
                                    <a:solidFill>
                                      <a:schemeClr val="tx1"/>
                                    </a:solidFill>
                                  </a:rPr>
                                  <m:t>	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32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200" dirty="0" smtClean="0">
                                    <a:solidFill>
                                      <a:schemeClr val="tx1"/>
                                    </a:solidFill>
                                  </a:rPr>
                                  <m:t>	</m:t>
                                </m:r>
                              </m:oMath>
                            </m:oMathPara>
                          </a14:m>
                          <a:endParaRPr lang="en-US" sz="32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p14="http://schemas.microsoft.com/office/powerpoint/2010/main" xmlns:mv="urn:schemas-microsoft-com:mac:vml" val="3804090144"/>
                  </p:ext>
                </p:extLst>
              </p:nvPr>
            </p:nvGraphicFramePr>
            <p:xfrm>
              <a:off x="609600" y="4495800"/>
              <a:ext cx="7924800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2400"/>
                    <a:gridCol w="3962400"/>
                  </a:tblGrid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Server loads</a:t>
                          </a:r>
                          <a:r>
                            <a:rPr lang="en-US" sz="2800" baseline="0" dirty="0" smtClean="0">
                              <a:solidFill>
                                <a:schemeClr val="tx1"/>
                              </a:solidFill>
                            </a:rPr>
                            <a:t> within tolerance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00000" t="-5806" b="-1806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0362229"/>
                  </p:ext>
                </p:extLst>
              </p:nvPr>
            </p:nvGraphicFramePr>
            <p:xfrm>
              <a:off x="609600" y="5532120"/>
              <a:ext cx="7924800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2400"/>
                    <a:gridCol w="3962400"/>
                  </a:tblGrid>
                  <a:tr h="38171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Bandwidth</a:t>
                          </a:r>
                          <a:r>
                            <a:rPr lang="en-US" sz="2800" baseline="0" dirty="0" smtClean="0">
                              <a:solidFill>
                                <a:schemeClr val="tx1"/>
                              </a:solidFill>
                            </a:rPr>
                            <a:t> caps met</a:t>
                          </a:r>
                          <a:endParaRPr lang="en-US" sz="28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p14="http://schemas.microsoft.com/office/powerpoint/2010/main" xmlns:mv="urn:schemas-microsoft-com:mac:vml" val="2931331342"/>
                  </p:ext>
                </p:extLst>
              </p:nvPr>
            </p:nvGraphicFramePr>
            <p:xfrm>
              <a:off x="609600" y="5532120"/>
              <a:ext cx="7924800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2400"/>
                    <a:gridCol w="3962400"/>
                  </a:tblGrid>
                  <a:tr h="79248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Bandwidth</a:t>
                          </a:r>
                          <a:r>
                            <a:rPr lang="en-US" sz="2800" baseline="0" dirty="0" smtClean="0">
                              <a:solidFill>
                                <a:schemeClr val="tx1"/>
                              </a:solidFill>
                            </a:rPr>
                            <a:t> caps met</a:t>
                          </a:r>
                          <a:endParaRPr lang="en-US" sz="28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00000" t="-692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3962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s.t.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345585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Optimization Workflow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9717879"/>
              </p:ext>
            </p:extLst>
          </p:nvPr>
        </p:nvGraphicFramePr>
        <p:xfrm>
          <a:off x="228600" y="2286000"/>
          <a:ext cx="85344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587846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8600" y="838200"/>
            <a:ext cx="8534400" cy="4546600"/>
            <a:chOff x="304800" y="1778000"/>
            <a:chExt cx="8534400" cy="4546600"/>
          </a:xfrm>
        </p:grpSpPr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0253684"/>
                </p:ext>
              </p:extLst>
            </p:nvPr>
          </p:nvGraphicFramePr>
          <p:xfrm>
            <a:off x="304800" y="1778000"/>
            <a:ext cx="8534400" cy="4064000"/>
          </p:xfrm>
          <a:graphic>
            <a:graphicData uri="http://schemas.openxmlformats.org/drawingml/2006/diagram">
              <a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7987599"/>
                </p:ext>
              </p:extLst>
            </p:nvPr>
          </p:nvGraphicFramePr>
          <p:xfrm>
            <a:off x="304800" y="2006600"/>
            <a:ext cx="8534400" cy="4064000"/>
          </p:xfrm>
          <a:graphic>
            <a:graphicData uri="http://schemas.openxmlformats.org/drawingml/2006/diagram">
              <a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0600404"/>
                </p:ext>
              </p:extLst>
            </p:nvPr>
          </p:nvGraphicFramePr>
          <p:xfrm>
            <a:off x="304800" y="2260600"/>
            <a:ext cx="8534400" cy="4064000"/>
          </p:xfrm>
          <a:graphic>
            <a:graphicData uri="http://schemas.openxmlformats.org/drawingml/2006/diagram">
              <a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Optimization Workflow</a:t>
            </a:r>
            <a:endParaRPr lang="en-US" sz="4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8600" y="1600200"/>
            <a:ext cx="8534400" cy="4800600"/>
            <a:chOff x="304800" y="1778000"/>
            <a:chExt cx="8534400" cy="4800600"/>
          </a:xfrm>
        </p:grpSpPr>
        <p:grpSp>
          <p:nvGrpSpPr>
            <p:cNvPr id="3" name="Group 2"/>
            <p:cNvGrpSpPr/>
            <p:nvPr/>
          </p:nvGrpSpPr>
          <p:grpSpPr>
            <a:xfrm>
              <a:off x="304800" y="1778000"/>
              <a:ext cx="8534400" cy="4546600"/>
              <a:chOff x="304800" y="1778000"/>
              <a:chExt cx="8534400" cy="4546600"/>
            </a:xfrm>
          </p:grpSpPr>
          <p:graphicFrame>
            <p:nvGraphicFramePr>
              <p:cNvPr id="11" name="Diagram 10"/>
              <p:cNvGraphicFramePr/>
              <p:nvPr>
                <p:extLst>
                  <p:ext uri="{D42A27DB-BD31-4B8C-83A1-F6EECF244321}">
  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3753113"/>
                  </p:ext>
                </p:extLst>
              </p:nvPr>
            </p:nvGraphicFramePr>
            <p:xfrm>
              <a:off x="304800" y="1778000"/>
              <a:ext cx="8534400" cy="4064000"/>
            </p:xfrm>
            <a:graphic>
              <a:graphicData uri="http://schemas.openxmlformats.org/drawingml/2006/diagram">
                <a:relIds xmlns:dgm="http://schemas.openxmlformats.org/drawingml/2006/diagram" xmlns:r="http://schemas.openxmlformats.org/officeDocument/2006/relationships" r:dm="rId18" r:lo="rId19" r:qs="rId20" r:cs="rId21"/>
              </a:graphicData>
            </a:graphic>
          </p:graphicFrame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8420289"/>
                  </p:ext>
                </p:extLst>
              </p:nvPr>
            </p:nvGraphicFramePr>
            <p:xfrm>
              <a:off x="304800" y="2006600"/>
              <a:ext cx="8534400" cy="4064000"/>
            </p:xfrm>
            <a:graphic>
              <a:graphicData uri="http://schemas.openxmlformats.org/drawingml/2006/diagram">
                <a:relIds xmlns:dgm="http://schemas.openxmlformats.org/drawingml/2006/diagram" xmlns:r="http://schemas.openxmlformats.org/officeDocument/2006/relationships" r:dm="rId23" r:lo="rId24" r:qs="rId25" r:cs="rId26"/>
              </a:graphicData>
            </a:graphic>
          </p:graphicFrame>
          <p:graphicFrame>
            <p:nvGraphicFramePr>
              <p:cNvPr id="10" name="Diagram 9"/>
              <p:cNvGraphicFramePr/>
              <p:nvPr>
                <p:extLst>
                  <p:ext uri="{D42A27DB-BD31-4B8C-83A1-F6EECF244321}">
  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7058136"/>
                  </p:ext>
                </p:extLst>
              </p:nvPr>
            </p:nvGraphicFramePr>
            <p:xfrm>
              <a:off x="304800" y="2260600"/>
              <a:ext cx="8534400" cy="4064000"/>
            </p:xfrm>
            <a:graphic>
              <a:graphicData uri="http://schemas.openxmlformats.org/drawingml/2006/diagram">
                <a:relIds xmlns:dgm="http://schemas.openxmlformats.org/drawingml/2006/diagram" xmlns:r="http://schemas.openxmlformats.org/officeDocument/2006/relationships" r:dm="rId28" r:lo="rId29" r:qs="rId30" r:cs="rId31"/>
              </a:graphicData>
            </a:graphic>
          </p:graphicFrame>
        </p:grpSp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5369399"/>
                </p:ext>
              </p:extLst>
            </p:nvPr>
          </p:nvGraphicFramePr>
          <p:xfrm>
            <a:off x="304800" y="2514600"/>
            <a:ext cx="8534400" cy="4064000"/>
          </p:xfrm>
          <a:graphic>
            <a:graphicData uri="http://schemas.openxmlformats.org/drawingml/2006/diagram">
              <a:relIds xmlns:dgm="http://schemas.openxmlformats.org/drawingml/2006/diagram" xmlns:r="http://schemas.openxmlformats.org/officeDocument/2006/relationships" r:dm="rId33" r:lo="rId34" r:qs="rId35" r:cs="rId36"/>
            </a:graphicData>
          </a:graphic>
        </p:graphicFrame>
      </p:grpSp>
      <p:sp>
        <p:nvSpPr>
          <p:cNvPr id="17" name="TextBox 16"/>
          <p:cNvSpPr txBox="1"/>
          <p:nvPr/>
        </p:nvSpPr>
        <p:spPr>
          <a:xfrm>
            <a:off x="2209800" y="5486400"/>
            <a:ext cx="4267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Per-customer!</a:t>
            </a:r>
            <a:endParaRPr lang="en-US" sz="54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214848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Optimization Workflow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8919861"/>
              </p:ext>
            </p:extLst>
          </p:nvPr>
        </p:nvGraphicFramePr>
        <p:xfrm>
          <a:off x="152400" y="304800"/>
          <a:ext cx="85344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rved Left Arrow 2"/>
          <p:cNvSpPr/>
          <p:nvPr/>
        </p:nvSpPr>
        <p:spPr>
          <a:xfrm rot="5400000">
            <a:off x="3238500" y="1485900"/>
            <a:ext cx="2209800" cy="594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6366" y="4114800"/>
            <a:ext cx="34431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Continuously!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952543" y="5707559"/>
            <a:ext cx="7329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(respond to underlying traffic)</a:t>
            </a:r>
            <a:endParaRPr lang="en-US" sz="35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678378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Numbers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1638611"/>
              </p:ext>
            </p:extLst>
          </p:nvPr>
        </p:nvGraphicFramePr>
        <p:xfrm>
          <a:off x="260498" y="1402257"/>
          <a:ext cx="8458202" cy="41402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73302"/>
                <a:gridCol w="1246225"/>
                <a:gridCol w="1246225"/>
                <a:gridCol w="1246225"/>
                <a:gridCol w="1246225"/>
              </a:tblGrid>
              <a:tr h="1041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</a:t>
                      </a:r>
                      <a:r>
                        <a:rPr lang="en-US" sz="3200" baseline="30000" dirty="0" smtClean="0"/>
                        <a:t>1</a:t>
                      </a:r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10</a:t>
                      </a:r>
                      <a:r>
                        <a:rPr lang="en-US" sz="3200" baseline="30000" dirty="0" smtClean="0"/>
                        <a:t>2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10</a:t>
                      </a:r>
                      <a:r>
                        <a:rPr lang="en-US" sz="3200" baseline="30000" dirty="0" smtClean="0"/>
                        <a:t>3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10</a:t>
                      </a:r>
                      <a:r>
                        <a:rPr lang="en-US" sz="3200" baseline="30000" dirty="0" smtClean="0"/>
                        <a:t>4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</a:tr>
              <a:tr h="66888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DONAR Nodes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66888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Customers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/>
                </a:tc>
              </a:tr>
              <a:tr h="66888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replicas/customer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66888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client</a:t>
                      </a:r>
                      <a:r>
                        <a:rPr lang="en-US" sz="3200" baseline="0" dirty="0" smtClean="0"/>
                        <a:t> groups</a:t>
                      </a:r>
                      <a:r>
                        <a:rPr lang="en-US" sz="3200" dirty="0" smtClean="0"/>
                        <a:t>/</a:t>
                      </a:r>
                    </a:p>
                    <a:p>
                      <a:r>
                        <a:rPr lang="en-US" sz="3200" dirty="0" smtClean="0"/>
                        <a:t>  customer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48765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Problem for each customer:</a:t>
            </a:r>
          </a:p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10</a:t>
            </a:r>
            <a:r>
              <a:rPr lang="en-US" sz="4400" b="1" baseline="30000" dirty="0" smtClean="0">
                <a:solidFill>
                  <a:schemeClr val="accent2"/>
                </a:solidFill>
              </a:rPr>
              <a:t>2 </a:t>
            </a:r>
            <a:r>
              <a:rPr lang="en-US" sz="4400" b="1" dirty="0" smtClean="0">
                <a:solidFill>
                  <a:schemeClr val="accent2"/>
                </a:solidFill>
              </a:rPr>
              <a:t>* 10</a:t>
            </a:r>
            <a:r>
              <a:rPr lang="en-US" sz="4400" b="1" baseline="30000" dirty="0" smtClean="0">
                <a:solidFill>
                  <a:schemeClr val="accent2"/>
                </a:solidFill>
              </a:rPr>
              <a:t>4</a:t>
            </a:r>
            <a:r>
              <a:rPr lang="en-US" sz="4400" b="1" dirty="0" smtClean="0">
                <a:solidFill>
                  <a:schemeClr val="accent2"/>
                </a:solidFill>
              </a:rPr>
              <a:t> = 10</a:t>
            </a:r>
            <a:r>
              <a:rPr lang="en-US" sz="4400" b="1" baseline="30000" dirty="0" smtClean="0">
                <a:solidFill>
                  <a:schemeClr val="accent2"/>
                </a:solidFill>
              </a:rPr>
              <a:t>6</a:t>
            </a:r>
            <a:r>
              <a:rPr lang="en-US" sz="4400" b="1" dirty="0" smtClean="0">
                <a:solidFill>
                  <a:schemeClr val="accent2"/>
                </a:solidFill>
              </a:rPr>
              <a:t>  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345839" y="2557970"/>
            <a:ext cx="456314" cy="4563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47581" y="3204356"/>
            <a:ext cx="456314" cy="4563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45839" y="3887086"/>
            <a:ext cx="456314" cy="4563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49486" y="4572886"/>
            <a:ext cx="456314" cy="4563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72453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Measure Traffic &amp; Optimize Locally?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Diagram 43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76702616"/>
              </p:ext>
            </p:extLst>
          </p:nvPr>
        </p:nvGraphicFramePr>
        <p:xfrm>
          <a:off x="257423" y="2599555"/>
          <a:ext cx="3323977" cy="136284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1" name="Diagram 50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3024823"/>
              </p:ext>
            </p:extLst>
          </p:nvPr>
        </p:nvGraphicFramePr>
        <p:xfrm>
          <a:off x="304800" y="3905761"/>
          <a:ext cx="3323977" cy="136284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5" name="Diagram 54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8422938"/>
              </p:ext>
            </p:extLst>
          </p:nvPr>
        </p:nvGraphicFramePr>
        <p:xfrm>
          <a:off x="304800" y="5266555"/>
          <a:ext cx="3323977" cy="136284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182354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Not Accurate!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0386690"/>
              </p:ext>
            </p:extLst>
          </p:nvPr>
        </p:nvGraphicFramePr>
        <p:xfrm>
          <a:off x="-14177" y="4297568"/>
          <a:ext cx="3842377" cy="2426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337686" y="1828802"/>
            <a:ext cx="1491114" cy="4551140"/>
            <a:chOff x="1735179" y="2129731"/>
            <a:chExt cx="1338128" cy="4206872"/>
          </a:xfrm>
        </p:grpSpPr>
        <p:sp>
          <p:nvSpPr>
            <p:cNvPr id="33" name="Rectangle 32"/>
            <p:cNvSpPr/>
            <p:nvPr/>
          </p:nvSpPr>
          <p:spPr>
            <a:xfrm rot="5400000">
              <a:off x="302741" y="3566038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30477" y="212973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Client Requests</a:t>
              </a:r>
              <a:endParaRPr lang="en-US" sz="22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163257" y="3004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175280" y="3900683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75280" y="33094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175643" y="41910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75643" y="5671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175643" y="44958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>
            <a:off x="1819544" y="2819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828800" y="29718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828800" y="38862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819544" y="40386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19543" y="41910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838057" y="530514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828801" y="546878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28800" y="5605938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717556" y="2263746"/>
            <a:ext cx="2093302" cy="159675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2619813" y="4152876"/>
            <a:ext cx="6232525" cy="2441439"/>
          </a:xfrm>
          <a:prstGeom prst="roundRect">
            <a:avLst/>
          </a:prstGeom>
          <a:solidFill>
            <a:schemeClr val="accent2"/>
          </a:solidFill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No one node sees</a:t>
            </a:r>
          </a:p>
          <a:p>
            <a:pPr algn="ctr"/>
            <a:r>
              <a:rPr lang="en-US" sz="4800" dirty="0" smtClean="0"/>
              <a:t>entire client population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4061384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Aggregate at Central Coordinator?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Diagram 43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0126963"/>
              </p:ext>
            </p:extLst>
          </p:nvPr>
        </p:nvGraphicFramePr>
        <p:xfrm>
          <a:off x="914400" y="5257800"/>
          <a:ext cx="2667000" cy="109348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Explosion 2 34"/>
          <p:cNvSpPr/>
          <p:nvPr/>
        </p:nvSpPr>
        <p:spPr>
          <a:xfrm>
            <a:off x="3962400" y="5224938"/>
            <a:ext cx="533400" cy="49006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194812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User-Facing </a:t>
            </a:r>
            <a:r>
              <a:rPr lang="en-US" sz="3600" dirty="0" smtClean="0"/>
              <a:t>Services are</a:t>
            </a:r>
            <a:r>
              <a:rPr lang="en-US" sz="3600" dirty="0" smtClean="0"/>
              <a:t> Geo</a:t>
            </a:r>
            <a:r>
              <a:rPr lang="en-US" sz="3600" dirty="0" smtClean="0"/>
              <a:t>-Replicated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8982" y="2438400"/>
            <a:ext cx="8898818" cy="361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561236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Aggregate at Central Coordinator?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Diagram 43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0835389"/>
              </p:ext>
            </p:extLst>
          </p:nvPr>
        </p:nvGraphicFramePr>
        <p:xfrm>
          <a:off x="914400" y="5257800"/>
          <a:ext cx="2667000" cy="109348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Explosion 2 34"/>
          <p:cNvSpPr/>
          <p:nvPr/>
        </p:nvSpPr>
        <p:spPr>
          <a:xfrm>
            <a:off x="3962400" y="5224938"/>
            <a:ext cx="533400" cy="49006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rved Left Arrow 26"/>
          <p:cNvSpPr/>
          <p:nvPr/>
        </p:nvSpPr>
        <p:spPr>
          <a:xfrm flipH="1">
            <a:off x="1828800" y="3247710"/>
            <a:ext cx="1752600" cy="26045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 flipH="1">
            <a:off x="2133600" y="4462193"/>
            <a:ext cx="1447800" cy="13900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437338"/>
            <a:ext cx="24279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Share Traffic</a:t>
            </a:r>
          </a:p>
          <a:p>
            <a:pPr algn="ctr"/>
            <a:r>
              <a:rPr lang="en-US" sz="2800" b="1" dirty="0" smtClean="0"/>
              <a:t>Measurements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365" y="3276600"/>
            <a:ext cx="109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(10</a:t>
            </a:r>
            <a:r>
              <a:rPr lang="en-US" sz="2800" b="1" baseline="30000" dirty="0"/>
              <a:t>6</a:t>
            </a:r>
            <a:r>
              <a:rPr lang="en-US" sz="2800" b="1" dirty="0" smtClean="0"/>
              <a:t>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732461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Aggregate at Central Coordinator?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Diagram 43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2363242"/>
              </p:ext>
            </p:extLst>
          </p:nvPr>
        </p:nvGraphicFramePr>
        <p:xfrm>
          <a:off x="914400" y="5257800"/>
          <a:ext cx="2667000" cy="109348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Explosion 2 34"/>
          <p:cNvSpPr/>
          <p:nvPr/>
        </p:nvSpPr>
        <p:spPr>
          <a:xfrm>
            <a:off x="3962400" y="5224938"/>
            <a:ext cx="533400" cy="49006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43881" y="5943600"/>
            <a:ext cx="1527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Optimize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183276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Aggregate at Central Coordinator?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Diagram 43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6977698"/>
              </p:ext>
            </p:extLst>
          </p:nvPr>
        </p:nvGraphicFramePr>
        <p:xfrm>
          <a:off x="914400" y="5257800"/>
          <a:ext cx="2667000" cy="109348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Explosion 2 34"/>
          <p:cNvSpPr/>
          <p:nvPr/>
        </p:nvSpPr>
        <p:spPr>
          <a:xfrm>
            <a:off x="3962400" y="5224938"/>
            <a:ext cx="533400" cy="49006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3737431"/>
            <a:ext cx="20279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Return</a:t>
            </a:r>
          </a:p>
          <a:p>
            <a:pPr algn="ctr"/>
            <a:r>
              <a:rPr lang="en-US" sz="2800" b="1" dirty="0"/>
              <a:t>a</a:t>
            </a:r>
            <a:r>
              <a:rPr lang="en-US" sz="2800" b="1" dirty="0" smtClean="0"/>
              <a:t>ssignments</a:t>
            </a:r>
            <a:br>
              <a:rPr lang="en-US" sz="2800" b="1" dirty="0" smtClean="0"/>
            </a:br>
            <a:r>
              <a:rPr lang="en-US" sz="2800" b="1" dirty="0" smtClean="0"/>
              <a:t>(10</a:t>
            </a:r>
            <a:r>
              <a:rPr lang="en-US" sz="2800" b="1" baseline="30000" dirty="0"/>
              <a:t>6</a:t>
            </a:r>
            <a:r>
              <a:rPr lang="en-US" sz="2800" b="1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 flipV="1">
            <a:off x="2819400" y="2971800"/>
            <a:ext cx="762000" cy="2910784"/>
            <a:chOff x="2819400" y="3247710"/>
            <a:chExt cx="762000" cy="2604506"/>
          </a:xfrm>
        </p:grpSpPr>
        <p:sp>
          <p:nvSpPr>
            <p:cNvPr id="33" name="Curved Left Arrow 32"/>
            <p:cNvSpPr/>
            <p:nvPr/>
          </p:nvSpPr>
          <p:spPr>
            <a:xfrm flipH="1">
              <a:off x="2819400" y="3247710"/>
              <a:ext cx="762000" cy="2604506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urved Left Arrow 33"/>
            <p:cNvSpPr/>
            <p:nvPr/>
          </p:nvSpPr>
          <p:spPr>
            <a:xfrm flipH="1">
              <a:off x="2971800" y="3276600"/>
              <a:ext cx="609600" cy="1324289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065629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7279025"/>
              </p:ext>
            </p:extLst>
          </p:nvPr>
        </p:nvGraphicFramePr>
        <p:xfrm>
          <a:off x="381000" y="1397000"/>
          <a:ext cx="8305800" cy="323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95500"/>
                <a:gridCol w="2076450"/>
                <a:gridCol w="2076450"/>
              </a:tblGrid>
              <a:tr h="107950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Accurate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Efficient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Reliable</a:t>
                      </a:r>
                      <a:endParaRPr lang="en-US" sz="4000" dirty="0"/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Local only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Central</a:t>
                      </a:r>
                    </a:p>
                    <a:p>
                      <a:pPr algn="ctr"/>
                      <a:r>
                        <a:rPr lang="en-US" sz="3000" dirty="0" smtClean="0"/>
                        <a:t>Coordinator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904175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Decomposing Objective Function</a:t>
            </a:r>
            <a:endParaRPr lang="en-US" sz="4000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6" name="Rectangle 5"/>
              <p:cNvSpPr/>
              <p:nvPr/>
            </p:nvSpPr>
            <p:spPr>
              <a:xfrm>
                <a:off x="412084" y="1758618"/>
                <a:ext cx="5105400" cy="143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latin typeface="Cambria Math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36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sub>
                                <m:sup/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360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l-GR" sz="36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36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α</m:t>
                                          </m:r>
                                        </m:e>
                                        <m:sub>
                                          <m:r>
                                            <a:rPr lang="en-US" sz="36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𝒄</m:t>
                                          </m:r>
                                        </m:sub>
                                      </m:sSub>
                                      <m:r>
                                        <a:rPr lang="en-US" sz="36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sz="36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𝑐𝑖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𝑐𝑜𝑠𝑡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84" y="1758618"/>
                <a:ext cx="5105400" cy="1437317"/>
              </a:xfrm>
              <a:prstGeom prst="rect">
                <a:avLst/>
              </a:prstGeom>
              <a:blipFill rotWithShape="1">
                <a:blip r:embed="rId3"/>
                <a:stretch>
                  <a:fillRect r="-14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9" name="Rectangle 28"/>
              <p:cNvSpPr/>
              <p:nvPr/>
            </p:nvSpPr>
            <p:spPr>
              <a:xfrm>
                <a:off x="1447800" y="4800600"/>
                <a:ext cx="5105400" cy="1446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36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sub>
                                <m:sup/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l-GR" sz="36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36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α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  <m:r>
                                            <a:rPr lang="en-US" sz="36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3600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sz="360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36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𝑐𝑖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𝑐𝑜𝑠𝑡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800600"/>
                <a:ext cx="5105400" cy="1446293"/>
              </a:xfrm>
              <a:prstGeom prst="rect">
                <a:avLst/>
              </a:prstGeom>
              <a:blipFill rotWithShape="1">
                <a:blip r:embed="rId4"/>
                <a:stretch>
                  <a:fillRect r="-3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617739" y="1669702"/>
            <a:ext cx="221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Traffic from </a:t>
            </a:r>
            <a:r>
              <a:rPr lang="en-US" sz="2400" b="1" i="1" dirty="0" smtClean="0">
                <a:solidFill>
                  <a:schemeClr val="accent2"/>
                </a:solidFill>
              </a:rPr>
              <a:t>c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74684" y="1654313"/>
            <a:ext cx="30169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4"/>
                </a:solidFill>
              </a:rPr>
              <a:t>c</a:t>
            </a:r>
            <a:r>
              <a:rPr lang="en-US" sz="2500" b="1" dirty="0" smtClean="0">
                <a:solidFill>
                  <a:schemeClr val="accent4"/>
                </a:solidFill>
              </a:rPr>
              <a:t>ost of mapping </a:t>
            </a:r>
            <a:r>
              <a:rPr lang="en-US" sz="2500" b="1" i="1" dirty="0" smtClean="0">
                <a:solidFill>
                  <a:schemeClr val="accent4"/>
                </a:solidFill>
              </a:rPr>
              <a:t>c</a:t>
            </a:r>
            <a:r>
              <a:rPr lang="en-US" sz="2500" b="1" dirty="0" smtClean="0">
                <a:solidFill>
                  <a:schemeClr val="accent4"/>
                </a:solidFill>
              </a:rPr>
              <a:t> to </a:t>
            </a:r>
            <a:r>
              <a:rPr lang="en-US" sz="2500" b="1" i="1" dirty="0" smtClean="0">
                <a:solidFill>
                  <a:schemeClr val="accent4"/>
                </a:solidFill>
              </a:rPr>
              <a:t>i</a:t>
            </a:r>
            <a:endParaRPr lang="en-US" sz="2500" b="1" i="1" dirty="0">
              <a:solidFill>
                <a:schemeClr val="accent4"/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3002884" y="1900535"/>
            <a:ext cx="609600" cy="304802"/>
          </a:xfrm>
          <a:prstGeom prst="bentConnector3">
            <a:avLst>
              <a:gd name="adj1" fmla="val -6896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17284" y="2749377"/>
            <a:ext cx="0" cy="390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355684" y="2131367"/>
            <a:ext cx="228600" cy="34591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0" name="TextBox 19"/>
              <p:cNvSpPr txBox="1"/>
              <p:nvPr/>
            </p:nvSpPr>
            <p:spPr>
              <a:xfrm>
                <a:off x="412084" y="3272135"/>
                <a:ext cx="1446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clients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84" y="3272135"/>
                <a:ext cx="144623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49" name="TextBox 48"/>
              <p:cNvSpPr txBox="1"/>
              <p:nvPr/>
            </p:nvSpPr>
            <p:spPr>
              <a:xfrm>
                <a:off x="1718158" y="3272135"/>
                <a:ext cx="18181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instances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158" y="3272135"/>
                <a:ext cx="181812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167867" y="3553361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=</a:t>
            </a:r>
            <a:endParaRPr lang="en-US" sz="8000" b="1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57" name="TextBox 56"/>
              <p:cNvSpPr txBox="1"/>
              <p:nvPr/>
            </p:nvSpPr>
            <p:spPr>
              <a:xfrm>
                <a:off x="1143000" y="6183868"/>
                <a:ext cx="13724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nodes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183868"/>
                <a:ext cx="1372492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2362200" y="6228546"/>
            <a:ext cx="26698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</a:rPr>
              <a:t>Traffic to this node</a:t>
            </a:r>
            <a:endParaRPr lang="en-US" sz="25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514600" y="5781988"/>
            <a:ext cx="0" cy="390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108489" y="4779358"/>
            <a:ext cx="1710911" cy="154524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5800" y="2209800"/>
            <a:ext cx="1752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77226" y="2096869"/>
            <a:ext cx="1923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>
                <a:solidFill>
                  <a:schemeClr val="accent4"/>
                </a:solidFill>
                <a:latin typeface="Times"/>
                <a:cs typeface="Times"/>
              </a:rPr>
              <a:t>c</a:t>
            </a:r>
            <a:r>
              <a:rPr lang="en-US" sz="3600" i="1" dirty="0" err="1" smtClean="0">
                <a:solidFill>
                  <a:schemeClr val="accent4"/>
                </a:solidFill>
                <a:latin typeface="Times"/>
                <a:cs typeface="Times"/>
              </a:rPr>
              <a:t>ost(c</a:t>
            </a:r>
            <a:r>
              <a:rPr lang="en-US" sz="3600" i="1" dirty="0" smtClean="0">
                <a:solidFill>
                  <a:schemeClr val="accent4"/>
                </a:solidFill>
                <a:latin typeface="Times"/>
                <a:cs typeface="Times"/>
              </a:rPr>
              <a:t>, </a:t>
            </a:r>
            <a:r>
              <a:rPr lang="en-US" sz="3600" i="1" dirty="0" err="1" smtClean="0">
                <a:solidFill>
                  <a:schemeClr val="accent4"/>
                </a:solidFill>
                <a:latin typeface="Times"/>
                <a:cs typeface="Times"/>
              </a:rPr>
              <a:t>i</a:t>
            </a:r>
            <a:r>
              <a:rPr lang="en-US" sz="3600" i="1" dirty="0" smtClean="0">
                <a:solidFill>
                  <a:schemeClr val="accent4"/>
                </a:solidFill>
                <a:latin typeface="Times"/>
                <a:cs typeface="Times"/>
              </a:rPr>
              <a:t>)</a:t>
            </a:r>
            <a:endParaRPr lang="en-US" sz="3600" i="1" dirty="0">
              <a:solidFill>
                <a:schemeClr val="accent4"/>
              </a:solidFill>
              <a:latin typeface="Times"/>
              <a:cs typeface="Time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47952" y="3119735"/>
            <a:ext cx="31736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>
                <a:solidFill>
                  <a:schemeClr val="tx2"/>
                </a:solidFill>
              </a:rPr>
              <a:t>prob</a:t>
            </a:r>
            <a:r>
              <a:rPr lang="en-US" sz="2500" b="1" dirty="0">
                <a:solidFill>
                  <a:schemeClr val="tx2"/>
                </a:solidFill>
              </a:rPr>
              <a:t> of mapping </a:t>
            </a:r>
            <a:r>
              <a:rPr lang="en-US" sz="2500" b="1" i="1" dirty="0">
                <a:solidFill>
                  <a:schemeClr val="tx2"/>
                </a:solidFill>
              </a:rPr>
              <a:t>c</a:t>
            </a:r>
            <a:r>
              <a:rPr lang="en-US" sz="2500" b="1" dirty="0">
                <a:solidFill>
                  <a:schemeClr val="tx2"/>
                </a:solidFill>
              </a:rPr>
              <a:t> to </a:t>
            </a:r>
            <a:r>
              <a:rPr lang="en-US" sz="2500" b="1" i="1" dirty="0">
                <a:solidFill>
                  <a:schemeClr val="tx2"/>
                </a:solidFill>
              </a:rPr>
              <a:t>i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00800" y="5029200"/>
            <a:ext cx="1752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82226" y="5068669"/>
            <a:ext cx="1923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>
                <a:solidFill>
                  <a:schemeClr val="accent4"/>
                </a:solidFill>
                <a:latin typeface="Times"/>
                <a:cs typeface="Times"/>
              </a:rPr>
              <a:t>c</a:t>
            </a:r>
            <a:r>
              <a:rPr lang="en-US" sz="3600" i="1" dirty="0" err="1" smtClean="0">
                <a:solidFill>
                  <a:schemeClr val="accent4"/>
                </a:solidFill>
                <a:latin typeface="Times"/>
                <a:cs typeface="Times"/>
              </a:rPr>
              <a:t>ost(c</a:t>
            </a:r>
            <a:r>
              <a:rPr lang="en-US" sz="3600" i="1" dirty="0" smtClean="0">
                <a:solidFill>
                  <a:schemeClr val="accent4"/>
                </a:solidFill>
                <a:latin typeface="Times"/>
                <a:cs typeface="Times"/>
              </a:rPr>
              <a:t>, </a:t>
            </a:r>
            <a:r>
              <a:rPr lang="en-US" sz="3600" i="1" dirty="0" err="1" smtClean="0">
                <a:solidFill>
                  <a:schemeClr val="accent4"/>
                </a:solidFill>
                <a:latin typeface="Times"/>
                <a:cs typeface="Times"/>
              </a:rPr>
              <a:t>i</a:t>
            </a:r>
            <a:r>
              <a:rPr lang="en-US" sz="3600" i="1" dirty="0" smtClean="0">
                <a:solidFill>
                  <a:schemeClr val="accent4"/>
                </a:solidFill>
                <a:latin typeface="Times"/>
                <a:cs typeface="Times"/>
              </a:rPr>
              <a:t>)</a:t>
            </a:r>
            <a:endParaRPr lang="en-US" sz="3600" i="1" dirty="0">
              <a:solidFill>
                <a:schemeClr val="accent4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9225412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/>
      <p:bldP spid="57" grpId="0" animBg="1"/>
      <p:bldP spid="58" grpId="0"/>
      <p:bldP spid="3" grpId="0" animBg="1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Decomposed Local Problem</a:t>
            </a:r>
            <a:br>
              <a:rPr lang="en-US" sz="4000" dirty="0" smtClean="0"/>
            </a:br>
            <a:r>
              <a:rPr lang="en-US" sz="4000" dirty="0" smtClean="0"/>
              <a:t>For Some Node (n*)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33416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min</a:t>
            </a:r>
            <a:endParaRPr lang="en-US" sz="40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1145628" y="1752600"/>
            <a:ext cx="6972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load</a:t>
            </a:r>
            <a:r>
              <a:rPr lang="en-US" sz="3200" baseline="-25000" dirty="0" err="1" smtClean="0"/>
              <a:t>i</a:t>
            </a:r>
            <a:r>
              <a:rPr lang="en-US" sz="3200" dirty="0"/>
              <a:t> </a:t>
            </a:r>
            <a:r>
              <a:rPr lang="en-US" sz="3200" dirty="0" smtClean="0"/>
              <a:t> = f(prevailing </a:t>
            </a:r>
            <a:r>
              <a:rPr lang="en-US" sz="3200" dirty="0"/>
              <a:t>load on each </a:t>
            </a:r>
            <a:r>
              <a:rPr lang="en-US" sz="3200" dirty="0" smtClean="0"/>
              <a:t>server + load I will impose on each server)</a:t>
            </a:r>
            <a:endParaRPr lang="en-US" sz="3200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8" name="Rectangle 7"/>
              <p:cNvSpPr/>
              <p:nvPr/>
            </p:nvSpPr>
            <p:spPr>
              <a:xfrm>
                <a:off x="914400" y="3202633"/>
                <a:ext cx="7662161" cy="1213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/>
                                    </a:rPr>
                                    <m:t>∀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𝑙𝑜𝑎𝑑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 </m:t>
                          </m:r>
                          <m:r>
                            <a:rPr lang="en-US" sz="3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sz="300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30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3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i="1">
                              <a:latin typeface="Cambria Math"/>
                            </a:rPr>
                            <m:t>𝑐</m:t>
                          </m:r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0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3000" i="1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sub>
                            <m:sup/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l-GR" sz="30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30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α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  <m:sSup>
                                        <m:sSupPr>
                                          <m:ctrlPr>
                                            <a:rPr lang="en-US" sz="3000" i="1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30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3000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3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300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0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3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𝑐𝑖</m:t>
                                  </m:r>
                                </m:sub>
                              </m:sSub>
                              <m:r>
                                <a:rPr lang="en-US" sz="30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30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𝑐𝑜𝑠𝑡</m:t>
                              </m:r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30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30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202633"/>
                <a:ext cx="7662161" cy="12132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080378" y="4800600"/>
            <a:ext cx="34540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Local distance</a:t>
            </a:r>
            <a:br>
              <a:rPr lang="en-US" sz="4400" b="1" dirty="0">
                <a:solidFill>
                  <a:schemeClr val="accent2"/>
                </a:solidFill>
              </a:rPr>
            </a:br>
            <a:r>
              <a:rPr lang="en-US" sz="4400" b="1" dirty="0">
                <a:solidFill>
                  <a:schemeClr val="accent2"/>
                </a:solidFill>
              </a:rPr>
              <a:t>minimization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6389101" y="3088984"/>
            <a:ext cx="689551" cy="2768222"/>
          </a:xfrm>
          <a:prstGeom prst="rightBrace">
            <a:avLst>
              <a:gd name="adj1" fmla="val 8333"/>
              <a:gd name="adj2" fmla="val 488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5400000">
            <a:off x="1485337" y="3775091"/>
            <a:ext cx="689551" cy="1368971"/>
          </a:xfrm>
          <a:prstGeom prst="rightBrace">
            <a:avLst>
              <a:gd name="adj1" fmla="val 8333"/>
              <a:gd name="adj2" fmla="val 488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48459" y="4817871"/>
            <a:ext cx="29667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Global load</a:t>
            </a:r>
          </a:p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information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475554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DONAR Algorithm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3390" y="1786692"/>
            <a:ext cx="1841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Solve local </a:t>
            </a:r>
            <a:br>
              <a:rPr lang="en-US" sz="2800" b="1" dirty="0" smtClean="0"/>
            </a:br>
            <a:r>
              <a:rPr lang="en-US" sz="2800" b="1" dirty="0" smtClean="0"/>
              <a:t>problem</a:t>
            </a:r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9706396"/>
              </p:ext>
            </p:extLst>
          </p:nvPr>
        </p:nvGraphicFramePr>
        <p:xfrm>
          <a:off x="1066800" y="2792718"/>
          <a:ext cx="2286000" cy="63628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42103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DONAR Algorithm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rved Left Arrow 3"/>
          <p:cNvSpPr/>
          <p:nvPr/>
        </p:nvSpPr>
        <p:spPr>
          <a:xfrm flipH="1">
            <a:off x="2971800" y="3247710"/>
            <a:ext cx="609600" cy="26045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 flipH="1">
            <a:off x="3276600" y="3276600"/>
            <a:ext cx="304800" cy="132428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390" y="1786692"/>
            <a:ext cx="1841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Solve local </a:t>
            </a:r>
            <a:br>
              <a:rPr lang="en-US" sz="2800" b="1" dirty="0" smtClean="0"/>
            </a:br>
            <a:r>
              <a:rPr lang="en-US" sz="2800" b="1" dirty="0" smtClean="0"/>
              <a:t>problem</a:t>
            </a:r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1517663"/>
              </p:ext>
            </p:extLst>
          </p:nvPr>
        </p:nvGraphicFramePr>
        <p:xfrm>
          <a:off x="1066800" y="2792718"/>
          <a:ext cx="2286000" cy="63628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94955" y="4094990"/>
            <a:ext cx="2438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Share summary data</a:t>
            </a:r>
          </a:p>
          <a:p>
            <a:pPr algn="ctr"/>
            <a:r>
              <a:rPr lang="en-US" sz="2800" b="1" dirty="0" smtClean="0"/>
              <a:t>w/ others</a:t>
            </a:r>
          </a:p>
          <a:p>
            <a:pPr algn="ctr"/>
            <a:r>
              <a:rPr lang="en-US" sz="2800" b="1" dirty="0" smtClean="0"/>
              <a:t>(10</a:t>
            </a:r>
            <a:r>
              <a:rPr lang="en-US" sz="2800" b="1" baseline="30000" dirty="0"/>
              <a:t>2</a:t>
            </a:r>
            <a:r>
              <a:rPr lang="en-US" sz="2800" b="1" dirty="0" smtClean="0"/>
              <a:t>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940715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DONAR Algorithm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3390" y="3158292"/>
            <a:ext cx="1841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Solve local </a:t>
            </a:r>
            <a:br>
              <a:rPr lang="en-US" sz="2800" b="1" dirty="0" smtClean="0"/>
            </a:br>
            <a:r>
              <a:rPr lang="en-US" sz="2800" b="1" dirty="0" smtClean="0"/>
              <a:t>problem</a:t>
            </a:r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2973665"/>
              </p:ext>
            </p:extLst>
          </p:nvPr>
        </p:nvGraphicFramePr>
        <p:xfrm>
          <a:off x="1066800" y="4164318"/>
          <a:ext cx="2286000" cy="63628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284138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DONAR Algorithm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0064" y="3158292"/>
            <a:ext cx="25081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Share summary</a:t>
            </a:r>
          </a:p>
          <a:p>
            <a:pPr algn="ctr"/>
            <a:r>
              <a:rPr lang="en-US" sz="2800" b="1" dirty="0"/>
              <a:t>d</a:t>
            </a:r>
            <a:r>
              <a:rPr lang="en-US" sz="2800" b="1" dirty="0" smtClean="0"/>
              <a:t>ata w/ others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(10</a:t>
            </a:r>
            <a:r>
              <a:rPr lang="en-US" sz="2800" b="1" baseline="30000" dirty="0"/>
              <a:t>2</a:t>
            </a:r>
            <a:r>
              <a:rPr lang="en-US" sz="2800" b="1" dirty="0" smtClean="0"/>
              <a:t>)</a:t>
            </a:r>
          </a:p>
        </p:txBody>
      </p:sp>
      <p:sp>
        <p:nvSpPr>
          <p:cNvPr id="27" name="Curved Left Arrow 26"/>
          <p:cNvSpPr/>
          <p:nvPr/>
        </p:nvSpPr>
        <p:spPr>
          <a:xfrm flipH="1" flipV="1">
            <a:off x="3124200" y="3048000"/>
            <a:ext cx="457200" cy="1219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 flipH="1">
            <a:off x="3124200" y="4800600"/>
            <a:ext cx="4572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261201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Reasoning About Server Selection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37686" y="1828802"/>
            <a:ext cx="1491114" cy="4551140"/>
            <a:chOff x="1735179" y="2129731"/>
            <a:chExt cx="1338128" cy="4206872"/>
          </a:xfrm>
        </p:grpSpPr>
        <p:sp>
          <p:nvSpPr>
            <p:cNvPr id="82" name="Rectangle 81"/>
            <p:cNvSpPr/>
            <p:nvPr/>
          </p:nvSpPr>
          <p:spPr>
            <a:xfrm rot="5400000">
              <a:off x="302741" y="3566038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30477" y="212973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Client Requests</a:t>
              </a:r>
              <a:endParaRPr lang="en-US" sz="22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63257" y="3004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175280" y="3900683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75280" y="33094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5643" y="41910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75643" y="5671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75643" y="44958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1819544" y="2819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691072" y="1828802"/>
            <a:ext cx="1642928" cy="4551141"/>
            <a:chOff x="3843472" y="2142118"/>
            <a:chExt cx="1642928" cy="4225820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8"/>
              <a:ext cx="1642928" cy="4225820"/>
              <a:chOff x="4481868" y="1956531"/>
              <a:chExt cx="1338128" cy="4225820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1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838200" y="5410200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838200" y="5119883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828800" y="29718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28800" y="38862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819544" y="40386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19543" y="41910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838057" y="530514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828801" y="546878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828800" y="5605938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5334000" y="3505200"/>
            <a:ext cx="1828799" cy="9991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828800" y="4343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026368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DONAR Algorithm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1" y="2263746"/>
            <a:ext cx="3233870" cy="390539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Provably converges to global optimum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Requires no coordination</a:t>
            </a:r>
            <a:br>
              <a:rPr lang="en-US" b="1" dirty="0" smtClean="0"/>
            </a:br>
            <a:endParaRPr lang="en-US" dirty="0"/>
          </a:p>
          <a:p>
            <a:r>
              <a:rPr lang="en-US" b="1" dirty="0" smtClean="0"/>
              <a:t>Reduces message passing by 10</a:t>
            </a:r>
            <a:r>
              <a:rPr lang="en-US" b="1" baseline="30000" dirty="0" smtClean="0"/>
              <a:t>4</a:t>
            </a:r>
          </a:p>
          <a:p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1099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Better!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5004493"/>
              </p:ext>
            </p:extLst>
          </p:nvPr>
        </p:nvGraphicFramePr>
        <p:xfrm>
          <a:off x="381000" y="1397000"/>
          <a:ext cx="83058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95500"/>
                <a:gridCol w="2076450"/>
                <a:gridCol w="2076450"/>
              </a:tblGrid>
              <a:tr h="107950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Accurate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Efficient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Reliable</a:t>
                      </a:r>
                      <a:endParaRPr lang="en-US" sz="4000" dirty="0"/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Local only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Central</a:t>
                      </a:r>
                    </a:p>
                    <a:p>
                      <a:pPr algn="ctr"/>
                      <a:r>
                        <a:rPr lang="en-US" sz="3000" dirty="0" smtClean="0"/>
                        <a:t>Coordinator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DONAR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208697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Server selection background</a:t>
            </a:r>
          </a:p>
          <a:p>
            <a:endParaRPr lang="en-US" dirty="0"/>
          </a:p>
          <a:p>
            <a:r>
              <a:rPr lang="en-US" dirty="0" smtClean="0"/>
              <a:t>Constraint-based policy interface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Scalable optimization algorithm</a:t>
            </a:r>
          </a:p>
          <a:p>
            <a:pPr marL="57150" indent="0">
              <a:buNone/>
            </a:pPr>
            <a:endParaRPr lang="en-US" dirty="0" smtClean="0"/>
          </a:p>
          <a:p>
            <a:r>
              <a:rPr lang="en-US" dirty="0">
                <a:solidFill>
                  <a:schemeClr val="tx2"/>
                </a:solidFill>
              </a:rPr>
              <a:t>Production deployment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 smtClean="0">
              <a:solidFill>
                <a:schemeClr val="tx2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484555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and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Publicly deployed 24/7 since November 2009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IP2Geo data from </a:t>
            </a:r>
            <a:r>
              <a:rPr lang="en-US" dirty="0" err="1" smtClean="0"/>
              <a:t>Quova</a:t>
            </a:r>
            <a:r>
              <a:rPr lang="en-US" dirty="0" smtClean="0"/>
              <a:t> Inc.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Production use: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 smtClean="0"/>
              <a:t>MeasurementLab</a:t>
            </a:r>
            <a:r>
              <a:rPr lang="en-US" dirty="0" smtClean="0"/>
              <a:t> Services </a:t>
            </a:r>
            <a:br>
              <a:rPr lang="en-US" dirty="0" smtClean="0"/>
            </a:br>
            <a:r>
              <a:rPr lang="en-US" dirty="0" smtClean="0"/>
              <a:t>(incl. FCC Broadband Testing) </a:t>
            </a:r>
          </a:p>
          <a:p>
            <a:pPr lvl="1"/>
            <a:r>
              <a:rPr lang="en-US" dirty="0" err="1" smtClean="0"/>
              <a:t>CoralCDN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Services around 1M DNS requests per day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16279"/>
          <a:stretch/>
        </p:blipFill>
        <p:spPr bwMode="auto">
          <a:xfrm>
            <a:off x="6588642" y="3867150"/>
            <a:ext cx="1148316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400550"/>
            <a:ext cx="1666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51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887029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Systems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Network availability </a:t>
            </a:r>
            <a:br>
              <a:rPr lang="en-US" b="1" dirty="0" smtClean="0"/>
            </a:br>
            <a:r>
              <a:rPr lang="en-US" i="1" dirty="0" err="1" smtClean="0"/>
              <a:t>Anycast</a:t>
            </a:r>
            <a:r>
              <a:rPr lang="en-US" i="1" dirty="0" smtClean="0"/>
              <a:t> with BGP </a:t>
            </a:r>
          </a:p>
          <a:p>
            <a:endParaRPr lang="en-US" dirty="0"/>
          </a:p>
          <a:p>
            <a:r>
              <a:rPr lang="en-US" b="1" dirty="0" smtClean="0"/>
              <a:t>Reliable data storage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Chain-Replication with Apportioned Queries</a:t>
            </a:r>
            <a:endParaRPr lang="en-US" i="1" dirty="0"/>
          </a:p>
          <a:p>
            <a:endParaRPr lang="en-US" dirty="0" smtClean="0"/>
          </a:p>
          <a:p>
            <a:r>
              <a:rPr lang="en-US" b="1" dirty="0" smtClean="0"/>
              <a:t>Secure, reliable updates</a:t>
            </a:r>
            <a:br>
              <a:rPr lang="en-US" b="1" dirty="0" smtClean="0"/>
            </a:br>
            <a:r>
              <a:rPr lang="en-US" i="1" dirty="0" smtClean="0"/>
              <a:t>Self-Certifying Update Protocol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373964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 rot="5400000">
            <a:off x="6051898" y="3473103"/>
            <a:ext cx="4203003" cy="1524000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434128" y="2133600"/>
            <a:ext cx="148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CoralCDN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Replicas</a:t>
            </a:r>
            <a:endParaRPr lang="en-US" sz="240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2743200" y="2133600"/>
            <a:ext cx="1814016" cy="4234338"/>
            <a:chOff x="4463180" y="1948013"/>
            <a:chExt cx="1356816" cy="4234338"/>
          </a:xfrm>
        </p:grpSpPr>
        <p:sp>
          <p:nvSpPr>
            <p:cNvPr id="39" name="Rectangle 38"/>
            <p:cNvSpPr/>
            <p:nvPr/>
          </p:nvSpPr>
          <p:spPr>
            <a:xfrm rot="5400000">
              <a:off x="3049430" y="3411786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63180" y="1948013"/>
              <a:ext cx="1356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DONAR Nodes</a:t>
              </a:r>
              <a:endParaRPr lang="en-US" sz="2400" b="1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794411" y="2862413"/>
              <a:ext cx="694675" cy="54682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81416" y="2173069"/>
            <a:ext cx="1728384" cy="4206872"/>
            <a:chOff x="1735179" y="2129731"/>
            <a:chExt cx="1338128" cy="4206872"/>
          </a:xfrm>
        </p:grpSpPr>
        <p:sp>
          <p:nvSpPr>
            <p:cNvPr id="82" name="Rectangle 81"/>
            <p:cNvSpPr/>
            <p:nvPr/>
          </p:nvSpPr>
          <p:spPr>
            <a:xfrm rot="5400000">
              <a:off x="302741" y="3566038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30477" y="2129731"/>
              <a:ext cx="114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Client Requests</a:t>
              </a:r>
              <a:endParaRPr lang="en-US" sz="24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63257" y="3019145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75280" y="3400145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175280" y="5805683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CoralCDN</a:t>
            </a:r>
            <a:r>
              <a:rPr lang="en-US" dirty="0" smtClean="0"/>
              <a:t> Experimental Setup</a:t>
            </a:r>
            <a:endParaRPr lang="en-US" dirty="0"/>
          </a:p>
        </p:txBody>
      </p:sp>
      <p:sp>
        <p:nvSpPr>
          <p:cNvPr id="48" name="Cloud 47"/>
          <p:cNvSpPr/>
          <p:nvPr/>
        </p:nvSpPr>
        <p:spPr>
          <a:xfrm>
            <a:off x="8013034" y="3048000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9" name="Cloud 48"/>
          <p:cNvSpPr/>
          <p:nvPr/>
        </p:nvSpPr>
        <p:spPr>
          <a:xfrm>
            <a:off x="7543800" y="3441970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0" name="Cloud 49"/>
          <p:cNvSpPr/>
          <p:nvPr/>
        </p:nvSpPr>
        <p:spPr>
          <a:xfrm>
            <a:off x="8013034" y="3822970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1" name="Cloud 50"/>
          <p:cNvSpPr/>
          <p:nvPr/>
        </p:nvSpPr>
        <p:spPr>
          <a:xfrm>
            <a:off x="7543800" y="4203970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2" name="Cloud 51"/>
          <p:cNvSpPr/>
          <p:nvPr/>
        </p:nvSpPr>
        <p:spPr>
          <a:xfrm>
            <a:off x="8013034" y="4556234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3" name="Cloud 52"/>
          <p:cNvSpPr/>
          <p:nvPr/>
        </p:nvSpPr>
        <p:spPr>
          <a:xfrm>
            <a:off x="7543800" y="4950204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4" name="Cloud 53"/>
          <p:cNvSpPr/>
          <p:nvPr/>
        </p:nvSpPr>
        <p:spPr>
          <a:xfrm>
            <a:off x="8013034" y="5331204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Cloud 55"/>
          <p:cNvSpPr/>
          <p:nvPr/>
        </p:nvSpPr>
        <p:spPr>
          <a:xfrm>
            <a:off x="7620000" y="5791200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72200" y="4069988"/>
            <a:ext cx="0" cy="1521431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724400" y="1823219"/>
            <a:ext cx="2514599" cy="76758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s</a:t>
            </a:r>
            <a:r>
              <a:rPr lang="en-US" sz="2400" b="1" dirty="0" err="1" smtClean="0">
                <a:solidFill>
                  <a:schemeClr val="tx1"/>
                </a:solidFill>
              </a:rPr>
              <a:t>plit_weight</a:t>
            </a:r>
            <a:r>
              <a:rPr lang="en-US" sz="2400" b="1" dirty="0" smtClean="0">
                <a:solidFill>
                  <a:schemeClr val="tx1"/>
                </a:solidFill>
              </a:rPr>
              <a:t>  = .1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tolerance = .02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4942490" y="3140617"/>
            <a:ext cx="2438400" cy="0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 w="412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4942490" y="5943600"/>
            <a:ext cx="2438400" cy="0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 w="412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329609" y="3886200"/>
            <a:ext cx="0" cy="1584434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662699" y="4586409"/>
            <a:ext cx="19050" cy="884224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200400" y="3796576"/>
            <a:ext cx="928756" cy="5468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41" name="Oval 40"/>
          <p:cNvSpPr/>
          <p:nvPr/>
        </p:nvSpPr>
        <p:spPr>
          <a:xfrm>
            <a:off x="3200400" y="5638800"/>
            <a:ext cx="928756" cy="5468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4953000" y="3429000"/>
            <a:ext cx="2438400" cy="0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 w="412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152809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3501" t="18105" r="22624" b="17800"/>
          <a:stretch/>
        </p:blipFill>
        <p:spPr bwMode="auto">
          <a:xfrm>
            <a:off x="4267200" y="3972822"/>
            <a:ext cx="3992881" cy="250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 smtClean="0"/>
              <a:t>DONAR Curbs Volatility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70782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“Closest Node” policy</a:t>
            </a:r>
            <a:endParaRPr lang="en-US" sz="3200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04800" y="46482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DONAR “Equal Split” Policy</a:t>
            </a:r>
            <a:endParaRPr lang="en-US" sz="32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2377" t="17759" r="23009" b="16000"/>
          <a:stretch/>
        </p:blipFill>
        <p:spPr bwMode="auto">
          <a:xfrm>
            <a:off x="4114800" y="1295400"/>
            <a:ext cx="4145281" cy="265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728210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DONAR Minimizes Distance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4074264"/>
              </p:ext>
            </p:extLst>
          </p:nvPr>
        </p:nvGraphicFramePr>
        <p:xfrm>
          <a:off x="762000" y="1676400"/>
          <a:ext cx="7772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211547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Dynamic server selection is difficult</a:t>
            </a:r>
          </a:p>
          <a:p>
            <a:pPr lvl="1"/>
            <a:r>
              <a:rPr lang="en-US" dirty="0" smtClean="0"/>
              <a:t>Global constraints</a:t>
            </a:r>
          </a:p>
          <a:p>
            <a:pPr lvl="1"/>
            <a:r>
              <a:rPr lang="en-US" dirty="0" smtClean="0"/>
              <a:t>Distributed decision-making</a:t>
            </a:r>
          </a:p>
          <a:p>
            <a:endParaRPr lang="en-US" dirty="0"/>
          </a:p>
          <a:p>
            <a:r>
              <a:rPr lang="en-US" dirty="0" smtClean="0"/>
              <a:t>Services reap benefit of outsourcing to DONAR</a:t>
            </a:r>
          </a:p>
          <a:p>
            <a:pPr lvl="1"/>
            <a:r>
              <a:rPr lang="en-US" dirty="0" smtClean="0"/>
              <a:t>Flexible policies</a:t>
            </a:r>
          </a:p>
          <a:p>
            <a:pPr lvl="1"/>
            <a:r>
              <a:rPr lang="en-US" dirty="0" smtClean="0"/>
              <a:t>General: Supports DNS &amp; HTTP </a:t>
            </a:r>
            <a:r>
              <a:rPr lang="en-US" dirty="0" err="1" smtClean="0"/>
              <a:t>Proxying</a:t>
            </a:r>
            <a:endParaRPr lang="en-US" dirty="0" smtClean="0"/>
          </a:p>
          <a:p>
            <a:pPr lvl="1"/>
            <a:r>
              <a:rPr lang="en-US" dirty="0" smtClean="0"/>
              <a:t>Efficient distributed constraint optimization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Interested in using? </a:t>
            </a:r>
          </a:p>
          <a:p>
            <a:pPr lvl="1"/>
            <a:r>
              <a:rPr lang="en-US" dirty="0" smtClean="0"/>
              <a:t>Visit http://</a:t>
            </a:r>
            <a:r>
              <a:rPr lang="en-US" dirty="0" err="1" smtClean="0"/>
              <a:t>www.donardns.org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289977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313278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Distributed DNS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44239" y="2362200"/>
            <a:ext cx="2209800" cy="789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1676400"/>
            <a:ext cx="9144000" cy="7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-1562101" y="6286500"/>
            <a:ext cx="9144000" cy="7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16200000">
            <a:off x="1562099" y="6248400"/>
            <a:ext cx="9144000" cy="7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>
            <a:off x="457200" y="6019800"/>
            <a:ext cx="2209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C</a:t>
            </a:r>
            <a:endParaRPr lang="en-US" dirty="0"/>
          </a:p>
        </p:txBody>
      </p:sp>
      <p:sp>
        <p:nvSpPr>
          <p:cNvPr id="106" name="Rounded Rectangle 105"/>
          <p:cNvSpPr/>
          <p:nvPr/>
        </p:nvSpPr>
        <p:spPr>
          <a:xfrm>
            <a:off x="3962400" y="2590800"/>
            <a:ext cx="1143000" cy="522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1</a:t>
            </a:r>
            <a:endParaRPr lang="en-US" dirty="0"/>
          </a:p>
        </p:txBody>
      </p:sp>
      <p:sp>
        <p:nvSpPr>
          <p:cNvPr id="107" name="Rounded Rectangle 106"/>
          <p:cNvSpPr/>
          <p:nvPr/>
        </p:nvSpPr>
        <p:spPr>
          <a:xfrm>
            <a:off x="3962400" y="3292092"/>
            <a:ext cx="1143000" cy="522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2</a:t>
            </a:r>
            <a:endParaRPr lang="en-US" dirty="0"/>
          </a:p>
        </p:txBody>
      </p:sp>
      <p:sp>
        <p:nvSpPr>
          <p:cNvPr id="108" name="Rounded Rectangle 107"/>
          <p:cNvSpPr/>
          <p:nvPr/>
        </p:nvSpPr>
        <p:spPr>
          <a:xfrm>
            <a:off x="3962400" y="6096000"/>
            <a:ext cx="1143000" cy="522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10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6172198" y="1793557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Servers</a:t>
            </a:r>
            <a:endParaRPr lang="en-US" sz="26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3048001" y="1828800"/>
            <a:ext cx="30479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Auth. </a:t>
            </a:r>
            <a:r>
              <a:rPr lang="en-US" sz="2600" b="1" dirty="0" err="1" smtClean="0"/>
              <a:t>Nameservers</a:t>
            </a:r>
            <a:endParaRPr lang="en-US" sz="2600" b="1" dirty="0"/>
          </a:p>
        </p:txBody>
      </p:sp>
      <p:sp>
        <p:nvSpPr>
          <p:cNvPr id="164" name="Right Arrow 163"/>
          <p:cNvSpPr/>
          <p:nvPr/>
        </p:nvSpPr>
        <p:spPr>
          <a:xfrm>
            <a:off x="544239" y="3352800"/>
            <a:ext cx="2209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2</a:t>
            </a:r>
            <a:endParaRPr lang="en-US" dirty="0"/>
          </a:p>
        </p:txBody>
      </p:sp>
      <p:pic>
        <p:nvPicPr>
          <p:cNvPr id="97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05284" y="26180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11834" y="2617237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30834" y="2617238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49834" y="2617236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68834" y="26172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73834" y="26180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654834" y="26180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05284" y="32285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11834" y="3227687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30834" y="3227688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49834" y="3227686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68834" y="32276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73834" y="32285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654834" y="32285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05284" y="38381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11834" y="3837287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30834" y="3837288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49834" y="3837286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68834" y="38372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73834" y="38381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654834" y="38381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05284" y="44485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11834" y="4447737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30834" y="4447738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49834" y="4447736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68834" y="44477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73834" y="44485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654834" y="44485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05284" y="49811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11834" y="4980287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30834" y="4980288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49834" y="4980286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68834" y="49802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73834" y="49811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654834" y="49811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05284" y="55915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11834" y="5590737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30834" y="5590738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49834" y="5590736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68834" y="55907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73834" y="55915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654834" y="55915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05284" y="62011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21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11834" y="6200337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30834" y="6200338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49834" y="6200336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68834" y="62003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73834" y="62011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654834" y="62011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0079789"/>
              </p:ext>
            </p:extLst>
          </p:nvPr>
        </p:nvGraphicFramePr>
        <p:xfrm>
          <a:off x="76203" y="1295400"/>
          <a:ext cx="9067797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599"/>
                <a:gridCol w="3022599"/>
                <a:gridCol w="3022599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Clients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Mapping Nodes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Service Replicas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0" y="1793557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DNS Resolvers</a:t>
            </a:r>
            <a:endParaRPr lang="en-US" sz="2600" b="1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4572000" y="4199145"/>
            <a:ext cx="0" cy="1668255"/>
          </a:xfrm>
          <a:prstGeom prst="straightConnector1">
            <a:avLst/>
          </a:prstGeom>
          <a:ln w="76200">
            <a:solidFill>
              <a:schemeClr val="accent1">
                <a:shade val="95000"/>
                <a:satMod val="105000"/>
                <a:alpha val="59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426870" y="4265500"/>
            <a:ext cx="0" cy="1660384"/>
          </a:xfrm>
          <a:prstGeom prst="straightConnector1">
            <a:avLst/>
          </a:prstGeom>
          <a:ln w="76200">
            <a:solidFill>
              <a:schemeClr val="accent1">
                <a:shade val="95000"/>
                <a:satMod val="105000"/>
                <a:alpha val="59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888124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Work (Academic and Industry)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Academic</a:t>
            </a:r>
          </a:p>
          <a:p>
            <a:pPr lvl="1"/>
            <a:r>
              <a:rPr lang="en-US" dirty="0" smtClean="0"/>
              <a:t>Improving network measurement</a:t>
            </a:r>
          </a:p>
          <a:p>
            <a:pPr lvl="2"/>
            <a:r>
              <a:rPr lang="en-US" dirty="0" err="1"/>
              <a:t>iPlane</a:t>
            </a:r>
            <a:r>
              <a:rPr lang="en-US" dirty="0"/>
              <a:t>: An </a:t>
            </a:r>
            <a:r>
              <a:rPr lang="en-US" dirty="0" err="1"/>
              <a:t>informationplane</a:t>
            </a:r>
            <a:r>
              <a:rPr lang="en-US" dirty="0"/>
              <a:t> for distributed </a:t>
            </a:r>
            <a:r>
              <a:rPr lang="en-US" dirty="0" smtClean="0"/>
              <a:t>services</a:t>
            </a:r>
            <a:r>
              <a:rPr lang="nn-NO" dirty="0"/>
              <a:t/>
            </a:r>
            <a:br>
              <a:rPr lang="nn-NO" dirty="0"/>
            </a:br>
            <a:r>
              <a:rPr lang="nn-NO" sz="1700" dirty="0" smtClean="0"/>
              <a:t>H</a:t>
            </a:r>
            <a:r>
              <a:rPr lang="nn-NO" sz="1700" dirty="0"/>
              <a:t>. V. Madhyastha, T. Isdal, M. Piatek, C. Dixon, T. </a:t>
            </a:r>
            <a:r>
              <a:rPr lang="nn-NO" sz="1700" dirty="0" smtClean="0"/>
              <a:t>Anderson,</a:t>
            </a:r>
            <a:br>
              <a:rPr lang="nn-NO" sz="1700" dirty="0" smtClean="0"/>
            </a:br>
            <a:r>
              <a:rPr lang="en-US" sz="1700" dirty="0" smtClean="0"/>
              <a:t>A</a:t>
            </a:r>
            <a:r>
              <a:rPr lang="en-US" sz="1700" dirty="0"/>
              <a:t>. Krishnamurthy, and A. </a:t>
            </a:r>
            <a:r>
              <a:rPr lang="en-US" sz="1700" dirty="0" err="1"/>
              <a:t>Venkataramani</a:t>
            </a:r>
            <a:r>
              <a:rPr lang="en-US" sz="1700" dirty="0"/>
              <a:t>, </a:t>
            </a:r>
            <a:r>
              <a:rPr lang="en-US" sz="1700" dirty="0" smtClean="0"/>
              <a:t>“,” </a:t>
            </a:r>
            <a:r>
              <a:rPr lang="en-US" sz="1700" dirty="0"/>
              <a:t>in OSDI, Nov. </a:t>
            </a:r>
            <a:r>
              <a:rPr lang="en-US" sz="1700" smtClean="0"/>
              <a:t>2006</a:t>
            </a:r>
            <a:br>
              <a:rPr lang="en-US" sz="1700" smtClean="0"/>
            </a:br>
            <a:endParaRPr lang="en-US" sz="1700" dirty="0" smtClean="0"/>
          </a:p>
          <a:p>
            <a:pPr lvl="1"/>
            <a:r>
              <a:rPr lang="en-US" dirty="0" smtClean="0"/>
              <a:t>“Application Layer </a:t>
            </a:r>
            <a:r>
              <a:rPr lang="en-US" dirty="0" err="1" smtClean="0"/>
              <a:t>Anycast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OASIS: </a:t>
            </a:r>
            <a:r>
              <a:rPr lang="en-US" dirty="0" err="1" smtClean="0"/>
              <a:t>Anycast</a:t>
            </a:r>
            <a:r>
              <a:rPr lang="en-US" dirty="0" smtClean="0"/>
              <a:t> for Any Service</a:t>
            </a:r>
            <a:br>
              <a:rPr lang="en-US" dirty="0" smtClean="0"/>
            </a:br>
            <a:r>
              <a:rPr lang="en-US" sz="1700" dirty="0" smtClean="0"/>
              <a:t>Michael J. </a:t>
            </a:r>
            <a:r>
              <a:rPr lang="en-US" sz="1700" dirty="0"/>
              <a:t>Freedman, </a:t>
            </a:r>
            <a:r>
              <a:rPr lang="en-US" sz="1700" dirty="0" err="1"/>
              <a:t>Karthik</a:t>
            </a:r>
            <a:r>
              <a:rPr lang="en-US" sz="1700" dirty="0"/>
              <a:t> </a:t>
            </a:r>
            <a:r>
              <a:rPr lang="en-US" sz="1700" dirty="0" err="1"/>
              <a:t>Lakshminarayanan</a:t>
            </a:r>
            <a:r>
              <a:rPr lang="en-US" sz="1700" dirty="0"/>
              <a:t>, and David </a:t>
            </a:r>
            <a:r>
              <a:rPr lang="en-US" sz="1700" dirty="0" err="1"/>
              <a:t>Mazières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en-US" sz="1700" i="1" dirty="0"/>
              <a:t>Proc. 3rd USENIX/ACM Symposium on Networked Systems Design and Implementation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en-US" sz="1700" dirty="0"/>
              <a:t>(</a:t>
            </a:r>
            <a:r>
              <a:rPr lang="en-US" sz="1700" dirty="0">
                <a:hlinkClick r:id="rId3"/>
              </a:rPr>
              <a:t>NSDI '06</a:t>
            </a:r>
            <a:r>
              <a:rPr lang="en-US" sz="1700" dirty="0"/>
              <a:t>) San Jose, CA, May 2006.</a:t>
            </a:r>
            <a:endParaRPr lang="en-US" sz="1700" dirty="0" smtClean="0"/>
          </a:p>
          <a:p>
            <a:endParaRPr lang="en-US" dirty="0"/>
          </a:p>
          <a:p>
            <a:r>
              <a:rPr lang="en-US" dirty="0" smtClean="0"/>
              <a:t>Proprietary</a:t>
            </a:r>
          </a:p>
          <a:p>
            <a:pPr lvl="1"/>
            <a:r>
              <a:rPr lang="en-US" dirty="0" smtClean="0"/>
              <a:t>Amazon Elastic Load Balancing</a:t>
            </a:r>
          </a:p>
          <a:p>
            <a:pPr lvl="1"/>
            <a:r>
              <a:rPr lang="en-US" dirty="0" err="1" smtClean="0"/>
              <a:t>UltraDNS</a:t>
            </a:r>
            <a:endParaRPr lang="en-US" dirty="0" smtClean="0"/>
          </a:p>
          <a:p>
            <a:pPr lvl="1"/>
            <a:r>
              <a:rPr lang="en-US" dirty="0" smtClean="0"/>
              <a:t>Akamai Global Traffic Management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642662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Doesn’t [Akamai/</a:t>
            </a:r>
            <a:r>
              <a:rPr lang="en-US" dirty="0" err="1" smtClean="0"/>
              <a:t>UltraDNS</a:t>
            </a:r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] Already </a:t>
            </a:r>
            <a:r>
              <a:rPr lang="en-US" dirty="0"/>
              <a:t>D</a:t>
            </a:r>
            <a:r>
              <a:rPr lang="en-US" dirty="0" smtClean="0"/>
              <a:t>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approaches use alternative, centralized formulations.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Often restrict the set of nodes per-service.</a:t>
            </a:r>
          </a:p>
          <a:p>
            <a:endParaRPr lang="en-US" dirty="0"/>
          </a:p>
          <a:p>
            <a:r>
              <a:rPr lang="en-US" dirty="0" smtClean="0"/>
              <a:t>Lose benefit of large number of nodes (proxies/DNS servers/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696204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HTTP </a:t>
            </a:r>
            <a:r>
              <a:rPr lang="en-US" dirty="0" err="1" smtClean="0"/>
              <a:t>Redir</a:t>
            </a:r>
            <a:r>
              <a:rPr lang="en-US" dirty="0" smtClean="0"/>
              <a:t>/</a:t>
            </a:r>
            <a:r>
              <a:rPr lang="en-US" dirty="0" err="1" smtClean="0"/>
              <a:t>Proxying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44239" y="2362200"/>
            <a:ext cx="2209800" cy="789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1676400"/>
            <a:ext cx="9144000" cy="7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-1562101" y="6286500"/>
            <a:ext cx="9144000" cy="7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16200000">
            <a:off x="1562099" y="6248400"/>
            <a:ext cx="9144000" cy="7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>
            <a:off x="457200" y="6019800"/>
            <a:ext cx="2209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C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6172198" y="1793557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Datacenters</a:t>
            </a:r>
            <a:endParaRPr lang="en-US" sz="26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3048001" y="1828800"/>
            <a:ext cx="30479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HTTP Proxies</a:t>
            </a:r>
            <a:endParaRPr lang="en-US" sz="2600" b="1" dirty="0"/>
          </a:p>
        </p:txBody>
      </p:sp>
      <p:sp>
        <p:nvSpPr>
          <p:cNvPr id="164" name="Right Arrow 163"/>
          <p:cNvSpPr/>
          <p:nvPr/>
        </p:nvSpPr>
        <p:spPr>
          <a:xfrm>
            <a:off x="544239" y="3352800"/>
            <a:ext cx="2209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2</a:t>
            </a:r>
            <a:endParaRPr lang="en-US" dirty="0"/>
          </a:p>
        </p:txBody>
      </p:sp>
      <p:cxnSp>
        <p:nvCxnSpPr>
          <p:cNvPr id="235" name="Straight Arrow Connector 234"/>
          <p:cNvCxnSpPr/>
          <p:nvPr/>
        </p:nvCxnSpPr>
        <p:spPr>
          <a:xfrm>
            <a:off x="1426870" y="4265500"/>
            <a:ext cx="0" cy="1660384"/>
          </a:xfrm>
          <a:prstGeom prst="straightConnector1">
            <a:avLst/>
          </a:prstGeom>
          <a:ln w="76200">
            <a:solidFill>
              <a:schemeClr val="accent1">
                <a:shade val="95000"/>
                <a:satMod val="105000"/>
                <a:alpha val="59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1896563"/>
              </p:ext>
            </p:extLst>
          </p:nvPr>
        </p:nvGraphicFramePr>
        <p:xfrm>
          <a:off x="76203" y="1295400"/>
          <a:ext cx="9067797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599"/>
                <a:gridCol w="3022599"/>
                <a:gridCol w="3022599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Clients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Mapping Nodes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Service Replicas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0" y="1793557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HTTP Clients</a:t>
            </a:r>
            <a:endParaRPr lang="en-US" sz="2600" b="1" dirty="0"/>
          </a:p>
        </p:txBody>
      </p:sp>
      <p:grpSp>
        <p:nvGrpSpPr>
          <p:cNvPr id="67" name="Group 66"/>
          <p:cNvGrpSpPr/>
          <p:nvPr/>
        </p:nvGrpSpPr>
        <p:grpSpPr>
          <a:xfrm>
            <a:off x="6934200" y="2514600"/>
            <a:ext cx="1600200" cy="838200"/>
            <a:chOff x="7086600" y="1981200"/>
            <a:chExt cx="1600200" cy="838200"/>
          </a:xfrm>
        </p:grpSpPr>
        <p:sp>
          <p:nvSpPr>
            <p:cNvPr id="68" name="Rounded Rectangle 67"/>
            <p:cNvSpPr/>
            <p:nvPr/>
          </p:nvSpPr>
          <p:spPr>
            <a:xfrm>
              <a:off x="7086600" y="1981200"/>
              <a:ext cx="1600200" cy="8382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7206083" y="2055846"/>
              <a:ext cx="1399813" cy="687354"/>
              <a:chOff x="6477000" y="2064862"/>
              <a:chExt cx="2743200" cy="1059338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6477000" y="2091188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82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4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2" name="Group 71"/>
              <p:cNvGrpSpPr/>
              <p:nvPr/>
            </p:nvGrpSpPr>
            <p:grpSpPr>
              <a:xfrm>
                <a:off x="6477000" y="2662744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76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7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0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3" name="Group 72"/>
              <p:cNvGrpSpPr/>
              <p:nvPr/>
            </p:nvGrpSpPr>
            <p:grpSpPr>
              <a:xfrm>
                <a:off x="8763000" y="2064862"/>
                <a:ext cx="457200" cy="1033011"/>
                <a:chOff x="8763000" y="883706"/>
                <a:chExt cx="457200" cy="1033011"/>
              </a:xfrm>
            </p:grpSpPr>
            <p:pic>
              <p:nvPicPr>
                <p:cNvPr id="74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1459518"/>
                  <a:ext cx="457200" cy="4571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5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883706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87" name="Group 86"/>
          <p:cNvGrpSpPr/>
          <p:nvPr/>
        </p:nvGrpSpPr>
        <p:grpSpPr>
          <a:xfrm>
            <a:off x="6934200" y="3581400"/>
            <a:ext cx="1600200" cy="838200"/>
            <a:chOff x="7086600" y="1981200"/>
            <a:chExt cx="1600200" cy="838200"/>
          </a:xfrm>
        </p:grpSpPr>
        <p:sp>
          <p:nvSpPr>
            <p:cNvPr id="88" name="Rounded Rectangle 87"/>
            <p:cNvSpPr/>
            <p:nvPr/>
          </p:nvSpPr>
          <p:spPr>
            <a:xfrm>
              <a:off x="7086600" y="1981200"/>
              <a:ext cx="1600200" cy="8382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7206083" y="2055846"/>
              <a:ext cx="1399813" cy="687354"/>
              <a:chOff x="6477000" y="2064862"/>
              <a:chExt cx="2743200" cy="1059338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6477000" y="2091188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102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/>
              <p:cNvGrpSpPr/>
              <p:nvPr/>
            </p:nvGrpSpPr>
            <p:grpSpPr>
              <a:xfrm>
                <a:off x="6477000" y="2662744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96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3" name="Group 92"/>
              <p:cNvGrpSpPr/>
              <p:nvPr/>
            </p:nvGrpSpPr>
            <p:grpSpPr>
              <a:xfrm>
                <a:off x="8763000" y="2064862"/>
                <a:ext cx="457200" cy="1033011"/>
                <a:chOff x="8763000" y="883706"/>
                <a:chExt cx="457200" cy="1033011"/>
              </a:xfrm>
            </p:grpSpPr>
            <p:pic>
              <p:nvPicPr>
                <p:cNvPr id="94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1459518"/>
                  <a:ext cx="457200" cy="4571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883706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12" name="Group 111"/>
          <p:cNvGrpSpPr/>
          <p:nvPr/>
        </p:nvGrpSpPr>
        <p:grpSpPr>
          <a:xfrm>
            <a:off x="6934200" y="4724400"/>
            <a:ext cx="1600200" cy="838200"/>
            <a:chOff x="7086600" y="1981200"/>
            <a:chExt cx="1600200" cy="838200"/>
          </a:xfrm>
        </p:grpSpPr>
        <p:sp>
          <p:nvSpPr>
            <p:cNvPr id="113" name="Rounded Rectangle 112"/>
            <p:cNvSpPr/>
            <p:nvPr/>
          </p:nvSpPr>
          <p:spPr>
            <a:xfrm>
              <a:off x="7086600" y="1981200"/>
              <a:ext cx="1600200" cy="8382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7206083" y="2055846"/>
              <a:ext cx="1399813" cy="687354"/>
              <a:chOff x="6477000" y="2064862"/>
              <a:chExt cx="2743200" cy="1059338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6477000" y="2091188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125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6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7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8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6" name="Group 115"/>
              <p:cNvGrpSpPr/>
              <p:nvPr/>
            </p:nvGrpSpPr>
            <p:grpSpPr>
              <a:xfrm>
                <a:off x="6477000" y="2662744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120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3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4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7" name="Group 116"/>
              <p:cNvGrpSpPr/>
              <p:nvPr/>
            </p:nvGrpSpPr>
            <p:grpSpPr>
              <a:xfrm>
                <a:off x="8763000" y="2064862"/>
                <a:ext cx="457200" cy="1033011"/>
                <a:chOff x="8763000" y="883706"/>
                <a:chExt cx="457200" cy="1033011"/>
              </a:xfrm>
            </p:grpSpPr>
            <p:pic>
              <p:nvPicPr>
                <p:cNvPr id="118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1459518"/>
                  <a:ext cx="457200" cy="4571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9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883706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30" name="Group 129"/>
          <p:cNvGrpSpPr/>
          <p:nvPr/>
        </p:nvGrpSpPr>
        <p:grpSpPr>
          <a:xfrm>
            <a:off x="6934200" y="5829300"/>
            <a:ext cx="1600200" cy="838200"/>
            <a:chOff x="7086600" y="1981200"/>
            <a:chExt cx="1600200" cy="838200"/>
          </a:xfrm>
        </p:grpSpPr>
        <p:sp>
          <p:nvSpPr>
            <p:cNvPr id="131" name="Rounded Rectangle 130"/>
            <p:cNvSpPr/>
            <p:nvPr/>
          </p:nvSpPr>
          <p:spPr>
            <a:xfrm>
              <a:off x="7086600" y="1981200"/>
              <a:ext cx="1600200" cy="8382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7206083" y="2055846"/>
              <a:ext cx="1399813" cy="687354"/>
              <a:chOff x="6477000" y="2064862"/>
              <a:chExt cx="2743200" cy="1059338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6477000" y="2091188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143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6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7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4" name="Group 133"/>
              <p:cNvGrpSpPr/>
              <p:nvPr/>
            </p:nvGrpSpPr>
            <p:grpSpPr>
              <a:xfrm>
                <a:off x="6477000" y="2662744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138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9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0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5" name="Group 134"/>
              <p:cNvGrpSpPr/>
              <p:nvPr/>
            </p:nvGrpSpPr>
            <p:grpSpPr>
              <a:xfrm>
                <a:off x="8763000" y="2064862"/>
                <a:ext cx="457200" cy="1033011"/>
                <a:chOff x="8763000" y="883706"/>
                <a:chExt cx="457200" cy="1033011"/>
              </a:xfrm>
            </p:grpSpPr>
            <p:pic>
              <p:nvPicPr>
                <p:cNvPr id="136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1459518"/>
                  <a:ext cx="457200" cy="4571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883706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48" name="Rounded Rectangle 147"/>
          <p:cNvSpPr/>
          <p:nvPr/>
        </p:nvSpPr>
        <p:spPr>
          <a:xfrm>
            <a:off x="3962400" y="2514600"/>
            <a:ext cx="1143000" cy="522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Proxy 1</a:t>
            </a:r>
            <a:endParaRPr lang="en-US" dirty="0"/>
          </a:p>
        </p:txBody>
      </p:sp>
      <p:sp>
        <p:nvSpPr>
          <p:cNvPr id="149" name="Rounded Rectangle 148"/>
          <p:cNvSpPr/>
          <p:nvPr/>
        </p:nvSpPr>
        <p:spPr>
          <a:xfrm>
            <a:off x="3962400" y="3215892"/>
            <a:ext cx="1143000" cy="522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Proxy 2</a:t>
            </a:r>
            <a:endParaRPr lang="en-US" dirty="0"/>
          </a:p>
        </p:txBody>
      </p:sp>
      <p:sp>
        <p:nvSpPr>
          <p:cNvPr id="150" name="Rounded Rectangle 149"/>
          <p:cNvSpPr/>
          <p:nvPr/>
        </p:nvSpPr>
        <p:spPr>
          <a:xfrm>
            <a:off x="3886200" y="6182895"/>
            <a:ext cx="1295400" cy="522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Proxy </a:t>
            </a:r>
            <a:r>
              <a:rPr lang="en-US" dirty="0"/>
              <a:t>5</a:t>
            </a:r>
            <a:r>
              <a:rPr lang="en-US" dirty="0" smtClean="0"/>
              <a:t>00</a:t>
            </a:r>
            <a:endParaRPr lang="en-US" dirty="0"/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4572000" y="4199145"/>
            <a:ext cx="0" cy="1668255"/>
          </a:xfrm>
          <a:prstGeom prst="straightConnector1">
            <a:avLst/>
          </a:prstGeom>
          <a:ln w="76200">
            <a:solidFill>
              <a:schemeClr val="accent1">
                <a:shade val="95000"/>
                <a:satMod val="105000"/>
                <a:alpha val="59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548990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Reasoning About Server Selection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37686" y="1828802"/>
            <a:ext cx="1491114" cy="4551140"/>
            <a:chOff x="1735179" y="2129731"/>
            <a:chExt cx="1338128" cy="4206872"/>
          </a:xfrm>
        </p:grpSpPr>
        <p:sp>
          <p:nvSpPr>
            <p:cNvPr id="82" name="Rectangle 81"/>
            <p:cNvSpPr/>
            <p:nvPr/>
          </p:nvSpPr>
          <p:spPr>
            <a:xfrm rot="5400000">
              <a:off x="302741" y="3566038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30477" y="212973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Client Requests</a:t>
              </a:r>
              <a:endParaRPr lang="en-US" sz="22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63257" y="3004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175280" y="3900683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75280" y="33094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5643" y="41910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75643" y="5671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75643" y="44958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1819544" y="2819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691072" y="1828802"/>
            <a:ext cx="1642928" cy="4551141"/>
            <a:chOff x="3843472" y="2142118"/>
            <a:chExt cx="1642928" cy="4225820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8"/>
              <a:ext cx="1642928" cy="4225820"/>
              <a:chOff x="4481868" y="1956531"/>
              <a:chExt cx="1338128" cy="4225820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1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838200" y="5410200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838200" y="5119883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828800" y="29718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28800" y="38862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819544" y="40386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19543" y="41910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838057" y="530514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828801" y="546878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828800" y="5605938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5334000" y="3505200"/>
            <a:ext cx="1828799" cy="9991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828800" y="4343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819245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Arrow Connector 58"/>
          <p:cNvCxnSpPr/>
          <p:nvPr/>
        </p:nvCxnSpPr>
        <p:spPr>
          <a:xfrm flipV="1">
            <a:off x="5334000" y="3505200"/>
            <a:ext cx="1828799" cy="9991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Reasoning About Server Selection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37686" y="1828802"/>
            <a:ext cx="1491114" cy="4551140"/>
            <a:chOff x="1735179" y="2129731"/>
            <a:chExt cx="1338128" cy="4206872"/>
          </a:xfrm>
        </p:grpSpPr>
        <p:sp>
          <p:nvSpPr>
            <p:cNvPr id="82" name="Rectangle 81"/>
            <p:cNvSpPr/>
            <p:nvPr/>
          </p:nvSpPr>
          <p:spPr>
            <a:xfrm rot="5400000">
              <a:off x="302741" y="3566038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30477" y="212973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Client Requests</a:t>
              </a:r>
              <a:endParaRPr lang="en-US" sz="22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63257" y="3004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175280" y="3900683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75280" y="33094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5643" y="41910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75643" y="5671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75643" y="44958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1819544" y="2819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838200" y="5410200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838200" y="5119883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828800" y="29718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28800" y="38862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819544" y="40386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19543" y="41910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838057" y="530514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828801" y="546878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828800" y="5605938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5334000" y="2590800"/>
            <a:ext cx="3276600" cy="1784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Outsource to DONAR</a:t>
            </a:r>
          </a:p>
        </p:txBody>
      </p:sp>
      <p:sp>
        <p:nvSpPr>
          <p:cNvPr id="5" name="Down Arrow 4"/>
          <p:cNvSpPr/>
          <p:nvPr/>
        </p:nvSpPr>
        <p:spPr>
          <a:xfrm rot="7295909">
            <a:off x="4909412" y="2309404"/>
            <a:ext cx="609600" cy="5747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828800" y="4343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913545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Server selection background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Constraint-based policy interface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Scalable optimization algorithm</a:t>
            </a:r>
          </a:p>
          <a:p>
            <a:pPr marL="57150" indent="0">
              <a:buNone/>
            </a:pPr>
            <a:endParaRPr lang="en-US" dirty="0" smtClean="0"/>
          </a:p>
          <a:p>
            <a:r>
              <a:rPr lang="en-US" dirty="0"/>
              <a:t>Production deployment</a:t>
            </a:r>
            <a:br>
              <a:rPr lang="en-US" dirty="0"/>
            </a:b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220510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FIRSTPATRICK@EKFRNDSFUVWZY553" val="3865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8.9|46.8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6.1|4.9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6.1|4.9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3|0.7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1.4|7.3|7.1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4|15.3|2.4|2.4|40.4|1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7877</TotalTime>
  <Words>1661</Words>
  <Application>Microsoft Macintosh PowerPoint</Application>
  <PresentationFormat>On-screen Show (4:3)</PresentationFormat>
  <Paragraphs>487</Paragraphs>
  <Slides>51</Slides>
  <Notes>46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DONAR: Decentralized Server Selection for Cloud Services</vt:lpstr>
      <vt:lpstr>Outline</vt:lpstr>
      <vt:lpstr>User-Facing Services are Geo-Replicated</vt:lpstr>
      <vt:lpstr>Reasoning About Server Selection</vt:lpstr>
      <vt:lpstr>Example: Distributed DNS</vt:lpstr>
      <vt:lpstr>Example: HTTP Redir/Proxying</vt:lpstr>
      <vt:lpstr>Reasoning About Server Selection</vt:lpstr>
      <vt:lpstr>Reasoning About Server Selection</vt:lpstr>
      <vt:lpstr>Outline</vt:lpstr>
      <vt:lpstr>Naïve Policy Choices: “Round Robin”</vt:lpstr>
      <vt:lpstr>Naïve Policy Choices: “Closest Node”</vt:lpstr>
      <vt:lpstr>Policies as Constraints</vt:lpstr>
      <vt:lpstr>Eg. 10-Server Deployment</vt:lpstr>
      <vt:lpstr>No Constraints Equivalent to “Closest Node”</vt:lpstr>
      <vt:lpstr>No Constraints Equivalent to “Closest Node”</vt:lpstr>
      <vt:lpstr>Cap as Overload Protection</vt:lpstr>
      <vt:lpstr>12 Hours Later…</vt:lpstr>
      <vt:lpstr>“Load Balance” (split = 10%, tolerance = 5%)</vt:lpstr>
      <vt:lpstr>“Load Balance” (split = 10%, tolerance = 5%)</vt:lpstr>
      <vt:lpstr>12 Hours Later…</vt:lpstr>
      <vt:lpstr>Outline</vt:lpstr>
      <vt:lpstr>Optimization:  Policy Realization</vt:lpstr>
      <vt:lpstr>Optimization Workflow</vt:lpstr>
      <vt:lpstr>Optimization Workflow</vt:lpstr>
      <vt:lpstr>Optimization Workflow</vt:lpstr>
      <vt:lpstr>By The Numbers</vt:lpstr>
      <vt:lpstr>Measure Traffic &amp; Optimize Locally?</vt:lpstr>
      <vt:lpstr>Not Accurate!</vt:lpstr>
      <vt:lpstr>Aggregate at Central Coordinator?</vt:lpstr>
      <vt:lpstr>Aggregate at Central Coordinator?</vt:lpstr>
      <vt:lpstr>Aggregate at Central Coordinator?</vt:lpstr>
      <vt:lpstr>Aggregate at Central Coordinator?</vt:lpstr>
      <vt:lpstr>So Far</vt:lpstr>
      <vt:lpstr>Decomposing Objective Function</vt:lpstr>
      <vt:lpstr>Decomposed Local Problem For Some Node (n*)</vt:lpstr>
      <vt:lpstr>DONAR Algorithm</vt:lpstr>
      <vt:lpstr>DONAR Algorithm</vt:lpstr>
      <vt:lpstr>DONAR Algorithm</vt:lpstr>
      <vt:lpstr>DONAR Algorithm</vt:lpstr>
      <vt:lpstr>DONAR Algorithm</vt:lpstr>
      <vt:lpstr>Better!</vt:lpstr>
      <vt:lpstr>Outline</vt:lpstr>
      <vt:lpstr>Production and Deployment</vt:lpstr>
      <vt:lpstr>Systems Challenges</vt:lpstr>
      <vt:lpstr>CoralCDN Experimental Setup</vt:lpstr>
      <vt:lpstr>Results: DONAR Curbs Volatility</vt:lpstr>
      <vt:lpstr>Results: DONAR Minimizes Distance</vt:lpstr>
      <vt:lpstr>Conclusions</vt:lpstr>
      <vt:lpstr>Questions?</vt:lpstr>
      <vt:lpstr>Related Work (Academic and Industry)</vt:lpstr>
      <vt:lpstr>Doesn’t [Akamai/UltraDNS/etc] Already Do This?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DONAR Decentralized Server Selection for Cloud Services</dc:title>
  <dc:creator>Patrick Wendell</dc:creator>
  <cp:lastModifiedBy>Jennifer Rexford</cp:lastModifiedBy>
  <cp:revision>1162</cp:revision>
  <cp:lastPrinted>2010-08-26T02:29:49Z</cp:lastPrinted>
  <dcterms:created xsi:type="dcterms:W3CDTF">2010-11-21T22:31:48Z</dcterms:created>
  <dcterms:modified xsi:type="dcterms:W3CDTF">2010-11-21T22:46:49Z</dcterms:modified>
</cp:coreProperties>
</file>