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22" r:id="rId2"/>
    <p:sldId id="1255" r:id="rId3"/>
    <p:sldId id="1256" r:id="rId4"/>
    <p:sldId id="1257" r:id="rId5"/>
    <p:sldId id="1258" r:id="rId6"/>
    <p:sldId id="1261" r:id="rId7"/>
    <p:sldId id="1260" r:id="rId8"/>
    <p:sldId id="1263" r:id="rId9"/>
    <p:sldId id="1262" r:id="rId10"/>
    <p:sldId id="1276" r:id="rId11"/>
    <p:sldId id="1054" r:id="rId12"/>
    <p:sldId id="1269" r:id="rId13"/>
    <p:sldId id="1264" r:id="rId14"/>
    <p:sldId id="1265" r:id="rId15"/>
    <p:sldId id="1266" r:id="rId16"/>
    <p:sldId id="1268" r:id="rId17"/>
    <p:sldId id="1167" r:id="rId18"/>
    <p:sldId id="1270" r:id="rId19"/>
    <p:sldId id="1272" r:id="rId20"/>
    <p:sldId id="1273" r:id="rId21"/>
    <p:sldId id="1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40D"/>
    <a:srgbClr val="FFF299"/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8" autoAdjust="0"/>
    <p:restoredTop sz="93088" autoAdjust="0"/>
  </p:normalViewPr>
  <p:slideViewPr>
    <p:cSldViewPr snapToGrid="0" snapToObjects="1">
      <p:cViewPr varScale="1">
        <p:scale>
          <a:sx n="48" d="100"/>
          <a:sy n="48" d="100"/>
        </p:scale>
        <p:origin x="-3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12/3/12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12/3/12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Network-wide</a:t>
            </a:r>
            <a:r>
              <a:rPr lang="en-US" baseline="0" dirty="0" smtClean="0"/>
              <a:t> visibility and control</a:t>
            </a:r>
          </a:p>
          <a:p>
            <a:r>
              <a:rPr lang="en-US" baseline="0" dirty="0" smtClean="0"/>
              <a:t>Direct control via an open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But, real</a:t>
            </a:r>
            <a:r>
              <a:rPr lang="en-US" baseline="0" dirty="0" smtClean="0"/>
              <a:t> networks perform a wide variety of tasks</a:t>
            </a:r>
          </a:p>
          <a:p>
            <a:r>
              <a:rPr lang="en-US" baseline="0" dirty="0" smtClean="0"/>
              <a:t>Routing, network monitoring, firewalls, server load balancing,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case: multi-tenancy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Each module controls a different subset of the traffic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Relatively easy to partition traffic, rule space, and bandwidth resources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We want to write a single application out of modules that affect the handling of same traffic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From ICFP’11 and POPL’12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Load balancer splits traffic sent to public IP address over multiple replicas, based on client IP address, and rewrites the IP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12/3/12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12/3/12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12/3/12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12/3/12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12/3/12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12/3/12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12/3/12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12/3/12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12/3/12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12/3/12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12/3/12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12/3/12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://frenetic-lang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0651"/>
            <a:ext cx="7772400" cy="1470025"/>
          </a:xfrm>
        </p:spPr>
        <p:txBody>
          <a:bodyPr/>
          <a:lstStyle/>
          <a:p>
            <a:r>
              <a:rPr lang="en-US" dirty="0" smtClean="0"/>
              <a:t>Composing Software </a:t>
            </a:r>
            <a:r>
              <a:rPr lang="en-US" dirty="0"/>
              <a:t>Defined </a:t>
            </a: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647144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小塚ゴシック Pro R"/>
                <a:ea typeface="小塚ゴシック Pro R"/>
                <a:cs typeface="小塚ゴシック Pro R"/>
              </a:rPr>
              <a:t>Jennifer Rexford</a:t>
            </a:r>
          </a:p>
          <a:p>
            <a:r>
              <a:rPr lang="en-US" dirty="0" smtClean="0">
                <a:latin typeface="小塚ゴシック Pro R"/>
                <a:ea typeface="小塚ゴシック Pro R"/>
                <a:cs typeface="小塚ゴシック Pro R"/>
              </a:rPr>
              <a:t>Princeton University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-183443" y="5456189"/>
            <a:ext cx="9454443" cy="1213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endParaRPr lang="en-US" sz="2800" dirty="0">
              <a:latin typeface="小塚ゴシック Pro R"/>
              <a:ea typeface="小塚ゴシック Pro R"/>
              <a:cs typeface="小塚ゴシック Pro R"/>
            </a:endParaRPr>
          </a:p>
          <a:p>
            <a:r>
              <a:rPr lang="en-US" sz="2400" dirty="0" smtClean="0"/>
              <a:t>With Joshua Reich, Chris Monsanto, Nate Foster, &amp; David Walker</a:t>
            </a:r>
            <a:endParaRPr lang="en-US" sz="2800" dirty="0">
              <a:latin typeface="小塚ゴシック Pro R"/>
              <a:ea typeface="小塚ゴシック Pro R"/>
              <a:cs typeface="小塚ゴシック Pro R"/>
            </a:endParaRP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Sequential Composition: Gateway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741399" y="1774216"/>
            <a:ext cx="3640667" cy="558800"/>
          </a:xfrm>
          <a:prstGeom prst="roundRect">
            <a:avLst/>
          </a:prstGeom>
          <a:ln w="1905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6350" cmpd="sng">
                <a:solidFill>
                  <a:schemeClr val="tx1"/>
                </a:solidFill>
              </a:ln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291667"/>
            <a:ext cx="8229600" cy="1472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Left: </a:t>
            </a:r>
            <a:r>
              <a:rPr lang="en-US" dirty="0" smtClean="0"/>
              <a:t>learning switch on MAC addresses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Middle: </a:t>
            </a:r>
            <a:r>
              <a:rPr lang="en-US" dirty="0" smtClean="0"/>
              <a:t>ARP on gateway, plus simple repeater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Right: </a:t>
            </a:r>
            <a:r>
              <a:rPr lang="en-US" dirty="0" smtClean="0"/>
              <a:t>shortest-path forwarding on IP prefixes</a:t>
            </a:r>
            <a:endParaRPr lang="en-US" dirty="0"/>
          </a:p>
        </p:txBody>
      </p:sp>
      <p:sp>
        <p:nvSpPr>
          <p:cNvPr id="8" name="Parallelogram 7"/>
          <p:cNvSpPr/>
          <p:nvPr/>
        </p:nvSpPr>
        <p:spPr>
          <a:xfrm>
            <a:off x="3630298" y="1243826"/>
            <a:ext cx="2139499" cy="1524134"/>
          </a:xfrm>
          <a:prstGeom prst="parallelogram">
            <a:avLst>
              <a:gd name="adj" fmla="val 48222"/>
            </a:avLst>
          </a:prstGeom>
          <a:solidFill>
            <a:srgbClr val="FFFFFF">
              <a:alpha val="3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123979" y="3031584"/>
            <a:ext cx="8863862" cy="2162589"/>
          </a:xfrm>
          <a:prstGeom prst="parallelogram">
            <a:avLst>
              <a:gd name="adj" fmla="val 48222"/>
            </a:avLst>
          </a:prstGeom>
          <a:solidFill>
            <a:srgbClr val="FFFFFF">
              <a:alpha val="3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12753" y="3087151"/>
            <a:ext cx="3898359" cy="1823465"/>
          </a:xfrm>
          <a:prstGeom prst="ellipse">
            <a:avLst/>
          </a:prstGeom>
          <a:noFill/>
          <a:ln w="38100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0889" y="3147566"/>
            <a:ext cx="4024243" cy="1823465"/>
          </a:xfrm>
          <a:prstGeom prst="ellipse">
            <a:avLst/>
          </a:prstGeom>
          <a:noFill/>
          <a:ln w="3810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61733" y="2053616"/>
            <a:ext cx="93916" cy="2071906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03651" y="2303072"/>
            <a:ext cx="1074467" cy="1822450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825133" y="2303072"/>
            <a:ext cx="1016918" cy="1892300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0" idx="2"/>
            <a:endCxn id="47" idx="0"/>
          </p:cNvCxnSpPr>
          <p:nvPr/>
        </p:nvCxnSpPr>
        <p:spPr>
          <a:xfrm>
            <a:off x="1985353" y="1909516"/>
            <a:ext cx="374662" cy="1369969"/>
          </a:xfrm>
          <a:prstGeom prst="line">
            <a:avLst/>
          </a:prstGeom>
          <a:ln w="25400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67204" y="2072354"/>
            <a:ext cx="6305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green_switch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01" y="1868329"/>
            <a:ext cx="749325" cy="498297"/>
          </a:xfrm>
          <a:prstGeom prst="rect">
            <a:avLst/>
          </a:prstGeom>
        </p:spPr>
      </p:pic>
      <p:cxnSp>
        <p:nvCxnSpPr>
          <p:cNvPr id="35" name="Straight Connector 34"/>
          <p:cNvCxnSpPr>
            <a:stCxn id="45" idx="3"/>
            <a:endCxn id="43" idx="2"/>
          </p:cNvCxnSpPr>
          <p:nvPr/>
        </p:nvCxnSpPr>
        <p:spPr>
          <a:xfrm flipV="1">
            <a:off x="6984693" y="4356453"/>
            <a:ext cx="1055191" cy="2932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011999" y="3504466"/>
            <a:ext cx="1631880" cy="41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4" idx="2"/>
            <a:endCxn id="45" idx="0"/>
          </p:cNvCxnSpPr>
          <p:nvPr/>
        </p:nvCxnSpPr>
        <p:spPr>
          <a:xfrm flipH="1">
            <a:off x="6610031" y="3777782"/>
            <a:ext cx="398352" cy="6227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714678" y="3516983"/>
            <a:ext cx="1552147" cy="397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43" idx="1"/>
          </p:cNvCxnSpPr>
          <p:nvPr/>
        </p:nvCxnSpPr>
        <p:spPr>
          <a:xfrm>
            <a:off x="4967204" y="4083137"/>
            <a:ext cx="2698017" cy="241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46" idx="3"/>
          </p:cNvCxnSpPr>
          <p:nvPr/>
        </p:nvCxnSpPr>
        <p:spPr>
          <a:xfrm flipH="1">
            <a:off x="2647089" y="4194722"/>
            <a:ext cx="1619738" cy="5016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981097" y="1823380"/>
            <a:ext cx="0" cy="1892314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blue_sw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89" y="3945080"/>
            <a:ext cx="749325" cy="498297"/>
          </a:xfrm>
          <a:prstGeom prst="rect">
            <a:avLst/>
          </a:prstGeom>
        </p:spPr>
      </p:pic>
      <p:pic>
        <p:nvPicPr>
          <p:cNvPr id="43" name="Picture 42" descr="green_swi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221" y="3858156"/>
            <a:ext cx="749325" cy="498297"/>
          </a:xfrm>
          <a:prstGeom prst="rect">
            <a:avLst/>
          </a:prstGeom>
        </p:spPr>
      </p:pic>
      <p:pic>
        <p:nvPicPr>
          <p:cNvPr id="44" name="Picture 43" descr="green_swi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720" y="3279485"/>
            <a:ext cx="749325" cy="498297"/>
          </a:xfrm>
          <a:prstGeom prst="rect">
            <a:avLst/>
          </a:prstGeom>
        </p:spPr>
      </p:pic>
      <p:pic>
        <p:nvPicPr>
          <p:cNvPr id="45" name="Picture 44" descr="green_swi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68" y="4400509"/>
            <a:ext cx="749325" cy="498297"/>
          </a:xfrm>
          <a:prstGeom prst="rect">
            <a:avLst/>
          </a:prstGeom>
        </p:spPr>
      </p:pic>
      <p:pic>
        <p:nvPicPr>
          <p:cNvPr id="46" name="Picture 45" descr="blue_sw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64" y="4447184"/>
            <a:ext cx="749325" cy="498297"/>
          </a:xfrm>
          <a:prstGeom prst="rect">
            <a:avLst/>
          </a:prstGeom>
        </p:spPr>
      </p:pic>
      <p:pic>
        <p:nvPicPr>
          <p:cNvPr id="47" name="Picture 46" descr="blue_sw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352" y="3279485"/>
            <a:ext cx="749325" cy="498297"/>
          </a:xfrm>
          <a:prstGeom prst="rect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>
            <a:off x="8039884" y="2051671"/>
            <a:ext cx="15045" cy="2273045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8" idx="2"/>
          </p:cNvCxnSpPr>
          <p:nvPr/>
        </p:nvCxnSpPr>
        <p:spPr>
          <a:xfrm>
            <a:off x="6633721" y="2748679"/>
            <a:ext cx="23689" cy="2283205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227327" y="2622700"/>
            <a:ext cx="0" cy="2246690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5" idx="2"/>
            <a:endCxn id="42" idx="0"/>
          </p:cNvCxnSpPr>
          <p:nvPr/>
        </p:nvCxnSpPr>
        <p:spPr>
          <a:xfrm>
            <a:off x="1175552" y="2499531"/>
            <a:ext cx="0" cy="1445549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4237187" y="3798020"/>
            <a:ext cx="797185" cy="559223"/>
            <a:chOff x="3519586" y="5282558"/>
            <a:chExt cx="696276" cy="452997"/>
          </a:xfrm>
        </p:grpSpPr>
        <p:pic>
          <p:nvPicPr>
            <p:cNvPr id="53" name="Picture 52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240" y="5283575"/>
              <a:ext cx="676622" cy="449953"/>
            </a:xfrm>
            <a:prstGeom prst="rect">
              <a:avLst/>
            </a:prstGeom>
          </p:spPr>
        </p:pic>
        <p:pic>
          <p:nvPicPr>
            <p:cNvPr id="54" name="Picture 53" descr="green_switch.png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375"/>
            <a:stretch/>
          </p:blipFill>
          <p:spPr>
            <a:xfrm>
              <a:off x="3525872" y="5285602"/>
              <a:ext cx="484632" cy="449953"/>
            </a:xfrm>
            <a:prstGeom prst="rect">
              <a:avLst/>
            </a:prstGeom>
          </p:spPr>
        </p:pic>
        <p:pic>
          <p:nvPicPr>
            <p:cNvPr id="55" name="Picture 54" descr="blue_switch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105"/>
            <a:stretch/>
          </p:blipFill>
          <p:spPr>
            <a:xfrm>
              <a:off x="3519586" y="5282558"/>
              <a:ext cx="283464" cy="449953"/>
            </a:xfrm>
            <a:prstGeom prst="rect">
              <a:avLst/>
            </a:prstGeom>
          </p:spPr>
        </p:pic>
      </p:grpSp>
      <p:sp>
        <p:nvSpPr>
          <p:cNvPr id="57" name="TextBox 56"/>
          <p:cNvSpPr txBox="1"/>
          <p:nvPr/>
        </p:nvSpPr>
        <p:spPr>
          <a:xfrm>
            <a:off x="5098548" y="4053445"/>
            <a:ext cx="1408985" cy="492443"/>
          </a:xfrm>
          <a:prstGeom prst="rect">
            <a:avLst/>
          </a:prstGeom>
          <a:noFill/>
          <a:scene3d>
            <a:camera prst="orthographicFront">
              <a:rot lat="1864996" lon="19823877" rev="20562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merican Typewriter"/>
                <a:cs typeface="American Typewriter"/>
              </a:rPr>
              <a:t>IP Core</a:t>
            </a:r>
            <a:endParaRPr lang="en-US" sz="2600" b="1" dirty="0">
              <a:latin typeface="American Typewriter"/>
              <a:cs typeface="American Typewriter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44545" y="3795517"/>
            <a:ext cx="1708066" cy="492443"/>
          </a:xfrm>
          <a:prstGeom prst="rect">
            <a:avLst/>
          </a:prstGeom>
          <a:noFill/>
          <a:scene3d>
            <a:camera prst="orthographicFront">
              <a:rot lat="1866000" lon="19824000" rev="2056200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merican Typewriter"/>
                <a:cs typeface="American Typewriter"/>
              </a:rPr>
              <a:t>Ethernet</a:t>
            </a:r>
            <a:endParaRPr lang="en-US" sz="2600" b="1" dirty="0">
              <a:latin typeface="American Typewriter"/>
              <a:cs typeface="American Typewriter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249496" y="1243825"/>
            <a:ext cx="3738345" cy="1524133"/>
            <a:chOff x="5249496" y="1243825"/>
            <a:chExt cx="3738345" cy="1524133"/>
          </a:xfrm>
        </p:grpSpPr>
        <p:sp>
          <p:nvSpPr>
            <p:cNvPr id="10" name="Parallelogram 9"/>
            <p:cNvSpPr/>
            <p:nvPr/>
          </p:nvSpPr>
          <p:spPr>
            <a:xfrm>
              <a:off x="5249496" y="1243825"/>
              <a:ext cx="3738345" cy="1524133"/>
            </a:xfrm>
            <a:prstGeom prst="parallelogram">
              <a:avLst>
                <a:gd name="adj" fmla="val 48222"/>
              </a:avLst>
            </a:prstGeom>
            <a:solidFill>
              <a:srgbClr val="FFFFFF">
                <a:alpha val="3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7008383" y="2364268"/>
              <a:ext cx="786582" cy="135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306986" y="1688693"/>
              <a:ext cx="338279" cy="2085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7" idx="2"/>
              <a:endCxn id="28" idx="0"/>
            </p:cNvCxnSpPr>
            <p:nvPr/>
          </p:nvCxnSpPr>
          <p:spPr>
            <a:xfrm flipH="1">
              <a:off x="6633721" y="1833936"/>
              <a:ext cx="374662" cy="4164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26" idx="1"/>
            </p:cNvCxnSpPr>
            <p:nvPr/>
          </p:nvCxnSpPr>
          <p:spPr>
            <a:xfrm>
              <a:off x="6333311" y="2163459"/>
              <a:ext cx="13434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25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6766" y="1914310"/>
              <a:ext cx="749325" cy="498297"/>
            </a:xfrm>
            <a:prstGeom prst="rect">
              <a:avLst/>
            </a:prstGeom>
          </p:spPr>
        </p:pic>
        <p:pic>
          <p:nvPicPr>
            <p:cNvPr id="27" name="Picture 26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720" y="1335639"/>
              <a:ext cx="749325" cy="498297"/>
            </a:xfrm>
            <a:prstGeom prst="rect">
              <a:avLst/>
            </a:prstGeom>
          </p:spPr>
        </p:pic>
        <p:pic>
          <p:nvPicPr>
            <p:cNvPr id="28" name="Picture 27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9058" y="2250382"/>
              <a:ext cx="749325" cy="498297"/>
            </a:xfrm>
            <a:prstGeom prst="rect">
              <a:avLst/>
            </a:prstGeom>
          </p:spPr>
        </p:pic>
        <p:pic>
          <p:nvPicPr>
            <p:cNvPr id="32" name="Picture 31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7803" y="1883268"/>
              <a:ext cx="749325" cy="498297"/>
            </a:xfrm>
            <a:prstGeom prst="rect">
              <a:avLst/>
            </a:prstGeom>
          </p:spPr>
        </p:pic>
        <p:sp>
          <p:nvSpPr>
            <p:cNvPr id="59" name="TextBox 58"/>
            <p:cNvSpPr txBox="1"/>
            <p:nvPr/>
          </p:nvSpPr>
          <p:spPr>
            <a:xfrm>
              <a:off x="7345339" y="1243826"/>
              <a:ext cx="1408985" cy="892552"/>
            </a:xfrm>
            <a:prstGeom prst="rect">
              <a:avLst/>
            </a:prstGeom>
            <a:noFill/>
            <a:scene3d>
              <a:camera prst="orthographicFront">
                <a:rot lat="1866000" lon="19824000" rev="20562000"/>
              </a:camera>
              <a:lightRig rig="threePt" dir="t"/>
            </a:scene3d>
            <a:sp3d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latin typeface="American Typewriter"/>
                  <a:cs typeface="American Typewriter"/>
                </a:rPr>
                <a:t>IP Core</a:t>
              </a:r>
            </a:p>
            <a:p>
              <a:endParaRPr lang="en-US" sz="2600" b="1" dirty="0" smtClean="0">
                <a:latin typeface="American Typewriter"/>
                <a:cs typeface="American Typewriter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110369" y="1293084"/>
            <a:ext cx="1659429" cy="492443"/>
          </a:xfrm>
          <a:prstGeom prst="rect">
            <a:avLst/>
          </a:prstGeom>
          <a:noFill/>
          <a:scene3d>
            <a:camera prst="orthographicFront">
              <a:rot lat="1866000" lon="19824000" rev="2056200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merican Typewriter"/>
                <a:cs typeface="American Typewriter"/>
              </a:rPr>
              <a:t>Gateway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463601" y="1243825"/>
            <a:ext cx="3676058" cy="1524134"/>
            <a:chOff x="463601" y="1243825"/>
            <a:chExt cx="3676058" cy="1524134"/>
          </a:xfrm>
        </p:grpSpPr>
        <p:sp>
          <p:nvSpPr>
            <p:cNvPr id="11" name="Parallelogram 10"/>
            <p:cNvSpPr/>
            <p:nvPr/>
          </p:nvSpPr>
          <p:spPr>
            <a:xfrm>
              <a:off x="463601" y="1243825"/>
              <a:ext cx="3589010" cy="1524134"/>
            </a:xfrm>
            <a:prstGeom prst="parallelogram">
              <a:avLst>
                <a:gd name="adj" fmla="val 48222"/>
              </a:avLst>
            </a:prstGeom>
            <a:solidFill>
              <a:srgbClr val="FFFFFF">
                <a:alpha val="3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360015" y="1833936"/>
              <a:ext cx="508339" cy="100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665933" y="2352027"/>
              <a:ext cx="307189" cy="9447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29" idx="1"/>
            </p:cNvCxnSpPr>
            <p:nvPr/>
          </p:nvCxnSpPr>
          <p:spPr>
            <a:xfrm>
              <a:off x="1502689" y="2363572"/>
              <a:ext cx="413919" cy="490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4" descr="blue_switch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889" y="2001234"/>
              <a:ext cx="749325" cy="498297"/>
            </a:xfrm>
            <a:prstGeom prst="rect">
              <a:avLst/>
            </a:prstGeom>
          </p:spPr>
        </p:pic>
        <p:pic>
          <p:nvPicPr>
            <p:cNvPr id="29" name="Picture 28" descr="blue_switch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6608" y="2163459"/>
              <a:ext cx="749325" cy="498297"/>
            </a:xfrm>
            <a:prstGeom prst="rect">
              <a:avLst/>
            </a:prstGeom>
          </p:spPr>
        </p:pic>
        <p:pic>
          <p:nvPicPr>
            <p:cNvPr id="30" name="Picture 29" descr="blue_switch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0690" y="1411219"/>
              <a:ext cx="749325" cy="498297"/>
            </a:xfrm>
            <a:prstGeom prst="rect">
              <a:avLst/>
            </a:prstGeom>
          </p:spPr>
        </p:pic>
        <p:pic>
          <p:nvPicPr>
            <p:cNvPr id="34" name="Picture 33" descr="blue_switch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4356" y="1853730"/>
              <a:ext cx="749325" cy="498297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2293264" y="1269291"/>
              <a:ext cx="1708066" cy="492443"/>
            </a:xfrm>
            <a:prstGeom prst="rect">
              <a:avLst/>
            </a:prstGeom>
            <a:noFill/>
            <a:scene3d>
              <a:camera prst="orthographicFront">
                <a:rot lat="1866000" lon="19824000" rev="20562000"/>
              </a:camera>
              <a:lightRig rig="threePt" dir="t"/>
            </a:scene3d>
            <a:sp3d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latin typeface="American Typewriter"/>
                  <a:cs typeface="American Typewriter"/>
                </a:rPr>
                <a:t>Ethernet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3630299" y="2063124"/>
              <a:ext cx="5093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Connector 61"/>
          <p:cNvCxnSpPr/>
          <p:nvPr/>
        </p:nvCxnSpPr>
        <p:spPr>
          <a:xfrm>
            <a:off x="1502689" y="4320978"/>
            <a:ext cx="441255" cy="2211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31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Dividing the Traffic Over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Predicates</a:t>
            </a:r>
          </a:p>
          <a:p>
            <a:pPr lvl="1"/>
            <a:r>
              <a:rPr lang="en-US" dirty="0" smtClean="0"/>
              <a:t>Specify which traffic traverses which modules</a:t>
            </a:r>
          </a:p>
          <a:p>
            <a:pPr lvl="1"/>
            <a:r>
              <a:rPr lang="en-US" dirty="0" smtClean="0"/>
              <a:t>Based on input port and packet-header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891393" y="3945766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23493" y="5212864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Load Balancer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23493" y="3956976"/>
            <a:ext cx="1886657" cy="847551"/>
          </a:xfrm>
          <a:prstGeom prst="roundRect">
            <a:avLst/>
          </a:prstGeom>
          <a:solidFill>
            <a:srgbClr val="F7840D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891393" y="5203059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8087" y="4149888"/>
            <a:ext cx="1904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</a:t>
            </a:r>
            <a:r>
              <a:rPr lang="en-US" sz="2400" dirty="0" err="1" smtClean="0"/>
              <a:t>stport</a:t>
            </a:r>
            <a:r>
              <a:rPr lang="en-US" sz="2400" dirty="0" smtClean="0"/>
              <a:t> != 80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78087" y="5402955"/>
            <a:ext cx="1818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</a:t>
            </a:r>
            <a:r>
              <a:rPr lang="en-US" sz="2400" dirty="0" err="1" smtClean="0"/>
              <a:t>stport</a:t>
            </a:r>
            <a:r>
              <a:rPr lang="en-US" sz="2400" dirty="0" smtClean="0"/>
              <a:t> = 80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093494" y="5269308"/>
            <a:ext cx="78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&gt;&gt;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5216874" y="4013420"/>
            <a:ext cx="484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9309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856" y="50857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66391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6833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715002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558142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4172655" y="4351862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10800000">
            <a:off x="4775197" y="4351862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357265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15313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99627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748142" y="1778026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M1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813533" y="1778001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M2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907143" y="1778026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M3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82408" y="1778001"/>
            <a:ext cx="2704391" cy="88053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Composition Spec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1" name="Up Arrow 30"/>
          <p:cNvSpPr/>
          <p:nvPr/>
        </p:nvSpPr>
        <p:spPr>
          <a:xfrm rot="13131325">
            <a:off x="6955386" y="2895623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 Arrow 32"/>
          <p:cNvSpPr/>
          <p:nvPr/>
        </p:nvSpPr>
        <p:spPr>
          <a:xfrm>
            <a:off x="3935596" y="2895623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 rot="10800000">
            <a:off x="4385741" y="2895623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>
            <a:off x="5036244" y="2912559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 rot="10800000">
            <a:off x="5486389" y="2912559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2818021" y="2929492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10800000">
            <a:off x="3268166" y="2929492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Partially Specifying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9244"/>
          </a:xfrm>
        </p:spPr>
        <p:txBody>
          <a:bodyPr/>
          <a:lstStyle/>
          <a:p>
            <a:r>
              <a:rPr lang="en-US" dirty="0" smtClean="0"/>
              <a:t>A module should not specify </a:t>
            </a:r>
            <a:r>
              <a:rPr lang="en-US" i="1" dirty="0" smtClean="0"/>
              <a:t>everything</a:t>
            </a:r>
          </a:p>
          <a:p>
            <a:pPr lvl="1"/>
            <a:r>
              <a:rPr lang="en-US" dirty="0" smtClean="0"/>
              <a:t>Leave some flexibility to other modules</a:t>
            </a:r>
          </a:p>
          <a:p>
            <a:pPr lvl="1"/>
            <a:r>
              <a:rPr lang="en-US" dirty="0" smtClean="0"/>
              <a:t>Avoid tying the module to a specific setting</a:t>
            </a:r>
          </a:p>
          <a:p>
            <a:r>
              <a:rPr lang="en-US" dirty="0" smtClean="0"/>
              <a:t>Example: load balancer plus routing</a:t>
            </a:r>
          </a:p>
          <a:p>
            <a:pPr lvl="1"/>
            <a:r>
              <a:rPr lang="en-US" dirty="0" smtClean="0"/>
              <a:t>Load balancer spreads traffic over replicas</a:t>
            </a:r>
          </a:p>
          <a:p>
            <a:pPr lvl="1"/>
            <a:r>
              <a:rPr lang="en-US" dirty="0" smtClean="0"/>
              <a:t>… without regard to the network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45243" y="5212864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Load Balancer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13143" y="5203059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5244" y="5269308"/>
            <a:ext cx="78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&gt;&gt;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0572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 Custom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module generates a partial spec</a:t>
            </a:r>
          </a:p>
          <a:p>
            <a:pPr lvl="1"/>
            <a:r>
              <a:rPr lang="en-US" dirty="0" smtClean="0"/>
              <a:t>What it needs to see and control</a:t>
            </a:r>
          </a:p>
          <a:p>
            <a:pPr lvl="1"/>
            <a:r>
              <a:rPr lang="en-US" dirty="0" smtClean="0"/>
              <a:t>What it can leave unspecified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Unwieldy solution</a:t>
            </a:r>
          </a:p>
          <a:p>
            <a:pPr lvl="1"/>
            <a:r>
              <a:rPr lang="en-US" dirty="0" smtClean="0"/>
              <a:t>New syntax and work for the programmer</a:t>
            </a:r>
          </a:p>
          <a:p>
            <a:pPr lvl="1"/>
            <a:r>
              <a:rPr lang="en-US" dirty="0" smtClean="0"/>
              <a:t>Complex interaction between modules</a:t>
            </a:r>
          </a:p>
          <a:p>
            <a:pPr lvl="1"/>
            <a:r>
              <a:rPr lang="en-US" dirty="0" smtClean="0"/>
              <a:t>Enforcement of “contract” by the controller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76559" y="3361738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Load Balancer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72792" y="3356835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63216" y="3802301"/>
            <a:ext cx="32095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06982" y="3155970"/>
            <a:ext cx="2571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“I modify </a:t>
            </a:r>
            <a:r>
              <a:rPr lang="en-US" dirty="0" err="1" smtClean="0"/>
              <a:t>dstip</a:t>
            </a:r>
            <a:r>
              <a:rPr lang="en-US" dirty="0" smtClean="0"/>
              <a:t> but don’t </a:t>
            </a:r>
          </a:p>
          <a:p>
            <a:pPr algn="ctr"/>
            <a:r>
              <a:rPr lang="en-US" dirty="0" smtClean="0"/>
              <a:t>need to pick the path”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87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Topology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52" y="1417638"/>
            <a:ext cx="8479448" cy="25198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Present abstract topology to the module</a:t>
            </a:r>
          </a:p>
          <a:p>
            <a:pPr lvl="1"/>
            <a:r>
              <a:rPr lang="en-US" dirty="0" smtClean="0"/>
              <a:t>Concise: implicitly encodes the constraints </a:t>
            </a:r>
          </a:p>
          <a:p>
            <a:pPr lvl="1"/>
            <a:r>
              <a:rPr lang="en-US" dirty="0"/>
              <a:t>General: can represent a variety of </a:t>
            </a:r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Intuitive: looks just like a normal network</a:t>
            </a:r>
          </a:p>
          <a:p>
            <a:pPr lvl="1"/>
            <a:r>
              <a:rPr lang="en-US" dirty="0" smtClean="0"/>
              <a:t>Safe: prevents the module from overstepping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2431CD-A83D-384C-97C7-66FF0CCEF56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552508" y="5288424"/>
            <a:ext cx="138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1" name="Picture 20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24" y="4781808"/>
            <a:ext cx="441379" cy="57979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91" y="4810199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ounded Rectangle 22"/>
          <p:cNvSpPr/>
          <p:nvPr/>
        </p:nvSpPr>
        <p:spPr>
          <a:xfrm>
            <a:off x="1622160" y="422191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596110" y="566436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2765672" y="5364588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764158" y="4640517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1609178" y="493284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777075" y="5361220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775562" y="4637150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051053" y="5134102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051053" y="5849981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051053" y="4386138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020883" y="5103755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>
            <a:spLocks noChangeAspect="1"/>
          </p:cNvSpPr>
          <p:nvPr/>
        </p:nvSpPr>
        <p:spPr>
          <a:xfrm>
            <a:off x="2592708" y="4938822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1607514" y="5660999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3" name="Picture 62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24" y="4067941"/>
            <a:ext cx="441379" cy="579792"/>
          </a:xfrm>
          <a:prstGeom prst="rect">
            <a:avLst/>
          </a:prstGeom>
        </p:spPr>
      </p:pic>
      <p:cxnSp>
        <p:nvCxnSpPr>
          <p:cNvPr id="65" name="Straight Connector 64"/>
          <p:cNvCxnSpPr/>
          <p:nvPr/>
        </p:nvCxnSpPr>
        <p:spPr>
          <a:xfrm flipH="1" flipV="1">
            <a:off x="3035400" y="5899911"/>
            <a:ext cx="664413" cy="2187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3055452" y="5281780"/>
            <a:ext cx="644361" cy="3849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3044470" y="4375941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>
            <a:spLocks noChangeAspect="1"/>
          </p:cNvSpPr>
          <p:nvPr/>
        </p:nvSpPr>
        <p:spPr>
          <a:xfrm>
            <a:off x="2596110" y="4239933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Connector 72"/>
          <p:cNvCxnSpPr>
            <a:stCxn id="29" idx="1"/>
          </p:cNvCxnSpPr>
          <p:nvPr/>
        </p:nvCxnSpPr>
        <p:spPr>
          <a:xfrm flipH="1" flipV="1">
            <a:off x="999066" y="5090830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>
            <a:spLocks noChangeAspect="1"/>
          </p:cNvSpPr>
          <p:nvPr/>
        </p:nvSpPr>
        <p:spPr>
          <a:xfrm>
            <a:off x="6432338" y="4779559"/>
            <a:ext cx="690033" cy="69003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7164704" y="5133163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82" idx="3"/>
          </p:cNvCxnSpPr>
          <p:nvPr/>
        </p:nvCxnSpPr>
        <p:spPr>
          <a:xfrm flipH="1">
            <a:off x="5871572" y="5119427"/>
            <a:ext cx="4981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0" name="Picture 79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232" y="4791417"/>
            <a:ext cx="441379" cy="579792"/>
          </a:xfrm>
          <a:prstGeom prst="rect">
            <a:avLst/>
          </a:prstGeom>
        </p:spPr>
      </p:pic>
      <p:pic>
        <p:nvPicPr>
          <p:cNvPr id="81" name="Picture 80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542" y="4951010"/>
            <a:ext cx="441379" cy="57979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034" y="4825871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1711559" y="6323990"/>
            <a:ext cx="198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Real network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5857461" y="632399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Abstract view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938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Hide irrelevant details</a:t>
            </a:r>
          </a:p>
          <a:p>
            <a:pPr lvl="1"/>
            <a:r>
              <a:rPr lang="en-US" dirty="0"/>
              <a:t>Load balancer doesn’t see </a:t>
            </a:r>
            <a:r>
              <a:rPr lang="en-US" dirty="0" smtClean="0"/>
              <a:t>the internal </a:t>
            </a:r>
            <a:br>
              <a:rPr lang="en-US" dirty="0" smtClean="0"/>
            </a:br>
            <a:r>
              <a:rPr lang="en-US" dirty="0" smtClean="0"/>
              <a:t>topology or any routing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166" y="4091775"/>
            <a:ext cx="441379" cy="5797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33" y="4120166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596202" y="353188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570152" y="497433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39714" y="4674555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738200" y="3950484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583220" y="4242810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751117" y="4671187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749604" y="3947117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025095" y="4444069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025095" y="5159948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025095" y="3696105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994925" y="4413722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>
            <a:spLocks noChangeAspect="1"/>
          </p:cNvSpPr>
          <p:nvPr/>
        </p:nvSpPr>
        <p:spPr>
          <a:xfrm>
            <a:off x="2566750" y="4248789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581556" y="497096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166" y="3377908"/>
            <a:ext cx="441379" cy="579792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H="1" flipV="1">
            <a:off x="3009442" y="5209878"/>
            <a:ext cx="664413" cy="2187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3029494" y="4591747"/>
            <a:ext cx="644361" cy="3849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018512" y="3685908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>
            <a:spLocks noChangeAspect="1"/>
          </p:cNvSpPr>
          <p:nvPr/>
        </p:nvSpPr>
        <p:spPr>
          <a:xfrm>
            <a:off x="2570152" y="3549900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>
            <a:stCxn id="11" idx="1"/>
          </p:cNvCxnSpPr>
          <p:nvPr/>
        </p:nvCxnSpPr>
        <p:spPr>
          <a:xfrm flipH="1" flipV="1">
            <a:off x="973108" y="4400797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>
            <a:spLocks noChangeAspect="1"/>
          </p:cNvSpPr>
          <p:nvPr/>
        </p:nvSpPr>
        <p:spPr>
          <a:xfrm>
            <a:off x="6406380" y="4089526"/>
            <a:ext cx="690033" cy="69003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7138746" y="4443130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31" idx="3"/>
          </p:cNvCxnSpPr>
          <p:nvPr/>
        </p:nvCxnSpPr>
        <p:spPr>
          <a:xfrm flipH="1">
            <a:off x="5845614" y="4429394"/>
            <a:ext cx="4981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274" y="4101384"/>
            <a:ext cx="441379" cy="579792"/>
          </a:xfrm>
          <a:prstGeom prst="rect">
            <a:avLst/>
          </a:prstGeom>
        </p:spPr>
      </p:pic>
      <p:pic>
        <p:nvPicPr>
          <p:cNvPr id="30" name="Picture 29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584" y="4260977"/>
            <a:ext cx="441379" cy="57979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076" y="4135838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1685601" y="5633957"/>
            <a:ext cx="1954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Routing view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408010" y="5633957"/>
            <a:ext cx="2864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Load-balancer view</a:t>
            </a:r>
            <a:endParaRPr lang="en-US" sz="2400" dirty="0"/>
          </a:p>
        </p:txBody>
      </p:sp>
      <p:sp>
        <p:nvSpPr>
          <p:cNvPr id="36" name="Freeform 35"/>
          <p:cNvSpPr/>
          <p:nvPr/>
        </p:nvSpPr>
        <p:spPr>
          <a:xfrm>
            <a:off x="1058333" y="3465641"/>
            <a:ext cx="2286000" cy="716892"/>
          </a:xfrm>
          <a:custGeom>
            <a:avLst/>
            <a:gdLst>
              <a:gd name="connsiteX0" fmla="*/ 0 w 2286000"/>
              <a:gd name="connsiteY0" fmla="*/ 716892 h 716892"/>
              <a:gd name="connsiteX1" fmla="*/ 541867 w 2286000"/>
              <a:gd name="connsiteY1" fmla="*/ 598359 h 716892"/>
              <a:gd name="connsiteX2" fmla="*/ 939800 w 2286000"/>
              <a:gd name="connsiteY2" fmla="*/ 22626 h 716892"/>
              <a:gd name="connsiteX3" fmla="*/ 2286000 w 2286000"/>
              <a:gd name="connsiteY3" fmla="*/ 107292 h 71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716892">
                <a:moveTo>
                  <a:pt x="0" y="716892"/>
                </a:moveTo>
                <a:cubicBezTo>
                  <a:pt x="192617" y="715481"/>
                  <a:pt x="385234" y="714070"/>
                  <a:pt x="541867" y="598359"/>
                </a:cubicBezTo>
                <a:cubicBezTo>
                  <a:pt x="698500" y="482648"/>
                  <a:pt x="649111" y="104470"/>
                  <a:pt x="939800" y="22626"/>
                </a:cubicBezTo>
                <a:cubicBezTo>
                  <a:pt x="1230489" y="-59218"/>
                  <a:pt x="2286000" y="107292"/>
                  <a:pt x="2286000" y="10729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049867" y="3791972"/>
            <a:ext cx="2319866" cy="551555"/>
          </a:xfrm>
          <a:custGeom>
            <a:avLst/>
            <a:gdLst>
              <a:gd name="connsiteX0" fmla="*/ 0 w 2319866"/>
              <a:gd name="connsiteY0" fmla="*/ 551428 h 551555"/>
              <a:gd name="connsiteX1" fmla="*/ 1329266 w 2319866"/>
              <a:gd name="connsiteY1" fmla="*/ 466761 h 551555"/>
              <a:gd name="connsiteX2" fmla="*/ 1608666 w 2319866"/>
              <a:gd name="connsiteY2" fmla="*/ 34961 h 551555"/>
              <a:gd name="connsiteX3" fmla="*/ 2319866 w 2319866"/>
              <a:gd name="connsiteY3" fmla="*/ 26495 h 5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9866" h="551555">
                <a:moveTo>
                  <a:pt x="0" y="551428"/>
                </a:moveTo>
                <a:cubicBezTo>
                  <a:pt x="530577" y="552133"/>
                  <a:pt x="1061155" y="552839"/>
                  <a:pt x="1329266" y="466761"/>
                </a:cubicBezTo>
                <a:cubicBezTo>
                  <a:pt x="1597377" y="380683"/>
                  <a:pt x="1443566" y="108339"/>
                  <a:pt x="1608666" y="34961"/>
                </a:cubicBezTo>
                <a:cubicBezTo>
                  <a:pt x="1773766" y="-38417"/>
                  <a:pt x="2319866" y="26495"/>
                  <a:pt x="2319866" y="26495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856" y="50857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66391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199" y="1778001"/>
            <a:ext cx="2116667" cy="88053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View Definitions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6833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715002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558142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4172655" y="4351862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10800000">
            <a:off x="4775197" y="4351862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357265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15313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99627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748142" y="1778026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M1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813533" y="1778001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M2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907143" y="1778026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M3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82408" y="1778001"/>
            <a:ext cx="2704391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Composition Spec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1" name="Up Arrow 30"/>
          <p:cNvSpPr/>
          <p:nvPr/>
        </p:nvSpPr>
        <p:spPr>
          <a:xfrm rot="13131325">
            <a:off x="6955386" y="2895623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 rot="8210100">
            <a:off x="1655248" y="2895650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 Arrow 32"/>
          <p:cNvSpPr/>
          <p:nvPr/>
        </p:nvSpPr>
        <p:spPr>
          <a:xfrm>
            <a:off x="3935596" y="2895623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 rot="10800000">
            <a:off x="4385741" y="2895623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>
            <a:off x="5036244" y="2912559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 rot="10800000">
            <a:off x="5486389" y="2912559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2818021" y="2929492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10800000">
            <a:off x="3268166" y="2929492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0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#1: virtualize the </a:t>
            </a:r>
            <a:r>
              <a:rPr lang="en-US" dirty="0" err="1" smtClean="0"/>
              <a:t>OpenFlow</a:t>
            </a:r>
            <a:r>
              <a:rPr lang="en-US" dirty="0" smtClean="0"/>
              <a:t> API</a:t>
            </a:r>
          </a:p>
          <a:p>
            <a:pPr lvl="1"/>
            <a:r>
              <a:rPr lang="en-US" dirty="0" smtClean="0"/>
              <a:t>Many API calls, few high-level constructs</a:t>
            </a:r>
          </a:p>
          <a:p>
            <a:pPr lvl="1"/>
            <a:r>
              <a:rPr lang="en-US" dirty="0" smtClean="0"/>
              <a:t>Modules map between topology views</a:t>
            </a:r>
          </a:p>
          <a:p>
            <a:pPr lvl="1"/>
            <a:r>
              <a:rPr lang="en-US" dirty="0" smtClean="0"/>
              <a:t>Nested virtualization becomes expensive</a:t>
            </a:r>
          </a:p>
          <a:p>
            <a:r>
              <a:rPr lang="en-US" dirty="0" smtClean="0"/>
              <a:t>Option #2: language-based solution</a:t>
            </a:r>
          </a:p>
          <a:p>
            <a:pPr lvl="1"/>
            <a:r>
              <a:rPr lang="en-US" dirty="0" smtClean="0"/>
              <a:t>High-level core language for writing modules</a:t>
            </a:r>
          </a:p>
          <a:p>
            <a:pPr lvl="1"/>
            <a:r>
              <a:rPr lang="en-US" dirty="0" smtClean="0"/>
              <a:t>High-level specification of network views</a:t>
            </a:r>
          </a:p>
          <a:p>
            <a:pPr lvl="1"/>
            <a:r>
              <a:rPr lang="en-US" dirty="0" smtClean="0"/>
              <a:t>Compiler performs syntactic transformations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0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Topology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22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Virtual ports</a:t>
            </a:r>
          </a:p>
          <a:p>
            <a:pPr lvl="1"/>
            <a:r>
              <a:rPr lang="en-US" dirty="0" smtClean="0"/>
              <a:t>(V, 1): [(P1,2)]</a:t>
            </a:r>
          </a:p>
          <a:p>
            <a:pPr lvl="1"/>
            <a:r>
              <a:rPr lang="en-US" dirty="0" smtClean="0"/>
              <a:t>(V, 2): [(P2, 5)]</a:t>
            </a:r>
          </a:p>
          <a:p>
            <a:r>
              <a:rPr lang="en-US" dirty="0" smtClean="0"/>
              <a:t>Simple firewall policy</a:t>
            </a:r>
          </a:p>
          <a:p>
            <a:pPr lvl="1"/>
            <a:r>
              <a:rPr lang="en-US" dirty="0" smtClean="0"/>
              <a:t>in=1</a:t>
            </a:r>
            <a:r>
              <a:rPr lang="en-US" dirty="0" smtClean="0">
                <a:sym typeface="Wingdings"/>
              </a:rPr>
              <a:t> out=2</a:t>
            </a:r>
            <a:endParaRPr lang="en-US" dirty="0" smtClean="0"/>
          </a:p>
          <a:p>
            <a:r>
              <a:rPr lang="en-US" dirty="0" smtClean="0"/>
              <a:t>Virtual headers</a:t>
            </a:r>
          </a:p>
          <a:p>
            <a:pPr lvl="1"/>
            <a:r>
              <a:rPr lang="en-US" dirty="0" smtClean="0"/>
              <a:t>Push virtual ports</a:t>
            </a:r>
          </a:p>
          <a:p>
            <a:pPr lvl="1"/>
            <a:r>
              <a:rPr lang="en-US" dirty="0" smtClean="0"/>
              <a:t>Route on these ports</a:t>
            </a:r>
          </a:p>
          <a:p>
            <a:pPr lvl="1"/>
            <a:r>
              <a:rPr lang="en-US" dirty="0" smtClean="0"/>
              <a:t>From (P1,2) to (P2,5)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997467" y="3929590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971417" y="5372040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140979" y="5072262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139465" y="4348191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984485" y="4640517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152382" y="5068894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150869" y="4344824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426360" y="4841776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426360" y="5557655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426360" y="4093812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396190" y="4811429"/>
            <a:ext cx="426401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>
            <a:spLocks noChangeAspect="1"/>
          </p:cNvSpPr>
          <p:nvPr/>
        </p:nvSpPr>
        <p:spPr>
          <a:xfrm>
            <a:off x="6968015" y="4646496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982821" y="536867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7410707" y="5607585"/>
            <a:ext cx="664413" cy="2187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7430759" y="4989454"/>
            <a:ext cx="644361" cy="3849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419777" y="4083615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>
            <a:spLocks noChangeAspect="1"/>
          </p:cNvSpPr>
          <p:nvPr/>
        </p:nvSpPr>
        <p:spPr>
          <a:xfrm>
            <a:off x="6971417" y="3947607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>
            <a:stCxn id="11" idx="1"/>
          </p:cNvCxnSpPr>
          <p:nvPr/>
        </p:nvCxnSpPr>
        <p:spPr>
          <a:xfrm flipH="1" flipV="1">
            <a:off x="5374373" y="4798504"/>
            <a:ext cx="610112" cy="134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>
            <a:spLocks noChangeAspect="1"/>
          </p:cNvSpPr>
          <p:nvPr/>
        </p:nvSpPr>
        <p:spPr>
          <a:xfrm>
            <a:off x="6369720" y="2002493"/>
            <a:ext cx="690033" cy="69003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</a:t>
            </a:r>
            <a:endParaRPr lang="en-US" sz="3200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7102086" y="2356097"/>
            <a:ext cx="426401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31" idx="3"/>
          </p:cNvCxnSpPr>
          <p:nvPr/>
        </p:nvCxnSpPr>
        <p:spPr>
          <a:xfrm flipH="1">
            <a:off x="5808954" y="2342361"/>
            <a:ext cx="4981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944" y="2014351"/>
            <a:ext cx="441379" cy="57979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416" y="2048805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975889" y="198414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102086" y="195802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238006" y="2871801"/>
            <a:ext cx="902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firewall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238006" y="5941497"/>
            <a:ext cx="890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919647" y="4630013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920716" y="4629764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915317" y="4306358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6871042" y="432279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6621936" y="453880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5685705" y="4521867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5881945" y="494854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6860960" y="495701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6304771" y="453702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285514" y="495322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75001" y="4485572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104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77" y="274638"/>
            <a:ext cx="8875889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Software Defined Networking (SDN)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90942" y="2366061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382889" y="2920401"/>
            <a:ext cx="747889" cy="4098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1664" y="2083841"/>
            <a:ext cx="235655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Network-wide visibility and control</a:t>
            </a:r>
            <a:endParaRPr lang="en-US" sz="2400" dirty="0"/>
          </a:p>
        </p:txBody>
      </p:sp>
      <p:cxnSp>
        <p:nvCxnSpPr>
          <p:cNvPr id="25" name="Straight Arrow Connector 24"/>
          <p:cNvCxnSpPr>
            <a:stCxn id="28" idx="1"/>
          </p:cNvCxnSpPr>
          <p:nvPr/>
        </p:nvCxnSpPr>
        <p:spPr>
          <a:xfrm flipH="1" flipV="1">
            <a:off x="5325534" y="4049889"/>
            <a:ext cx="1362430" cy="444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87964" y="3678847"/>
            <a:ext cx="2865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Direct control via open interface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58052" y="5798720"/>
            <a:ext cx="7928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But, how should we write controller applications?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66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Modularity is crucial</a:t>
            </a:r>
          </a:p>
          <a:p>
            <a:pPr lvl="1"/>
            <a:r>
              <a:rPr lang="en-US" dirty="0" smtClean="0"/>
              <a:t>Ease </a:t>
            </a:r>
            <a:r>
              <a:rPr lang="en-US" dirty="0"/>
              <a:t>of writing, testing, and </a:t>
            </a:r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Separation of concerns, code reuse, portability</a:t>
            </a:r>
          </a:p>
          <a:p>
            <a:r>
              <a:rPr lang="en-US" dirty="0" smtClean="0"/>
              <a:t>Language abstractions</a:t>
            </a:r>
          </a:p>
          <a:p>
            <a:pPr lvl="1"/>
            <a:r>
              <a:rPr lang="en-US" dirty="0" smtClean="0"/>
              <a:t>Parallel and sequential composition</a:t>
            </a:r>
          </a:p>
          <a:p>
            <a:pPr lvl="1"/>
            <a:r>
              <a:rPr lang="en-US" dirty="0" smtClean="0"/>
              <a:t>Abstract topology views</a:t>
            </a:r>
          </a:p>
          <a:p>
            <a:pPr lvl="1"/>
            <a:r>
              <a:rPr lang="en-US" dirty="0" smtClean="0"/>
              <a:t>Virtual packet headers</a:t>
            </a:r>
          </a:p>
          <a:p>
            <a:r>
              <a:rPr lang="en-US" dirty="0" smtClean="0"/>
              <a:t>Ongoing work</a:t>
            </a:r>
          </a:p>
          <a:p>
            <a:pPr lvl="1"/>
            <a:r>
              <a:rPr lang="en-US" dirty="0" smtClean="0"/>
              <a:t>Prototype system and more applications</a:t>
            </a:r>
          </a:p>
          <a:p>
            <a:pPr lvl="1"/>
            <a:r>
              <a:rPr lang="en-US" dirty="0" smtClean="0"/>
              <a:t>Richer data-plane models (e.g., </a:t>
            </a:r>
            <a:r>
              <a:rPr lang="en-US" dirty="0" err="1" smtClean="0"/>
              <a:t>OpenFlow</a:t>
            </a:r>
            <a:r>
              <a:rPr lang="en-US" dirty="0" smtClean="0"/>
              <a:t> 1.3)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9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Frenetic Project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445" y="3991681"/>
            <a:ext cx="48895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/>
          </p:cNvSpPr>
          <p:nvPr/>
        </p:nvSpPr>
        <p:spPr bwMode="auto">
          <a:xfrm>
            <a:off x="2208431" y="5093201"/>
            <a:ext cx="4699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Myriad Pro Semibold" charset="0"/>
                <a:ea typeface="Myriad Pro Semibold" charset="0"/>
                <a:cs typeface="Myriad Pro Semibold" charset="0"/>
                <a:sym typeface="Myriad Pro Semibold" charset="0"/>
                <a:hlinkClick r:id="rId3"/>
              </a:rPr>
              <a:t>http://frenetic-lang.org</a:t>
            </a:r>
            <a:endParaRPr lang="en-US" sz="3600" dirty="0">
              <a:solidFill>
                <a:schemeClr val="tx1"/>
              </a:solidFill>
              <a:latin typeface="Myriad Pro Semibold" charset="0"/>
              <a:ea typeface="Myriad Pro Semibold" charset="0"/>
              <a:cs typeface="Myriad Pro Semibold" charset="0"/>
              <a:sym typeface="Myriad Pro Semibold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484848" cy="22359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Programming languages meets networking</a:t>
            </a:r>
          </a:p>
          <a:p>
            <a:pPr lvl="1"/>
            <a:r>
              <a:rPr lang="en-US" sz="2400" dirty="0" smtClean="0"/>
              <a:t>Cornell: </a:t>
            </a:r>
            <a:r>
              <a:rPr lang="en-US" sz="2000" dirty="0" smtClean="0"/>
              <a:t>Nate Foster, Gun </a:t>
            </a:r>
            <a:r>
              <a:rPr lang="en-US" sz="2000" dirty="0" err="1" smtClean="0"/>
              <a:t>Sirer</a:t>
            </a:r>
            <a:r>
              <a:rPr lang="en-US" sz="2000" dirty="0" smtClean="0"/>
              <a:t>, </a:t>
            </a:r>
            <a:r>
              <a:rPr lang="en-US" sz="2000" dirty="0" err="1" smtClean="0"/>
              <a:t>Arjun</a:t>
            </a:r>
            <a:r>
              <a:rPr lang="en-US" sz="2000" dirty="0" smtClean="0"/>
              <a:t> </a:t>
            </a:r>
            <a:r>
              <a:rPr lang="en-US" sz="2000" dirty="0" err="1" smtClean="0"/>
              <a:t>Guha</a:t>
            </a:r>
            <a:r>
              <a:rPr lang="en-US" sz="2000" dirty="0" smtClean="0"/>
              <a:t>, Robert Soule, </a:t>
            </a:r>
            <a:r>
              <a:rPr lang="en-US" sz="2000" dirty="0" err="1" smtClean="0"/>
              <a:t>Shrutarshi</a:t>
            </a:r>
            <a:r>
              <a:rPr lang="en-US" sz="2000" dirty="0" smtClean="0"/>
              <a:t> </a:t>
            </a:r>
            <a:r>
              <a:rPr lang="en-US" sz="2000" dirty="0" err="1" smtClean="0"/>
              <a:t>Basu</a:t>
            </a:r>
            <a:r>
              <a:rPr lang="en-US" sz="2000" dirty="0" smtClean="0"/>
              <a:t>, Mark </a:t>
            </a:r>
            <a:r>
              <a:rPr lang="en-US" sz="2000" dirty="0" err="1" smtClean="0"/>
              <a:t>Reitblatt</a:t>
            </a:r>
            <a:r>
              <a:rPr lang="en-US" sz="2000" dirty="0" smtClean="0"/>
              <a:t>, Alec Story</a:t>
            </a:r>
          </a:p>
          <a:p>
            <a:pPr lvl="1"/>
            <a:r>
              <a:rPr lang="en-US" sz="2400" dirty="0" smtClean="0"/>
              <a:t>Princeton: </a:t>
            </a:r>
            <a:r>
              <a:rPr lang="en-US" sz="2000" dirty="0" smtClean="0"/>
              <a:t>Dave Walker, Jen Rexford, Josh Reich, Rob Harrison, Chris Monsanto, Cole Schlesinger, Praveen </a:t>
            </a:r>
            <a:r>
              <a:rPr lang="en-US" sz="2000" dirty="0" err="1" smtClean="0"/>
              <a:t>Katta</a:t>
            </a:r>
            <a:r>
              <a:rPr lang="en-US" sz="2000" dirty="0" smtClean="0"/>
              <a:t>, </a:t>
            </a:r>
            <a:r>
              <a:rPr lang="en-US" sz="2000" dirty="0" err="1" smtClean="0"/>
              <a:t>Nayden</a:t>
            </a:r>
            <a:r>
              <a:rPr lang="en-US" sz="2000" dirty="0" smtClean="0"/>
              <a:t> </a:t>
            </a:r>
            <a:r>
              <a:rPr lang="en-US" sz="2000" dirty="0" err="1" smtClean="0"/>
              <a:t>Nedev</a:t>
            </a: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13471" y="6211344"/>
            <a:ext cx="8650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Short overview at </a:t>
            </a:r>
            <a:r>
              <a:rPr lang="en-US" sz="2000" dirty="0"/>
              <a:t>http://</a:t>
            </a:r>
            <a:r>
              <a:rPr lang="en-US" sz="2000" dirty="0" err="1"/>
              <a:t>www.cs.princeton.edu</a:t>
            </a:r>
            <a:r>
              <a:rPr lang="en-US" sz="2000" dirty="0"/>
              <a:t>/~</a:t>
            </a:r>
            <a:r>
              <a:rPr lang="en-US" sz="2000" dirty="0" err="1"/>
              <a:t>jrex</a:t>
            </a:r>
            <a:r>
              <a:rPr lang="en-US" sz="2000" dirty="0"/>
              <a:t>/papers/frenetic12.pdf</a:t>
            </a:r>
          </a:p>
        </p:txBody>
      </p:sp>
    </p:spTree>
    <p:extLst>
      <p:ext uri="{BB962C8B-B14F-4D97-AF65-F5344CB8AC3E}">
        <p14:creationId xmlns:p14="http://schemas.microsoft.com/office/powerpoint/2010/main" val="261306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Many Networking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90942" y="2366061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 + Monitor + FW + 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8" idx="2"/>
          </p:cNvCxnSpPr>
          <p:nvPr/>
        </p:nvCxnSpPr>
        <p:spPr>
          <a:xfrm>
            <a:off x="1075972" y="2502929"/>
            <a:ext cx="1054806" cy="2064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4610" y="1671932"/>
            <a:ext cx="1742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Monolithic application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172844" y="5725462"/>
            <a:ext cx="7249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Hard to program, test, debug, reuse, port, …</a:t>
            </a:r>
          </a:p>
        </p:txBody>
      </p:sp>
    </p:spTree>
    <p:extLst>
      <p:ext uri="{BB962C8B-B14F-4D97-AF65-F5344CB8AC3E}">
        <p14:creationId xmlns:p14="http://schemas.microsoft.com/office/powerpoint/2010/main" val="1998013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Modular Controller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2" y="2374973"/>
            <a:ext cx="886893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290942" y="2377349"/>
            <a:ext cx="11288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69175" y="2374973"/>
            <a:ext cx="1340556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059072" y="2374973"/>
            <a:ext cx="963789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FW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0955" y="5654907"/>
            <a:ext cx="57136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Easier to program, test, and debug</a:t>
            </a:r>
          </a:p>
          <a:p>
            <a:pPr algn="ctr"/>
            <a:r>
              <a:rPr lang="en-US" sz="2800" dirty="0" smtClean="0"/>
              <a:t>Greater reusability and portability</a:t>
            </a:r>
            <a:endParaRPr lang="en-US" sz="2800" dirty="0"/>
          </a:p>
        </p:txBody>
      </p:sp>
      <p:cxnSp>
        <p:nvCxnSpPr>
          <p:cNvPr id="21" name="Straight Arrow Connector 20"/>
          <p:cNvCxnSpPr>
            <a:stCxn id="22" idx="2"/>
          </p:cNvCxnSpPr>
          <p:nvPr/>
        </p:nvCxnSpPr>
        <p:spPr>
          <a:xfrm>
            <a:off x="1167694" y="2502929"/>
            <a:ext cx="963084" cy="2064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4610" y="1671932"/>
            <a:ext cx="1926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module for each task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6256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Beyond Multi-Tenancy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290942" y="2377349"/>
            <a:ext cx="13193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Slice 1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779667" y="2359816"/>
            <a:ext cx="13193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Slice </a:t>
            </a:r>
            <a:r>
              <a:rPr lang="en-US" sz="2600" dirty="0">
                <a:solidFill>
                  <a:srgbClr val="FFFFFF"/>
                </a:solidFill>
                <a:latin typeface="+mj-lt"/>
              </a:rPr>
              <a:t>2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651509" y="2359816"/>
            <a:ext cx="13193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Slice </a:t>
            </a:r>
            <a:r>
              <a:rPr lang="en-US" sz="2600" dirty="0">
                <a:solidFill>
                  <a:srgbClr val="FFFFFF"/>
                </a:solidFill>
                <a:latin typeface="+mj-lt"/>
              </a:rPr>
              <a:t>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8719" y="2012604"/>
            <a:ext cx="697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... 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397000" y="2303345"/>
            <a:ext cx="790222" cy="3777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632" y="1472348"/>
            <a:ext cx="42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module controls a </a:t>
            </a:r>
            <a:r>
              <a:rPr lang="en-US" sz="2400" i="1" dirty="0" smtClean="0"/>
              <a:t>different</a:t>
            </a:r>
            <a:r>
              <a:rPr lang="en-US" sz="2400" dirty="0" smtClean="0"/>
              <a:t> portion of the traffic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533555" y="5559720"/>
            <a:ext cx="6754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Relatively easy to partition </a:t>
            </a:r>
            <a:r>
              <a:rPr lang="en-US" sz="2400" i="1" dirty="0" smtClean="0"/>
              <a:t>rule space</a:t>
            </a:r>
            <a:r>
              <a:rPr lang="en-US" sz="2400" dirty="0" smtClean="0"/>
              <a:t>, </a:t>
            </a:r>
            <a:r>
              <a:rPr lang="en-US" sz="2400" i="1" dirty="0" smtClean="0"/>
              <a:t>link </a:t>
            </a:r>
            <a:br>
              <a:rPr lang="en-US" sz="2400" i="1" dirty="0" smtClean="0"/>
            </a:br>
            <a:r>
              <a:rPr lang="en-US" sz="2400" i="1" dirty="0" smtClean="0"/>
              <a:t>bandwidth</a:t>
            </a:r>
            <a:r>
              <a:rPr lang="en-US" sz="2400" dirty="0" smtClean="0"/>
              <a:t>, and </a:t>
            </a:r>
            <a:r>
              <a:rPr lang="en-US" sz="2400" i="1" dirty="0" smtClean="0"/>
              <a:t>network events </a:t>
            </a:r>
            <a:r>
              <a:rPr lang="en-US" sz="2400" dirty="0" smtClean="0"/>
              <a:t>across modules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19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Modules Affect the </a:t>
            </a:r>
            <a:r>
              <a:rPr lang="en-US" i="1" dirty="0" smtClean="0"/>
              <a:t>Same</a:t>
            </a:r>
            <a:r>
              <a:rPr lang="en-US" dirty="0" smtClean="0"/>
              <a:t>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2" y="2374973"/>
            <a:ext cx="886893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787414" y="2377349"/>
            <a:ext cx="11288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20585" y="2377349"/>
            <a:ext cx="1340556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059072" y="2374973"/>
            <a:ext cx="963789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FW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97" y="5833130"/>
            <a:ext cx="8767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 to combine modules into a complete application?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469442" y="2173111"/>
            <a:ext cx="535521" cy="1619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333" y="1354579"/>
            <a:ext cx="2609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module </a:t>
            </a:r>
            <a:r>
              <a:rPr lang="en-US" sz="2400" i="1" dirty="0" smtClean="0"/>
              <a:t>partially</a:t>
            </a:r>
            <a:r>
              <a:rPr lang="en-US" sz="2400" dirty="0" smtClean="0"/>
              <a:t> specifies the handling of the traffic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69442" y="2173111"/>
            <a:ext cx="1879607" cy="1619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90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Composition </a:t>
            </a:r>
            <a:r>
              <a:rPr lang="en-US" sz="3100" dirty="0" smtClean="0"/>
              <a:t>[ICFP’11, POPL’12]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058842" y="2088444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 on </a:t>
            </a:r>
            <a:r>
              <a:rPr lang="en-US" sz="2600" dirty="0" err="1" smtClean="0">
                <a:solidFill>
                  <a:srgbClr val="FFFFFF"/>
                </a:solidFill>
                <a:latin typeface="+mj-lt"/>
              </a:rPr>
              <a:t>dest</a:t>
            </a:r>
            <a:r>
              <a:rPr lang="en-US" sz="26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prefix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90942" y="2108423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 on source IP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4320" y="2140510"/>
            <a:ext cx="484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997703" y="1265534"/>
            <a:ext cx="3043496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</a:rPr>
              <a:t> = 1.2/16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 = 3.4.5/24 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4412" y="1265534"/>
            <a:ext cx="2866815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</a:rPr>
              <a:t>rcip</a:t>
            </a:r>
            <a:r>
              <a:rPr lang="en-US" sz="2000" dirty="0" smtClean="0">
                <a:solidFill>
                  <a:srgbClr val="FF0000"/>
                </a:solidFill>
              </a:rPr>
              <a:t> = 5.6.7.8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count</a:t>
            </a:r>
          </a:p>
          <a:p>
            <a:r>
              <a:rPr lang="en-US" sz="2000" dirty="0" err="1">
                <a:solidFill>
                  <a:srgbClr val="FF0000"/>
                </a:solidFill>
                <a:sym typeface="Wingdings"/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rcip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= 5.6.7.9  count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52278" y="5456942"/>
            <a:ext cx="5582653" cy="1323439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s</a:t>
            </a:r>
            <a:r>
              <a:rPr lang="en-US" sz="2000" dirty="0" err="1" smtClean="0">
                <a:solidFill>
                  <a:srgbClr val="000000"/>
                </a:solidFill>
              </a:rPr>
              <a:t>rcip</a:t>
            </a:r>
            <a:r>
              <a:rPr lang="en-US" sz="2000" dirty="0" smtClean="0">
                <a:solidFill>
                  <a:srgbClr val="000000"/>
                </a:solidFill>
              </a:rPr>
              <a:t> = 5.6.7.8, </a:t>
            </a:r>
            <a:r>
              <a:rPr lang="en-US" sz="2000" dirty="0" err="1" smtClean="0">
                <a:solidFill>
                  <a:srgbClr val="000000"/>
                </a:solidFill>
              </a:rPr>
              <a:t>dstip</a:t>
            </a:r>
            <a:r>
              <a:rPr lang="en-US" sz="2000" dirty="0" smtClean="0">
                <a:solidFill>
                  <a:srgbClr val="000000"/>
                </a:solidFill>
              </a:rPr>
              <a:t> = 1.2/16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0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(1), count</a:t>
            </a:r>
          </a:p>
          <a:p>
            <a:r>
              <a:rPr lang="en-US" sz="2000" dirty="0" err="1" smtClean="0">
                <a:solidFill>
                  <a:srgbClr val="000000"/>
                </a:solidFill>
                <a:sym typeface="Wingdings"/>
              </a:rPr>
              <a:t>srcip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= 5.6.7.8, </a:t>
            </a:r>
            <a:r>
              <a:rPr lang="en-US" sz="2000" dirty="0" err="1" smtClean="0">
                <a:solidFill>
                  <a:srgbClr val="00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= 3.4.5/24  </a:t>
            </a:r>
            <a:r>
              <a:rPr lang="en-US" sz="2000" dirty="0" err="1" smtClean="0">
                <a:solidFill>
                  <a:srgbClr val="000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), count</a:t>
            </a:r>
          </a:p>
          <a:p>
            <a:r>
              <a:rPr lang="en-US" sz="2000" dirty="0" err="1">
                <a:solidFill>
                  <a:srgbClr val="000000"/>
                </a:solidFill>
              </a:rPr>
              <a:t>srcip</a:t>
            </a:r>
            <a:r>
              <a:rPr lang="en-US" sz="2000" dirty="0">
                <a:solidFill>
                  <a:srgbClr val="000000"/>
                </a:solidFill>
              </a:rPr>
              <a:t> = </a:t>
            </a:r>
            <a:r>
              <a:rPr lang="en-US" sz="2000" dirty="0" smtClean="0">
                <a:solidFill>
                  <a:srgbClr val="000000"/>
                </a:solidFill>
              </a:rPr>
              <a:t>5.6.7.9, </a:t>
            </a:r>
            <a:r>
              <a:rPr lang="en-US" sz="2000" dirty="0" err="1">
                <a:solidFill>
                  <a:srgbClr val="000000"/>
                </a:solidFill>
              </a:rPr>
              <a:t>dstip</a:t>
            </a:r>
            <a:r>
              <a:rPr lang="en-US" sz="2000" dirty="0">
                <a:solidFill>
                  <a:srgbClr val="000000"/>
                </a:solidFill>
              </a:rPr>
              <a:t> = 1.2/16 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sz="2000" dirty="0" err="1">
                <a:solidFill>
                  <a:srgbClr val="000000"/>
                </a:solidFill>
                <a:sym typeface="Wingdings"/>
              </a:rPr>
              <a:t>fwd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(1), count</a:t>
            </a:r>
          </a:p>
          <a:p>
            <a:r>
              <a:rPr lang="en-US" sz="2000" dirty="0" err="1">
                <a:solidFill>
                  <a:srgbClr val="000000"/>
                </a:solidFill>
                <a:sym typeface="Wingdings"/>
              </a:rPr>
              <a:t>srcip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 =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5.6.7.9, </a:t>
            </a:r>
            <a:r>
              <a:rPr lang="en-US" sz="2000" dirty="0" err="1">
                <a:solidFill>
                  <a:srgbClr val="000000"/>
                </a:solidFill>
                <a:sym typeface="Wingdings"/>
              </a:rPr>
              <a:t>dstip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 = 3.4.5/24  </a:t>
            </a:r>
            <a:r>
              <a:rPr lang="en-US" sz="2000" dirty="0" err="1">
                <a:solidFill>
                  <a:srgbClr val="000000"/>
                </a:solidFill>
                <a:sym typeface="Wingdings"/>
              </a:rPr>
              <a:t>fwd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(2),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count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28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074377" cy="4954384"/>
          </a:xfrm>
        </p:spPr>
        <p:txBody>
          <a:bodyPr>
            <a:normAutofit/>
          </a:bodyPr>
          <a:lstStyle/>
          <a:p>
            <a:r>
              <a:rPr lang="en-US" dirty="0" smtClean="0"/>
              <a:t>Spread client traffic over server replicas</a:t>
            </a:r>
          </a:p>
          <a:p>
            <a:pPr lvl="1"/>
            <a:r>
              <a:rPr lang="en-US" dirty="0" smtClean="0"/>
              <a:t>Public IP address for the service</a:t>
            </a:r>
          </a:p>
          <a:p>
            <a:pPr lvl="1"/>
            <a:r>
              <a:rPr lang="en-US" dirty="0"/>
              <a:t>Split traffic based on client </a:t>
            </a:r>
            <a:r>
              <a:rPr lang="en-US" dirty="0" smtClean="0"/>
              <a:t>IP</a:t>
            </a:r>
          </a:p>
          <a:p>
            <a:pPr lvl="1"/>
            <a:r>
              <a:rPr lang="en-US" dirty="0" smtClean="0"/>
              <a:t>Rewrite the server IP address</a:t>
            </a:r>
          </a:p>
          <a:p>
            <a:r>
              <a:rPr lang="en-US" dirty="0" smtClean="0"/>
              <a:t>Then, route to the replica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Server Load </a:t>
            </a:r>
            <a:r>
              <a:rPr lang="en-US" dirty="0"/>
              <a:t>Balancer</a:t>
            </a:r>
          </a:p>
        </p:txBody>
      </p:sp>
      <p:cxnSp>
        <p:nvCxnSpPr>
          <p:cNvPr id="13" name="Straight Connector 12"/>
          <p:cNvCxnSpPr>
            <a:endCxn id="29" idx="1"/>
          </p:cNvCxnSpPr>
          <p:nvPr/>
        </p:nvCxnSpPr>
        <p:spPr>
          <a:xfrm>
            <a:off x="2200453" y="5232352"/>
            <a:ext cx="1581405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69" y="3039295"/>
            <a:ext cx="588505" cy="773056"/>
          </a:xfrm>
          <a:prstGeom prst="rect">
            <a:avLst/>
          </a:prstGeom>
        </p:spPr>
      </p:pic>
      <p:pic>
        <p:nvPicPr>
          <p:cNvPr id="17" name="Picture 16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16" y="4291405"/>
            <a:ext cx="588505" cy="773056"/>
          </a:xfrm>
          <a:prstGeom prst="rect">
            <a:avLst/>
          </a:prstGeom>
        </p:spPr>
      </p:pic>
      <p:pic>
        <p:nvPicPr>
          <p:cNvPr id="19" name="Picture 18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16" y="5610263"/>
            <a:ext cx="588505" cy="773056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H="1">
            <a:off x="4978529" y="3768554"/>
            <a:ext cx="1674100" cy="1040582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5087135" y="5610264"/>
            <a:ext cx="1565494" cy="382495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16331" y="4765339"/>
            <a:ext cx="1521700" cy="418633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403" y="5032321"/>
            <a:ext cx="606050" cy="78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003" y="4879921"/>
            <a:ext cx="606050" cy="78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603" y="4727521"/>
            <a:ext cx="606050" cy="78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ounded Rectangle 28"/>
          <p:cNvSpPr>
            <a:spLocks noChangeAspect="1"/>
          </p:cNvSpPr>
          <p:nvPr/>
        </p:nvSpPr>
        <p:spPr>
          <a:xfrm>
            <a:off x="3781858" y="4720288"/>
            <a:ext cx="1123648" cy="1024128"/>
          </a:xfrm>
          <a:prstGeom prst="roundRect">
            <a:avLst/>
          </a:prstGeom>
          <a:solidFill>
            <a:srgbClr val="FF0000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1499" y="5815135"/>
            <a:ext cx="105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clients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81858" y="5032321"/>
            <a:ext cx="1125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1.2.3.4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10364" y="5815135"/>
            <a:ext cx="2032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 smtClean="0"/>
              <a:t>oad balancer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966142" y="6414211"/>
            <a:ext cx="2185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erver replicas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472672" y="3101413"/>
            <a:ext cx="129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10.0.0.1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7472672" y="4418256"/>
            <a:ext cx="129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10.0.0.2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472672" y="5832218"/>
            <a:ext cx="129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10.0.0.3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590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Sequential Composition </a:t>
            </a:r>
            <a:r>
              <a:rPr lang="en-US" sz="3200" dirty="0" smtClean="0"/>
              <a:t>[new!]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058842" y="2088444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90942" y="2108423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Load Balancer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210" y="2140510"/>
            <a:ext cx="78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&gt;&gt;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969481" y="1265534"/>
            <a:ext cx="3043496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</a:rPr>
              <a:t> = 10.0.0.1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 = 10.0.0.2 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2079" y="1265534"/>
            <a:ext cx="4891609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</a:rPr>
              <a:t>rcip</a:t>
            </a:r>
            <a:r>
              <a:rPr lang="en-US" sz="2000" dirty="0" smtClean="0">
                <a:solidFill>
                  <a:srgbClr val="FF0000"/>
                </a:solidFill>
              </a:rPr>
              <a:t> = 0*, </a:t>
            </a:r>
            <a:r>
              <a:rPr lang="en-US" sz="2000" dirty="0" err="1" smtClean="0">
                <a:solidFill>
                  <a:srgbClr val="FF0000"/>
                </a:solidFill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</a:rPr>
              <a:t>=1.2.3.4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=10.0.0.1</a:t>
            </a:r>
          </a:p>
          <a:p>
            <a:r>
              <a:rPr lang="en-US" sz="2000" dirty="0" err="1">
                <a:solidFill>
                  <a:srgbClr val="FF0000"/>
                </a:solidFill>
                <a:sym typeface="Wingdings"/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rcip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= 1*,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=1.2.3.4 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=10.0.0.2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16442" y="5495217"/>
            <a:ext cx="6031745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/>
              <a:t>s</a:t>
            </a:r>
            <a:r>
              <a:rPr lang="en-US" sz="2000" dirty="0" err="1" smtClean="0"/>
              <a:t>rcip</a:t>
            </a:r>
            <a:r>
              <a:rPr lang="en-US" sz="2000" dirty="0" smtClean="0"/>
              <a:t> = 0*, </a:t>
            </a:r>
            <a:r>
              <a:rPr lang="en-US" sz="2000" dirty="0" err="1" smtClean="0"/>
              <a:t>dstip</a:t>
            </a:r>
            <a:r>
              <a:rPr lang="en-US" sz="2000" dirty="0" smtClean="0"/>
              <a:t> = 1.2.3.4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err="1" smtClean="0">
                <a:sym typeface="Wingdings"/>
              </a:rPr>
              <a:t>dstip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= 10.0.0.1, </a:t>
            </a:r>
            <a:r>
              <a:rPr lang="en-US" sz="2000" dirty="0" err="1" smtClean="0">
                <a:sym typeface="Wingdings"/>
              </a:rPr>
              <a:t>fwd</a:t>
            </a:r>
            <a:r>
              <a:rPr lang="en-US" sz="2000" dirty="0" smtClean="0">
                <a:sym typeface="Wingdings"/>
              </a:rPr>
              <a:t>(1)</a:t>
            </a:r>
          </a:p>
          <a:p>
            <a:r>
              <a:rPr lang="en-US" sz="2000" dirty="0" err="1" smtClean="0">
                <a:sym typeface="Wingdings"/>
              </a:rPr>
              <a:t>srcip</a:t>
            </a:r>
            <a:r>
              <a:rPr lang="en-US" sz="2000" dirty="0" smtClean="0">
                <a:sym typeface="Wingdings"/>
              </a:rPr>
              <a:t> = 1*, </a:t>
            </a:r>
            <a:r>
              <a:rPr lang="en-US" sz="2000" dirty="0" err="1" smtClean="0">
                <a:sym typeface="Wingdings"/>
              </a:rPr>
              <a:t>dstip</a:t>
            </a:r>
            <a:r>
              <a:rPr lang="en-US" sz="2000" dirty="0" smtClean="0">
                <a:sym typeface="Wingdings"/>
              </a:rPr>
              <a:t> = 1.2.3.4  </a:t>
            </a:r>
            <a:r>
              <a:rPr lang="en-US" sz="2000" dirty="0" err="1" smtClean="0">
                <a:sym typeface="Wingdings"/>
              </a:rPr>
              <a:t>dstip</a:t>
            </a:r>
            <a:r>
              <a:rPr lang="en-US" sz="2000" dirty="0" smtClean="0">
                <a:sym typeface="Wingdings"/>
              </a:rPr>
              <a:t> = 10.0.0.2, </a:t>
            </a:r>
            <a:r>
              <a:rPr lang="en-US" sz="2000" dirty="0" err="1" smtClean="0">
                <a:sym typeface="Wingdings"/>
              </a:rPr>
              <a:t>fwd</a:t>
            </a:r>
            <a:r>
              <a:rPr lang="en-US" sz="2000" dirty="0" smtClean="0">
                <a:sym typeface="Wingdings"/>
              </a:rPr>
              <a:t>(2</a:t>
            </a:r>
            <a:r>
              <a:rPr lang="en-US" dirty="0" smtClean="0">
                <a:sym typeface="Wingding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610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27841</TotalTime>
  <Words>1066</Words>
  <Application>Microsoft Macintosh PowerPoint</Application>
  <PresentationFormat>On-screen Show (4:3)</PresentationFormat>
  <Paragraphs>241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Composing Software Defined Networks</vt:lpstr>
      <vt:lpstr>Software Defined Networking (SDN)</vt:lpstr>
      <vt:lpstr>Combining Many Networking Tasks</vt:lpstr>
      <vt:lpstr>Modular Controller Applications</vt:lpstr>
      <vt:lpstr>Beyond Multi-Tenancy</vt:lpstr>
      <vt:lpstr>Modules Affect the Same Traffic</vt:lpstr>
      <vt:lpstr>Parallel Composition [ICFP’11, POPL’12]</vt:lpstr>
      <vt:lpstr>Example: Server Load Balancer</vt:lpstr>
      <vt:lpstr>Sequential Composition [new!]</vt:lpstr>
      <vt:lpstr>Sequential Composition: Gateway</vt:lpstr>
      <vt:lpstr>Dividing the Traffic Over Modules</vt:lpstr>
      <vt:lpstr>High-Level Architecture</vt:lpstr>
      <vt:lpstr>Partially Specifying Functionality</vt:lpstr>
      <vt:lpstr>Avoid Custom Interfaces</vt:lpstr>
      <vt:lpstr>Abstract Topology Views</vt:lpstr>
      <vt:lpstr>Separation of Concerns</vt:lpstr>
      <vt:lpstr>High-Level Architecture</vt:lpstr>
      <vt:lpstr>Implementation Alternatives</vt:lpstr>
      <vt:lpstr>Supporting Topology Views</vt:lpstr>
      <vt:lpstr>Conclusions</vt:lpstr>
      <vt:lpstr>Frenetic Project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858</cp:revision>
  <cp:lastPrinted>2012-10-23T16:46:37Z</cp:lastPrinted>
  <dcterms:created xsi:type="dcterms:W3CDTF">2011-07-06T20:32:25Z</dcterms:created>
  <dcterms:modified xsi:type="dcterms:W3CDTF">2012-12-03T19:30:33Z</dcterms:modified>
</cp:coreProperties>
</file>