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75" r:id="rId2"/>
    <p:sldId id="257" r:id="rId3"/>
    <p:sldId id="279" r:id="rId4"/>
    <p:sldId id="276" r:id="rId5"/>
    <p:sldId id="259" r:id="rId6"/>
    <p:sldId id="261" r:id="rId7"/>
    <p:sldId id="263" r:id="rId8"/>
    <p:sldId id="266" r:id="rId9"/>
    <p:sldId id="277" r:id="rId10"/>
    <p:sldId id="267" r:id="rId11"/>
    <p:sldId id="268" r:id="rId12"/>
    <p:sldId id="269"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7200"/>
    <a:srgbClr val="FF5A2F"/>
    <a:srgbClr val="162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87"/>
    <p:restoredTop sz="84318"/>
  </p:normalViewPr>
  <p:slideViewPr>
    <p:cSldViewPr snapToGrid="0" snapToObjects="1">
      <p:cViewPr>
        <p:scale>
          <a:sx n="79" d="100"/>
          <a:sy n="79" d="100"/>
        </p:scale>
        <p:origin x="544" y="5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43020-AF02-DF43-ACFA-5A47BED23D60}" type="datetimeFigureOut">
              <a:rPr lang="en-US" smtClean="0"/>
              <a:t>1/19/18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CE20-AA97-EC40-AB36-CB7E54EBD96F}" type="slidenum">
              <a:rPr lang="en-US" smtClean="0"/>
              <a:t>‹#›</a:t>
            </a:fld>
            <a:endParaRPr lang="en-US"/>
          </a:p>
        </p:txBody>
      </p:sp>
    </p:spTree>
    <p:extLst>
      <p:ext uri="{BB962C8B-B14F-4D97-AF65-F5344CB8AC3E}">
        <p14:creationId xmlns:p14="http://schemas.microsoft.com/office/powerpoint/2010/main" val="47820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Internet is a global “network of networks” that interconnects billions of computers and people, delivering more than 100 billion gigabytes of data each month.  In our lifetimes, the Internet has transformed how we communicate, conduct business, form and sustain relationships, vote and govern, and even how we wage war. </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1</a:t>
            </a:fld>
            <a:endParaRPr lang="en-US"/>
          </a:p>
        </p:txBody>
      </p:sp>
    </p:spTree>
    <p:extLst>
      <p:ext uri="{BB962C8B-B14F-4D97-AF65-F5344CB8AC3E}">
        <p14:creationId xmlns:p14="http://schemas.microsoft.com/office/powerpoint/2010/main" val="59330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Similarly, we pinpoint ”distributed denial-of-service” attacks where many computers send traffic to the same unsuspecting victim.  Our techniques enable </a:t>
            </a:r>
            <a:r>
              <a:rPr lang="en-US" sz="1200" b="0" i="0" u="none" strike="noStrike" kern="1200" baseline="0" dirty="0" smtClean="0">
                <a:solidFill>
                  <a:schemeClr val="tx1"/>
                </a:solidFill>
                <a:effectLst/>
                <a:latin typeface="+mn-lt"/>
                <a:ea typeface="+mn-ea"/>
                <a:cs typeface="+mn-cs"/>
              </a:rPr>
              <a:t>the switches to </a:t>
            </a:r>
            <a:r>
              <a:rPr lang="en-US" sz="1200" b="0" i="0" u="none" strike="noStrike" kern="1200" dirty="0" smtClean="0">
                <a:solidFill>
                  <a:schemeClr val="tx1"/>
                </a:solidFill>
                <a:effectLst/>
                <a:latin typeface="+mn-lt"/>
                <a:ea typeface="+mn-ea"/>
                <a:cs typeface="+mn-cs"/>
              </a:rPr>
              <a:t>estimate</a:t>
            </a:r>
            <a:r>
              <a:rPr lang="en-US" sz="1200" b="0" i="0" u="none" strike="noStrike" kern="1200" baseline="0" dirty="0" smtClean="0">
                <a:solidFill>
                  <a:schemeClr val="tx1"/>
                </a:solidFill>
                <a:effectLst/>
                <a:latin typeface="+mn-lt"/>
                <a:ea typeface="+mn-ea"/>
                <a:cs typeface="+mn-cs"/>
              </a:rPr>
              <a:t> the number of different senders contacting the same destination, flagging only the outliers, so the switches can automatically block the malicious traffic to protect the victim machine.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10</a:t>
            </a:fld>
            <a:endParaRPr lang="en-US"/>
          </a:p>
        </p:txBody>
      </p:sp>
    </p:spTree>
    <p:extLst>
      <p:ext uri="{BB962C8B-B14F-4D97-AF65-F5344CB8AC3E}">
        <p14:creationId xmlns:p14="http://schemas.microsoft.com/office/powerpoint/2010/main" val="78757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And, we enable the</a:t>
            </a:r>
            <a:r>
              <a:rPr lang="en-US" sz="1200" b="0" i="0" u="none" strike="noStrike" kern="1200" baseline="0" dirty="0" smtClean="0">
                <a:solidFill>
                  <a:schemeClr val="tx1"/>
                </a:solidFill>
                <a:effectLst/>
                <a:latin typeface="+mn-lt"/>
                <a:ea typeface="+mn-ea"/>
                <a:cs typeface="+mn-cs"/>
              </a:rPr>
              <a:t> switches to </a:t>
            </a:r>
            <a:r>
              <a:rPr lang="en-US" sz="1200" b="0" i="0" u="none" strike="noStrike" kern="1200" dirty="0" smtClean="0">
                <a:solidFill>
                  <a:schemeClr val="tx1"/>
                </a:solidFill>
                <a:effectLst/>
                <a:latin typeface="+mn-lt"/>
                <a:ea typeface="+mn-ea"/>
                <a:cs typeface="+mn-cs"/>
              </a:rPr>
              <a:t>continuously monitor the performance of the paths through the network so they can automatically learn which path offers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best performance and automatically use it for each new data transfer</a:t>
            </a:r>
            <a:r>
              <a:rPr lang="en-US" sz="1200" b="0" i="0" u="none" strike="noStrike" kern="1200" baseline="0" dirty="0" smtClean="0">
                <a:solidFill>
                  <a:schemeClr val="tx1"/>
                </a:solidFill>
                <a:effectLst/>
                <a:latin typeface="+mn-lt"/>
                <a:ea typeface="+mn-ea"/>
                <a:cs typeface="+mn-cs"/>
              </a:rPr>
              <a:t>.  This enables large computational jobs in data centers to finish more quickly, and leads to faster and higher-quality video downloads.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11</a:t>
            </a:fld>
            <a:endParaRPr lang="en-US"/>
          </a:p>
        </p:txBody>
      </p:sp>
    </p:spTree>
    <p:extLst>
      <p:ext uri="{BB962C8B-B14F-4D97-AF65-F5344CB8AC3E}">
        <p14:creationId xmlns:p14="http://schemas.microsoft.com/office/powerpoint/2010/main" val="202713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These and other techniques are a set of “building blocks” for self-driving networks that can sense, and then react, by themselves.  We realize these algorithms using a new programming language, called P4, that a group of us designed to enable innovation in network devices. The</a:t>
            </a:r>
            <a:r>
              <a:rPr lang="en-US" sz="1200" b="0" i="0" u="none" strike="noStrike" kern="1200" baseline="0" dirty="0" smtClean="0">
                <a:solidFill>
                  <a:schemeClr val="tx1"/>
                </a:solidFill>
                <a:effectLst/>
                <a:latin typeface="+mn-lt"/>
                <a:ea typeface="+mn-ea"/>
                <a:cs typeface="+mn-cs"/>
              </a:rPr>
              <a:t> P4 consortium has more than 60 industry members, and many new networking devices support the language.</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12</a:t>
            </a:fld>
            <a:endParaRPr lang="en-US"/>
          </a:p>
        </p:txBody>
      </p:sp>
    </p:spTree>
    <p:extLst>
      <p:ext uri="{BB962C8B-B14F-4D97-AF65-F5344CB8AC3E}">
        <p14:creationId xmlns:p14="http://schemas.microsoft.com/office/powerpoint/2010/main" val="135962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Going further, we will push the limits of the machine-learning techniques that run directly in the switches, so self-driving networks can grow smarter over time. These techniques must strike a careful balance between sophistication and efficiency, to operate at “Internet speed” and “Internet scale”,</a:t>
            </a:r>
            <a:r>
              <a:rPr lang="en-US" sz="1200" b="0" i="0" u="none" strike="noStrike" kern="1200" baseline="0" dirty="0" smtClean="0">
                <a:solidFill>
                  <a:schemeClr val="tx1"/>
                </a:solidFill>
                <a:effectLst/>
                <a:latin typeface="+mn-lt"/>
                <a:ea typeface="+mn-ea"/>
                <a:cs typeface="+mn-cs"/>
              </a:rPr>
              <a:t> while </a:t>
            </a:r>
            <a:r>
              <a:rPr lang="en-US" sz="1200" b="0" i="0" u="none" strike="noStrike" kern="1200" baseline="0" smtClean="0">
                <a:solidFill>
                  <a:schemeClr val="tx1"/>
                </a:solidFill>
                <a:effectLst/>
                <a:latin typeface="+mn-lt"/>
                <a:ea typeface="+mn-ea"/>
                <a:cs typeface="+mn-cs"/>
              </a:rPr>
              <a:t>continually improving network performance</a:t>
            </a:r>
            <a:r>
              <a:rPr lang="en-US" sz="1200" b="0" i="0" u="none" strike="noStrike" kern="1200" baseline="0" dirty="0" smtClean="0">
                <a:solidFill>
                  <a:schemeClr val="tx1"/>
                </a:solidFill>
                <a:effectLst/>
                <a:latin typeface="+mn-lt"/>
                <a:ea typeface="+mn-ea"/>
                <a:cs typeface="+mn-cs"/>
              </a:rPr>
              <a:t>, security, and reliability</a:t>
            </a:r>
            <a:r>
              <a:rPr lang="en-US" sz="1200" b="0" i="0" u="none" strike="noStrike"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49BCE20-AA97-EC40-AB36-CB7E54EBD96F}" type="slidenum">
              <a:rPr lang="en-US" smtClean="0"/>
              <a:t>13</a:t>
            </a:fld>
            <a:endParaRPr lang="en-US"/>
          </a:p>
        </p:txBody>
      </p:sp>
    </p:spTree>
    <p:extLst>
      <p:ext uri="{BB962C8B-B14F-4D97-AF65-F5344CB8AC3E}">
        <p14:creationId xmlns:p14="http://schemas.microsoft.com/office/powerpoint/2010/main" val="129637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envision a future where the Internet is as transparent as the air we breathe.  Where the many networks underlying the ‘net simply “work”, without requiring tremendous human effort and without the devastating and</a:t>
            </a:r>
            <a:r>
              <a:rPr lang="en-US" sz="1200" b="0" i="0" u="none" strike="noStrike" kern="1200" baseline="0" dirty="0" smtClean="0">
                <a:solidFill>
                  <a:schemeClr val="tx1"/>
                </a:solidFill>
                <a:effectLst/>
                <a:latin typeface="+mn-lt"/>
                <a:ea typeface="+mn-ea"/>
                <a:cs typeface="+mn-cs"/>
              </a:rPr>
              <a:t> expensive </a:t>
            </a:r>
            <a:r>
              <a:rPr lang="en-US" sz="1200" b="0" i="0" u="none" strike="noStrike" kern="1200" dirty="0" smtClean="0">
                <a:solidFill>
                  <a:schemeClr val="tx1"/>
                </a:solidFill>
                <a:effectLst/>
                <a:latin typeface="+mn-lt"/>
                <a:ea typeface="+mn-ea"/>
                <a:cs typeface="+mn-cs"/>
              </a:rPr>
              <a:t>slowdowns, outages, and security breaches we see far too often today.</a:t>
            </a:r>
          </a:p>
        </p:txBody>
      </p:sp>
      <p:sp>
        <p:nvSpPr>
          <p:cNvPr id="4" name="Slide Number Placeholder 3"/>
          <p:cNvSpPr>
            <a:spLocks noGrp="1"/>
          </p:cNvSpPr>
          <p:nvPr>
            <p:ph type="sldNum" sz="quarter" idx="10"/>
          </p:nvPr>
        </p:nvSpPr>
        <p:spPr/>
        <p:txBody>
          <a:bodyPr/>
          <a:lstStyle/>
          <a:p>
            <a:fld id="{E49BCE20-AA97-EC40-AB36-CB7E54EBD96F}" type="slidenum">
              <a:rPr lang="en-US" smtClean="0"/>
              <a:t>14</a:t>
            </a:fld>
            <a:endParaRPr lang="en-US"/>
          </a:p>
        </p:txBody>
      </p:sp>
    </p:spTree>
    <p:extLst>
      <p:ext uri="{BB962C8B-B14F-4D97-AF65-F5344CB8AC3E}">
        <p14:creationId xmlns:p14="http://schemas.microsoft.com/office/powerpoint/2010/main" val="25559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believe that, with the right combination of machine-learning techniques and programmable </a:t>
            </a:r>
            <a:r>
              <a:rPr lang="en-US" sz="1200" b="0" i="0" u="none" strike="noStrike" kern="1200" smtClean="0">
                <a:solidFill>
                  <a:schemeClr val="tx1"/>
                </a:solidFill>
                <a:effectLst/>
                <a:latin typeface="+mn-lt"/>
                <a:ea typeface="+mn-ea"/>
                <a:cs typeface="+mn-cs"/>
              </a:rPr>
              <a:t>network switches, </a:t>
            </a:r>
            <a:r>
              <a:rPr lang="en-US" sz="1200" b="0" i="0" u="none" strike="noStrike" kern="1200" dirty="0" smtClean="0">
                <a:solidFill>
                  <a:schemeClr val="tx1"/>
                </a:solidFill>
                <a:effectLst/>
                <a:latin typeface="+mn-lt"/>
                <a:ea typeface="+mn-ea"/>
                <a:cs typeface="+mn-cs"/>
              </a:rPr>
              <a:t>we can build and deploy self-driving networks -- and create an </a:t>
            </a:r>
            <a:r>
              <a:rPr lang="en-US" sz="1200" b="0" i="0" u="none" strike="noStrike" kern="1200" smtClean="0">
                <a:solidFill>
                  <a:schemeClr val="tx1"/>
                </a:solidFill>
                <a:effectLst/>
                <a:latin typeface="+mn-lt"/>
                <a:ea typeface="+mn-ea"/>
                <a:cs typeface="+mn-cs"/>
              </a:rPr>
              <a:t>Internet truly worthy </a:t>
            </a:r>
            <a:r>
              <a:rPr lang="en-US" sz="1200" b="0" i="0" u="none" strike="noStrike" kern="1200" dirty="0" smtClean="0">
                <a:solidFill>
                  <a:schemeClr val="tx1"/>
                </a:solidFill>
                <a:effectLst/>
                <a:latin typeface="+mn-lt"/>
                <a:ea typeface="+mn-ea"/>
                <a:cs typeface="+mn-cs"/>
              </a:rPr>
              <a:t>of society’s trust -- within our lifetimes.</a:t>
            </a:r>
          </a:p>
        </p:txBody>
      </p:sp>
      <p:sp>
        <p:nvSpPr>
          <p:cNvPr id="4" name="Slide Number Placeholder 3"/>
          <p:cNvSpPr>
            <a:spLocks noGrp="1"/>
          </p:cNvSpPr>
          <p:nvPr>
            <p:ph type="sldNum" sz="quarter" idx="10"/>
          </p:nvPr>
        </p:nvSpPr>
        <p:spPr/>
        <p:txBody>
          <a:bodyPr/>
          <a:lstStyle/>
          <a:p>
            <a:fld id="{E49BCE20-AA97-EC40-AB36-CB7E54EBD96F}" type="slidenum">
              <a:rPr lang="en-US" smtClean="0"/>
              <a:t>15</a:t>
            </a:fld>
            <a:endParaRPr lang="en-US"/>
          </a:p>
        </p:txBody>
      </p:sp>
    </p:spTree>
    <p:extLst>
      <p:ext uri="{BB962C8B-B14F-4D97-AF65-F5344CB8AC3E}">
        <p14:creationId xmlns:p14="http://schemas.microsoft.com/office/powerpoint/2010/main" val="43004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we hear nearly every day about serious Internet outages, and we experience the Internet’s frailty so often in our daily lives. From hacked digital cameras launching denial of service attacks, to configuration mistakes taking down entire cloud services.  From video streams grinding to a halt, to bank web sites becoming unreachable.</a:t>
            </a:r>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2</a:t>
            </a:fld>
            <a:endParaRPr lang="en-US"/>
          </a:p>
        </p:txBody>
      </p:sp>
    </p:spTree>
    <p:extLst>
      <p:ext uri="{BB962C8B-B14F-4D97-AF65-F5344CB8AC3E}">
        <p14:creationId xmlns:p14="http://schemas.microsoft.com/office/powerpoint/2010/main" val="96335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much does it matter?</a:t>
            </a:r>
            <a:r>
              <a:rPr lang="en-US" sz="1200" b="0" i="0" kern="1200" baseline="0" dirty="0" smtClean="0">
                <a:solidFill>
                  <a:schemeClr val="tx1"/>
                </a:solidFill>
                <a:effectLst/>
                <a:latin typeface="+mn-lt"/>
                <a:ea typeface="+mn-ea"/>
                <a:cs typeface="+mn-cs"/>
              </a:rPr>
              <a:t>  Studies show that people will visit a web site less often if the downloads take a quarter of a second longer than a close competitor’s site, causing lost revenue for search engines, news sites, and more. And, some </a:t>
            </a:r>
            <a:r>
              <a:rPr lang="en-US" sz="1200" b="0" i="0" kern="1200" dirty="0" smtClean="0">
                <a:solidFill>
                  <a:schemeClr val="tx1"/>
                </a:solidFill>
                <a:effectLst/>
                <a:latin typeface="+mn-lt"/>
                <a:ea typeface="+mn-ea"/>
                <a:cs typeface="+mn-cs"/>
              </a:rPr>
              <a:t>companies lose tens of thousands of dollars for every </a:t>
            </a:r>
            <a:r>
              <a:rPr lang="en-US" sz="1200" b="0" i="1" kern="1200" dirty="0" smtClean="0">
                <a:solidFill>
                  <a:schemeClr val="tx1"/>
                </a:solidFill>
                <a:effectLst/>
                <a:latin typeface="+mn-lt"/>
                <a:ea typeface="+mn-ea"/>
                <a:cs typeface="+mn-cs"/>
              </a:rPr>
              <a:t>minute</a:t>
            </a:r>
            <a:r>
              <a:rPr lang="en-US" sz="1200" b="0" i="1"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of a denial-of-service </a:t>
            </a:r>
            <a:r>
              <a:rPr lang="en-US" sz="1200" b="0" i="0" kern="1200" dirty="0" smtClean="0">
                <a:solidFill>
                  <a:schemeClr val="tx1"/>
                </a:solidFill>
                <a:effectLst/>
                <a:latin typeface="+mn-lt"/>
                <a:ea typeface="+mn-ea"/>
                <a:cs typeface="+mn-cs"/>
              </a:rPr>
              <a:t>attack,</a:t>
            </a:r>
            <a:r>
              <a:rPr lang="en-US" sz="1200" b="0" i="0" kern="1200" baseline="0" dirty="0" smtClean="0">
                <a:solidFill>
                  <a:schemeClr val="tx1"/>
                </a:solidFill>
                <a:effectLst/>
                <a:latin typeface="+mn-lt"/>
                <a:ea typeface="+mn-ea"/>
                <a:cs typeface="+mn-cs"/>
              </a:rPr>
              <a:t> with a total cost of multiple billions of dollars per year.</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BCE20-AA97-EC40-AB36-CB7E54EBD96F}" type="slidenum">
              <a:rPr lang="en-US" smtClean="0"/>
              <a:t>3</a:t>
            </a:fld>
            <a:endParaRPr lang="en-US"/>
          </a:p>
        </p:txBody>
      </p:sp>
    </p:spTree>
    <p:extLst>
      <p:ext uri="{BB962C8B-B14F-4D97-AF65-F5344CB8AC3E}">
        <p14:creationId xmlns:p14="http://schemas.microsoft.com/office/powerpoint/2010/main" val="92331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need a global communications infrastructure that is truly worthy of society’s trust.  An Internet that quickly identifies congested links, and routes around them to improve performance. An Internet that detects cyberattacks, and blocks them before they do serious harm and incur significant cost. In short, an Internet with good performance, security, and reliability.</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4</a:t>
            </a:fld>
            <a:endParaRPr lang="en-US"/>
          </a:p>
        </p:txBody>
      </p:sp>
    </p:spTree>
    <p:extLst>
      <p:ext uri="{BB962C8B-B14F-4D97-AF65-F5344CB8AC3E}">
        <p14:creationId xmlns:p14="http://schemas.microsoft.com/office/powerpoint/2010/main" val="6195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a:t>
            </a:r>
            <a:r>
              <a:rPr lang="en-US" sz="1200" i="1" kern="1200" dirty="0" smtClean="0">
                <a:solidFill>
                  <a:schemeClr val="tx1"/>
                </a:solidFill>
                <a:effectLst/>
                <a:latin typeface="+mn-lt"/>
                <a:ea typeface="+mn-ea"/>
                <a:cs typeface="+mn-cs"/>
              </a:rPr>
              <a:t>self-driving</a:t>
            </a:r>
            <a:r>
              <a:rPr lang="en-US" sz="1200" kern="1200" dirty="0" smtClean="0">
                <a:solidFill>
                  <a:schemeClr val="tx1"/>
                </a:solidFill>
                <a:effectLst/>
                <a:latin typeface="+mn-lt"/>
                <a:ea typeface="+mn-ea"/>
                <a:cs typeface="+mn-cs"/>
              </a:rPr>
              <a:t> networks.  Computer networks that can “sense” – with network</a:t>
            </a:r>
            <a:r>
              <a:rPr lang="en-US" sz="1200" kern="1200" baseline="0" dirty="0" smtClean="0">
                <a:solidFill>
                  <a:schemeClr val="tx1"/>
                </a:solidFill>
                <a:effectLst/>
                <a:latin typeface="+mn-lt"/>
                <a:ea typeface="+mn-ea"/>
                <a:cs typeface="+mn-cs"/>
              </a:rPr>
              <a:t> devices (</a:t>
            </a:r>
            <a:r>
              <a:rPr lang="en-US" sz="1200" kern="1200" dirty="0" smtClean="0">
                <a:solidFill>
                  <a:schemeClr val="tx1"/>
                </a:solidFill>
                <a:effectLst/>
                <a:latin typeface="+mn-lt"/>
                <a:ea typeface="+mn-ea"/>
                <a:cs typeface="+mn-cs"/>
              </a:rPr>
              <a:t>switches) that continuously monitor themselves and the traffic they carry.  And computer networks that can “react” – with switches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automatically adapt their operation to improve performance, security, and reliability, without human intervention.</a:t>
            </a:r>
          </a:p>
          <a:p>
            <a:r>
              <a:rPr lang="en-US" sz="1200" kern="1200" dirty="0" smtClean="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5</a:t>
            </a:fld>
            <a:endParaRPr lang="en-US"/>
          </a:p>
        </p:txBody>
      </p:sp>
    </p:spTree>
    <p:extLst>
      <p:ext uri="{BB962C8B-B14F-4D97-AF65-F5344CB8AC3E}">
        <p14:creationId xmlns:p14="http://schemas.microsoft.com/office/powerpoint/2010/main" val="84572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Self-driving networks are tantalizingly possible, by bringing together two exciting technologies: (</a:t>
            </a:r>
            <a:r>
              <a:rPr lang="en-US" sz="1200" b="0" i="0" u="none" strike="noStrike" kern="1200" dirty="0" err="1"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 machine-learning techniques that can convert measurements</a:t>
            </a:r>
            <a:r>
              <a:rPr lang="en-US" sz="1200" b="0" i="0" u="none" strike="noStrike" kern="1200" baseline="0" dirty="0" smtClean="0">
                <a:solidFill>
                  <a:schemeClr val="tx1"/>
                </a:solidFill>
                <a:effectLst/>
                <a:latin typeface="+mn-lt"/>
                <a:ea typeface="+mn-ea"/>
                <a:cs typeface="+mn-cs"/>
              </a:rPr>
              <a:t> of network traffic and performance </a:t>
            </a:r>
            <a:r>
              <a:rPr lang="en-US" sz="1200" b="0" i="0" u="none" strike="noStrike" kern="1200" dirty="0" smtClean="0">
                <a:solidFill>
                  <a:schemeClr val="tx1"/>
                </a:solidFill>
                <a:effectLst/>
                <a:latin typeface="+mn-lt"/>
                <a:ea typeface="+mn-ea"/>
                <a:cs typeface="+mn-cs"/>
              </a:rPr>
              <a:t>into true situational awareness and (ii) programmable network switches that can adapt how they collect and analyze data, and how they direct traffic.</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6</a:t>
            </a:fld>
            <a:endParaRPr lang="en-US"/>
          </a:p>
        </p:txBody>
      </p:sp>
    </p:spTree>
    <p:extLst>
      <p:ext uri="{BB962C8B-B14F-4D97-AF65-F5344CB8AC3E}">
        <p14:creationId xmlns:p14="http://schemas.microsoft.com/office/powerpoint/2010/main" val="188003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Yet, self-driving networks will need to analyze and control network traffic at unprecedented speed and scale.  A link in the core of the Internet carries traffic for hundreds of thousands of data</a:t>
            </a:r>
            <a:r>
              <a:rPr lang="en-US" sz="1200" b="0" i="0" u="none" strike="noStrike" kern="1200" baseline="0" dirty="0" smtClean="0">
                <a:solidFill>
                  <a:schemeClr val="tx1"/>
                </a:solidFill>
                <a:effectLst/>
                <a:latin typeface="+mn-lt"/>
                <a:ea typeface="+mn-ea"/>
                <a:cs typeface="+mn-cs"/>
              </a:rPr>
              <a:t> transfers </a:t>
            </a:r>
            <a:r>
              <a:rPr lang="en-US" sz="1200" b="0" i="0" u="none" strike="noStrike" kern="1200" dirty="0" smtClean="0">
                <a:solidFill>
                  <a:schemeClr val="tx1"/>
                </a:solidFill>
                <a:effectLst/>
                <a:latin typeface="+mn-lt"/>
                <a:ea typeface="+mn-ea"/>
                <a:cs typeface="+mn-cs"/>
              </a:rPr>
              <a:t>at a time.</a:t>
            </a:r>
            <a:r>
              <a:rPr lang="en-US" sz="1200" b="0" i="0" u="none" strike="noStrike" kern="1200" baseline="0" dirty="0" smtClean="0">
                <a:solidFill>
                  <a:schemeClr val="tx1"/>
                </a:solidFill>
                <a:effectLst/>
                <a:latin typeface="+mn-lt"/>
                <a:ea typeface="+mn-ea"/>
                <a:cs typeface="+mn-cs"/>
              </a:rPr>
              <a:t> Each transfer is divided into multiple small “packets” of data. On a high-speed link, </a:t>
            </a:r>
            <a:r>
              <a:rPr lang="en-US" sz="1200" b="0" i="0" u="none" strike="noStrike" kern="1200" dirty="0" smtClean="0">
                <a:solidFill>
                  <a:schemeClr val="tx1"/>
                </a:solidFill>
                <a:effectLst/>
                <a:latin typeface="+mn-lt"/>
                <a:ea typeface="+mn-ea"/>
                <a:cs typeface="+mn-cs"/>
              </a:rPr>
              <a:t>a new “packet” arrives every few nanoseconds.</a:t>
            </a:r>
          </a:p>
        </p:txBody>
      </p:sp>
      <p:sp>
        <p:nvSpPr>
          <p:cNvPr id="4" name="Slide Number Placeholder 3"/>
          <p:cNvSpPr>
            <a:spLocks noGrp="1"/>
          </p:cNvSpPr>
          <p:nvPr>
            <p:ph type="sldNum" sz="quarter" idx="10"/>
          </p:nvPr>
        </p:nvSpPr>
        <p:spPr/>
        <p:txBody>
          <a:bodyPr/>
          <a:lstStyle/>
          <a:p>
            <a:fld id="{E49BCE20-AA97-EC40-AB36-CB7E54EBD96F}" type="slidenum">
              <a:rPr lang="en-US" smtClean="0"/>
              <a:t>7</a:t>
            </a:fld>
            <a:endParaRPr lang="en-US"/>
          </a:p>
        </p:txBody>
      </p:sp>
    </p:spTree>
    <p:extLst>
      <p:ext uri="{BB962C8B-B14F-4D97-AF65-F5344CB8AC3E}">
        <p14:creationId xmlns:p14="http://schemas.microsoft.com/office/powerpoint/2010/main" val="197808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deliver traffic at high speeds, switches perform only limited “processing” (to compute statistics and make decisions) and have limited “memory” (to store results).</a:t>
            </a:r>
            <a:r>
              <a:rPr lang="en-US" sz="1200" b="0" i="0" u="none" strike="noStrike" kern="1200" baseline="0" dirty="0" smtClean="0">
                <a:solidFill>
                  <a:schemeClr val="tx1"/>
                </a:solidFill>
                <a:effectLst/>
                <a:latin typeface="+mn-lt"/>
                <a:ea typeface="+mn-ea"/>
                <a:cs typeface="+mn-cs"/>
              </a:rPr>
              <a:t> T</a:t>
            </a:r>
            <a:r>
              <a:rPr lang="en-US" sz="1200" b="0" i="0" u="none" strike="noStrike" kern="1200" dirty="0" smtClean="0">
                <a:solidFill>
                  <a:schemeClr val="tx1"/>
                </a:solidFill>
                <a:effectLst/>
                <a:latin typeface="+mn-lt"/>
                <a:ea typeface="+mn-ea"/>
                <a:cs typeface="+mn-cs"/>
              </a:rPr>
              <a:t>he switches must compute statistics as the packets fly by, and cannot store information about every “transfer”, shown here by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different colors. The switches can only maintain a small “sketch” of the traffic.</a:t>
            </a:r>
          </a:p>
        </p:txBody>
      </p:sp>
      <p:sp>
        <p:nvSpPr>
          <p:cNvPr id="4" name="Slide Number Placeholder 3"/>
          <p:cNvSpPr>
            <a:spLocks noGrp="1"/>
          </p:cNvSpPr>
          <p:nvPr>
            <p:ph type="sldNum" sz="quarter" idx="10"/>
          </p:nvPr>
        </p:nvSpPr>
        <p:spPr/>
        <p:txBody>
          <a:bodyPr/>
          <a:lstStyle/>
          <a:p>
            <a:fld id="{E49BCE20-AA97-EC40-AB36-CB7E54EBD96F}" type="slidenum">
              <a:rPr lang="en-US" smtClean="0"/>
              <a:t>8</a:t>
            </a:fld>
            <a:endParaRPr lang="en-US"/>
          </a:p>
        </p:txBody>
      </p:sp>
    </p:spTree>
    <p:extLst>
      <p:ext uri="{BB962C8B-B14F-4D97-AF65-F5344CB8AC3E}">
        <p14:creationId xmlns:p14="http://schemas.microsoft.com/office/powerpoint/2010/main" val="182714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My lab invents</a:t>
            </a:r>
            <a:r>
              <a:rPr lang="en-US" sz="1200" b="0" i="0" u="none" strike="noStrike" kern="1200" baseline="0" dirty="0" smtClean="0">
                <a:solidFill>
                  <a:schemeClr val="tx1"/>
                </a:solidFill>
                <a:effectLst/>
                <a:latin typeface="+mn-lt"/>
                <a:ea typeface="+mn-ea"/>
                <a:cs typeface="+mn-cs"/>
              </a:rPr>
              <a:t> ways to</a:t>
            </a:r>
            <a:r>
              <a:rPr lang="en-US" sz="1200" b="0" i="0" u="none" strike="noStrike" kern="1200" dirty="0" smtClean="0">
                <a:solidFill>
                  <a:schemeClr val="tx1"/>
                </a:solidFill>
                <a:effectLst/>
                <a:latin typeface="+mn-lt"/>
                <a:ea typeface="+mn-ea"/>
                <a:cs typeface="+mn-cs"/>
              </a:rPr>
              <a:t> analyze Internet traffic efficiently</a:t>
            </a:r>
            <a:r>
              <a:rPr lang="en-US" sz="1200" b="0" i="0" u="none" strike="noStrike" kern="1200" baseline="0" dirty="0" smtClean="0">
                <a:solidFill>
                  <a:schemeClr val="tx1"/>
                </a:solidFill>
                <a:effectLst/>
                <a:latin typeface="+mn-lt"/>
                <a:ea typeface="+mn-ea"/>
                <a:cs typeface="+mn-cs"/>
              </a:rPr>
              <a:t> on programmable switches</a:t>
            </a:r>
            <a:r>
              <a:rPr lang="en-US" sz="1200" b="0" i="0" u="none" strike="noStrike" kern="1200" dirty="0" smtClean="0">
                <a:solidFill>
                  <a:schemeClr val="tx1"/>
                </a:solidFill>
                <a:effectLst/>
                <a:latin typeface="+mn-lt"/>
                <a:ea typeface="+mn-ea"/>
                <a:cs typeface="+mn-cs"/>
              </a:rPr>
              <a:t>.  We </a:t>
            </a:r>
            <a:r>
              <a:rPr lang="en-US" sz="1200" b="0" i="0" u="none" strike="noStrike" kern="1200" baseline="0" dirty="0" smtClean="0">
                <a:solidFill>
                  <a:schemeClr val="tx1"/>
                </a:solidFill>
                <a:effectLst/>
                <a:latin typeface="+mn-lt"/>
                <a:ea typeface="+mn-ea"/>
                <a:cs typeface="+mn-cs"/>
              </a:rPr>
              <a:t>can</a:t>
            </a:r>
            <a:r>
              <a:rPr lang="en-US" sz="1200" b="0" i="0" u="none" strike="noStrike" kern="1200" dirty="0" smtClean="0">
                <a:solidFill>
                  <a:schemeClr val="tx1"/>
                </a:solidFill>
                <a:effectLst/>
                <a:latin typeface="+mn-lt"/>
                <a:ea typeface="+mn-ea"/>
                <a:cs typeface="+mn-cs"/>
              </a:rPr>
              <a:t> identify the “heavy hitter” transfers</a:t>
            </a:r>
            <a:r>
              <a:rPr lang="en-US" sz="1200" b="0" i="0" u="none" strike="noStrike" kern="1200" baseline="0" dirty="0" smtClean="0">
                <a:solidFill>
                  <a:schemeClr val="tx1"/>
                </a:solidFill>
                <a:effectLst/>
                <a:latin typeface="+mn-lt"/>
                <a:ea typeface="+mn-ea"/>
                <a:cs typeface="+mn-cs"/>
              </a:rPr>
              <a:t> -- l</a:t>
            </a:r>
            <a:r>
              <a:rPr lang="en-US" sz="1200" b="0" i="0" u="none" strike="noStrike" kern="1200" dirty="0" smtClean="0">
                <a:solidFill>
                  <a:schemeClr val="tx1"/>
                </a:solidFill>
                <a:effectLst/>
                <a:latin typeface="+mn-lt"/>
                <a:ea typeface="+mn-ea"/>
                <a:cs typeface="+mn-cs"/>
              </a:rPr>
              <a:t>ike the</a:t>
            </a:r>
            <a:r>
              <a:rPr lang="en-US" sz="1200" b="0" i="0" u="none" strike="noStrike" kern="1200" baseline="0" dirty="0" smtClean="0">
                <a:solidFill>
                  <a:schemeClr val="tx1"/>
                </a:solidFill>
                <a:effectLst/>
                <a:latin typeface="+mn-lt"/>
                <a:ea typeface="+mn-ea"/>
                <a:cs typeface="+mn-cs"/>
              </a:rPr>
              <a:t> green packets contributing half of the traffic -- </a:t>
            </a:r>
            <a:r>
              <a:rPr lang="en-US" sz="1200" b="0" i="0" u="none" strike="noStrike" kern="1200" dirty="0" smtClean="0">
                <a:solidFill>
                  <a:schemeClr val="tx1"/>
                </a:solidFill>
                <a:effectLst/>
                <a:latin typeface="+mn-lt"/>
                <a:ea typeface="+mn-ea"/>
                <a:cs typeface="+mn-cs"/>
              </a:rPr>
              <a:t>with just a few operations per packet</a:t>
            </a:r>
            <a:r>
              <a:rPr lang="en-US" sz="1200" b="0" i="0" u="none" strike="noStrike" kern="1200" baseline="0" dirty="0" smtClean="0">
                <a:solidFill>
                  <a:schemeClr val="tx1"/>
                </a:solidFill>
                <a:effectLst/>
                <a:latin typeface="+mn-lt"/>
                <a:ea typeface="+mn-ea"/>
                <a:cs typeface="+mn-cs"/>
              </a:rPr>
              <a:t> and very little memory. The switch can then block or slow the offending traffic, to make room for other transfers.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9BCE20-AA97-EC40-AB36-CB7E54EBD96F}" type="slidenum">
              <a:rPr lang="en-US" smtClean="0"/>
              <a:t>9</a:t>
            </a:fld>
            <a:endParaRPr lang="en-US"/>
          </a:p>
        </p:txBody>
      </p:sp>
    </p:spTree>
    <p:extLst>
      <p:ext uri="{BB962C8B-B14F-4D97-AF65-F5344CB8AC3E}">
        <p14:creationId xmlns:p14="http://schemas.microsoft.com/office/powerpoint/2010/main" val="74116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AEE2C0-CC95-ED43-A1A0-0E78D29CA891}"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EE2C0-CC95-ED43-A1A0-0E78D29CA891}"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08392-3903-A145-934D-13E5765CF48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AEE2C0-CC95-ED43-A1A0-0E78D29CA891}" type="datetimeFigureOut">
              <a:rPr lang="en-US" smtClean="0"/>
              <a:t>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AEE2C0-CC95-ED43-A1A0-0E78D29CA891}" type="datetimeFigureOut">
              <a:rPr lang="en-US" smtClean="0"/>
              <a:t>1/19/18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AEE2C0-CC95-ED43-A1A0-0E78D29CA891}" type="datetimeFigureOut">
              <a:rPr lang="en-US" smtClean="0"/>
              <a:t>1/19/18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EE2C0-CC95-ED43-A1A0-0E78D29CA891}" type="datetimeFigureOut">
              <a:rPr lang="en-US" smtClean="0"/>
              <a:t>1/19/18</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EE2C0-CC95-ED43-A1A0-0E78D29CA891}" type="datetimeFigureOut">
              <a:rPr lang="en-US" smtClean="0"/>
              <a:t>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08392-3903-A145-934D-13E5765CF48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3AEE2C0-CC95-ED43-A1A0-0E78D29CA891}" type="datetimeFigureOut">
              <a:rPr lang="en-US" smtClean="0"/>
              <a:t>1/19/18</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D208392-3903-A145-934D-13E5765CF486}" type="slidenum">
              <a:rPr lang="en-US" smtClean="0"/>
              <a:t>‹#›</a:t>
            </a:fld>
            <a:endParaRPr lang="en-US"/>
          </a:p>
        </p:txBody>
      </p:sp>
    </p:spTree>
    <p:extLst>
      <p:ext uri="{BB962C8B-B14F-4D97-AF65-F5344CB8AC3E}">
        <p14:creationId xmlns:p14="http://schemas.microsoft.com/office/powerpoint/2010/main" val="54253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14.tif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1.emf"/><Relationship Id="rId7" Type="http://schemas.openxmlformats.org/officeDocument/2006/relationships/image" Target="../media/image18.pn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20.png"/><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emf"/><Relationship Id="rId5"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tif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70025" y="2871617"/>
            <a:ext cx="425131" cy="184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PDT\Annual Meeting\Annual Meeting 2018\IdeasLabs\Princeton\Visuals\Material\global_network_of_netwo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49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842624" y="2469777"/>
            <a:ext cx="1853927" cy="1853927"/>
          </a:xfrm>
          <a:prstGeom prst="rect">
            <a:avLst/>
          </a:prstGeom>
        </p:spPr>
      </p:pic>
      <p:sp>
        <p:nvSpPr>
          <p:cNvPr id="20" name="Rectangle 19"/>
          <p:cNvSpPr/>
          <p:nvPr/>
        </p:nvSpPr>
        <p:spPr>
          <a:xfrm>
            <a:off x="8465943" y="306768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108782" y="3226275"/>
            <a:ext cx="874059"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409630" y="2688353"/>
            <a:ext cx="1564211"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a</a:t>
            </a:r>
            <a:r>
              <a:rPr lang="en-US" sz="4000" dirty="0" smtClean="0">
                <a:latin typeface="Calibri" panose="020F0502020204030204" pitchFamily="34" charset="0"/>
                <a:cs typeface="Calibri" panose="020F0502020204030204" pitchFamily="34" charset="0"/>
              </a:rPr>
              <a:t>ttack </a:t>
            </a:r>
            <a:br>
              <a:rPr lang="en-US" sz="4000" dirty="0" smtClean="0">
                <a:latin typeface="Calibri" panose="020F0502020204030204" pitchFamily="34" charset="0"/>
                <a:cs typeface="Calibri" panose="020F0502020204030204" pitchFamily="34" charset="0"/>
              </a:rPr>
            </a:br>
            <a:r>
              <a:rPr lang="en-US" sz="4000" dirty="0" smtClean="0">
                <a:latin typeface="Calibri" panose="020F0502020204030204" pitchFamily="34" charset="0"/>
                <a:cs typeface="Calibri" panose="020F0502020204030204" pitchFamily="34" charset="0"/>
              </a:rPr>
              <a:t>victim</a:t>
            </a:r>
            <a:endParaRPr lang="en-US" sz="4000" dirty="0">
              <a:latin typeface="Calibri" panose="020F0502020204030204" pitchFamily="34" charset="0"/>
              <a:cs typeface="Calibri" panose="020F0502020204030204" pitchFamily="34" charset="0"/>
            </a:endParaRPr>
          </a:p>
        </p:txBody>
      </p:sp>
      <p:cxnSp>
        <p:nvCxnSpPr>
          <p:cNvPr id="190" name="Straight Connector 189"/>
          <p:cNvCxnSpPr/>
          <p:nvPr/>
        </p:nvCxnSpPr>
        <p:spPr>
          <a:xfrm flipH="1">
            <a:off x="1395014" y="1394751"/>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268258" y="1683555"/>
            <a:ext cx="3037688" cy="15646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4307088" y="3681570"/>
            <a:ext cx="2998858" cy="16157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4775249" y="1423544"/>
            <a:ext cx="416882" cy="3518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909326" y="2348384"/>
            <a:ext cx="382094" cy="4228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94800" y="4002177"/>
            <a:ext cx="411146" cy="4429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flipH="1">
            <a:off x="1615740" y="3350073"/>
            <a:ext cx="7776000" cy="315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5039028" y="3480891"/>
            <a:ext cx="437079" cy="416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flipH="1">
            <a:off x="1413365" y="5385809"/>
            <a:ext cx="157812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820489" y="5108739"/>
            <a:ext cx="326403" cy="377179"/>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493574" y="653890"/>
            <a:ext cx="1802879" cy="1394094"/>
            <a:chOff x="1201024" y="1366027"/>
            <a:chExt cx="1802879" cy="1394094"/>
          </a:xfrm>
        </p:grpSpPr>
        <p:pic>
          <p:nvPicPr>
            <p:cNvPr id="196" name="Picture 195"/>
            <p:cNvPicPr>
              <a:picLocks noChangeAspect="1"/>
            </p:cNvPicPr>
            <p:nvPr/>
          </p:nvPicPr>
          <p:blipFill>
            <a:blip r:embed="rId4"/>
            <a:stretch>
              <a:fillRect/>
            </a:stretch>
          </p:blipFill>
          <p:spPr>
            <a:xfrm flipH="1">
              <a:off x="1839703" y="1366027"/>
              <a:ext cx="1164200" cy="989570"/>
            </a:xfrm>
            <a:prstGeom prst="rect">
              <a:avLst/>
            </a:prstGeom>
          </p:spPr>
        </p:pic>
        <p:pic>
          <p:nvPicPr>
            <p:cNvPr id="194" name="Picture 193"/>
            <p:cNvPicPr>
              <a:picLocks noChangeAspect="1"/>
            </p:cNvPicPr>
            <p:nvPr/>
          </p:nvPicPr>
          <p:blipFill>
            <a:blip r:embed="rId4"/>
            <a:stretch>
              <a:fillRect/>
            </a:stretch>
          </p:blipFill>
          <p:spPr>
            <a:xfrm flipH="1">
              <a:off x="1530945" y="1597506"/>
              <a:ext cx="1164200" cy="989570"/>
            </a:xfrm>
            <a:prstGeom prst="rect">
              <a:avLst/>
            </a:prstGeom>
          </p:spPr>
        </p:pic>
        <p:pic>
          <p:nvPicPr>
            <p:cNvPr id="201" name="Picture 200"/>
            <p:cNvPicPr>
              <a:picLocks noChangeAspect="1"/>
            </p:cNvPicPr>
            <p:nvPr/>
          </p:nvPicPr>
          <p:blipFill>
            <a:blip r:embed="rId4"/>
            <a:stretch>
              <a:fillRect/>
            </a:stretch>
          </p:blipFill>
          <p:spPr>
            <a:xfrm flipH="1">
              <a:off x="1201024" y="1770551"/>
              <a:ext cx="1164200" cy="989570"/>
            </a:xfrm>
            <a:prstGeom prst="rect">
              <a:avLst/>
            </a:prstGeom>
          </p:spPr>
        </p:pic>
      </p:grpSp>
      <p:grpSp>
        <p:nvGrpSpPr>
          <p:cNvPr id="180" name="Group 179"/>
          <p:cNvGrpSpPr/>
          <p:nvPr/>
        </p:nvGrpSpPr>
        <p:grpSpPr>
          <a:xfrm>
            <a:off x="394960" y="2699693"/>
            <a:ext cx="1802879" cy="1394094"/>
            <a:chOff x="1102410" y="2594200"/>
            <a:chExt cx="1802879" cy="1394094"/>
          </a:xfrm>
        </p:grpSpPr>
        <p:pic>
          <p:nvPicPr>
            <p:cNvPr id="204" name="Picture 203"/>
            <p:cNvPicPr>
              <a:picLocks noChangeAspect="1"/>
            </p:cNvPicPr>
            <p:nvPr/>
          </p:nvPicPr>
          <p:blipFill>
            <a:blip r:embed="rId4"/>
            <a:stretch>
              <a:fillRect/>
            </a:stretch>
          </p:blipFill>
          <p:spPr>
            <a:xfrm flipH="1">
              <a:off x="1741089" y="2594200"/>
              <a:ext cx="1164200" cy="989570"/>
            </a:xfrm>
            <a:prstGeom prst="rect">
              <a:avLst/>
            </a:prstGeom>
          </p:spPr>
        </p:pic>
        <p:pic>
          <p:nvPicPr>
            <p:cNvPr id="205" name="Picture 204"/>
            <p:cNvPicPr>
              <a:picLocks noChangeAspect="1"/>
            </p:cNvPicPr>
            <p:nvPr/>
          </p:nvPicPr>
          <p:blipFill>
            <a:blip r:embed="rId4"/>
            <a:stretch>
              <a:fillRect/>
            </a:stretch>
          </p:blipFill>
          <p:spPr>
            <a:xfrm flipH="1">
              <a:off x="1432331" y="2825679"/>
              <a:ext cx="1164200" cy="989570"/>
            </a:xfrm>
            <a:prstGeom prst="rect">
              <a:avLst/>
            </a:prstGeom>
          </p:spPr>
        </p:pic>
        <p:pic>
          <p:nvPicPr>
            <p:cNvPr id="207" name="Picture 206"/>
            <p:cNvPicPr>
              <a:picLocks noChangeAspect="1"/>
            </p:cNvPicPr>
            <p:nvPr/>
          </p:nvPicPr>
          <p:blipFill>
            <a:blip r:embed="rId4"/>
            <a:stretch>
              <a:fillRect/>
            </a:stretch>
          </p:blipFill>
          <p:spPr>
            <a:xfrm flipH="1">
              <a:off x="1102410" y="2998724"/>
              <a:ext cx="1164200" cy="989570"/>
            </a:xfrm>
            <a:prstGeom prst="rect">
              <a:avLst/>
            </a:prstGeom>
          </p:spPr>
        </p:pic>
      </p:grpSp>
      <p:grpSp>
        <p:nvGrpSpPr>
          <p:cNvPr id="18" name="Group 17"/>
          <p:cNvGrpSpPr/>
          <p:nvPr/>
        </p:nvGrpSpPr>
        <p:grpSpPr>
          <a:xfrm>
            <a:off x="444267" y="4698610"/>
            <a:ext cx="1802879" cy="1394094"/>
            <a:chOff x="1182244" y="4639784"/>
            <a:chExt cx="1802879" cy="1394094"/>
          </a:xfrm>
        </p:grpSpPr>
        <p:pic>
          <p:nvPicPr>
            <p:cNvPr id="208" name="Picture 207"/>
            <p:cNvPicPr>
              <a:picLocks noChangeAspect="1"/>
            </p:cNvPicPr>
            <p:nvPr/>
          </p:nvPicPr>
          <p:blipFill>
            <a:blip r:embed="rId4"/>
            <a:stretch>
              <a:fillRect/>
            </a:stretch>
          </p:blipFill>
          <p:spPr>
            <a:xfrm flipH="1">
              <a:off x="1820923" y="4639784"/>
              <a:ext cx="1164200" cy="989570"/>
            </a:xfrm>
            <a:prstGeom prst="rect">
              <a:avLst/>
            </a:prstGeom>
          </p:spPr>
        </p:pic>
        <p:pic>
          <p:nvPicPr>
            <p:cNvPr id="209" name="Picture 208"/>
            <p:cNvPicPr>
              <a:picLocks noChangeAspect="1"/>
            </p:cNvPicPr>
            <p:nvPr/>
          </p:nvPicPr>
          <p:blipFill>
            <a:blip r:embed="rId4"/>
            <a:stretch>
              <a:fillRect/>
            </a:stretch>
          </p:blipFill>
          <p:spPr>
            <a:xfrm flipH="1">
              <a:off x="1512165" y="4871263"/>
              <a:ext cx="1164200" cy="989570"/>
            </a:xfrm>
            <a:prstGeom prst="rect">
              <a:avLst/>
            </a:prstGeom>
          </p:spPr>
        </p:pic>
        <p:pic>
          <p:nvPicPr>
            <p:cNvPr id="210" name="Picture 209"/>
            <p:cNvPicPr>
              <a:picLocks noChangeAspect="1"/>
            </p:cNvPicPr>
            <p:nvPr/>
          </p:nvPicPr>
          <p:blipFill>
            <a:blip r:embed="rId4"/>
            <a:stretch>
              <a:fillRect/>
            </a:stretch>
          </p:blipFill>
          <p:spPr>
            <a:xfrm flipH="1">
              <a:off x="1182244" y="5044308"/>
              <a:ext cx="1164200" cy="989570"/>
            </a:xfrm>
            <a:prstGeom prst="rect">
              <a:avLst/>
            </a:prstGeom>
          </p:spPr>
        </p:pic>
      </p:grpSp>
      <p:cxnSp>
        <p:nvCxnSpPr>
          <p:cNvPr id="46" name="Straight Connector 45"/>
          <p:cNvCxnSpPr/>
          <p:nvPr/>
        </p:nvCxnSpPr>
        <p:spPr>
          <a:xfrm flipH="1" flipV="1">
            <a:off x="3871638" y="3381659"/>
            <a:ext cx="2444941" cy="121440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357" y="4687823"/>
            <a:ext cx="1596189" cy="1596189"/>
          </a:xfrm>
          <a:prstGeom prst="rect">
            <a:avLst/>
          </a:prstGeom>
        </p:spPr>
      </p:pic>
      <p:pic>
        <p:nvPicPr>
          <p:cNvPr id="218" name="Picture 2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283" y="2598646"/>
            <a:ext cx="1596189" cy="1596189"/>
          </a:xfrm>
          <a:prstGeom prst="rect">
            <a:avLst/>
          </a:prstGeom>
        </p:spPr>
      </p:pic>
      <p:pic>
        <p:nvPicPr>
          <p:cNvPr id="219" name="Picture 2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282" y="667636"/>
            <a:ext cx="1596189" cy="1596189"/>
          </a:xfrm>
          <a:prstGeom prst="rect">
            <a:avLst/>
          </a:prstGeom>
        </p:spPr>
      </p:pic>
      <p:pic>
        <p:nvPicPr>
          <p:cNvPr id="221" name="Picture 2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488" y="3647034"/>
            <a:ext cx="1596189" cy="1596189"/>
          </a:xfrm>
          <a:prstGeom prst="rect">
            <a:avLst/>
          </a:prstGeom>
        </p:spPr>
      </p:pic>
      <p:pic>
        <p:nvPicPr>
          <p:cNvPr id="222" name="Picture 2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420" y="2598646"/>
            <a:ext cx="1596189" cy="1596189"/>
          </a:xfrm>
          <a:prstGeom prst="rect">
            <a:avLst/>
          </a:prstGeom>
        </p:spPr>
      </p:pic>
      <p:sp>
        <p:nvSpPr>
          <p:cNvPr id="232" name="TextBox 231"/>
          <p:cNvSpPr txBox="1"/>
          <p:nvPr/>
        </p:nvSpPr>
        <p:spPr>
          <a:xfrm>
            <a:off x="132322" y="6084110"/>
            <a:ext cx="4709944"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many distinct senders</a:t>
            </a:r>
            <a:endParaRPr lang="en-US" sz="4000" dirty="0">
              <a:latin typeface="Calibri" panose="020F0502020204030204" pitchFamily="34" charset="0"/>
              <a:cs typeface="Calibri" panose="020F0502020204030204" pitchFamily="34" charset="0"/>
            </a:endParaRPr>
          </a:p>
        </p:txBody>
      </p:sp>
      <p:pic>
        <p:nvPicPr>
          <p:cNvPr id="220" name="Picture 2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688" y="1753884"/>
            <a:ext cx="1596189" cy="1596189"/>
          </a:xfrm>
          <a:prstGeom prst="rect">
            <a:avLst/>
          </a:prstGeom>
        </p:spPr>
      </p:pic>
    </p:spTree>
    <p:extLst>
      <p:ext uri="{BB962C8B-B14F-4D97-AF65-F5344CB8AC3E}">
        <p14:creationId xmlns:p14="http://schemas.microsoft.com/office/powerpoint/2010/main" val="444697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3682567" y="974290"/>
            <a:ext cx="2271625" cy="1279789"/>
          </a:xfrm>
          <a:prstGeom prst="rect">
            <a:avLst/>
          </a:prstGeom>
        </p:spPr>
      </p:pic>
      <p:cxnSp>
        <p:nvCxnSpPr>
          <p:cNvPr id="25" name="Straight Connector 24"/>
          <p:cNvCxnSpPr/>
          <p:nvPr/>
        </p:nvCxnSpPr>
        <p:spPr>
          <a:xfrm flipH="1" flipV="1">
            <a:off x="2793431" y="3930211"/>
            <a:ext cx="2959133" cy="111224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203260" y="2930477"/>
            <a:ext cx="2556823" cy="54517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951093" y="2844840"/>
            <a:ext cx="1723675" cy="6308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859209" y="3930211"/>
            <a:ext cx="2123426" cy="9538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325157" y="2221211"/>
            <a:ext cx="5657478" cy="997678"/>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3325157" y="4537260"/>
            <a:ext cx="5657478" cy="1242759"/>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FF72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968" y="912401"/>
            <a:ext cx="2490773" cy="115893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968" y="5042456"/>
            <a:ext cx="2490773" cy="1220203"/>
          </a:xfrm>
          <a:prstGeom prst="rect">
            <a:avLst/>
          </a:prstGeom>
        </p:spPr>
      </p:pic>
      <p:sp>
        <p:nvSpPr>
          <p:cNvPr id="41" name="TextBox 40"/>
          <p:cNvSpPr txBox="1"/>
          <p:nvPr/>
        </p:nvSpPr>
        <p:spPr>
          <a:xfrm>
            <a:off x="5278311" y="1363445"/>
            <a:ext cx="2272514"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b</a:t>
            </a:r>
            <a:r>
              <a:rPr lang="en-US" sz="4000" dirty="0" smtClean="0">
                <a:latin typeface="Calibri" panose="020F0502020204030204" pitchFamily="34" charset="0"/>
                <a:cs typeface="Calibri" panose="020F0502020204030204" pitchFamily="34" charset="0"/>
              </a:rPr>
              <a:t>est path</a:t>
            </a:r>
            <a:endParaRPr lang="en-US" sz="4000" dirty="0">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968" y="2758799"/>
            <a:ext cx="1596189" cy="1596189"/>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6813" y="4167660"/>
            <a:ext cx="1596189" cy="1596189"/>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8881" y="2758362"/>
            <a:ext cx="1596189" cy="1596189"/>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474" y="2181054"/>
            <a:ext cx="1596189" cy="1596189"/>
          </a:xfrm>
          <a:prstGeom prst="rect">
            <a:avLst/>
          </a:prstGeom>
        </p:spPr>
      </p:pic>
      <p:pic>
        <p:nvPicPr>
          <p:cNvPr id="2" name="Picture 1"/>
          <p:cNvPicPr>
            <a:picLocks noChangeAspect="1"/>
          </p:cNvPicPr>
          <p:nvPr/>
        </p:nvPicPr>
        <p:blipFill>
          <a:blip r:embed="rId7">
            <a:alphaModFix/>
            <a:extLst>
              <a:ext uri="{BEBA8EAE-BF5A-486C-A8C5-ECC9F3942E4B}">
                <a14:imgProps xmlns:a14="http://schemas.microsoft.com/office/drawing/2010/main">
                  <a14:imgLayer r:embed="rId8">
                    <a14:imgEffect>
                      <a14:backgroundRemoval t="0" b="99000" l="0" r="100000">
                        <a14:backgroundMark x1="50500" y1="75375" x2="50500" y2="75375"/>
                      </a14:backgroundRemoval>
                    </a14:imgEffect>
                  </a14:imgLayer>
                </a14:imgProps>
              </a:ext>
            </a:extLst>
          </a:blip>
          <a:stretch>
            <a:fillRect/>
          </a:stretch>
        </p:blipFill>
        <p:spPr>
          <a:xfrm>
            <a:off x="6976232" y="3562133"/>
            <a:ext cx="1679337" cy="1679337"/>
          </a:xfrm>
          <a:prstGeom prst="rect">
            <a:avLst/>
          </a:prstGeom>
        </p:spPr>
      </p:pic>
    </p:spTree>
    <p:extLst>
      <p:ext uri="{BB962C8B-B14F-4D97-AF65-F5344CB8AC3E}">
        <p14:creationId xmlns:p14="http://schemas.microsoft.com/office/powerpoint/2010/main" val="1788433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055" y="5611906"/>
            <a:ext cx="273126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www.p4.org</a:t>
            </a:r>
            <a:endParaRPr lang="en-US" sz="4000" dirty="0">
              <a:latin typeface="Calibri" panose="020F0502020204030204" pitchFamily="34" charset="0"/>
              <a:cs typeface="Calibri" panose="020F0502020204030204" pitchFamily="34" charset="0"/>
            </a:endParaRPr>
          </a:p>
        </p:txBody>
      </p:sp>
      <p:sp>
        <p:nvSpPr>
          <p:cNvPr id="6" name="TextBox 5"/>
          <p:cNvSpPr txBox="1"/>
          <p:nvPr/>
        </p:nvSpPr>
        <p:spPr>
          <a:xfrm>
            <a:off x="3132067" y="407708"/>
            <a:ext cx="535332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P4 Language Consortium</a:t>
            </a:r>
            <a:endParaRPr lang="en-US" sz="4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115" y="704739"/>
            <a:ext cx="10012914" cy="5336832"/>
          </a:xfrm>
          <a:prstGeom prst="rect">
            <a:avLst/>
          </a:prstGeom>
        </p:spPr>
      </p:pic>
    </p:spTree>
    <p:extLst>
      <p:ext uri="{BB962C8B-B14F-4D97-AF65-F5344CB8AC3E}">
        <p14:creationId xmlns:p14="http://schemas.microsoft.com/office/powerpoint/2010/main" val="168741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6732" y="5559232"/>
            <a:ext cx="3165268" cy="830997"/>
          </a:xfrm>
          <a:prstGeom prst="rect">
            <a:avLst/>
          </a:prstGeom>
          <a:noFill/>
        </p:spPr>
        <p:txBody>
          <a:bodyPr wrap="square" rtlCol="0">
            <a:spAutoFit/>
          </a:bodyPr>
          <a:lstStyle/>
          <a:p>
            <a:r>
              <a:rPr lang="en-US" sz="4800" b="1" dirty="0" smtClean="0">
                <a:latin typeface="Calibri" panose="020F0502020204030204" pitchFamily="34" charset="0"/>
                <a:cs typeface="Calibri" panose="020F0502020204030204" pitchFamily="34" charset="0"/>
              </a:rPr>
              <a:t>efficiency</a:t>
            </a:r>
            <a:endParaRPr lang="en-US" sz="4800" b="1" dirty="0">
              <a:latin typeface="Calibri" panose="020F0502020204030204" pitchFamily="34" charset="0"/>
              <a:cs typeface="Calibri" panose="020F0502020204030204" pitchFamily="34" charset="0"/>
            </a:endParaRPr>
          </a:p>
        </p:txBody>
      </p:sp>
      <p:sp>
        <p:nvSpPr>
          <p:cNvPr id="3" name="TextBox 2"/>
          <p:cNvSpPr txBox="1"/>
          <p:nvPr/>
        </p:nvSpPr>
        <p:spPr>
          <a:xfrm>
            <a:off x="336807" y="5590010"/>
            <a:ext cx="4141693" cy="769441"/>
          </a:xfrm>
          <a:prstGeom prst="rect">
            <a:avLst/>
          </a:prstGeom>
          <a:noFill/>
        </p:spPr>
        <p:txBody>
          <a:bodyPr wrap="square" rtlCol="0">
            <a:spAutoFit/>
          </a:bodyPr>
          <a:lstStyle/>
          <a:p>
            <a:r>
              <a:rPr lang="en-US" sz="4400" b="1" dirty="0" smtClean="0">
                <a:latin typeface="Calibri" panose="020F0502020204030204" pitchFamily="34" charset="0"/>
                <a:cs typeface="Calibri" panose="020F0502020204030204" pitchFamily="34" charset="0"/>
              </a:rPr>
              <a:t>sophistication</a:t>
            </a:r>
            <a:endParaRPr lang="en-US" sz="44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flipH="1">
            <a:off x="1033511" y="3020694"/>
            <a:ext cx="2365246" cy="1355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08" y="-806032"/>
            <a:ext cx="12589328" cy="81969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6732" y="2694489"/>
            <a:ext cx="2174668" cy="2174668"/>
          </a:xfrm>
          <a:prstGeom prst="rect">
            <a:avLst/>
          </a:prstGeom>
        </p:spPr>
      </p:pic>
    </p:spTree>
    <p:extLst>
      <p:ext uri="{BB962C8B-B14F-4D97-AF65-F5344CB8AC3E}">
        <p14:creationId xmlns:p14="http://schemas.microsoft.com/office/powerpoint/2010/main" val="1297741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2022153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4425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81351" y="6733304"/>
            <a:ext cx="3760711" cy="11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0" y="0"/>
            <a:ext cx="12407153" cy="6846717"/>
          </a:xfrm>
          <a:prstGeom prst="rect">
            <a:avLst/>
          </a:prstGeom>
        </p:spPr>
      </p:pic>
    </p:spTree>
    <p:extLst>
      <p:ext uri="{BB962C8B-B14F-4D97-AF65-F5344CB8AC3E}">
        <p14:creationId xmlns:p14="http://schemas.microsoft.com/office/powerpoint/2010/main" val="1153337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0"/>
            <a:ext cx="12306300" cy="6858000"/>
          </a:xfrm>
          <a:prstGeom prst="rect">
            <a:avLst/>
          </a:prstGeom>
        </p:spPr>
      </p:pic>
    </p:spTree>
    <p:extLst>
      <p:ext uri="{BB962C8B-B14F-4D97-AF65-F5344CB8AC3E}">
        <p14:creationId xmlns:p14="http://schemas.microsoft.com/office/powerpoint/2010/main" val="701860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938"/>
          <a:stretch/>
        </p:blipFill>
        <p:spPr>
          <a:xfrm>
            <a:off x="8101013" y="2421338"/>
            <a:ext cx="4090987" cy="2015324"/>
          </a:xfrm>
          <a:prstGeom prst="rect">
            <a:avLst/>
          </a:prstGeom>
        </p:spPr>
      </p:pic>
      <p:sp>
        <p:nvSpPr>
          <p:cNvPr id="6" name="TextBox 5"/>
          <p:cNvSpPr txBox="1"/>
          <p:nvPr/>
        </p:nvSpPr>
        <p:spPr>
          <a:xfrm>
            <a:off x="6768935" y="-95003"/>
            <a:ext cx="184731" cy="646331"/>
          </a:xfrm>
          <a:prstGeom prst="rect">
            <a:avLst/>
          </a:prstGeom>
          <a:noFill/>
        </p:spPr>
        <p:txBody>
          <a:bodyPr wrap="none" rtlCol="0">
            <a:spAutoFit/>
          </a:bodyPr>
          <a:lstStyle/>
          <a:p>
            <a:endParaRPr lang="en-US" sz="3600" dirty="0"/>
          </a:p>
        </p:txBody>
      </p:sp>
      <p:sp>
        <p:nvSpPr>
          <p:cNvPr id="7" name="Rectangle 6"/>
          <p:cNvSpPr/>
          <p:nvPr/>
        </p:nvSpPr>
        <p:spPr>
          <a:xfrm>
            <a:off x="5434642" y="4863808"/>
            <a:ext cx="2084225" cy="707886"/>
          </a:xfrm>
          <a:prstGeom prst="rect">
            <a:avLst/>
          </a:prstGeom>
        </p:spPr>
        <p:txBody>
          <a:bodyPr wrap="none">
            <a:spAutoFit/>
          </a:bodyPr>
          <a:lstStyle/>
          <a:p>
            <a:r>
              <a:rPr lang="en-US" sz="4000" dirty="0" smtClean="0"/>
              <a:t>security</a:t>
            </a:r>
            <a:endParaRPr lang="en-US" sz="3200" dirty="0"/>
          </a:p>
        </p:txBody>
      </p:sp>
      <p:pic>
        <p:nvPicPr>
          <p:cNvPr id="2050" name="Picture 2" descr="C:\Users\SLE\Downloads\shutterstock_775300801.jpg"/>
          <p:cNvPicPr>
            <a:picLocks noChangeAspect="1" noChangeArrowheads="1"/>
          </p:cNvPicPr>
          <p:nvPr/>
        </p:nvPicPr>
        <p:blipFill rotWithShape="1">
          <a:blip r:embed="rId4">
            <a:extLst>
              <a:ext uri="{28A0092B-C50C-407E-A947-70E740481C1C}">
                <a14:useLocalDpi xmlns:a14="http://schemas.microsoft.com/office/drawing/2010/main" val="0"/>
              </a:ext>
            </a:extLst>
          </a:blip>
          <a:srcRect l="33290" r="33534"/>
          <a:stretch/>
        </p:blipFill>
        <p:spPr bwMode="auto">
          <a:xfrm>
            <a:off x="4057562" y="0"/>
            <a:ext cx="4043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5836" t="15835" r="15836" b="15836"/>
          <a:stretch/>
        </p:blipFill>
        <p:spPr>
          <a:xfrm>
            <a:off x="-1" y="0"/>
            <a:ext cx="4041649" cy="6858000"/>
          </a:xfrm>
          <a:prstGeom prst="rect">
            <a:avLst/>
          </a:prstGeom>
        </p:spPr>
      </p:pic>
      <p:sp>
        <p:nvSpPr>
          <p:cNvPr id="12" name="TextBox 11"/>
          <p:cNvSpPr txBox="1"/>
          <p:nvPr/>
        </p:nvSpPr>
        <p:spPr>
          <a:xfrm>
            <a:off x="587674" y="6148805"/>
            <a:ext cx="2866297" cy="707886"/>
          </a:xfrm>
          <a:prstGeom prst="rect">
            <a:avLst/>
          </a:prstGeom>
          <a:noFill/>
        </p:spPr>
        <p:txBody>
          <a:bodyPr wrap="none" rtlCol="0">
            <a:spAutoFit/>
          </a:bodyPr>
          <a:lstStyle/>
          <a:p>
            <a:r>
              <a:rPr lang="en-GB" sz="4000" dirty="0" smtClean="0">
                <a:latin typeface="Calibri" panose="020F0502020204030204" pitchFamily="34" charset="0"/>
                <a:cs typeface="Calibri" panose="020F0502020204030204" pitchFamily="34" charset="0"/>
              </a:rPr>
              <a:t>Performance</a:t>
            </a:r>
            <a:endParaRPr lang="en-GB" sz="4000" dirty="0">
              <a:latin typeface="Calibri" panose="020F0502020204030204" pitchFamily="34" charset="0"/>
              <a:cs typeface="Calibri" panose="020F0502020204030204" pitchFamily="34" charset="0"/>
            </a:endParaRPr>
          </a:p>
        </p:txBody>
      </p:sp>
      <p:sp>
        <p:nvSpPr>
          <p:cNvPr id="14" name="TextBox 13"/>
          <p:cNvSpPr txBox="1"/>
          <p:nvPr/>
        </p:nvSpPr>
        <p:spPr>
          <a:xfrm>
            <a:off x="4041648" y="6148805"/>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Security</a:t>
            </a:r>
            <a:endParaRPr lang="en-GB" sz="4000" dirty="0">
              <a:latin typeface="Calibri" panose="020F0502020204030204" pitchFamily="34" charset="0"/>
              <a:cs typeface="Calibri" panose="020F0502020204030204" pitchFamily="34" charset="0"/>
            </a:endParaRPr>
          </a:p>
        </p:txBody>
      </p:sp>
      <p:sp>
        <p:nvSpPr>
          <p:cNvPr id="15" name="TextBox 14"/>
          <p:cNvSpPr txBox="1"/>
          <p:nvPr/>
        </p:nvSpPr>
        <p:spPr>
          <a:xfrm>
            <a:off x="8101013" y="6150114"/>
            <a:ext cx="4059365" cy="707886"/>
          </a:xfrm>
          <a:prstGeom prst="rect">
            <a:avLst/>
          </a:prstGeom>
          <a:solidFill>
            <a:schemeClr val="bg1"/>
          </a:solidFill>
        </p:spPr>
        <p:txBody>
          <a:bodyPr wrap="square" rtlCol="0">
            <a:spAutoFit/>
          </a:bodyPr>
          <a:lstStyle/>
          <a:p>
            <a:pPr algn="ctr"/>
            <a:r>
              <a:rPr lang="en-GB" sz="4000" dirty="0" smtClean="0">
                <a:latin typeface="Calibri" panose="020F0502020204030204" pitchFamily="34" charset="0"/>
                <a:cs typeface="Calibri" panose="020F0502020204030204" pitchFamily="34" charset="0"/>
              </a:rPr>
              <a:t>Reliability</a:t>
            </a:r>
            <a:endParaRPr lang="en-GB"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748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233018" y="3565168"/>
            <a:ext cx="1624535" cy="9034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209" idx="4"/>
          </p:cNvCxnSpPr>
          <p:nvPr/>
        </p:nvCxnSpPr>
        <p:spPr>
          <a:xfrm>
            <a:off x="6103071" y="1916187"/>
            <a:ext cx="375464"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3"/>
          <a:stretch>
            <a:fillRect/>
          </a:stretch>
        </p:blipFill>
        <p:spPr>
          <a:xfrm>
            <a:off x="561144" y="4682858"/>
            <a:ext cx="761947" cy="1408661"/>
          </a:xfrm>
          <a:prstGeom prst="rect">
            <a:avLst/>
          </a:prstGeom>
        </p:spPr>
      </p:pic>
      <p:cxnSp>
        <p:nvCxnSpPr>
          <p:cNvPr id="149" name="Straight Connector 148"/>
          <p:cNvCxnSpPr>
            <a:stCxn id="183" idx="3"/>
          </p:cNvCxnSpPr>
          <p:nvPr/>
        </p:nvCxnSpPr>
        <p:spPr>
          <a:xfrm flipH="1">
            <a:off x="1323093" y="3542309"/>
            <a:ext cx="1104068" cy="16626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4"/>
          <a:stretch>
            <a:fillRect/>
          </a:stretch>
        </p:blipFill>
        <p:spPr>
          <a:xfrm>
            <a:off x="9442169" y="3998825"/>
            <a:ext cx="2669149" cy="2669149"/>
          </a:xfrm>
          <a:prstGeom prst="rect">
            <a:avLst/>
          </a:prstGeom>
        </p:spPr>
      </p:pic>
      <p:cxnSp>
        <p:nvCxnSpPr>
          <p:cNvPr id="150" name="Straight Connector 149"/>
          <p:cNvCxnSpPr/>
          <p:nvPr/>
        </p:nvCxnSpPr>
        <p:spPr>
          <a:xfrm>
            <a:off x="9506997" y="3592788"/>
            <a:ext cx="756856" cy="9523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9345706" y="454510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258224" y="466777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p:cNvCxnSpPr/>
          <p:nvPr/>
        </p:nvCxnSpPr>
        <p:spPr>
          <a:xfrm>
            <a:off x="7763336" y="4039870"/>
            <a:ext cx="555829" cy="3281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7763336" y="4039870"/>
            <a:ext cx="462325" cy="3647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646810" y="5162389"/>
            <a:ext cx="151759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295" name="TextBox 294"/>
          <p:cNvSpPr txBox="1"/>
          <p:nvPr/>
        </p:nvSpPr>
        <p:spPr>
          <a:xfrm>
            <a:off x="3793580" y="3888802"/>
            <a:ext cx="9204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link</a:t>
            </a:r>
            <a:endParaRPr lang="en-US" sz="4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012" y="2164083"/>
            <a:ext cx="1909877" cy="1909877"/>
          </a:xfrm>
          <a:prstGeom prst="rect">
            <a:avLst/>
          </a:prstGeom>
        </p:spPr>
      </p:pic>
      <p:pic>
        <p:nvPicPr>
          <p:cNvPr id="123" name="Picture 1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141" y="644580"/>
            <a:ext cx="1909877" cy="1909877"/>
          </a:xfrm>
          <a:prstGeom prst="rect">
            <a:avLst/>
          </a:prstGeom>
        </p:spPr>
      </p:pic>
      <p:pic>
        <p:nvPicPr>
          <p:cNvPr id="124" name="Picture 1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670" y="3606455"/>
            <a:ext cx="1909877" cy="1909877"/>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877" y="2116425"/>
            <a:ext cx="1909877" cy="1909877"/>
          </a:xfrm>
          <a:prstGeom prst="rect">
            <a:avLst/>
          </a:prstGeom>
        </p:spPr>
      </p:pic>
      <p:sp>
        <p:nvSpPr>
          <p:cNvPr id="164" name="Freeform 163"/>
          <p:cNvSpPr/>
          <p:nvPr/>
        </p:nvSpPr>
        <p:spPr>
          <a:xfrm>
            <a:off x="1484315" y="2085858"/>
            <a:ext cx="8401110" cy="3430474"/>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37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158416" y="1761738"/>
            <a:ext cx="3427465" cy="1964164"/>
          </a:xfrm>
          <a:prstGeom prst="rect">
            <a:avLst/>
          </a:prstGeom>
        </p:spPr>
      </p:pic>
      <p:sp>
        <p:nvSpPr>
          <p:cNvPr id="3" name="TextBox 2"/>
          <p:cNvSpPr txBox="1"/>
          <p:nvPr/>
        </p:nvSpPr>
        <p:spPr>
          <a:xfrm>
            <a:off x="705164" y="3814830"/>
            <a:ext cx="1967205"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machine</a:t>
            </a:r>
          </a:p>
          <a:p>
            <a:pPr algn="ctr"/>
            <a:r>
              <a:rPr lang="en-US" sz="4000" dirty="0" smtClean="0">
                <a:latin typeface="Calibri" panose="020F0502020204030204" pitchFamily="34" charset="0"/>
                <a:cs typeface="Calibri" panose="020F0502020204030204" pitchFamily="34" charset="0"/>
              </a:rPr>
              <a:t>learning</a:t>
            </a:r>
            <a:endParaRPr lang="en-US" sz="4000" dirty="0">
              <a:latin typeface="Calibri" panose="020F0502020204030204" pitchFamily="34" charset="0"/>
              <a:cs typeface="Calibri" panose="020F0502020204030204" pitchFamily="34" charset="0"/>
            </a:endParaRPr>
          </a:p>
        </p:txBody>
      </p:sp>
      <p:sp>
        <p:nvSpPr>
          <p:cNvPr id="5" name="TextBox 4"/>
          <p:cNvSpPr txBox="1"/>
          <p:nvPr/>
        </p:nvSpPr>
        <p:spPr>
          <a:xfrm>
            <a:off x="4127057" y="3814830"/>
            <a:ext cx="3375091" cy="1323439"/>
          </a:xfrm>
          <a:prstGeom prst="rect">
            <a:avLst/>
          </a:prstGeom>
          <a:noFill/>
        </p:spPr>
        <p:txBody>
          <a:bodyPr wrap="none" rtlCol="0">
            <a:spAutoFit/>
          </a:bodyPr>
          <a:lstStyle/>
          <a:p>
            <a:pPr algn="ctr"/>
            <a:r>
              <a:rPr lang="en-US" sz="4000" dirty="0">
                <a:latin typeface="Calibri" panose="020F0502020204030204" pitchFamily="34" charset="0"/>
                <a:cs typeface="Calibri" panose="020F0502020204030204" pitchFamily="34" charset="0"/>
              </a:rPr>
              <a:t>p</a:t>
            </a:r>
            <a:r>
              <a:rPr lang="en-US" sz="4000" dirty="0" smtClean="0">
                <a:latin typeface="Calibri" panose="020F0502020204030204" pitchFamily="34" charset="0"/>
                <a:cs typeface="Calibri" panose="020F0502020204030204" pitchFamily="34" charset="0"/>
              </a:rPr>
              <a:t>rogrammable </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sp>
        <p:nvSpPr>
          <p:cNvPr id="11" name="TextBox 10"/>
          <p:cNvSpPr txBox="1"/>
          <p:nvPr/>
        </p:nvSpPr>
        <p:spPr>
          <a:xfrm>
            <a:off x="3121891" y="1863854"/>
            <a:ext cx="1603302" cy="1862048"/>
          </a:xfrm>
          <a:prstGeom prst="rect">
            <a:avLst/>
          </a:prstGeom>
          <a:noFill/>
        </p:spPr>
        <p:txBody>
          <a:bodyPr wrap="square" rtlCol="0">
            <a:spAutoFit/>
          </a:bodyPr>
          <a:lstStyle/>
          <a:p>
            <a:r>
              <a:rPr lang="en-US" sz="11500" dirty="0" smtClean="0"/>
              <a:t>+</a:t>
            </a:r>
            <a:endParaRPr lang="en-US" sz="11500" dirty="0"/>
          </a:p>
        </p:txBody>
      </p:sp>
      <p:sp>
        <p:nvSpPr>
          <p:cNvPr id="13" name="TextBox 12"/>
          <p:cNvSpPr txBox="1"/>
          <p:nvPr/>
        </p:nvSpPr>
        <p:spPr>
          <a:xfrm>
            <a:off x="7339497" y="1863854"/>
            <a:ext cx="1603302" cy="1862048"/>
          </a:xfrm>
          <a:prstGeom prst="rect">
            <a:avLst/>
          </a:prstGeom>
          <a:noFill/>
        </p:spPr>
        <p:txBody>
          <a:bodyPr wrap="square" rtlCol="0">
            <a:spAutoFit/>
          </a:bodyPr>
          <a:lstStyle/>
          <a:p>
            <a:r>
              <a:rPr lang="en-US" sz="11500" smtClean="0"/>
              <a:t>=</a:t>
            </a:r>
            <a:endParaRPr lang="en-US" sz="115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799" y="1377723"/>
            <a:ext cx="2834310" cy="2834310"/>
          </a:xfrm>
          <a:prstGeom prst="rect">
            <a:avLst/>
          </a:prstGeom>
        </p:spPr>
      </p:pic>
      <p:sp>
        <p:nvSpPr>
          <p:cNvPr id="15" name="TextBox 14"/>
          <p:cNvSpPr txBox="1"/>
          <p:nvPr/>
        </p:nvSpPr>
        <p:spPr>
          <a:xfrm>
            <a:off x="9268594" y="3814830"/>
            <a:ext cx="2266967" cy="1323439"/>
          </a:xfrm>
          <a:prstGeom prst="rect">
            <a:avLst/>
          </a:prstGeom>
          <a:noFill/>
        </p:spPr>
        <p:txBody>
          <a:bodyPr wrap="none" rtlCol="0">
            <a:spAutoFit/>
          </a:bodyPr>
          <a:lstStyle/>
          <a:p>
            <a:pPr algn="ctr"/>
            <a:r>
              <a:rPr lang="en-US" sz="4000" dirty="0" smtClean="0">
                <a:latin typeface="Calibri" panose="020F0502020204030204" pitchFamily="34" charset="0"/>
                <a:cs typeface="Calibri" panose="020F0502020204030204" pitchFamily="34" charset="0"/>
              </a:rPr>
              <a:t>intelligent</a:t>
            </a:r>
          </a:p>
          <a:p>
            <a:pPr algn="ctr"/>
            <a:r>
              <a:rPr lang="en-US" sz="4000" dirty="0" smtClean="0">
                <a:latin typeface="Calibri" panose="020F0502020204030204" pitchFamily="34" charset="0"/>
                <a:cs typeface="Calibri" panose="020F0502020204030204" pitchFamily="34" charset="0"/>
              </a:rPr>
              <a:t>switch</a:t>
            </a:r>
            <a:endParaRPr lang="en-US" sz="40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135" y="1369850"/>
            <a:ext cx="2985035" cy="2985035"/>
          </a:xfrm>
          <a:prstGeom prst="rect">
            <a:avLst/>
          </a:prstGeom>
        </p:spPr>
      </p:pic>
    </p:spTree>
    <p:extLst>
      <p:ext uri="{BB962C8B-B14F-4D97-AF65-F5344CB8AC3E}">
        <p14:creationId xmlns:p14="http://schemas.microsoft.com/office/powerpoint/2010/main" val="461303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764" y="2770383"/>
            <a:ext cx="1493945" cy="1384945"/>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935" y="635222"/>
            <a:ext cx="1493945" cy="1384945"/>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992" y="689009"/>
            <a:ext cx="1493945" cy="1384945"/>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71" y="3099302"/>
            <a:ext cx="1493945" cy="1384945"/>
          </a:xfrm>
          <a:prstGeom prst="rect">
            <a:avLst/>
          </a:prstGeom>
        </p:spPr>
      </p:pic>
      <p:sp>
        <p:nvSpPr>
          <p:cNvPr id="33" name="Rectangle 32"/>
          <p:cNvSpPr/>
          <p:nvPr/>
        </p:nvSpPr>
        <p:spPr>
          <a:xfrm>
            <a:off x="9502781" y="2714060"/>
            <a:ext cx="1322329" cy="195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217970" y="265396"/>
            <a:ext cx="953902"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0373" y="265396"/>
            <a:ext cx="442380" cy="179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07672" y="560900"/>
            <a:ext cx="1065627"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73997" y="587634"/>
            <a:ext cx="423548" cy="1534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94738" y="2932985"/>
            <a:ext cx="1312916" cy="163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49043" y="1700714"/>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22340" y="1707088"/>
            <a:ext cx="1918437" cy="9618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76358" y="3430354"/>
            <a:ext cx="2263542" cy="11147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33018" y="3709081"/>
            <a:ext cx="1505275" cy="7595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43949" y="1889566"/>
            <a:ext cx="120365" cy="219929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33806" y="3709081"/>
            <a:ext cx="811854" cy="119485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a:stretch>
            <a:fillRect/>
          </a:stretch>
        </p:blipFill>
        <p:spPr>
          <a:xfrm>
            <a:off x="9422994" y="4380196"/>
            <a:ext cx="2669149" cy="2669149"/>
          </a:xfrm>
          <a:prstGeom prst="rect">
            <a:avLst/>
          </a:prstGeom>
        </p:spPr>
      </p:pic>
      <p:sp>
        <p:nvSpPr>
          <p:cNvPr id="38" name="Rectangle 37"/>
          <p:cNvSpPr/>
          <p:nvPr/>
        </p:nvSpPr>
        <p:spPr>
          <a:xfrm>
            <a:off x="9345706" y="4742328"/>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258224" y="4864991"/>
            <a:ext cx="793376" cy="143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506997" y="3592788"/>
            <a:ext cx="956298" cy="11939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00143" y="2547835"/>
            <a:ext cx="181415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transfer</a:t>
            </a:r>
            <a:endParaRPr lang="en-US" sz="4000" dirty="0">
              <a:latin typeface="Calibri" panose="020F0502020204030204" pitchFamily="34" charset="0"/>
              <a:cs typeface="Calibri" panose="020F0502020204030204" pitchFamily="34" charset="0"/>
            </a:endParaRPr>
          </a:p>
        </p:txBody>
      </p:sp>
      <p:sp>
        <p:nvSpPr>
          <p:cNvPr id="44" name="TextBox 43"/>
          <p:cNvSpPr txBox="1"/>
          <p:nvPr/>
        </p:nvSpPr>
        <p:spPr>
          <a:xfrm>
            <a:off x="8571345" y="929993"/>
            <a:ext cx="1555169"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a:t>
            </a:r>
            <a:endParaRPr lang="en-US" sz="4000" dirty="0">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075" y="3471239"/>
            <a:ext cx="2834310" cy="283431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870" y="1851424"/>
            <a:ext cx="2834310" cy="283431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755" y="94536"/>
            <a:ext cx="2834310" cy="2834310"/>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872" y="1870917"/>
            <a:ext cx="2834310" cy="2834310"/>
          </a:xfrm>
          <a:prstGeom prst="rect">
            <a:avLst/>
          </a:prstGeom>
        </p:spPr>
      </p:pic>
      <p:sp>
        <p:nvSpPr>
          <p:cNvPr id="42" name="Freeform 41"/>
          <p:cNvSpPr/>
          <p:nvPr/>
        </p:nvSpPr>
        <p:spPr>
          <a:xfrm>
            <a:off x="1801058" y="2007886"/>
            <a:ext cx="7869841" cy="3393040"/>
          </a:xfrm>
          <a:custGeom>
            <a:avLst/>
            <a:gdLst>
              <a:gd name="connsiteX0" fmla="*/ 0 w 8310282"/>
              <a:gd name="connsiteY0" fmla="*/ 3578352 h 3578352"/>
              <a:gd name="connsiteX1" fmla="*/ 3590365 w 8310282"/>
              <a:gd name="connsiteY1" fmla="*/ 189693 h 3578352"/>
              <a:gd name="connsiteX2" fmla="*/ 6468035 w 8310282"/>
              <a:gd name="connsiteY2" fmla="*/ 660340 h 3578352"/>
              <a:gd name="connsiteX3" fmla="*/ 8310282 w 8310282"/>
              <a:gd name="connsiteY3" fmla="*/ 2596717 h 3578352"/>
            </a:gdLst>
            <a:ahLst/>
            <a:cxnLst>
              <a:cxn ang="0">
                <a:pos x="connsiteX0" y="connsiteY0"/>
              </a:cxn>
              <a:cxn ang="0">
                <a:pos x="connsiteX1" y="connsiteY1"/>
              </a:cxn>
              <a:cxn ang="0">
                <a:pos x="connsiteX2" y="connsiteY2"/>
              </a:cxn>
              <a:cxn ang="0">
                <a:pos x="connsiteX3" y="connsiteY3"/>
              </a:cxn>
            </a:cxnLst>
            <a:rect l="l" t="t" r="r" b="b"/>
            <a:pathLst>
              <a:path w="8310282" h="3578352">
                <a:moveTo>
                  <a:pt x="0" y="3578352"/>
                </a:moveTo>
                <a:cubicBezTo>
                  <a:pt x="1256179" y="2127190"/>
                  <a:pt x="2512359" y="676028"/>
                  <a:pt x="3590365" y="189693"/>
                </a:cubicBezTo>
                <a:cubicBezTo>
                  <a:pt x="4668371" y="-296642"/>
                  <a:pt x="5681382" y="259169"/>
                  <a:pt x="6468035" y="660340"/>
                </a:cubicBezTo>
                <a:cubicBezTo>
                  <a:pt x="7254688" y="1061511"/>
                  <a:pt x="8310282" y="2596717"/>
                  <a:pt x="8310282" y="2596717"/>
                </a:cubicBezTo>
              </a:path>
            </a:pathLst>
          </a:custGeom>
          <a:noFill/>
          <a:ln w="193675">
            <a:solidFill>
              <a:srgbClr val="00B05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87" y="5343773"/>
            <a:ext cx="1493945" cy="1384945"/>
          </a:xfrm>
          <a:prstGeom prst="rect">
            <a:avLst/>
          </a:prstGeom>
        </p:spPr>
      </p:pic>
    </p:spTree>
    <p:extLst>
      <p:ext uri="{BB962C8B-B14F-4D97-AF65-F5344CB8AC3E}">
        <p14:creationId xmlns:p14="http://schemas.microsoft.com/office/powerpoint/2010/main" val="1497463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5783" y="3121786"/>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15881"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1751"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40401" y="3121786"/>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06344" y="3121786"/>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91473" y="3121786"/>
            <a:ext cx="516765" cy="5123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25389" y="3792071"/>
            <a:ext cx="5376583" cy="497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025109" y="2870516"/>
            <a:ext cx="3168051" cy="1742428"/>
          </a:xfrm>
          <a:prstGeom prst="rect">
            <a:avLst/>
          </a:prstGeom>
        </p:spPr>
      </p:pic>
      <p:sp>
        <p:nvSpPr>
          <p:cNvPr id="10" name="TextBox 9"/>
          <p:cNvSpPr txBox="1"/>
          <p:nvPr/>
        </p:nvSpPr>
        <p:spPr>
          <a:xfrm>
            <a:off x="3105177" y="2377370"/>
            <a:ext cx="1755545"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packets</a:t>
            </a:r>
            <a:endParaRPr lang="en-US" sz="4000" dirty="0">
              <a:latin typeface="Calibri" panose="020F0502020204030204" pitchFamily="34" charset="0"/>
              <a:cs typeface="Calibri" panose="020F0502020204030204" pitchFamily="34" charset="0"/>
            </a:endParaRPr>
          </a:p>
        </p:txBody>
      </p:sp>
      <p:sp>
        <p:nvSpPr>
          <p:cNvPr id="12" name="TextBox 11"/>
          <p:cNvSpPr txBox="1"/>
          <p:nvPr/>
        </p:nvSpPr>
        <p:spPr>
          <a:xfrm>
            <a:off x="7978192" y="2146537"/>
            <a:ext cx="1504001" cy="707886"/>
          </a:xfrm>
          <a:prstGeom prst="rect">
            <a:avLst/>
          </a:prstGeom>
          <a:noFill/>
        </p:spPr>
        <p:txBody>
          <a:bodyPr wrap="none" rtlCol="0">
            <a:spAutoFit/>
          </a:bodyPr>
          <a:lstStyle/>
          <a:p>
            <a:r>
              <a:rPr lang="en-US" sz="4000" dirty="0" smtClean="0">
                <a:latin typeface="Calibri" panose="020F0502020204030204" pitchFamily="34" charset="0"/>
                <a:cs typeface="Calibri" panose="020F0502020204030204" pitchFamily="34" charset="0"/>
              </a:rPr>
              <a:t>sketch</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0846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757"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1855"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772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06375"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72318" y="3022929"/>
            <a:ext cx="516765" cy="5123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57447" y="3022929"/>
            <a:ext cx="516765" cy="51236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07522" y="3022929"/>
            <a:ext cx="516765" cy="512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620" y="3022929"/>
            <a:ext cx="516765" cy="512368"/>
          </a:xfrm>
          <a:prstGeom prst="rect">
            <a:avLst/>
          </a:prstGeom>
          <a:solidFill>
            <a:srgbClr val="162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349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92140" y="3022929"/>
            <a:ext cx="516765" cy="512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17725" y="3662725"/>
            <a:ext cx="8018463" cy="605118"/>
          </a:xfrm>
          <a:prstGeom prst="rightArrow">
            <a:avLst>
              <a:gd name="adj1" fmla="val 559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394" y="4055801"/>
            <a:ext cx="1528880" cy="1323439"/>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h</a:t>
            </a:r>
            <a:r>
              <a:rPr lang="en-US" sz="4000" dirty="0" smtClean="0">
                <a:latin typeface="Calibri" panose="020F0502020204030204" pitchFamily="34" charset="0"/>
                <a:cs typeface="Calibri" panose="020F0502020204030204" pitchFamily="34" charset="0"/>
              </a:rPr>
              <a:t>eavy </a:t>
            </a:r>
          </a:p>
          <a:p>
            <a:r>
              <a:rPr lang="en-US" sz="4000" dirty="0" smtClean="0">
                <a:latin typeface="Calibri" panose="020F0502020204030204" pitchFamily="34" charset="0"/>
                <a:cs typeface="Calibri" panose="020F0502020204030204" pitchFamily="34" charset="0"/>
              </a:rPr>
              <a:t>hitter</a:t>
            </a:r>
            <a:endParaRPr lang="en-US" sz="4000" dirty="0">
              <a:latin typeface="Calibri" panose="020F0502020204030204" pitchFamily="34" charset="0"/>
              <a:cs typeface="Calibri" panose="020F0502020204030204" pitchFamily="34" charset="0"/>
            </a:endParaRPr>
          </a:p>
        </p:txBody>
      </p:sp>
      <p:sp>
        <p:nvSpPr>
          <p:cNvPr id="17" name="Rectangle 16"/>
          <p:cNvSpPr/>
          <p:nvPr/>
        </p:nvSpPr>
        <p:spPr>
          <a:xfrm>
            <a:off x="9014547" y="4318166"/>
            <a:ext cx="941504" cy="798711"/>
          </a:xfrm>
          <a:prstGeom prst="rect">
            <a:avLst/>
          </a:prstGeom>
          <a:solidFill>
            <a:srgbClr val="00B050"/>
          </a:solidFill>
          <a:ln w="1397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endParaRPr lang="en-US" sz="2800" dirty="0"/>
          </a:p>
        </p:txBody>
      </p:sp>
      <p:pic>
        <p:nvPicPr>
          <p:cNvPr id="194" name="Picture 1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188" y="1719918"/>
            <a:ext cx="2864485" cy="2864485"/>
          </a:xfrm>
          <a:prstGeom prst="rect">
            <a:avLst/>
          </a:prstGeom>
        </p:spPr>
      </p:pic>
      <p:sp>
        <p:nvSpPr>
          <p:cNvPr id="12" name="Down Arrow 11"/>
          <p:cNvSpPr/>
          <p:nvPr/>
        </p:nvSpPr>
        <p:spPr>
          <a:xfrm>
            <a:off x="760222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213577" y="2090058"/>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743435"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769861" y="2113874"/>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73293" y="2110130"/>
            <a:ext cx="296589"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9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2525</TotalTime>
  <Words>616</Words>
  <Application>Microsoft Macintosh PowerPoint</Application>
  <PresentationFormat>Widescreen</PresentationFormat>
  <Paragraphs>59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Century Schoolbook</vt:lpstr>
      <vt:lpstr>Wingdings 2</vt:lpstr>
      <vt:lpstr>Arial</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dc:creator>
  <cp:lastModifiedBy>Jen</cp:lastModifiedBy>
  <cp:revision>291</cp:revision>
  <dcterms:created xsi:type="dcterms:W3CDTF">2017-12-17T21:19:58Z</dcterms:created>
  <dcterms:modified xsi:type="dcterms:W3CDTF">2018-01-19T15:47:27Z</dcterms:modified>
</cp:coreProperties>
</file>