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98" r:id="rId3"/>
    <p:sldId id="299" r:id="rId4"/>
    <p:sldId id="260" r:id="rId5"/>
    <p:sldId id="274" r:id="rId6"/>
    <p:sldId id="275" r:id="rId7"/>
    <p:sldId id="285" r:id="rId8"/>
    <p:sldId id="276" r:id="rId9"/>
    <p:sldId id="294" r:id="rId10"/>
    <p:sldId id="280" r:id="rId11"/>
    <p:sldId id="281" r:id="rId12"/>
    <p:sldId id="300" r:id="rId13"/>
    <p:sldId id="273" r:id="rId14"/>
    <p:sldId id="268" r:id="rId15"/>
    <p:sldId id="269" r:id="rId16"/>
    <p:sldId id="289" r:id="rId17"/>
    <p:sldId id="290" r:id="rId18"/>
    <p:sldId id="291" r:id="rId19"/>
    <p:sldId id="282" r:id="rId20"/>
    <p:sldId id="295" r:id="rId21"/>
    <p:sldId id="292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BA37"/>
    <a:srgbClr val="A4A732"/>
    <a:srgbClr val="3CA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76557" autoAdjust="0"/>
  </p:normalViewPr>
  <p:slideViewPr>
    <p:cSldViewPr snapToGrid="0" snapToObjects="1">
      <p:cViewPr varScale="1">
        <p:scale>
          <a:sx n="82" d="100"/>
          <a:sy n="82" d="100"/>
        </p:scale>
        <p:origin x="-16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4422-0C0E-A94C-8BC9-C9AE9834173D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5FD3F-A398-5C43-B543-9ED4CCA7F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5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58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2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44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3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4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9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D3F-A398-5C43-B543-9ED4CCA7FD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0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4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4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32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6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4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1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AE04-82B0-EA40-A345-1DDA0918DD45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8070-7950-444B-8F26-AA48D37D3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3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4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06325" y="1933667"/>
            <a:ext cx="8931300" cy="1544026"/>
          </a:xfrm>
          <a:prstGeom prst="rect">
            <a:avLst/>
          </a:prstGeom>
        </p:spPr>
        <p:txBody>
          <a:bodyPr lIns="91416" tIns="91416" rIns="91416" bIns="91416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 smtClean="0"/>
              <a:t>Nation-State Hegemony in Internet Routing</a:t>
            </a:r>
            <a:endParaRPr lang="en" sz="60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1" y="3953463"/>
            <a:ext cx="8520600" cy="10568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b="1" dirty="0"/>
              <a:t>Ann</a:t>
            </a:r>
            <a:r>
              <a:rPr lang="en-US" sz="2400" b="1" dirty="0" err="1"/>
              <a:t>i</a:t>
            </a:r>
            <a:r>
              <a:rPr lang="en" sz="2400" b="1" dirty="0"/>
              <a:t>e Edmundson</a:t>
            </a:r>
            <a:r>
              <a:rPr lang="en" sz="2400" dirty="0"/>
              <a:t>, Roya Ensafi, Nick Feamster</a:t>
            </a:r>
            <a:r>
              <a:rPr lang="en-US" sz="2400" dirty="0"/>
              <a:t>, Jennifer Rexford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Princeton University</a:t>
            </a:r>
            <a:endParaRPr lang="en" sz="2400" dirty="0"/>
          </a:p>
        </p:txBody>
      </p:sp>
      <p:sp>
        <p:nvSpPr>
          <p:cNvPr id="4" name="Shape 55"/>
          <p:cNvSpPr txBox="1">
            <a:spLocks/>
          </p:cNvSpPr>
          <p:nvPr/>
        </p:nvSpPr>
        <p:spPr>
          <a:xfrm>
            <a:off x="106326" y="6134612"/>
            <a:ext cx="8520600" cy="600147"/>
          </a:xfrm>
          <a:prstGeom prst="rect">
            <a:avLst/>
          </a:prstGeom>
          <a:noFill/>
          <a:ln>
            <a:noFill/>
          </a:ln>
        </p:spPr>
        <p:txBody>
          <a:bodyPr lIns="91416" tIns="91416" rIns="91416" bIns="9141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400" dirty="0" smtClean="0"/>
              <a:t>ACM Compass</a:t>
            </a:r>
            <a:endParaRPr lang="en-US" sz="1400" dirty="0"/>
          </a:p>
          <a:p>
            <a:pPr algn="l"/>
            <a:r>
              <a:rPr lang="en-US" sz="1400" dirty="0" smtClean="0"/>
              <a:t>June 21sth, 2018</a:t>
            </a:r>
            <a:endParaRPr lang="en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79720787"/>
      </p:ext>
    </p:extLst>
  </p:cSld>
  <p:clrMapOvr>
    <a:masterClrMapping/>
  </p:clrMapOvr>
  <p:transition xmlns:p14="http://schemas.microsoft.com/office/powerpoint/2010/main" spd="slow" advTm="2041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Kenya</a:t>
            </a:r>
            <a:r>
              <a:rPr lang="en-US" dirty="0" smtClean="0"/>
              <a:t>: Where is local traffic going?</a:t>
            </a:r>
            <a:endParaRPr lang="en-US" dirty="0"/>
          </a:p>
        </p:txBody>
      </p:sp>
      <p:pic>
        <p:nvPicPr>
          <p:cNvPr id="3" name="Picture 2" descr="Screen Shot 2016-06-04 at 6.20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65" y="1959358"/>
            <a:ext cx="4774461" cy="3427067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pic>
        <p:nvPicPr>
          <p:cNvPr id="11" name="Picture 10" descr="Screen Shot 2016-06-11 at 12.09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59" y="1417638"/>
            <a:ext cx="3584282" cy="388297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865033" y="4163427"/>
            <a:ext cx="385857" cy="35365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17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79"/>
    </mc:Choice>
    <mc:Fallback>
      <p:transition xmlns:p14="http://schemas.microsoft.com/office/powerpoint/2010/main" spd="slow" advTm="463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468E-6 -1.3691E-6 L -0.18793 0.20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5" y="10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Characterizing Routing Detours: Summary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507368"/>
            <a:ext cx="8229600" cy="1925936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 smtClean="0"/>
              <a:t>Is it possible to avoid certain countries by tunneling traffic through relays?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5351"/>
            <a:ext cx="8229600" cy="192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smtClean="0"/>
              <a:t>Routing detours often transit </a:t>
            </a:r>
            <a:r>
              <a:rPr lang="en-US" dirty="0" smtClean="0"/>
              <a:t>the United States</a:t>
            </a:r>
            <a:endParaRPr lang="en-US" dirty="0" smtClean="0"/>
          </a:p>
          <a:p>
            <a:r>
              <a:rPr lang="en-US" dirty="0" smtClean="0"/>
              <a:t>Local traffic doesn’t always stay local</a:t>
            </a:r>
          </a:p>
          <a:p>
            <a:pPr marL="0" indent="0"/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1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32"/>
    </mc:Choice>
    <mc:Fallback xmlns="">
      <p:transition xmlns:p14="http://schemas.microsoft.com/office/powerpoint/2010/main" spd="slow" advTm="385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-US" sz="3600" dirty="0"/>
              <a:t>Characterizing and Avoiding Routing Detours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4815" y="1636854"/>
            <a:ext cx="8495270" cy="12003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Which countries are Internet paths to popular destinations currently traversing?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Does local traffic leave the country? To 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628" y="5755956"/>
            <a:ext cx="8436342" cy="8281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Can end-users avoid certain countries to popular destinations?</a:t>
            </a: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2837182"/>
            <a:ext cx="5228117" cy="28019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345" y="6071941"/>
            <a:ext cx="7887642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Can end-users keep more local traffic local?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628" y="1302933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Characterizing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628" y="5332591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Avoiding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9652" y="4864434"/>
            <a:ext cx="4612805" cy="93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Yes, but it’s more difficult to avoid the United States than it is to avoid any other 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647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257474"/>
          </a:xfrm>
        </p:spPr>
        <p:txBody>
          <a:bodyPr/>
          <a:lstStyle/>
          <a:p>
            <a:pPr lvl="0"/>
            <a:r>
              <a:rPr lang="en-US" i="1" dirty="0" smtClean="0"/>
              <a:t>Country </a:t>
            </a:r>
            <a:r>
              <a:rPr lang="en" i="1" dirty="0" smtClean="0"/>
              <a:t>Avoidance </a:t>
            </a:r>
            <a:r>
              <a:rPr lang="en" dirty="0" smtClean="0"/>
              <a:t>= </a:t>
            </a:r>
            <a:r>
              <a:rPr lang="en-US" dirty="0"/>
              <a:t>fraction of paths that do not pass through Country X</a:t>
            </a:r>
          </a:p>
          <a:p>
            <a:pPr marL="0" indent="0"/>
            <a:endParaRPr lang="en-US" dirty="0"/>
          </a:p>
        </p:txBody>
      </p:sp>
      <p:pic>
        <p:nvPicPr>
          <p:cNvPr id="4" name="Picture 3" descr="images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8" y="2824255"/>
            <a:ext cx="7329564" cy="392826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765837" y="3885036"/>
            <a:ext cx="1358747" cy="1529505"/>
          </a:xfrm>
          <a:custGeom>
            <a:avLst/>
            <a:gdLst>
              <a:gd name="connsiteX0" fmla="*/ 1358747 w 1358747"/>
              <a:gd name="connsiteY0" fmla="*/ 1529505 h 1529505"/>
              <a:gd name="connsiteX1" fmla="*/ 55445 w 1358747"/>
              <a:gd name="connsiteY1" fmla="*/ 192582 h 1529505"/>
              <a:gd name="connsiteX2" fmla="*/ 222535 w 1358747"/>
              <a:gd name="connsiteY2" fmla="*/ 8755 h 152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747" h="1529505">
                <a:moveTo>
                  <a:pt x="1358747" y="1529505"/>
                </a:moveTo>
                <a:cubicBezTo>
                  <a:pt x="801780" y="987772"/>
                  <a:pt x="244814" y="446040"/>
                  <a:pt x="55445" y="192582"/>
                </a:cubicBezTo>
                <a:cubicBezTo>
                  <a:pt x="-133924" y="-60876"/>
                  <a:pt x="222535" y="8755"/>
                  <a:pt x="222535" y="8755"/>
                </a:cubicBezTo>
              </a:path>
            </a:pathLst>
          </a:cu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208128" y="3709963"/>
            <a:ext cx="1203048" cy="1587597"/>
          </a:xfrm>
          <a:custGeom>
            <a:avLst/>
            <a:gdLst>
              <a:gd name="connsiteX0" fmla="*/ 0 w 1203048"/>
              <a:gd name="connsiteY0" fmla="*/ 1587597 h 1587597"/>
              <a:gd name="connsiteX1" fmla="*/ 969122 w 1203048"/>
              <a:gd name="connsiteY1" fmla="*/ 300808 h 1587597"/>
              <a:gd name="connsiteX2" fmla="*/ 1203048 w 1203048"/>
              <a:gd name="connsiteY2" fmla="*/ 0 h 15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048" h="1587597">
                <a:moveTo>
                  <a:pt x="0" y="1587597"/>
                </a:moveTo>
                <a:lnTo>
                  <a:pt x="969122" y="300808"/>
                </a:lnTo>
                <a:cubicBezTo>
                  <a:pt x="1169630" y="36208"/>
                  <a:pt x="1203048" y="0"/>
                  <a:pt x="1203048" y="0"/>
                </a:cubicBezTo>
              </a:path>
            </a:pathLst>
          </a:cu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2272424" y="3425869"/>
            <a:ext cx="2305842" cy="1988673"/>
          </a:xfrm>
          <a:custGeom>
            <a:avLst/>
            <a:gdLst>
              <a:gd name="connsiteX0" fmla="*/ 1068393 w 2455240"/>
              <a:gd name="connsiteY0" fmla="*/ 1988673 h 1988673"/>
              <a:gd name="connsiteX1" fmla="*/ 49144 w 2455240"/>
              <a:gd name="connsiteY1" fmla="*/ 651750 h 1988673"/>
              <a:gd name="connsiteX2" fmla="*/ 2455240 w 2455240"/>
              <a:gd name="connsiteY2" fmla="*/ 0 h 198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5240" h="1988673">
                <a:moveTo>
                  <a:pt x="1068393" y="1988673"/>
                </a:moveTo>
                <a:cubicBezTo>
                  <a:pt x="443198" y="1485934"/>
                  <a:pt x="-181997" y="983195"/>
                  <a:pt x="49144" y="651750"/>
                </a:cubicBezTo>
                <a:cubicBezTo>
                  <a:pt x="280285" y="320305"/>
                  <a:pt x="2455240" y="0"/>
                  <a:pt x="2455240" y="0"/>
                </a:cubicBezTo>
              </a:path>
            </a:pathLst>
          </a:cu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1137" y="5063598"/>
            <a:ext cx="802032" cy="58477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1/3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4850" y="3693252"/>
            <a:ext cx="183799" cy="175072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20563" y="5648374"/>
            <a:ext cx="183799" cy="175072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174710" y="3693871"/>
            <a:ext cx="1546936" cy="1687246"/>
          </a:xfrm>
          <a:custGeom>
            <a:avLst/>
            <a:gdLst>
              <a:gd name="connsiteX0" fmla="*/ 0 w 1546936"/>
              <a:gd name="connsiteY0" fmla="*/ 1687246 h 1687246"/>
              <a:gd name="connsiteX1" fmla="*/ 1503810 w 1546936"/>
              <a:gd name="connsiteY1" fmla="*/ 116361 h 1687246"/>
              <a:gd name="connsiteX2" fmla="*/ 1169630 w 1546936"/>
              <a:gd name="connsiteY2" fmla="*/ 116361 h 168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6936" h="1687246">
                <a:moveTo>
                  <a:pt x="0" y="1687246"/>
                </a:moveTo>
                <a:cubicBezTo>
                  <a:pt x="654436" y="1032710"/>
                  <a:pt x="1308872" y="378175"/>
                  <a:pt x="1503810" y="116361"/>
                </a:cubicBezTo>
                <a:cubicBezTo>
                  <a:pt x="1698748" y="-145453"/>
                  <a:pt x="1169630" y="116361"/>
                  <a:pt x="1169630" y="116361"/>
                </a:cubicBez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024329" y="3292175"/>
            <a:ext cx="1704936" cy="1905116"/>
          </a:xfrm>
          <a:custGeom>
            <a:avLst/>
            <a:gdLst>
              <a:gd name="connsiteX0" fmla="*/ 0 w 1704936"/>
              <a:gd name="connsiteY0" fmla="*/ 1788135 h 1788135"/>
              <a:gd name="connsiteX1" fmla="*/ 1587355 w 1704936"/>
              <a:gd name="connsiteY1" fmla="*/ 417789 h 1788135"/>
              <a:gd name="connsiteX2" fmla="*/ 1587355 w 1704936"/>
              <a:gd name="connsiteY2" fmla="*/ 0 h 17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936" h="1788135">
                <a:moveTo>
                  <a:pt x="0" y="1788135"/>
                </a:moveTo>
                <a:cubicBezTo>
                  <a:pt x="661398" y="1251973"/>
                  <a:pt x="1322796" y="715811"/>
                  <a:pt x="1587355" y="417789"/>
                </a:cubicBezTo>
                <a:cubicBezTo>
                  <a:pt x="1851914" y="119767"/>
                  <a:pt x="1587355" y="0"/>
                  <a:pt x="1587355" y="0"/>
                </a:cubicBez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971662" y="3860368"/>
            <a:ext cx="1186339" cy="1621020"/>
          </a:xfrm>
          <a:custGeom>
            <a:avLst/>
            <a:gdLst>
              <a:gd name="connsiteX0" fmla="*/ 1186339 w 1186339"/>
              <a:gd name="connsiteY0" fmla="*/ 1621020 h 1621020"/>
              <a:gd name="connsiteX1" fmla="*/ 0 w 1186339"/>
              <a:gd name="connsiteY1" fmla="*/ 233961 h 1621020"/>
              <a:gd name="connsiteX2" fmla="*/ 150381 w 1186339"/>
              <a:gd name="connsiteY2" fmla="*/ 0 h 162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6339" h="1621020">
                <a:moveTo>
                  <a:pt x="1186339" y="1621020"/>
                </a:moveTo>
                <a:cubicBezTo>
                  <a:pt x="679499" y="1062575"/>
                  <a:pt x="172660" y="504131"/>
                  <a:pt x="0" y="233961"/>
                </a:cubicBezTo>
                <a:lnTo>
                  <a:pt x="150381" y="0"/>
                </a:ln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1122" y="5072016"/>
            <a:ext cx="924699" cy="58477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2/3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5" name="Rectangle 4"/>
          <p:cNvSpPr/>
          <p:nvPr/>
        </p:nvSpPr>
        <p:spPr>
          <a:xfrm>
            <a:off x="5131190" y="5984196"/>
            <a:ext cx="270800" cy="239762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66882" y="6384708"/>
            <a:ext cx="353702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57839" y="6649634"/>
            <a:ext cx="35370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4149" y="5887746"/>
            <a:ext cx="2070211" cy="121764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Relay</a:t>
            </a:r>
          </a:p>
          <a:p>
            <a:r>
              <a:rPr lang="en-US" dirty="0" smtClean="0"/>
              <a:t>Path without Relay</a:t>
            </a:r>
          </a:p>
          <a:p>
            <a:r>
              <a:rPr lang="en-US" dirty="0" smtClean="0"/>
              <a:t>Path with Relay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0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44"/>
    </mc:Choice>
    <mc:Fallback xmlns="">
      <p:transition xmlns:p14="http://schemas.microsoft.com/office/powerpoint/2010/main" spd="slow" advTm="1170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5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1" y="405543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" dirty="0"/>
              <a:t>Avoidance Study: Experiment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10" name="Rounded Rectangle 9"/>
          <p:cNvSpPr/>
          <p:nvPr/>
        </p:nvSpPr>
        <p:spPr>
          <a:xfrm>
            <a:off x="258945" y="5055591"/>
            <a:ext cx="1444579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Domain: 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8945" y="2232739"/>
            <a:ext cx="1851040" cy="112525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639" y="1586407"/>
            <a:ext cx="1334822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1. Connect to VPNs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5030" y="3035195"/>
            <a:ext cx="766556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VPNs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639052" y="1829568"/>
            <a:ext cx="3109601" cy="1915909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2073" y="3327921"/>
            <a:ext cx="931857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Relays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34554" y="2086398"/>
            <a:ext cx="1504498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2. Traceroute to relay IPs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16" idx="1"/>
          </p:cNvCxnSpPr>
          <p:nvPr/>
        </p:nvCxnSpPr>
        <p:spPr>
          <a:xfrm flipV="1">
            <a:off x="2109987" y="2787523"/>
            <a:ext cx="1529067" cy="784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411788" y="2425348"/>
            <a:ext cx="1464676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Traceroutes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6" idx="3"/>
            <a:endCxn id="20" idx="1"/>
          </p:cNvCxnSpPr>
          <p:nvPr/>
        </p:nvCxnSpPr>
        <p:spPr>
          <a:xfrm flipV="1">
            <a:off x="6748655" y="2778997"/>
            <a:ext cx="663135" cy="852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786267" y="4457519"/>
            <a:ext cx="3109601" cy="1915909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9288" y="5955872"/>
            <a:ext cx="931857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Relays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411788" y="5061825"/>
            <a:ext cx="1464676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Traceroutes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10" idx="3"/>
            <a:endCxn id="26" idx="1"/>
          </p:cNvCxnSpPr>
          <p:nvPr/>
        </p:nvCxnSpPr>
        <p:spPr>
          <a:xfrm>
            <a:off x="1703526" y="5409240"/>
            <a:ext cx="1082743" cy="623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  <a:endCxn id="28" idx="1"/>
          </p:cNvCxnSpPr>
          <p:nvPr/>
        </p:nvCxnSpPr>
        <p:spPr>
          <a:xfrm>
            <a:off x="5895869" y="5415474"/>
            <a:ext cx="151592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84159" y="4762910"/>
            <a:ext cx="1334822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i="1" dirty="0" smtClean="0"/>
              <a:t>ssh </a:t>
            </a:r>
            <a:r>
              <a:rPr lang="en-US" dirty="0" smtClean="0"/>
              <a:t>to relays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928022" y="4746836"/>
            <a:ext cx="1504498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2. Traceroute to all IPs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272" y="1243250"/>
            <a:ext cx="2227027" cy="654986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Client to Relay Path: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6272" y="4016311"/>
            <a:ext cx="2227027" cy="654986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Relay to Server Path: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245591"/>
      </p:ext>
    </p:extLst>
  </p:cSld>
  <p:clrMapOvr>
    <a:masterClrMapping/>
  </p:clrMapOvr>
  <p:transition xmlns:p14="http://schemas.microsoft.com/office/powerpoint/2010/main" spd="slow" advTm="108504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  <p:bldP spid="15" grpId="0"/>
      <p:bldP spid="16" grpId="0" animBg="1"/>
      <p:bldP spid="17" grpId="0"/>
      <p:bldP spid="18" grpId="0"/>
      <p:bldP spid="20" grpId="0" animBg="1"/>
      <p:bldP spid="26" grpId="0" animBg="1"/>
      <p:bldP spid="27" grpId="0"/>
      <p:bldP spid="28" grpId="0" animBg="1"/>
      <p:bldP spid="36" grpId="0"/>
      <p:bldP spid="37" grpId="0"/>
      <p:bldP spid="3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1" y="376111"/>
            <a:ext cx="8520600" cy="7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clients avoid countries more often?</a:t>
            </a:r>
            <a:endParaRPr lang="en-US" dirty="0"/>
          </a:p>
        </p:txBody>
      </p:sp>
      <p:pic>
        <p:nvPicPr>
          <p:cNvPr id="4" name="Picture 3" descr="Screen Shot 2016-06-04 at 6.38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2414"/>
            <a:ext cx="9144000" cy="456427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11701" y="1165695"/>
            <a:ext cx="8520600" cy="1190627"/>
          </a:xfrm>
          <a:prstGeom prst="rect">
            <a:avLst/>
          </a:prstGeom>
        </p:spPr>
        <p:txBody>
          <a:bodyPr vert="horz" lIns="91416" tIns="91416" rIns="91416" bIns="91416" rtlCol="0" anchor="t" anchorCtr="0">
            <a:normAutofit/>
          </a:bodyPr>
          <a:lstStyle>
            <a:lvl1pPr marL="342900" lvl="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Yes – many countries are almost completely avoidable for the top 100 domains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8617" y="3927227"/>
            <a:ext cx="8987246" cy="279946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5588" y="3559573"/>
            <a:ext cx="601524" cy="36765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77745" y="3559573"/>
            <a:ext cx="601524" cy="36765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64592" y="3559573"/>
            <a:ext cx="601524" cy="36765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34731" y="3559573"/>
            <a:ext cx="601524" cy="36765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90659" y="3559573"/>
            <a:ext cx="584815" cy="367654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62816" y="3559573"/>
            <a:ext cx="584815" cy="367654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49663" y="3559573"/>
            <a:ext cx="584815" cy="367654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19801" y="3561569"/>
            <a:ext cx="584815" cy="367654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370" y="3943303"/>
            <a:ext cx="8987246" cy="12328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370" y="5964760"/>
            <a:ext cx="8987246" cy="7619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77390" y="6537777"/>
            <a:ext cx="21336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sp>
        <p:nvSpPr>
          <p:cNvPr id="13" name="Oval 12"/>
          <p:cNvSpPr/>
          <p:nvPr/>
        </p:nvSpPr>
        <p:spPr>
          <a:xfrm>
            <a:off x="6334731" y="5347708"/>
            <a:ext cx="601524" cy="63503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019801" y="5631804"/>
            <a:ext cx="584815" cy="30080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019801" y="5414554"/>
            <a:ext cx="584815" cy="284098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0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09"/>
    </mc:Choice>
    <mc:Fallback xmlns="">
      <p:transition xmlns:p14="http://schemas.microsoft.com/office/powerpoint/2010/main" spd="slow" advTm="203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2" grpId="0" animBg="1"/>
      <p:bldP spid="23" grpId="0" animBg="1"/>
      <p:bldP spid="13" grpId="0" animBg="1"/>
      <p:bldP spid="17" grpId="0" animBg="1"/>
      <p:bldP spid="17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-US" sz="3600" dirty="0"/>
              <a:t>Characterizing and Avoiding Routing Detours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4815" y="1636854"/>
            <a:ext cx="8495270" cy="12003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Which countries are Internet paths to popular destinations currently traversing?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Does local traffic leave the country? To 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628" y="5755956"/>
            <a:ext cx="8436342" cy="8281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Can end-users avoid certain countries to popular destinations?</a:t>
            </a: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2837182"/>
            <a:ext cx="5228117" cy="28019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345" y="6071941"/>
            <a:ext cx="7887642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Can end-users keep more local traffic local?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628" y="1302933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Characterizing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628" y="5332591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Avoiding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4794" y="5055593"/>
            <a:ext cx="4252448" cy="654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err="1" smtClean="0"/>
              <a:t>Tromboning</a:t>
            </a:r>
            <a:r>
              <a:rPr lang="en-US" dirty="0" smtClean="0"/>
              <a:t> Brazilian paths decreased from 13.2% to 9.7%.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186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System: Routing Around Nation-States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an overlay network that:</a:t>
            </a:r>
          </a:p>
          <a:p>
            <a:pPr lvl="1"/>
            <a:r>
              <a:rPr lang="en-US" dirty="0" smtClean="0"/>
              <a:t>Provides country avoidance</a:t>
            </a:r>
          </a:p>
          <a:p>
            <a:pPr lvl="1"/>
            <a:r>
              <a:rPr lang="en-US" dirty="0" smtClean="0"/>
              <a:t>Is usable</a:t>
            </a:r>
          </a:p>
          <a:p>
            <a:pPr lvl="1"/>
            <a:r>
              <a:rPr lang="en-US" dirty="0" smtClean="0"/>
              <a:t>Is scalable</a:t>
            </a:r>
            <a:endParaRPr lang="en-US" dirty="0"/>
          </a:p>
        </p:txBody>
      </p:sp>
      <p:pic>
        <p:nvPicPr>
          <p:cNvPr id="15" name="Picture 14" descr="relay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02" y="3088997"/>
            <a:ext cx="5745946" cy="30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6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System: Routing Around Nation-States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2486"/>
            <a:ext cx="8229600" cy="1286506"/>
          </a:xfrm>
        </p:spPr>
        <p:txBody>
          <a:bodyPr/>
          <a:lstStyle/>
          <a:p>
            <a:r>
              <a:rPr lang="en-US" dirty="0" smtClean="0"/>
              <a:t>Clients use PAC file to select appropriate relay for avoiding a country</a:t>
            </a:r>
            <a:endParaRPr lang="en-US" dirty="0"/>
          </a:p>
        </p:txBody>
      </p:sp>
      <p:pic>
        <p:nvPicPr>
          <p:cNvPr id="5" name="Picture 4" descr="Screen Shot 2016-10-20 at 11.0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6" y="4741051"/>
            <a:ext cx="6317298" cy="2050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0006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Relays act as web proxies + conduct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6754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Oracle triggers RIPE Atlas probes to conduct </a:t>
            </a:r>
            <a:r>
              <a:rPr lang="en-US" sz="3200" dirty="0" smtClean="0"/>
              <a:t>measurements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180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701" y="1569962"/>
            <a:ext cx="8520600" cy="95409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Paths commonly traverse </a:t>
            </a:r>
            <a:r>
              <a:rPr lang="en-US" sz="2800" dirty="0" smtClean="0"/>
              <a:t>the United States – </a:t>
            </a:r>
            <a:r>
              <a:rPr lang="en-US" sz="2800" dirty="0"/>
              <a:t>84% of paths from Brazil traverse the United 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01" y="2753426"/>
            <a:ext cx="8520600" cy="204670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spcAft>
                <a:spcPts val="1800"/>
              </a:spcAft>
              <a:buFont typeface="Arial"/>
              <a:buChar char="•"/>
            </a:pPr>
            <a:r>
              <a:rPr lang="en-US" sz="2800" dirty="0"/>
              <a:t>Relays can help prevent routing detours, but some of the more </a:t>
            </a:r>
            <a:r>
              <a:rPr lang="en-US" sz="2800" dirty="0" smtClean="0"/>
              <a:t>developed countries </a:t>
            </a:r>
            <a:r>
              <a:rPr lang="en-US" sz="2800" dirty="0"/>
              <a:t>are the least avoidable </a:t>
            </a:r>
          </a:p>
          <a:p>
            <a:pPr marL="285722" indent="-285722">
              <a:spcAft>
                <a:spcPts val="1800"/>
              </a:spcAft>
              <a:buFont typeface="Arial"/>
              <a:buChar char="•"/>
            </a:pPr>
            <a:r>
              <a:rPr lang="en-US" sz="2800" dirty="0" smtClean="0"/>
              <a:t>RAN provides an overlay network for country avoidance</a:t>
            </a:r>
            <a:endParaRPr lang="en-US" sz="28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sp>
        <p:nvSpPr>
          <p:cNvPr id="10" name="TextBox 9"/>
          <p:cNvSpPr txBox="1"/>
          <p:nvPr/>
        </p:nvSpPr>
        <p:spPr>
          <a:xfrm>
            <a:off x="311701" y="5468600"/>
            <a:ext cx="8520600" cy="100540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/>
              <a:t>Full write-up and more data at: </a:t>
            </a:r>
          </a:p>
          <a:p>
            <a:pPr>
              <a:lnSpc>
                <a:spcPct val="50000"/>
              </a:lnSpc>
              <a:spcAft>
                <a:spcPts val="1800"/>
              </a:spcAft>
            </a:pPr>
            <a:r>
              <a:rPr lang="en-US" sz="2800" b="1" dirty="0" err="1"/>
              <a:t>ransom.cs.princeton.edu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21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72"/>
    </mc:Choice>
    <mc:Fallback xmlns="">
      <p:transition xmlns:p14="http://schemas.microsoft.com/office/powerpoint/2010/main" spd="slow" advTm="487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-US" sz="3600" dirty="0"/>
              <a:t>Characterizing and Avoiding Routing Detours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4815" y="1636854"/>
            <a:ext cx="8495270" cy="12003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Which countries are Internet paths to popular destinations currently traversing?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/>
              <a:t>Does local traffic leave the country? To 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628" y="5755956"/>
            <a:ext cx="8436342" cy="8281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Can end-users avoid certain countries to popular destinations?</a:t>
            </a: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2837182"/>
            <a:ext cx="5228117" cy="280199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811244" y="3556001"/>
            <a:ext cx="1382059" cy="1068851"/>
          </a:xfrm>
          <a:custGeom>
            <a:avLst/>
            <a:gdLst>
              <a:gd name="connsiteX0" fmla="*/ 551397 w 1382059"/>
              <a:gd name="connsiteY0" fmla="*/ 1186519 h 1186519"/>
              <a:gd name="connsiteX1" fmla="*/ 1370138 w 1382059"/>
              <a:gd name="connsiteY1" fmla="*/ 200538 h 1186519"/>
              <a:gd name="connsiteX2" fmla="*/ 0 w 1382059"/>
              <a:gd name="connsiteY2" fmla="*/ 0 h 11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059" h="1186519">
                <a:moveTo>
                  <a:pt x="551397" y="1186519"/>
                </a:moveTo>
                <a:cubicBezTo>
                  <a:pt x="1006717" y="792405"/>
                  <a:pt x="1462037" y="398291"/>
                  <a:pt x="1370138" y="200538"/>
                </a:cubicBezTo>
                <a:cubicBezTo>
                  <a:pt x="1278239" y="2785"/>
                  <a:pt x="0" y="0"/>
                  <a:pt x="0" y="0"/>
                </a:cubicBez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55875" y="3587750"/>
            <a:ext cx="654715" cy="1049629"/>
          </a:xfrm>
          <a:custGeom>
            <a:avLst/>
            <a:gdLst>
              <a:gd name="connsiteX0" fmla="*/ 912128 w 912128"/>
              <a:gd name="connsiteY0" fmla="*/ 1203232 h 1203232"/>
              <a:gd name="connsiteX1" fmla="*/ 43260 w 912128"/>
              <a:gd name="connsiteY1" fmla="*/ 401077 h 1203232"/>
              <a:gd name="connsiteX2" fmla="*/ 210350 w 912128"/>
              <a:gd name="connsiteY2" fmla="*/ 0 h 120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2128" h="1203232">
                <a:moveTo>
                  <a:pt x="912128" y="1203232"/>
                </a:moveTo>
                <a:cubicBezTo>
                  <a:pt x="536175" y="902424"/>
                  <a:pt x="160223" y="601616"/>
                  <a:pt x="43260" y="401077"/>
                </a:cubicBezTo>
                <a:cubicBezTo>
                  <a:pt x="-73703" y="200538"/>
                  <a:pt x="68323" y="100269"/>
                  <a:pt x="210350" y="0"/>
                </a:cubicBezTo>
              </a:path>
            </a:pathLst>
          </a:cu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2345" y="6071941"/>
            <a:ext cx="7887642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Can end-users keep more local traffic local?</a:t>
            </a:r>
          </a:p>
        </p:txBody>
      </p:sp>
      <p:sp>
        <p:nvSpPr>
          <p:cNvPr id="15" name="Freeform 14"/>
          <p:cNvSpPr/>
          <p:nvPr/>
        </p:nvSpPr>
        <p:spPr>
          <a:xfrm>
            <a:off x="2714921" y="3778251"/>
            <a:ext cx="735462" cy="971089"/>
          </a:xfrm>
          <a:custGeom>
            <a:avLst/>
            <a:gdLst>
              <a:gd name="connsiteX0" fmla="*/ 668626 w 735462"/>
              <a:gd name="connsiteY0" fmla="*/ 786749 h 786749"/>
              <a:gd name="connsiteX1" fmla="*/ 266 w 735462"/>
              <a:gd name="connsiteY1" fmla="*/ 1307 h 786749"/>
              <a:gd name="connsiteX2" fmla="*/ 735462 w 735462"/>
              <a:gd name="connsiteY2" fmla="*/ 586211 h 78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462" h="786749">
                <a:moveTo>
                  <a:pt x="668626" y="786749"/>
                </a:moveTo>
                <a:cubicBezTo>
                  <a:pt x="328876" y="410739"/>
                  <a:pt x="-10873" y="34730"/>
                  <a:pt x="266" y="1307"/>
                </a:cubicBezTo>
                <a:cubicBezTo>
                  <a:pt x="11405" y="-32116"/>
                  <a:pt x="735462" y="586211"/>
                  <a:pt x="735462" y="586211"/>
                </a:cubicBezTo>
              </a:path>
            </a:pathLst>
          </a:cu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293301" y="4418466"/>
            <a:ext cx="33418" cy="217250"/>
          </a:xfrm>
          <a:custGeom>
            <a:avLst/>
            <a:gdLst>
              <a:gd name="connsiteX0" fmla="*/ 0 w 33418"/>
              <a:gd name="connsiteY0" fmla="*/ 217250 h 217250"/>
              <a:gd name="connsiteX1" fmla="*/ 33418 w 33418"/>
              <a:gd name="connsiteY1" fmla="*/ 0 h 21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18" h="217250">
                <a:moveTo>
                  <a:pt x="0" y="217250"/>
                </a:moveTo>
                <a:lnTo>
                  <a:pt x="33418" y="0"/>
                </a:ln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9628" y="1302933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Characterizing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628" y="5332591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Avoiding detours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8769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 animBg="1"/>
      <p:bldP spid="12" grpId="1" animBg="1"/>
      <p:bldP spid="13" grpId="0" animBg="1"/>
      <p:bldP spid="13" grpId="1" animBg="1"/>
      <p:bldP spid="17" grpId="0"/>
      <p:bldP spid="17" grpId="1"/>
      <p:bldP spid="15" grpId="0" animBg="1"/>
      <p:bldP spid="16" grpId="0" animBg="1"/>
      <p:bldP spid="4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7895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6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System: Routing Around Nation-States</a:t>
            </a:r>
            <a:endParaRPr lang="en-US" dirty="0"/>
          </a:p>
        </p:txBody>
      </p:sp>
      <p:pic>
        <p:nvPicPr>
          <p:cNvPr id="4" name="Picture 3" descr="avoidance_n_relay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15" y="1417638"/>
            <a:ext cx="5218884" cy="52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System: Routing Around Nation-States</a:t>
            </a:r>
            <a:endParaRPr lang="en-US" dirty="0"/>
          </a:p>
        </p:txBody>
      </p:sp>
      <p:pic>
        <p:nvPicPr>
          <p:cNvPr id="4" name="Picture 3" descr="lat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70" y="2057399"/>
            <a:ext cx="6413308" cy="38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-US" sz="3600" dirty="0"/>
              <a:t>Characterizing and Avoiding Routing Detours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4815" y="1636854"/>
            <a:ext cx="8495270" cy="12003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/>
              <a:t>Which countries are Internet paths to popular destinations currently traversing?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Does local traffic leave the country? To where?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628" y="5755956"/>
            <a:ext cx="8436342" cy="8281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Can end-users avoid certain countries to popular destinations?</a:t>
            </a: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2837182"/>
            <a:ext cx="5228117" cy="28019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345" y="6071941"/>
            <a:ext cx="7887642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Can end-users keep more local traffic local?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628" y="1302933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Characterizing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628" y="5332591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rgbClr val="D9D9D9"/>
                </a:solidFill>
              </a:rPr>
              <a:t>Avoiding detours</a:t>
            </a:r>
            <a:endParaRPr lang="en-US" b="1" dirty="0">
              <a:solidFill>
                <a:srgbClr val="D9D9D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2794" y="2257114"/>
            <a:ext cx="4252448" cy="93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The most common destination and transit country among all five countries studied is the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6285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" dirty="0"/>
              <a:t>Measurement Study: Experiment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311700" y="2467513"/>
            <a:ext cx="2491678" cy="562626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Alexa Top 100 Domains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0733" y="2186201"/>
            <a:ext cx="1851040" cy="112525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73245" y="2403215"/>
            <a:ext cx="1942978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Domains &amp;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Party Domains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3029" y="3600490"/>
            <a:ext cx="1851040" cy="112525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7168" y="5368742"/>
            <a:ext cx="1942978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Domain: IPs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45804" y="5172524"/>
            <a:ext cx="1851040" cy="1125251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925" y="5398351"/>
            <a:ext cx="1942978" cy="707301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Traceroutes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3" idx="3"/>
            <a:endCxn id="12" idx="1"/>
          </p:cNvCxnSpPr>
          <p:nvPr/>
        </p:nvCxnSpPr>
        <p:spPr>
          <a:xfrm flipV="1">
            <a:off x="2803380" y="2748827"/>
            <a:ext cx="1117355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71775" y="2748828"/>
            <a:ext cx="1117355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0605" y="2965840"/>
            <a:ext cx="1334822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1. Connect to VPNs and </a:t>
            </a:r>
            <a:r>
              <a:rPr lang="en-US" i="1" dirty="0" smtClean="0"/>
              <a:t>curl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78884" y="1772760"/>
            <a:ext cx="1334822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2. Extract 3</a:t>
            </a:r>
            <a:r>
              <a:rPr lang="en-US" baseline="30000" dirty="0" smtClean="0"/>
              <a:t>rd</a:t>
            </a:r>
            <a:r>
              <a:rPr lang="en-US" dirty="0" smtClean="0"/>
              <a:t> party domains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3" idx="2"/>
            <a:endCxn id="14" idx="0"/>
          </p:cNvCxnSpPr>
          <p:nvPr/>
        </p:nvCxnSpPr>
        <p:spPr>
          <a:xfrm>
            <a:off x="7844735" y="3110514"/>
            <a:ext cx="13815" cy="48997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0"/>
          </p:cNvCxnSpPr>
          <p:nvPr/>
        </p:nvCxnSpPr>
        <p:spPr>
          <a:xfrm>
            <a:off x="7828657" y="4722410"/>
            <a:ext cx="0" cy="646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47236" y="3190888"/>
            <a:ext cx="1622823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3. DNS queries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54064" y="4722411"/>
            <a:ext cx="1515994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4. Collect DNS responses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46192" y="5781932"/>
            <a:ext cx="1490377" cy="9363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5. Traceroute to all IPs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5" idx="1"/>
            <a:endCxn id="16" idx="3"/>
          </p:cNvCxnSpPr>
          <p:nvPr/>
        </p:nvCxnSpPr>
        <p:spPr>
          <a:xfrm flipH="1">
            <a:off x="5296844" y="5722393"/>
            <a:ext cx="1560324" cy="1275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7" idx="3"/>
          </p:cNvCxnSpPr>
          <p:nvPr/>
        </p:nvCxnSpPr>
        <p:spPr>
          <a:xfrm flipH="1">
            <a:off x="2376905" y="5739245"/>
            <a:ext cx="1068901" cy="1275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06819" y="2988657"/>
            <a:ext cx="766556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VPNs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51554" y="4394986"/>
            <a:ext cx="1149834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RIPE Atlas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970480" y="5976666"/>
            <a:ext cx="1149834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/>
              <a:t>RIPE Atlas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082463"/>
      </p:ext>
    </p:extLst>
  </p:cSld>
  <p:clrMapOvr>
    <a:masterClrMapping/>
  </p:clrMapOvr>
  <p:transition xmlns:p14="http://schemas.microsoft.com/office/powerpoint/2010/main" spd="slow" advTm="144155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/>
      <p:bldP spid="20" grpId="0"/>
      <p:bldP spid="27" grpId="0"/>
      <p:bldP spid="28" grpId="0"/>
      <p:bldP spid="2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popular domains hosted?</a:t>
            </a:r>
            <a:endParaRPr lang="en-US" dirty="0"/>
          </a:p>
        </p:txBody>
      </p:sp>
      <p:pic>
        <p:nvPicPr>
          <p:cNvPr id="4" name="Picture 3" descr="Screen Shot 2016-06-04 at 6.19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1" y="1244318"/>
            <a:ext cx="6880743" cy="54799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26616" y="2857671"/>
            <a:ext cx="4929155" cy="51805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394" y="3122218"/>
            <a:ext cx="1686797" cy="1780294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77.4% of paths that start in Brazil terminate in the United States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751905" y="2589905"/>
            <a:ext cx="3776234" cy="518445"/>
          </a:xfrm>
          <a:custGeom>
            <a:avLst/>
            <a:gdLst>
              <a:gd name="connsiteX0" fmla="*/ 0 w 3776234"/>
              <a:gd name="connsiteY0" fmla="*/ 451598 h 518445"/>
              <a:gd name="connsiteX1" fmla="*/ 1904826 w 3776234"/>
              <a:gd name="connsiteY1" fmla="*/ 387 h 518445"/>
              <a:gd name="connsiteX2" fmla="*/ 3776234 w 3776234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6234" h="518445">
                <a:moveTo>
                  <a:pt x="0" y="451598"/>
                </a:moveTo>
                <a:cubicBezTo>
                  <a:pt x="637727" y="220422"/>
                  <a:pt x="1275454" y="-10754"/>
                  <a:pt x="1904826" y="387"/>
                </a:cubicBezTo>
                <a:cubicBezTo>
                  <a:pt x="2534198" y="11528"/>
                  <a:pt x="3155216" y="264986"/>
                  <a:pt x="3776234" y="518445"/>
                </a:cubicBezTo>
              </a:path>
            </a:pathLst>
          </a:cu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45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15"/>
    </mc:Choice>
    <mc:Fallback xmlns="">
      <p:transition xmlns:p14="http://schemas.microsoft.com/office/powerpoint/2010/main" spd="slow" advTm="1035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countries are on the path to popular domains?</a:t>
            </a:r>
            <a:endParaRPr lang="en-US" dirty="0"/>
          </a:p>
        </p:txBody>
      </p:sp>
      <p:pic>
        <p:nvPicPr>
          <p:cNvPr id="4" name="Picture 3" descr="Screen Shot 2016-06-04 at 6.19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62" y="1522436"/>
            <a:ext cx="6490408" cy="53355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10160" y="3041503"/>
            <a:ext cx="4929155" cy="51805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64594" y="3862363"/>
            <a:ext cx="2905347" cy="51805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3928" y="3306051"/>
            <a:ext cx="2131435" cy="1217640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84.4% of paths that start in Brazil have the United States on the path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918995" y="2790449"/>
            <a:ext cx="3776234" cy="518445"/>
          </a:xfrm>
          <a:custGeom>
            <a:avLst/>
            <a:gdLst>
              <a:gd name="connsiteX0" fmla="*/ 0 w 3776234"/>
              <a:gd name="connsiteY0" fmla="*/ 451598 h 518445"/>
              <a:gd name="connsiteX1" fmla="*/ 1904826 w 3776234"/>
              <a:gd name="connsiteY1" fmla="*/ 387 h 518445"/>
              <a:gd name="connsiteX2" fmla="*/ 3776234 w 3776234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6234" h="518445">
                <a:moveTo>
                  <a:pt x="0" y="451598"/>
                </a:moveTo>
                <a:cubicBezTo>
                  <a:pt x="637727" y="220422"/>
                  <a:pt x="1275454" y="-10754"/>
                  <a:pt x="1904826" y="387"/>
                </a:cubicBezTo>
                <a:cubicBezTo>
                  <a:pt x="2534198" y="11528"/>
                  <a:pt x="3155216" y="264986"/>
                  <a:pt x="3776234" y="518445"/>
                </a:cubicBezTo>
              </a:path>
            </a:pathLst>
          </a:cu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3" name="Oval 2"/>
          <p:cNvSpPr/>
          <p:nvPr/>
        </p:nvSpPr>
        <p:spPr>
          <a:xfrm>
            <a:off x="7109857" y="5222885"/>
            <a:ext cx="581608" cy="68847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3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79"/>
    </mc:Choice>
    <mc:Fallback xmlns="">
      <p:transition xmlns:p14="http://schemas.microsoft.com/office/powerpoint/2010/main" spd="slow" advTm="959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r>
              <a:rPr lang="en-US" sz="3600" dirty="0"/>
              <a:t>Characterizing and Avoiding Routing Detours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4815" y="1636854"/>
            <a:ext cx="8495270" cy="120032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Which countries are Internet paths to popular destinations currently traversing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 smtClean="0"/>
              <a:t>Does local traffic leave the country? To where?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9628" y="5755956"/>
            <a:ext cx="8436342" cy="82811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Can end-users avoid certain countries to popular destinations?</a:t>
            </a: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98" y="2837182"/>
            <a:ext cx="5228117" cy="28019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345" y="6071941"/>
            <a:ext cx="7887642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solidFill>
                  <a:srgbClr val="D9D9D9"/>
                </a:solidFill>
              </a:rPr>
              <a:t>Can end-users keep more local traffic local?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628" y="1302933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Characterizing detours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628" y="5332591"/>
            <a:ext cx="3350024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dirty="0" smtClean="0">
                <a:solidFill>
                  <a:srgbClr val="D9D9D9"/>
                </a:solidFill>
              </a:rPr>
              <a:t>Avoiding detours</a:t>
            </a:r>
            <a:endParaRPr lang="en-US" b="1" dirty="0">
              <a:solidFill>
                <a:srgbClr val="D9D9D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2794" y="2903446"/>
            <a:ext cx="4252448" cy="93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Despite having large IXPs, Brazil and Netherlands paths often trombones to the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056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17" y="274638"/>
            <a:ext cx="872209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Netherlands</a:t>
            </a:r>
            <a:r>
              <a:rPr lang="en-US" dirty="0" smtClean="0"/>
              <a:t>: Where is local traffic going?</a:t>
            </a:r>
            <a:endParaRPr lang="en-US" dirty="0"/>
          </a:p>
        </p:txBody>
      </p:sp>
      <p:pic>
        <p:nvPicPr>
          <p:cNvPr id="15" name="Picture 14" descr="download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7" y="1417640"/>
            <a:ext cx="5391156" cy="3081405"/>
          </a:xfrm>
          <a:prstGeom prst="rect">
            <a:avLst/>
          </a:prstGeom>
        </p:spPr>
      </p:pic>
      <p:pic>
        <p:nvPicPr>
          <p:cNvPr id="4" name="Picture 3" descr="Screen Shot 2016-06-04 at 6.19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48" y="1754574"/>
            <a:ext cx="5037948" cy="3731524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 lIns="91430" tIns="45716" rIns="91430" bIns="45716"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5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34"/>
    </mc:Choice>
    <mc:Fallback>
      <p:transition xmlns:p14="http://schemas.microsoft.com/office/powerpoint/2010/main" spd="slow" advTm="608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45E-6 4.53284E-7 L 0.1704 0.140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0" y="70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Brazil</a:t>
            </a:r>
            <a:r>
              <a:rPr lang="en-US" dirty="0" smtClean="0"/>
              <a:t>: Where is local traffic going?</a:t>
            </a:r>
            <a:endParaRPr lang="en-US" dirty="0"/>
          </a:p>
        </p:txBody>
      </p:sp>
      <p:pic>
        <p:nvPicPr>
          <p:cNvPr id="3" name="Picture 2" descr="Screen Shot 2016-06-04 at 6.20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97" y="1736345"/>
            <a:ext cx="5116706" cy="3773968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pic>
        <p:nvPicPr>
          <p:cNvPr id="4" name="Picture 3" descr="Screen Shot 2016-03-29 at 2.26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85" y="1236837"/>
            <a:ext cx="5591351" cy="1736073"/>
          </a:xfrm>
          <a:prstGeom prst="rect">
            <a:avLst/>
          </a:prstGeom>
        </p:spPr>
      </p:pic>
      <p:pic>
        <p:nvPicPr>
          <p:cNvPr id="11" name="Picture 10" descr="Screen Shot 2016-04-12 at 1.49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3" y="1920952"/>
            <a:ext cx="7976333" cy="1111309"/>
          </a:xfrm>
          <a:prstGeom prst="rect">
            <a:avLst/>
          </a:prstGeom>
        </p:spPr>
      </p:pic>
      <p:pic>
        <p:nvPicPr>
          <p:cNvPr id="8" name="Picture 7" descr="Screen Shot 2016-03-29 at 2.31.4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36" y="2585841"/>
            <a:ext cx="4830904" cy="729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35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2"/>
    </mc:Choice>
    <mc:Fallback>
      <p:transition xmlns:p14="http://schemas.microsoft.com/office/powerpoint/2010/main" spd="slow" advTm="74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2428E-7 -2.08141E-6 L 0.00191 0.19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.6|21.8|28.6|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0.3|0.2|0.2|0.4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22.4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1.7|24.1|19.8|0.8|13|1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9.8|37.6|1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RIPE-Template (1).thmx</Template>
  <TotalTime>6887</TotalTime>
  <Words>738</Words>
  <Application>Microsoft Macintosh PowerPoint</Application>
  <PresentationFormat>On-screen Show (4:3)</PresentationFormat>
  <Paragraphs>134</Paragraphs>
  <Slides>22</Slides>
  <Notes>17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Nation-State Hegemony in Internet Routing</vt:lpstr>
      <vt:lpstr>Characterizing and Avoiding Routing Detours</vt:lpstr>
      <vt:lpstr>Characterizing and Avoiding Routing Detours</vt:lpstr>
      <vt:lpstr>Measurement Study: Experiment</vt:lpstr>
      <vt:lpstr>Where are popular domains hosted?</vt:lpstr>
      <vt:lpstr>Which countries are on the path to popular domains?</vt:lpstr>
      <vt:lpstr>Characterizing and Avoiding Routing Detours</vt:lpstr>
      <vt:lpstr>Netherlands: Where is local traffic going?</vt:lpstr>
      <vt:lpstr>Brazil: Where is local traffic going?</vt:lpstr>
      <vt:lpstr>Kenya: Where is local traffic going?</vt:lpstr>
      <vt:lpstr>Characterizing Routing Detours: Summary</vt:lpstr>
      <vt:lpstr>Characterizing and Avoiding Routing Detours</vt:lpstr>
      <vt:lpstr>Country Avoidance</vt:lpstr>
      <vt:lpstr>Avoidance Study: Experiment</vt:lpstr>
      <vt:lpstr>Can clients avoid countries more often?</vt:lpstr>
      <vt:lpstr>Characterizing and Avoiding Routing Detours</vt:lpstr>
      <vt:lpstr>System: Routing Around Nation-States</vt:lpstr>
      <vt:lpstr>System: Routing Around Nation-States</vt:lpstr>
      <vt:lpstr>Conclusion</vt:lpstr>
      <vt:lpstr>Questions?</vt:lpstr>
      <vt:lpstr>System: Routing Around Nation-States</vt:lpstr>
      <vt:lpstr>System: Routing Around Nation-States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Transnational Routing Detours</dc:title>
  <dc:creator>Annie Edmundson</dc:creator>
  <cp:lastModifiedBy>Annie Edmundson</cp:lastModifiedBy>
  <cp:revision>104</cp:revision>
  <cp:lastPrinted>2018-06-22T22:37:07Z</cp:lastPrinted>
  <dcterms:created xsi:type="dcterms:W3CDTF">2016-06-04T15:19:31Z</dcterms:created>
  <dcterms:modified xsi:type="dcterms:W3CDTF">2018-06-22T22:39:32Z</dcterms:modified>
</cp:coreProperties>
</file>