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0" r:id="rId3"/>
    <p:sldId id="341" r:id="rId4"/>
    <p:sldId id="342" r:id="rId5"/>
    <p:sldId id="343" r:id="rId6"/>
    <p:sldId id="344" r:id="rId7"/>
    <p:sldId id="290" r:id="rId8"/>
    <p:sldId id="350" r:id="rId9"/>
    <p:sldId id="349" r:id="rId10"/>
    <p:sldId id="351" r:id="rId11"/>
    <p:sldId id="318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260" r:id="rId25"/>
    <p:sldId id="257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86358" autoAdjust="0"/>
  </p:normalViewPr>
  <p:slideViewPr>
    <p:cSldViewPr snapToGrid="0" snapToObjects="1">
      <p:cViewPr varScale="1">
        <p:scale>
          <a:sx n="69" d="100"/>
          <a:sy n="69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94F10-C1D0-D44F-9B40-94B23ECB7E87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5CA4-8FC4-9746-9AA5-542628B5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3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B83D-CC90-984D-B01D-2BF606A8FF13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BE42-4345-9C4B-A2C4-A1F415A4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2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2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64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0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8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5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6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6A6-8D20-2047-9912-0FE79C90AEA1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43F2-0996-944C-8240-7B57B6D1D41A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266B-A9CF-7447-815A-39B5150B89A6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6CA6-97F0-0F45-A29B-D3070D993564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08F0-EED2-2142-A292-6B1216C224BC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12A-547E-4645-A3E8-1F6391E13E13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5A22-E903-2441-B953-6354DD28B9CA}" type="datetime1">
              <a:rPr lang="en-US" smtClean="0"/>
              <a:t>8/25/14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2D86-EBC6-F545-8770-BC1F3F362269}" type="datetime1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F572-817C-924B-93EA-1C88650FB164}" type="datetime1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22E-1503-4F44-ADAF-A47096CEE22C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1440-D26A-C54E-B947-671021FF3C76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9765-E569-D846-81CC-3B3C81128E89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785FAE-6F62-EC4D-AE94-0A78A51ED6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67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Incremental Update for a Compositional SDN Hypervisor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Xin Jin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Jennifer Rexford, David Walker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90" y="5302609"/>
            <a:ext cx="2395710" cy="6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</a:p>
          <a:p>
            <a:r>
              <a:rPr lang="en-US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outputs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</a:t>
            </a:r>
          </a:p>
          <a:p>
            <a:r>
              <a:rPr lang="en-US" dirty="0" smtClean="0"/>
              <a:t>Hypervisor compiles them to a single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9</a:t>
            </a:fld>
            <a:endParaRPr lang="en-US"/>
          </a:p>
        </p:txBody>
      </p:sp>
      <p:sp>
        <p:nvSpPr>
          <p:cNvPr id="7" name="Plus 6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5" name="Rectangle 4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drop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6" name="Rectangle 5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rgbClr val="7F7F7F"/>
                  </a:solidFill>
                </a:rPr>
                <a:t>0. *                </a:t>
              </a:r>
              <a:r>
                <a:rPr lang="en-US" dirty="0" smtClean="0">
                  <a:solidFill>
                    <a:srgbClr val="7F7F7F"/>
                  </a:solidFill>
                </a:rPr>
                <a:t>            </a:t>
              </a:r>
              <a:r>
                <a:rPr lang="en-US" sz="1400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  <a:r>
                <a:rPr lang="en-US" dirty="0">
                  <a:solidFill>
                    <a:srgbClr val="7F7F7F"/>
                  </a:solidFill>
                </a:rPr>
                <a:t>drop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01429" y="4898581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?.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=1.0.0.0/24, </a:t>
            </a:r>
            <a:r>
              <a:rPr lang="en-US" dirty="0" err="1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=2.0.0.0/30 </a:t>
            </a:r>
            <a:r>
              <a:rPr lang="en-US" sz="1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count, </a:t>
            </a:r>
            <a:r>
              <a:rPr lang="en-US" dirty="0" err="1">
                <a:solidFill>
                  <a:srgbClr val="000000"/>
                </a:solidFill>
              </a:rPr>
              <a:t>fwd</a:t>
            </a:r>
            <a:r>
              <a:rPr lang="en-US" dirty="0">
                <a:solidFill>
                  <a:srgbClr val="000000"/>
                </a:solidFill>
              </a:rPr>
              <a:t>(1)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?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                             </a:t>
            </a:r>
            <a:r>
              <a:rPr lang="en-US" sz="1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count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?. </a:t>
            </a:r>
            <a:r>
              <a:rPr lang="en-US" dirty="0" err="1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=2.0.0.0/30                                 </a:t>
            </a:r>
            <a:r>
              <a:rPr lang="en-US" sz="1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fwd</a:t>
            </a:r>
            <a:r>
              <a:rPr lang="en-US" dirty="0">
                <a:solidFill>
                  <a:srgbClr val="000000"/>
                </a:solidFill>
              </a:rPr>
              <a:t>(1)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?. *                                                            </a:t>
            </a:r>
            <a:r>
              <a:rPr lang="en-US" sz="1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drop</a:t>
            </a:r>
          </a:p>
        </p:txBody>
      </p:sp>
      <p:sp>
        <p:nvSpPr>
          <p:cNvPr id="11" name="Equal 10"/>
          <p:cNvSpPr/>
          <p:nvPr/>
        </p:nvSpPr>
        <p:spPr>
          <a:xfrm>
            <a:off x="1274392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2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challenge: Efficient data plane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Controllers continuously update their policies</a:t>
            </a:r>
          </a:p>
          <a:p>
            <a:r>
              <a:rPr lang="en-US" dirty="0" smtClean="0"/>
              <a:t>Hypervisor recompiles them and update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10</a:t>
            </a:fld>
            <a:endParaRPr lang="en-US"/>
          </a:p>
        </p:txBody>
      </p:sp>
      <p:sp>
        <p:nvSpPr>
          <p:cNvPr id="12" name="Plus 11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14" name="Rectangle 13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17" name="Rectangle 16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3. </a:t>
              </a:r>
              <a:r>
                <a:rPr lang="en-US" dirty="0" err="1">
                  <a:solidFill>
                    <a:srgbClr val="FF0000"/>
                  </a:solidFill>
                </a:rPr>
                <a:t>dstip</a:t>
              </a:r>
              <a:r>
                <a:rPr lang="en-US" dirty="0">
                  <a:solidFill>
                    <a:srgbClr val="FF0000"/>
                  </a:solidFill>
                </a:rPr>
                <a:t>=2.0.0.0/26 </a:t>
              </a:r>
              <a:r>
                <a:rPr lang="en-US" sz="14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fwd</a:t>
              </a:r>
              <a:r>
                <a:rPr lang="en-US" dirty="0">
                  <a:solidFill>
                    <a:srgbClr val="FF0000"/>
                  </a:solidFill>
                </a:rPr>
                <a:t>(2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chemeClr val="accent1"/>
                  </a:solidFill>
                </a:rPr>
                <a:t>0.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01429" y="4898581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=1.0.0.0/24,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dstip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=2.0.0.0/30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count,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fwd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</a:t>
            </a:r>
          </a:p>
          <a:p>
            <a:pPr lv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=1.0.0.0/24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count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dstip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=2.0.0.0/30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fwd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?. *                           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drop</a:t>
            </a:r>
          </a:p>
        </p:txBody>
      </p:sp>
      <p:sp>
        <p:nvSpPr>
          <p:cNvPr id="20" name="Equal 19"/>
          <p:cNvSpPr/>
          <p:nvPr/>
        </p:nvSpPr>
        <p:spPr>
          <a:xfrm>
            <a:off x="1274392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620" y="5223855"/>
            <a:ext cx="1030516" cy="11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challenge: Efficient data plane update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5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Computation overhead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computation to recompile the new policy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Rule-update overhead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rule-updates to update switches to the new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11</a:t>
            </a:fld>
            <a:endParaRPr lang="en-US"/>
          </a:p>
        </p:txBody>
      </p:sp>
      <p:sp>
        <p:nvSpPr>
          <p:cNvPr id="22" name="Plus 21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24" name="Rectangle 23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27" name="Rectangle 26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3. </a:t>
              </a:r>
              <a:r>
                <a:rPr lang="en-US" dirty="0" err="1">
                  <a:solidFill>
                    <a:srgbClr val="FF0000"/>
                  </a:solidFill>
                </a:rPr>
                <a:t>dstip</a:t>
              </a:r>
              <a:r>
                <a:rPr lang="en-US" dirty="0">
                  <a:solidFill>
                    <a:srgbClr val="FF0000"/>
                  </a:solidFill>
                </a:rPr>
                <a:t>=2.0.0.0/26 </a:t>
              </a:r>
              <a:r>
                <a:rPr lang="en-US" sz="14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fwd</a:t>
              </a:r>
              <a:r>
                <a:rPr lang="en-US" dirty="0">
                  <a:solidFill>
                    <a:srgbClr val="FF0000"/>
                  </a:solidFill>
                </a:rPr>
                <a:t>(2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chemeClr val="accent1"/>
                  </a:solidFill>
                </a:rPr>
                <a:t>0.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201429" y="4898581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=1.0.0.0/24,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dstip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=2.0.0.0/30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count,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fwd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</a:t>
            </a:r>
          </a:p>
          <a:p>
            <a:pPr lvl="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=1.0.0.0/24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count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dstip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=2.0.0.0/30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fwd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</a:t>
            </a:r>
          </a:p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?. *                           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drop</a:t>
            </a:r>
          </a:p>
        </p:txBody>
      </p:sp>
      <p:sp>
        <p:nvSpPr>
          <p:cNvPr id="30" name="Equal 29"/>
          <p:cNvSpPr/>
          <p:nvPr/>
        </p:nvSpPr>
        <p:spPr>
          <a:xfrm>
            <a:off x="1274392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620" y="5223855"/>
            <a:ext cx="1030516" cy="11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6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Assign priorities from top to bottom by decrement of 1</a:t>
            </a:r>
            <a:endParaRPr lang="en-US" altLang="zh-CN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12</a:t>
            </a:fld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1274392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3820" y="4848503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count,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                     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count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2.0.0.0/30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fwd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0.</a:t>
            </a:r>
            <a:r>
              <a:rPr lang="en-US" dirty="0" smtClean="0"/>
              <a:t> </a:t>
            </a:r>
            <a:r>
              <a:rPr lang="en-US" dirty="0"/>
              <a:t>*                                                    </a:t>
            </a:r>
            <a:r>
              <a:rPr lang="en-US" dirty="0" smtClean="0"/>
              <a:t>        </a:t>
            </a:r>
            <a:r>
              <a:rPr lang="en-US" sz="14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drop</a:t>
            </a:r>
          </a:p>
        </p:txBody>
      </p:sp>
      <p:sp>
        <p:nvSpPr>
          <p:cNvPr id="15" name="Plus 14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17" name="Rectangle 16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20" name="Rectangle 19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chemeClr val="accent1"/>
                  </a:solidFill>
                </a:rPr>
                <a:t>0.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60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Assign priorities from top to bottom by decrement of </a:t>
            </a:r>
            <a:r>
              <a:rPr lang="en-US" sz="2400" dirty="0" smtClean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13</a:t>
            </a:fld>
            <a:endParaRPr lang="en-US"/>
          </a:p>
        </p:txBody>
      </p:sp>
      <p:sp>
        <p:nvSpPr>
          <p:cNvPr id="12" name="Plus 11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14" name="Rectangle 13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17" name="Rectangle 16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3. </a:t>
              </a:r>
              <a:r>
                <a:rPr lang="en-US" dirty="0" err="1">
                  <a:solidFill>
                    <a:srgbClr val="FF0000"/>
                  </a:solidFill>
                </a:rPr>
                <a:t>dstip</a:t>
              </a:r>
              <a:r>
                <a:rPr lang="en-US" dirty="0">
                  <a:solidFill>
                    <a:srgbClr val="FF0000"/>
                  </a:solidFill>
                </a:rPr>
                <a:t>=2.0.0.0/26 </a:t>
              </a:r>
              <a:r>
                <a:rPr lang="en-US" sz="14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fwd</a:t>
              </a:r>
              <a:r>
                <a:rPr lang="en-US" dirty="0">
                  <a:solidFill>
                    <a:srgbClr val="FF0000"/>
                  </a:solidFill>
                </a:rPr>
                <a:t>(2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chemeClr val="accent1"/>
                  </a:solidFill>
                </a:rPr>
                <a:t>0.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Equal 19"/>
          <p:cNvSpPr/>
          <p:nvPr/>
        </p:nvSpPr>
        <p:spPr>
          <a:xfrm>
            <a:off x="1274392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3820" y="4884254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count,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srcip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1.0.0.0/24,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2.0.0.0/26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count,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</a:t>
            </a:r>
            <a:r>
              <a:rPr lang="en-US" dirty="0" smtClean="0">
                <a:solidFill>
                  <a:srgbClr val="000000"/>
                </a:solidFill>
              </a:rPr>
              <a:t>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count</a:t>
            </a: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2.0.0.0/30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fwd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2.0.0.0/26                                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0. </a:t>
            </a:r>
            <a:r>
              <a:rPr lang="en-US" dirty="0">
                <a:solidFill>
                  <a:schemeClr val="tx1"/>
                </a:solidFill>
              </a:rPr>
              <a:t>*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7143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Assign priorities from top to bottom by decrement of </a:t>
            </a:r>
            <a:r>
              <a:rPr lang="en-US" sz="2400" dirty="0" smtClean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14</a:t>
            </a:fld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739262" y="4172219"/>
            <a:ext cx="325353" cy="545806"/>
          </a:xfrm>
          <a:prstGeom prst="down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21923" y="4192740"/>
            <a:ext cx="89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Update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6687" y="2629078"/>
            <a:ext cx="5212080" cy="13716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count,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                     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count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2.0.0.0/30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fwd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0. </a:t>
            </a:r>
            <a:r>
              <a:rPr lang="en-US" dirty="0"/>
              <a:t>*                                                    </a:t>
            </a:r>
            <a:r>
              <a:rPr lang="en-US" dirty="0" smtClean="0"/>
              <a:t>        </a:t>
            </a:r>
            <a:r>
              <a:rPr lang="en-US" sz="14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drop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6687" y="4902509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count,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srcip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1.0.0.0/24,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2.0.0.0/26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count,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</a:t>
            </a:r>
            <a:r>
              <a:rPr lang="en-US" dirty="0" smtClean="0">
                <a:solidFill>
                  <a:srgbClr val="000000"/>
                </a:solidFill>
              </a:rPr>
              <a:t>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count</a:t>
            </a: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2.0.0.0/30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fwd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2.0.0.0/26                                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0. </a:t>
            </a:r>
            <a:r>
              <a:rPr lang="en-US" dirty="0">
                <a:solidFill>
                  <a:schemeClr val="tx1"/>
                </a:solidFill>
              </a:rPr>
              <a:t>*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drop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572979" y="3287353"/>
            <a:ext cx="3643771" cy="288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Computation overhead</a:t>
            </a:r>
          </a:p>
          <a:p>
            <a:r>
              <a:rPr lang="en-US" sz="2000" dirty="0" err="1"/>
              <a:t>Recompute</a:t>
            </a:r>
            <a:r>
              <a:rPr lang="en-US" sz="2000" dirty="0"/>
              <a:t> the </a:t>
            </a:r>
            <a:r>
              <a:rPr lang="en-US" sz="2000" dirty="0">
                <a:solidFill>
                  <a:schemeClr val="accent2"/>
                </a:solidFill>
              </a:rPr>
              <a:t>whole</a:t>
            </a:r>
            <a:r>
              <a:rPr lang="en-US" sz="2000" dirty="0"/>
              <a:t> switch table and assign priorities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Rule-update overhead</a:t>
            </a:r>
          </a:p>
          <a:p>
            <a:r>
              <a:rPr lang="en-US" sz="2000" dirty="0" smtClean="0"/>
              <a:t>Only 2 new rules, but </a:t>
            </a:r>
            <a:r>
              <a:rPr lang="en-US" sz="2000" dirty="0" smtClean="0">
                <a:solidFill>
                  <a:srgbClr val="C0504D"/>
                </a:solidFill>
              </a:rPr>
              <a:t>3 more rules change priority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210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priorities for 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15</a:t>
            </a:fld>
            <a:endParaRPr lang="en-US"/>
          </a:p>
        </p:txBody>
      </p:sp>
      <p:sp>
        <p:nvSpPr>
          <p:cNvPr id="5" name="Plus 4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7" name="Rectangle 6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drop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10" name="Rectangle 9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rgbClr val="7F7F7F"/>
                  </a:solidFill>
                </a:rPr>
                <a:t>0. *                </a:t>
              </a:r>
              <a:r>
                <a:rPr lang="en-US" dirty="0" smtClean="0">
                  <a:solidFill>
                    <a:srgbClr val="7F7F7F"/>
                  </a:solidFill>
                </a:rPr>
                <a:t>            </a:t>
              </a:r>
              <a:r>
                <a:rPr lang="en-US" sz="1400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  <a:r>
                <a:rPr lang="en-US" dirty="0">
                  <a:solidFill>
                    <a:srgbClr val="7F7F7F"/>
                  </a:solidFill>
                </a:rPr>
                <a:t>drop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Equal 12"/>
          <p:cNvSpPr/>
          <p:nvPr/>
        </p:nvSpPr>
        <p:spPr>
          <a:xfrm>
            <a:off x="623685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070" y="4892675"/>
            <a:ext cx="6475579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chemeClr val="accent1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= 16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srcip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=1.0.0.0/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24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dstip</a:t>
            </a:r>
            <a:r>
              <a:rPr lang="en-US" b="1" dirty="0" smtClean="0">
                <a:solidFill>
                  <a:schemeClr val="accent1"/>
                </a:solidFill>
              </a:rPr>
              <a:t>=2.0.0.0/30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count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fwd</a:t>
            </a:r>
            <a:r>
              <a:rPr lang="en-US" b="1" dirty="0" smtClean="0">
                <a:solidFill>
                  <a:schemeClr val="accent1"/>
                </a:solidFill>
              </a:rPr>
              <a:t>(1)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3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priorities for 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16</a:t>
            </a:fld>
            <a:endParaRPr lang="en-US"/>
          </a:p>
        </p:txBody>
      </p:sp>
      <p:sp>
        <p:nvSpPr>
          <p:cNvPr id="5" name="Plus 4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7" name="Rectangle 6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10" name="Rectangle 9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chemeClr val="accent1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chemeClr val="accent1"/>
                  </a:solidFill>
                </a:rPr>
                <a:t>0.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chemeClr val="accent1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Equal 12"/>
          <p:cNvSpPr/>
          <p:nvPr/>
        </p:nvSpPr>
        <p:spPr>
          <a:xfrm>
            <a:off x="623685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2070" y="4892675"/>
            <a:ext cx="6475579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chemeClr val="accent1"/>
                </a:solidFill>
              </a:rPr>
              <a:t>7</a:t>
            </a:r>
            <a:r>
              <a:rPr lang="en-US" dirty="0">
                <a:solidFill>
                  <a:srgbClr val="FF0000"/>
                </a:solidFill>
              </a:rPr>
              <a:t>=16.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=2.0.0.0/30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/>
                </a:solidFill>
              </a:rPr>
              <a:t> count, </a:t>
            </a:r>
            <a:r>
              <a:rPr lang="en-US" dirty="0" err="1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(1)</a:t>
            </a:r>
          </a:p>
          <a:p>
            <a:r>
              <a:rPr lang="en-US" dirty="0">
                <a:solidFill>
                  <a:srgbClr val="4F6228"/>
                </a:solidFill>
              </a:rPr>
              <a:t>9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=9.  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count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4F81BD"/>
                </a:solidFill>
              </a:rPr>
              <a:t>7</a:t>
            </a:r>
            <a:r>
              <a:rPr lang="en-US" dirty="0">
                <a:solidFill>
                  <a:srgbClr val="FF0000"/>
                </a:solidFill>
              </a:rPr>
              <a:t>=7.</a:t>
            </a:r>
            <a:r>
              <a:rPr lang="en-US" dirty="0"/>
              <a:t>   </a:t>
            </a:r>
            <a:r>
              <a:rPr lang="en-US" dirty="0" err="1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=2.0.0.0</a:t>
            </a:r>
            <a:r>
              <a:rPr lang="en-US" dirty="0" smtClean="0">
                <a:solidFill>
                  <a:srgbClr val="000000"/>
                </a:solidFill>
              </a:rPr>
              <a:t>/30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fwd</a:t>
            </a:r>
            <a:r>
              <a:rPr lang="en-US" dirty="0">
                <a:solidFill>
                  <a:srgbClr val="000000"/>
                </a:solidFill>
              </a:rPr>
              <a:t>(1)</a:t>
            </a:r>
          </a:p>
          <a:p>
            <a:r>
              <a:rPr lang="en-US" dirty="0">
                <a:solidFill>
                  <a:srgbClr val="4F6228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4F81BD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=0.  </a:t>
            </a:r>
            <a:r>
              <a:rPr lang="en-US" dirty="0"/>
              <a:t> *                           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drop</a:t>
            </a:r>
          </a:p>
        </p:txBody>
      </p:sp>
    </p:spTree>
    <p:extLst>
      <p:ext uri="{BB962C8B-B14F-4D97-AF65-F5344CB8AC3E}">
        <p14:creationId xmlns:p14="http://schemas.microsoft.com/office/powerpoint/2010/main" val="124999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priorities for 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17</a:t>
            </a:fld>
            <a:endParaRPr lang="en-US"/>
          </a:p>
        </p:txBody>
      </p:sp>
      <p:sp>
        <p:nvSpPr>
          <p:cNvPr id="5" name="Plus 4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7" name="Rectangle 6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10" name="Rectangle 9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3. </a:t>
              </a:r>
              <a:r>
                <a:rPr lang="en-US" dirty="0" err="1">
                  <a:solidFill>
                    <a:srgbClr val="FF0000"/>
                  </a:solidFill>
                </a:rPr>
                <a:t>dstip</a:t>
              </a:r>
              <a:r>
                <a:rPr lang="en-US" dirty="0">
                  <a:solidFill>
                    <a:srgbClr val="FF0000"/>
                  </a:solidFill>
                </a:rPr>
                <a:t>=2.0.0.0/26 </a:t>
              </a:r>
              <a:r>
                <a:rPr lang="en-US" sz="14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fwd</a:t>
              </a:r>
              <a:r>
                <a:rPr lang="en-US" dirty="0">
                  <a:solidFill>
                    <a:srgbClr val="FF0000"/>
                  </a:solidFill>
                </a:rPr>
                <a:t>(2)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0</a:t>
              </a:r>
              <a:r>
                <a:rPr lang="en-US" dirty="0">
                  <a:solidFill>
                    <a:schemeClr val="accent1"/>
                  </a:solidFill>
                </a:rPr>
                <a:t>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chemeClr val="accent1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Equal 12"/>
          <p:cNvSpPr/>
          <p:nvPr/>
        </p:nvSpPr>
        <p:spPr>
          <a:xfrm>
            <a:off x="623685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2070" y="4892675"/>
            <a:ext cx="6475579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9+7=16.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=2.0.0.0/30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tx1"/>
                </a:solidFill>
              </a:rPr>
              <a:t> count, </a:t>
            </a:r>
            <a:r>
              <a:rPr lang="en-US" dirty="0" err="1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=12. </a:t>
            </a:r>
            <a:r>
              <a:rPr lang="en-US" dirty="0" err="1">
                <a:solidFill>
                  <a:srgbClr val="FF0000"/>
                </a:solidFill>
              </a:rPr>
              <a:t>srcip</a:t>
            </a:r>
            <a:r>
              <a:rPr lang="en-US" dirty="0">
                <a:solidFill>
                  <a:srgbClr val="FF0000"/>
                </a:solidFill>
              </a:rPr>
              <a:t>=1.0.0.0/24,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=2.0.0.0/26  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</a:rPr>
              <a:t> count,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>
                <a:solidFill>
                  <a:srgbClr val="FF0000"/>
                </a:solidFill>
              </a:rPr>
              <a:t>(1)</a:t>
            </a:r>
          </a:p>
          <a:p>
            <a:r>
              <a:rPr lang="en-US" dirty="0">
                <a:solidFill>
                  <a:srgbClr val="000000"/>
                </a:solidFill>
              </a:rPr>
              <a:t>9+0=9.  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                               </a:t>
            </a:r>
            <a:r>
              <a:rPr lang="en-US" sz="1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count</a:t>
            </a:r>
          </a:p>
          <a:p>
            <a:r>
              <a:rPr lang="en-US" dirty="0">
                <a:solidFill>
                  <a:srgbClr val="000000"/>
                </a:solidFill>
              </a:rPr>
              <a:t>0+7=7.   </a:t>
            </a:r>
            <a:r>
              <a:rPr lang="en-US" dirty="0" err="1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=2.0.0.0/30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fwd</a:t>
            </a:r>
            <a:r>
              <a:rPr lang="en-US" dirty="0">
                <a:solidFill>
                  <a:srgbClr val="000000"/>
                </a:solidFill>
              </a:rPr>
              <a:t>(1)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4F81BD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=3.</a:t>
            </a:r>
            <a:r>
              <a:rPr lang="en-US" dirty="0"/>
              <a:t>  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=2.0.0.0/26                                  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>
                <a:solidFill>
                  <a:srgbClr val="FF0000"/>
                </a:solidFill>
              </a:rPr>
              <a:t>(1)</a:t>
            </a:r>
          </a:p>
          <a:p>
            <a:r>
              <a:rPr lang="en-US" dirty="0">
                <a:solidFill>
                  <a:srgbClr val="000000"/>
                </a:solidFill>
              </a:rPr>
              <a:t>0+0=0.   *                                                              </a:t>
            </a:r>
            <a:r>
              <a:rPr lang="en-US" sz="1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drop</a:t>
            </a:r>
          </a:p>
        </p:txBody>
      </p:sp>
    </p:spTree>
    <p:extLst>
      <p:ext uri="{BB962C8B-B14F-4D97-AF65-F5344CB8AC3E}">
        <p14:creationId xmlns:p14="http://schemas.microsoft.com/office/powerpoint/2010/main" val="25093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priorities for 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18</a:t>
            </a:fld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739262" y="4079501"/>
            <a:ext cx="325353" cy="545806"/>
          </a:xfrm>
          <a:prstGeom prst="down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1923" y="4100022"/>
            <a:ext cx="89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Update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687" y="4797297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16. </a:t>
            </a:r>
            <a:r>
              <a:rPr lang="en-US" dirty="0" err="1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</a:t>
            </a:r>
            <a:r>
              <a:rPr lang="en-US" dirty="0">
                <a:solidFill>
                  <a:schemeClr val="tx1"/>
                </a:solidFill>
              </a:rPr>
              <a:t>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count,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12. </a:t>
            </a:r>
            <a:r>
              <a:rPr lang="en-US" dirty="0" err="1" smtClean="0">
                <a:solidFill>
                  <a:srgbClr val="FF0000"/>
                </a:solidFill>
              </a:rPr>
              <a:t>srcip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1.0.0.0/24,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2.0.0.0/26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count,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.   </a:t>
            </a:r>
            <a:r>
              <a:rPr lang="en-US" dirty="0" err="1" smtClean="0">
                <a:solidFill>
                  <a:srgbClr val="000000"/>
                </a:solidFill>
              </a:rPr>
              <a:t>srcip</a:t>
            </a:r>
            <a:r>
              <a:rPr lang="en-US" dirty="0">
                <a:solidFill>
                  <a:srgbClr val="000000"/>
                </a:solidFill>
              </a:rPr>
              <a:t>=1.0.0.0/24    </a:t>
            </a:r>
            <a:r>
              <a:rPr lang="en-US" dirty="0" smtClean="0">
                <a:solidFill>
                  <a:srgbClr val="000000"/>
                </a:solidFill>
              </a:rPr>
              <a:t>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count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7.   </a:t>
            </a:r>
            <a:r>
              <a:rPr lang="en-US" dirty="0" err="1" smtClean="0">
                <a:solidFill>
                  <a:srgbClr val="000000"/>
                </a:solidFill>
              </a:rPr>
              <a:t>dstip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2.0.0.0/30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fwd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   </a:t>
            </a:r>
            <a:r>
              <a:rPr lang="en-US" dirty="0" err="1" smtClean="0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2.0.0.0/26                                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0.   *                         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drop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979" y="2557273"/>
            <a:ext cx="5212080" cy="13716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16.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=1.0.0.0/24, </a:t>
            </a:r>
            <a:r>
              <a:rPr lang="en-US" dirty="0" err="1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count,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>
                <a:solidFill>
                  <a:schemeClr val="tx1"/>
                </a:solidFill>
              </a:rPr>
              <a:t>(1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9.   </a:t>
            </a:r>
            <a:r>
              <a:rPr lang="en-US" dirty="0" err="1">
                <a:solidFill>
                  <a:schemeClr val="tx1"/>
                </a:solidFill>
              </a:rPr>
              <a:t>srcip</a:t>
            </a:r>
            <a:r>
              <a:rPr lang="en-US" dirty="0">
                <a:solidFill>
                  <a:schemeClr val="tx1"/>
                </a:solidFill>
              </a:rPr>
              <a:t>=1.0.0.0/24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7.   </a:t>
            </a:r>
            <a:r>
              <a:rPr lang="en-US" dirty="0" err="1" smtClean="0">
                <a:solidFill>
                  <a:schemeClr val="tx1"/>
                </a:solidFill>
              </a:rPr>
              <a:t>dstip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2.0.0.0/30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fwd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0.   *                         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drop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72979" y="2980811"/>
            <a:ext cx="3643771" cy="288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Computation </a:t>
            </a:r>
            <a:r>
              <a:rPr lang="en-US" sz="2000" dirty="0">
                <a:solidFill>
                  <a:srgbClr val="C0504D"/>
                </a:solidFill>
              </a:rPr>
              <a:t>overhead</a:t>
            </a:r>
          </a:p>
          <a:p>
            <a:r>
              <a:rPr lang="en-US" sz="2000" dirty="0"/>
              <a:t>Only compose the new rule with rules in monitoring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Rule-update overhead</a:t>
            </a:r>
          </a:p>
          <a:p>
            <a:r>
              <a:rPr lang="en-US" sz="2000" dirty="0" smtClean="0"/>
              <a:t>Add 2 new rules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4429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Centralized control with open APIs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29494" y="5061647"/>
            <a:ext cx="4829251" cy="1223367"/>
            <a:chOff x="1789148" y="5352208"/>
            <a:chExt cx="4829251" cy="1223367"/>
          </a:xfrm>
        </p:grpSpPr>
        <p:sp>
          <p:nvSpPr>
            <p:cNvPr id="6" name="Oval 5"/>
            <p:cNvSpPr/>
            <p:nvPr/>
          </p:nvSpPr>
          <p:spPr>
            <a:xfrm>
              <a:off x="2698136" y="571639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8" idx="2"/>
              <a:endCxn id="6" idx="7"/>
            </p:cNvCxnSpPr>
            <p:nvPr/>
          </p:nvCxnSpPr>
          <p:spPr>
            <a:xfrm flipH="1">
              <a:off x="3088381" y="5580808"/>
              <a:ext cx="820307" cy="20254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908688" y="5352208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9958" y="6118375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 flipH="1">
              <a:off x="1789148" y="5944996"/>
              <a:ext cx="908988" cy="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  <a:endCxn id="6" idx="5"/>
            </p:cNvCxnSpPr>
            <p:nvPr/>
          </p:nvCxnSpPr>
          <p:spPr>
            <a:xfrm flipH="1" flipV="1">
              <a:off x="3088381" y="6106641"/>
              <a:ext cx="751577" cy="24033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3" idx="6"/>
            </p:cNvCxnSpPr>
            <p:nvPr/>
          </p:nvCxnSpPr>
          <p:spPr>
            <a:xfrm flipH="1">
              <a:off x="5497687" y="5912038"/>
              <a:ext cx="908989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040487" y="5683438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1"/>
              <a:endCxn id="8" idx="6"/>
            </p:cNvCxnSpPr>
            <p:nvPr/>
          </p:nvCxnSpPr>
          <p:spPr>
            <a:xfrm flipH="1" flipV="1">
              <a:off x="4365888" y="5580808"/>
              <a:ext cx="741554" cy="1695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3"/>
              <a:endCxn id="9" idx="6"/>
            </p:cNvCxnSpPr>
            <p:nvPr/>
          </p:nvCxnSpPr>
          <p:spPr>
            <a:xfrm flipH="1">
              <a:off x="4297158" y="6073683"/>
              <a:ext cx="810284" cy="27329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  <a:endCxn id="9" idx="0"/>
            </p:cNvCxnSpPr>
            <p:nvPr/>
          </p:nvCxnSpPr>
          <p:spPr>
            <a:xfrm flipH="1">
              <a:off x="4068558" y="5809408"/>
              <a:ext cx="68730" cy="30896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53126" y="5955972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34434" y="4323531"/>
            <a:ext cx="5486400" cy="3425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4434" y="3595540"/>
            <a:ext cx="5486400" cy="54864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7327" y="4720902"/>
            <a:ext cx="158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OpenFlow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18" idx="2"/>
            <a:endCxn id="8" idx="0"/>
          </p:cNvCxnSpPr>
          <p:nvPr/>
        </p:nvCxnSpPr>
        <p:spPr>
          <a:xfrm>
            <a:off x="3977634" y="4666090"/>
            <a:ext cx="0" cy="3955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2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priorities for parallel composition</a:t>
            </a:r>
          </a:p>
          <a:p>
            <a:r>
              <a:rPr lang="en-US" dirty="0" smtClean="0"/>
              <a:t>Concatenate priorities for sequential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19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839" y="3453200"/>
            <a:ext cx="4663440" cy="109728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504D"/>
                </a:solidFill>
              </a:rPr>
              <a:t>3. </a:t>
            </a:r>
            <a:r>
              <a:rPr lang="en-US" dirty="0" err="1">
                <a:solidFill>
                  <a:srgbClr val="C0504D"/>
                </a:solidFill>
              </a:rPr>
              <a:t>srcip</a:t>
            </a:r>
            <a:r>
              <a:rPr lang="en-US" dirty="0">
                <a:solidFill>
                  <a:srgbClr val="C0504D"/>
                </a:solidFill>
              </a:rPr>
              <a:t>=0.0.0.0/2,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=3.0.0.0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=2.0.0.1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dstip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=3.0.0.0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dstip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=2.0.0.2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 *                          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39" y="3066078"/>
            <a:ext cx="21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Load Balancing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0235" y="3066078"/>
            <a:ext cx="14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Routing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0235" y="3435410"/>
            <a:ext cx="2834640" cy="1097280"/>
          </a:xfrm>
          <a:prstGeom prst="rect">
            <a:avLst/>
          </a:prstGeom>
          <a:ln w="28575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 err="1">
                <a:solidFill>
                  <a:schemeClr val="accent1"/>
                </a:solidFill>
              </a:rPr>
              <a:t>dstip</a:t>
            </a:r>
            <a:r>
              <a:rPr lang="en-US" dirty="0">
                <a:solidFill>
                  <a:schemeClr val="accent1"/>
                </a:solidFill>
              </a:rPr>
              <a:t>=2.0.0.1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fwd</a:t>
            </a:r>
            <a:r>
              <a:rPr lang="en-US" dirty="0">
                <a:solidFill>
                  <a:schemeClr val="accent1"/>
                </a:solidFill>
              </a:rPr>
              <a:t>(1)</a:t>
            </a:r>
          </a:p>
          <a:p>
            <a:r>
              <a:rPr lang="en-US" dirty="0">
                <a:solidFill>
                  <a:srgbClr val="7F7F7F"/>
                </a:solidFill>
              </a:rPr>
              <a:t>1. </a:t>
            </a:r>
            <a:r>
              <a:rPr lang="en-US" dirty="0" err="1">
                <a:solidFill>
                  <a:srgbClr val="7F7F7F"/>
                </a:solidFill>
              </a:rPr>
              <a:t>dstip</a:t>
            </a:r>
            <a:r>
              <a:rPr lang="en-US" dirty="0">
                <a:solidFill>
                  <a:srgbClr val="7F7F7F"/>
                </a:solidFill>
              </a:rPr>
              <a:t>=2.0.0.2 </a:t>
            </a:r>
            <a:r>
              <a:rPr lang="en-US" sz="1400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>
                <a:solidFill>
                  <a:srgbClr val="7F7F7F"/>
                </a:solidFill>
              </a:rPr>
              <a:t>fwd</a:t>
            </a:r>
            <a:r>
              <a:rPr lang="en-US" dirty="0">
                <a:solidFill>
                  <a:srgbClr val="7F7F7F"/>
                </a:solidFill>
              </a:rPr>
              <a:t>(2)</a:t>
            </a:r>
          </a:p>
          <a:p>
            <a:r>
              <a:rPr lang="en-US" dirty="0">
                <a:solidFill>
                  <a:srgbClr val="7F7F7F"/>
                </a:solidFill>
              </a:rPr>
              <a:t>0. *                      </a:t>
            </a:r>
            <a:r>
              <a:rPr lang="en-US" sz="1400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>
                <a:solidFill>
                  <a:srgbClr val="7F7F7F"/>
                </a:solidFill>
              </a:rPr>
              <a:t>drop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202700" y="3742722"/>
            <a:ext cx="270030" cy="274320"/>
            <a:chOff x="3563888" y="2924944"/>
            <a:chExt cx="360040" cy="432048"/>
          </a:xfrm>
          <a:solidFill>
            <a:schemeClr val="tx1"/>
          </a:solidFill>
        </p:grpSpPr>
        <p:sp>
          <p:nvSpPr>
            <p:cNvPr id="22" name="Chevron 21"/>
            <p:cNvSpPr/>
            <p:nvPr/>
          </p:nvSpPr>
          <p:spPr>
            <a:xfrm>
              <a:off x="3563888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707904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69337" y="4788322"/>
            <a:ext cx="6695980" cy="1841295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</a:t>
            </a:r>
            <a:r>
              <a:rPr lang="en-US" dirty="0" err="1" smtClean="0">
                <a:solidFill>
                  <a:srgbClr val="C0504D"/>
                </a:solidFill>
              </a:rPr>
              <a:t>srcip</a:t>
            </a:r>
            <a:r>
              <a:rPr lang="en-US" dirty="0">
                <a:solidFill>
                  <a:srgbClr val="C0504D"/>
                </a:solidFill>
              </a:rPr>
              <a:t>=0.0.0.0/2,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=3.0.0.0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</a:t>
            </a:r>
            <a:r>
              <a:rPr lang="en-US" dirty="0" smtClean="0">
                <a:solidFill>
                  <a:srgbClr val="C0504D"/>
                </a:solidFill>
              </a:rPr>
              <a:t>2.0.0.1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fwd</a:t>
            </a:r>
            <a:r>
              <a:rPr lang="en-US" b="1" dirty="0" smtClean="0">
                <a:solidFill>
                  <a:schemeClr val="accent1"/>
                </a:solidFill>
              </a:rPr>
              <a:t>(1)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Equal 24"/>
          <p:cNvSpPr/>
          <p:nvPr/>
        </p:nvSpPr>
        <p:spPr>
          <a:xfrm>
            <a:off x="545753" y="5538005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8601" y="5420741"/>
            <a:ext cx="1548674" cy="1177388"/>
            <a:chOff x="595777" y="4401366"/>
            <a:chExt cx="1548674" cy="1177388"/>
          </a:xfrm>
        </p:grpSpPr>
        <p:sp>
          <p:nvSpPr>
            <p:cNvPr id="27" name="TextBox 26"/>
            <p:cNvSpPr txBox="1"/>
            <p:nvPr/>
          </p:nvSpPr>
          <p:spPr>
            <a:xfrm>
              <a:off x="758240" y="4401366"/>
              <a:ext cx="1386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3  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&gt;&gt;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1</a:t>
              </a:r>
              <a:r>
                <a:rPr lang="en-US" sz="1600" b="1" dirty="0" smtClean="0">
                  <a:solidFill>
                    <a:schemeClr val="accent2"/>
                  </a:solidFill>
                </a:rPr>
                <a:t>  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= 25,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95777" y="4723352"/>
              <a:ext cx="1365458" cy="855402"/>
              <a:chOff x="140191" y="4823772"/>
              <a:chExt cx="1365458" cy="85540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0191" y="4823772"/>
                <a:ext cx="548640" cy="297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C0504D"/>
                    </a:solidFill>
                  </a:rPr>
                  <a:t>011</a:t>
                </a:r>
                <a:endParaRPr lang="en-US" sz="16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94380" y="4823772"/>
                <a:ext cx="548640" cy="297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</a:rPr>
                  <a:t>001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3635" y="5084374"/>
                <a:ext cx="8808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High</a:t>
                </a:r>
              </a:p>
              <a:p>
                <a:r>
                  <a:rPr lang="en-US" sz="1600" dirty="0" smtClean="0"/>
                  <a:t>Bits</a:t>
                </a:r>
                <a:endParaRPr lang="en-US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24792" y="5094398"/>
                <a:ext cx="8808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Low</a:t>
                </a:r>
              </a:p>
              <a:p>
                <a:r>
                  <a:rPr lang="en-US" sz="1600" dirty="0" smtClean="0"/>
                  <a:t>Bits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1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priorities for parallel composition</a:t>
            </a:r>
          </a:p>
          <a:p>
            <a:r>
              <a:rPr lang="en-US" dirty="0" smtClean="0"/>
              <a:t>Concatenate priorities for sequential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839" y="3453200"/>
            <a:ext cx="4663440" cy="109728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504D"/>
                </a:solidFill>
              </a:rPr>
              <a:t>3. </a:t>
            </a:r>
            <a:r>
              <a:rPr lang="en-US" dirty="0" err="1">
                <a:solidFill>
                  <a:srgbClr val="C0504D"/>
                </a:solidFill>
              </a:rPr>
              <a:t>srcip</a:t>
            </a:r>
            <a:r>
              <a:rPr lang="en-US" dirty="0">
                <a:solidFill>
                  <a:srgbClr val="C0504D"/>
                </a:solidFill>
              </a:rPr>
              <a:t>=0.0.0.0/2,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=3.0.0.0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=2.0.0.1</a:t>
            </a:r>
          </a:p>
          <a:p>
            <a:r>
              <a:rPr lang="en-US" dirty="0">
                <a:solidFill>
                  <a:srgbClr val="C0504D"/>
                </a:solidFill>
              </a:rPr>
              <a:t>1.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=3.0.0.0                             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=2.0.0.2</a:t>
            </a:r>
          </a:p>
          <a:p>
            <a:r>
              <a:rPr lang="en-US" dirty="0">
                <a:solidFill>
                  <a:srgbClr val="C0504D"/>
                </a:solidFill>
              </a:rPr>
              <a:t>0. *                                                  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drop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39" y="3066078"/>
            <a:ext cx="21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Load Balancing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0235" y="3066078"/>
            <a:ext cx="14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Routing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0235" y="3435410"/>
            <a:ext cx="2834640" cy="1097280"/>
          </a:xfrm>
          <a:prstGeom prst="rect">
            <a:avLst/>
          </a:prstGeom>
          <a:ln w="28575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 err="1">
                <a:solidFill>
                  <a:schemeClr val="accent1"/>
                </a:solidFill>
              </a:rPr>
              <a:t>dstip</a:t>
            </a:r>
            <a:r>
              <a:rPr lang="en-US" dirty="0">
                <a:solidFill>
                  <a:schemeClr val="accent1"/>
                </a:solidFill>
              </a:rPr>
              <a:t>=2.0.0.1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fwd</a:t>
            </a:r>
            <a:r>
              <a:rPr lang="en-US" dirty="0">
                <a:solidFill>
                  <a:schemeClr val="accent1"/>
                </a:solidFill>
              </a:rPr>
              <a:t>(1)</a:t>
            </a:r>
          </a:p>
          <a:p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 err="1">
                <a:solidFill>
                  <a:schemeClr val="accent1"/>
                </a:solidFill>
              </a:rPr>
              <a:t>dstip</a:t>
            </a:r>
            <a:r>
              <a:rPr lang="en-US" dirty="0">
                <a:solidFill>
                  <a:schemeClr val="accent1"/>
                </a:solidFill>
              </a:rPr>
              <a:t>=2.0.0.2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fwd</a:t>
            </a:r>
            <a:r>
              <a:rPr lang="en-US" dirty="0">
                <a:solidFill>
                  <a:schemeClr val="accent1"/>
                </a:solidFill>
              </a:rPr>
              <a:t>(2)</a:t>
            </a:r>
          </a:p>
          <a:p>
            <a:r>
              <a:rPr lang="en-US" dirty="0">
                <a:solidFill>
                  <a:schemeClr val="accent1"/>
                </a:solidFill>
              </a:rPr>
              <a:t>0. *                     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drop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202700" y="3742722"/>
            <a:ext cx="270030" cy="274320"/>
            <a:chOff x="3563888" y="2924944"/>
            <a:chExt cx="360040" cy="432048"/>
          </a:xfrm>
          <a:solidFill>
            <a:schemeClr val="tx1"/>
          </a:solidFill>
        </p:grpSpPr>
        <p:sp>
          <p:nvSpPr>
            <p:cNvPr id="22" name="Chevron 21"/>
            <p:cNvSpPr/>
            <p:nvPr/>
          </p:nvSpPr>
          <p:spPr>
            <a:xfrm>
              <a:off x="3563888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707904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69337" y="4788322"/>
            <a:ext cx="6695980" cy="1841295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25. </a:t>
            </a:r>
            <a:r>
              <a:rPr lang="en-US" dirty="0" err="1"/>
              <a:t>srcip</a:t>
            </a:r>
            <a:r>
              <a:rPr lang="en-US" dirty="0"/>
              <a:t>=0.0.0.0/2, </a:t>
            </a:r>
            <a:r>
              <a:rPr lang="en-US" dirty="0" err="1"/>
              <a:t>dstip</a:t>
            </a:r>
            <a:r>
              <a:rPr lang="en-US" dirty="0"/>
              <a:t>=3.0.0.0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err="1"/>
              <a:t>dstip</a:t>
            </a:r>
            <a:r>
              <a:rPr lang="en-US" dirty="0"/>
              <a:t>=2.0.0.1, </a:t>
            </a:r>
            <a:r>
              <a:rPr lang="en-US" dirty="0" err="1"/>
              <a:t>fwd</a:t>
            </a:r>
            <a:r>
              <a:rPr lang="en-US" dirty="0"/>
              <a:t>(1)</a:t>
            </a:r>
          </a:p>
          <a:p>
            <a:r>
              <a:rPr lang="en-US" dirty="0"/>
              <a:t>9. </a:t>
            </a:r>
            <a:r>
              <a:rPr lang="en-US" dirty="0" err="1"/>
              <a:t>dstip</a:t>
            </a:r>
            <a:r>
              <a:rPr lang="en-US" dirty="0"/>
              <a:t>=3.0.0.0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err="1"/>
              <a:t>dstip</a:t>
            </a:r>
            <a:r>
              <a:rPr lang="en-US" dirty="0"/>
              <a:t>=2.0.0.2, </a:t>
            </a:r>
            <a:r>
              <a:rPr lang="en-US" dirty="0" err="1"/>
              <a:t>fwd</a:t>
            </a:r>
            <a:r>
              <a:rPr lang="en-US" dirty="0"/>
              <a:t>(2)</a:t>
            </a:r>
          </a:p>
          <a:p>
            <a:r>
              <a:rPr lang="en-US" dirty="0"/>
              <a:t>0. *                  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drop</a:t>
            </a:r>
          </a:p>
        </p:txBody>
      </p:sp>
      <p:sp>
        <p:nvSpPr>
          <p:cNvPr id="25" name="Equal 24"/>
          <p:cNvSpPr/>
          <p:nvPr/>
        </p:nvSpPr>
        <p:spPr>
          <a:xfrm>
            <a:off x="545753" y="5538005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priorities for parallel composition</a:t>
            </a:r>
          </a:p>
          <a:p>
            <a:r>
              <a:rPr lang="en-US" dirty="0" smtClean="0"/>
              <a:t>Concatenate priorities for sequential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839" y="3453200"/>
            <a:ext cx="4663440" cy="109728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504D"/>
                </a:solidFill>
              </a:rPr>
              <a:t>3. </a:t>
            </a:r>
            <a:r>
              <a:rPr lang="en-US" dirty="0" err="1">
                <a:solidFill>
                  <a:srgbClr val="C0504D"/>
                </a:solidFill>
              </a:rPr>
              <a:t>srcip</a:t>
            </a:r>
            <a:r>
              <a:rPr lang="en-US" dirty="0">
                <a:solidFill>
                  <a:srgbClr val="C0504D"/>
                </a:solidFill>
              </a:rPr>
              <a:t>=0.0.0.0/2,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=3.0.0.0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=2.0.0.1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srcip</a:t>
            </a:r>
            <a:r>
              <a:rPr lang="en-US" dirty="0">
                <a:solidFill>
                  <a:srgbClr val="FF0000"/>
                </a:solidFill>
              </a:rPr>
              <a:t>=0.0.0.0/1,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=3.0.0.0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=2.0.0.3</a:t>
            </a:r>
          </a:p>
          <a:p>
            <a:r>
              <a:rPr lang="en-US" dirty="0">
                <a:solidFill>
                  <a:srgbClr val="C0504D"/>
                </a:solidFill>
              </a:rPr>
              <a:t>1.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=3.0.0.0                             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err="1">
                <a:solidFill>
                  <a:srgbClr val="C0504D"/>
                </a:solidFill>
              </a:rPr>
              <a:t>dstip</a:t>
            </a:r>
            <a:r>
              <a:rPr lang="en-US" dirty="0">
                <a:solidFill>
                  <a:srgbClr val="C0504D"/>
                </a:solidFill>
              </a:rPr>
              <a:t>=2.0.0.2</a:t>
            </a:r>
          </a:p>
          <a:p>
            <a:r>
              <a:rPr lang="en-US" dirty="0">
                <a:solidFill>
                  <a:srgbClr val="C0504D"/>
                </a:solidFill>
              </a:rPr>
              <a:t>0. *                                                   </a:t>
            </a:r>
            <a:r>
              <a:rPr lang="en-US" sz="14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C0504D"/>
                </a:solidFill>
              </a:rPr>
              <a:t> drop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839" y="3066078"/>
            <a:ext cx="21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Load Balancing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0235" y="3066078"/>
            <a:ext cx="14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Routing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0235" y="3435410"/>
            <a:ext cx="2834640" cy="1097280"/>
          </a:xfrm>
          <a:prstGeom prst="rect">
            <a:avLst/>
          </a:prstGeom>
          <a:ln w="28575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 err="1">
                <a:solidFill>
                  <a:schemeClr val="accent1"/>
                </a:solidFill>
              </a:rPr>
              <a:t>dstip</a:t>
            </a:r>
            <a:r>
              <a:rPr lang="en-US" dirty="0">
                <a:solidFill>
                  <a:schemeClr val="accent1"/>
                </a:solidFill>
              </a:rPr>
              <a:t>=2.0.0.1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fwd</a:t>
            </a:r>
            <a:r>
              <a:rPr lang="en-US" dirty="0">
                <a:solidFill>
                  <a:schemeClr val="accent1"/>
                </a:solidFill>
              </a:rPr>
              <a:t>(1)</a:t>
            </a:r>
          </a:p>
          <a:p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 err="1">
                <a:solidFill>
                  <a:schemeClr val="accent1"/>
                </a:solidFill>
              </a:rPr>
              <a:t>dstip</a:t>
            </a:r>
            <a:r>
              <a:rPr lang="en-US" dirty="0">
                <a:solidFill>
                  <a:schemeClr val="accent1"/>
                </a:solidFill>
              </a:rPr>
              <a:t>=2.0.0.2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fwd</a:t>
            </a:r>
            <a:r>
              <a:rPr lang="en-US" dirty="0">
                <a:solidFill>
                  <a:schemeClr val="accent1"/>
                </a:solidFill>
              </a:rPr>
              <a:t>(2)</a:t>
            </a:r>
          </a:p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dstip</a:t>
            </a:r>
            <a:r>
              <a:rPr lang="en-US" dirty="0">
                <a:solidFill>
                  <a:srgbClr val="FF0000"/>
                </a:solidFill>
              </a:rPr>
              <a:t>=2.0.0.3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fwd</a:t>
            </a:r>
            <a:r>
              <a:rPr lang="en-US" dirty="0">
                <a:solidFill>
                  <a:srgbClr val="FF0000"/>
                </a:solidFill>
              </a:rPr>
              <a:t>(3)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0. *                      </a:t>
            </a:r>
            <a:r>
              <a:rPr lang="en-US" sz="1400" dirty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accent1"/>
                </a:solidFill>
              </a:rPr>
              <a:t> drop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202700" y="3742722"/>
            <a:ext cx="270030" cy="274320"/>
            <a:chOff x="3563888" y="2924944"/>
            <a:chExt cx="360040" cy="432048"/>
          </a:xfrm>
          <a:solidFill>
            <a:schemeClr val="tx1"/>
          </a:solidFill>
        </p:grpSpPr>
        <p:sp>
          <p:nvSpPr>
            <p:cNvPr id="22" name="Chevron 21"/>
            <p:cNvSpPr/>
            <p:nvPr/>
          </p:nvSpPr>
          <p:spPr>
            <a:xfrm>
              <a:off x="3563888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707904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69337" y="4788322"/>
            <a:ext cx="6695980" cy="1841295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25. </a:t>
            </a:r>
            <a:r>
              <a:rPr lang="en-US" dirty="0" err="1"/>
              <a:t>srcip</a:t>
            </a:r>
            <a:r>
              <a:rPr lang="en-US" dirty="0"/>
              <a:t>=0.0.0.0/2, </a:t>
            </a:r>
            <a:r>
              <a:rPr lang="en-US" dirty="0" err="1"/>
              <a:t>dstip</a:t>
            </a:r>
            <a:r>
              <a:rPr lang="en-US" dirty="0"/>
              <a:t>=3.0.0.0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err="1"/>
              <a:t>dstip</a:t>
            </a:r>
            <a:r>
              <a:rPr lang="en-US" dirty="0"/>
              <a:t>=2.0.0.1, </a:t>
            </a:r>
            <a:r>
              <a:rPr lang="en-US" dirty="0" err="1"/>
              <a:t>fwd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FF0000"/>
                </a:solidFill>
              </a:rPr>
              <a:t>17. </a:t>
            </a:r>
            <a:r>
              <a:rPr lang="en-US" b="1" dirty="0" err="1">
                <a:solidFill>
                  <a:srgbClr val="FF0000"/>
                </a:solidFill>
              </a:rPr>
              <a:t>srcip</a:t>
            </a:r>
            <a:r>
              <a:rPr lang="en-US" b="1" dirty="0">
                <a:solidFill>
                  <a:srgbClr val="FF0000"/>
                </a:solidFill>
              </a:rPr>
              <a:t>=0.0.0.0/1, </a:t>
            </a:r>
            <a:r>
              <a:rPr lang="en-US" b="1" dirty="0" err="1">
                <a:solidFill>
                  <a:srgbClr val="FF0000"/>
                </a:solidFill>
              </a:rPr>
              <a:t>dstip</a:t>
            </a:r>
            <a:r>
              <a:rPr lang="en-US" b="1" dirty="0">
                <a:solidFill>
                  <a:srgbClr val="FF0000"/>
                </a:solidFill>
              </a:rPr>
              <a:t>=3.0.0.0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dstip</a:t>
            </a:r>
            <a:r>
              <a:rPr lang="en-US" b="1" dirty="0">
                <a:solidFill>
                  <a:srgbClr val="FF0000"/>
                </a:solidFill>
              </a:rPr>
              <a:t>=2.0.0.3, </a:t>
            </a:r>
            <a:r>
              <a:rPr lang="en-US" b="1" dirty="0" err="1">
                <a:solidFill>
                  <a:srgbClr val="FF0000"/>
                </a:solidFill>
              </a:rPr>
              <a:t>fwd</a:t>
            </a:r>
            <a:r>
              <a:rPr lang="en-US" b="1" dirty="0">
                <a:solidFill>
                  <a:srgbClr val="FF0000"/>
                </a:solidFill>
              </a:rPr>
              <a:t>(3)</a:t>
            </a:r>
          </a:p>
          <a:p>
            <a:r>
              <a:rPr lang="en-US" dirty="0"/>
              <a:t>9. </a:t>
            </a:r>
            <a:r>
              <a:rPr lang="en-US" dirty="0" err="1"/>
              <a:t>dstip</a:t>
            </a:r>
            <a:r>
              <a:rPr lang="en-US" dirty="0"/>
              <a:t>=3.0.0.0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err="1"/>
              <a:t>dstip</a:t>
            </a:r>
            <a:r>
              <a:rPr lang="en-US" dirty="0"/>
              <a:t>=2.0.0.2, </a:t>
            </a:r>
            <a:r>
              <a:rPr lang="en-US" dirty="0" err="1"/>
              <a:t>fwd</a:t>
            </a:r>
            <a:r>
              <a:rPr lang="en-US" dirty="0"/>
              <a:t>(2)</a:t>
            </a:r>
          </a:p>
          <a:p>
            <a:r>
              <a:rPr lang="en-US" dirty="0"/>
              <a:t>0. *                                                     </a:t>
            </a:r>
            <a:r>
              <a:rPr lang="en-US" sz="1400" dirty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drop</a:t>
            </a:r>
          </a:p>
        </p:txBody>
      </p:sp>
      <p:sp>
        <p:nvSpPr>
          <p:cNvPr id="25" name="Equal 24"/>
          <p:cNvSpPr/>
          <p:nvPr/>
        </p:nvSpPr>
        <p:spPr>
          <a:xfrm>
            <a:off x="545753" y="5538005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4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5" y="1811897"/>
            <a:ext cx="8856177" cy="350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3285" y="5275789"/>
            <a:ext cx="24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Monitoring + Routing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202" y="5270975"/>
            <a:ext cx="308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Load balancing &gt;&gt; Routing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355" y="1829514"/>
            <a:ext cx="821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Naive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209" y="1832621"/>
            <a:ext cx="1056937" cy="310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Incremental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1322" y="1837555"/>
            <a:ext cx="821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Naive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1176" y="1834613"/>
            <a:ext cx="1056937" cy="310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Incremental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082261" y="2363304"/>
            <a:ext cx="3335130" cy="2440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1988" y="2363304"/>
            <a:ext cx="3335130" cy="2440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5" y="1811897"/>
            <a:ext cx="8856177" cy="350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3285" y="5275789"/>
            <a:ext cx="241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Monitoring + Routing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202" y="5270975"/>
            <a:ext cx="308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Load balancing &gt;&gt; Routing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7762" y="5987018"/>
            <a:ext cx="578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computation overhead by </a:t>
            </a:r>
            <a:r>
              <a:rPr lang="en-US" dirty="0" smtClean="0">
                <a:solidFill>
                  <a:srgbClr val="FF0000"/>
                </a:solidFill>
              </a:rPr>
              <a:t>4x</a:t>
            </a:r>
            <a:r>
              <a:rPr lang="en-US" dirty="0" smtClean="0"/>
              <a:t>, rule updates by </a:t>
            </a:r>
            <a:r>
              <a:rPr lang="en-US" dirty="0" smtClean="0">
                <a:solidFill>
                  <a:srgbClr val="FF0000"/>
                </a:solidFill>
              </a:rPr>
              <a:t>5x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355" y="1829514"/>
            <a:ext cx="821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Naive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209" y="1832621"/>
            <a:ext cx="1056937" cy="310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Incremental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1322" y="1837555"/>
            <a:ext cx="821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Naive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1176" y="1834613"/>
            <a:ext cx="1056937" cy="310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Incremental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769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sz="2800" dirty="0" smtClean="0"/>
              <a:t>ompositional network hypervisor</a:t>
            </a:r>
          </a:p>
          <a:p>
            <a:endParaRPr lang="en-US" sz="2800" dirty="0"/>
          </a:p>
          <a:p>
            <a:r>
              <a:rPr lang="en-US" sz="2800" dirty="0" smtClean="0"/>
              <a:t>Novel algorithm to efficiently update the data plane</a:t>
            </a:r>
          </a:p>
          <a:p>
            <a:endParaRPr lang="en-US" sz="2800" dirty="0"/>
          </a:p>
          <a:p>
            <a:r>
              <a:rPr lang="en-US" sz="2800" dirty="0" smtClean="0"/>
              <a:t>Ongoing work: prototype in </a:t>
            </a:r>
            <a:r>
              <a:rPr lang="en-US" sz="2800" dirty="0" err="1" smtClean="0"/>
              <a:t>OpenVirteX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5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971"/>
            <a:ext cx="8229600" cy="2021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1" y="3116793"/>
            <a:ext cx="2306506" cy="20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3412" cy="4525963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ard to develop and maintain a </a:t>
            </a:r>
            <a:r>
              <a:rPr lang="en-US" dirty="0" smtClean="0">
                <a:solidFill>
                  <a:schemeClr val="accent2"/>
                </a:solidFill>
              </a:rPr>
              <a:t>monolithic </a:t>
            </a:r>
            <a:r>
              <a:rPr lang="en-US" dirty="0" smtClean="0"/>
              <a:t>application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Management </a:t>
            </a:r>
            <a:r>
              <a:rPr lang="en-US" dirty="0"/>
              <a:t>T</a:t>
            </a:r>
            <a:r>
              <a:rPr lang="en-US" dirty="0" smtClean="0"/>
              <a:t>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29494" y="5061647"/>
            <a:ext cx="4829251" cy="1223367"/>
            <a:chOff x="1789148" y="5352208"/>
            <a:chExt cx="4829251" cy="1223367"/>
          </a:xfrm>
        </p:grpSpPr>
        <p:sp>
          <p:nvSpPr>
            <p:cNvPr id="6" name="Oval 5"/>
            <p:cNvSpPr/>
            <p:nvPr/>
          </p:nvSpPr>
          <p:spPr>
            <a:xfrm>
              <a:off x="2698136" y="571639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8" idx="2"/>
              <a:endCxn id="6" idx="7"/>
            </p:cNvCxnSpPr>
            <p:nvPr/>
          </p:nvCxnSpPr>
          <p:spPr>
            <a:xfrm flipH="1">
              <a:off x="3088381" y="5580808"/>
              <a:ext cx="820307" cy="20254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908688" y="5352208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9958" y="6118375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 flipH="1">
              <a:off x="1789148" y="5944996"/>
              <a:ext cx="908988" cy="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  <a:endCxn id="6" idx="5"/>
            </p:cNvCxnSpPr>
            <p:nvPr/>
          </p:nvCxnSpPr>
          <p:spPr>
            <a:xfrm flipH="1" flipV="1">
              <a:off x="3088381" y="6106641"/>
              <a:ext cx="751577" cy="24033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3" idx="6"/>
            </p:cNvCxnSpPr>
            <p:nvPr/>
          </p:nvCxnSpPr>
          <p:spPr>
            <a:xfrm flipH="1">
              <a:off x="5497687" y="5912038"/>
              <a:ext cx="908989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040487" y="5683438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1"/>
              <a:endCxn id="8" idx="6"/>
            </p:cNvCxnSpPr>
            <p:nvPr/>
          </p:nvCxnSpPr>
          <p:spPr>
            <a:xfrm flipH="1" flipV="1">
              <a:off x="4365888" y="5580808"/>
              <a:ext cx="741554" cy="1695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3"/>
              <a:endCxn id="9" idx="6"/>
            </p:cNvCxnSpPr>
            <p:nvPr/>
          </p:nvCxnSpPr>
          <p:spPr>
            <a:xfrm flipH="1">
              <a:off x="4297158" y="6073683"/>
              <a:ext cx="810284" cy="27329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  <a:endCxn id="9" idx="0"/>
            </p:cNvCxnSpPr>
            <p:nvPr/>
          </p:nvCxnSpPr>
          <p:spPr>
            <a:xfrm flipH="1">
              <a:off x="4068558" y="5809408"/>
              <a:ext cx="68730" cy="30896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53126" y="5955972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34434" y="4323531"/>
            <a:ext cx="5486400" cy="3425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Controller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4434" y="3595540"/>
            <a:ext cx="5486400" cy="54864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Load Balancing + Routing + Monitoring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18" idx="2"/>
            <a:endCxn id="8" idx="0"/>
          </p:cNvCxnSpPr>
          <p:nvPr/>
        </p:nvCxnSpPr>
        <p:spPr>
          <a:xfrm>
            <a:off x="3977634" y="4666090"/>
            <a:ext cx="0" cy="3955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7327" y="4720902"/>
            <a:ext cx="158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OpenFlow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25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Frenetic: </a:t>
            </a:r>
            <a:r>
              <a:rPr lang="en-US" sz="2800" dirty="0" smtClean="0">
                <a:solidFill>
                  <a:srgbClr val="C0504D"/>
                </a:solidFill>
              </a:rPr>
              <a:t>composition operators </a:t>
            </a:r>
            <a:r>
              <a:rPr lang="en-US" sz="2800" dirty="0" smtClean="0"/>
              <a:t>to combine multiple applications</a:t>
            </a:r>
          </a:p>
          <a:p>
            <a:r>
              <a:rPr lang="en-US" dirty="0" smtClean="0"/>
              <a:t>Limitation: need to adopt Frenetic language and runtime system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SDN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29494" y="5061647"/>
            <a:ext cx="4829251" cy="1223367"/>
            <a:chOff x="1789148" y="5352208"/>
            <a:chExt cx="4829251" cy="1223367"/>
          </a:xfrm>
        </p:grpSpPr>
        <p:sp>
          <p:nvSpPr>
            <p:cNvPr id="6" name="Oval 5"/>
            <p:cNvSpPr/>
            <p:nvPr/>
          </p:nvSpPr>
          <p:spPr>
            <a:xfrm>
              <a:off x="2698136" y="571639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8" idx="2"/>
              <a:endCxn id="6" idx="7"/>
            </p:cNvCxnSpPr>
            <p:nvPr/>
          </p:nvCxnSpPr>
          <p:spPr>
            <a:xfrm flipH="1">
              <a:off x="3088381" y="5580808"/>
              <a:ext cx="820307" cy="20254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908688" y="5352208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39958" y="6118375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 flipH="1">
              <a:off x="1789148" y="5944996"/>
              <a:ext cx="908988" cy="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  <a:endCxn id="6" idx="5"/>
            </p:cNvCxnSpPr>
            <p:nvPr/>
          </p:nvCxnSpPr>
          <p:spPr>
            <a:xfrm flipH="1" flipV="1">
              <a:off x="3088381" y="6106641"/>
              <a:ext cx="751577" cy="24033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3" idx="6"/>
            </p:cNvCxnSpPr>
            <p:nvPr/>
          </p:nvCxnSpPr>
          <p:spPr>
            <a:xfrm flipH="1">
              <a:off x="5497687" y="5912038"/>
              <a:ext cx="908989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040487" y="5683438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1"/>
              <a:endCxn id="8" idx="6"/>
            </p:cNvCxnSpPr>
            <p:nvPr/>
          </p:nvCxnSpPr>
          <p:spPr>
            <a:xfrm flipH="1" flipV="1">
              <a:off x="4365888" y="5580808"/>
              <a:ext cx="741554" cy="1695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3"/>
              <a:endCxn id="9" idx="6"/>
            </p:cNvCxnSpPr>
            <p:nvPr/>
          </p:nvCxnSpPr>
          <p:spPr>
            <a:xfrm flipH="1">
              <a:off x="4297158" y="6073683"/>
              <a:ext cx="810284" cy="27329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  <a:endCxn id="9" idx="0"/>
            </p:cNvCxnSpPr>
            <p:nvPr/>
          </p:nvCxnSpPr>
          <p:spPr>
            <a:xfrm flipH="1">
              <a:off x="4068558" y="5809408"/>
              <a:ext cx="68730" cy="30896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53126" y="5955972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34434" y="4323531"/>
            <a:ext cx="5486400" cy="342559"/>
          </a:xfrm>
          <a:prstGeom prst="rect">
            <a:avLst/>
          </a:prstGeom>
          <a:solidFill>
            <a:srgbClr val="7F7F7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Frenetic Controller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18" idx="2"/>
            <a:endCxn id="8" idx="0"/>
          </p:cNvCxnSpPr>
          <p:nvPr/>
        </p:nvCxnSpPr>
        <p:spPr>
          <a:xfrm>
            <a:off x="3977634" y="4666090"/>
            <a:ext cx="0" cy="39555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68824" y="3639414"/>
            <a:ext cx="1280160" cy="54864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Routing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2126" y="3639414"/>
            <a:ext cx="1280160" cy="54864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Monitoring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4221" y="3639418"/>
            <a:ext cx="1280160" cy="548640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Load Balancing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7327" y="4720902"/>
            <a:ext cx="158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OpenFlow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25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is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“Best of breed” applications are developed by </a:t>
            </a:r>
            <a:r>
              <a:rPr lang="en-US" dirty="0" smtClean="0">
                <a:solidFill>
                  <a:srgbClr val="C0504D"/>
                </a:solidFill>
              </a:rPr>
              <a:t>different </a:t>
            </a:r>
            <a:r>
              <a:rPr lang="en-US" dirty="0" smtClean="0"/>
              <a:t>parties</a:t>
            </a:r>
          </a:p>
          <a:p>
            <a:pPr lvl="1"/>
            <a:r>
              <a:rPr lang="en-US" dirty="0" smtClean="0"/>
              <a:t>Use different programming languages</a:t>
            </a:r>
          </a:p>
          <a:p>
            <a:pPr lvl="1"/>
            <a:r>
              <a:rPr lang="en-US" dirty="0" smtClean="0"/>
              <a:t>Run on different controllers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74455" y="3819703"/>
            <a:ext cx="1316524" cy="984287"/>
            <a:chOff x="5464499" y="2875315"/>
            <a:chExt cx="1316524" cy="984287"/>
          </a:xfrm>
          <a:solidFill>
            <a:schemeClr val="accent3"/>
          </a:solidFill>
        </p:grpSpPr>
        <p:sp>
          <p:nvSpPr>
            <p:cNvPr id="9" name="Rectangle 8"/>
            <p:cNvSpPr/>
            <p:nvPr/>
          </p:nvSpPr>
          <p:spPr>
            <a:xfrm>
              <a:off x="5464499" y="2875315"/>
              <a:ext cx="1280160" cy="54864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Monitoring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64499" y="3517043"/>
              <a:ext cx="1316524" cy="342559"/>
            </a:xfrm>
            <a:prstGeom prst="rect">
              <a:avLst/>
            </a:prstGeom>
            <a:grp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Floodlight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34403" y="3821594"/>
            <a:ext cx="1316524" cy="979292"/>
            <a:chOff x="1665651" y="2883445"/>
            <a:chExt cx="1316524" cy="979292"/>
          </a:xfrm>
          <a:solidFill>
            <a:schemeClr val="accent2"/>
          </a:solidFill>
        </p:grpSpPr>
        <p:sp>
          <p:nvSpPr>
            <p:cNvPr id="15" name="Rectangle 14"/>
            <p:cNvSpPr/>
            <p:nvPr/>
          </p:nvSpPr>
          <p:spPr>
            <a:xfrm>
              <a:off x="1665651" y="3520178"/>
              <a:ext cx="1316524" cy="342559"/>
            </a:xfrm>
            <a:prstGeom prst="rect">
              <a:avLst/>
            </a:prstGeom>
            <a:solidFill>
              <a:srgbClr val="F79646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5651" y="2883445"/>
              <a:ext cx="1280160" cy="548640"/>
            </a:xfrm>
            <a:prstGeom prst="rect">
              <a:avLst/>
            </a:prstGeom>
            <a:solidFill>
              <a:srgbClr val="F79646"/>
            </a:solidFill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Load Balancing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29686" y="3821594"/>
            <a:ext cx="1316524" cy="985531"/>
            <a:chOff x="3615551" y="2877206"/>
            <a:chExt cx="1316524" cy="985531"/>
          </a:xfrm>
          <a:solidFill>
            <a:schemeClr val="accent1"/>
          </a:solidFill>
        </p:grpSpPr>
        <p:sp>
          <p:nvSpPr>
            <p:cNvPr id="21" name="Rectangle 20"/>
            <p:cNvSpPr/>
            <p:nvPr/>
          </p:nvSpPr>
          <p:spPr>
            <a:xfrm>
              <a:off x="3639900" y="2877206"/>
              <a:ext cx="1280160" cy="54864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15551" y="3520178"/>
              <a:ext cx="1316524" cy="342559"/>
            </a:xfrm>
            <a:prstGeom prst="rect">
              <a:avLst/>
            </a:prstGeom>
            <a:grp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Ryu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674904" y="5940716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5" idx="2"/>
            <a:endCxn id="23" idx="7"/>
          </p:cNvCxnSpPr>
          <p:nvPr/>
        </p:nvCxnSpPr>
        <p:spPr>
          <a:xfrm flipH="1">
            <a:off x="3065149" y="5805128"/>
            <a:ext cx="820307" cy="20254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85456" y="5576528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816726" y="6342695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>
          <a:xfrm flipH="1">
            <a:off x="1765916" y="6169316"/>
            <a:ext cx="908988" cy="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2"/>
            <a:endCxn id="23" idx="5"/>
          </p:cNvCxnSpPr>
          <p:nvPr/>
        </p:nvCxnSpPr>
        <p:spPr>
          <a:xfrm flipH="1" flipV="1">
            <a:off x="3065149" y="6330961"/>
            <a:ext cx="751577" cy="2403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6"/>
          </p:cNvCxnSpPr>
          <p:nvPr/>
        </p:nvCxnSpPr>
        <p:spPr>
          <a:xfrm flipH="1">
            <a:off x="5474455" y="6136358"/>
            <a:ext cx="908989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17255" y="5907758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30" idx="1"/>
            <a:endCxn id="25" idx="6"/>
          </p:cNvCxnSpPr>
          <p:nvPr/>
        </p:nvCxnSpPr>
        <p:spPr>
          <a:xfrm flipH="1" flipV="1">
            <a:off x="4342656" y="5805128"/>
            <a:ext cx="741554" cy="16958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3"/>
            <a:endCxn id="26" idx="6"/>
          </p:cNvCxnSpPr>
          <p:nvPr/>
        </p:nvCxnSpPr>
        <p:spPr>
          <a:xfrm flipH="1">
            <a:off x="4273926" y="6298003"/>
            <a:ext cx="810284" cy="27329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4"/>
            <a:endCxn id="26" idx="0"/>
          </p:cNvCxnSpPr>
          <p:nvPr/>
        </p:nvCxnSpPr>
        <p:spPr>
          <a:xfrm flipH="1">
            <a:off x="4045326" y="6033728"/>
            <a:ext cx="68730" cy="30896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29894" y="6180292"/>
            <a:ext cx="106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075984" y="4234385"/>
            <a:ext cx="1541205" cy="1605241"/>
            <a:chOff x="6998551" y="3720032"/>
            <a:chExt cx="1541205" cy="16052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8551" y="3720032"/>
              <a:ext cx="1530962" cy="153096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153007" y="4986719"/>
              <a:ext cx="1386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Administrator</a:t>
              </a:r>
              <a:endParaRPr lang="en-US" sz="1600" dirty="0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614" y="4891281"/>
            <a:ext cx="514042" cy="5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is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Controllers work on </a:t>
            </a:r>
            <a:r>
              <a:rPr lang="en-US" dirty="0" smtClean="0">
                <a:solidFill>
                  <a:srgbClr val="C0504D"/>
                </a:solidFill>
              </a:rPr>
              <a:t>disjoint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/>
              <a:t>parts of traffic</a:t>
            </a:r>
          </a:p>
          <a:p>
            <a:pPr lvl="1"/>
            <a:r>
              <a:rPr lang="en-US" dirty="0" smtClean="0"/>
              <a:t>Useful for multi-tenancy</a:t>
            </a:r>
          </a:p>
          <a:p>
            <a:r>
              <a:rPr lang="en-US" dirty="0" smtClean="0"/>
              <a:t>But we want them to collaboratively work on the </a:t>
            </a:r>
            <a:r>
              <a:rPr lang="en-US" dirty="0">
                <a:solidFill>
                  <a:srgbClr val="C0504D"/>
                </a:solidFill>
              </a:rPr>
              <a:t>same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5</a:t>
            </a:fld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74904" y="5940716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5" idx="2"/>
            <a:endCxn id="23" idx="7"/>
          </p:cNvCxnSpPr>
          <p:nvPr/>
        </p:nvCxnSpPr>
        <p:spPr>
          <a:xfrm flipH="1">
            <a:off x="3065149" y="5805128"/>
            <a:ext cx="820307" cy="20254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85456" y="5576528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816726" y="6342695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>
          <a:xfrm flipH="1">
            <a:off x="1765916" y="6169316"/>
            <a:ext cx="908988" cy="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2"/>
            <a:endCxn id="23" idx="5"/>
          </p:cNvCxnSpPr>
          <p:nvPr/>
        </p:nvCxnSpPr>
        <p:spPr>
          <a:xfrm flipH="1" flipV="1">
            <a:off x="3065149" y="6330961"/>
            <a:ext cx="751577" cy="2403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6"/>
          </p:cNvCxnSpPr>
          <p:nvPr/>
        </p:nvCxnSpPr>
        <p:spPr>
          <a:xfrm flipH="1">
            <a:off x="5474455" y="6136358"/>
            <a:ext cx="908989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17255" y="5907758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30" idx="1"/>
            <a:endCxn id="25" idx="6"/>
          </p:cNvCxnSpPr>
          <p:nvPr/>
        </p:nvCxnSpPr>
        <p:spPr>
          <a:xfrm flipH="1" flipV="1">
            <a:off x="4342656" y="5805128"/>
            <a:ext cx="741554" cy="16958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3"/>
            <a:endCxn id="26" idx="6"/>
          </p:cNvCxnSpPr>
          <p:nvPr/>
        </p:nvCxnSpPr>
        <p:spPr>
          <a:xfrm flipH="1">
            <a:off x="4273926" y="6298003"/>
            <a:ext cx="810284" cy="27329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4"/>
            <a:endCxn id="26" idx="0"/>
          </p:cNvCxnSpPr>
          <p:nvPr/>
        </p:nvCxnSpPr>
        <p:spPr>
          <a:xfrm flipH="1">
            <a:off x="4045326" y="6033728"/>
            <a:ext cx="68730" cy="30896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29894" y="6180292"/>
            <a:ext cx="106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614" y="4891281"/>
            <a:ext cx="514042" cy="56491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474455" y="3819703"/>
            <a:ext cx="1316524" cy="984287"/>
            <a:chOff x="5464499" y="2875315"/>
            <a:chExt cx="1316524" cy="984287"/>
          </a:xfrm>
          <a:solidFill>
            <a:schemeClr val="accent3"/>
          </a:solidFill>
        </p:grpSpPr>
        <p:sp>
          <p:nvSpPr>
            <p:cNvPr id="36" name="Rectangle 35"/>
            <p:cNvSpPr/>
            <p:nvPr/>
          </p:nvSpPr>
          <p:spPr>
            <a:xfrm>
              <a:off x="5464499" y="2875315"/>
              <a:ext cx="1280160" cy="54864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Monitoring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64499" y="3517043"/>
              <a:ext cx="1316524" cy="342559"/>
            </a:xfrm>
            <a:prstGeom prst="rect">
              <a:avLst/>
            </a:prstGeom>
            <a:grp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Floodlight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34403" y="3821594"/>
            <a:ext cx="1316524" cy="979292"/>
            <a:chOff x="1665651" y="2883445"/>
            <a:chExt cx="1316524" cy="979292"/>
          </a:xfrm>
          <a:solidFill>
            <a:srgbClr val="F79646"/>
          </a:solidFill>
        </p:grpSpPr>
        <p:sp>
          <p:nvSpPr>
            <p:cNvPr id="39" name="Rectangle 38"/>
            <p:cNvSpPr/>
            <p:nvPr/>
          </p:nvSpPr>
          <p:spPr>
            <a:xfrm>
              <a:off x="1665651" y="3520178"/>
              <a:ext cx="1316524" cy="342559"/>
            </a:xfrm>
            <a:prstGeom prst="rect">
              <a:avLst/>
            </a:prstGeom>
            <a:grp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65651" y="2883445"/>
              <a:ext cx="1280160" cy="54864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Load Balancing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29686" y="3821594"/>
            <a:ext cx="1316524" cy="985531"/>
            <a:chOff x="3615551" y="2877206"/>
            <a:chExt cx="1316524" cy="985531"/>
          </a:xfrm>
          <a:solidFill>
            <a:schemeClr val="accent1"/>
          </a:solidFill>
        </p:grpSpPr>
        <p:sp>
          <p:nvSpPr>
            <p:cNvPr id="42" name="Rectangle 41"/>
            <p:cNvSpPr/>
            <p:nvPr/>
          </p:nvSpPr>
          <p:spPr>
            <a:xfrm>
              <a:off x="3639900" y="2877206"/>
              <a:ext cx="1280160" cy="54864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15551" y="3520178"/>
              <a:ext cx="1316524" cy="342559"/>
            </a:xfrm>
            <a:prstGeom prst="rect">
              <a:avLst/>
            </a:prstGeom>
            <a:grp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Ryu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75984" y="4234385"/>
            <a:ext cx="1541205" cy="1605241"/>
            <a:chOff x="6998551" y="3720032"/>
            <a:chExt cx="1541205" cy="160524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8551" y="3720032"/>
              <a:ext cx="1530962" cy="153096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153007" y="4986719"/>
              <a:ext cx="1386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Administrator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04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C0504D"/>
                </a:solidFill>
              </a:rPr>
              <a:t>transparent </a:t>
            </a:r>
            <a:r>
              <a:rPr lang="en-US" sz="2400" dirty="0"/>
              <a:t>layer between switches and controllers</a:t>
            </a:r>
          </a:p>
          <a:p>
            <a:r>
              <a:rPr lang="en-US" sz="2400" dirty="0" smtClean="0"/>
              <a:t>Combine controllers with </a:t>
            </a:r>
            <a:r>
              <a:rPr lang="en-US" sz="2400" dirty="0" smtClean="0">
                <a:solidFill>
                  <a:schemeClr val="accent2"/>
                </a:solidFill>
              </a:rPr>
              <a:t>Frenetic-like composition </a:t>
            </a:r>
            <a:r>
              <a:rPr lang="en-US" sz="2400" dirty="0" smtClean="0">
                <a:solidFill>
                  <a:srgbClr val="C0504D"/>
                </a:solidFill>
              </a:rPr>
              <a:t>operators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Parallel operator (+)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Sequential operator (&gt;&gt;)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Solution: Compositional </a:t>
            </a:r>
            <a:r>
              <a:rPr lang="en-US" sz="3600" dirty="0"/>
              <a:t>H</a:t>
            </a:r>
            <a:r>
              <a:rPr lang="en-US" sz="3600" dirty="0" smtClean="0"/>
              <a:t>ypervisor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74455" y="3525808"/>
            <a:ext cx="1933416" cy="1350990"/>
            <a:chOff x="4962844" y="3255853"/>
            <a:chExt cx="1933416" cy="1350990"/>
          </a:xfrm>
        </p:grpSpPr>
        <p:grpSp>
          <p:nvGrpSpPr>
            <p:cNvPr id="82" name="Group 81"/>
            <p:cNvGrpSpPr/>
            <p:nvPr/>
          </p:nvGrpSpPr>
          <p:grpSpPr>
            <a:xfrm>
              <a:off x="4962844" y="3255853"/>
              <a:ext cx="1316524" cy="984287"/>
              <a:chOff x="5464499" y="2875315"/>
              <a:chExt cx="1316524" cy="98428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464499" y="2875315"/>
                <a:ext cx="1280160" cy="548640"/>
              </a:xfrm>
              <a:prstGeom prst="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Monitoring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64499" y="3517043"/>
                <a:ext cx="1316524" cy="342559"/>
              </a:xfrm>
              <a:prstGeom prst="rect">
                <a:avLst/>
              </a:prstGeom>
              <a:solidFill>
                <a:schemeClr val="accent3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Floodlight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flipH="1" flipV="1">
              <a:off x="5600116" y="4241083"/>
              <a:ext cx="0" cy="365760"/>
            </a:xfrm>
            <a:prstGeom prst="straightConnector1">
              <a:avLst/>
            </a:prstGeom>
            <a:ln w="19050" cmpd="sng">
              <a:solidFill>
                <a:schemeClr val="accent3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600116" y="4241083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OpenFlow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34403" y="3527699"/>
            <a:ext cx="1954406" cy="1350990"/>
            <a:chOff x="1917518" y="3255853"/>
            <a:chExt cx="1954406" cy="1350990"/>
          </a:xfrm>
        </p:grpSpPr>
        <p:grpSp>
          <p:nvGrpSpPr>
            <p:cNvPr id="80" name="Group 79"/>
            <p:cNvGrpSpPr/>
            <p:nvPr/>
          </p:nvGrpSpPr>
          <p:grpSpPr>
            <a:xfrm>
              <a:off x="1917518" y="3255853"/>
              <a:ext cx="1316524" cy="979292"/>
              <a:chOff x="1665651" y="2883445"/>
              <a:chExt cx="1316524" cy="97929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65651" y="3520178"/>
                <a:ext cx="1316524" cy="342559"/>
              </a:xfrm>
              <a:prstGeom prst="rect">
                <a:avLst/>
              </a:prstGeom>
              <a:solidFill>
                <a:srgbClr val="F79646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POX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65651" y="2883445"/>
                <a:ext cx="1280160" cy="548640"/>
              </a:xfrm>
              <a:prstGeom prst="rect">
                <a:avLst/>
              </a:prstGeom>
              <a:solidFill>
                <a:srgbClr val="F79646"/>
              </a:solidFill>
              <a:ln w="28575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Load Balancing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2575780" y="4241083"/>
              <a:ext cx="0" cy="365760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575780" y="4241083"/>
              <a:ext cx="12961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OpenFlow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686" y="3527699"/>
            <a:ext cx="1954406" cy="1349099"/>
            <a:chOff x="3429686" y="3257744"/>
            <a:chExt cx="1954406" cy="1349099"/>
          </a:xfrm>
        </p:grpSpPr>
        <p:grpSp>
          <p:nvGrpSpPr>
            <p:cNvPr id="81" name="Group 80"/>
            <p:cNvGrpSpPr/>
            <p:nvPr/>
          </p:nvGrpSpPr>
          <p:grpSpPr>
            <a:xfrm>
              <a:off x="3429686" y="3257744"/>
              <a:ext cx="1316524" cy="985531"/>
              <a:chOff x="3615551" y="2877206"/>
              <a:chExt cx="1316524" cy="98553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639900" y="2877206"/>
                <a:ext cx="1280160" cy="548640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15551" y="3520178"/>
                <a:ext cx="1316524" cy="342559"/>
              </a:xfrm>
              <a:prstGeom prst="rect">
                <a:avLst/>
              </a:prstGeom>
              <a:solidFill>
                <a:schemeClr val="accent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Ryu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4087948" y="4241083"/>
              <a:ext cx="0" cy="365760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087948" y="4241083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OpenFlow</a:t>
              </a:r>
              <a:endParaRPr lang="en-US" sz="1600" dirty="0"/>
            </a:p>
          </p:txBody>
        </p:sp>
      </p:grpSp>
      <p:sp>
        <p:nvSpPr>
          <p:cNvPr id="59" name="Oval 58"/>
          <p:cNvSpPr/>
          <p:nvPr/>
        </p:nvSpPr>
        <p:spPr>
          <a:xfrm>
            <a:off x="2674904" y="5940716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Arrow Connector 59"/>
          <p:cNvCxnSpPr>
            <a:stCxn id="61" idx="2"/>
            <a:endCxn id="59" idx="7"/>
          </p:cNvCxnSpPr>
          <p:nvPr/>
        </p:nvCxnSpPr>
        <p:spPr>
          <a:xfrm flipH="1">
            <a:off x="3065149" y="5805128"/>
            <a:ext cx="820307" cy="20254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885456" y="5576528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16726" y="6342695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Arrow Connector 62"/>
          <p:cNvCxnSpPr>
            <a:stCxn id="59" idx="2"/>
          </p:cNvCxnSpPr>
          <p:nvPr/>
        </p:nvCxnSpPr>
        <p:spPr>
          <a:xfrm flipH="1">
            <a:off x="1765916" y="6169316"/>
            <a:ext cx="908988" cy="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2" idx="2"/>
            <a:endCxn id="59" idx="5"/>
          </p:cNvCxnSpPr>
          <p:nvPr/>
        </p:nvCxnSpPr>
        <p:spPr>
          <a:xfrm flipH="1" flipV="1">
            <a:off x="3065149" y="6330961"/>
            <a:ext cx="751577" cy="2403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6" idx="6"/>
          </p:cNvCxnSpPr>
          <p:nvPr/>
        </p:nvCxnSpPr>
        <p:spPr>
          <a:xfrm flipH="1">
            <a:off x="5474455" y="6136358"/>
            <a:ext cx="908989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017255" y="5907758"/>
            <a:ext cx="457200" cy="457200"/>
          </a:xfrm>
          <a:prstGeom prst="ellipse">
            <a:avLst/>
          </a:prstGeom>
          <a:ln w="254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Arrow Connector 66"/>
          <p:cNvCxnSpPr>
            <a:stCxn id="66" idx="1"/>
            <a:endCxn id="61" idx="6"/>
          </p:cNvCxnSpPr>
          <p:nvPr/>
        </p:nvCxnSpPr>
        <p:spPr>
          <a:xfrm flipH="1" flipV="1">
            <a:off x="4342656" y="5805128"/>
            <a:ext cx="741554" cy="16958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3"/>
            <a:endCxn id="62" idx="6"/>
          </p:cNvCxnSpPr>
          <p:nvPr/>
        </p:nvCxnSpPr>
        <p:spPr>
          <a:xfrm flipH="1">
            <a:off x="4273926" y="6298003"/>
            <a:ext cx="810284" cy="27329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4"/>
            <a:endCxn id="62" idx="0"/>
          </p:cNvCxnSpPr>
          <p:nvPr/>
        </p:nvCxnSpPr>
        <p:spPr>
          <a:xfrm flipH="1">
            <a:off x="4045326" y="6033728"/>
            <a:ext cx="68730" cy="30896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29894" y="6180292"/>
            <a:ext cx="106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51749" y="520376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OpenFlow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1353888" y="4861208"/>
            <a:ext cx="5824873" cy="342559"/>
          </a:xfrm>
          <a:prstGeom prst="rect">
            <a:avLst/>
          </a:prstGeom>
          <a:solidFill>
            <a:schemeClr val="accent2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Compositional Hypervisor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4114056" y="5203767"/>
            <a:ext cx="0" cy="36576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lus 37"/>
          <p:cNvSpPr>
            <a:spLocks noChangeAspect="1"/>
          </p:cNvSpPr>
          <p:nvPr/>
        </p:nvSpPr>
        <p:spPr>
          <a:xfrm>
            <a:off x="4901330" y="3891568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56089" y="3494974"/>
            <a:ext cx="4138269" cy="1108731"/>
            <a:chOff x="2856089" y="3494974"/>
            <a:chExt cx="4138269" cy="1108731"/>
          </a:xfrm>
        </p:grpSpPr>
        <p:sp>
          <p:nvSpPr>
            <p:cNvPr id="39" name="Left Bracket 38"/>
            <p:cNvSpPr/>
            <p:nvPr/>
          </p:nvSpPr>
          <p:spPr>
            <a:xfrm>
              <a:off x="3237057" y="3494974"/>
              <a:ext cx="128016" cy="1108731"/>
            </a:xfrm>
            <a:prstGeom prst="leftBracke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ket 39"/>
            <p:cNvSpPr/>
            <p:nvPr/>
          </p:nvSpPr>
          <p:spPr>
            <a:xfrm>
              <a:off x="6866342" y="3494974"/>
              <a:ext cx="128016" cy="1033142"/>
            </a:xfrm>
            <a:prstGeom prst="rightBracke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2856089" y="3902690"/>
              <a:ext cx="270030" cy="274320"/>
              <a:chOff x="3563888" y="2924944"/>
              <a:chExt cx="360040" cy="432048"/>
            </a:xfrm>
            <a:solidFill>
              <a:schemeClr val="tx1"/>
            </a:solidFill>
          </p:grpSpPr>
          <p:sp>
            <p:nvSpPr>
              <p:cNvPr id="42" name="Chevron 41"/>
              <p:cNvSpPr/>
              <p:nvPr/>
            </p:nvSpPr>
            <p:spPr>
              <a:xfrm>
                <a:off x="3563888" y="2924944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Chevron 42"/>
              <p:cNvSpPr/>
              <p:nvPr/>
            </p:nvSpPr>
            <p:spPr>
              <a:xfrm>
                <a:off x="3707904" y="2924944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88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</a:p>
          <a:p>
            <a:r>
              <a:rPr lang="en-US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outputs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</a:t>
            </a:r>
          </a:p>
          <a:p>
            <a:r>
              <a:rPr lang="en-US" dirty="0" smtClean="0"/>
              <a:t>Hypervisor compiles them to a single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7</a:t>
            </a:fld>
            <a:endParaRPr lang="en-US"/>
          </a:p>
        </p:txBody>
      </p:sp>
      <p:sp>
        <p:nvSpPr>
          <p:cNvPr id="7" name="Plus 6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5" name="Rectangle 4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drop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6" name="Rectangle 5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chemeClr val="accent1"/>
                  </a:solidFill>
                </a:rPr>
                <a:t>0. *                </a:t>
              </a:r>
              <a:r>
                <a:rPr lang="en-US" dirty="0" smtClean="0">
                  <a:solidFill>
                    <a:schemeClr val="accent1"/>
                  </a:solidFill>
                </a:rPr>
                <a:t>           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>
                  <a:solidFill>
                    <a:schemeClr val="accent1"/>
                  </a:solidFill>
                </a:rPr>
                <a:t>drop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8483" y="4665462"/>
            <a:ext cx="3088137" cy="864279"/>
            <a:chOff x="883658" y="3086886"/>
            <a:chExt cx="3088137" cy="864279"/>
          </a:xfrm>
        </p:grpSpPr>
        <p:sp>
          <p:nvSpPr>
            <p:cNvPr id="15" name="TextBox 14"/>
            <p:cNvSpPr txBox="1"/>
            <p:nvPr/>
          </p:nvSpPr>
          <p:spPr>
            <a:xfrm>
              <a:off x="883658" y="3581833"/>
              <a:ext cx="889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Priority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0749" y="3581833"/>
              <a:ext cx="889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Match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2624" y="3560713"/>
              <a:ext cx="889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Action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96759" y="3086886"/>
              <a:ext cx="0" cy="494947"/>
            </a:xfrm>
            <a:prstGeom prst="straightConnector1">
              <a:avLst/>
            </a:prstGeom>
            <a:ln w="28575" cmpd="sng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0"/>
            </p:cNvCxnSpPr>
            <p:nvPr/>
          </p:nvCxnSpPr>
          <p:spPr>
            <a:xfrm flipV="1">
              <a:off x="2385335" y="3086887"/>
              <a:ext cx="0" cy="494946"/>
            </a:xfrm>
            <a:prstGeom prst="straightConnector1">
              <a:avLst/>
            </a:prstGeom>
            <a:ln w="28575" cmpd="sng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06220" y="3086886"/>
              <a:ext cx="0" cy="473827"/>
            </a:xfrm>
            <a:prstGeom prst="straightConnector1">
              <a:avLst/>
            </a:prstGeom>
            <a:ln w="28575" cmpd="sng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72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</a:p>
          <a:p>
            <a:r>
              <a:rPr lang="en-US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outputs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policy</a:t>
            </a:r>
          </a:p>
          <a:p>
            <a:r>
              <a:rPr lang="en-US" dirty="0" smtClean="0"/>
              <a:t>Hypervisor compiles them to a single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8</a:t>
            </a:fld>
            <a:endParaRPr lang="en-US"/>
          </a:p>
        </p:txBody>
      </p:sp>
      <p:sp>
        <p:nvSpPr>
          <p:cNvPr id="7" name="Plus 6"/>
          <p:cNvSpPr>
            <a:spLocks noChangeAspect="1"/>
          </p:cNvSpPr>
          <p:nvPr/>
        </p:nvSpPr>
        <p:spPr>
          <a:xfrm>
            <a:off x="4304100" y="3992932"/>
            <a:ext cx="365760" cy="365760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51980" y="3348838"/>
            <a:ext cx="2834640" cy="1300226"/>
            <a:chOff x="1051980" y="3260494"/>
            <a:chExt cx="2834640" cy="1300226"/>
          </a:xfrm>
        </p:grpSpPr>
        <p:sp>
          <p:nvSpPr>
            <p:cNvPr id="5" name="Rectangle 4"/>
            <p:cNvSpPr/>
            <p:nvPr/>
          </p:nvSpPr>
          <p:spPr>
            <a:xfrm>
              <a:off x="1051980" y="3646320"/>
              <a:ext cx="2834640" cy="914400"/>
            </a:xfrm>
            <a:prstGeom prst="rect">
              <a:avLst/>
            </a:prstGeom>
            <a:ln w="28575">
              <a:solidFill>
                <a:srgbClr val="4F6228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9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. </a:t>
              </a: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</a:rPr>
                <a:t>srcip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=1.0.0.0/24 </a:t>
              </a:r>
              <a:r>
                <a:rPr lang="en-US" sz="1400" dirty="0">
                  <a:solidFill>
                    <a:srgbClr val="9BBB59">
                      <a:lumMod val="50000"/>
                    </a:srgb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count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 *                          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drop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1980" y="3260494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Monitoring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5880" y="3337795"/>
            <a:ext cx="3017520" cy="1283732"/>
            <a:chOff x="5135880" y="3249451"/>
            <a:chExt cx="3017520" cy="1283732"/>
          </a:xfrm>
        </p:grpSpPr>
        <p:sp>
          <p:nvSpPr>
            <p:cNvPr id="6" name="Rectangle 5"/>
            <p:cNvSpPr/>
            <p:nvPr/>
          </p:nvSpPr>
          <p:spPr>
            <a:xfrm>
              <a:off x="5135880" y="3618783"/>
              <a:ext cx="3017520" cy="914400"/>
            </a:xfrm>
            <a:prstGeom prst="rect">
              <a:avLst/>
            </a:prstGeom>
            <a:ln w="28575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7. </a:t>
              </a:r>
              <a:r>
                <a:rPr lang="en-US" dirty="0" err="1">
                  <a:solidFill>
                    <a:schemeClr val="accent1"/>
                  </a:solidFill>
                </a:rPr>
                <a:t>dstip</a:t>
              </a:r>
              <a:r>
                <a:rPr lang="en-US" dirty="0">
                  <a:solidFill>
                    <a:schemeClr val="accent1"/>
                  </a:solidFill>
                </a:rPr>
                <a:t>=</a:t>
              </a:r>
              <a:r>
                <a:rPr lang="en-US" dirty="0" smtClean="0">
                  <a:solidFill>
                    <a:schemeClr val="accent1"/>
                  </a:solidFill>
                </a:rPr>
                <a:t>2.0.0.0/30 </a:t>
              </a:r>
              <a:r>
                <a:rPr lang="en-US" sz="1400" dirty="0">
                  <a:solidFill>
                    <a:srgbClr val="4F81BD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chemeClr val="accent1"/>
                  </a:solidFill>
                </a:rPr>
                <a:t>fwd</a:t>
              </a:r>
              <a:r>
                <a:rPr lang="en-US" dirty="0" smtClean="0">
                  <a:solidFill>
                    <a:schemeClr val="accent1"/>
                  </a:solidFill>
                </a:rPr>
                <a:t>(1)</a:t>
              </a:r>
              <a:endParaRPr lang="en-US" dirty="0">
                <a:solidFill>
                  <a:schemeClr val="accent1"/>
                </a:solidFill>
              </a:endParaRPr>
            </a:p>
            <a:p>
              <a:r>
                <a:rPr lang="en-US" dirty="0">
                  <a:solidFill>
                    <a:srgbClr val="7F7F7F"/>
                  </a:solidFill>
                </a:rPr>
                <a:t>0. *                </a:t>
              </a:r>
              <a:r>
                <a:rPr lang="en-US" dirty="0" smtClean="0">
                  <a:solidFill>
                    <a:srgbClr val="7F7F7F"/>
                  </a:solidFill>
                </a:rPr>
                <a:t>            </a:t>
              </a:r>
              <a:r>
                <a:rPr lang="en-US" sz="1400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dirty="0" smtClean="0">
                  <a:solidFill>
                    <a:srgbClr val="7F7F7F"/>
                  </a:solidFill>
                </a:rPr>
                <a:t> </a:t>
              </a:r>
              <a:r>
                <a:rPr lang="en-US" dirty="0">
                  <a:solidFill>
                    <a:srgbClr val="7F7F7F"/>
                  </a:solidFill>
                </a:rPr>
                <a:t>drop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5880" y="3249451"/>
              <a:ext cx="1458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Routing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01429" y="4898581"/>
            <a:ext cx="5212080" cy="1828800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?.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srcip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=1.0.0.0/24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dstip</a:t>
            </a:r>
            <a:r>
              <a:rPr lang="en-US" b="1" dirty="0">
                <a:solidFill>
                  <a:schemeClr val="accent1"/>
                </a:solidFill>
              </a:rPr>
              <a:t>=2.0.0.0/30 </a:t>
            </a:r>
            <a:r>
              <a:rPr lang="en-US" sz="14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count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fwd</a:t>
            </a:r>
            <a:r>
              <a:rPr lang="en-US" b="1" dirty="0">
                <a:solidFill>
                  <a:schemeClr val="accent1"/>
                </a:solidFill>
              </a:rPr>
              <a:t>(1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1274392" y="5648263"/>
            <a:ext cx="650707" cy="356873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7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1978</Words>
  <Application>Microsoft Macintosh PowerPoint</Application>
  <PresentationFormat>On-screen Show (4:3)</PresentationFormat>
  <Paragraphs>359</Paragraphs>
  <Slides>26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Incremental Update for a Compositional SDN Hypervisor</vt:lpstr>
      <vt:lpstr>Software-Defined Networking</vt:lpstr>
      <vt:lpstr>Multiple Management Tasks</vt:lpstr>
      <vt:lpstr>Modular SDN Applications</vt:lpstr>
      <vt:lpstr>Frenetic is Not Enough</vt:lpstr>
      <vt:lpstr>Slicing is Not Enough</vt:lpstr>
      <vt:lpstr>Our Solution: Compositional Hypervisor</vt:lpstr>
      <vt:lpstr>Policy Compilation</vt:lpstr>
      <vt:lpstr>Policy Compilation</vt:lpstr>
      <vt:lpstr>Policy Compilation</vt:lpstr>
      <vt:lpstr>Key challenge: Efficient data plane update</vt:lpstr>
      <vt:lpstr>Key challenge: Efficient data plane update</vt:lpstr>
      <vt:lpstr>Naïve Solution</vt:lpstr>
      <vt:lpstr>Naïve Solution</vt:lpstr>
      <vt:lpstr>Naïve Solution</vt:lpstr>
      <vt:lpstr>Incremental Update</vt:lpstr>
      <vt:lpstr>Incremental Update</vt:lpstr>
      <vt:lpstr>Incremental Update</vt:lpstr>
      <vt:lpstr>Incremental Update</vt:lpstr>
      <vt:lpstr>Incremental Update</vt:lpstr>
      <vt:lpstr>Incremental Update</vt:lpstr>
      <vt:lpstr>Incremental Update</vt:lpstr>
      <vt:lpstr>Evaluation</vt:lpstr>
      <vt:lpstr>Evaluation</vt:lpstr>
      <vt:lpstr>Conclusion</vt:lpstr>
      <vt:lpstr>Thanks!  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Incremental Update for a Compositional SDN Hypervisor</dc:title>
  <dc:creator>Xin Jin</dc:creator>
  <cp:lastModifiedBy>Jennifer Rexford</cp:lastModifiedBy>
  <cp:revision>183</cp:revision>
  <cp:lastPrinted>2014-08-13T12:51:04Z</cp:lastPrinted>
  <dcterms:created xsi:type="dcterms:W3CDTF">2014-07-18T20:37:16Z</dcterms:created>
  <dcterms:modified xsi:type="dcterms:W3CDTF">2014-08-25T15:07:05Z</dcterms:modified>
</cp:coreProperties>
</file>