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45A4806-CED3-44F7-BA0F-5D729FF45973}">
  <a:tblStyle styleId="{645A4806-CED3-44F7-BA0F-5D729FF4597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61" d="100"/>
          <a:sy n="161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Expand acronym in the title.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f98eae3bb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f98eae3bb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3e5974a24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3e5974a24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Consider how exactly BGP comes in. Adversaries can launch BGP attacks tot spoof a response.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dbaf94309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dbaf94309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e9da2c8b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e9da2c8b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e9da2c8bd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e9da2c8bd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e9da2c8bd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1e9da2c8bd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3e5974a24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23e5974a24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3e5974a24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23e5974a24_1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1e9da2c8bd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1e9da2c8bd_0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3e5974a24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23e5974a24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00a00d7fa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00a00d7fa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1e9da2c8bd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1e9da2c8bd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23e5974a24_1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23e5974a24_1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400a00d7fa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400a00d7fa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400a00d7fa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400a00d7fa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3eca391da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3eca391da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4032c0c888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4032c0c888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Mention covers two thirds of CA market!!!!!!!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your speech, can mention that these 5 CA control XX market share etc (or are the top 5 CAs etc if thats true)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Highlight some aspects of the slide in color for emphasis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typically have a key “take away” pop up box that appears in an animation, summarizing the main point in such “Results slides”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4032c0c888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4032c0c888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your speech, can mention that these 5 CA control XX market share etc (or are the top 5 CAs etc if thats true)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Highlight some aspects of the slide in color for emphasis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typically have a key “take away” pop up box that appears in an animation, summarizing the main point in such “Results slides”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400a00d7fa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400a00d7fa_0_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BGP attacker to blackhat icons.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3dbaf94309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3dbaf94309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4032c0c88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4032c0c88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00a00d7fa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00a00d7fa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slide title. Say BGP hijack. Need a takeaway text on this slide.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40483867b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40483867b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4032c0c888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4032c0c888_0_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4032c0c888_0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4032c0c888_0_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400a00d7fa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400a00d7fa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400a00d7fa_0_5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400a00d7fa_0_5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An equally-specific prefix attack will not be effective in all cases. Depending on the topological relationship between the CA, victim, and attacker, sometimes a CA is resilient to the attack.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400a00d7fa_0_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400a00d7fa_0_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Consider referencing counter-raptor and the original DSN paper.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4032c0c888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5" name="Google Shape;845;g4032c0c888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Consider Assuming all ASes can be adversaries.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40483867bd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40483867bd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emphasis on key phrases in color. BGPsec: our work serves as motivation for BGPsec.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add here that you are engaging with Symantec and LetsEncrypt + potentially an open source community effort etc. 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g4032c0c88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Google Shape;862;g4032c0c88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4032c0c888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" name="Google Shape;908;g4032c0c888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Mention CAA records in the presentation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00a00d7fa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00a00d7fa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Focus on the transition.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4032c0c888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4032c0c888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Mention the chance of attack now goes to 75%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400a00d7fa_0_7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6" name="Google Shape;926;g400a00d7fa_0_7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3dbaf94309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3" name="Google Shape;933;g3dbaf94309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Consider circling two components of the internet that are developed.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3dbaf94309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3dbaf94309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Consider circling two components of the internet that are developed.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g3dbaf94309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1" name="Google Shape;1021;g3dbaf94309_0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Might want to mention that multiple vantage points also protects against ASes that happen to be on the route between a CA and a victim.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g23e5974a24_1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6" name="Google Shape;1066;g23e5974a24_1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emphasis on key phrases in color. BGPsec: our work serves as motivation for BGPsec.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add here that you are engaging with Symantec and LetsEncrypt + potentially an open source community effort etc. 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g400a00d7fa_0_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0" name="Google Shape;1080;g400a00d7fa_0_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Mention CAA records in the presentation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g400a00d7fa_0_6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7" name="Google Shape;1087;g400a00d7fa_0_6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Mention CAA records in the presentation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400a00d7fa_0_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0" name="Google Shape;1100;g400a00d7fa_0_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Explain DNS as Domain Name Service. Please see paper for more details.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g3dbaf94309_0_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6" name="Google Shape;1106;g3dbaf94309_0_5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e9bd5ceee_0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e9bd5ceee_0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g40483867bd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3" name="Google Shape;1113;g40483867bd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g40483867bd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9" name="Google Shape;1119;g40483867bd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Move to after demo</a:t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g1f98eae3b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7" name="Google Shape;1127;g1f98eae3b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g4032c0c8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7" name="Google Shape;1137;g4032c0c88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f98eae3b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f98eae3b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f98eae3b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f98eae3b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f98eae3bb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f98eae3bb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f98eae3bb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f98eae3bb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e-certificates.princeton.edu/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e-certificates.princeton.edu/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Bamboozling Certificate Authorities with BGP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Henry Birge-Lee, Yixin Sun, Anne Edmundson, Jennifer Rexford, Prateek Mittal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100" y="4117638"/>
            <a:ext cx="2505075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Domain Control Verification</a:t>
            </a:r>
            <a:endParaRPr/>
          </a:p>
        </p:txBody>
      </p:sp>
      <p:pic>
        <p:nvPicPr>
          <p:cNvPr id="149" name="Google Shape;14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2913" y="1227338"/>
            <a:ext cx="1427350" cy="1427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0" name="Google Shape;150;p22"/>
          <p:cNvCxnSpPr/>
          <p:nvPr/>
        </p:nvCxnSpPr>
        <p:spPr>
          <a:xfrm>
            <a:off x="2372325" y="2946437"/>
            <a:ext cx="4274400" cy="12213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1" name="Google Shape;151;p22"/>
          <p:cNvSpPr txBox="1"/>
          <p:nvPr/>
        </p:nvSpPr>
        <p:spPr>
          <a:xfrm rot="988009">
            <a:off x="3019107" y="3321367"/>
            <a:ext cx="4079943" cy="362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0000"/>
                </a:solidFill>
              </a:rPr>
              <a:t>Here is your certificate</a:t>
            </a:r>
            <a:endParaRPr sz="1600">
              <a:solidFill>
                <a:srgbClr val="FF0000"/>
              </a:solidFill>
            </a:endParaRPr>
          </a:p>
        </p:txBody>
      </p:sp>
      <p:pic>
        <p:nvPicPr>
          <p:cNvPr id="152" name="Google Shape;152;p22" descr="671px-Crypto_key.svg.png"/>
          <p:cNvPicPr preferRelativeResize="0"/>
          <p:nvPr/>
        </p:nvPicPr>
        <p:blipFill rotWithShape="1">
          <a:blip r:embed="rId4">
            <a:alphaModFix/>
          </a:blip>
          <a:srcRect t="-46125" b="-46144"/>
          <a:stretch/>
        </p:blipFill>
        <p:spPr>
          <a:xfrm>
            <a:off x="503100" y="2011875"/>
            <a:ext cx="1869149" cy="186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2"/>
          <p:cNvSpPr txBox="1"/>
          <p:nvPr/>
        </p:nvSpPr>
        <p:spPr>
          <a:xfrm>
            <a:off x="503175" y="3383825"/>
            <a:ext cx="18690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Certificate Authority</a:t>
            </a:r>
            <a:endParaRPr/>
          </a:p>
        </p:txBody>
      </p:sp>
      <p:sp>
        <p:nvSpPr>
          <p:cNvPr id="154" name="Google Shape;154;p22"/>
          <p:cNvSpPr txBox="1"/>
          <p:nvPr/>
        </p:nvSpPr>
        <p:spPr>
          <a:xfrm>
            <a:off x="6203493" y="800675"/>
            <a:ext cx="2086200" cy="4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Server at example.com</a:t>
            </a:r>
            <a:endParaRPr/>
          </a:p>
        </p:txBody>
      </p:sp>
      <p:sp>
        <p:nvSpPr>
          <p:cNvPr id="155" name="Google Shape;155;p22"/>
          <p:cNvSpPr txBox="1"/>
          <p:nvPr/>
        </p:nvSpPr>
        <p:spPr>
          <a:xfrm>
            <a:off x="4446718" y="4350300"/>
            <a:ext cx="2086200" cy="4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Owner of example.com</a:t>
            </a:r>
            <a:endParaRPr/>
          </a:p>
        </p:txBody>
      </p:sp>
      <p:cxnSp>
        <p:nvCxnSpPr>
          <p:cNvPr id="156" name="Google Shape;156;p22"/>
          <p:cNvCxnSpPr/>
          <p:nvPr/>
        </p:nvCxnSpPr>
        <p:spPr>
          <a:xfrm rot="10800000" flipH="1">
            <a:off x="2372213" y="1941012"/>
            <a:ext cx="4160700" cy="10053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57" name="Google Shape;157;p22"/>
          <p:cNvSpPr txBox="1"/>
          <p:nvPr/>
        </p:nvSpPr>
        <p:spPr>
          <a:xfrm rot="-812610">
            <a:off x="3049873" y="1549120"/>
            <a:ext cx="6717806" cy="783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0000"/>
                </a:solidFill>
              </a:rPr>
              <a:t>HTTP 200 OK: </a:t>
            </a:r>
            <a:r>
              <a:rPr lang="en" sz="1600" i="1">
                <a:solidFill>
                  <a:srgbClr val="FF0000"/>
                </a:solidFill>
              </a:rPr>
              <a:t>&lt;content&gt;</a:t>
            </a:r>
            <a:endParaRPr sz="1600" i="1">
              <a:solidFill>
                <a:srgbClr val="FF0000"/>
              </a:solidFill>
            </a:endParaRPr>
          </a:p>
        </p:txBody>
      </p:sp>
      <p:pic>
        <p:nvPicPr>
          <p:cNvPr id="158" name="Google Shape;158;p22" descr="Admin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6646725" y="3567875"/>
            <a:ext cx="1199725" cy="119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BGP Comes In</a:t>
            </a:r>
            <a:endParaRPr/>
          </a:p>
        </p:txBody>
      </p:sp>
      <p:pic>
        <p:nvPicPr>
          <p:cNvPr id="164" name="Google Shape;16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2913" y="1227338"/>
            <a:ext cx="1427350" cy="1427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" name="Google Shape;165;p23"/>
          <p:cNvCxnSpPr>
            <a:stCxn id="166" idx="1"/>
            <a:endCxn id="167" idx="3"/>
          </p:cNvCxnSpPr>
          <p:nvPr/>
        </p:nvCxnSpPr>
        <p:spPr>
          <a:xfrm rot="10800000">
            <a:off x="2372325" y="2946437"/>
            <a:ext cx="4274400" cy="12213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8" name="Google Shape;168;p23"/>
          <p:cNvSpPr txBox="1"/>
          <p:nvPr/>
        </p:nvSpPr>
        <p:spPr>
          <a:xfrm rot="972818">
            <a:off x="5814871" y="3629810"/>
            <a:ext cx="915408" cy="414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0000"/>
                </a:solidFill>
              </a:rPr>
              <a:t>I did it!</a:t>
            </a:r>
            <a:endParaRPr sz="1600">
              <a:solidFill>
                <a:srgbClr val="FF0000"/>
              </a:solidFill>
            </a:endParaRPr>
          </a:p>
        </p:txBody>
      </p:sp>
      <p:cxnSp>
        <p:nvCxnSpPr>
          <p:cNvPr id="169" name="Google Shape;169;p23"/>
          <p:cNvCxnSpPr>
            <a:stCxn id="167" idx="3"/>
          </p:cNvCxnSpPr>
          <p:nvPr/>
        </p:nvCxnSpPr>
        <p:spPr>
          <a:xfrm rot="10800000" flipH="1">
            <a:off x="2372213" y="2284812"/>
            <a:ext cx="3068400" cy="6615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0" name="Google Shape;170;p23"/>
          <p:cNvSpPr txBox="1"/>
          <p:nvPr/>
        </p:nvSpPr>
        <p:spPr>
          <a:xfrm rot="-783218">
            <a:off x="2139912" y="2094374"/>
            <a:ext cx="3470686" cy="414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0000"/>
                </a:solidFill>
              </a:rPr>
              <a:t>HTTP GET example.com/verify.html</a:t>
            </a:r>
            <a:endParaRPr sz="1600">
              <a:solidFill>
                <a:srgbClr val="FF0000"/>
              </a:solidFill>
            </a:endParaRPr>
          </a:p>
        </p:txBody>
      </p:sp>
      <p:pic>
        <p:nvPicPr>
          <p:cNvPr id="171" name="Google Shape;171;p23" descr="671px-Crypto_key.svg.png"/>
          <p:cNvPicPr preferRelativeResize="0"/>
          <p:nvPr/>
        </p:nvPicPr>
        <p:blipFill rotWithShape="1">
          <a:blip r:embed="rId4">
            <a:alphaModFix/>
          </a:blip>
          <a:srcRect t="-46125" b="-46144"/>
          <a:stretch/>
        </p:blipFill>
        <p:spPr>
          <a:xfrm>
            <a:off x="503100" y="2011875"/>
            <a:ext cx="1869149" cy="186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3"/>
          <p:cNvSpPr txBox="1"/>
          <p:nvPr/>
        </p:nvSpPr>
        <p:spPr>
          <a:xfrm>
            <a:off x="503175" y="3383825"/>
            <a:ext cx="18690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Certificate Authority</a:t>
            </a:r>
            <a:endParaRPr/>
          </a:p>
        </p:txBody>
      </p:sp>
      <p:sp>
        <p:nvSpPr>
          <p:cNvPr id="173" name="Google Shape;173;p23"/>
          <p:cNvSpPr txBox="1"/>
          <p:nvPr/>
        </p:nvSpPr>
        <p:spPr>
          <a:xfrm>
            <a:off x="4679400" y="801900"/>
            <a:ext cx="4693200" cy="4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Server at example.com</a:t>
            </a:r>
            <a:endParaRPr/>
          </a:p>
        </p:txBody>
      </p:sp>
      <p:sp>
        <p:nvSpPr>
          <p:cNvPr id="174" name="Google Shape;174;p23"/>
          <p:cNvSpPr txBox="1"/>
          <p:nvPr/>
        </p:nvSpPr>
        <p:spPr>
          <a:xfrm>
            <a:off x="4552318" y="4239200"/>
            <a:ext cx="2086200" cy="4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Adversary posing as owner of example.com</a:t>
            </a:r>
            <a:endParaRPr/>
          </a:p>
        </p:txBody>
      </p:sp>
      <p:sp>
        <p:nvSpPr>
          <p:cNvPr id="175" name="Google Shape;175;p23"/>
          <p:cNvSpPr txBox="1"/>
          <p:nvPr/>
        </p:nvSpPr>
        <p:spPr>
          <a:xfrm>
            <a:off x="246500" y="1122888"/>
            <a:ext cx="53535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If an adversary can see this request it can generate a response</a:t>
            </a:r>
            <a:endParaRPr sz="2500"/>
          </a:p>
        </p:txBody>
      </p:sp>
      <p:cxnSp>
        <p:nvCxnSpPr>
          <p:cNvPr id="176" name="Google Shape;176;p23"/>
          <p:cNvCxnSpPr/>
          <p:nvPr/>
        </p:nvCxnSpPr>
        <p:spPr>
          <a:xfrm>
            <a:off x="2694225" y="2029400"/>
            <a:ext cx="571500" cy="2214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77" name="Google Shape;177;p23"/>
          <p:cNvSpPr txBox="1"/>
          <p:nvPr/>
        </p:nvSpPr>
        <p:spPr>
          <a:xfrm>
            <a:off x="5342425" y="2686525"/>
            <a:ext cx="14274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Adversary’s server</a:t>
            </a:r>
            <a:endParaRPr/>
          </a:p>
        </p:txBody>
      </p:sp>
      <p:cxnSp>
        <p:nvCxnSpPr>
          <p:cNvPr id="178" name="Google Shape;178;p23"/>
          <p:cNvCxnSpPr/>
          <p:nvPr/>
        </p:nvCxnSpPr>
        <p:spPr>
          <a:xfrm rot="10800000" flipH="1">
            <a:off x="3093522" y="2551103"/>
            <a:ext cx="2285700" cy="441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79" name="Google Shape;179;p23"/>
          <p:cNvSpPr txBox="1"/>
          <p:nvPr/>
        </p:nvSpPr>
        <p:spPr>
          <a:xfrm rot="-657917">
            <a:off x="3223311" y="2681054"/>
            <a:ext cx="2572365" cy="783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0000"/>
                </a:solidFill>
              </a:rPr>
              <a:t>HTTP 200 OK: </a:t>
            </a:r>
            <a:r>
              <a:rPr lang="en" sz="1600" i="1">
                <a:solidFill>
                  <a:srgbClr val="FF0000"/>
                </a:solidFill>
              </a:rPr>
              <a:t>&lt;content&gt;</a:t>
            </a:r>
            <a:endParaRPr sz="1600" i="1">
              <a:solidFill>
                <a:srgbClr val="FF0000"/>
              </a:solidFill>
            </a:endParaRPr>
          </a:p>
        </p:txBody>
      </p:sp>
      <p:pic>
        <p:nvPicPr>
          <p:cNvPr id="180" name="Google Shape;180;p23" descr="black-hacker-icon-0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46726" y="3585323"/>
            <a:ext cx="1069800" cy="106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12700" y="1786490"/>
            <a:ext cx="886850" cy="88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Overview </a:t>
            </a:r>
            <a:endParaRPr sz="3600"/>
          </a:p>
        </p:txBody>
      </p:sp>
      <p:sp>
        <p:nvSpPr>
          <p:cNvPr id="187" name="Google Shape;187;p24"/>
          <p:cNvSpPr txBox="1">
            <a:spLocks noGrp="1"/>
          </p:cNvSpPr>
          <p:nvPr>
            <p:ph type="body" idx="4294967295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Domain Control Validation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Char char="●"/>
            </a:pPr>
            <a:r>
              <a:rPr lang="en" sz="3000">
                <a:solidFill>
                  <a:schemeClr val="accent1"/>
                </a:solidFill>
              </a:rPr>
              <a:t>BGP Attacks</a:t>
            </a:r>
            <a:endParaRPr sz="3000">
              <a:solidFill>
                <a:schemeClr val="accent1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Quantifying Vulnerability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Countermeasures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Takeaways</a:t>
            </a:r>
            <a:endParaRPr sz="3000">
              <a:solidFill>
                <a:srgbClr val="000000"/>
              </a:solidFill>
            </a:endParaRPr>
          </a:p>
        </p:txBody>
      </p:sp>
      <p:cxnSp>
        <p:nvCxnSpPr>
          <p:cNvPr id="188" name="Google Shape;188;p24"/>
          <p:cNvCxnSpPr/>
          <p:nvPr/>
        </p:nvCxnSpPr>
        <p:spPr>
          <a:xfrm>
            <a:off x="3319700" y="2083000"/>
            <a:ext cx="1073100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triangle" w="med" len="med"/>
            <a:tailEnd type="non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"/>
          <p:cNvSpPr/>
          <p:nvPr/>
        </p:nvSpPr>
        <p:spPr>
          <a:xfrm>
            <a:off x="4708788" y="2619250"/>
            <a:ext cx="911100" cy="911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5"/>
          <p:cNvSpPr/>
          <p:nvPr/>
        </p:nvSpPr>
        <p:spPr>
          <a:xfrm>
            <a:off x="2619100" y="2619238"/>
            <a:ext cx="911100" cy="911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5"/>
          <p:cNvSpPr/>
          <p:nvPr/>
        </p:nvSpPr>
        <p:spPr>
          <a:xfrm>
            <a:off x="638288" y="2619250"/>
            <a:ext cx="911100" cy="911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5"/>
          <p:cNvSpPr/>
          <p:nvPr/>
        </p:nvSpPr>
        <p:spPr>
          <a:xfrm>
            <a:off x="2619088" y="1145250"/>
            <a:ext cx="911100" cy="911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7" name="Google Shape;197;p25"/>
          <p:cNvCxnSpPr>
            <a:stCxn id="198" idx="6"/>
            <a:endCxn id="196" idx="2"/>
          </p:cNvCxnSpPr>
          <p:nvPr/>
        </p:nvCxnSpPr>
        <p:spPr>
          <a:xfrm>
            <a:off x="1549288" y="1600800"/>
            <a:ext cx="1069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9" name="Google Shape;199;p25"/>
          <p:cNvCxnSpPr>
            <a:endCxn id="200" idx="2"/>
          </p:cNvCxnSpPr>
          <p:nvPr/>
        </p:nvCxnSpPr>
        <p:spPr>
          <a:xfrm>
            <a:off x="3530100" y="1600800"/>
            <a:ext cx="11787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1" name="Google Shape;201;p25"/>
          <p:cNvCxnSpPr>
            <a:stCxn id="195" idx="5"/>
            <a:endCxn id="202" idx="1"/>
          </p:cNvCxnSpPr>
          <p:nvPr/>
        </p:nvCxnSpPr>
        <p:spPr>
          <a:xfrm>
            <a:off x="1415960" y="3396922"/>
            <a:ext cx="1336500" cy="652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3" name="Google Shape;203;p25"/>
          <p:cNvCxnSpPr>
            <a:stCxn id="196" idx="4"/>
            <a:endCxn id="194" idx="0"/>
          </p:cNvCxnSpPr>
          <p:nvPr/>
        </p:nvCxnSpPr>
        <p:spPr>
          <a:xfrm>
            <a:off x="3074638" y="2056350"/>
            <a:ext cx="0" cy="562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4" name="Google Shape;204;p25"/>
          <p:cNvCxnSpPr>
            <a:stCxn id="202" idx="7"/>
            <a:endCxn id="193" idx="3"/>
          </p:cNvCxnSpPr>
          <p:nvPr/>
        </p:nvCxnSpPr>
        <p:spPr>
          <a:xfrm rot="10800000" flipH="1">
            <a:off x="3396815" y="3396922"/>
            <a:ext cx="1445400" cy="652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5" name="Google Shape;205;p25"/>
          <p:cNvCxnSpPr>
            <a:stCxn id="195" idx="6"/>
            <a:endCxn id="194" idx="2"/>
          </p:cNvCxnSpPr>
          <p:nvPr/>
        </p:nvCxnSpPr>
        <p:spPr>
          <a:xfrm>
            <a:off x="1549388" y="3074800"/>
            <a:ext cx="1069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6" name="Google Shape;206;p25"/>
          <p:cNvCxnSpPr>
            <a:stCxn id="194" idx="6"/>
            <a:endCxn id="193" idx="2"/>
          </p:cNvCxnSpPr>
          <p:nvPr/>
        </p:nvCxnSpPr>
        <p:spPr>
          <a:xfrm>
            <a:off x="3530200" y="3074788"/>
            <a:ext cx="11787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7" name="Google Shape;207;p25"/>
          <p:cNvSpPr txBox="1"/>
          <p:nvPr/>
        </p:nvSpPr>
        <p:spPr>
          <a:xfrm>
            <a:off x="2749900" y="1396650"/>
            <a:ext cx="649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AS 1</a:t>
            </a:r>
            <a:endParaRPr sz="1600"/>
          </a:p>
        </p:txBody>
      </p:sp>
      <p:sp>
        <p:nvSpPr>
          <p:cNvPr id="208" name="Google Shape;208;p25"/>
          <p:cNvSpPr txBox="1"/>
          <p:nvPr/>
        </p:nvSpPr>
        <p:spPr>
          <a:xfrm>
            <a:off x="2749950" y="2870550"/>
            <a:ext cx="649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AS 3</a:t>
            </a:r>
            <a:endParaRPr sz="1600"/>
          </a:p>
        </p:txBody>
      </p:sp>
      <p:sp>
        <p:nvSpPr>
          <p:cNvPr id="209" name="Google Shape;209;p25"/>
          <p:cNvSpPr txBox="1"/>
          <p:nvPr/>
        </p:nvSpPr>
        <p:spPr>
          <a:xfrm>
            <a:off x="4839650" y="2870550"/>
            <a:ext cx="649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AS 4</a:t>
            </a:r>
            <a:endParaRPr sz="1600"/>
          </a:p>
        </p:txBody>
      </p:sp>
      <p:sp>
        <p:nvSpPr>
          <p:cNvPr id="210" name="Google Shape;210;p25"/>
          <p:cNvSpPr txBox="1"/>
          <p:nvPr/>
        </p:nvSpPr>
        <p:spPr>
          <a:xfrm>
            <a:off x="769150" y="2870650"/>
            <a:ext cx="649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AS 2</a:t>
            </a:r>
            <a:endParaRPr sz="1600"/>
          </a:p>
        </p:txBody>
      </p:sp>
      <p:grpSp>
        <p:nvGrpSpPr>
          <p:cNvPr id="211" name="Google Shape;211;p25"/>
          <p:cNvGrpSpPr/>
          <p:nvPr/>
        </p:nvGrpSpPr>
        <p:grpSpPr>
          <a:xfrm>
            <a:off x="638291" y="1088354"/>
            <a:ext cx="888594" cy="1024891"/>
            <a:chOff x="677690" y="1908672"/>
            <a:chExt cx="1869149" cy="2155850"/>
          </a:xfrm>
        </p:grpSpPr>
        <p:pic>
          <p:nvPicPr>
            <p:cNvPr id="212" name="Google Shape;212;p25" descr="671px-Crypto_key.svg.png"/>
            <p:cNvPicPr preferRelativeResize="0"/>
            <p:nvPr/>
          </p:nvPicPr>
          <p:blipFill rotWithShape="1">
            <a:blip r:embed="rId3">
              <a:alphaModFix/>
            </a:blip>
            <a:srcRect t="-46125" b="-46144"/>
            <a:stretch/>
          </p:blipFill>
          <p:spPr>
            <a:xfrm>
              <a:off x="677690" y="1908672"/>
              <a:ext cx="1869149" cy="1869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Google Shape;213;p25"/>
            <p:cNvSpPr txBox="1"/>
            <p:nvPr/>
          </p:nvSpPr>
          <p:spPr>
            <a:xfrm>
              <a:off x="677765" y="3280622"/>
              <a:ext cx="1869000" cy="78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Certificate</a:t>
              </a:r>
              <a:r>
                <a:rPr lang="en"/>
                <a:t> Authority</a:t>
              </a:r>
              <a:endParaRPr/>
            </a:p>
          </p:txBody>
        </p:sp>
      </p:grpSp>
      <p:pic>
        <p:nvPicPr>
          <p:cNvPr id="214" name="Google Shape;214;p25" descr="black-hacker-icon-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19097" y="3724706"/>
            <a:ext cx="911100" cy="911119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5"/>
          <p:cNvSpPr txBox="1"/>
          <p:nvPr/>
        </p:nvSpPr>
        <p:spPr>
          <a:xfrm>
            <a:off x="2539800" y="4478825"/>
            <a:ext cx="10698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Adversary</a:t>
            </a:r>
            <a:endParaRPr/>
          </a:p>
        </p:txBody>
      </p:sp>
      <p:grpSp>
        <p:nvGrpSpPr>
          <p:cNvPr id="216" name="Google Shape;216;p25"/>
          <p:cNvGrpSpPr/>
          <p:nvPr/>
        </p:nvGrpSpPr>
        <p:grpSpPr>
          <a:xfrm>
            <a:off x="3955850" y="858762"/>
            <a:ext cx="2417100" cy="1289563"/>
            <a:chOff x="4086500" y="893850"/>
            <a:chExt cx="2417100" cy="1289563"/>
          </a:xfrm>
        </p:grpSpPr>
        <p:pic>
          <p:nvPicPr>
            <p:cNvPr id="217" name="Google Shape;217;p2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839500" y="893850"/>
              <a:ext cx="911100" cy="911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8" name="Google Shape;218;p25"/>
            <p:cNvSpPr txBox="1"/>
            <p:nvPr/>
          </p:nvSpPr>
          <p:spPr>
            <a:xfrm>
              <a:off x="4086500" y="1775113"/>
              <a:ext cx="2417100" cy="40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AS containing </a:t>
              </a:r>
              <a:endParaRPr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example.com</a:t>
              </a:r>
              <a:endParaRPr/>
            </a:p>
          </p:txBody>
        </p:sp>
      </p:grpSp>
      <p:cxnSp>
        <p:nvCxnSpPr>
          <p:cNvPr id="219" name="Google Shape;219;p25"/>
          <p:cNvCxnSpPr/>
          <p:nvPr/>
        </p:nvCxnSpPr>
        <p:spPr>
          <a:xfrm>
            <a:off x="5164338" y="2344150"/>
            <a:ext cx="0" cy="275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0" name="Google Shape;220;p25"/>
          <p:cNvSpPr txBox="1">
            <a:spLocks noGrp="1"/>
          </p:cNvSpPr>
          <p:nvPr>
            <p:ph type="title"/>
          </p:nvPr>
        </p:nvSpPr>
        <p:spPr>
          <a:xfrm>
            <a:off x="311700" y="2860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Original BGP route to victim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6"/>
          <p:cNvSpPr txBox="1">
            <a:spLocks noGrp="1"/>
          </p:cNvSpPr>
          <p:nvPr>
            <p:ph type="title"/>
          </p:nvPr>
        </p:nvSpPr>
        <p:spPr>
          <a:xfrm>
            <a:off x="311700" y="2860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Original BGP route to victim</a:t>
            </a:r>
            <a:endParaRPr/>
          </a:p>
        </p:txBody>
      </p:sp>
      <p:sp>
        <p:nvSpPr>
          <p:cNvPr id="226" name="Google Shape;226;p26"/>
          <p:cNvSpPr/>
          <p:nvPr/>
        </p:nvSpPr>
        <p:spPr>
          <a:xfrm>
            <a:off x="4708788" y="2619250"/>
            <a:ext cx="911100" cy="911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6"/>
          <p:cNvSpPr/>
          <p:nvPr/>
        </p:nvSpPr>
        <p:spPr>
          <a:xfrm>
            <a:off x="2619100" y="2619238"/>
            <a:ext cx="911100" cy="911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6"/>
          <p:cNvSpPr/>
          <p:nvPr/>
        </p:nvSpPr>
        <p:spPr>
          <a:xfrm>
            <a:off x="638288" y="2619250"/>
            <a:ext cx="911100" cy="911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6"/>
          <p:cNvSpPr/>
          <p:nvPr/>
        </p:nvSpPr>
        <p:spPr>
          <a:xfrm>
            <a:off x="2619088" y="1145250"/>
            <a:ext cx="911100" cy="911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0" name="Google Shape;230;p26"/>
          <p:cNvCxnSpPr>
            <a:stCxn id="231" idx="6"/>
            <a:endCxn id="229" idx="2"/>
          </p:cNvCxnSpPr>
          <p:nvPr/>
        </p:nvCxnSpPr>
        <p:spPr>
          <a:xfrm>
            <a:off x="1549288" y="1600800"/>
            <a:ext cx="1069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26"/>
          <p:cNvCxnSpPr>
            <a:endCxn id="233" idx="2"/>
          </p:cNvCxnSpPr>
          <p:nvPr/>
        </p:nvCxnSpPr>
        <p:spPr>
          <a:xfrm>
            <a:off x="3530100" y="1600800"/>
            <a:ext cx="11787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4" name="Google Shape;234;p26"/>
          <p:cNvCxnSpPr>
            <a:stCxn id="228" idx="5"/>
            <a:endCxn id="235" idx="1"/>
          </p:cNvCxnSpPr>
          <p:nvPr/>
        </p:nvCxnSpPr>
        <p:spPr>
          <a:xfrm>
            <a:off x="1415960" y="3396922"/>
            <a:ext cx="1336500" cy="652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6" name="Google Shape;236;p26"/>
          <p:cNvCxnSpPr>
            <a:stCxn id="229" idx="4"/>
            <a:endCxn id="227" idx="0"/>
          </p:cNvCxnSpPr>
          <p:nvPr/>
        </p:nvCxnSpPr>
        <p:spPr>
          <a:xfrm>
            <a:off x="3074638" y="2056350"/>
            <a:ext cx="0" cy="562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7" name="Google Shape;237;p26"/>
          <p:cNvCxnSpPr>
            <a:stCxn id="235" idx="7"/>
            <a:endCxn id="226" idx="3"/>
          </p:cNvCxnSpPr>
          <p:nvPr/>
        </p:nvCxnSpPr>
        <p:spPr>
          <a:xfrm rot="10800000" flipH="1">
            <a:off x="3396815" y="3396922"/>
            <a:ext cx="1445400" cy="652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8" name="Google Shape;238;p26"/>
          <p:cNvCxnSpPr>
            <a:stCxn id="228" idx="6"/>
            <a:endCxn id="227" idx="2"/>
          </p:cNvCxnSpPr>
          <p:nvPr/>
        </p:nvCxnSpPr>
        <p:spPr>
          <a:xfrm>
            <a:off x="1549388" y="3074800"/>
            <a:ext cx="1069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9" name="Google Shape;239;p26"/>
          <p:cNvCxnSpPr>
            <a:stCxn id="227" idx="6"/>
            <a:endCxn id="226" idx="2"/>
          </p:cNvCxnSpPr>
          <p:nvPr/>
        </p:nvCxnSpPr>
        <p:spPr>
          <a:xfrm>
            <a:off x="3530200" y="3074788"/>
            <a:ext cx="11787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40" name="Google Shape;240;p26"/>
          <p:cNvGrpSpPr/>
          <p:nvPr/>
        </p:nvGrpSpPr>
        <p:grpSpPr>
          <a:xfrm>
            <a:off x="638291" y="1088354"/>
            <a:ext cx="888594" cy="1024891"/>
            <a:chOff x="677690" y="1908672"/>
            <a:chExt cx="1869149" cy="2155850"/>
          </a:xfrm>
        </p:grpSpPr>
        <p:pic>
          <p:nvPicPr>
            <p:cNvPr id="241" name="Google Shape;241;p26" descr="671px-Crypto_key.svg.png"/>
            <p:cNvPicPr preferRelativeResize="0"/>
            <p:nvPr/>
          </p:nvPicPr>
          <p:blipFill rotWithShape="1">
            <a:blip r:embed="rId3">
              <a:alphaModFix/>
            </a:blip>
            <a:srcRect t="-46125" b="-46144"/>
            <a:stretch/>
          </p:blipFill>
          <p:spPr>
            <a:xfrm>
              <a:off x="677690" y="1908672"/>
              <a:ext cx="1869149" cy="1869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2" name="Google Shape;242;p26"/>
            <p:cNvSpPr txBox="1"/>
            <p:nvPr/>
          </p:nvSpPr>
          <p:spPr>
            <a:xfrm>
              <a:off x="677765" y="3280622"/>
              <a:ext cx="1869000" cy="78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Certificate</a:t>
              </a:r>
              <a:r>
                <a:rPr lang="en"/>
                <a:t> Authority</a:t>
              </a:r>
              <a:endParaRPr/>
            </a:p>
          </p:txBody>
        </p:sp>
      </p:grpSp>
      <p:pic>
        <p:nvPicPr>
          <p:cNvPr id="243" name="Google Shape;243;p26" descr="black-hacker-icon-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19097" y="3724706"/>
            <a:ext cx="911100" cy="911119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6"/>
          <p:cNvSpPr txBox="1"/>
          <p:nvPr/>
        </p:nvSpPr>
        <p:spPr>
          <a:xfrm>
            <a:off x="2539800" y="4478825"/>
            <a:ext cx="10698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Adversary</a:t>
            </a:r>
            <a:endParaRPr/>
          </a:p>
        </p:txBody>
      </p:sp>
      <p:cxnSp>
        <p:nvCxnSpPr>
          <p:cNvPr id="245" name="Google Shape;245;p26"/>
          <p:cNvCxnSpPr/>
          <p:nvPr/>
        </p:nvCxnSpPr>
        <p:spPr>
          <a:xfrm>
            <a:off x="1522949" y="1320412"/>
            <a:ext cx="3103500" cy="0"/>
          </a:xfrm>
          <a:prstGeom prst="straightConnector1">
            <a:avLst/>
          </a:prstGeom>
          <a:noFill/>
          <a:ln w="76200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6" name="Google Shape;246;p26"/>
          <p:cNvSpPr txBox="1"/>
          <p:nvPr/>
        </p:nvSpPr>
        <p:spPr>
          <a:xfrm>
            <a:off x="5620000" y="1281850"/>
            <a:ext cx="20661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 own 2.2.2.0/23</a:t>
            </a:r>
            <a:endParaRPr sz="1800"/>
          </a:p>
        </p:txBody>
      </p:sp>
      <p:grpSp>
        <p:nvGrpSpPr>
          <p:cNvPr id="247" name="Google Shape;247;p26"/>
          <p:cNvGrpSpPr/>
          <p:nvPr/>
        </p:nvGrpSpPr>
        <p:grpSpPr>
          <a:xfrm>
            <a:off x="3955850" y="858762"/>
            <a:ext cx="2417100" cy="1289563"/>
            <a:chOff x="4086500" y="893850"/>
            <a:chExt cx="2417100" cy="1289563"/>
          </a:xfrm>
        </p:grpSpPr>
        <p:pic>
          <p:nvPicPr>
            <p:cNvPr id="248" name="Google Shape;248;p2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839500" y="893850"/>
              <a:ext cx="911100" cy="911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9" name="Google Shape;249;p26"/>
            <p:cNvSpPr txBox="1"/>
            <p:nvPr/>
          </p:nvSpPr>
          <p:spPr>
            <a:xfrm>
              <a:off x="4086500" y="1775113"/>
              <a:ext cx="2417100" cy="40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AS containing </a:t>
              </a:r>
              <a:endParaRPr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example.com</a:t>
              </a:r>
              <a:endParaRPr/>
            </a:p>
          </p:txBody>
        </p:sp>
      </p:grpSp>
      <p:cxnSp>
        <p:nvCxnSpPr>
          <p:cNvPr id="250" name="Google Shape;250;p26"/>
          <p:cNvCxnSpPr/>
          <p:nvPr/>
        </p:nvCxnSpPr>
        <p:spPr>
          <a:xfrm>
            <a:off x="5164338" y="2344150"/>
            <a:ext cx="0" cy="275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1" name="Google Shape;251;p26"/>
          <p:cNvSpPr txBox="1"/>
          <p:nvPr/>
        </p:nvSpPr>
        <p:spPr>
          <a:xfrm>
            <a:off x="2749900" y="1396650"/>
            <a:ext cx="649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AS 1</a:t>
            </a:r>
            <a:endParaRPr sz="1600"/>
          </a:p>
        </p:txBody>
      </p:sp>
      <p:sp>
        <p:nvSpPr>
          <p:cNvPr id="252" name="Google Shape;252;p26"/>
          <p:cNvSpPr txBox="1"/>
          <p:nvPr/>
        </p:nvSpPr>
        <p:spPr>
          <a:xfrm>
            <a:off x="2749950" y="2870550"/>
            <a:ext cx="649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AS 3</a:t>
            </a:r>
            <a:endParaRPr sz="1600"/>
          </a:p>
        </p:txBody>
      </p:sp>
      <p:sp>
        <p:nvSpPr>
          <p:cNvPr id="253" name="Google Shape;253;p26"/>
          <p:cNvSpPr txBox="1"/>
          <p:nvPr/>
        </p:nvSpPr>
        <p:spPr>
          <a:xfrm>
            <a:off x="4839650" y="2870550"/>
            <a:ext cx="649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AS 4</a:t>
            </a:r>
            <a:endParaRPr sz="1600"/>
          </a:p>
        </p:txBody>
      </p:sp>
      <p:sp>
        <p:nvSpPr>
          <p:cNvPr id="254" name="Google Shape;254;p26"/>
          <p:cNvSpPr txBox="1"/>
          <p:nvPr/>
        </p:nvSpPr>
        <p:spPr>
          <a:xfrm>
            <a:off x="769150" y="2870650"/>
            <a:ext cx="649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AS 2</a:t>
            </a:r>
            <a:endParaRPr sz="1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7"/>
          <p:cNvSpPr txBox="1">
            <a:spLocks noGrp="1"/>
          </p:cNvSpPr>
          <p:nvPr>
            <p:ph type="title"/>
          </p:nvPr>
        </p:nvSpPr>
        <p:spPr>
          <a:xfrm>
            <a:off x="311700" y="25095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BGP route to victim under sub-prefix attack</a:t>
            </a:r>
            <a:endParaRPr/>
          </a:p>
        </p:txBody>
      </p:sp>
      <p:sp>
        <p:nvSpPr>
          <p:cNvPr id="260" name="Google Shape;260;p27"/>
          <p:cNvSpPr/>
          <p:nvPr/>
        </p:nvSpPr>
        <p:spPr>
          <a:xfrm>
            <a:off x="4708788" y="2619250"/>
            <a:ext cx="911100" cy="911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7"/>
          <p:cNvSpPr/>
          <p:nvPr/>
        </p:nvSpPr>
        <p:spPr>
          <a:xfrm>
            <a:off x="2619100" y="2619238"/>
            <a:ext cx="911100" cy="911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7"/>
          <p:cNvSpPr/>
          <p:nvPr/>
        </p:nvSpPr>
        <p:spPr>
          <a:xfrm>
            <a:off x="638288" y="2619250"/>
            <a:ext cx="911100" cy="911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7"/>
          <p:cNvSpPr/>
          <p:nvPr/>
        </p:nvSpPr>
        <p:spPr>
          <a:xfrm>
            <a:off x="2619088" y="1145250"/>
            <a:ext cx="911100" cy="911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4" name="Google Shape;264;p27"/>
          <p:cNvCxnSpPr>
            <a:stCxn id="265" idx="6"/>
            <a:endCxn id="263" idx="2"/>
          </p:cNvCxnSpPr>
          <p:nvPr/>
        </p:nvCxnSpPr>
        <p:spPr>
          <a:xfrm>
            <a:off x="1549288" y="1600800"/>
            <a:ext cx="1069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6" name="Google Shape;266;p27"/>
          <p:cNvCxnSpPr>
            <a:endCxn id="267" idx="2"/>
          </p:cNvCxnSpPr>
          <p:nvPr/>
        </p:nvCxnSpPr>
        <p:spPr>
          <a:xfrm>
            <a:off x="3530100" y="1600800"/>
            <a:ext cx="11787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8" name="Google Shape;268;p27"/>
          <p:cNvCxnSpPr>
            <a:stCxn id="262" idx="5"/>
            <a:endCxn id="269" idx="1"/>
          </p:cNvCxnSpPr>
          <p:nvPr/>
        </p:nvCxnSpPr>
        <p:spPr>
          <a:xfrm>
            <a:off x="1415960" y="3396922"/>
            <a:ext cx="1336500" cy="652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0" name="Google Shape;270;p27"/>
          <p:cNvCxnSpPr>
            <a:stCxn id="263" idx="4"/>
            <a:endCxn id="261" idx="0"/>
          </p:cNvCxnSpPr>
          <p:nvPr/>
        </p:nvCxnSpPr>
        <p:spPr>
          <a:xfrm>
            <a:off x="3074638" y="2056350"/>
            <a:ext cx="0" cy="562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1" name="Google Shape;271;p27"/>
          <p:cNvCxnSpPr>
            <a:stCxn id="269" idx="7"/>
            <a:endCxn id="260" idx="3"/>
          </p:cNvCxnSpPr>
          <p:nvPr/>
        </p:nvCxnSpPr>
        <p:spPr>
          <a:xfrm rot="10800000" flipH="1">
            <a:off x="3396815" y="3396922"/>
            <a:ext cx="1445400" cy="652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2" name="Google Shape;272;p27"/>
          <p:cNvCxnSpPr>
            <a:endCxn id="260" idx="0"/>
          </p:cNvCxnSpPr>
          <p:nvPr/>
        </p:nvCxnSpPr>
        <p:spPr>
          <a:xfrm>
            <a:off x="5164338" y="2344150"/>
            <a:ext cx="0" cy="275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3" name="Google Shape;273;p27"/>
          <p:cNvCxnSpPr>
            <a:stCxn id="262" idx="6"/>
            <a:endCxn id="261" idx="2"/>
          </p:cNvCxnSpPr>
          <p:nvPr/>
        </p:nvCxnSpPr>
        <p:spPr>
          <a:xfrm>
            <a:off x="1549388" y="3074800"/>
            <a:ext cx="1069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4" name="Google Shape;274;p27"/>
          <p:cNvCxnSpPr>
            <a:stCxn id="261" idx="6"/>
            <a:endCxn id="260" idx="2"/>
          </p:cNvCxnSpPr>
          <p:nvPr/>
        </p:nvCxnSpPr>
        <p:spPr>
          <a:xfrm>
            <a:off x="3530200" y="3074788"/>
            <a:ext cx="11787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75" name="Google Shape;275;p27"/>
          <p:cNvGrpSpPr/>
          <p:nvPr/>
        </p:nvGrpSpPr>
        <p:grpSpPr>
          <a:xfrm>
            <a:off x="638291" y="1088354"/>
            <a:ext cx="888594" cy="1024891"/>
            <a:chOff x="677690" y="1908672"/>
            <a:chExt cx="1869149" cy="2155850"/>
          </a:xfrm>
        </p:grpSpPr>
        <p:pic>
          <p:nvPicPr>
            <p:cNvPr id="276" name="Google Shape;276;p27" descr="671px-Crypto_key.svg.png"/>
            <p:cNvPicPr preferRelativeResize="0"/>
            <p:nvPr/>
          </p:nvPicPr>
          <p:blipFill rotWithShape="1">
            <a:blip r:embed="rId3">
              <a:alphaModFix/>
            </a:blip>
            <a:srcRect t="-46125" b="-46144"/>
            <a:stretch/>
          </p:blipFill>
          <p:spPr>
            <a:xfrm>
              <a:off x="677690" y="1908672"/>
              <a:ext cx="1869149" cy="1869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7" name="Google Shape;277;p27"/>
            <p:cNvSpPr txBox="1"/>
            <p:nvPr/>
          </p:nvSpPr>
          <p:spPr>
            <a:xfrm>
              <a:off x="677765" y="3280622"/>
              <a:ext cx="1869000" cy="78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Certificate</a:t>
              </a:r>
              <a:r>
                <a:rPr lang="en"/>
                <a:t> Authority</a:t>
              </a:r>
              <a:endParaRPr/>
            </a:p>
          </p:txBody>
        </p:sp>
      </p:grpSp>
      <p:pic>
        <p:nvPicPr>
          <p:cNvPr id="278" name="Google Shape;278;p27" descr="black-hacker-icon-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19097" y="3724706"/>
            <a:ext cx="911100" cy="911119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7"/>
          <p:cNvSpPr txBox="1"/>
          <p:nvPr/>
        </p:nvSpPr>
        <p:spPr>
          <a:xfrm>
            <a:off x="2539800" y="4478825"/>
            <a:ext cx="10698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Adversary</a:t>
            </a:r>
            <a:endParaRPr/>
          </a:p>
        </p:txBody>
      </p:sp>
      <p:cxnSp>
        <p:nvCxnSpPr>
          <p:cNvPr id="280" name="Google Shape;280;p27"/>
          <p:cNvCxnSpPr/>
          <p:nvPr/>
        </p:nvCxnSpPr>
        <p:spPr>
          <a:xfrm>
            <a:off x="1526849" y="1926912"/>
            <a:ext cx="922500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1" name="Google Shape;281;p27"/>
          <p:cNvSpPr txBox="1"/>
          <p:nvPr/>
        </p:nvSpPr>
        <p:spPr>
          <a:xfrm>
            <a:off x="3530200" y="4222700"/>
            <a:ext cx="38571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0000"/>
                </a:solidFill>
              </a:rPr>
              <a:t>I own sub-prefix 2.2.2.0/24</a:t>
            </a:r>
            <a:endParaRPr sz="1800" b="1">
              <a:solidFill>
                <a:srgbClr val="FF0000"/>
              </a:solidFill>
            </a:endParaRPr>
          </a:p>
        </p:txBody>
      </p:sp>
      <p:cxnSp>
        <p:nvCxnSpPr>
          <p:cNvPr id="282" name="Google Shape;282;p27"/>
          <p:cNvCxnSpPr/>
          <p:nvPr/>
        </p:nvCxnSpPr>
        <p:spPr>
          <a:xfrm>
            <a:off x="2437349" y="1926912"/>
            <a:ext cx="0" cy="8607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27"/>
          <p:cNvCxnSpPr/>
          <p:nvPr/>
        </p:nvCxnSpPr>
        <p:spPr>
          <a:xfrm rot="10800000">
            <a:off x="1514849" y="2752687"/>
            <a:ext cx="922500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27"/>
          <p:cNvCxnSpPr/>
          <p:nvPr/>
        </p:nvCxnSpPr>
        <p:spPr>
          <a:xfrm rot="10800000">
            <a:off x="1518550" y="2754350"/>
            <a:ext cx="1257300" cy="10362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</p:spPr>
      </p:cxnSp>
      <p:grpSp>
        <p:nvGrpSpPr>
          <p:cNvPr id="285" name="Google Shape;285;p27"/>
          <p:cNvGrpSpPr/>
          <p:nvPr/>
        </p:nvGrpSpPr>
        <p:grpSpPr>
          <a:xfrm>
            <a:off x="3955850" y="858762"/>
            <a:ext cx="2417100" cy="1289563"/>
            <a:chOff x="4086500" y="893850"/>
            <a:chExt cx="2417100" cy="1289563"/>
          </a:xfrm>
        </p:grpSpPr>
        <p:pic>
          <p:nvPicPr>
            <p:cNvPr id="286" name="Google Shape;286;p2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839500" y="893850"/>
              <a:ext cx="911100" cy="911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7" name="Google Shape;287;p27"/>
            <p:cNvSpPr txBox="1"/>
            <p:nvPr/>
          </p:nvSpPr>
          <p:spPr>
            <a:xfrm>
              <a:off x="4086500" y="1775113"/>
              <a:ext cx="2417100" cy="40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AS containing </a:t>
              </a:r>
              <a:endParaRPr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example.com</a:t>
              </a:r>
              <a:endParaRPr/>
            </a:p>
          </p:txBody>
        </p:sp>
      </p:grpSp>
      <p:sp>
        <p:nvSpPr>
          <p:cNvPr id="288" name="Google Shape;288;p27"/>
          <p:cNvSpPr txBox="1"/>
          <p:nvPr/>
        </p:nvSpPr>
        <p:spPr>
          <a:xfrm>
            <a:off x="5620000" y="1281850"/>
            <a:ext cx="20661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 own 2.2.2.0/23</a:t>
            </a:r>
            <a:endParaRPr sz="1800"/>
          </a:p>
        </p:txBody>
      </p:sp>
      <p:cxnSp>
        <p:nvCxnSpPr>
          <p:cNvPr id="289" name="Google Shape;289;p27"/>
          <p:cNvCxnSpPr/>
          <p:nvPr/>
        </p:nvCxnSpPr>
        <p:spPr>
          <a:xfrm>
            <a:off x="1522949" y="1320412"/>
            <a:ext cx="3103500" cy="0"/>
          </a:xfrm>
          <a:prstGeom prst="straightConnector1">
            <a:avLst/>
          </a:prstGeom>
          <a:noFill/>
          <a:ln w="76200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0" name="Google Shape;290;p27"/>
          <p:cNvCxnSpPr/>
          <p:nvPr/>
        </p:nvCxnSpPr>
        <p:spPr>
          <a:xfrm>
            <a:off x="2748188" y="994000"/>
            <a:ext cx="652800" cy="6528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1" name="Google Shape;291;p27"/>
          <p:cNvCxnSpPr/>
          <p:nvPr/>
        </p:nvCxnSpPr>
        <p:spPr>
          <a:xfrm rot="10800000" flipH="1">
            <a:off x="2748188" y="994000"/>
            <a:ext cx="652800" cy="6528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2" name="Google Shape;292;p27"/>
          <p:cNvSpPr txBox="1"/>
          <p:nvPr/>
        </p:nvSpPr>
        <p:spPr>
          <a:xfrm>
            <a:off x="2749900" y="1396650"/>
            <a:ext cx="649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AS 1</a:t>
            </a:r>
            <a:endParaRPr sz="1600"/>
          </a:p>
        </p:txBody>
      </p:sp>
      <p:sp>
        <p:nvSpPr>
          <p:cNvPr id="293" name="Google Shape;293;p27"/>
          <p:cNvSpPr txBox="1"/>
          <p:nvPr/>
        </p:nvSpPr>
        <p:spPr>
          <a:xfrm>
            <a:off x="2749950" y="2870550"/>
            <a:ext cx="649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AS 3</a:t>
            </a:r>
            <a:endParaRPr sz="1600"/>
          </a:p>
        </p:txBody>
      </p:sp>
      <p:sp>
        <p:nvSpPr>
          <p:cNvPr id="294" name="Google Shape;294;p27"/>
          <p:cNvSpPr txBox="1"/>
          <p:nvPr/>
        </p:nvSpPr>
        <p:spPr>
          <a:xfrm>
            <a:off x="4839650" y="2870550"/>
            <a:ext cx="649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AS 4</a:t>
            </a:r>
            <a:endParaRPr sz="1600"/>
          </a:p>
        </p:txBody>
      </p:sp>
      <p:sp>
        <p:nvSpPr>
          <p:cNvPr id="295" name="Google Shape;295;p27"/>
          <p:cNvSpPr txBox="1"/>
          <p:nvPr/>
        </p:nvSpPr>
        <p:spPr>
          <a:xfrm>
            <a:off x="769150" y="2870650"/>
            <a:ext cx="649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AS 2</a:t>
            </a:r>
            <a:endParaRPr sz="1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8"/>
          <p:cNvSpPr txBox="1">
            <a:spLocks noGrp="1"/>
          </p:cNvSpPr>
          <p:nvPr>
            <p:ph type="title"/>
          </p:nvPr>
        </p:nvSpPr>
        <p:spPr>
          <a:xfrm>
            <a:off x="311700" y="25095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BGP route to victim under sub-prefix attack</a:t>
            </a:r>
            <a:endParaRPr/>
          </a:p>
        </p:txBody>
      </p:sp>
      <p:sp>
        <p:nvSpPr>
          <p:cNvPr id="301" name="Google Shape;301;p28"/>
          <p:cNvSpPr/>
          <p:nvPr/>
        </p:nvSpPr>
        <p:spPr>
          <a:xfrm>
            <a:off x="4708788" y="2619250"/>
            <a:ext cx="911100" cy="911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8"/>
          <p:cNvSpPr/>
          <p:nvPr/>
        </p:nvSpPr>
        <p:spPr>
          <a:xfrm>
            <a:off x="2619100" y="2619238"/>
            <a:ext cx="911100" cy="911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8"/>
          <p:cNvSpPr/>
          <p:nvPr/>
        </p:nvSpPr>
        <p:spPr>
          <a:xfrm>
            <a:off x="638288" y="2619250"/>
            <a:ext cx="911100" cy="911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8"/>
          <p:cNvSpPr/>
          <p:nvPr/>
        </p:nvSpPr>
        <p:spPr>
          <a:xfrm>
            <a:off x="2619088" y="1145250"/>
            <a:ext cx="911100" cy="911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5" name="Google Shape;305;p28"/>
          <p:cNvCxnSpPr>
            <a:stCxn id="306" idx="6"/>
            <a:endCxn id="304" idx="2"/>
          </p:cNvCxnSpPr>
          <p:nvPr/>
        </p:nvCxnSpPr>
        <p:spPr>
          <a:xfrm>
            <a:off x="1549288" y="1600800"/>
            <a:ext cx="1069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7" name="Google Shape;307;p28"/>
          <p:cNvCxnSpPr>
            <a:endCxn id="308" idx="2"/>
          </p:cNvCxnSpPr>
          <p:nvPr/>
        </p:nvCxnSpPr>
        <p:spPr>
          <a:xfrm>
            <a:off x="3530100" y="1600800"/>
            <a:ext cx="11787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9" name="Google Shape;309;p28"/>
          <p:cNvCxnSpPr>
            <a:stCxn id="303" idx="5"/>
            <a:endCxn id="310" idx="1"/>
          </p:cNvCxnSpPr>
          <p:nvPr/>
        </p:nvCxnSpPr>
        <p:spPr>
          <a:xfrm>
            <a:off x="1415960" y="3396922"/>
            <a:ext cx="1336500" cy="652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1" name="Google Shape;311;p28"/>
          <p:cNvCxnSpPr>
            <a:stCxn id="304" idx="4"/>
            <a:endCxn id="302" idx="0"/>
          </p:cNvCxnSpPr>
          <p:nvPr/>
        </p:nvCxnSpPr>
        <p:spPr>
          <a:xfrm>
            <a:off x="3074638" y="2056350"/>
            <a:ext cx="0" cy="562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2" name="Google Shape;312;p28"/>
          <p:cNvCxnSpPr>
            <a:stCxn id="310" idx="7"/>
            <a:endCxn id="301" idx="3"/>
          </p:cNvCxnSpPr>
          <p:nvPr/>
        </p:nvCxnSpPr>
        <p:spPr>
          <a:xfrm rot="10800000" flipH="1">
            <a:off x="3396815" y="3396922"/>
            <a:ext cx="1445400" cy="652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3" name="Google Shape;313;p28"/>
          <p:cNvCxnSpPr>
            <a:endCxn id="301" idx="0"/>
          </p:cNvCxnSpPr>
          <p:nvPr/>
        </p:nvCxnSpPr>
        <p:spPr>
          <a:xfrm>
            <a:off x="5164338" y="2344150"/>
            <a:ext cx="0" cy="275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4" name="Google Shape;314;p28"/>
          <p:cNvCxnSpPr>
            <a:stCxn id="303" idx="6"/>
            <a:endCxn id="302" idx="2"/>
          </p:cNvCxnSpPr>
          <p:nvPr/>
        </p:nvCxnSpPr>
        <p:spPr>
          <a:xfrm>
            <a:off x="1549388" y="3074800"/>
            <a:ext cx="1069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5" name="Google Shape;315;p28"/>
          <p:cNvCxnSpPr>
            <a:stCxn id="302" idx="6"/>
            <a:endCxn id="301" idx="2"/>
          </p:cNvCxnSpPr>
          <p:nvPr/>
        </p:nvCxnSpPr>
        <p:spPr>
          <a:xfrm>
            <a:off x="3530200" y="3074788"/>
            <a:ext cx="11787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16" name="Google Shape;316;p28"/>
          <p:cNvGrpSpPr/>
          <p:nvPr/>
        </p:nvGrpSpPr>
        <p:grpSpPr>
          <a:xfrm>
            <a:off x="638291" y="1088354"/>
            <a:ext cx="888594" cy="1024891"/>
            <a:chOff x="677690" y="1908672"/>
            <a:chExt cx="1869149" cy="2155850"/>
          </a:xfrm>
        </p:grpSpPr>
        <p:pic>
          <p:nvPicPr>
            <p:cNvPr id="317" name="Google Shape;317;p28" descr="671px-Crypto_key.svg.png"/>
            <p:cNvPicPr preferRelativeResize="0"/>
            <p:nvPr/>
          </p:nvPicPr>
          <p:blipFill rotWithShape="1">
            <a:blip r:embed="rId3">
              <a:alphaModFix/>
            </a:blip>
            <a:srcRect t="-46125" b="-46144"/>
            <a:stretch/>
          </p:blipFill>
          <p:spPr>
            <a:xfrm>
              <a:off x="677690" y="1908672"/>
              <a:ext cx="1869149" cy="1869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8" name="Google Shape;318;p28"/>
            <p:cNvSpPr txBox="1"/>
            <p:nvPr/>
          </p:nvSpPr>
          <p:spPr>
            <a:xfrm>
              <a:off x="677765" y="3280622"/>
              <a:ext cx="1869000" cy="78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Certificate</a:t>
              </a:r>
              <a:r>
                <a:rPr lang="en"/>
                <a:t> Authority</a:t>
              </a:r>
              <a:endParaRPr/>
            </a:p>
          </p:txBody>
        </p:sp>
      </p:grpSp>
      <p:pic>
        <p:nvPicPr>
          <p:cNvPr id="319" name="Google Shape;319;p28" descr="black-hacker-icon-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19097" y="3724706"/>
            <a:ext cx="911100" cy="911119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28"/>
          <p:cNvSpPr txBox="1"/>
          <p:nvPr/>
        </p:nvSpPr>
        <p:spPr>
          <a:xfrm>
            <a:off x="2539800" y="4478825"/>
            <a:ext cx="10698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Adversary</a:t>
            </a:r>
            <a:endParaRPr/>
          </a:p>
        </p:txBody>
      </p:sp>
      <p:cxnSp>
        <p:nvCxnSpPr>
          <p:cNvPr id="321" name="Google Shape;321;p28"/>
          <p:cNvCxnSpPr/>
          <p:nvPr/>
        </p:nvCxnSpPr>
        <p:spPr>
          <a:xfrm>
            <a:off x="1526849" y="1926912"/>
            <a:ext cx="922500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2" name="Google Shape;322;p28"/>
          <p:cNvSpPr txBox="1"/>
          <p:nvPr/>
        </p:nvSpPr>
        <p:spPr>
          <a:xfrm>
            <a:off x="3530200" y="4222700"/>
            <a:ext cx="35703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0000"/>
                </a:solidFill>
              </a:rPr>
              <a:t>I own sub-prefix 2.2.2.0/24</a:t>
            </a:r>
            <a:endParaRPr sz="1800" b="1">
              <a:solidFill>
                <a:srgbClr val="FF0000"/>
              </a:solidFill>
            </a:endParaRPr>
          </a:p>
        </p:txBody>
      </p:sp>
      <p:cxnSp>
        <p:nvCxnSpPr>
          <p:cNvPr id="323" name="Google Shape;323;p28"/>
          <p:cNvCxnSpPr/>
          <p:nvPr/>
        </p:nvCxnSpPr>
        <p:spPr>
          <a:xfrm>
            <a:off x="2437349" y="1926912"/>
            <a:ext cx="0" cy="8607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4" name="Google Shape;324;p28"/>
          <p:cNvCxnSpPr/>
          <p:nvPr/>
        </p:nvCxnSpPr>
        <p:spPr>
          <a:xfrm rot="10800000">
            <a:off x="1514849" y="2752687"/>
            <a:ext cx="922500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5" name="Google Shape;325;p28"/>
          <p:cNvCxnSpPr/>
          <p:nvPr/>
        </p:nvCxnSpPr>
        <p:spPr>
          <a:xfrm rot="10800000">
            <a:off x="1518550" y="2754350"/>
            <a:ext cx="1257300" cy="10362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</p:spPr>
      </p:cxnSp>
      <p:grpSp>
        <p:nvGrpSpPr>
          <p:cNvPr id="326" name="Google Shape;326;p28"/>
          <p:cNvGrpSpPr/>
          <p:nvPr/>
        </p:nvGrpSpPr>
        <p:grpSpPr>
          <a:xfrm>
            <a:off x="3955850" y="858762"/>
            <a:ext cx="2417100" cy="1289563"/>
            <a:chOff x="4086500" y="893850"/>
            <a:chExt cx="2417100" cy="1289563"/>
          </a:xfrm>
        </p:grpSpPr>
        <p:pic>
          <p:nvPicPr>
            <p:cNvPr id="327" name="Google Shape;327;p2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839500" y="893850"/>
              <a:ext cx="911100" cy="911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8" name="Google Shape;328;p28"/>
            <p:cNvSpPr txBox="1"/>
            <p:nvPr/>
          </p:nvSpPr>
          <p:spPr>
            <a:xfrm>
              <a:off x="4086500" y="1775113"/>
              <a:ext cx="2417100" cy="40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AS containing </a:t>
              </a:r>
              <a:endParaRPr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exmaple.com</a:t>
              </a:r>
              <a:endParaRPr/>
            </a:p>
          </p:txBody>
        </p:sp>
      </p:grpSp>
      <p:sp>
        <p:nvSpPr>
          <p:cNvPr id="329" name="Google Shape;329;p28"/>
          <p:cNvSpPr txBox="1"/>
          <p:nvPr/>
        </p:nvSpPr>
        <p:spPr>
          <a:xfrm>
            <a:off x="5620000" y="1281850"/>
            <a:ext cx="20661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 own 2.2.2.0/23</a:t>
            </a:r>
            <a:endParaRPr sz="1800"/>
          </a:p>
        </p:txBody>
      </p:sp>
      <p:cxnSp>
        <p:nvCxnSpPr>
          <p:cNvPr id="330" name="Google Shape;330;p28"/>
          <p:cNvCxnSpPr/>
          <p:nvPr/>
        </p:nvCxnSpPr>
        <p:spPr>
          <a:xfrm>
            <a:off x="1522949" y="1320412"/>
            <a:ext cx="3103500" cy="0"/>
          </a:xfrm>
          <a:prstGeom prst="straightConnector1">
            <a:avLst/>
          </a:prstGeom>
          <a:noFill/>
          <a:ln w="76200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1" name="Google Shape;331;p28"/>
          <p:cNvCxnSpPr/>
          <p:nvPr/>
        </p:nvCxnSpPr>
        <p:spPr>
          <a:xfrm>
            <a:off x="2748188" y="994000"/>
            <a:ext cx="652800" cy="6528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2" name="Google Shape;332;p28"/>
          <p:cNvCxnSpPr/>
          <p:nvPr/>
        </p:nvCxnSpPr>
        <p:spPr>
          <a:xfrm rot="10800000" flipH="1">
            <a:off x="2748188" y="994000"/>
            <a:ext cx="652800" cy="6528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3" name="Google Shape;333;p28"/>
          <p:cNvSpPr txBox="1"/>
          <p:nvPr/>
        </p:nvSpPr>
        <p:spPr>
          <a:xfrm>
            <a:off x="4839650" y="2870550"/>
            <a:ext cx="649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AS 4</a:t>
            </a:r>
            <a:endParaRPr sz="1600"/>
          </a:p>
        </p:txBody>
      </p:sp>
      <p:sp>
        <p:nvSpPr>
          <p:cNvPr id="334" name="Google Shape;334;p28"/>
          <p:cNvSpPr/>
          <p:nvPr/>
        </p:nvSpPr>
        <p:spPr>
          <a:xfrm>
            <a:off x="3482625" y="1488401"/>
            <a:ext cx="5206500" cy="1586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8"/>
          <p:cNvSpPr txBox="1"/>
          <p:nvPr/>
        </p:nvSpPr>
        <p:spPr>
          <a:xfrm>
            <a:off x="3482500" y="1762750"/>
            <a:ext cx="52065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</a:rPr>
              <a:t>HTTP GET example.com/verify.html</a:t>
            </a:r>
            <a:endParaRPr sz="2400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</a:rPr>
              <a:t>goes to adversary</a:t>
            </a:r>
            <a:endParaRPr sz="2400">
              <a:solidFill>
                <a:srgbClr val="FF0000"/>
              </a:solidFill>
            </a:endParaRPr>
          </a:p>
        </p:txBody>
      </p:sp>
      <p:sp>
        <p:nvSpPr>
          <p:cNvPr id="336" name="Google Shape;336;p28"/>
          <p:cNvSpPr txBox="1"/>
          <p:nvPr/>
        </p:nvSpPr>
        <p:spPr>
          <a:xfrm>
            <a:off x="2749900" y="1396650"/>
            <a:ext cx="649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AS 1</a:t>
            </a:r>
            <a:endParaRPr sz="1600"/>
          </a:p>
        </p:txBody>
      </p:sp>
      <p:sp>
        <p:nvSpPr>
          <p:cNvPr id="337" name="Google Shape;337;p28"/>
          <p:cNvSpPr txBox="1"/>
          <p:nvPr/>
        </p:nvSpPr>
        <p:spPr>
          <a:xfrm>
            <a:off x="2749950" y="2870550"/>
            <a:ext cx="649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AS 3</a:t>
            </a:r>
            <a:endParaRPr sz="1600"/>
          </a:p>
        </p:txBody>
      </p:sp>
      <p:sp>
        <p:nvSpPr>
          <p:cNvPr id="338" name="Google Shape;338;p28"/>
          <p:cNvSpPr txBox="1"/>
          <p:nvPr/>
        </p:nvSpPr>
        <p:spPr>
          <a:xfrm>
            <a:off x="769150" y="2870650"/>
            <a:ext cx="649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AS 2</a:t>
            </a:r>
            <a:endParaRPr sz="16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9"/>
          <p:cNvSpPr txBox="1">
            <a:spLocks noGrp="1"/>
          </p:cNvSpPr>
          <p:nvPr>
            <p:ph type="title"/>
          </p:nvPr>
        </p:nvSpPr>
        <p:spPr>
          <a:xfrm>
            <a:off x="311700" y="25095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BGP route to victim under sub-prefix attack</a:t>
            </a:r>
            <a:endParaRPr/>
          </a:p>
        </p:txBody>
      </p:sp>
      <p:sp>
        <p:nvSpPr>
          <p:cNvPr id="344" name="Google Shape;344;p29"/>
          <p:cNvSpPr/>
          <p:nvPr/>
        </p:nvSpPr>
        <p:spPr>
          <a:xfrm>
            <a:off x="4708788" y="2619250"/>
            <a:ext cx="911100" cy="911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9"/>
          <p:cNvSpPr/>
          <p:nvPr/>
        </p:nvSpPr>
        <p:spPr>
          <a:xfrm>
            <a:off x="2619100" y="2619238"/>
            <a:ext cx="911100" cy="911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9"/>
          <p:cNvSpPr/>
          <p:nvPr/>
        </p:nvSpPr>
        <p:spPr>
          <a:xfrm>
            <a:off x="638288" y="2619250"/>
            <a:ext cx="911100" cy="911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9"/>
          <p:cNvSpPr/>
          <p:nvPr/>
        </p:nvSpPr>
        <p:spPr>
          <a:xfrm>
            <a:off x="2619088" y="1145250"/>
            <a:ext cx="911100" cy="911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48" name="Google Shape;348;p29"/>
          <p:cNvCxnSpPr>
            <a:stCxn id="349" idx="6"/>
            <a:endCxn id="347" idx="2"/>
          </p:cNvCxnSpPr>
          <p:nvPr/>
        </p:nvCxnSpPr>
        <p:spPr>
          <a:xfrm>
            <a:off x="1549288" y="1600800"/>
            <a:ext cx="1069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0" name="Google Shape;350;p29"/>
          <p:cNvCxnSpPr>
            <a:endCxn id="351" idx="2"/>
          </p:cNvCxnSpPr>
          <p:nvPr/>
        </p:nvCxnSpPr>
        <p:spPr>
          <a:xfrm>
            <a:off x="3530100" y="1600800"/>
            <a:ext cx="11787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2" name="Google Shape;352;p29"/>
          <p:cNvCxnSpPr>
            <a:stCxn id="346" idx="5"/>
            <a:endCxn id="353" idx="1"/>
          </p:cNvCxnSpPr>
          <p:nvPr/>
        </p:nvCxnSpPr>
        <p:spPr>
          <a:xfrm>
            <a:off x="1415960" y="3396922"/>
            <a:ext cx="1336500" cy="652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4" name="Google Shape;354;p29"/>
          <p:cNvCxnSpPr>
            <a:stCxn id="347" idx="4"/>
            <a:endCxn id="345" idx="0"/>
          </p:cNvCxnSpPr>
          <p:nvPr/>
        </p:nvCxnSpPr>
        <p:spPr>
          <a:xfrm>
            <a:off x="3074638" y="2056350"/>
            <a:ext cx="0" cy="562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5" name="Google Shape;355;p29"/>
          <p:cNvCxnSpPr>
            <a:stCxn id="353" idx="7"/>
            <a:endCxn id="344" idx="3"/>
          </p:cNvCxnSpPr>
          <p:nvPr/>
        </p:nvCxnSpPr>
        <p:spPr>
          <a:xfrm rot="10800000" flipH="1">
            <a:off x="3396815" y="3396922"/>
            <a:ext cx="1445400" cy="652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6" name="Google Shape;356;p29"/>
          <p:cNvCxnSpPr>
            <a:endCxn id="344" idx="0"/>
          </p:cNvCxnSpPr>
          <p:nvPr/>
        </p:nvCxnSpPr>
        <p:spPr>
          <a:xfrm>
            <a:off x="5164338" y="2344150"/>
            <a:ext cx="0" cy="275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7" name="Google Shape;357;p29"/>
          <p:cNvCxnSpPr>
            <a:stCxn id="346" idx="6"/>
            <a:endCxn id="345" idx="2"/>
          </p:cNvCxnSpPr>
          <p:nvPr/>
        </p:nvCxnSpPr>
        <p:spPr>
          <a:xfrm>
            <a:off x="1549388" y="3074800"/>
            <a:ext cx="1069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8" name="Google Shape;358;p29"/>
          <p:cNvCxnSpPr>
            <a:stCxn id="345" idx="6"/>
            <a:endCxn id="344" idx="2"/>
          </p:cNvCxnSpPr>
          <p:nvPr/>
        </p:nvCxnSpPr>
        <p:spPr>
          <a:xfrm>
            <a:off x="3530200" y="3074788"/>
            <a:ext cx="11787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59" name="Google Shape;359;p29"/>
          <p:cNvGrpSpPr/>
          <p:nvPr/>
        </p:nvGrpSpPr>
        <p:grpSpPr>
          <a:xfrm>
            <a:off x="638291" y="1088354"/>
            <a:ext cx="888594" cy="1024891"/>
            <a:chOff x="677690" y="1908672"/>
            <a:chExt cx="1869149" cy="2155850"/>
          </a:xfrm>
        </p:grpSpPr>
        <p:pic>
          <p:nvPicPr>
            <p:cNvPr id="360" name="Google Shape;360;p29" descr="671px-Crypto_key.svg.png"/>
            <p:cNvPicPr preferRelativeResize="0"/>
            <p:nvPr/>
          </p:nvPicPr>
          <p:blipFill rotWithShape="1">
            <a:blip r:embed="rId3">
              <a:alphaModFix/>
            </a:blip>
            <a:srcRect t="-46125" b="-46144"/>
            <a:stretch/>
          </p:blipFill>
          <p:spPr>
            <a:xfrm>
              <a:off x="677690" y="1908672"/>
              <a:ext cx="1869149" cy="1869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1" name="Google Shape;361;p29"/>
            <p:cNvSpPr txBox="1"/>
            <p:nvPr/>
          </p:nvSpPr>
          <p:spPr>
            <a:xfrm>
              <a:off x="677765" y="3280622"/>
              <a:ext cx="1869000" cy="78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Certificate</a:t>
              </a:r>
              <a:r>
                <a:rPr lang="en"/>
                <a:t> Authority</a:t>
              </a:r>
              <a:endParaRPr/>
            </a:p>
          </p:txBody>
        </p:sp>
      </p:grpSp>
      <p:pic>
        <p:nvPicPr>
          <p:cNvPr id="362" name="Google Shape;362;p29" descr="black-hacker-icon-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19097" y="3724706"/>
            <a:ext cx="911100" cy="911119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29"/>
          <p:cNvSpPr txBox="1"/>
          <p:nvPr/>
        </p:nvSpPr>
        <p:spPr>
          <a:xfrm>
            <a:off x="2539800" y="4478825"/>
            <a:ext cx="10698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Adversary</a:t>
            </a:r>
            <a:endParaRPr/>
          </a:p>
        </p:txBody>
      </p:sp>
      <p:cxnSp>
        <p:nvCxnSpPr>
          <p:cNvPr id="364" name="Google Shape;364;p29"/>
          <p:cNvCxnSpPr/>
          <p:nvPr/>
        </p:nvCxnSpPr>
        <p:spPr>
          <a:xfrm>
            <a:off x="1526849" y="1926912"/>
            <a:ext cx="922500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5" name="Google Shape;365;p29"/>
          <p:cNvSpPr txBox="1"/>
          <p:nvPr/>
        </p:nvSpPr>
        <p:spPr>
          <a:xfrm>
            <a:off x="3530200" y="4222700"/>
            <a:ext cx="36216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0000"/>
                </a:solidFill>
              </a:rPr>
              <a:t>I own sub-prefix 2.2.2.0/24</a:t>
            </a:r>
            <a:endParaRPr sz="1800" b="1">
              <a:solidFill>
                <a:srgbClr val="FF0000"/>
              </a:solidFill>
            </a:endParaRPr>
          </a:p>
        </p:txBody>
      </p:sp>
      <p:cxnSp>
        <p:nvCxnSpPr>
          <p:cNvPr id="366" name="Google Shape;366;p29"/>
          <p:cNvCxnSpPr/>
          <p:nvPr/>
        </p:nvCxnSpPr>
        <p:spPr>
          <a:xfrm>
            <a:off x="2437349" y="1926912"/>
            <a:ext cx="0" cy="8607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7" name="Google Shape;367;p29"/>
          <p:cNvCxnSpPr/>
          <p:nvPr/>
        </p:nvCxnSpPr>
        <p:spPr>
          <a:xfrm rot="10800000">
            <a:off x="1514849" y="2752687"/>
            <a:ext cx="922500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8" name="Google Shape;368;p29"/>
          <p:cNvCxnSpPr/>
          <p:nvPr/>
        </p:nvCxnSpPr>
        <p:spPr>
          <a:xfrm rot="10800000">
            <a:off x="1518550" y="2754350"/>
            <a:ext cx="1257300" cy="10362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</p:spPr>
      </p:cxnSp>
      <p:grpSp>
        <p:nvGrpSpPr>
          <p:cNvPr id="369" name="Google Shape;369;p29"/>
          <p:cNvGrpSpPr/>
          <p:nvPr/>
        </p:nvGrpSpPr>
        <p:grpSpPr>
          <a:xfrm>
            <a:off x="3955850" y="858762"/>
            <a:ext cx="2417100" cy="1289563"/>
            <a:chOff x="4086500" y="893850"/>
            <a:chExt cx="2417100" cy="1289563"/>
          </a:xfrm>
        </p:grpSpPr>
        <p:pic>
          <p:nvPicPr>
            <p:cNvPr id="370" name="Google Shape;370;p2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839500" y="893850"/>
              <a:ext cx="911100" cy="911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1" name="Google Shape;371;p29"/>
            <p:cNvSpPr txBox="1"/>
            <p:nvPr/>
          </p:nvSpPr>
          <p:spPr>
            <a:xfrm>
              <a:off x="4086500" y="1775113"/>
              <a:ext cx="2417100" cy="40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AS containing </a:t>
              </a:r>
              <a:endParaRPr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example.com</a:t>
              </a:r>
              <a:endParaRPr/>
            </a:p>
          </p:txBody>
        </p:sp>
      </p:grpSp>
      <p:sp>
        <p:nvSpPr>
          <p:cNvPr id="372" name="Google Shape;372;p29"/>
          <p:cNvSpPr txBox="1"/>
          <p:nvPr/>
        </p:nvSpPr>
        <p:spPr>
          <a:xfrm>
            <a:off x="5620000" y="1281850"/>
            <a:ext cx="20661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 own 2.2.2.0/23</a:t>
            </a:r>
            <a:endParaRPr sz="1800"/>
          </a:p>
        </p:txBody>
      </p:sp>
      <p:sp>
        <p:nvSpPr>
          <p:cNvPr id="373" name="Google Shape;373;p29"/>
          <p:cNvSpPr txBox="1"/>
          <p:nvPr/>
        </p:nvSpPr>
        <p:spPr>
          <a:xfrm>
            <a:off x="5619900" y="1757300"/>
            <a:ext cx="3279000" cy="30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Routers prefer more specific announcements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Global visibility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Connectivity broken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800"/>
              <a:buChar char="●"/>
            </a:pPr>
            <a:r>
              <a:rPr lang="en" sz="1800">
                <a:solidFill>
                  <a:schemeClr val="accent4"/>
                </a:solidFill>
              </a:rPr>
              <a:t>Not very stealthy</a:t>
            </a:r>
            <a:endParaRPr sz="1800">
              <a:solidFill>
                <a:schemeClr val="accent4"/>
              </a:solidFill>
            </a:endParaRPr>
          </a:p>
        </p:txBody>
      </p:sp>
      <p:cxnSp>
        <p:nvCxnSpPr>
          <p:cNvPr id="374" name="Google Shape;374;p29"/>
          <p:cNvCxnSpPr/>
          <p:nvPr/>
        </p:nvCxnSpPr>
        <p:spPr>
          <a:xfrm flipH="1">
            <a:off x="3428988" y="3074800"/>
            <a:ext cx="1279800" cy="7392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75" name="Google Shape;375;p29"/>
          <p:cNvCxnSpPr/>
          <p:nvPr/>
        </p:nvCxnSpPr>
        <p:spPr>
          <a:xfrm>
            <a:off x="1522949" y="1320412"/>
            <a:ext cx="3103500" cy="0"/>
          </a:xfrm>
          <a:prstGeom prst="straightConnector1">
            <a:avLst/>
          </a:prstGeom>
          <a:noFill/>
          <a:ln w="76200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76" name="Google Shape;376;p29"/>
          <p:cNvCxnSpPr/>
          <p:nvPr/>
        </p:nvCxnSpPr>
        <p:spPr>
          <a:xfrm>
            <a:off x="2748188" y="994000"/>
            <a:ext cx="652800" cy="6528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7" name="Google Shape;377;p29"/>
          <p:cNvCxnSpPr/>
          <p:nvPr/>
        </p:nvCxnSpPr>
        <p:spPr>
          <a:xfrm rot="10800000" flipH="1">
            <a:off x="2748188" y="994000"/>
            <a:ext cx="652800" cy="6528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8" name="Google Shape;378;p29"/>
          <p:cNvSpPr txBox="1"/>
          <p:nvPr/>
        </p:nvSpPr>
        <p:spPr>
          <a:xfrm>
            <a:off x="2749900" y="1396650"/>
            <a:ext cx="649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AS 1</a:t>
            </a:r>
            <a:endParaRPr sz="1600"/>
          </a:p>
        </p:txBody>
      </p:sp>
      <p:sp>
        <p:nvSpPr>
          <p:cNvPr id="379" name="Google Shape;379;p29"/>
          <p:cNvSpPr txBox="1"/>
          <p:nvPr/>
        </p:nvSpPr>
        <p:spPr>
          <a:xfrm>
            <a:off x="2749950" y="2870550"/>
            <a:ext cx="649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AS 3</a:t>
            </a:r>
            <a:endParaRPr sz="1600"/>
          </a:p>
        </p:txBody>
      </p:sp>
      <p:sp>
        <p:nvSpPr>
          <p:cNvPr id="380" name="Google Shape;380;p29"/>
          <p:cNvSpPr txBox="1"/>
          <p:nvPr/>
        </p:nvSpPr>
        <p:spPr>
          <a:xfrm>
            <a:off x="4839650" y="2870550"/>
            <a:ext cx="649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AS 4</a:t>
            </a:r>
            <a:endParaRPr sz="1600"/>
          </a:p>
        </p:txBody>
      </p:sp>
      <p:sp>
        <p:nvSpPr>
          <p:cNvPr id="381" name="Google Shape;381;p29"/>
          <p:cNvSpPr txBox="1"/>
          <p:nvPr/>
        </p:nvSpPr>
        <p:spPr>
          <a:xfrm>
            <a:off x="769150" y="2870650"/>
            <a:ext cx="649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AS 2</a:t>
            </a:r>
            <a:endParaRPr sz="16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0"/>
          <p:cNvSpPr txBox="1">
            <a:spLocks noGrp="1"/>
          </p:cNvSpPr>
          <p:nvPr>
            <p:ph type="title"/>
          </p:nvPr>
        </p:nvSpPr>
        <p:spPr>
          <a:xfrm>
            <a:off x="311700" y="25095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local (equally-specific prefix) attack</a:t>
            </a:r>
            <a:endParaRPr/>
          </a:p>
        </p:txBody>
      </p:sp>
      <p:sp>
        <p:nvSpPr>
          <p:cNvPr id="387" name="Google Shape;387;p30"/>
          <p:cNvSpPr/>
          <p:nvPr/>
        </p:nvSpPr>
        <p:spPr>
          <a:xfrm>
            <a:off x="4708788" y="2619250"/>
            <a:ext cx="911100" cy="911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30"/>
          <p:cNvSpPr/>
          <p:nvPr/>
        </p:nvSpPr>
        <p:spPr>
          <a:xfrm>
            <a:off x="2619100" y="2619238"/>
            <a:ext cx="911100" cy="911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0"/>
          <p:cNvSpPr/>
          <p:nvPr/>
        </p:nvSpPr>
        <p:spPr>
          <a:xfrm>
            <a:off x="2619088" y="1145250"/>
            <a:ext cx="911100" cy="911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90" name="Google Shape;390;p30"/>
          <p:cNvCxnSpPr>
            <a:stCxn id="391" idx="6"/>
            <a:endCxn id="389" idx="2"/>
          </p:cNvCxnSpPr>
          <p:nvPr/>
        </p:nvCxnSpPr>
        <p:spPr>
          <a:xfrm>
            <a:off x="1549288" y="1600800"/>
            <a:ext cx="1069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2" name="Google Shape;392;p30"/>
          <p:cNvCxnSpPr>
            <a:endCxn id="393" idx="2"/>
          </p:cNvCxnSpPr>
          <p:nvPr/>
        </p:nvCxnSpPr>
        <p:spPr>
          <a:xfrm>
            <a:off x="3530100" y="1600800"/>
            <a:ext cx="11787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4" name="Google Shape;394;p30"/>
          <p:cNvCxnSpPr>
            <a:stCxn id="395" idx="3"/>
            <a:endCxn id="396" idx="1"/>
          </p:cNvCxnSpPr>
          <p:nvPr/>
        </p:nvCxnSpPr>
        <p:spPr>
          <a:xfrm>
            <a:off x="1549374" y="3400812"/>
            <a:ext cx="1203300" cy="648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7" name="Google Shape;397;p30"/>
          <p:cNvCxnSpPr>
            <a:stCxn id="389" idx="4"/>
            <a:endCxn id="388" idx="0"/>
          </p:cNvCxnSpPr>
          <p:nvPr/>
        </p:nvCxnSpPr>
        <p:spPr>
          <a:xfrm>
            <a:off x="3074638" y="2056350"/>
            <a:ext cx="0" cy="562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8" name="Google Shape;398;p30"/>
          <p:cNvCxnSpPr>
            <a:stCxn id="396" idx="7"/>
            <a:endCxn id="387" idx="3"/>
          </p:cNvCxnSpPr>
          <p:nvPr/>
        </p:nvCxnSpPr>
        <p:spPr>
          <a:xfrm rot="10800000" flipH="1">
            <a:off x="3396815" y="3396922"/>
            <a:ext cx="1445400" cy="652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9" name="Google Shape;399;p30"/>
          <p:cNvCxnSpPr>
            <a:endCxn id="388" idx="2"/>
          </p:cNvCxnSpPr>
          <p:nvPr/>
        </p:nvCxnSpPr>
        <p:spPr>
          <a:xfrm>
            <a:off x="1539400" y="3074788"/>
            <a:ext cx="10797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0" name="Google Shape;400;p30"/>
          <p:cNvCxnSpPr>
            <a:stCxn id="388" idx="6"/>
            <a:endCxn id="387" idx="2"/>
          </p:cNvCxnSpPr>
          <p:nvPr/>
        </p:nvCxnSpPr>
        <p:spPr>
          <a:xfrm>
            <a:off x="3530200" y="3074788"/>
            <a:ext cx="11787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1" name="Google Shape;401;p30"/>
          <p:cNvSpPr/>
          <p:nvPr/>
        </p:nvSpPr>
        <p:spPr>
          <a:xfrm>
            <a:off x="649550" y="1145250"/>
            <a:ext cx="911100" cy="911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0"/>
          <p:cNvSpPr txBox="1"/>
          <p:nvPr/>
        </p:nvSpPr>
        <p:spPr>
          <a:xfrm>
            <a:off x="780413" y="1396650"/>
            <a:ext cx="649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AS 5</a:t>
            </a:r>
            <a:endParaRPr sz="1600"/>
          </a:p>
        </p:txBody>
      </p:sp>
      <p:grpSp>
        <p:nvGrpSpPr>
          <p:cNvPr id="403" name="Google Shape;403;p30"/>
          <p:cNvGrpSpPr/>
          <p:nvPr/>
        </p:nvGrpSpPr>
        <p:grpSpPr>
          <a:xfrm>
            <a:off x="660816" y="2562254"/>
            <a:ext cx="888594" cy="1024891"/>
            <a:chOff x="677690" y="1908672"/>
            <a:chExt cx="1869149" cy="2155850"/>
          </a:xfrm>
        </p:grpSpPr>
        <p:pic>
          <p:nvPicPr>
            <p:cNvPr id="404" name="Google Shape;404;p30" descr="671px-Crypto_key.svg.png"/>
            <p:cNvPicPr preferRelativeResize="0"/>
            <p:nvPr/>
          </p:nvPicPr>
          <p:blipFill rotWithShape="1">
            <a:blip r:embed="rId3">
              <a:alphaModFix/>
            </a:blip>
            <a:srcRect t="-46125" b="-46144"/>
            <a:stretch/>
          </p:blipFill>
          <p:spPr>
            <a:xfrm>
              <a:off x="677690" y="1908672"/>
              <a:ext cx="1869149" cy="1869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5" name="Google Shape;395;p30"/>
            <p:cNvSpPr txBox="1"/>
            <p:nvPr/>
          </p:nvSpPr>
          <p:spPr>
            <a:xfrm>
              <a:off x="677765" y="3280622"/>
              <a:ext cx="1869000" cy="78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Certificate</a:t>
              </a:r>
              <a:r>
                <a:rPr lang="en"/>
                <a:t> Authority</a:t>
              </a:r>
              <a:endParaRPr/>
            </a:p>
          </p:txBody>
        </p:sp>
      </p:grpSp>
      <p:pic>
        <p:nvPicPr>
          <p:cNvPr id="405" name="Google Shape;405;p30" descr="black-hacker-icon-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19097" y="3724706"/>
            <a:ext cx="911100" cy="911119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30"/>
          <p:cNvSpPr txBox="1"/>
          <p:nvPr/>
        </p:nvSpPr>
        <p:spPr>
          <a:xfrm>
            <a:off x="2539800" y="4478825"/>
            <a:ext cx="10698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Adversary</a:t>
            </a:r>
            <a:endParaRPr/>
          </a:p>
        </p:txBody>
      </p:sp>
      <p:cxnSp>
        <p:nvCxnSpPr>
          <p:cNvPr id="407" name="Google Shape;407;p30"/>
          <p:cNvCxnSpPr/>
          <p:nvPr/>
        </p:nvCxnSpPr>
        <p:spPr>
          <a:xfrm flipH="1">
            <a:off x="3428850" y="3324025"/>
            <a:ext cx="1189800" cy="4899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08" name="Google Shape;408;p30"/>
          <p:cNvCxnSpPr/>
          <p:nvPr/>
        </p:nvCxnSpPr>
        <p:spPr>
          <a:xfrm>
            <a:off x="1714500" y="3300700"/>
            <a:ext cx="1114500" cy="5133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09" name="Google Shape;409;p30"/>
          <p:cNvCxnSpPr/>
          <p:nvPr/>
        </p:nvCxnSpPr>
        <p:spPr>
          <a:xfrm rot="10800000">
            <a:off x="1688424" y="3278862"/>
            <a:ext cx="922500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10" name="Google Shape;410;p30"/>
          <p:cNvGrpSpPr/>
          <p:nvPr/>
        </p:nvGrpSpPr>
        <p:grpSpPr>
          <a:xfrm>
            <a:off x="3955850" y="858762"/>
            <a:ext cx="2417100" cy="1289563"/>
            <a:chOff x="4086500" y="893850"/>
            <a:chExt cx="2417100" cy="1289563"/>
          </a:xfrm>
        </p:grpSpPr>
        <p:pic>
          <p:nvPicPr>
            <p:cNvPr id="411" name="Google Shape;411;p3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839500" y="893850"/>
              <a:ext cx="911100" cy="911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2" name="Google Shape;412;p30"/>
            <p:cNvSpPr txBox="1"/>
            <p:nvPr/>
          </p:nvSpPr>
          <p:spPr>
            <a:xfrm>
              <a:off x="4086500" y="1775113"/>
              <a:ext cx="2417100" cy="40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AS containing </a:t>
              </a:r>
              <a:endParaRPr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example.com</a:t>
              </a:r>
              <a:endParaRPr/>
            </a:p>
          </p:txBody>
        </p:sp>
      </p:grpSp>
      <p:cxnSp>
        <p:nvCxnSpPr>
          <p:cNvPr id="413" name="Google Shape;413;p30"/>
          <p:cNvCxnSpPr/>
          <p:nvPr/>
        </p:nvCxnSpPr>
        <p:spPr>
          <a:xfrm>
            <a:off x="5164338" y="2344150"/>
            <a:ext cx="0" cy="275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4" name="Google Shape;414;p30"/>
          <p:cNvCxnSpPr/>
          <p:nvPr/>
        </p:nvCxnSpPr>
        <p:spPr>
          <a:xfrm>
            <a:off x="1522949" y="1320412"/>
            <a:ext cx="3103500" cy="0"/>
          </a:xfrm>
          <a:prstGeom prst="straightConnector1">
            <a:avLst/>
          </a:prstGeom>
          <a:noFill/>
          <a:ln w="76200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15" name="Google Shape;415;p30"/>
          <p:cNvSpPr txBox="1"/>
          <p:nvPr/>
        </p:nvSpPr>
        <p:spPr>
          <a:xfrm>
            <a:off x="3530200" y="4222700"/>
            <a:ext cx="19590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0000"/>
                </a:solidFill>
              </a:rPr>
              <a:t>I own 2.2.2.0/23</a:t>
            </a:r>
            <a:endParaRPr sz="1800" b="1">
              <a:solidFill>
                <a:srgbClr val="FF0000"/>
              </a:solidFill>
            </a:endParaRPr>
          </a:p>
        </p:txBody>
      </p:sp>
      <p:sp>
        <p:nvSpPr>
          <p:cNvPr id="416" name="Google Shape;416;p30"/>
          <p:cNvSpPr txBox="1"/>
          <p:nvPr/>
        </p:nvSpPr>
        <p:spPr>
          <a:xfrm>
            <a:off x="5620000" y="1281850"/>
            <a:ext cx="20661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 own 2.2.2.0/23</a:t>
            </a:r>
            <a:endParaRPr sz="1800"/>
          </a:p>
        </p:txBody>
      </p:sp>
      <p:sp>
        <p:nvSpPr>
          <p:cNvPr id="417" name="Google Shape;417;p30"/>
          <p:cNvSpPr txBox="1"/>
          <p:nvPr/>
        </p:nvSpPr>
        <p:spPr>
          <a:xfrm>
            <a:off x="2749900" y="1396650"/>
            <a:ext cx="649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AS 1</a:t>
            </a:r>
            <a:endParaRPr sz="1600"/>
          </a:p>
        </p:txBody>
      </p:sp>
      <p:sp>
        <p:nvSpPr>
          <p:cNvPr id="418" name="Google Shape;418;p30"/>
          <p:cNvSpPr txBox="1"/>
          <p:nvPr/>
        </p:nvSpPr>
        <p:spPr>
          <a:xfrm>
            <a:off x="2749950" y="2870550"/>
            <a:ext cx="649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AS 3</a:t>
            </a:r>
            <a:endParaRPr sz="1600"/>
          </a:p>
        </p:txBody>
      </p:sp>
      <p:sp>
        <p:nvSpPr>
          <p:cNvPr id="419" name="Google Shape;419;p30"/>
          <p:cNvSpPr txBox="1"/>
          <p:nvPr/>
        </p:nvSpPr>
        <p:spPr>
          <a:xfrm>
            <a:off x="4839650" y="2870550"/>
            <a:ext cx="649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AS 4</a:t>
            </a:r>
            <a:endParaRPr sz="1600"/>
          </a:p>
        </p:txBody>
      </p:sp>
      <p:sp>
        <p:nvSpPr>
          <p:cNvPr id="420" name="Google Shape;420;p30"/>
          <p:cNvSpPr txBox="1"/>
          <p:nvPr/>
        </p:nvSpPr>
        <p:spPr>
          <a:xfrm>
            <a:off x="780425" y="4830175"/>
            <a:ext cx="82458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A. Gavrichenkov. Breaking HTTPS with BGP hijacking. Black Hat USA Briefings, 2015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1"/>
          <p:cNvSpPr txBox="1">
            <a:spLocks noGrp="1"/>
          </p:cNvSpPr>
          <p:nvPr>
            <p:ph type="title"/>
          </p:nvPr>
        </p:nvSpPr>
        <p:spPr>
          <a:xfrm>
            <a:off x="311700" y="25095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local (equally-specific prefix) attack</a:t>
            </a:r>
            <a:endParaRPr/>
          </a:p>
        </p:txBody>
      </p:sp>
      <p:sp>
        <p:nvSpPr>
          <p:cNvPr id="426" name="Google Shape;426;p31"/>
          <p:cNvSpPr/>
          <p:nvPr/>
        </p:nvSpPr>
        <p:spPr>
          <a:xfrm>
            <a:off x="4708788" y="2619250"/>
            <a:ext cx="911100" cy="911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31"/>
          <p:cNvSpPr/>
          <p:nvPr/>
        </p:nvSpPr>
        <p:spPr>
          <a:xfrm>
            <a:off x="2619100" y="2619238"/>
            <a:ext cx="911100" cy="911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31"/>
          <p:cNvSpPr/>
          <p:nvPr/>
        </p:nvSpPr>
        <p:spPr>
          <a:xfrm>
            <a:off x="2619088" y="1145250"/>
            <a:ext cx="911100" cy="911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9" name="Google Shape;429;p31"/>
          <p:cNvCxnSpPr>
            <a:stCxn id="430" idx="6"/>
            <a:endCxn id="428" idx="2"/>
          </p:cNvCxnSpPr>
          <p:nvPr/>
        </p:nvCxnSpPr>
        <p:spPr>
          <a:xfrm>
            <a:off x="1549288" y="1600800"/>
            <a:ext cx="1069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1" name="Google Shape;431;p31"/>
          <p:cNvCxnSpPr>
            <a:endCxn id="432" idx="2"/>
          </p:cNvCxnSpPr>
          <p:nvPr/>
        </p:nvCxnSpPr>
        <p:spPr>
          <a:xfrm>
            <a:off x="3530100" y="1600800"/>
            <a:ext cx="11787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3" name="Google Shape;433;p31"/>
          <p:cNvCxnSpPr>
            <a:stCxn id="434" idx="3"/>
            <a:endCxn id="435" idx="1"/>
          </p:cNvCxnSpPr>
          <p:nvPr/>
        </p:nvCxnSpPr>
        <p:spPr>
          <a:xfrm>
            <a:off x="1549374" y="3400812"/>
            <a:ext cx="1203300" cy="648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6" name="Google Shape;436;p31"/>
          <p:cNvCxnSpPr>
            <a:stCxn id="428" idx="4"/>
            <a:endCxn id="427" idx="0"/>
          </p:cNvCxnSpPr>
          <p:nvPr/>
        </p:nvCxnSpPr>
        <p:spPr>
          <a:xfrm>
            <a:off x="3074638" y="2056350"/>
            <a:ext cx="0" cy="562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7" name="Google Shape;437;p31"/>
          <p:cNvCxnSpPr>
            <a:stCxn id="435" idx="7"/>
            <a:endCxn id="426" idx="3"/>
          </p:cNvCxnSpPr>
          <p:nvPr/>
        </p:nvCxnSpPr>
        <p:spPr>
          <a:xfrm rot="10800000" flipH="1">
            <a:off x="3396815" y="3396922"/>
            <a:ext cx="1445400" cy="652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8" name="Google Shape;438;p31"/>
          <p:cNvCxnSpPr>
            <a:endCxn id="427" idx="2"/>
          </p:cNvCxnSpPr>
          <p:nvPr/>
        </p:nvCxnSpPr>
        <p:spPr>
          <a:xfrm>
            <a:off x="1539400" y="3074788"/>
            <a:ext cx="10797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9" name="Google Shape;439;p31"/>
          <p:cNvCxnSpPr>
            <a:stCxn id="427" idx="6"/>
            <a:endCxn id="426" idx="2"/>
          </p:cNvCxnSpPr>
          <p:nvPr/>
        </p:nvCxnSpPr>
        <p:spPr>
          <a:xfrm>
            <a:off x="3530200" y="3074788"/>
            <a:ext cx="11787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0" name="Google Shape;440;p31"/>
          <p:cNvSpPr/>
          <p:nvPr/>
        </p:nvSpPr>
        <p:spPr>
          <a:xfrm>
            <a:off x="649550" y="1145250"/>
            <a:ext cx="911100" cy="911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31"/>
          <p:cNvSpPr txBox="1"/>
          <p:nvPr/>
        </p:nvSpPr>
        <p:spPr>
          <a:xfrm>
            <a:off x="780413" y="1396650"/>
            <a:ext cx="649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AS 5</a:t>
            </a:r>
            <a:endParaRPr sz="1600"/>
          </a:p>
        </p:txBody>
      </p:sp>
      <p:grpSp>
        <p:nvGrpSpPr>
          <p:cNvPr id="442" name="Google Shape;442;p31"/>
          <p:cNvGrpSpPr/>
          <p:nvPr/>
        </p:nvGrpSpPr>
        <p:grpSpPr>
          <a:xfrm>
            <a:off x="660816" y="2562254"/>
            <a:ext cx="888594" cy="1024891"/>
            <a:chOff x="677690" y="1908672"/>
            <a:chExt cx="1869149" cy="2155850"/>
          </a:xfrm>
        </p:grpSpPr>
        <p:pic>
          <p:nvPicPr>
            <p:cNvPr id="443" name="Google Shape;443;p31" descr="671px-Crypto_key.svg.png"/>
            <p:cNvPicPr preferRelativeResize="0"/>
            <p:nvPr/>
          </p:nvPicPr>
          <p:blipFill rotWithShape="1">
            <a:blip r:embed="rId3">
              <a:alphaModFix/>
            </a:blip>
            <a:srcRect t="-46125" b="-46144"/>
            <a:stretch/>
          </p:blipFill>
          <p:spPr>
            <a:xfrm>
              <a:off x="677690" y="1908672"/>
              <a:ext cx="1869149" cy="1869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4" name="Google Shape;434;p31"/>
            <p:cNvSpPr txBox="1"/>
            <p:nvPr/>
          </p:nvSpPr>
          <p:spPr>
            <a:xfrm>
              <a:off x="677765" y="3280622"/>
              <a:ext cx="1869000" cy="78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Certificate</a:t>
              </a:r>
              <a:r>
                <a:rPr lang="en"/>
                <a:t> Authority</a:t>
              </a:r>
              <a:endParaRPr/>
            </a:p>
          </p:txBody>
        </p:sp>
      </p:grpSp>
      <p:pic>
        <p:nvPicPr>
          <p:cNvPr id="444" name="Google Shape;444;p31" descr="black-hacker-icon-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19097" y="3724706"/>
            <a:ext cx="911100" cy="911119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31"/>
          <p:cNvSpPr txBox="1"/>
          <p:nvPr/>
        </p:nvSpPr>
        <p:spPr>
          <a:xfrm>
            <a:off x="2539800" y="4478825"/>
            <a:ext cx="10698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Adversary</a:t>
            </a:r>
            <a:endParaRPr/>
          </a:p>
        </p:txBody>
      </p:sp>
      <p:cxnSp>
        <p:nvCxnSpPr>
          <p:cNvPr id="446" name="Google Shape;446;p31"/>
          <p:cNvCxnSpPr/>
          <p:nvPr/>
        </p:nvCxnSpPr>
        <p:spPr>
          <a:xfrm flipH="1">
            <a:off x="3428850" y="3324025"/>
            <a:ext cx="1189800" cy="4899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47" name="Google Shape;447;p31"/>
          <p:cNvCxnSpPr/>
          <p:nvPr/>
        </p:nvCxnSpPr>
        <p:spPr>
          <a:xfrm>
            <a:off x="1714500" y="3300700"/>
            <a:ext cx="1114500" cy="5133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48" name="Google Shape;448;p31"/>
          <p:cNvCxnSpPr/>
          <p:nvPr/>
        </p:nvCxnSpPr>
        <p:spPr>
          <a:xfrm rot="10800000">
            <a:off x="1688424" y="3278862"/>
            <a:ext cx="922500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49" name="Google Shape;449;p31"/>
          <p:cNvGrpSpPr/>
          <p:nvPr/>
        </p:nvGrpSpPr>
        <p:grpSpPr>
          <a:xfrm>
            <a:off x="3955850" y="858762"/>
            <a:ext cx="2417100" cy="1289563"/>
            <a:chOff x="4086500" y="893850"/>
            <a:chExt cx="2417100" cy="1289563"/>
          </a:xfrm>
        </p:grpSpPr>
        <p:pic>
          <p:nvPicPr>
            <p:cNvPr id="450" name="Google Shape;450;p3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839500" y="893850"/>
              <a:ext cx="911100" cy="911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1" name="Google Shape;451;p31"/>
            <p:cNvSpPr txBox="1"/>
            <p:nvPr/>
          </p:nvSpPr>
          <p:spPr>
            <a:xfrm>
              <a:off x="4086500" y="1775113"/>
              <a:ext cx="2417100" cy="40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AS containing </a:t>
              </a:r>
              <a:endParaRPr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example.com</a:t>
              </a:r>
              <a:endParaRPr/>
            </a:p>
          </p:txBody>
        </p:sp>
      </p:grpSp>
      <p:cxnSp>
        <p:nvCxnSpPr>
          <p:cNvPr id="452" name="Google Shape;452;p31"/>
          <p:cNvCxnSpPr/>
          <p:nvPr/>
        </p:nvCxnSpPr>
        <p:spPr>
          <a:xfrm>
            <a:off x="5164338" y="2344150"/>
            <a:ext cx="0" cy="275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3" name="Google Shape;453;p31"/>
          <p:cNvCxnSpPr/>
          <p:nvPr/>
        </p:nvCxnSpPr>
        <p:spPr>
          <a:xfrm>
            <a:off x="1522949" y="1320412"/>
            <a:ext cx="3103500" cy="0"/>
          </a:xfrm>
          <a:prstGeom prst="straightConnector1">
            <a:avLst/>
          </a:prstGeom>
          <a:noFill/>
          <a:ln w="76200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54" name="Google Shape;454;p31"/>
          <p:cNvSpPr txBox="1"/>
          <p:nvPr/>
        </p:nvSpPr>
        <p:spPr>
          <a:xfrm>
            <a:off x="3530200" y="4222700"/>
            <a:ext cx="19590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0000"/>
                </a:solidFill>
              </a:rPr>
              <a:t>I own 2.2.2.0/23</a:t>
            </a:r>
            <a:endParaRPr sz="1800" b="1">
              <a:solidFill>
                <a:srgbClr val="FF0000"/>
              </a:solidFill>
            </a:endParaRPr>
          </a:p>
        </p:txBody>
      </p:sp>
      <p:sp>
        <p:nvSpPr>
          <p:cNvPr id="455" name="Google Shape;455;p31"/>
          <p:cNvSpPr txBox="1"/>
          <p:nvPr/>
        </p:nvSpPr>
        <p:spPr>
          <a:xfrm>
            <a:off x="5620000" y="1281850"/>
            <a:ext cx="20661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 own 2.2.2.0/23</a:t>
            </a:r>
            <a:endParaRPr sz="1800"/>
          </a:p>
        </p:txBody>
      </p:sp>
      <p:sp>
        <p:nvSpPr>
          <p:cNvPr id="456" name="Google Shape;456;p31"/>
          <p:cNvSpPr txBox="1"/>
          <p:nvPr/>
        </p:nvSpPr>
        <p:spPr>
          <a:xfrm>
            <a:off x="2749900" y="1396650"/>
            <a:ext cx="649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AS 1</a:t>
            </a:r>
            <a:endParaRPr sz="1600"/>
          </a:p>
        </p:txBody>
      </p:sp>
      <p:sp>
        <p:nvSpPr>
          <p:cNvPr id="457" name="Google Shape;457;p31"/>
          <p:cNvSpPr txBox="1"/>
          <p:nvPr/>
        </p:nvSpPr>
        <p:spPr>
          <a:xfrm>
            <a:off x="2749950" y="2870550"/>
            <a:ext cx="649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AS 3</a:t>
            </a:r>
            <a:endParaRPr sz="1600"/>
          </a:p>
        </p:txBody>
      </p:sp>
      <p:sp>
        <p:nvSpPr>
          <p:cNvPr id="458" name="Google Shape;458;p31"/>
          <p:cNvSpPr txBox="1"/>
          <p:nvPr/>
        </p:nvSpPr>
        <p:spPr>
          <a:xfrm>
            <a:off x="4839650" y="2870550"/>
            <a:ext cx="649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AS 4</a:t>
            </a:r>
            <a:endParaRPr sz="1600"/>
          </a:p>
        </p:txBody>
      </p:sp>
      <p:sp>
        <p:nvSpPr>
          <p:cNvPr id="459" name="Google Shape;459;p31"/>
          <p:cNvSpPr txBox="1"/>
          <p:nvPr/>
        </p:nvSpPr>
        <p:spPr>
          <a:xfrm>
            <a:off x="780425" y="4830175"/>
            <a:ext cx="82458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A. Gavrichenkov. Breaking HTTPS with BGP hijacking. Black Hat USA Briefings, 2015</a:t>
            </a:r>
            <a:endParaRPr/>
          </a:p>
        </p:txBody>
      </p:sp>
      <p:sp>
        <p:nvSpPr>
          <p:cNvPr id="460" name="Google Shape;460;p31"/>
          <p:cNvSpPr/>
          <p:nvPr/>
        </p:nvSpPr>
        <p:spPr>
          <a:xfrm>
            <a:off x="30600" y="902450"/>
            <a:ext cx="6088200" cy="1398000"/>
          </a:xfrm>
          <a:prstGeom prst="ellipse">
            <a:avLst/>
          </a:prstGeom>
          <a:noFill/>
          <a:ln w="762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61" name="Google Shape;461;p31"/>
          <p:cNvCxnSpPr/>
          <p:nvPr/>
        </p:nvCxnSpPr>
        <p:spPr>
          <a:xfrm flipH="1">
            <a:off x="6118775" y="2857500"/>
            <a:ext cx="844200" cy="2517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62" name="Google Shape;462;p31"/>
          <p:cNvSpPr txBox="1"/>
          <p:nvPr/>
        </p:nvSpPr>
        <p:spPr>
          <a:xfrm>
            <a:off x="6870950" y="2591400"/>
            <a:ext cx="67179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Hijacked portion</a:t>
            </a:r>
            <a:endParaRPr sz="2000"/>
          </a:p>
        </p:txBody>
      </p:sp>
      <p:cxnSp>
        <p:nvCxnSpPr>
          <p:cNvPr id="463" name="Google Shape;463;p31"/>
          <p:cNvCxnSpPr/>
          <p:nvPr/>
        </p:nvCxnSpPr>
        <p:spPr>
          <a:xfrm>
            <a:off x="6008654" y="1804943"/>
            <a:ext cx="779400" cy="282900"/>
          </a:xfrm>
          <a:prstGeom prst="straightConnector1">
            <a:avLst/>
          </a:prstGeom>
          <a:noFill/>
          <a:ln w="76200" cap="flat" cmpd="sng">
            <a:solidFill>
              <a:srgbClr val="38761D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464" name="Google Shape;464;p31"/>
          <p:cNvSpPr txBox="1"/>
          <p:nvPr/>
        </p:nvSpPr>
        <p:spPr>
          <a:xfrm>
            <a:off x="6706375" y="1945800"/>
            <a:ext cx="67179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Unaffected portion</a:t>
            </a:r>
            <a:endParaRPr sz="2000"/>
          </a:p>
        </p:txBody>
      </p:sp>
      <p:sp>
        <p:nvSpPr>
          <p:cNvPr id="465" name="Google Shape;465;p31"/>
          <p:cNvSpPr/>
          <p:nvPr/>
        </p:nvSpPr>
        <p:spPr>
          <a:xfrm>
            <a:off x="-220200" y="2342850"/>
            <a:ext cx="6589800" cy="266940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Digital certificates as a root of trust</a:t>
            </a:r>
            <a:endParaRPr/>
          </a:p>
        </p:txBody>
      </p:sp>
      <p:sp>
        <p:nvSpPr>
          <p:cNvPr id="62" name="Google Shape;62;p14"/>
          <p:cNvSpPr txBox="1"/>
          <p:nvPr/>
        </p:nvSpPr>
        <p:spPr>
          <a:xfrm>
            <a:off x="345450" y="1362725"/>
            <a:ext cx="8453100" cy="3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b="1">
                <a:solidFill>
                  <a:schemeClr val="accent1"/>
                </a:solidFill>
              </a:rPr>
              <a:t>Root of trust</a:t>
            </a:r>
            <a:r>
              <a:rPr lang="en" sz="2400"/>
              <a:t> on the internet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Bootstraps trust on </a:t>
            </a:r>
            <a:r>
              <a:rPr lang="en" sz="2400" b="1">
                <a:solidFill>
                  <a:schemeClr val="accent1"/>
                </a:solidFill>
              </a:rPr>
              <a:t>first time connections</a:t>
            </a:r>
            <a:endParaRPr sz="2400" b="1">
              <a:solidFill>
                <a:schemeClr val="accent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The </a:t>
            </a:r>
            <a:r>
              <a:rPr lang="en" sz="2400" b="1">
                <a:solidFill>
                  <a:schemeClr val="accent1"/>
                </a:solidFill>
              </a:rPr>
              <a:t>keys</a:t>
            </a:r>
            <a:r>
              <a:rPr lang="en" sz="2400">
                <a:solidFill>
                  <a:schemeClr val="dk1"/>
                </a:solidFill>
              </a:rPr>
              <a:t> to all web encryption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t="1949" b="18172"/>
          <a:stretch/>
        </p:blipFill>
        <p:spPr>
          <a:xfrm>
            <a:off x="1295800" y="2561500"/>
            <a:ext cx="6685025" cy="258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2"/>
          <p:cNvSpPr/>
          <p:nvPr/>
        </p:nvSpPr>
        <p:spPr>
          <a:xfrm>
            <a:off x="4708788" y="2619250"/>
            <a:ext cx="911100" cy="911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32"/>
          <p:cNvSpPr/>
          <p:nvPr/>
        </p:nvSpPr>
        <p:spPr>
          <a:xfrm>
            <a:off x="2619100" y="2619238"/>
            <a:ext cx="911100" cy="911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32"/>
          <p:cNvSpPr/>
          <p:nvPr/>
        </p:nvSpPr>
        <p:spPr>
          <a:xfrm>
            <a:off x="2619088" y="1145250"/>
            <a:ext cx="911100" cy="911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3" name="Google Shape;473;p32"/>
          <p:cNvCxnSpPr>
            <a:stCxn id="474" idx="6"/>
            <a:endCxn id="472" idx="2"/>
          </p:cNvCxnSpPr>
          <p:nvPr/>
        </p:nvCxnSpPr>
        <p:spPr>
          <a:xfrm>
            <a:off x="1549288" y="1600800"/>
            <a:ext cx="1069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5" name="Google Shape;475;p32"/>
          <p:cNvCxnSpPr>
            <a:endCxn id="476" idx="2"/>
          </p:cNvCxnSpPr>
          <p:nvPr/>
        </p:nvCxnSpPr>
        <p:spPr>
          <a:xfrm>
            <a:off x="3530100" y="1600800"/>
            <a:ext cx="11787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7" name="Google Shape;477;p32"/>
          <p:cNvCxnSpPr>
            <a:stCxn id="478" idx="3"/>
            <a:endCxn id="479" idx="1"/>
          </p:cNvCxnSpPr>
          <p:nvPr/>
        </p:nvCxnSpPr>
        <p:spPr>
          <a:xfrm>
            <a:off x="1549374" y="3400812"/>
            <a:ext cx="1203300" cy="648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0" name="Google Shape;480;p32"/>
          <p:cNvCxnSpPr>
            <a:stCxn id="472" idx="4"/>
            <a:endCxn id="471" idx="0"/>
          </p:cNvCxnSpPr>
          <p:nvPr/>
        </p:nvCxnSpPr>
        <p:spPr>
          <a:xfrm>
            <a:off x="3074638" y="2056350"/>
            <a:ext cx="0" cy="562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1" name="Google Shape;481;p32"/>
          <p:cNvCxnSpPr>
            <a:stCxn id="479" idx="7"/>
            <a:endCxn id="470" idx="3"/>
          </p:cNvCxnSpPr>
          <p:nvPr/>
        </p:nvCxnSpPr>
        <p:spPr>
          <a:xfrm rot="10800000" flipH="1">
            <a:off x="3396815" y="3396922"/>
            <a:ext cx="1445400" cy="652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2" name="Google Shape;482;p32"/>
          <p:cNvCxnSpPr>
            <a:endCxn id="471" idx="2"/>
          </p:cNvCxnSpPr>
          <p:nvPr/>
        </p:nvCxnSpPr>
        <p:spPr>
          <a:xfrm>
            <a:off x="1539400" y="3074788"/>
            <a:ext cx="10797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3" name="Google Shape;483;p32"/>
          <p:cNvCxnSpPr>
            <a:stCxn id="471" idx="6"/>
            <a:endCxn id="470" idx="2"/>
          </p:cNvCxnSpPr>
          <p:nvPr/>
        </p:nvCxnSpPr>
        <p:spPr>
          <a:xfrm>
            <a:off x="3530200" y="3074788"/>
            <a:ext cx="11787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4" name="Google Shape;484;p32"/>
          <p:cNvSpPr/>
          <p:nvPr/>
        </p:nvSpPr>
        <p:spPr>
          <a:xfrm>
            <a:off x="649550" y="1145250"/>
            <a:ext cx="911100" cy="911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5" name="Google Shape;485;p32"/>
          <p:cNvGrpSpPr/>
          <p:nvPr/>
        </p:nvGrpSpPr>
        <p:grpSpPr>
          <a:xfrm>
            <a:off x="660816" y="2562254"/>
            <a:ext cx="888594" cy="1024891"/>
            <a:chOff x="677690" y="1908672"/>
            <a:chExt cx="1869149" cy="2155850"/>
          </a:xfrm>
        </p:grpSpPr>
        <p:pic>
          <p:nvPicPr>
            <p:cNvPr id="486" name="Google Shape;486;p32" descr="671px-Crypto_key.svg.png"/>
            <p:cNvPicPr preferRelativeResize="0"/>
            <p:nvPr/>
          </p:nvPicPr>
          <p:blipFill rotWithShape="1">
            <a:blip r:embed="rId3">
              <a:alphaModFix/>
            </a:blip>
            <a:srcRect t="-46125" b="-46144"/>
            <a:stretch/>
          </p:blipFill>
          <p:spPr>
            <a:xfrm>
              <a:off x="677690" y="1908672"/>
              <a:ext cx="1869149" cy="1869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8" name="Google Shape;478;p32"/>
            <p:cNvSpPr txBox="1"/>
            <p:nvPr/>
          </p:nvSpPr>
          <p:spPr>
            <a:xfrm>
              <a:off x="677765" y="3280622"/>
              <a:ext cx="1869000" cy="78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Certificate</a:t>
              </a:r>
              <a:r>
                <a:rPr lang="en"/>
                <a:t> Authority</a:t>
              </a:r>
              <a:endParaRPr/>
            </a:p>
          </p:txBody>
        </p:sp>
      </p:grpSp>
      <p:pic>
        <p:nvPicPr>
          <p:cNvPr id="487" name="Google Shape;487;p32" descr="black-hacker-icon-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19097" y="3724706"/>
            <a:ext cx="911100" cy="911119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32"/>
          <p:cNvSpPr txBox="1"/>
          <p:nvPr/>
        </p:nvSpPr>
        <p:spPr>
          <a:xfrm>
            <a:off x="2539800" y="4478825"/>
            <a:ext cx="10698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Adversary</a:t>
            </a:r>
            <a:endParaRPr/>
          </a:p>
        </p:txBody>
      </p:sp>
      <p:cxnSp>
        <p:nvCxnSpPr>
          <p:cNvPr id="489" name="Google Shape;489;p32"/>
          <p:cNvCxnSpPr/>
          <p:nvPr/>
        </p:nvCxnSpPr>
        <p:spPr>
          <a:xfrm flipH="1">
            <a:off x="3428850" y="3324025"/>
            <a:ext cx="1189800" cy="4899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90" name="Google Shape;490;p32"/>
          <p:cNvCxnSpPr/>
          <p:nvPr/>
        </p:nvCxnSpPr>
        <p:spPr>
          <a:xfrm>
            <a:off x="1714500" y="3300700"/>
            <a:ext cx="1114500" cy="5133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91" name="Google Shape;491;p32"/>
          <p:cNvCxnSpPr/>
          <p:nvPr/>
        </p:nvCxnSpPr>
        <p:spPr>
          <a:xfrm rot="10800000">
            <a:off x="1688424" y="3278862"/>
            <a:ext cx="922500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2" name="Google Shape;492;p32"/>
          <p:cNvSpPr txBox="1"/>
          <p:nvPr/>
        </p:nvSpPr>
        <p:spPr>
          <a:xfrm>
            <a:off x="780413" y="1396650"/>
            <a:ext cx="649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AS 5</a:t>
            </a:r>
            <a:endParaRPr sz="1600"/>
          </a:p>
        </p:txBody>
      </p:sp>
      <p:sp>
        <p:nvSpPr>
          <p:cNvPr id="493" name="Google Shape;493;p32"/>
          <p:cNvSpPr txBox="1"/>
          <p:nvPr/>
        </p:nvSpPr>
        <p:spPr>
          <a:xfrm>
            <a:off x="2749900" y="1396650"/>
            <a:ext cx="649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AS 1</a:t>
            </a:r>
            <a:endParaRPr sz="1600"/>
          </a:p>
        </p:txBody>
      </p:sp>
      <p:sp>
        <p:nvSpPr>
          <p:cNvPr id="494" name="Google Shape;494;p32"/>
          <p:cNvSpPr txBox="1"/>
          <p:nvPr/>
        </p:nvSpPr>
        <p:spPr>
          <a:xfrm>
            <a:off x="2749950" y="2870550"/>
            <a:ext cx="649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AS 3</a:t>
            </a:r>
            <a:endParaRPr sz="1600"/>
          </a:p>
        </p:txBody>
      </p:sp>
      <p:sp>
        <p:nvSpPr>
          <p:cNvPr id="495" name="Google Shape;495;p32"/>
          <p:cNvSpPr txBox="1"/>
          <p:nvPr/>
        </p:nvSpPr>
        <p:spPr>
          <a:xfrm>
            <a:off x="4839650" y="2870550"/>
            <a:ext cx="649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AS 4</a:t>
            </a:r>
            <a:endParaRPr sz="1600"/>
          </a:p>
        </p:txBody>
      </p:sp>
      <p:cxnSp>
        <p:nvCxnSpPr>
          <p:cNvPr id="496" name="Google Shape;496;p32"/>
          <p:cNvCxnSpPr/>
          <p:nvPr/>
        </p:nvCxnSpPr>
        <p:spPr>
          <a:xfrm>
            <a:off x="1522949" y="1320412"/>
            <a:ext cx="3103500" cy="0"/>
          </a:xfrm>
          <a:prstGeom prst="straightConnector1">
            <a:avLst/>
          </a:prstGeom>
          <a:noFill/>
          <a:ln w="76200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497" name="Google Shape;497;p32"/>
          <p:cNvGrpSpPr/>
          <p:nvPr/>
        </p:nvGrpSpPr>
        <p:grpSpPr>
          <a:xfrm>
            <a:off x="3955850" y="858762"/>
            <a:ext cx="2417100" cy="1289563"/>
            <a:chOff x="4086500" y="893850"/>
            <a:chExt cx="2417100" cy="1289563"/>
          </a:xfrm>
        </p:grpSpPr>
        <p:pic>
          <p:nvPicPr>
            <p:cNvPr id="498" name="Google Shape;498;p3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839500" y="893850"/>
              <a:ext cx="911100" cy="911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9" name="Google Shape;499;p32"/>
            <p:cNvSpPr txBox="1"/>
            <p:nvPr/>
          </p:nvSpPr>
          <p:spPr>
            <a:xfrm>
              <a:off x="4086500" y="1775113"/>
              <a:ext cx="2417100" cy="40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AS containing </a:t>
              </a:r>
              <a:endParaRPr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example.com</a:t>
              </a:r>
              <a:endParaRPr/>
            </a:p>
          </p:txBody>
        </p:sp>
      </p:grpSp>
      <p:cxnSp>
        <p:nvCxnSpPr>
          <p:cNvPr id="500" name="Google Shape;500;p32"/>
          <p:cNvCxnSpPr/>
          <p:nvPr/>
        </p:nvCxnSpPr>
        <p:spPr>
          <a:xfrm>
            <a:off x="5164338" y="2344150"/>
            <a:ext cx="0" cy="275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1" name="Google Shape;501;p32"/>
          <p:cNvSpPr txBox="1"/>
          <p:nvPr/>
        </p:nvSpPr>
        <p:spPr>
          <a:xfrm>
            <a:off x="5620000" y="1281850"/>
            <a:ext cx="20661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 own 2.2.2.0/23</a:t>
            </a:r>
            <a:endParaRPr sz="1800"/>
          </a:p>
        </p:txBody>
      </p:sp>
      <p:sp>
        <p:nvSpPr>
          <p:cNvPr id="502" name="Google Shape;502;p32"/>
          <p:cNvSpPr txBox="1"/>
          <p:nvPr/>
        </p:nvSpPr>
        <p:spPr>
          <a:xfrm>
            <a:off x="3530200" y="4222700"/>
            <a:ext cx="19590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0000"/>
                </a:solidFill>
              </a:rPr>
              <a:t>I own 2.2.2.0/23</a:t>
            </a:r>
            <a:endParaRPr sz="1800" b="1">
              <a:solidFill>
                <a:srgbClr val="FF0000"/>
              </a:solidFill>
            </a:endParaRPr>
          </a:p>
        </p:txBody>
      </p:sp>
      <p:sp>
        <p:nvSpPr>
          <p:cNvPr id="503" name="Google Shape;503;p32"/>
          <p:cNvSpPr txBox="1">
            <a:spLocks noGrp="1"/>
          </p:cNvSpPr>
          <p:nvPr>
            <p:ph type="title"/>
          </p:nvPr>
        </p:nvSpPr>
        <p:spPr>
          <a:xfrm>
            <a:off x="311700" y="25095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local (equally-specific prefix) attack</a:t>
            </a:r>
            <a:endParaRPr/>
          </a:p>
        </p:txBody>
      </p:sp>
      <p:sp>
        <p:nvSpPr>
          <p:cNvPr id="504" name="Google Shape;504;p32"/>
          <p:cNvSpPr txBox="1"/>
          <p:nvPr/>
        </p:nvSpPr>
        <p:spPr>
          <a:xfrm>
            <a:off x="5619900" y="1757300"/>
            <a:ext cx="3372600" cy="30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Equally specific announcements compete for traffic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Announcement localized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Local broken connectivity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 sz="1800"/>
              <a:t>Potentially stealthy</a:t>
            </a:r>
            <a:endParaRPr sz="1800"/>
          </a:p>
        </p:txBody>
      </p:sp>
      <p:sp>
        <p:nvSpPr>
          <p:cNvPr id="505" name="Google Shape;505;p32"/>
          <p:cNvSpPr txBox="1"/>
          <p:nvPr/>
        </p:nvSpPr>
        <p:spPr>
          <a:xfrm>
            <a:off x="780425" y="4830175"/>
            <a:ext cx="82458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A. Gavrichenkov. Breaking HTTPS with BGP hijacking. Black Hat USA Briefings, 2015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3"/>
          <p:cNvSpPr/>
          <p:nvPr/>
        </p:nvSpPr>
        <p:spPr>
          <a:xfrm>
            <a:off x="4708788" y="2619250"/>
            <a:ext cx="911100" cy="911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33"/>
          <p:cNvSpPr/>
          <p:nvPr/>
        </p:nvSpPr>
        <p:spPr>
          <a:xfrm>
            <a:off x="2619100" y="2619238"/>
            <a:ext cx="911100" cy="911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33"/>
          <p:cNvSpPr/>
          <p:nvPr/>
        </p:nvSpPr>
        <p:spPr>
          <a:xfrm>
            <a:off x="2619088" y="1145250"/>
            <a:ext cx="911100" cy="911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13" name="Google Shape;513;p33"/>
          <p:cNvCxnSpPr>
            <a:stCxn id="514" idx="6"/>
            <a:endCxn id="512" idx="2"/>
          </p:cNvCxnSpPr>
          <p:nvPr/>
        </p:nvCxnSpPr>
        <p:spPr>
          <a:xfrm>
            <a:off x="1549288" y="1600800"/>
            <a:ext cx="1069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5" name="Google Shape;515;p33"/>
          <p:cNvCxnSpPr>
            <a:endCxn id="516" idx="2"/>
          </p:cNvCxnSpPr>
          <p:nvPr/>
        </p:nvCxnSpPr>
        <p:spPr>
          <a:xfrm>
            <a:off x="3530100" y="1600800"/>
            <a:ext cx="11787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7" name="Google Shape;517;p33"/>
          <p:cNvCxnSpPr>
            <a:stCxn id="512" idx="4"/>
            <a:endCxn id="511" idx="0"/>
          </p:cNvCxnSpPr>
          <p:nvPr/>
        </p:nvCxnSpPr>
        <p:spPr>
          <a:xfrm>
            <a:off x="3074638" y="2056350"/>
            <a:ext cx="0" cy="562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8" name="Google Shape;518;p33"/>
          <p:cNvCxnSpPr>
            <a:stCxn id="519" idx="7"/>
            <a:endCxn id="510" idx="3"/>
          </p:cNvCxnSpPr>
          <p:nvPr/>
        </p:nvCxnSpPr>
        <p:spPr>
          <a:xfrm rot="10800000" flipH="1">
            <a:off x="3396815" y="3396922"/>
            <a:ext cx="1445400" cy="652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0" name="Google Shape;520;p33"/>
          <p:cNvCxnSpPr>
            <a:endCxn id="511" idx="2"/>
          </p:cNvCxnSpPr>
          <p:nvPr/>
        </p:nvCxnSpPr>
        <p:spPr>
          <a:xfrm>
            <a:off x="1539400" y="3074788"/>
            <a:ext cx="10797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1" name="Google Shape;521;p33"/>
          <p:cNvCxnSpPr>
            <a:stCxn id="511" idx="6"/>
            <a:endCxn id="510" idx="2"/>
          </p:cNvCxnSpPr>
          <p:nvPr/>
        </p:nvCxnSpPr>
        <p:spPr>
          <a:xfrm>
            <a:off x="3530200" y="3074788"/>
            <a:ext cx="11787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22" name="Google Shape;522;p33" descr="black-hacker-icon-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9097" y="3724706"/>
            <a:ext cx="911100" cy="911119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33"/>
          <p:cNvSpPr txBox="1"/>
          <p:nvPr/>
        </p:nvSpPr>
        <p:spPr>
          <a:xfrm>
            <a:off x="2539800" y="4478825"/>
            <a:ext cx="10698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Adversary</a:t>
            </a:r>
            <a:endParaRPr/>
          </a:p>
        </p:txBody>
      </p:sp>
      <p:cxnSp>
        <p:nvCxnSpPr>
          <p:cNvPr id="524" name="Google Shape;524;p33"/>
          <p:cNvCxnSpPr/>
          <p:nvPr/>
        </p:nvCxnSpPr>
        <p:spPr>
          <a:xfrm flipH="1">
            <a:off x="3428850" y="3324025"/>
            <a:ext cx="1189800" cy="4899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25" name="Google Shape;525;p33"/>
          <p:cNvCxnSpPr/>
          <p:nvPr/>
        </p:nvCxnSpPr>
        <p:spPr>
          <a:xfrm>
            <a:off x="1714500" y="3300700"/>
            <a:ext cx="1114500" cy="5133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26" name="Google Shape;526;p33"/>
          <p:cNvCxnSpPr/>
          <p:nvPr/>
        </p:nvCxnSpPr>
        <p:spPr>
          <a:xfrm rot="10800000">
            <a:off x="1688424" y="3278862"/>
            <a:ext cx="922500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7" name="Google Shape;527;p33"/>
          <p:cNvSpPr txBox="1"/>
          <p:nvPr/>
        </p:nvSpPr>
        <p:spPr>
          <a:xfrm>
            <a:off x="2749900" y="1396650"/>
            <a:ext cx="649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AS 1</a:t>
            </a:r>
            <a:endParaRPr sz="1600"/>
          </a:p>
        </p:txBody>
      </p:sp>
      <p:sp>
        <p:nvSpPr>
          <p:cNvPr id="528" name="Google Shape;528;p33"/>
          <p:cNvSpPr txBox="1"/>
          <p:nvPr/>
        </p:nvSpPr>
        <p:spPr>
          <a:xfrm>
            <a:off x="2749950" y="2870550"/>
            <a:ext cx="649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AS 3</a:t>
            </a:r>
            <a:endParaRPr sz="1600"/>
          </a:p>
        </p:txBody>
      </p:sp>
      <p:sp>
        <p:nvSpPr>
          <p:cNvPr id="529" name="Google Shape;529;p33"/>
          <p:cNvSpPr txBox="1"/>
          <p:nvPr/>
        </p:nvSpPr>
        <p:spPr>
          <a:xfrm>
            <a:off x="4839650" y="2870550"/>
            <a:ext cx="649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AS 4</a:t>
            </a:r>
            <a:endParaRPr sz="1600"/>
          </a:p>
        </p:txBody>
      </p:sp>
      <p:cxnSp>
        <p:nvCxnSpPr>
          <p:cNvPr id="530" name="Google Shape;530;p33"/>
          <p:cNvCxnSpPr/>
          <p:nvPr/>
        </p:nvCxnSpPr>
        <p:spPr>
          <a:xfrm>
            <a:off x="1522949" y="1320412"/>
            <a:ext cx="3103500" cy="0"/>
          </a:xfrm>
          <a:prstGeom prst="straightConnector1">
            <a:avLst/>
          </a:prstGeom>
          <a:noFill/>
          <a:ln w="76200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531" name="Google Shape;531;p33"/>
          <p:cNvGrpSpPr/>
          <p:nvPr/>
        </p:nvGrpSpPr>
        <p:grpSpPr>
          <a:xfrm>
            <a:off x="3955850" y="858762"/>
            <a:ext cx="2417100" cy="1289563"/>
            <a:chOff x="4086500" y="893850"/>
            <a:chExt cx="2417100" cy="1289563"/>
          </a:xfrm>
        </p:grpSpPr>
        <p:pic>
          <p:nvPicPr>
            <p:cNvPr id="532" name="Google Shape;532;p3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839500" y="893850"/>
              <a:ext cx="911100" cy="911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3" name="Google Shape;533;p33"/>
            <p:cNvSpPr txBox="1"/>
            <p:nvPr/>
          </p:nvSpPr>
          <p:spPr>
            <a:xfrm>
              <a:off x="4086500" y="1775113"/>
              <a:ext cx="2417100" cy="40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AS containing </a:t>
              </a:r>
              <a:endParaRPr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example.com</a:t>
              </a:r>
              <a:endParaRPr/>
            </a:p>
          </p:txBody>
        </p:sp>
      </p:grpSp>
      <p:cxnSp>
        <p:nvCxnSpPr>
          <p:cNvPr id="534" name="Google Shape;534;p33"/>
          <p:cNvCxnSpPr/>
          <p:nvPr/>
        </p:nvCxnSpPr>
        <p:spPr>
          <a:xfrm>
            <a:off x="5164338" y="2344150"/>
            <a:ext cx="0" cy="275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5" name="Google Shape;535;p33"/>
          <p:cNvSpPr txBox="1"/>
          <p:nvPr/>
        </p:nvSpPr>
        <p:spPr>
          <a:xfrm>
            <a:off x="5620000" y="1281850"/>
            <a:ext cx="20661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 own 2.2.2.0/23</a:t>
            </a:r>
            <a:endParaRPr sz="1800"/>
          </a:p>
        </p:txBody>
      </p:sp>
      <p:sp>
        <p:nvSpPr>
          <p:cNvPr id="536" name="Google Shape;536;p33"/>
          <p:cNvSpPr txBox="1"/>
          <p:nvPr/>
        </p:nvSpPr>
        <p:spPr>
          <a:xfrm>
            <a:off x="3530200" y="4222700"/>
            <a:ext cx="19590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0000"/>
                </a:solidFill>
              </a:rPr>
              <a:t>I own 2.2.2.0/23</a:t>
            </a:r>
            <a:endParaRPr sz="1800" b="1">
              <a:solidFill>
                <a:srgbClr val="FF0000"/>
              </a:solidFill>
            </a:endParaRPr>
          </a:p>
        </p:txBody>
      </p:sp>
      <p:sp>
        <p:nvSpPr>
          <p:cNvPr id="537" name="Google Shape;537;p33"/>
          <p:cNvSpPr txBox="1">
            <a:spLocks noGrp="1"/>
          </p:cNvSpPr>
          <p:nvPr>
            <p:ph type="title"/>
          </p:nvPr>
        </p:nvSpPr>
        <p:spPr>
          <a:xfrm>
            <a:off x="311700" y="25095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local (equally-specific prefix) attack</a:t>
            </a:r>
            <a:endParaRPr/>
          </a:p>
        </p:txBody>
      </p:sp>
      <p:sp>
        <p:nvSpPr>
          <p:cNvPr id="538" name="Google Shape;538;p33"/>
          <p:cNvSpPr txBox="1"/>
          <p:nvPr/>
        </p:nvSpPr>
        <p:spPr>
          <a:xfrm>
            <a:off x="5619900" y="1757300"/>
            <a:ext cx="3372600" cy="30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Equally specific announcements compete for traffic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Announcement localized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Local broken connectivity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Potentially stealthy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ts val="1800"/>
              <a:buChar char="●"/>
            </a:pPr>
            <a:r>
              <a:rPr lang="en" sz="1800" b="1">
                <a:solidFill>
                  <a:schemeClr val="accent1"/>
                </a:solidFill>
              </a:rPr>
              <a:t>Not all ASes can perform</a:t>
            </a:r>
            <a:endParaRPr sz="1800">
              <a:solidFill>
                <a:schemeClr val="accent1"/>
              </a:solidFill>
            </a:endParaRPr>
          </a:p>
        </p:txBody>
      </p:sp>
      <p:grpSp>
        <p:nvGrpSpPr>
          <p:cNvPr id="539" name="Google Shape;539;p33"/>
          <p:cNvGrpSpPr/>
          <p:nvPr/>
        </p:nvGrpSpPr>
        <p:grpSpPr>
          <a:xfrm>
            <a:off x="638291" y="1088354"/>
            <a:ext cx="888594" cy="1024891"/>
            <a:chOff x="677690" y="1908672"/>
            <a:chExt cx="1869149" cy="2155850"/>
          </a:xfrm>
        </p:grpSpPr>
        <p:pic>
          <p:nvPicPr>
            <p:cNvPr id="540" name="Google Shape;540;p33" descr="671px-Crypto_key.svg.png"/>
            <p:cNvPicPr preferRelativeResize="0"/>
            <p:nvPr/>
          </p:nvPicPr>
          <p:blipFill rotWithShape="1">
            <a:blip r:embed="rId5">
              <a:alphaModFix/>
            </a:blip>
            <a:srcRect t="-46125" b="-46144"/>
            <a:stretch/>
          </p:blipFill>
          <p:spPr>
            <a:xfrm>
              <a:off x="677690" y="1908672"/>
              <a:ext cx="1869149" cy="1869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1" name="Google Shape;541;p33"/>
            <p:cNvSpPr txBox="1"/>
            <p:nvPr/>
          </p:nvSpPr>
          <p:spPr>
            <a:xfrm>
              <a:off x="677765" y="3280622"/>
              <a:ext cx="1869000" cy="78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Certificate</a:t>
              </a:r>
              <a:r>
                <a:rPr lang="en"/>
                <a:t> Authority</a:t>
              </a:r>
              <a:endParaRPr/>
            </a:p>
          </p:txBody>
        </p:sp>
      </p:grpSp>
      <p:sp>
        <p:nvSpPr>
          <p:cNvPr id="542" name="Google Shape;542;p33"/>
          <p:cNvSpPr/>
          <p:nvPr/>
        </p:nvSpPr>
        <p:spPr>
          <a:xfrm>
            <a:off x="638288" y="2619250"/>
            <a:ext cx="911100" cy="911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33"/>
          <p:cNvSpPr txBox="1"/>
          <p:nvPr/>
        </p:nvSpPr>
        <p:spPr>
          <a:xfrm>
            <a:off x="769150" y="2870650"/>
            <a:ext cx="649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AS 2</a:t>
            </a:r>
            <a:endParaRPr sz="1600"/>
          </a:p>
        </p:txBody>
      </p:sp>
      <p:cxnSp>
        <p:nvCxnSpPr>
          <p:cNvPr id="544" name="Google Shape;544;p33"/>
          <p:cNvCxnSpPr/>
          <p:nvPr/>
        </p:nvCxnSpPr>
        <p:spPr>
          <a:xfrm>
            <a:off x="1415960" y="3396922"/>
            <a:ext cx="1336500" cy="652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45" name="Google Shape;545;p33"/>
          <p:cNvSpPr txBox="1"/>
          <p:nvPr/>
        </p:nvSpPr>
        <p:spPr>
          <a:xfrm>
            <a:off x="780425" y="4830175"/>
            <a:ext cx="82458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A. Gavrichenkov. Breaking HTTPS with BGP hijacking. Black Hat USA Briefings, 2015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34"/>
          <p:cNvSpPr txBox="1">
            <a:spLocks noGrp="1"/>
          </p:cNvSpPr>
          <p:nvPr>
            <p:ph type="title"/>
          </p:nvPr>
        </p:nvSpPr>
        <p:spPr>
          <a:xfrm>
            <a:off x="311700" y="25095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AS path poisoning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51" name="Google Shape;551;p34"/>
          <p:cNvSpPr/>
          <p:nvPr/>
        </p:nvSpPr>
        <p:spPr>
          <a:xfrm>
            <a:off x="4708788" y="2619250"/>
            <a:ext cx="911100" cy="911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34"/>
          <p:cNvSpPr/>
          <p:nvPr/>
        </p:nvSpPr>
        <p:spPr>
          <a:xfrm>
            <a:off x="2619100" y="2619238"/>
            <a:ext cx="911100" cy="911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34"/>
          <p:cNvSpPr/>
          <p:nvPr/>
        </p:nvSpPr>
        <p:spPr>
          <a:xfrm>
            <a:off x="2619088" y="1145250"/>
            <a:ext cx="911100" cy="911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54" name="Google Shape;554;p34"/>
          <p:cNvCxnSpPr>
            <a:stCxn id="555" idx="6"/>
            <a:endCxn id="553" idx="2"/>
          </p:cNvCxnSpPr>
          <p:nvPr/>
        </p:nvCxnSpPr>
        <p:spPr>
          <a:xfrm>
            <a:off x="1549288" y="1600800"/>
            <a:ext cx="1069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6" name="Google Shape;556;p34"/>
          <p:cNvCxnSpPr>
            <a:endCxn id="557" idx="2"/>
          </p:cNvCxnSpPr>
          <p:nvPr/>
        </p:nvCxnSpPr>
        <p:spPr>
          <a:xfrm>
            <a:off x="3530100" y="1600800"/>
            <a:ext cx="11787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8" name="Google Shape;558;p34"/>
          <p:cNvCxnSpPr>
            <a:stCxn id="559" idx="5"/>
            <a:endCxn id="560" idx="1"/>
          </p:cNvCxnSpPr>
          <p:nvPr/>
        </p:nvCxnSpPr>
        <p:spPr>
          <a:xfrm>
            <a:off x="1415960" y="3396922"/>
            <a:ext cx="1336800" cy="652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1" name="Google Shape;561;p34"/>
          <p:cNvCxnSpPr>
            <a:stCxn id="553" idx="4"/>
            <a:endCxn id="552" idx="0"/>
          </p:cNvCxnSpPr>
          <p:nvPr/>
        </p:nvCxnSpPr>
        <p:spPr>
          <a:xfrm>
            <a:off x="3074638" y="2056350"/>
            <a:ext cx="0" cy="562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2" name="Google Shape;562;p34"/>
          <p:cNvCxnSpPr>
            <a:stCxn id="560" idx="7"/>
            <a:endCxn id="551" idx="3"/>
          </p:cNvCxnSpPr>
          <p:nvPr/>
        </p:nvCxnSpPr>
        <p:spPr>
          <a:xfrm rot="10800000" flipH="1">
            <a:off x="3396815" y="3396922"/>
            <a:ext cx="1445400" cy="652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3" name="Google Shape;563;p34"/>
          <p:cNvCxnSpPr>
            <a:endCxn id="552" idx="2"/>
          </p:cNvCxnSpPr>
          <p:nvPr/>
        </p:nvCxnSpPr>
        <p:spPr>
          <a:xfrm>
            <a:off x="1539400" y="3074788"/>
            <a:ext cx="10797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4" name="Google Shape;564;p34"/>
          <p:cNvCxnSpPr>
            <a:stCxn id="552" idx="6"/>
            <a:endCxn id="551" idx="2"/>
          </p:cNvCxnSpPr>
          <p:nvPr/>
        </p:nvCxnSpPr>
        <p:spPr>
          <a:xfrm>
            <a:off x="3530200" y="3074788"/>
            <a:ext cx="11787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65" name="Google Shape;565;p34" descr="black-hacker-icon-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9097" y="3724706"/>
            <a:ext cx="911100" cy="911119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34"/>
          <p:cNvSpPr txBox="1"/>
          <p:nvPr/>
        </p:nvSpPr>
        <p:spPr>
          <a:xfrm>
            <a:off x="2539800" y="4478825"/>
            <a:ext cx="10698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Adversary</a:t>
            </a:r>
            <a:endParaRPr/>
          </a:p>
        </p:txBody>
      </p:sp>
      <p:sp>
        <p:nvSpPr>
          <p:cNvPr id="567" name="Google Shape;567;p34"/>
          <p:cNvSpPr txBox="1"/>
          <p:nvPr/>
        </p:nvSpPr>
        <p:spPr>
          <a:xfrm>
            <a:off x="3524900" y="4102925"/>
            <a:ext cx="32790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0000"/>
                </a:solidFill>
              </a:rPr>
              <a:t>I can get to  2.2.2.0/24 through AS 4</a:t>
            </a:r>
            <a:endParaRPr sz="1800" b="1">
              <a:solidFill>
                <a:srgbClr val="FF0000"/>
              </a:solidFill>
            </a:endParaRPr>
          </a:p>
        </p:txBody>
      </p:sp>
      <p:cxnSp>
        <p:nvCxnSpPr>
          <p:cNvPr id="568" name="Google Shape;568;p34"/>
          <p:cNvCxnSpPr/>
          <p:nvPr/>
        </p:nvCxnSpPr>
        <p:spPr>
          <a:xfrm flipH="1">
            <a:off x="3428850" y="3324025"/>
            <a:ext cx="1189800" cy="489900"/>
          </a:xfrm>
          <a:prstGeom prst="straightConnector1">
            <a:avLst/>
          </a:prstGeom>
          <a:noFill/>
          <a:ln w="7620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69" name="Google Shape;569;p34"/>
          <p:cNvGrpSpPr/>
          <p:nvPr/>
        </p:nvGrpSpPr>
        <p:grpSpPr>
          <a:xfrm>
            <a:off x="638291" y="1088354"/>
            <a:ext cx="888594" cy="1024891"/>
            <a:chOff x="677690" y="1908672"/>
            <a:chExt cx="1869149" cy="2155850"/>
          </a:xfrm>
        </p:grpSpPr>
        <p:pic>
          <p:nvPicPr>
            <p:cNvPr id="570" name="Google Shape;570;p34" descr="671px-Crypto_key.svg.png"/>
            <p:cNvPicPr preferRelativeResize="0"/>
            <p:nvPr/>
          </p:nvPicPr>
          <p:blipFill rotWithShape="1">
            <a:blip r:embed="rId4">
              <a:alphaModFix/>
            </a:blip>
            <a:srcRect t="-46125" b="-46144"/>
            <a:stretch/>
          </p:blipFill>
          <p:spPr>
            <a:xfrm>
              <a:off x="677690" y="1908672"/>
              <a:ext cx="1869149" cy="1869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1" name="Google Shape;571;p34"/>
            <p:cNvSpPr txBox="1"/>
            <p:nvPr/>
          </p:nvSpPr>
          <p:spPr>
            <a:xfrm>
              <a:off x="677765" y="3280622"/>
              <a:ext cx="1869000" cy="78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Certificate</a:t>
              </a:r>
              <a:r>
                <a:rPr lang="en"/>
                <a:t> Authority</a:t>
              </a:r>
              <a:endParaRPr/>
            </a:p>
          </p:txBody>
        </p:sp>
      </p:grpSp>
      <p:sp>
        <p:nvSpPr>
          <p:cNvPr id="559" name="Google Shape;559;p34"/>
          <p:cNvSpPr/>
          <p:nvPr/>
        </p:nvSpPr>
        <p:spPr>
          <a:xfrm>
            <a:off x="638288" y="2619250"/>
            <a:ext cx="911100" cy="911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72" name="Google Shape;572;p34"/>
          <p:cNvCxnSpPr/>
          <p:nvPr/>
        </p:nvCxnSpPr>
        <p:spPr>
          <a:xfrm>
            <a:off x="1526849" y="1926912"/>
            <a:ext cx="922500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3" name="Google Shape;573;p34"/>
          <p:cNvCxnSpPr/>
          <p:nvPr/>
        </p:nvCxnSpPr>
        <p:spPr>
          <a:xfrm>
            <a:off x="2437349" y="1926912"/>
            <a:ext cx="0" cy="8607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4" name="Google Shape;574;p34"/>
          <p:cNvCxnSpPr/>
          <p:nvPr/>
        </p:nvCxnSpPr>
        <p:spPr>
          <a:xfrm rot="10800000">
            <a:off x="1514849" y="2752687"/>
            <a:ext cx="922500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5" name="Google Shape;575;p34"/>
          <p:cNvCxnSpPr/>
          <p:nvPr/>
        </p:nvCxnSpPr>
        <p:spPr>
          <a:xfrm rot="10800000">
            <a:off x="1518550" y="2754350"/>
            <a:ext cx="1257300" cy="10362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576" name="Google Shape;576;p34"/>
          <p:cNvCxnSpPr/>
          <p:nvPr/>
        </p:nvCxnSpPr>
        <p:spPr>
          <a:xfrm>
            <a:off x="4615400" y="2216025"/>
            <a:ext cx="0" cy="1127400"/>
          </a:xfrm>
          <a:prstGeom prst="straightConnector1">
            <a:avLst/>
          </a:prstGeom>
          <a:noFill/>
          <a:ln w="76200" cap="flat" cmpd="sng">
            <a:solidFill>
              <a:srgbClr val="38761D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577" name="Google Shape;577;p34"/>
          <p:cNvSpPr txBox="1"/>
          <p:nvPr/>
        </p:nvSpPr>
        <p:spPr>
          <a:xfrm>
            <a:off x="2749900" y="1396650"/>
            <a:ext cx="649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AS 1</a:t>
            </a:r>
            <a:endParaRPr sz="1600"/>
          </a:p>
        </p:txBody>
      </p:sp>
      <p:sp>
        <p:nvSpPr>
          <p:cNvPr id="578" name="Google Shape;578;p34"/>
          <p:cNvSpPr txBox="1"/>
          <p:nvPr/>
        </p:nvSpPr>
        <p:spPr>
          <a:xfrm>
            <a:off x="2749950" y="2870550"/>
            <a:ext cx="649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AS 3</a:t>
            </a:r>
            <a:endParaRPr sz="1600"/>
          </a:p>
        </p:txBody>
      </p:sp>
      <p:sp>
        <p:nvSpPr>
          <p:cNvPr id="579" name="Google Shape;579;p34"/>
          <p:cNvSpPr txBox="1"/>
          <p:nvPr/>
        </p:nvSpPr>
        <p:spPr>
          <a:xfrm>
            <a:off x="4839650" y="2870550"/>
            <a:ext cx="649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AS 4</a:t>
            </a:r>
            <a:endParaRPr sz="1600"/>
          </a:p>
        </p:txBody>
      </p:sp>
      <p:sp>
        <p:nvSpPr>
          <p:cNvPr id="580" name="Google Shape;580;p34"/>
          <p:cNvSpPr txBox="1"/>
          <p:nvPr/>
        </p:nvSpPr>
        <p:spPr>
          <a:xfrm>
            <a:off x="769150" y="2870650"/>
            <a:ext cx="649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AS 2</a:t>
            </a:r>
            <a:endParaRPr sz="1600"/>
          </a:p>
        </p:txBody>
      </p:sp>
      <p:sp>
        <p:nvSpPr>
          <p:cNvPr id="581" name="Google Shape;581;p34"/>
          <p:cNvSpPr txBox="1"/>
          <p:nvPr/>
        </p:nvSpPr>
        <p:spPr>
          <a:xfrm>
            <a:off x="5620000" y="1281850"/>
            <a:ext cx="20661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 own 2.2.2.0/23</a:t>
            </a:r>
            <a:endParaRPr sz="1800"/>
          </a:p>
        </p:txBody>
      </p:sp>
      <p:grpSp>
        <p:nvGrpSpPr>
          <p:cNvPr id="582" name="Google Shape;582;p34"/>
          <p:cNvGrpSpPr/>
          <p:nvPr/>
        </p:nvGrpSpPr>
        <p:grpSpPr>
          <a:xfrm>
            <a:off x="3955850" y="858762"/>
            <a:ext cx="2417100" cy="1289563"/>
            <a:chOff x="4086500" y="893850"/>
            <a:chExt cx="2417100" cy="1289563"/>
          </a:xfrm>
        </p:grpSpPr>
        <p:pic>
          <p:nvPicPr>
            <p:cNvPr id="583" name="Google Shape;583;p3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839500" y="893850"/>
              <a:ext cx="911100" cy="911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4" name="Google Shape;584;p34"/>
            <p:cNvSpPr txBox="1"/>
            <p:nvPr/>
          </p:nvSpPr>
          <p:spPr>
            <a:xfrm>
              <a:off x="4086500" y="1775113"/>
              <a:ext cx="2417100" cy="40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AS containing </a:t>
              </a:r>
              <a:endParaRPr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example.com</a:t>
              </a:r>
              <a:endParaRPr/>
            </a:p>
          </p:txBody>
        </p:sp>
      </p:grpSp>
      <p:cxnSp>
        <p:nvCxnSpPr>
          <p:cNvPr id="585" name="Google Shape;585;p34"/>
          <p:cNvCxnSpPr/>
          <p:nvPr/>
        </p:nvCxnSpPr>
        <p:spPr>
          <a:xfrm>
            <a:off x="5164338" y="2344150"/>
            <a:ext cx="0" cy="275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35"/>
          <p:cNvSpPr txBox="1">
            <a:spLocks noGrp="1"/>
          </p:cNvSpPr>
          <p:nvPr>
            <p:ph type="title"/>
          </p:nvPr>
        </p:nvSpPr>
        <p:spPr>
          <a:xfrm>
            <a:off x="311700" y="25095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AS path poisoning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91" name="Google Shape;591;p35"/>
          <p:cNvSpPr txBox="1"/>
          <p:nvPr/>
        </p:nvSpPr>
        <p:spPr>
          <a:xfrm>
            <a:off x="5831350" y="1690150"/>
            <a:ext cx="3279000" cy="30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Everyone sees announcement but looks less suspicious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Connectivity preserved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Almost any AS can perform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Very stealthy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 sz="1800"/>
              <a:t>Perfect setup to intercept traffic with certificate</a:t>
            </a:r>
            <a:endParaRPr sz="1800"/>
          </a:p>
        </p:txBody>
      </p:sp>
      <p:sp>
        <p:nvSpPr>
          <p:cNvPr id="592" name="Google Shape;592;p35"/>
          <p:cNvSpPr/>
          <p:nvPr/>
        </p:nvSpPr>
        <p:spPr>
          <a:xfrm>
            <a:off x="4708788" y="2619250"/>
            <a:ext cx="911100" cy="911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35"/>
          <p:cNvSpPr/>
          <p:nvPr/>
        </p:nvSpPr>
        <p:spPr>
          <a:xfrm>
            <a:off x="2619100" y="2619238"/>
            <a:ext cx="911100" cy="911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35"/>
          <p:cNvSpPr/>
          <p:nvPr/>
        </p:nvSpPr>
        <p:spPr>
          <a:xfrm>
            <a:off x="2619088" y="1145250"/>
            <a:ext cx="911100" cy="911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95" name="Google Shape;595;p35"/>
          <p:cNvCxnSpPr>
            <a:endCxn id="594" idx="2"/>
          </p:cNvCxnSpPr>
          <p:nvPr/>
        </p:nvCxnSpPr>
        <p:spPr>
          <a:xfrm>
            <a:off x="1549288" y="1600800"/>
            <a:ext cx="1069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6" name="Google Shape;596;p35"/>
          <p:cNvCxnSpPr/>
          <p:nvPr/>
        </p:nvCxnSpPr>
        <p:spPr>
          <a:xfrm>
            <a:off x="3530100" y="1600800"/>
            <a:ext cx="11787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7" name="Google Shape;597;p35"/>
          <p:cNvCxnSpPr>
            <a:stCxn id="598" idx="5"/>
          </p:cNvCxnSpPr>
          <p:nvPr/>
        </p:nvCxnSpPr>
        <p:spPr>
          <a:xfrm>
            <a:off x="1415960" y="3396922"/>
            <a:ext cx="1336800" cy="652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9" name="Google Shape;599;p35"/>
          <p:cNvCxnSpPr>
            <a:stCxn id="594" idx="4"/>
            <a:endCxn id="593" idx="0"/>
          </p:cNvCxnSpPr>
          <p:nvPr/>
        </p:nvCxnSpPr>
        <p:spPr>
          <a:xfrm>
            <a:off x="3074638" y="2056350"/>
            <a:ext cx="0" cy="562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0" name="Google Shape;600;p35"/>
          <p:cNvCxnSpPr>
            <a:endCxn id="592" idx="3"/>
          </p:cNvCxnSpPr>
          <p:nvPr/>
        </p:nvCxnSpPr>
        <p:spPr>
          <a:xfrm rot="10800000" flipH="1">
            <a:off x="3396815" y="3396922"/>
            <a:ext cx="1445400" cy="652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1" name="Google Shape;601;p35"/>
          <p:cNvCxnSpPr>
            <a:endCxn id="593" idx="2"/>
          </p:cNvCxnSpPr>
          <p:nvPr/>
        </p:nvCxnSpPr>
        <p:spPr>
          <a:xfrm>
            <a:off x="1539400" y="3074788"/>
            <a:ext cx="10797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2" name="Google Shape;602;p35"/>
          <p:cNvCxnSpPr>
            <a:stCxn id="593" idx="6"/>
            <a:endCxn id="592" idx="2"/>
          </p:cNvCxnSpPr>
          <p:nvPr/>
        </p:nvCxnSpPr>
        <p:spPr>
          <a:xfrm>
            <a:off x="3530200" y="3074788"/>
            <a:ext cx="11787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03" name="Google Shape;603;p35" descr="black-hacker-icon-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9097" y="3724706"/>
            <a:ext cx="911100" cy="911119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35"/>
          <p:cNvSpPr txBox="1"/>
          <p:nvPr/>
        </p:nvSpPr>
        <p:spPr>
          <a:xfrm>
            <a:off x="2539800" y="4478825"/>
            <a:ext cx="10698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Adversary</a:t>
            </a:r>
            <a:endParaRPr/>
          </a:p>
        </p:txBody>
      </p:sp>
      <p:sp>
        <p:nvSpPr>
          <p:cNvPr id="605" name="Google Shape;605;p35"/>
          <p:cNvSpPr txBox="1"/>
          <p:nvPr/>
        </p:nvSpPr>
        <p:spPr>
          <a:xfrm>
            <a:off x="3524900" y="4102925"/>
            <a:ext cx="32790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0000"/>
                </a:solidFill>
              </a:rPr>
              <a:t>I can get to  2.2.2.0/24 through AS 4</a:t>
            </a:r>
            <a:endParaRPr sz="1800" b="1">
              <a:solidFill>
                <a:srgbClr val="FF0000"/>
              </a:solidFill>
            </a:endParaRPr>
          </a:p>
        </p:txBody>
      </p:sp>
      <p:cxnSp>
        <p:nvCxnSpPr>
          <p:cNvPr id="606" name="Google Shape;606;p35"/>
          <p:cNvCxnSpPr/>
          <p:nvPr/>
        </p:nvCxnSpPr>
        <p:spPr>
          <a:xfrm flipH="1">
            <a:off x="3428850" y="3324025"/>
            <a:ext cx="1189800" cy="489900"/>
          </a:xfrm>
          <a:prstGeom prst="straightConnector1">
            <a:avLst/>
          </a:prstGeom>
          <a:noFill/>
          <a:ln w="7620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07" name="Google Shape;607;p35"/>
          <p:cNvGrpSpPr/>
          <p:nvPr/>
        </p:nvGrpSpPr>
        <p:grpSpPr>
          <a:xfrm>
            <a:off x="638291" y="1088354"/>
            <a:ext cx="888594" cy="1024891"/>
            <a:chOff x="677690" y="1908672"/>
            <a:chExt cx="1869149" cy="2155850"/>
          </a:xfrm>
        </p:grpSpPr>
        <p:pic>
          <p:nvPicPr>
            <p:cNvPr id="608" name="Google Shape;608;p35" descr="671px-Crypto_key.svg.png"/>
            <p:cNvPicPr preferRelativeResize="0"/>
            <p:nvPr/>
          </p:nvPicPr>
          <p:blipFill rotWithShape="1">
            <a:blip r:embed="rId4">
              <a:alphaModFix/>
            </a:blip>
            <a:srcRect t="-46125" b="-46144"/>
            <a:stretch/>
          </p:blipFill>
          <p:spPr>
            <a:xfrm>
              <a:off x="677690" y="1908672"/>
              <a:ext cx="1869149" cy="1869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9" name="Google Shape;609;p35"/>
            <p:cNvSpPr txBox="1"/>
            <p:nvPr/>
          </p:nvSpPr>
          <p:spPr>
            <a:xfrm>
              <a:off x="677765" y="3280622"/>
              <a:ext cx="1869000" cy="78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Certificate</a:t>
              </a:r>
              <a:r>
                <a:rPr lang="en"/>
                <a:t> Authority</a:t>
              </a:r>
              <a:endParaRPr/>
            </a:p>
          </p:txBody>
        </p:sp>
      </p:grpSp>
      <p:sp>
        <p:nvSpPr>
          <p:cNvPr id="598" name="Google Shape;598;p35"/>
          <p:cNvSpPr/>
          <p:nvPr/>
        </p:nvSpPr>
        <p:spPr>
          <a:xfrm>
            <a:off x="638288" y="2619250"/>
            <a:ext cx="911100" cy="911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0" name="Google Shape;610;p35"/>
          <p:cNvCxnSpPr/>
          <p:nvPr/>
        </p:nvCxnSpPr>
        <p:spPr>
          <a:xfrm>
            <a:off x="1526849" y="1926912"/>
            <a:ext cx="922500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1" name="Google Shape;611;p35"/>
          <p:cNvCxnSpPr/>
          <p:nvPr/>
        </p:nvCxnSpPr>
        <p:spPr>
          <a:xfrm>
            <a:off x="2437349" y="1926912"/>
            <a:ext cx="0" cy="8607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2" name="Google Shape;612;p35"/>
          <p:cNvCxnSpPr/>
          <p:nvPr/>
        </p:nvCxnSpPr>
        <p:spPr>
          <a:xfrm rot="10800000">
            <a:off x="1514849" y="2752687"/>
            <a:ext cx="922500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3" name="Google Shape;613;p35"/>
          <p:cNvCxnSpPr/>
          <p:nvPr/>
        </p:nvCxnSpPr>
        <p:spPr>
          <a:xfrm rot="10800000">
            <a:off x="1518550" y="2754350"/>
            <a:ext cx="1257300" cy="10362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614" name="Google Shape;614;p35"/>
          <p:cNvCxnSpPr/>
          <p:nvPr/>
        </p:nvCxnSpPr>
        <p:spPr>
          <a:xfrm>
            <a:off x="4615400" y="2216025"/>
            <a:ext cx="0" cy="1127400"/>
          </a:xfrm>
          <a:prstGeom prst="straightConnector1">
            <a:avLst/>
          </a:prstGeom>
          <a:noFill/>
          <a:ln w="76200" cap="flat" cmpd="sng">
            <a:solidFill>
              <a:srgbClr val="38761D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615" name="Google Shape;615;p35"/>
          <p:cNvSpPr txBox="1"/>
          <p:nvPr/>
        </p:nvSpPr>
        <p:spPr>
          <a:xfrm>
            <a:off x="2749900" y="1396650"/>
            <a:ext cx="649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AS 1</a:t>
            </a:r>
            <a:endParaRPr sz="1600"/>
          </a:p>
        </p:txBody>
      </p:sp>
      <p:sp>
        <p:nvSpPr>
          <p:cNvPr id="616" name="Google Shape;616;p35"/>
          <p:cNvSpPr txBox="1"/>
          <p:nvPr/>
        </p:nvSpPr>
        <p:spPr>
          <a:xfrm>
            <a:off x="2749950" y="2870550"/>
            <a:ext cx="649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AS 3</a:t>
            </a:r>
            <a:endParaRPr sz="1600"/>
          </a:p>
        </p:txBody>
      </p:sp>
      <p:sp>
        <p:nvSpPr>
          <p:cNvPr id="617" name="Google Shape;617;p35"/>
          <p:cNvSpPr txBox="1"/>
          <p:nvPr/>
        </p:nvSpPr>
        <p:spPr>
          <a:xfrm>
            <a:off x="4839650" y="2870550"/>
            <a:ext cx="649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AS 4</a:t>
            </a:r>
            <a:endParaRPr sz="1600"/>
          </a:p>
        </p:txBody>
      </p:sp>
      <p:sp>
        <p:nvSpPr>
          <p:cNvPr id="618" name="Google Shape;618;p35"/>
          <p:cNvSpPr txBox="1"/>
          <p:nvPr/>
        </p:nvSpPr>
        <p:spPr>
          <a:xfrm>
            <a:off x="769150" y="2870650"/>
            <a:ext cx="649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AS 2</a:t>
            </a:r>
            <a:endParaRPr sz="1600"/>
          </a:p>
        </p:txBody>
      </p:sp>
      <p:sp>
        <p:nvSpPr>
          <p:cNvPr id="619" name="Google Shape;619;p35"/>
          <p:cNvSpPr txBox="1"/>
          <p:nvPr/>
        </p:nvSpPr>
        <p:spPr>
          <a:xfrm>
            <a:off x="5620000" y="1281850"/>
            <a:ext cx="20661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 own 2.2.2.0/23</a:t>
            </a:r>
            <a:endParaRPr sz="1800"/>
          </a:p>
        </p:txBody>
      </p:sp>
      <p:grpSp>
        <p:nvGrpSpPr>
          <p:cNvPr id="620" name="Google Shape;620;p35"/>
          <p:cNvGrpSpPr/>
          <p:nvPr/>
        </p:nvGrpSpPr>
        <p:grpSpPr>
          <a:xfrm>
            <a:off x="3955850" y="858762"/>
            <a:ext cx="2417100" cy="1289563"/>
            <a:chOff x="4086500" y="893850"/>
            <a:chExt cx="2417100" cy="1289563"/>
          </a:xfrm>
        </p:grpSpPr>
        <p:pic>
          <p:nvPicPr>
            <p:cNvPr id="621" name="Google Shape;621;p3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839500" y="893850"/>
              <a:ext cx="911100" cy="911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2" name="Google Shape;622;p35"/>
            <p:cNvSpPr txBox="1"/>
            <p:nvPr/>
          </p:nvSpPr>
          <p:spPr>
            <a:xfrm>
              <a:off x="4086500" y="1775113"/>
              <a:ext cx="2417100" cy="40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AS containing </a:t>
              </a:r>
              <a:endParaRPr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example.com</a:t>
              </a:r>
              <a:endParaRPr/>
            </a:p>
          </p:txBody>
        </p:sp>
      </p:grpSp>
      <p:cxnSp>
        <p:nvCxnSpPr>
          <p:cNvPr id="623" name="Google Shape;623;p35"/>
          <p:cNvCxnSpPr/>
          <p:nvPr/>
        </p:nvCxnSpPr>
        <p:spPr>
          <a:xfrm>
            <a:off x="5164338" y="2344150"/>
            <a:ext cx="0" cy="275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Ethical framework for launching real-world attacks</a:t>
            </a:r>
            <a:endParaRPr/>
          </a:p>
        </p:txBody>
      </p:sp>
      <p:sp>
        <p:nvSpPr>
          <p:cNvPr id="629" name="Google Shape;629;p36"/>
          <p:cNvSpPr txBox="1">
            <a:spLocks noGrp="1"/>
          </p:cNvSpPr>
          <p:nvPr>
            <p:ph type="body" idx="4294967295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Hijack only our </a:t>
            </a:r>
            <a:r>
              <a:rPr lang="en" sz="2400">
                <a:solidFill>
                  <a:schemeClr val="accent1"/>
                </a:solidFill>
              </a:rPr>
              <a:t>own prefixes</a:t>
            </a:r>
            <a:endParaRPr sz="2400">
              <a:solidFill>
                <a:schemeClr val="accent1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Domains run on our </a:t>
            </a:r>
            <a:r>
              <a:rPr lang="en" sz="2400">
                <a:solidFill>
                  <a:schemeClr val="accent1"/>
                </a:solidFill>
              </a:rPr>
              <a:t>own prefixes</a:t>
            </a:r>
            <a:endParaRPr sz="2400">
              <a:solidFill>
                <a:schemeClr val="accent1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No real users attacked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Approached </a:t>
            </a:r>
            <a:r>
              <a:rPr lang="en" sz="2400">
                <a:solidFill>
                  <a:schemeClr val="accent1"/>
                </a:solidFill>
              </a:rPr>
              <a:t>trusted</a:t>
            </a:r>
            <a:r>
              <a:rPr lang="en" sz="2400">
                <a:solidFill>
                  <a:srgbClr val="000000"/>
                </a:solidFill>
              </a:rPr>
              <a:t> CAs for certificates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from real world attacks</a:t>
            </a:r>
            <a:endParaRPr/>
          </a:p>
        </p:txBody>
      </p:sp>
      <p:graphicFrame>
        <p:nvGraphicFramePr>
          <p:cNvPr id="635" name="Google Shape;635;p37"/>
          <p:cNvGraphicFramePr/>
          <p:nvPr/>
        </p:nvGraphicFramePr>
        <p:xfrm>
          <a:off x="593850" y="1076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{645A4806-CED3-44F7-BA0F-5D729FF45973}</a:tableStyleId>
              </a:tblPr>
              <a:tblGrid>
                <a:gridCol w="1326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6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6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6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6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Let’s Encrypt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GoDaddy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Comodo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Symantec*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GlobalSign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Time to issue certificate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35 seconds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&lt; 2 min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&lt; 2 min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&lt; 2 min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&lt; 2 min 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Human interaction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Multiple Vantage Points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Not yet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Validation Method Attacked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HTTP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HTTP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Email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Email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Email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36" name="Google Shape;636;p37"/>
          <p:cNvSpPr txBox="1"/>
          <p:nvPr/>
        </p:nvSpPr>
        <p:spPr>
          <a:xfrm>
            <a:off x="1420200" y="4705725"/>
            <a:ext cx="6303600" cy="7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*At time of experiments Symantec was still a trusted CA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from real world attacks</a:t>
            </a:r>
            <a:endParaRPr/>
          </a:p>
        </p:txBody>
      </p:sp>
      <p:graphicFrame>
        <p:nvGraphicFramePr>
          <p:cNvPr id="642" name="Google Shape;642;p38"/>
          <p:cNvGraphicFramePr/>
          <p:nvPr/>
        </p:nvGraphicFramePr>
        <p:xfrm>
          <a:off x="593850" y="1076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{645A4806-CED3-44F7-BA0F-5D729FF45973}</a:tableStyleId>
              </a:tblPr>
              <a:tblGrid>
                <a:gridCol w="1326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6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6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6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6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Let’s Encrypt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GoDaddy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Comodo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Symantec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GlobalSign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Time to issue certificate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35 seconds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&lt; 2 min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&lt; 2 min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&lt; 2 min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&lt; 2 min 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Human interaction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Multiple Vantage Points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Validation Method Attacked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HTTP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HTTP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Email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Email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Email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43" name="Google Shape;643;p38"/>
          <p:cNvSpPr/>
          <p:nvPr/>
        </p:nvSpPr>
        <p:spPr>
          <a:xfrm>
            <a:off x="1968813" y="1778551"/>
            <a:ext cx="5206500" cy="1586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38"/>
          <p:cNvSpPr txBox="1"/>
          <p:nvPr/>
        </p:nvSpPr>
        <p:spPr>
          <a:xfrm>
            <a:off x="1968738" y="2179800"/>
            <a:ext cx="52065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</a:rPr>
              <a:t>All studied CAs were vulnerable</a:t>
            </a:r>
            <a:endParaRPr sz="2400">
              <a:solidFill>
                <a:srgbClr val="FF0000"/>
              </a:solidFill>
            </a:endParaRPr>
          </a:p>
        </p:txBody>
      </p:sp>
      <p:sp>
        <p:nvSpPr>
          <p:cNvPr id="645" name="Google Shape;645;p38"/>
          <p:cNvSpPr txBox="1"/>
          <p:nvPr/>
        </p:nvSpPr>
        <p:spPr>
          <a:xfrm>
            <a:off x="1420200" y="4705725"/>
            <a:ext cx="6303600" cy="7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*At time of experiments Symantec was still a trusted CA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Additional Attacks</a:t>
            </a:r>
            <a:endParaRPr sz="3600"/>
          </a:p>
        </p:txBody>
      </p:sp>
      <p:sp>
        <p:nvSpPr>
          <p:cNvPr id="651" name="Google Shape;651;p39"/>
          <p:cNvSpPr txBox="1">
            <a:spLocks noGrp="1"/>
          </p:cNvSpPr>
          <p:nvPr>
            <p:ph type="body" idx="4294967295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Char char="●"/>
            </a:pPr>
            <a:r>
              <a:rPr lang="en" sz="2700">
                <a:solidFill>
                  <a:srgbClr val="000000"/>
                </a:solidFill>
              </a:rPr>
              <a:t>More targets:</a:t>
            </a:r>
            <a:endParaRPr sz="2700">
              <a:solidFill>
                <a:srgbClr val="000000"/>
              </a:solidFill>
            </a:endParaRPr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Char char="○"/>
            </a:pPr>
            <a:r>
              <a:rPr lang="en" sz="2700">
                <a:solidFill>
                  <a:srgbClr val="000000"/>
                </a:solidFill>
              </a:rPr>
              <a:t>Authoritative DNS servers</a:t>
            </a:r>
            <a:endParaRPr sz="2700">
              <a:solidFill>
                <a:srgbClr val="000000"/>
              </a:solidFill>
            </a:endParaRPr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Char char="○"/>
            </a:pPr>
            <a:r>
              <a:rPr lang="en" sz="2700">
                <a:solidFill>
                  <a:srgbClr val="000000"/>
                </a:solidFill>
              </a:rPr>
              <a:t>Mail servers</a:t>
            </a:r>
            <a:endParaRPr sz="2700">
              <a:solidFill>
                <a:srgbClr val="000000"/>
              </a:solidFill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Char char="●"/>
            </a:pPr>
            <a:r>
              <a:rPr lang="en" sz="2700">
                <a:solidFill>
                  <a:srgbClr val="000000"/>
                </a:solidFill>
              </a:rPr>
              <a:t>Attacking CA prefixes:</a:t>
            </a:r>
            <a:endParaRPr sz="2700">
              <a:solidFill>
                <a:srgbClr val="000000"/>
              </a:solidFill>
            </a:endParaRPr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Char char="○"/>
            </a:pPr>
            <a:r>
              <a:rPr lang="en" sz="2700">
                <a:solidFill>
                  <a:srgbClr val="000000"/>
                </a:solidFill>
              </a:rPr>
              <a:t>Reverse (victim domain -&gt; CA) traffic also vulnerable</a:t>
            </a:r>
            <a:endParaRPr sz="2700">
              <a:solidFill>
                <a:srgbClr val="000000"/>
              </a:solidFill>
            </a:endParaRPr>
          </a:p>
        </p:txBody>
      </p:sp>
      <p:grpSp>
        <p:nvGrpSpPr>
          <p:cNvPr id="652" name="Google Shape;652;p39"/>
          <p:cNvGrpSpPr/>
          <p:nvPr/>
        </p:nvGrpSpPr>
        <p:grpSpPr>
          <a:xfrm>
            <a:off x="5095991" y="587279"/>
            <a:ext cx="888594" cy="1024891"/>
            <a:chOff x="1846653" y="1908672"/>
            <a:chExt cx="1869149" cy="2155850"/>
          </a:xfrm>
        </p:grpSpPr>
        <p:pic>
          <p:nvPicPr>
            <p:cNvPr id="653" name="Google Shape;653;p39" descr="671px-Crypto_key.svg.png"/>
            <p:cNvPicPr preferRelativeResize="0"/>
            <p:nvPr/>
          </p:nvPicPr>
          <p:blipFill rotWithShape="1">
            <a:blip r:embed="rId3">
              <a:alphaModFix/>
            </a:blip>
            <a:srcRect t="-46125" b="-46144"/>
            <a:stretch/>
          </p:blipFill>
          <p:spPr>
            <a:xfrm>
              <a:off x="1846653" y="1908672"/>
              <a:ext cx="1869149" cy="1869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4" name="Google Shape;654;p39"/>
            <p:cNvSpPr txBox="1"/>
            <p:nvPr/>
          </p:nvSpPr>
          <p:spPr>
            <a:xfrm>
              <a:off x="1846728" y="3280622"/>
              <a:ext cx="1869000" cy="78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Certificate</a:t>
              </a:r>
              <a:r>
                <a:rPr lang="en"/>
                <a:t> Authority</a:t>
              </a:r>
              <a:endParaRPr/>
            </a:p>
          </p:txBody>
        </p:sp>
      </p:grpSp>
      <p:grpSp>
        <p:nvGrpSpPr>
          <p:cNvPr id="655" name="Google Shape;655;p39"/>
          <p:cNvGrpSpPr/>
          <p:nvPr/>
        </p:nvGrpSpPr>
        <p:grpSpPr>
          <a:xfrm>
            <a:off x="7818338" y="587263"/>
            <a:ext cx="1167704" cy="1271061"/>
            <a:chOff x="6884474" y="1017724"/>
            <a:chExt cx="1333300" cy="1483151"/>
          </a:xfrm>
        </p:grpSpPr>
        <p:pic>
          <p:nvPicPr>
            <p:cNvPr id="656" name="Google Shape;656;p3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884474" y="1017724"/>
              <a:ext cx="1333300" cy="1333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7" name="Google Shape;657;p39"/>
            <p:cNvSpPr txBox="1"/>
            <p:nvPr/>
          </p:nvSpPr>
          <p:spPr>
            <a:xfrm>
              <a:off x="7106825" y="2027775"/>
              <a:ext cx="888600" cy="47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/>
                <a:t>DNS</a:t>
              </a:r>
              <a:endParaRPr sz="2000"/>
            </a:p>
          </p:txBody>
        </p:sp>
      </p:grpSp>
      <p:cxnSp>
        <p:nvCxnSpPr>
          <p:cNvPr id="658" name="Google Shape;658;p39"/>
          <p:cNvCxnSpPr>
            <a:stCxn id="653" idx="3"/>
            <a:endCxn id="656" idx="1"/>
          </p:cNvCxnSpPr>
          <p:nvPr/>
        </p:nvCxnSpPr>
        <p:spPr>
          <a:xfrm>
            <a:off x="5984584" y="1031575"/>
            <a:ext cx="1833900" cy="126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59" name="Google Shape;659;p39"/>
          <p:cNvCxnSpPr>
            <a:endCxn id="660" idx="1"/>
          </p:cNvCxnSpPr>
          <p:nvPr/>
        </p:nvCxnSpPr>
        <p:spPr>
          <a:xfrm>
            <a:off x="5795325" y="1149540"/>
            <a:ext cx="1429200" cy="1509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660" name="Google Shape;660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4525" y="2070429"/>
            <a:ext cx="1003500" cy="1178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39"/>
          <p:cNvPicPr preferRelativeResize="0"/>
          <p:nvPr/>
        </p:nvPicPr>
        <p:blipFill rotWithShape="1">
          <a:blip r:embed="rId6">
            <a:alphaModFix/>
          </a:blip>
          <a:srcRect l="36973" t="28633" r="37439" b="25866"/>
          <a:stretch/>
        </p:blipFill>
        <p:spPr>
          <a:xfrm>
            <a:off x="6110175" y="1563650"/>
            <a:ext cx="766725" cy="68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39"/>
          <p:cNvPicPr preferRelativeResize="0"/>
          <p:nvPr/>
        </p:nvPicPr>
        <p:blipFill rotWithShape="1">
          <a:blip r:embed="rId6">
            <a:alphaModFix/>
          </a:blip>
          <a:srcRect l="36973" t="28633" r="37439" b="25866"/>
          <a:stretch/>
        </p:blipFill>
        <p:spPr>
          <a:xfrm>
            <a:off x="6457800" y="754175"/>
            <a:ext cx="766725" cy="681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3" name="Google Shape;663;p39"/>
          <p:cNvGrpSpPr/>
          <p:nvPr/>
        </p:nvGrpSpPr>
        <p:grpSpPr>
          <a:xfrm>
            <a:off x="3699416" y="3873079"/>
            <a:ext cx="888594" cy="1024891"/>
            <a:chOff x="1846653" y="1908672"/>
            <a:chExt cx="1869149" cy="2155850"/>
          </a:xfrm>
        </p:grpSpPr>
        <p:pic>
          <p:nvPicPr>
            <p:cNvPr id="664" name="Google Shape;664;p39" descr="671px-Crypto_key.svg.png"/>
            <p:cNvPicPr preferRelativeResize="0"/>
            <p:nvPr/>
          </p:nvPicPr>
          <p:blipFill rotWithShape="1">
            <a:blip r:embed="rId3">
              <a:alphaModFix/>
            </a:blip>
            <a:srcRect t="-46125" b="-46144"/>
            <a:stretch/>
          </p:blipFill>
          <p:spPr>
            <a:xfrm>
              <a:off x="1846653" y="1908672"/>
              <a:ext cx="1869149" cy="1869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5" name="Google Shape;665;p39"/>
            <p:cNvSpPr txBox="1"/>
            <p:nvPr/>
          </p:nvSpPr>
          <p:spPr>
            <a:xfrm>
              <a:off x="1846728" y="3280622"/>
              <a:ext cx="1869000" cy="78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Certificate</a:t>
              </a:r>
              <a:r>
                <a:rPr lang="en"/>
                <a:t> Authority</a:t>
              </a:r>
              <a:endParaRPr/>
            </a:p>
          </p:txBody>
        </p:sp>
      </p:grpSp>
      <p:pic>
        <p:nvPicPr>
          <p:cNvPr id="666" name="Google Shape;666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95450" y="3719950"/>
            <a:ext cx="1178025" cy="1178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7" name="Google Shape;667;p39"/>
          <p:cNvCxnSpPr/>
          <p:nvPr/>
        </p:nvCxnSpPr>
        <p:spPr>
          <a:xfrm rot="10800000" flipH="1">
            <a:off x="4653697" y="4160400"/>
            <a:ext cx="2707500" cy="8400"/>
          </a:xfrm>
          <a:prstGeom prst="straightConnector1">
            <a:avLst/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68" name="Google Shape;668;p39"/>
          <p:cNvSpPr/>
          <p:nvPr/>
        </p:nvSpPr>
        <p:spPr>
          <a:xfrm>
            <a:off x="4599600" y="4422225"/>
            <a:ext cx="2707725" cy="378361"/>
          </a:xfrm>
          <a:custGeom>
            <a:avLst/>
            <a:gdLst/>
            <a:ahLst/>
            <a:cxnLst/>
            <a:rect l="l" t="t" r="r" b="b"/>
            <a:pathLst>
              <a:path w="108309" h="26678" extrusionOk="0">
                <a:moveTo>
                  <a:pt x="108309" y="0"/>
                </a:moveTo>
                <a:cubicBezTo>
                  <a:pt x="102318" y="3863"/>
                  <a:pt x="85527" y="19155"/>
                  <a:pt x="72363" y="23175"/>
                </a:cubicBezTo>
                <a:cubicBezTo>
                  <a:pt x="59199" y="27195"/>
                  <a:pt x="41384" y="27905"/>
                  <a:pt x="29323" y="24121"/>
                </a:cubicBezTo>
                <a:cubicBezTo>
                  <a:pt x="17263" y="20337"/>
                  <a:pt x="4887" y="4414"/>
                  <a:pt x="0" y="473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sp>
      <p:pic>
        <p:nvPicPr>
          <p:cNvPr id="669" name="Google Shape;669;p39"/>
          <p:cNvPicPr preferRelativeResize="0"/>
          <p:nvPr/>
        </p:nvPicPr>
        <p:blipFill rotWithShape="1">
          <a:blip r:embed="rId6">
            <a:alphaModFix/>
          </a:blip>
          <a:srcRect l="36973" t="28633" r="37439" b="25866"/>
          <a:stretch/>
        </p:blipFill>
        <p:spPr>
          <a:xfrm>
            <a:off x="5624075" y="4422225"/>
            <a:ext cx="766725" cy="68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Overview </a:t>
            </a:r>
            <a:endParaRPr sz="3600"/>
          </a:p>
        </p:txBody>
      </p:sp>
      <p:sp>
        <p:nvSpPr>
          <p:cNvPr id="675" name="Google Shape;675;p40"/>
          <p:cNvSpPr txBox="1">
            <a:spLocks noGrp="1"/>
          </p:cNvSpPr>
          <p:nvPr>
            <p:ph type="body" idx="4294967295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Domain Control Validation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BGP Attacks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Char char="●"/>
            </a:pPr>
            <a:r>
              <a:rPr lang="en" sz="3000">
                <a:solidFill>
                  <a:schemeClr val="accent1"/>
                </a:solidFill>
              </a:rPr>
              <a:t>Quantifying Vulnerability</a:t>
            </a:r>
            <a:endParaRPr sz="3000">
              <a:solidFill>
                <a:schemeClr val="accent1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Countermeasures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Takeaways</a:t>
            </a:r>
            <a:endParaRPr sz="3000">
              <a:solidFill>
                <a:srgbClr val="000000"/>
              </a:solidFill>
            </a:endParaRPr>
          </a:p>
        </p:txBody>
      </p:sp>
      <p:cxnSp>
        <p:nvCxnSpPr>
          <p:cNvPr id="676" name="Google Shape;676;p40"/>
          <p:cNvCxnSpPr/>
          <p:nvPr/>
        </p:nvCxnSpPr>
        <p:spPr>
          <a:xfrm>
            <a:off x="5123325" y="2571750"/>
            <a:ext cx="1073100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triangle" w="med" len="med"/>
            <a:tailEnd type="none" w="med" len="med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41"/>
          <p:cNvSpPr/>
          <p:nvPr/>
        </p:nvSpPr>
        <p:spPr>
          <a:xfrm>
            <a:off x="1275150" y="1229875"/>
            <a:ext cx="6593700" cy="1135200"/>
          </a:xfrm>
          <a:prstGeom prst="roundRect">
            <a:avLst>
              <a:gd name="adj" fmla="val 16667"/>
            </a:avLst>
          </a:prstGeom>
          <a:solidFill>
            <a:srgbClr val="0097A7">
              <a:alpha val="28459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41"/>
          <p:cNvSpPr txBox="1">
            <a:spLocks noGrp="1"/>
          </p:cNvSpPr>
          <p:nvPr>
            <p:ph type="body" idx="4294967295"/>
          </p:nvPr>
        </p:nvSpPr>
        <p:spPr>
          <a:xfrm>
            <a:off x="311700" y="1229875"/>
            <a:ext cx="8520600" cy="3913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How many domains are vulnerable?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How many adversaries can launch attacks?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chemeClr val="accent1"/>
              </a:solidFill>
            </a:endParaRPr>
          </a:p>
        </p:txBody>
      </p:sp>
      <p:sp>
        <p:nvSpPr>
          <p:cNvPr id="683" name="Google Shape;683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Quantifying Vulnerability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101" y="56225"/>
            <a:ext cx="8067800" cy="4574974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449100" y="4860925"/>
            <a:ext cx="82458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5"/>
          <p:cNvSpPr txBox="1"/>
          <p:nvPr/>
        </p:nvSpPr>
        <p:spPr>
          <a:xfrm>
            <a:off x="683700" y="4676500"/>
            <a:ext cx="7776600" cy="6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Doug Madory, BGP / DNS Hijacks Target Payment Systems https://blogs.oracle.com/internetintelligence/bgp-dns-hijacks-target-payment-systems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Quantifying Vulnerability</a:t>
            </a:r>
            <a:endParaRPr>
              <a:solidFill>
                <a:srgbClr val="000000"/>
              </a:solidFill>
            </a:endParaRPr>
          </a:p>
        </p:txBody>
      </p:sp>
      <p:cxnSp>
        <p:nvCxnSpPr>
          <p:cNvPr id="689" name="Google Shape;689;p42"/>
          <p:cNvCxnSpPr/>
          <p:nvPr/>
        </p:nvCxnSpPr>
        <p:spPr>
          <a:xfrm>
            <a:off x="4572000" y="2293875"/>
            <a:ext cx="0" cy="10524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90" name="Google Shape;690;p42"/>
          <p:cNvSpPr/>
          <p:nvPr/>
        </p:nvSpPr>
        <p:spPr>
          <a:xfrm>
            <a:off x="1275150" y="1229875"/>
            <a:ext cx="6593700" cy="1135200"/>
          </a:xfrm>
          <a:prstGeom prst="roundRect">
            <a:avLst>
              <a:gd name="adj" fmla="val 16667"/>
            </a:avLst>
          </a:prstGeom>
          <a:solidFill>
            <a:srgbClr val="0097A7">
              <a:alpha val="28459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42"/>
          <p:cNvSpPr txBox="1">
            <a:spLocks noGrp="1"/>
          </p:cNvSpPr>
          <p:nvPr>
            <p:ph type="body" idx="4294967295"/>
          </p:nvPr>
        </p:nvSpPr>
        <p:spPr>
          <a:xfrm>
            <a:off x="311700" y="1229875"/>
            <a:ext cx="8520600" cy="39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How many domains are vulnerable?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How many adversaries can launch attacks?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chemeClr val="accent1"/>
                </a:solidFill>
              </a:rPr>
              <a:t>1.8 million</a:t>
            </a:r>
            <a:r>
              <a:rPr lang="en" sz="2400">
                <a:solidFill>
                  <a:schemeClr val="dk1"/>
                </a:solidFill>
              </a:rPr>
              <a:t> certificates via Certificate Transparency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Common names resolved to </a:t>
            </a:r>
            <a:r>
              <a:rPr lang="en" sz="2400">
                <a:solidFill>
                  <a:schemeClr val="accent1"/>
                </a:solidFill>
              </a:rPr>
              <a:t>IPs</a:t>
            </a:r>
            <a:endParaRPr sz="2400">
              <a:solidFill>
                <a:schemeClr val="accent1"/>
              </a:solidFill>
            </a:endParaRPr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Recorded the </a:t>
            </a:r>
            <a:r>
              <a:rPr lang="en" sz="2400">
                <a:solidFill>
                  <a:schemeClr val="accent1"/>
                </a:solidFill>
              </a:rPr>
              <a:t>BGP routes</a:t>
            </a:r>
            <a:r>
              <a:rPr lang="en" sz="2400">
                <a:solidFill>
                  <a:schemeClr val="dk1"/>
                </a:solidFill>
              </a:rPr>
              <a:t> used for IPs at time of signing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Vulnerability of domains: sub-prefix attacks</a:t>
            </a:r>
            <a:endParaRPr/>
          </a:p>
        </p:txBody>
      </p:sp>
      <p:sp>
        <p:nvSpPr>
          <p:cNvPr id="697" name="Google Shape;697;p43"/>
          <p:cNvSpPr txBox="1">
            <a:spLocks noGrp="1"/>
          </p:cNvSpPr>
          <p:nvPr>
            <p:ph type="body" idx="4294967295"/>
          </p:nvPr>
        </p:nvSpPr>
        <p:spPr>
          <a:xfrm>
            <a:off x="311700" y="1017800"/>
            <a:ext cx="26391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Any AS can launch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Only prefix lengths less than /24 vulnerable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698" name="Google Shape;69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3200" y="927946"/>
            <a:ext cx="5729101" cy="4063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Vulnerability of domains: sub-prefix attacks</a:t>
            </a:r>
            <a:endParaRPr/>
          </a:p>
        </p:txBody>
      </p:sp>
      <p:sp>
        <p:nvSpPr>
          <p:cNvPr id="704" name="Google Shape;704;p44"/>
          <p:cNvSpPr txBox="1">
            <a:spLocks noGrp="1"/>
          </p:cNvSpPr>
          <p:nvPr>
            <p:ph type="body" idx="4294967295"/>
          </p:nvPr>
        </p:nvSpPr>
        <p:spPr>
          <a:xfrm>
            <a:off x="311700" y="1017800"/>
            <a:ext cx="26391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Any AS can launch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Only prefix lengths less than /24 vulnerable (filtering)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705" name="Google Shape;70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3200" y="927946"/>
            <a:ext cx="5729101" cy="4063153"/>
          </a:xfrm>
          <a:prstGeom prst="rect">
            <a:avLst/>
          </a:prstGeom>
          <a:noFill/>
          <a:ln>
            <a:noFill/>
          </a:ln>
        </p:spPr>
      </p:pic>
      <p:sp>
        <p:nvSpPr>
          <p:cNvPr id="706" name="Google Shape;706;p44"/>
          <p:cNvSpPr/>
          <p:nvPr/>
        </p:nvSpPr>
        <p:spPr>
          <a:xfrm>
            <a:off x="4078900" y="2404275"/>
            <a:ext cx="4485600" cy="312210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44"/>
          <p:cNvSpPr txBox="1"/>
          <p:nvPr/>
        </p:nvSpPr>
        <p:spPr>
          <a:xfrm>
            <a:off x="3480825" y="1901875"/>
            <a:ext cx="6889800" cy="8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0000"/>
                </a:solidFill>
              </a:rPr>
              <a:t>72% of Domains Vulnerable </a:t>
            </a:r>
            <a:endParaRPr sz="2500">
              <a:solidFill>
                <a:srgbClr val="FF0000"/>
              </a:solidFill>
            </a:endParaRPr>
          </a:p>
        </p:txBody>
      </p:sp>
      <p:sp>
        <p:nvSpPr>
          <p:cNvPr id="708" name="Google Shape;708;p44"/>
          <p:cNvSpPr txBox="1"/>
          <p:nvPr/>
        </p:nvSpPr>
        <p:spPr>
          <a:xfrm>
            <a:off x="3480825" y="1057950"/>
            <a:ext cx="6889800" cy="8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6AA84F"/>
                </a:solidFill>
              </a:rPr>
              <a:t>28% of Domains Unaffected</a:t>
            </a:r>
            <a:endParaRPr sz="2500">
              <a:solidFill>
                <a:srgbClr val="6AA84F"/>
              </a:solidFill>
            </a:endParaRPr>
          </a:p>
        </p:txBody>
      </p:sp>
      <p:cxnSp>
        <p:nvCxnSpPr>
          <p:cNvPr id="709" name="Google Shape;709;p44"/>
          <p:cNvCxnSpPr/>
          <p:nvPr/>
        </p:nvCxnSpPr>
        <p:spPr>
          <a:xfrm>
            <a:off x="7272675" y="1626775"/>
            <a:ext cx="1160100" cy="323100"/>
          </a:xfrm>
          <a:prstGeom prst="straightConnector1">
            <a:avLst/>
          </a:prstGeom>
          <a:noFill/>
          <a:ln w="7620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45"/>
          <p:cNvSpPr txBox="1">
            <a:spLocks noGrp="1"/>
          </p:cNvSpPr>
          <p:nvPr>
            <p:ph type="title"/>
          </p:nvPr>
        </p:nvSpPr>
        <p:spPr>
          <a:xfrm>
            <a:off x="311700" y="25095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Resilience to equally-specific prefix attacks</a:t>
            </a:r>
            <a:endParaRPr/>
          </a:p>
        </p:txBody>
      </p:sp>
      <p:sp>
        <p:nvSpPr>
          <p:cNvPr id="715" name="Google Shape;715;p45"/>
          <p:cNvSpPr/>
          <p:nvPr/>
        </p:nvSpPr>
        <p:spPr>
          <a:xfrm>
            <a:off x="4708788" y="2619250"/>
            <a:ext cx="911100" cy="911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45"/>
          <p:cNvSpPr/>
          <p:nvPr/>
        </p:nvSpPr>
        <p:spPr>
          <a:xfrm>
            <a:off x="2619100" y="2619238"/>
            <a:ext cx="911100" cy="911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45"/>
          <p:cNvSpPr/>
          <p:nvPr/>
        </p:nvSpPr>
        <p:spPr>
          <a:xfrm>
            <a:off x="2619088" y="1145250"/>
            <a:ext cx="911100" cy="911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18" name="Google Shape;718;p45"/>
          <p:cNvCxnSpPr>
            <a:stCxn id="719" idx="6"/>
            <a:endCxn id="717" idx="2"/>
          </p:cNvCxnSpPr>
          <p:nvPr/>
        </p:nvCxnSpPr>
        <p:spPr>
          <a:xfrm>
            <a:off x="1549288" y="1600800"/>
            <a:ext cx="1069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0" name="Google Shape;720;p45"/>
          <p:cNvCxnSpPr>
            <a:endCxn id="721" idx="2"/>
          </p:cNvCxnSpPr>
          <p:nvPr/>
        </p:nvCxnSpPr>
        <p:spPr>
          <a:xfrm>
            <a:off x="3530100" y="1600800"/>
            <a:ext cx="11787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2" name="Google Shape;722;p45"/>
          <p:cNvCxnSpPr>
            <a:stCxn id="723" idx="3"/>
            <a:endCxn id="724" idx="1"/>
          </p:cNvCxnSpPr>
          <p:nvPr/>
        </p:nvCxnSpPr>
        <p:spPr>
          <a:xfrm>
            <a:off x="1549374" y="3400812"/>
            <a:ext cx="1203300" cy="648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5" name="Google Shape;725;p45"/>
          <p:cNvCxnSpPr>
            <a:stCxn id="717" idx="4"/>
            <a:endCxn id="716" idx="0"/>
          </p:cNvCxnSpPr>
          <p:nvPr/>
        </p:nvCxnSpPr>
        <p:spPr>
          <a:xfrm>
            <a:off x="3074638" y="2056350"/>
            <a:ext cx="0" cy="562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6" name="Google Shape;726;p45"/>
          <p:cNvCxnSpPr>
            <a:stCxn id="724" idx="7"/>
            <a:endCxn id="715" idx="3"/>
          </p:cNvCxnSpPr>
          <p:nvPr/>
        </p:nvCxnSpPr>
        <p:spPr>
          <a:xfrm rot="10800000" flipH="1">
            <a:off x="3396815" y="3396922"/>
            <a:ext cx="1445400" cy="652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7" name="Google Shape;727;p45"/>
          <p:cNvCxnSpPr>
            <a:endCxn id="716" idx="2"/>
          </p:cNvCxnSpPr>
          <p:nvPr/>
        </p:nvCxnSpPr>
        <p:spPr>
          <a:xfrm>
            <a:off x="1539400" y="3074788"/>
            <a:ext cx="10797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8" name="Google Shape;728;p45"/>
          <p:cNvCxnSpPr>
            <a:stCxn id="716" idx="6"/>
            <a:endCxn id="715" idx="2"/>
          </p:cNvCxnSpPr>
          <p:nvPr/>
        </p:nvCxnSpPr>
        <p:spPr>
          <a:xfrm>
            <a:off x="3530200" y="3074788"/>
            <a:ext cx="11787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29" name="Google Shape;729;p45"/>
          <p:cNvGrpSpPr/>
          <p:nvPr/>
        </p:nvGrpSpPr>
        <p:grpSpPr>
          <a:xfrm>
            <a:off x="660816" y="2562254"/>
            <a:ext cx="888594" cy="1024891"/>
            <a:chOff x="677690" y="1908672"/>
            <a:chExt cx="1869149" cy="2155850"/>
          </a:xfrm>
        </p:grpSpPr>
        <p:pic>
          <p:nvPicPr>
            <p:cNvPr id="730" name="Google Shape;730;p45" descr="671px-Crypto_key.svg.png"/>
            <p:cNvPicPr preferRelativeResize="0"/>
            <p:nvPr/>
          </p:nvPicPr>
          <p:blipFill rotWithShape="1">
            <a:blip r:embed="rId3">
              <a:alphaModFix/>
            </a:blip>
            <a:srcRect t="-46125" b="-46144"/>
            <a:stretch/>
          </p:blipFill>
          <p:spPr>
            <a:xfrm>
              <a:off x="677690" y="1908672"/>
              <a:ext cx="1869149" cy="1869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3" name="Google Shape;723;p45"/>
            <p:cNvSpPr txBox="1"/>
            <p:nvPr/>
          </p:nvSpPr>
          <p:spPr>
            <a:xfrm>
              <a:off x="677765" y="3280622"/>
              <a:ext cx="1869000" cy="78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Certificate </a:t>
              </a:r>
              <a:r>
                <a:rPr lang="en"/>
                <a:t>Authority</a:t>
              </a:r>
              <a:endParaRPr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Affected</a:t>
              </a:r>
              <a:endParaRPr/>
            </a:p>
          </p:txBody>
        </p:sp>
      </p:grpSp>
      <p:pic>
        <p:nvPicPr>
          <p:cNvPr id="731" name="Google Shape;731;p45" descr="black-hacker-icon-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19097" y="3724706"/>
            <a:ext cx="911100" cy="911119"/>
          </a:xfrm>
          <a:prstGeom prst="rect">
            <a:avLst/>
          </a:prstGeom>
          <a:noFill/>
          <a:ln>
            <a:noFill/>
          </a:ln>
        </p:spPr>
      </p:pic>
      <p:sp>
        <p:nvSpPr>
          <p:cNvPr id="732" name="Google Shape;732;p45"/>
          <p:cNvSpPr txBox="1"/>
          <p:nvPr/>
        </p:nvSpPr>
        <p:spPr>
          <a:xfrm>
            <a:off x="2539800" y="4478825"/>
            <a:ext cx="10698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Adversary</a:t>
            </a:r>
            <a:endParaRPr/>
          </a:p>
        </p:txBody>
      </p:sp>
      <p:cxnSp>
        <p:nvCxnSpPr>
          <p:cNvPr id="733" name="Google Shape;733;p45"/>
          <p:cNvCxnSpPr/>
          <p:nvPr/>
        </p:nvCxnSpPr>
        <p:spPr>
          <a:xfrm flipH="1">
            <a:off x="3428850" y="3324025"/>
            <a:ext cx="1189800" cy="4899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34" name="Google Shape;734;p45"/>
          <p:cNvCxnSpPr/>
          <p:nvPr/>
        </p:nvCxnSpPr>
        <p:spPr>
          <a:xfrm>
            <a:off x="1714500" y="3300700"/>
            <a:ext cx="1114500" cy="5133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35" name="Google Shape;735;p45"/>
          <p:cNvCxnSpPr/>
          <p:nvPr/>
        </p:nvCxnSpPr>
        <p:spPr>
          <a:xfrm rot="10800000">
            <a:off x="1688424" y="3278862"/>
            <a:ext cx="922500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36" name="Google Shape;736;p45"/>
          <p:cNvGrpSpPr/>
          <p:nvPr/>
        </p:nvGrpSpPr>
        <p:grpSpPr>
          <a:xfrm>
            <a:off x="3955850" y="858762"/>
            <a:ext cx="2417100" cy="1289563"/>
            <a:chOff x="4086500" y="893850"/>
            <a:chExt cx="2417100" cy="1289563"/>
          </a:xfrm>
        </p:grpSpPr>
        <p:pic>
          <p:nvPicPr>
            <p:cNvPr id="737" name="Google Shape;737;p4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839500" y="893850"/>
              <a:ext cx="911100" cy="911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8" name="Google Shape;738;p45"/>
            <p:cNvSpPr txBox="1"/>
            <p:nvPr/>
          </p:nvSpPr>
          <p:spPr>
            <a:xfrm>
              <a:off x="4086500" y="1775113"/>
              <a:ext cx="2417100" cy="40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AS containing </a:t>
              </a:r>
              <a:endParaRPr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exmaple.com</a:t>
              </a:r>
              <a:endParaRPr/>
            </a:p>
          </p:txBody>
        </p:sp>
      </p:grpSp>
      <p:cxnSp>
        <p:nvCxnSpPr>
          <p:cNvPr id="739" name="Google Shape;739;p45"/>
          <p:cNvCxnSpPr/>
          <p:nvPr/>
        </p:nvCxnSpPr>
        <p:spPr>
          <a:xfrm>
            <a:off x="5164338" y="2344150"/>
            <a:ext cx="0" cy="275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0" name="Google Shape;740;p45"/>
          <p:cNvCxnSpPr/>
          <p:nvPr/>
        </p:nvCxnSpPr>
        <p:spPr>
          <a:xfrm>
            <a:off x="1522949" y="1320412"/>
            <a:ext cx="3103500" cy="0"/>
          </a:xfrm>
          <a:prstGeom prst="straightConnector1">
            <a:avLst/>
          </a:prstGeom>
          <a:noFill/>
          <a:ln w="76200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41" name="Google Shape;741;p45"/>
          <p:cNvSpPr txBox="1"/>
          <p:nvPr/>
        </p:nvSpPr>
        <p:spPr>
          <a:xfrm>
            <a:off x="3530200" y="4222700"/>
            <a:ext cx="19590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0000"/>
                </a:solidFill>
              </a:rPr>
              <a:t>I own 2.2.2.0/23</a:t>
            </a:r>
            <a:endParaRPr sz="1800" b="1">
              <a:solidFill>
                <a:srgbClr val="FF0000"/>
              </a:solidFill>
            </a:endParaRPr>
          </a:p>
        </p:txBody>
      </p:sp>
      <p:sp>
        <p:nvSpPr>
          <p:cNvPr id="742" name="Google Shape;742;p45"/>
          <p:cNvSpPr txBox="1"/>
          <p:nvPr/>
        </p:nvSpPr>
        <p:spPr>
          <a:xfrm>
            <a:off x="5620000" y="1281850"/>
            <a:ext cx="20661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 own 2.2.2.0/23</a:t>
            </a:r>
            <a:endParaRPr sz="1800"/>
          </a:p>
        </p:txBody>
      </p:sp>
      <p:sp>
        <p:nvSpPr>
          <p:cNvPr id="743" name="Google Shape;743;p45"/>
          <p:cNvSpPr txBox="1"/>
          <p:nvPr/>
        </p:nvSpPr>
        <p:spPr>
          <a:xfrm>
            <a:off x="2749900" y="1396650"/>
            <a:ext cx="649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AS 1</a:t>
            </a:r>
            <a:endParaRPr sz="1600"/>
          </a:p>
        </p:txBody>
      </p:sp>
      <p:sp>
        <p:nvSpPr>
          <p:cNvPr id="744" name="Google Shape;744;p45"/>
          <p:cNvSpPr txBox="1"/>
          <p:nvPr/>
        </p:nvSpPr>
        <p:spPr>
          <a:xfrm>
            <a:off x="2749950" y="2870550"/>
            <a:ext cx="649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AS 3</a:t>
            </a:r>
            <a:endParaRPr sz="1600"/>
          </a:p>
        </p:txBody>
      </p:sp>
      <p:sp>
        <p:nvSpPr>
          <p:cNvPr id="745" name="Google Shape;745;p45"/>
          <p:cNvSpPr txBox="1"/>
          <p:nvPr/>
        </p:nvSpPr>
        <p:spPr>
          <a:xfrm>
            <a:off x="4839650" y="2870550"/>
            <a:ext cx="649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AS 4</a:t>
            </a:r>
            <a:endParaRPr sz="1600"/>
          </a:p>
        </p:txBody>
      </p:sp>
      <p:cxnSp>
        <p:nvCxnSpPr>
          <p:cNvPr id="746" name="Google Shape;746;p45"/>
          <p:cNvCxnSpPr/>
          <p:nvPr/>
        </p:nvCxnSpPr>
        <p:spPr>
          <a:xfrm flipH="1">
            <a:off x="6118775" y="2857500"/>
            <a:ext cx="844200" cy="2517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47" name="Google Shape;747;p45"/>
          <p:cNvSpPr txBox="1"/>
          <p:nvPr/>
        </p:nvSpPr>
        <p:spPr>
          <a:xfrm>
            <a:off x="6870950" y="2591400"/>
            <a:ext cx="67179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Hijacked portion</a:t>
            </a:r>
            <a:endParaRPr sz="2000"/>
          </a:p>
        </p:txBody>
      </p:sp>
      <p:cxnSp>
        <p:nvCxnSpPr>
          <p:cNvPr id="748" name="Google Shape;748;p45"/>
          <p:cNvCxnSpPr/>
          <p:nvPr/>
        </p:nvCxnSpPr>
        <p:spPr>
          <a:xfrm>
            <a:off x="6008654" y="1804943"/>
            <a:ext cx="779400" cy="282900"/>
          </a:xfrm>
          <a:prstGeom prst="straightConnector1">
            <a:avLst/>
          </a:prstGeom>
          <a:noFill/>
          <a:ln w="76200" cap="flat" cmpd="sng">
            <a:solidFill>
              <a:srgbClr val="38761D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749" name="Google Shape;749;p45"/>
          <p:cNvSpPr txBox="1"/>
          <p:nvPr/>
        </p:nvSpPr>
        <p:spPr>
          <a:xfrm>
            <a:off x="6706375" y="1945800"/>
            <a:ext cx="67179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Unaffected portion</a:t>
            </a:r>
            <a:endParaRPr sz="2000"/>
          </a:p>
        </p:txBody>
      </p:sp>
      <p:sp>
        <p:nvSpPr>
          <p:cNvPr id="750" name="Google Shape;750;p45"/>
          <p:cNvSpPr/>
          <p:nvPr/>
        </p:nvSpPr>
        <p:spPr>
          <a:xfrm>
            <a:off x="649550" y="1145250"/>
            <a:ext cx="911100" cy="911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45"/>
          <p:cNvSpPr txBox="1"/>
          <p:nvPr/>
        </p:nvSpPr>
        <p:spPr>
          <a:xfrm>
            <a:off x="780413" y="1396650"/>
            <a:ext cx="649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AS 5</a:t>
            </a:r>
            <a:endParaRPr sz="1600"/>
          </a:p>
        </p:txBody>
      </p:sp>
      <p:sp>
        <p:nvSpPr>
          <p:cNvPr id="752" name="Google Shape;752;p45"/>
          <p:cNvSpPr/>
          <p:nvPr/>
        </p:nvSpPr>
        <p:spPr>
          <a:xfrm>
            <a:off x="30600" y="902450"/>
            <a:ext cx="6088200" cy="1398000"/>
          </a:xfrm>
          <a:prstGeom prst="ellipse">
            <a:avLst/>
          </a:prstGeom>
          <a:noFill/>
          <a:ln w="762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45"/>
          <p:cNvSpPr/>
          <p:nvPr/>
        </p:nvSpPr>
        <p:spPr>
          <a:xfrm>
            <a:off x="-220200" y="2342850"/>
            <a:ext cx="6589800" cy="266940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46"/>
          <p:cNvSpPr txBox="1">
            <a:spLocks noGrp="1"/>
          </p:cNvSpPr>
          <p:nvPr>
            <p:ph type="title"/>
          </p:nvPr>
        </p:nvSpPr>
        <p:spPr>
          <a:xfrm>
            <a:off x="311700" y="25095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Resilience to equally-specific prefix attacks</a:t>
            </a:r>
            <a:endParaRPr/>
          </a:p>
        </p:txBody>
      </p:sp>
      <p:sp>
        <p:nvSpPr>
          <p:cNvPr id="759" name="Google Shape;759;p46"/>
          <p:cNvSpPr/>
          <p:nvPr/>
        </p:nvSpPr>
        <p:spPr>
          <a:xfrm>
            <a:off x="4708788" y="2619250"/>
            <a:ext cx="911100" cy="911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46"/>
          <p:cNvSpPr/>
          <p:nvPr/>
        </p:nvSpPr>
        <p:spPr>
          <a:xfrm>
            <a:off x="2619100" y="2619238"/>
            <a:ext cx="911100" cy="911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46"/>
          <p:cNvSpPr/>
          <p:nvPr/>
        </p:nvSpPr>
        <p:spPr>
          <a:xfrm>
            <a:off x="2619088" y="1145250"/>
            <a:ext cx="911100" cy="911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62" name="Google Shape;762;p46"/>
          <p:cNvCxnSpPr>
            <a:stCxn id="763" idx="6"/>
            <a:endCxn id="761" idx="2"/>
          </p:cNvCxnSpPr>
          <p:nvPr/>
        </p:nvCxnSpPr>
        <p:spPr>
          <a:xfrm>
            <a:off x="1549288" y="1600800"/>
            <a:ext cx="1069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4" name="Google Shape;764;p46"/>
          <p:cNvCxnSpPr>
            <a:endCxn id="765" idx="2"/>
          </p:cNvCxnSpPr>
          <p:nvPr/>
        </p:nvCxnSpPr>
        <p:spPr>
          <a:xfrm>
            <a:off x="3530100" y="1600800"/>
            <a:ext cx="11787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6" name="Google Shape;766;p46"/>
          <p:cNvCxnSpPr>
            <a:stCxn id="761" idx="4"/>
            <a:endCxn id="760" idx="0"/>
          </p:cNvCxnSpPr>
          <p:nvPr/>
        </p:nvCxnSpPr>
        <p:spPr>
          <a:xfrm>
            <a:off x="3074638" y="2056350"/>
            <a:ext cx="0" cy="562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7" name="Google Shape;767;p46"/>
          <p:cNvCxnSpPr>
            <a:stCxn id="768" idx="7"/>
            <a:endCxn id="759" idx="3"/>
          </p:cNvCxnSpPr>
          <p:nvPr/>
        </p:nvCxnSpPr>
        <p:spPr>
          <a:xfrm rot="10800000" flipH="1">
            <a:off x="3396815" y="3396922"/>
            <a:ext cx="1445400" cy="652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9" name="Google Shape;769;p46"/>
          <p:cNvCxnSpPr>
            <a:endCxn id="760" idx="2"/>
          </p:cNvCxnSpPr>
          <p:nvPr/>
        </p:nvCxnSpPr>
        <p:spPr>
          <a:xfrm>
            <a:off x="1539400" y="3074788"/>
            <a:ext cx="10797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0" name="Google Shape;770;p46"/>
          <p:cNvCxnSpPr>
            <a:stCxn id="760" idx="6"/>
            <a:endCxn id="759" idx="2"/>
          </p:cNvCxnSpPr>
          <p:nvPr/>
        </p:nvCxnSpPr>
        <p:spPr>
          <a:xfrm>
            <a:off x="3530200" y="3074788"/>
            <a:ext cx="11787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71" name="Google Shape;771;p46" descr="black-hacker-icon-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9097" y="3724706"/>
            <a:ext cx="911100" cy="911119"/>
          </a:xfrm>
          <a:prstGeom prst="rect">
            <a:avLst/>
          </a:prstGeom>
          <a:noFill/>
          <a:ln>
            <a:noFill/>
          </a:ln>
        </p:spPr>
      </p:pic>
      <p:sp>
        <p:nvSpPr>
          <p:cNvPr id="772" name="Google Shape;772;p46"/>
          <p:cNvSpPr txBox="1"/>
          <p:nvPr/>
        </p:nvSpPr>
        <p:spPr>
          <a:xfrm>
            <a:off x="2539800" y="4478825"/>
            <a:ext cx="10698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Adversary</a:t>
            </a:r>
            <a:endParaRPr/>
          </a:p>
        </p:txBody>
      </p:sp>
      <p:cxnSp>
        <p:nvCxnSpPr>
          <p:cNvPr id="773" name="Google Shape;773;p46"/>
          <p:cNvCxnSpPr/>
          <p:nvPr/>
        </p:nvCxnSpPr>
        <p:spPr>
          <a:xfrm flipH="1">
            <a:off x="3428850" y="3324025"/>
            <a:ext cx="1189800" cy="4899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74" name="Google Shape;774;p46"/>
          <p:cNvCxnSpPr/>
          <p:nvPr/>
        </p:nvCxnSpPr>
        <p:spPr>
          <a:xfrm>
            <a:off x="1714500" y="3300700"/>
            <a:ext cx="1114500" cy="5133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75" name="Google Shape;775;p46"/>
          <p:cNvCxnSpPr/>
          <p:nvPr/>
        </p:nvCxnSpPr>
        <p:spPr>
          <a:xfrm rot="10800000">
            <a:off x="1688424" y="3278862"/>
            <a:ext cx="922500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76" name="Google Shape;776;p46"/>
          <p:cNvGrpSpPr/>
          <p:nvPr/>
        </p:nvGrpSpPr>
        <p:grpSpPr>
          <a:xfrm>
            <a:off x="3955850" y="858762"/>
            <a:ext cx="2417100" cy="1289563"/>
            <a:chOff x="4086500" y="893850"/>
            <a:chExt cx="2417100" cy="1289563"/>
          </a:xfrm>
        </p:grpSpPr>
        <p:pic>
          <p:nvPicPr>
            <p:cNvPr id="777" name="Google Shape;777;p4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839500" y="893850"/>
              <a:ext cx="911100" cy="911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8" name="Google Shape;778;p46"/>
            <p:cNvSpPr txBox="1"/>
            <p:nvPr/>
          </p:nvSpPr>
          <p:spPr>
            <a:xfrm>
              <a:off x="4086500" y="1775113"/>
              <a:ext cx="2417100" cy="40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AS containing </a:t>
              </a:r>
              <a:endParaRPr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exmaple.com</a:t>
              </a:r>
              <a:endParaRPr/>
            </a:p>
          </p:txBody>
        </p:sp>
      </p:grpSp>
      <p:cxnSp>
        <p:nvCxnSpPr>
          <p:cNvPr id="779" name="Google Shape;779;p46"/>
          <p:cNvCxnSpPr/>
          <p:nvPr/>
        </p:nvCxnSpPr>
        <p:spPr>
          <a:xfrm>
            <a:off x="5164338" y="2344150"/>
            <a:ext cx="0" cy="275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0" name="Google Shape;780;p46"/>
          <p:cNvCxnSpPr/>
          <p:nvPr/>
        </p:nvCxnSpPr>
        <p:spPr>
          <a:xfrm>
            <a:off x="1522949" y="1320412"/>
            <a:ext cx="3103500" cy="0"/>
          </a:xfrm>
          <a:prstGeom prst="straightConnector1">
            <a:avLst/>
          </a:prstGeom>
          <a:noFill/>
          <a:ln w="76200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81" name="Google Shape;781;p46"/>
          <p:cNvSpPr txBox="1"/>
          <p:nvPr/>
        </p:nvSpPr>
        <p:spPr>
          <a:xfrm>
            <a:off x="3530200" y="4222700"/>
            <a:ext cx="19590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0000"/>
                </a:solidFill>
              </a:rPr>
              <a:t>I own 2.2.2.0/23</a:t>
            </a:r>
            <a:endParaRPr sz="1800" b="1">
              <a:solidFill>
                <a:srgbClr val="FF0000"/>
              </a:solidFill>
            </a:endParaRPr>
          </a:p>
        </p:txBody>
      </p:sp>
      <p:sp>
        <p:nvSpPr>
          <p:cNvPr id="782" name="Google Shape;782;p46"/>
          <p:cNvSpPr txBox="1"/>
          <p:nvPr/>
        </p:nvSpPr>
        <p:spPr>
          <a:xfrm>
            <a:off x="5620000" y="1281850"/>
            <a:ext cx="20661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 own 2.2.2.0/23</a:t>
            </a:r>
            <a:endParaRPr sz="1800"/>
          </a:p>
        </p:txBody>
      </p:sp>
      <p:sp>
        <p:nvSpPr>
          <p:cNvPr id="783" name="Google Shape;783;p46"/>
          <p:cNvSpPr txBox="1"/>
          <p:nvPr/>
        </p:nvSpPr>
        <p:spPr>
          <a:xfrm>
            <a:off x="2749900" y="1396650"/>
            <a:ext cx="649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AS 1</a:t>
            </a:r>
            <a:endParaRPr sz="1600"/>
          </a:p>
        </p:txBody>
      </p:sp>
      <p:sp>
        <p:nvSpPr>
          <p:cNvPr id="784" name="Google Shape;784;p46"/>
          <p:cNvSpPr txBox="1"/>
          <p:nvPr/>
        </p:nvSpPr>
        <p:spPr>
          <a:xfrm>
            <a:off x="2749950" y="2870550"/>
            <a:ext cx="649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AS 3</a:t>
            </a:r>
            <a:endParaRPr sz="1600"/>
          </a:p>
        </p:txBody>
      </p:sp>
      <p:sp>
        <p:nvSpPr>
          <p:cNvPr id="785" name="Google Shape;785;p46"/>
          <p:cNvSpPr txBox="1"/>
          <p:nvPr/>
        </p:nvSpPr>
        <p:spPr>
          <a:xfrm>
            <a:off x="4839650" y="2870550"/>
            <a:ext cx="649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AS 4</a:t>
            </a:r>
            <a:endParaRPr sz="1600"/>
          </a:p>
        </p:txBody>
      </p:sp>
      <p:cxnSp>
        <p:nvCxnSpPr>
          <p:cNvPr id="786" name="Google Shape;786;p46"/>
          <p:cNvCxnSpPr/>
          <p:nvPr/>
        </p:nvCxnSpPr>
        <p:spPr>
          <a:xfrm flipH="1">
            <a:off x="6118775" y="2857500"/>
            <a:ext cx="844200" cy="2517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87" name="Google Shape;787;p46"/>
          <p:cNvSpPr txBox="1"/>
          <p:nvPr/>
        </p:nvSpPr>
        <p:spPr>
          <a:xfrm>
            <a:off x="6870950" y="2591400"/>
            <a:ext cx="67179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Hijacked portion</a:t>
            </a:r>
            <a:endParaRPr sz="2000"/>
          </a:p>
        </p:txBody>
      </p:sp>
      <p:cxnSp>
        <p:nvCxnSpPr>
          <p:cNvPr id="788" name="Google Shape;788;p46"/>
          <p:cNvCxnSpPr/>
          <p:nvPr/>
        </p:nvCxnSpPr>
        <p:spPr>
          <a:xfrm>
            <a:off x="6008654" y="1804943"/>
            <a:ext cx="779400" cy="282900"/>
          </a:xfrm>
          <a:prstGeom prst="straightConnector1">
            <a:avLst/>
          </a:prstGeom>
          <a:noFill/>
          <a:ln w="76200" cap="flat" cmpd="sng">
            <a:solidFill>
              <a:srgbClr val="38761D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789" name="Google Shape;789;p46"/>
          <p:cNvSpPr txBox="1"/>
          <p:nvPr/>
        </p:nvSpPr>
        <p:spPr>
          <a:xfrm>
            <a:off x="6706375" y="1945800"/>
            <a:ext cx="67179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Unaffected portion</a:t>
            </a:r>
            <a:endParaRPr sz="2000"/>
          </a:p>
        </p:txBody>
      </p:sp>
      <p:grpSp>
        <p:nvGrpSpPr>
          <p:cNvPr id="790" name="Google Shape;790;p46"/>
          <p:cNvGrpSpPr/>
          <p:nvPr/>
        </p:nvGrpSpPr>
        <p:grpSpPr>
          <a:xfrm>
            <a:off x="638291" y="1088354"/>
            <a:ext cx="888594" cy="1024891"/>
            <a:chOff x="677690" y="1908672"/>
            <a:chExt cx="1869149" cy="2155850"/>
          </a:xfrm>
        </p:grpSpPr>
        <p:pic>
          <p:nvPicPr>
            <p:cNvPr id="791" name="Google Shape;791;p46" descr="671px-Crypto_key.svg.png"/>
            <p:cNvPicPr preferRelativeResize="0"/>
            <p:nvPr/>
          </p:nvPicPr>
          <p:blipFill rotWithShape="1">
            <a:blip r:embed="rId5">
              <a:alphaModFix/>
            </a:blip>
            <a:srcRect t="-46125" b="-46144"/>
            <a:stretch/>
          </p:blipFill>
          <p:spPr>
            <a:xfrm>
              <a:off x="677690" y="1908672"/>
              <a:ext cx="1869149" cy="1869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2" name="Google Shape;792;p46"/>
            <p:cNvSpPr txBox="1"/>
            <p:nvPr/>
          </p:nvSpPr>
          <p:spPr>
            <a:xfrm>
              <a:off x="677765" y="3280622"/>
              <a:ext cx="1869000" cy="78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Certificate</a:t>
              </a:r>
              <a:r>
                <a:rPr lang="en"/>
                <a:t> Authority</a:t>
              </a:r>
              <a:endParaRPr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Resilient</a:t>
              </a:r>
              <a:endParaRPr/>
            </a:p>
          </p:txBody>
        </p:sp>
      </p:grpSp>
      <p:sp>
        <p:nvSpPr>
          <p:cNvPr id="793" name="Google Shape;793;p46"/>
          <p:cNvSpPr/>
          <p:nvPr/>
        </p:nvSpPr>
        <p:spPr>
          <a:xfrm>
            <a:off x="638288" y="2619250"/>
            <a:ext cx="911100" cy="911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46"/>
          <p:cNvSpPr txBox="1"/>
          <p:nvPr/>
        </p:nvSpPr>
        <p:spPr>
          <a:xfrm>
            <a:off x="769150" y="2870650"/>
            <a:ext cx="649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AS 2</a:t>
            </a:r>
            <a:endParaRPr sz="1600"/>
          </a:p>
        </p:txBody>
      </p:sp>
      <p:cxnSp>
        <p:nvCxnSpPr>
          <p:cNvPr id="795" name="Google Shape;795;p46"/>
          <p:cNvCxnSpPr/>
          <p:nvPr/>
        </p:nvCxnSpPr>
        <p:spPr>
          <a:xfrm>
            <a:off x="1415960" y="3396922"/>
            <a:ext cx="1336500" cy="652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6" name="Google Shape;796;p46"/>
          <p:cNvSpPr/>
          <p:nvPr/>
        </p:nvSpPr>
        <p:spPr>
          <a:xfrm>
            <a:off x="30600" y="902450"/>
            <a:ext cx="6088200" cy="1398000"/>
          </a:xfrm>
          <a:prstGeom prst="ellipse">
            <a:avLst/>
          </a:prstGeom>
          <a:noFill/>
          <a:ln w="762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46"/>
          <p:cNvSpPr/>
          <p:nvPr/>
        </p:nvSpPr>
        <p:spPr>
          <a:xfrm>
            <a:off x="-220200" y="2342850"/>
            <a:ext cx="6589800" cy="266940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47"/>
          <p:cNvSpPr txBox="1">
            <a:spLocks noGrp="1"/>
          </p:cNvSpPr>
          <p:nvPr>
            <p:ph type="title"/>
          </p:nvPr>
        </p:nvSpPr>
        <p:spPr>
          <a:xfrm>
            <a:off x="311700" y="25095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Resilience to equally-specific prefix attacks</a:t>
            </a:r>
            <a:endParaRPr/>
          </a:p>
        </p:txBody>
      </p:sp>
      <p:sp>
        <p:nvSpPr>
          <p:cNvPr id="803" name="Google Shape;803;p47"/>
          <p:cNvSpPr/>
          <p:nvPr/>
        </p:nvSpPr>
        <p:spPr>
          <a:xfrm>
            <a:off x="4708788" y="2619250"/>
            <a:ext cx="911100" cy="911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47"/>
          <p:cNvSpPr/>
          <p:nvPr/>
        </p:nvSpPr>
        <p:spPr>
          <a:xfrm>
            <a:off x="2619100" y="2619238"/>
            <a:ext cx="911100" cy="911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47"/>
          <p:cNvSpPr/>
          <p:nvPr/>
        </p:nvSpPr>
        <p:spPr>
          <a:xfrm>
            <a:off x="2619088" y="1145250"/>
            <a:ext cx="911100" cy="911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06" name="Google Shape;806;p47"/>
          <p:cNvCxnSpPr>
            <a:stCxn id="807" idx="6"/>
            <a:endCxn id="805" idx="2"/>
          </p:cNvCxnSpPr>
          <p:nvPr/>
        </p:nvCxnSpPr>
        <p:spPr>
          <a:xfrm>
            <a:off x="1549288" y="1600800"/>
            <a:ext cx="1069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08" name="Google Shape;808;p47"/>
          <p:cNvCxnSpPr>
            <a:endCxn id="809" idx="2"/>
          </p:cNvCxnSpPr>
          <p:nvPr/>
        </p:nvCxnSpPr>
        <p:spPr>
          <a:xfrm>
            <a:off x="3530100" y="1600800"/>
            <a:ext cx="11787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0" name="Google Shape;810;p47"/>
          <p:cNvCxnSpPr>
            <a:stCxn id="805" idx="4"/>
            <a:endCxn id="804" idx="0"/>
          </p:cNvCxnSpPr>
          <p:nvPr/>
        </p:nvCxnSpPr>
        <p:spPr>
          <a:xfrm>
            <a:off x="3074638" y="2056350"/>
            <a:ext cx="0" cy="562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1" name="Google Shape;811;p47"/>
          <p:cNvCxnSpPr>
            <a:stCxn id="812" idx="7"/>
            <a:endCxn id="803" idx="3"/>
          </p:cNvCxnSpPr>
          <p:nvPr/>
        </p:nvCxnSpPr>
        <p:spPr>
          <a:xfrm rot="10800000" flipH="1">
            <a:off x="3396815" y="3396922"/>
            <a:ext cx="1445400" cy="652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3" name="Google Shape;813;p47"/>
          <p:cNvCxnSpPr>
            <a:endCxn id="804" idx="2"/>
          </p:cNvCxnSpPr>
          <p:nvPr/>
        </p:nvCxnSpPr>
        <p:spPr>
          <a:xfrm>
            <a:off x="1539400" y="3074788"/>
            <a:ext cx="10797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4" name="Google Shape;814;p47"/>
          <p:cNvCxnSpPr>
            <a:stCxn id="804" idx="6"/>
            <a:endCxn id="803" idx="2"/>
          </p:cNvCxnSpPr>
          <p:nvPr/>
        </p:nvCxnSpPr>
        <p:spPr>
          <a:xfrm>
            <a:off x="3530200" y="3074788"/>
            <a:ext cx="11787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15" name="Google Shape;815;p47" descr="black-hacker-icon-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9097" y="3724706"/>
            <a:ext cx="911100" cy="911119"/>
          </a:xfrm>
          <a:prstGeom prst="rect">
            <a:avLst/>
          </a:prstGeom>
          <a:noFill/>
          <a:ln>
            <a:noFill/>
          </a:ln>
        </p:spPr>
      </p:pic>
      <p:sp>
        <p:nvSpPr>
          <p:cNvPr id="816" name="Google Shape;816;p47"/>
          <p:cNvSpPr txBox="1"/>
          <p:nvPr/>
        </p:nvSpPr>
        <p:spPr>
          <a:xfrm>
            <a:off x="2539800" y="4478825"/>
            <a:ext cx="10698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Adversary</a:t>
            </a:r>
            <a:endParaRPr/>
          </a:p>
        </p:txBody>
      </p:sp>
      <p:cxnSp>
        <p:nvCxnSpPr>
          <p:cNvPr id="817" name="Google Shape;817;p47"/>
          <p:cNvCxnSpPr/>
          <p:nvPr/>
        </p:nvCxnSpPr>
        <p:spPr>
          <a:xfrm flipH="1">
            <a:off x="3428850" y="3324025"/>
            <a:ext cx="1189800" cy="4899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18" name="Google Shape;818;p47"/>
          <p:cNvCxnSpPr/>
          <p:nvPr/>
        </p:nvCxnSpPr>
        <p:spPr>
          <a:xfrm>
            <a:off x="1714500" y="3300700"/>
            <a:ext cx="1114500" cy="5133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19" name="Google Shape;819;p47"/>
          <p:cNvCxnSpPr/>
          <p:nvPr/>
        </p:nvCxnSpPr>
        <p:spPr>
          <a:xfrm rot="10800000">
            <a:off x="1688424" y="3278862"/>
            <a:ext cx="922500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20" name="Google Shape;820;p47"/>
          <p:cNvGrpSpPr/>
          <p:nvPr/>
        </p:nvGrpSpPr>
        <p:grpSpPr>
          <a:xfrm>
            <a:off x="3955850" y="858762"/>
            <a:ext cx="2417100" cy="1289563"/>
            <a:chOff x="4086500" y="893850"/>
            <a:chExt cx="2417100" cy="1289563"/>
          </a:xfrm>
        </p:grpSpPr>
        <p:pic>
          <p:nvPicPr>
            <p:cNvPr id="821" name="Google Shape;821;p4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839500" y="893850"/>
              <a:ext cx="911100" cy="911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2" name="Google Shape;822;p47"/>
            <p:cNvSpPr txBox="1"/>
            <p:nvPr/>
          </p:nvSpPr>
          <p:spPr>
            <a:xfrm>
              <a:off x="4086500" y="1775113"/>
              <a:ext cx="2417100" cy="40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AS containing </a:t>
              </a:r>
              <a:endParaRPr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exmaple.com</a:t>
              </a:r>
              <a:endParaRPr/>
            </a:p>
          </p:txBody>
        </p:sp>
      </p:grpSp>
      <p:cxnSp>
        <p:nvCxnSpPr>
          <p:cNvPr id="823" name="Google Shape;823;p47"/>
          <p:cNvCxnSpPr/>
          <p:nvPr/>
        </p:nvCxnSpPr>
        <p:spPr>
          <a:xfrm>
            <a:off x="5164338" y="2344150"/>
            <a:ext cx="0" cy="275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4" name="Google Shape;824;p47"/>
          <p:cNvCxnSpPr/>
          <p:nvPr/>
        </p:nvCxnSpPr>
        <p:spPr>
          <a:xfrm>
            <a:off x="1522949" y="1320412"/>
            <a:ext cx="3103500" cy="0"/>
          </a:xfrm>
          <a:prstGeom prst="straightConnector1">
            <a:avLst/>
          </a:prstGeom>
          <a:noFill/>
          <a:ln w="76200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25" name="Google Shape;825;p47"/>
          <p:cNvSpPr txBox="1"/>
          <p:nvPr/>
        </p:nvSpPr>
        <p:spPr>
          <a:xfrm>
            <a:off x="3530200" y="4222700"/>
            <a:ext cx="19590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0000"/>
                </a:solidFill>
              </a:rPr>
              <a:t>I own 2.2.2.0/23</a:t>
            </a:r>
            <a:endParaRPr sz="1800" b="1">
              <a:solidFill>
                <a:srgbClr val="FF0000"/>
              </a:solidFill>
            </a:endParaRPr>
          </a:p>
        </p:txBody>
      </p:sp>
      <p:sp>
        <p:nvSpPr>
          <p:cNvPr id="826" name="Google Shape;826;p47"/>
          <p:cNvSpPr txBox="1"/>
          <p:nvPr/>
        </p:nvSpPr>
        <p:spPr>
          <a:xfrm>
            <a:off x="5620000" y="1281850"/>
            <a:ext cx="20661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 own 2.2.2.0/23</a:t>
            </a:r>
            <a:endParaRPr sz="1800"/>
          </a:p>
        </p:txBody>
      </p:sp>
      <p:sp>
        <p:nvSpPr>
          <p:cNvPr id="827" name="Google Shape;827;p47"/>
          <p:cNvSpPr txBox="1"/>
          <p:nvPr/>
        </p:nvSpPr>
        <p:spPr>
          <a:xfrm>
            <a:off x="2749900" y="1396650"/>
            <a:ext cx="649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AS 1</a:t>
            </a:r>
            <a:endParaRPr sz="1600"/>
          </a:p>
        </p:txBody>
      </p:sp>
      <p:sp>
        <p:nvSpPr>
          <p:cNvPr id="828" name="Google Shape;828;p47"/>
          <p:cNvSpPr txBox="1"/>
          <p:nvPr/>
        </p:nvSpPr>
        <p:spPr>
          <a:xfrm>
            <a:off x="2749950" y="2870550"/>
            <a:ext cx="649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AS 3</a:t>
            </a:r>
            <a:endParaRPr sz="1600"/>
          </a:p>
        </p:txBody>
      </p:sp>
      <p:sp>
        <p:nvSpPr>
          <p:cNvPr id="829" name="Google Shape;829;p47"/>
          <p:cNvSpPr txBox="1"/>
          <p:nvPr/>
        </p:nvSpPr>
        <p:spPr>
          <a:xfrm>
            <a:off x="4839650" y="2870550"/>
            <a:ext cx="649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AS 4</a:t>
            </a:r>
            <a:endParaRPr sz="1600"/>
          </a:p>
        </p:txBody>
      </p:sp>
      <p:cxnSp>
        <p:nvCxnSpPr>
          <p:cNvPr id="830" name="Google Shape;830;p47"/>
          <p:cNvCxnSpPr/>
          <p:nvPr/>
        </p:nvCxnSpPr>
        <p:spPr>
          <a:xfrm flipH="1">
            <a:off x="6118775" y="2857500"/>
            <a:ext cx="844200" cy="2517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31" name="Google Shape;831;p47"/>
          <p:cNvSpPr txBox="1"/>
          <p:nvPr/>
        </p:nvSpPr>
        <p:spPr>
          <a:xfrm>
            <a:off x="6870950" y="2591400"/>
            <a:ext cx="67179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Hijacked portion</a:t>
            </a:r>
            <a:endParaRPr sz="2000"/>
          </a:p>
        </p:txBody>
      </p:sp>
      <p:cxnSp>
        <p:nvCxnSpPr>
          <p:cNvPr id="832" name="Google Shape;832;p47"/>
          <p:cNvCxnSpPr/>
          <p:nvPr/>
        </p:nvCxnSpPr>
        <p:spPr>
          <a:xfrm>
            <a:off x="6008654" y="1804943"/>
            <a:ext cx="779400" cy="282900"/>
          </a:xfrm>
          <a:prstGeom prst="straightConnector1">
            <a:avLst/>
          </a:prstGeom>
          <a:noFill/>
          <a:ln w="76200" cap="flat" cmpd="sng">
            <a:solidFill>
              <a:srgbClr val="38761D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833" name="Google Shape;833;p47"/>
          <p:cNvSpPr txBox="1"/>
          <p:nvPr/>
        </p:nvSpPr>
        <p:spPr>
          <a:xfrm>
            <a:off x="6706375" y="1945800"/>
            <a:ext cx="67179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Unaffected portion</a:t>
            </a:r>
            <a:endParaRPr sz="2000"/>
          </a:p>
        </p:txBody>
      </p:sp>
      <p:grpSp>
        <p:nvGrpSpPr>
          <p:cNvPr id="834" name="Google Shape;834;p47"/>
          <p:cNvGrpSpPr/>
          <p:nvPr/>
        </p:nvGrpSpPr>
        <p:grpSpPr>
          <a:xfrm>
            <a:off x="638291" y="1088354"/>
            <a:ext cx="888594" cy="1024891"/>
            <a:chOff x="677690" y="1908672"/>
            <a:chExt cx="1869149" cy="2155850"/>
          </a:xfrm>
        </p:grpSpPr>
        <p:pic>
          <p:nvPicPr>
            <p:cNvPr id="835" name="Google Shape;835;p47" descr="671px-Crypto_key.svg.png"/>
            <p:cNvPicPr preferRelativeResize="0"/>
            <p:nvPr/>
          </p:nvPicPr>
          <p:blipFill rotWithShape="1">
            <a:blip r:embed="rId5">
              <a:alphaModFix/>
            </a:blip>
            <a:srcRect t="-46125" b="-46144"/>
            <a:stretch/>
          </p:blipFill>
          <p:spPr>
            <a:xfrm>
              <a:off x="677690" y="1908672"/>
              <a:ext cx="1869149" cy="1869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6" name="Google Shape;836;p47"/>
            <p:cNvSpPr txBox="1"/>
            <p:nvPr/>
          </p:nvSpPr>
          <p:spPr>
            <a:xfrm>
              <a:off x="677765" y="3280622"/>
              <a:ext cx="1869000" cy="78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Certificate</a:t>
              </a:r>
              <a:r>
                <a:rPr lang="en"/>
                <a:t> Authority</a:t>
              </a:r>
              <a:endParaRPr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Resilient</a:t>
              </a:r>
              <a:endParaRPr/>
            </a:p>
          </p:txBody>
        </p:sp>
      </p:grpSp>
      <p:sp>
        <p:nvSpPr>
          <p:cNvPr id="837" name="Google Shape;837;p47"/>
          <p:cNvSpPr/>
          <p:nvPr/>
        </p:nvSpPr>
        <p:spPr>
          <a:xfrm>
            <a:off x="638288" y="2619250"/>
            <a:ext cx="911100" cy="911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47"/>
          <p:cNvSpPr txBox="1"/>
          <p:nvPr/>
        </p:nvSpPr>
        <p:spPr>
          <a:xfrm>
            <a:off x="769150" y="2870650"/>
            <a:ext cx="649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AS 2</a:t>
            </a:r>
            <a:endParaRPr sz="1600"/>
          </a:p>
        </p:txBody>
      </p:sp>
      <p:cxnSp>
        <p:nvCxnSpPr>
          <p:cNvPr id="839" name="Google Shape;839;p47"/>
          <p:cNvCxnSpPr/>
          <p:nvPr/>
        </p:nvCxnSpPr>
        <p:spPr>
          <a:xfrm>
            <a:off x="1415960" y="3396922"/>
            <a:ext cx="1336500" cy="652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40" name="Google Shape;840;p47"/>
          <p:cNvSpPr txBox="1"/>
          <p:nvPr/>
        </p:nvSpPr>
        <p:spPr>
          <a:xfrm>
            <a:off x="6689650" y="3179575"/>
            <a:ext cx="1887600" cy="30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1000"/>
              </a:spcAft>
              <a:buSzPts val="2000"/>
              <a:buChar char="●"/>
            </a:pPr>
            <a:r>
              <a:rPr lang="en" sz="2000"/>
              <a:t>Probability a CA will be resilient to attacks on a domain</a:t>
            </a:r>
            <a:endParaRPr sz="2000"/>
          </a:p>
        </p:txBody>
      </p:sp>
      <p:sp>
        <p:nvSpPr>
          <p:cNvPr id="841" name="Google Shape;841;p47"/>
          <p:cNvSpPr/>
          <p:nvPr/>
        </p:nvSpPr>
        <p:spPr>
          <a:xfrm>
            <a:off x="30600" y="902450"/>
            <a:ext cx="6088200" cy="1398000"/>
          </a:xfrm>
          <a:prstGeom prst="ellipse">
            <a:avLst/>
          </a:prstGeom>
          <a:noFill/>
          <a:ln w="762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47"/>
          <p:cNvSpPr/>
          <p:nvPr/>
        </p:nvSpPr>
        <p:spPr>
          <a:xfrm>
            <a:off x="-220200" y="2342850"/>
            <a:ext cx="6589800" cy="266940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Resilience of domains assuming random CA</a:t>
            </a:r>
            <a:endParaRPr/>
          </a:p>
        </p:txBody>
      </p:sp>
      <p:pic>
        <p:nvPicPr>
          <p:cNvPr id="848" name="Google Shape;848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0388" y="1378850"/>
            <a:ext cx="6403223" cy="3764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3" name="Google Shape;853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0388" y="1378850"/>
            <a:ext cx="6403223" cy="37646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4" name="Google Shape;854;p49"/>
          <p:cNvCxnSpPr/>
          <p:nvPr/>
        </p:nvCxnSpPr>
        <p:spPr>
          <a:xfrm>
            <a:off x="1925825" y="3397100"/>
            <a:ext cx="44616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55" name="Google Shape;855;p49"/>
          <p:cNvSpPr/>
          <p:nvPr/>
        </p:nvSpPr>
        <p:spPr>
          <a:xfrm>
            <a:off x="4441075" y="3319400"/>
            <a:ext cx="155400" cy="155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49"/>
          <p:cNvSpPr txBox="1"/>
          <p:nvPr/>
        </p:nvSpPr>
        <p:spPr>
          <a:xfrm>
            <a:off x="238125" y="3110750"/>
            <a:ext cx="1023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Median</a:t>
            </a:r>
            <a:endParaRPr/>
          </a:p>
        </p:txBody>
      </p:sp>
      <p:cxnSp>
        <p:nvCxnSpPr>
          <p:cNvPr id="857" name="Google Shape;857;p49"/>
          <p:cNvCxnSpPr>
            <a:stCxn id="856" idx="3"/>
          </p:cNvCxnSpPr>
          <p:nvPr/>
        </p:nvCxnSpPr>
        <p:spPr>
          <a:xfrm>
            <a:off x="1261125" y="3397100"/>
            <a:ext cx="586800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58" name="Google Shape;858;p49"/>
          <p:cNvSpPr txBox="1"/>
          <p:nvPr/>
        </p:nvSpPr>
        <p:spPr>
          <a:xfrm>
            <a:off x="6387425" y="3319400"/>
            <a:ext cx="3000000" cy="10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0000"/>
                </a:solidFill>
              </a:rPr>
              <a:t>Median resilience is .57</a:t>
            </a: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0000"/>
                </a:solidFill>
              </a:rPr>
              <a:t>43% chance of attack viability</a:t>
            </a:r>
            <a:endParaRPr/>
          </a:p>
        </p:txBody>
      </p:sp>
      <p:sp>
        <p:nvSpPr>
          <p:cNvPr id="859" name="Google Shape;859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Resilience of domains assuming random CA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50"/>
          <p:cNvSpPr/>
          <p:nvPr/>
        </p:nvSpPr>
        <p:spPr>
          <a:xfrm>
            <a:off x="30600" y="902450"/>
            <a:ext cx="6088200" cy="1398000"/>
          </a:xfrm>
          <a:prstGeom prst="ellipse">
            <a:avLst/>
          </a:prstGeom>
          <a:noFill/>
          <a:ln w="762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50"/>
          <p:cNvSpPr/>
          <p:nvPr/>
        </p:nvSpPr>
        <p:spPr>
          <a:xfrm>
            <a:off x="-220200" y="2342850"/>
            <a:ext cx="6589800" cy="266940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50"/>
          <p:cNvSpPr txBox="1">
            <a:spLocks noGrp="1"/>
          </p:cNvSpPr>
          <p:nvPr>
            <p:ph type="title"/>
          </p:nvPr>
        </p:nvSpPr>
        <p:spPr>
          <a:xfrm>
            <a:off x="311700" y="25095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Choosing an affected CA</a:t>
            </a:r>
            <a:endParaRPr/>
          </a:p>
        </p:txBody>
      </p:sp>
      <p:sp>
        <p:nvSpPr>
          <p:cNvPr id="867" name="Google Shape;867;p50"/>
          <p:cNvSpPr/>
          <p:nvPr/>
        </p:nvSpPr>
        <p:spPr>
          <a:xfrm>
            <a:off x="4708788" y="2619250"/>
            <a:ext cx="911100" cy="911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50"/>
          <p:cNvSpPr/>
          <p:nvPr/>
        </p:nvSpPr>
        <p:spPr>
          <a:xfrm>
            <a:off x="2619100" y="2619238"/>
            <a:ext cx="911100" cy="911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50"/>
          <p:cNvSpPr/>
          <p:nvPr/>
        </p:nvSpPr>
        <p:spPr>
          <a:xfrm>
            <a:off x="2619088" y="1145250"/>
            <a:ext cx="911100" cy="911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70" name="Google Shape;870;p50"/>
          <p:cNvCxnSpPr>
            <a:stCxn id="871" idx="6"/>
            <a:endCxn id="869" idx="2"/>
          </p:cNvCxnSpPr>
          <p:nvPr/>
        </p:nvCxnSpPr>
        <p:spPr>
          <a:xfrm>
            <a:off x="1549288" y="1600800"/>
            <a:ext cx="1069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2" name="Google Shape;872;p50"/>
          <p:cNvCxnSpPr>
            <a:endCxn id="873" idx="2"/>
          </p:cNvCxnSpPr>
          <p:nvPr/>
        </p:nvCxnSpPr>
        <p:spPr>
          <a:xfrm>
            <a:off x="3530100" y="1600800"/>
            <a:ext cx="11787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4" name="Google Shape;874;p50"/>
          <p:cNvCxnSpPr>
            <a:stCxn id="875" idx="3"/>
            <a:endCxn id="876" idx="1"/>
          </p:cNvCxnSpPr>
          <p:nvPr/>
        </p:nvCxnSpPr>
        <p:spPr>
          <a:xfrm>
            <a:off x="1549374" y="3400812"/>
            <a:ext cx="1203300" cy="648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7" name="Google Shape;877;p50"/>
          <p:cNvCxnSpPr>
            <a:stCxn id="869" idx="4"/>
            <a:endCxn id="868" idx="0"/>
          </p:cNvCxnSpPr>
          <p:nvPr/>
        </p:nvCxnSpPr>
        <p:spPr>
          <a:xfrm>
            <a:off x="3074638" y="2056350"/>
            <a:ext cx="0" cy="562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8" name="Google Shape;878;p50"/>
          <p:cNvCxnSpPr>
            <a:stCxn id="876" idx="7"/>
            <a:endCxn id="867" idx="3"/>
          </p:cNvCxnSpPr>
          <p:nvPr/>
        </p:nvCxnSpPr>
        <p:spPr>
          <a:xfrm rot="10800000" flipH="1">
            <a:off x="3396815" y="3396922"/>
            <a:ext cx="1445400" cy="652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9" name="Google Shape;879;p50"/>
          <p:cNvCxnSpPr>
            <a:endCxn id="868" idx="2"/>
          </p:cNvCxnSpPr>
          <p:nvPr/>
        </p:nvCxnSpPr>
        <p:spPr>
          <a:xfrm>
            <a:off x="1539400" y="3074788"/>
            <a:ext cx="10797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0" name="Google Shape;880;p50"/>
          <p:cNvCxnSpPr>
            <a:stCxn id="868" idx="6"/>
            <a:endCxn id="867" idx="2"/>
          </p:cNvCxnSpPr>
          <p:nvPr/>
        </p:nvCxnSpPr>
        <p:spPr>
          <a:xfrm>
            <a:off x="3530200" y="3074788"/>
            <a:ext cx="11787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81" name="Google Shape;881;p50"/>
          <p:cNvGrpSpPr/>
          <p:nvPr/>
        </p:nvGrpSpPr>
        <p:grpSpPr>
          <a:xfrm>
            <a:off x="660816" y="2562254"/>
            <a:ext cx="888594" cy="1024891"/>
            <a:chOff x="677690" y="1908672"/>
            <a:chExt cx="1869149" cy="2155850"/>
          </a:xfrm>
        </p:grpSpPr>
        <p:pic>
          <p:nvPicPr>
            <p:cNvPr id="882" name="Google Shape;882;p50" descr="671px-Crypto_key.svg.png"/>
            <p:cNvPicPr preferRelativeResize="0"/>
            <p:nvPr/>
          </p:nvPicPr>
          <p:blipFill rotWithShape="1">
            <a:blip r:embed="rId3">
              <a:alphaModFix/>
            </a:blip>
            <a:srcRect t="-46125" b="-46144"/>
            <a:stretch/>
          </p:blipFill>
          <p:spPr>
            <a:xfrm>
              <a:off x="677690" y="1908672"/>
              <a:ext cx="1869149" cy="1869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5" name="Google Shape;875;p50"/>
            <p:cNvSpPr txBox="1"/>
            <p:nvPr/>
          </p:nvSpPr>
          <p:spPr>
            <a:xfrm>
              <a:off x="677765" y="3280622"/>
              <a:ext cx="1869000" cy="78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/>
                <a:t>CA 2</a:t>
              </a:r>
              <a:endParaRPr sz="1700"/>
            </a:p>
          </p:txBody>
        </p:sp>
      </p:grpSp>
      <p:pic>
        <p:nvPicPr>
          <p:cNvPr id="883" name="Google Shape;883;p50" descr="black-hacker-icon-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19097" y="3724706"/>
            <a:ext cx="911100" cy="911119"/>
          </a:xfrm>
          <a:prstGeom prst="rect">
            <a:avLst/>
          </a:prstGeom>
          <a:noFill/>
          <a:ln>
            <a:noFill/>
          </a:ln>
        </p:spPr>
      </p:pic>
      <p:sp>
        <p:nvSpPr>
          <p:cNvPr id="884" name="Google Shape;884;p50"/>
          <p:cNvSpPr txBox="1"/>
          <p:nvPr/>
        </p:nvSpPr>
        <p:spPr>
          <a:xfrm>
            <a:off x="2539800" y="4478825"/>
            <a:ext cx="10698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Adversary</a:t>
            </a:r>
            <a:endParaRPr/>
          </a:p>
        </p:txBody>
      </p:sp>
      <p:cxnSp>
        <p:nvCxnSpPr>
          <p:cNvPr id="885" name="Google Shape;885;p50"/>
          <p:cNvCxnSpPr/>
          <p:nvPr/>
        </p:nvCxnSpPr>
        <p:spPr>
          <a:xfrm flipH="1">
            <a:off x="3428850" y="3324025"/>
            <a:ext cx="1189800" cy="4899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86" name="Google Shape;886;p50"/>
          <p:cNvCxnSpPr/>
          <p:nvPr/>
        </p:nvCxnSpPr>
        <p:spPr>
          <a:xfrm>
            <a:off x="1714500" y="3300700"/>
            <a:ext cx="1114500" cy="5133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87" name="Google Shape;887;p50"/>
          <p:cNvCxnSpPr/>
          <p:nvPr/>
        </p:nvCxnSpPr>
        <p:spPr>
          <a:xfrm rot="10800000">
            <a:off x="1688424" y="3278862"/>
            <a:ext cx="922500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88" name="Google Shape;888;p50"/>
          <p:cNvGrpSpPr/>
          <p:nvPr/>
        </p:nvGrpSpPr>
        <p:grpSpPr>
          <a:xfrm>
            <a:off x="3955850" y="858762"/>
            <a:ext cx="2417100" cy="1289563"/>
            <a:chOff x="4086500" y="893850"/>
            <a:chExt cx="2417100" cy="1289563"/>
          </a:xfrm>
        </p:grpSpPr>
        <p:pic>
          <p:nvPicPr>
            <p:cNvPr id="889" name="Google Shape;889;p5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839500" y="893850"/>
              <a:ext cx="911100" cy="911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0" name="Google Shape;890;p50"/>
            <p:cNvSpPr txBox="1"/>
            <p:nvPr/>
          </p:nvSpPr>
          <p:spPr>
            <a:xfrm>
              <a:off x="4086500" y="1775113"/>
              <a:ext cx="2417100" cy="40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AS containing </a:t>
              </a:r>
              <a:endParaRPr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example.com</a:t>
              </a:r>
              <a:endParaRPr/>
            </a:p>
          </p:txBody>
        </p:sp>
      </p:grpSp>
      <p:cxnSp>
        <p:nvCxnSpPr>
          <p:cNvPr id="891" name="Google Shape;891;p50"/>
          <p:cNvCxnSpPr/>
          <p:nvPr/>
        </p:nvCxnSpPr>
        <p:spPr>
          <a:xfrm>
            <a:off x="5164338" y="2344150"/>
            <a:ext cx="0" cy="275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2" name="Google Shape;892;p50"/>
          <p:cNvCxnSpPr/>
          <p:nvPr/>
        </p:nvCxnSpPr>
        <p:spPr>
          <a:xfrm>
            <a:off x="1522949" y="1320412"/>
            <a:ext cx="3103500" cy="0"/>
          </a:xfrm>
          <a:prstGeom prst="straightConnector1">
            <a:avLst/>
          </a:prstGeom>
          <a:noFill/>
          <a:ln w="76200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93" name="Google Shape;893;p50"/>
          <p:cNvSpPr txBox="1"/>
          <p:nvPr/>
        </p:nvSpPr>
        <p:spPr>
          <a:xfrm>
            <a:off x="3530200" y="4222700"/>
            <a:ext cx="19590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0000"/>
                </a:solidFill>
              </a:rPr>
              <a:t>I own 2.2.2.0/23</a:t>
            </a:r>
            <a:endParaRPr sz="1800" b="1">
              <a:solidFill>
                <a:srgbClr val="FF0000"/>
              </a:solidFill>
            </a:endParaRPr>
          </a:p>
        </p:txBody>
      </p:sp>
      <p:sp>
        <p:nvSpPr>
          <p:cNvPr id="894" name="Google Shape;894;p50"/>
          <p:cNvSpPr txBox="1"/>
          <p:nvPr/>
        </p:nvSpPr>
        <p:spPr>
          <a:xfrm>
            <a:off x="5620000" y="1281850"/>
            <a:ext cx="20661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 own 2.2.2.0/23</a:t>
            </a:r>
            <a:endParaRPr sz="1800"/>
          </a:p>
        </p:txBody>
      </p:sp>
      <p:sp>
        <p:nvSpPr>
          <p:cNvPr id="895" name="Google Shape;895;p50"/>
          <p:cNvSpPr txBox="1"/>
          <p:nvPr/>
        </p:nvSpPr>
        <p:spPr>
          <a:xfrm>
            <a:off x="2749900" y="1396650"/>
            <a:ext cx="649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AS 1</a:t>
            </a:r>
            <a:endParaRPr sz="1600"/>
          </a:p>
        </p:txBody>
      </p:sp>
      <p:sp>
        <p:nvSpPr>
          <p:cNvPr id="896" name="Google Shape;896;p50"/>
          <p:cNvSpPr txBox="1"/>
          <p:nvPr/>
        </p:nvSpPr>
        <p:spPr>
          <a:xfrm>
            <a:off x="2749950" y="2870550"/>
            <a:ext cx="649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AS 3</a:t>
            </a:r>
            <a:endParaRPr sz="1600"/>
          </a:p>
        </p:txBody>
      </p:sp>
      <p:sp>
        <p:nvSpPr>
          <p:cNvPr id="897" name="Google Shape;897;p50"/>
          <p:cNvSpPr txBox="1"/>
          <p:nvPr/>
        </p:nvSpPr>
        <p:spPr>
          <a:xfrm>
            <a:off x="4839650" y="2870550"/>
            <a:ext cx="649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AS 4</a:t>
            </a:r>
            <a:endParaRPr sz="1600"/>
          </a:p>
        </p:txBody>
      </p:sp>
      <p:cxnSp>
        <p:nvCxnSpPr>
          <p:cNvPr id="898" name="Google Shape;898;p50"/>
          <p:cNvCxnSpPr/>
          <p:nvPr/>
        </p:nvCxnSpPr>
        <p:spPr>
          <a:xfrm flipH="1">
            <a:off x="6118775" y="2857500"/>
            <a:ext cx="844200" cy="2517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99" name="Google Shape;899;p50"/>
          <p:cNvSpPr txBox="1"/>
          <p:nvPr/>
        </p:nvSpPr>
        <p:spPr>
          <a:xfrm>
            <a:off x="6870950" y="2591400"/>
            <a:ext cx="67179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Hijacked portion</a:t>
            </a:r>
            <a:endParaRPr sz="2000"/>
          </a:p>
        </p:txBody>
      </p:sp>
      <p:cxnSp>
        <p:nvCxnSpPr>
          <p:cNvPr id="900" name="Google Shape;900;p50"/>
          <p:cNvCxnSpPr/>
          <p:nvPr/>
        </p:nvCxnSpPr>
        <p:spPr>
          <a:xfrm>
            <a:off x="6008654" y="1804943"/>
            <a:ext cx="779400" cy="282900"/>
          </a:xfrm>
          <a:prstGeom prst="straightConnector1">
            <a:avLst/>
          </a:prstGeom>
          <a:noFill/>
          <a:ln w="76200" cap="flat" cmpd="sng">
            <a:solidFill>
              <a:srgbClr val="38761D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901" name="Google Shape;901;p50"/>
          <p:cNvSpPr txBox="1"/>
          <p:nvPr/>
        </p:nvSpPr>
        <p:spPr>
          <a:xfrm>
            <a:off x="6706375" y="1945800"/>
            <a:ext cx="67179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Unaffected portion</a:t>
            </a:r>
            <a:endParaRPr sz="2000"/>
          </a:p>
        </p:txBody>
      </p:sp>
      <p:grpSp>
        <p:nvGrpSpPr>
          <p:cNvPr id="902" name="Google Shape;902;p50"/>
          <p:cNvGrpSpPr/>
          <p:nvPr/>
        </p:nvGrpSpPr>
        <p:grpSpPr>
          <a:xfrm>
            <a:off x="638291" y="1088354"/>
            <a:ext cx="888594" cy="1024891"/>
            <a:chOff x="677690" y="1908672"/>
            <a:chExt cx="1869149" cy="2155850"/>
          </a:xfrm>
        </p:grpSpPr>
        <p:pic>
          <p:nvPicPr>
            <p:cNvPr id="903" name="Google Shape;903;p50" descr="671px-Crypto_key.svg.png"/>
            <p:cNvPicPr preferRelativeResize="0"/>
            <p:nvPr/>
          </p:nvPicPr>
          <p:blipFill rotWithShape="1">
            <a:blip r:embed="rId6">
              <a:alphaModFix/>
            </a:blip>
            <a:srcRect t="-46125" b="-46144"/>
            <a:stretch/>
          </p:blipFill>
          <p:spPr>
            <a:xfrm>
              <a:off x="677690" y="1908672"/>
              <a:ext cx="1869149" cy="1869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4" name="Google Shape;904;p50"/>
            <p:cNvSpPr txBox="1"/>
            <p:nvPr/>
          </p:nvSpPr>
          <p:spPr>
            <a:xfrm>
              <a:off x="677765" y="3280622"/>
              <a:ext cx="1869000" cy="78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/>
                <a:t>CA 1</a:t>
              </a:r>
              <a:endParaRPr sz="1700"/>
            </a:p>
          </p:txBody>
        </p:sp>
      </p:grpSp>
      <p:sp>
        <p:nvSpPr>
          <p:cNvPr id="905" name="Google Shape;905;p50"/>
          <p:cNvSpPr txBox="1"/>
          <p:nvPr/>
        </p:nvSpPr>
        <p:spPr>
          <a:xfrm>
            <a:off x="6680650" y="3393525"/>
            <a:ext cx="2417100" cy="7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Around 100 CAs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Any one can sign any for domain</a:t>
            </a:r>
            <a:endParaRPr sz="20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Vulnerability of Domains: Equally-specific attacks</a:t>
            </a:r>
            <a:endParaRPr/>
          </a:p>
        </p:txBody>
      </p:sp>
      <p:pic>
        <p:nvPicPr>
          <p:cNvPr id="911" name="Google Shape;911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4000" y="1157550"/>
            <a:ext cx="6335990" cy="3985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101" y="56225"/>
            <a:ext cx="8067800" cy="4574974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/>
        </p:nvSpPr>
        <p:spPr>
          <a:xfrm>
            <a:off x="449100" y="4860925"/>
            <a:ext cx="82458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6"/>
          <p:cNvSpPr/>
          <p:nvPr/>
        </p:nvSpPr>
        <p:spPr>
          <a:xfrm>
            <a:off x="817199" y="1308800"/>
            <a:ext cx="7509600" cy="24177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6"/>
          <p:cNvSpPr txBox="1"/>
          <p:nvPr/>
        </p:nvSpPr>
        <p:spPr>
          <a:xfrm>
            <a:off x="762300" y="1751560"/>
            <a:ext cx="7619400" cy="13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</a:rPr>
              <a:t>Border Gateway Protocol (BGP) attacks compromise this root of trust</a:t>
            </a:r>
            <a:endParaRPr sz="3000">
              <a:solidFill>
                <a:srgbClr val="FF0000"/>
              </a:solidFill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 rotWithShape="1">
          <a:blip r:embed="rId4">
            <a:alphaModFix/>
          </a:blip>
          <a:srcRect l="36973" t="28633" r="37439" b="25866"/>
          <a:stretch/>
        </p:blipFill>
        <p:spPr>
          <a:xfrm>
            <a:off x="4032450" y="2712650"/>
            <a:ext cx="1079100" cy="9594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683700" y="4676500"/>
            <a:ext cx="7776600" cy="6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Doug Madory, BGP / DNS Hijacks Target Payment Systems https://blogs.oracle.com/internetintelligence/bgp-dns-hijacks-target-payment-systems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Vulnerability of Domains: Equally-specific attacks</a:t>
            </a:r>
            <a:endParaRPr/>
          </a:p>
        </p:txBody>
      </p:sp>
      <p:pic>
        <p:nvPicPr>
          <p:cNvPr id="917" name="Google Shape;917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4000" y="1157550"/>
            <a:ext cx="6335990" cy="3985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8" name="Google Shape;918;p52"/>
          <p:cNvCxnSpPr/>
          <p:nvPr/>
        </p:nvCxnSpPr>
        <p:spPr>
          <a:xfrm>
            <a:off x="1925825" y="3397100"/>
            <a:ext cx="44616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19" name="Google Shape;919;p52"/>
          <p:cNvSpPr/>
          <p:nvPr/>
        </p:nvSpPr>
        <p:spPr>
          <a:xfrm>
            <a:off x="2864700" y="3319400"/>
            <a:ext cx="155400" cy="155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52"/>
          <p:cNvSpPr/>
          <p:nvPr/>
        </p:nvSpPr>
        <p:spPr>
          <a:xfrm>
            <a:off x="4441075" y="3319400"/>
            <a:ext cx="155400" cy="155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52"/>
          <p:cNvSpPr txBox="1"/>
          <p:nvPr/>
        </p:nvSpPr>
        <p:spPr>
          <a:xfrm>
            <a:off x="6477000" y="2994600"/>
            <a:ext cx="2667000" cy="9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0000"/>
                </a:solidFill>
              </a:rPr>
              <a:t>Median resilience drops from .57 to .25 </a:t>
            </a:r>
            <a:endParaRPr sz="2000">
              <a:solidFill>
                <a:srgbClr val="FF0000"/>
              </a:solidFill>
            </a:endParaRPr>
          </a:p>
        </p:txBody>
      </p:sp>
      <p:sp>
        <p:nvSpPr>
          <p:cNvPr id="922" name="Google Shape;922;p52"/>
          <p:cNvSpPr txBox="1"/>
          <p:nvPr/>
        </p:nvSpPr>
        <p:spPr>
          <a:xfrm>
            <a:off x="238125" y="3110750"/>
            <a:ext cx="1023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Median</a:t>
            </a:r>
            <a:endParaRPr/>
          </a:p>
        </p:txBody>
      </p:sp>
      <p:cxnSp>
        <p:nvCxnSpPr>
          <p:cNvPr id="923" name="Google Shape;923;p52"/>
          <p:cNvCxnSpPr>
            <a:stCxn id="922" idx="3"/>
          </p:cNvCxnSpPr>
          <p:nvPr/>
        </p:nvCxnSpPr>
        <p:spPr>
          <a:xfrm>
            <a:off x="1261125" y="3397100"/>
            <a:ext cx="586800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Overview </a:t>
            </a:r>
            <a:endParaRPr sz="3600"/>
          </a:p>
        </p:txBody>
      </p:sp>
      <p:sp>
        <p:nvSpPr>
          <p:cNvPr id="929" name="Google Shape;929;p53"/>
          <p:cNvSpPr txBox="1">
            <a:spLocks noGrp="1"/>
          </p:cNvSpPr>
          <p:nvPr>
            <p:ph type="body" idx="4294967295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Domain Control Validation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BGP Attacks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Quantifying Vulnerability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Char char="●"/>
            </a:pPr>
            <a:r>
              <a:rPr lang="en" sz="3000">
                <a:solidFill>
                  <a:schemeClr val="accent1"/>
                </a:solidFill>
              </a:rPr>
              <a:t>Countermeasures</a:t>
            </a:r>
            <a:endParaRPr sz="3000">
              <a:solidFill>
                <a:schemeClr val="accent1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Takeaways</a:t>
            </a:r>
            <a:endParaRPr sz="3000">
              <a:solidFill>
                <a:srgbClr val="000000"/>
              </a:solidFill>
            </a:endParaRPr>
          </a:p>
        </p:txBody>
      </p:sp>
      <p:cxnSp>
        <p:nvCxnSpPr>
          <p:cNvPr id="930" name="Google Shape;930;p53"/>
          <p:cNvCxnSpPr/>
          <p:nvPr/>
        </p:nvCxnSpPr>
        <p:spPr>
          <a:xfrm>
            <a:off x="4035450" y="3150225"/>
            <a:ext cx="1073100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triangle" w="med" len="med"/>
            <a:tailEnd type="none" w="med" len="med"/>
          </a:ln>
        </p:spPr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54"/>
          <p:cNvSpPr txBox="1">
            <a:spLocks noGrp="1"/>
          </p:cNvSpPr>
          <p:nvPr>
            <p:ph type="title"/>
          </p:nvPr>
        </p:nvSpPr>
        <p:spPr>
          <a:xfrm>
            <a:off x="311700" y="25095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Multiple Vantage Points</a:t>
            </a:r>
            <a:endParaRPr/>
          </a:p>
        </p:txBody>
      </p:sp>
      <p:sp>
        <p:nvSpPr>
          <p:cNvPr id="936" name="Google Shape;936;p54"/>
          <p:cNvSpPr/>
          <p:nvPr/>
        </p:nvSpPr>
        <p:spPr>
          <a:xfrm>
            <a:off x="4708788" y="2619250"/>
            <a:ext cx="911100" cy="911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54"/>
          <p:cNvSpPr/>
          <p:nvPr/>
        </p:nvSpPr>
        <p:spPr>
          <a:xfrm>
            <a:off x="2619100" y="2619238"/>
            <a:ext cx="911100" cy="911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54"/>
          <p:cNvSpPr/>
          <p:nvPr/>
        </p:nvSpPr>
        <p:spPr>
          <a:xfrm>
            <a:off x="2619088" y="1145250"/>
            <a:ext cx="911100" cy="911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39" name="Google Shape;939;p54"/>
          <p:cNvCxnSpPr>
            <a:stCxn id="940" idx="6"/>
            <a:endCxn id="938" idx="2"/>
          </p:cNvCxnSpPr>
          <p:nvPr/>
        </p:nvCxnSpPr>
        <p:spPr>
          <a:xfrm>
            <a:off x="1549288" y="1600800"/>
            <a:ext cx="1069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1" name="Google Shape;941;p54"/>
          <p:cNvCxnSpPr>
            <a:endCxn id="942" idx="2"/>
          </p:cNvCxnSpPr>
          <p:nvPr/>
        </p:nvCxnSpPr>
        <p:spPr>
          <a:xfrm>
            <a:off x="3530100" y="1600800"/>
            <a:ext cx="11787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3" name="Google Shape;943;p54"/>
          <p:cNvCxnSpPr>
            <a:stCxn id="944" idx="3"/>
            <a:endCxn id="945" idx="1"/>
          </p:cNvCxnSpPr>
          <p:nvPr/>
        </p:nvCxnSpPr>
        <p:spPr>
          <a:xfrm>
            <a:off x="1549374" y="3400812"/>
            <a:ext cx="1203300" cy="648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6" name="Google Shape;946;p54"/>
          <p:cNvCxnSpPr>
            <a:stCxn id="938" idx="4"/>
            <a:endCxn id="937" idx="0"/>
          </p:cNvCxnSpPr>
          <p:nvPr/>
        </p:nvCxnSpPr>
        <p:spPr>
          <a:xfrm>
            <a:off x="3074638" y="2056350"/>
            <a:ext cx="0" cy="562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7" name="Google Shape;947;p54"/>
          <p:cNvCxnSpPr>
            <a:stCxn id="945" idx="7"/>
            <a:endCxn id="936" idx="3"/>
          </p:cNvCxnSpPr>
          <p:nvPr/>
        </p:nvCxnSpPr>
        <p:spPr>
          <a:xfrm rot="10800000" flipH="1">
            <a:off x="3396815" y="3396922"/>
            <a:ext cx="1445400" cy="652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8" name="Google Shape;948;p54"/>
          <p:cNvCxnSpPr>
            <a:endCxn id="937" idx="2"/>
          </p:cNvCxnSpPr>
          <p:nvPr/>
        </p:nvCxnSpPr>
        <p:spPr>
          <a:xfrm>
            <a:off x="1539400" y="3074788"/>
            <a:ext cx="10797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9" name="Google Shape;949;p54"/>
          <p:cNvCxnSpPr>
            <a:stCxn id="937" idx="6"/>
            <a:endCxn id="936" idx="2"/>
          </p:cNvCxnSpPr>
          <p:nvPr/>
        </p:nvCxnSpPr>
        <p:spPr>
          <a:xfrm>
            <a:off x="3530200" y="3074788"/>
            <a:ext cx="11787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0" name="Google Shape;950;p54"/>
          <p:cNvSpPr/>
          <p:nvPr/>
        </p:nvSpPr>
        <p:spPr>
          <a:xfrm>
            <a:off x="649550" y="1145250"/>
            <a:ext cx="911100" cy="911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54"/>
          <p:cNvSpPr txBox="1"/>
          <p:nvPr/>
        </p:nvSpPr>
        <p:spPr>
          <a:xfrm>
            <a:off x="780413" y="1396650"/>
            <a:ext cx="649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AS 5</a:t>
            </a:r>
            <a:endParaRPr sz="1600"/>
          </a:p>
        </p:txBody>
      </p:sp>
      <p:grpSp>
        <p:nvGrpSpPr>
          <p:cNvPr id="952" name="Google Shape;952;p54"/>
          <p:cNvGrpSpPr/>
          <p:nvPr/>
        </p:nvGrpSpPr>
        <p:grpSpPr>
          <a:xfrm>
            <a:off x="660816" y="2562254"/>
            <a:ext cx="888594" cy="1024891"/>
            <a:chOff x="677690" y="1908672"/>
            <a:chExt cx="1869149" cy="2155850"/>
          </a:xfrm>
        </p:grpSpPr>
        <p:pic>
          <p:nvPicPr>
            <p:cNvPr id="953" name="Google Shape;953;p54" descr="671px-Crypto_key.svg.png"/>
            <p:cNvPicPr preferRelativeResize="0"/>
            <p:nvPr/>
          </p:nvPicPr>
          <p:blipFill rotWithShape="1">
            <a:blip r:embed="rId3">
              <a:alphaModFix/>
            </a:blip>
            <a:srcRect t="-46125" b="-46144"/>
            <a:stretch/>
          </p:blipFill>
          <p:spPr>
            <a:xfrm>
              <a:off x="677690" y="1908672"/>
              <a:ext cx="1869149" cy="1869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4" name="Google Shape;944;p54"/>
            <p:cNvSpPr txBox="1"/>
            <p:nvPr/>
          </p:nvSpPr>
          <p:spPr>
            <a:xfrm>
              <a:off x="677765" y="3280622"/>
              <a:ext cx="1869000" cy="78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Certificate</a:t>
              </a:r>
              <a:r>
                <a:rPr lang="en"/>
                <a:t> Authority</a:t>
              </a:r>
              <a:endParaRPr/>
            </a:p>
          </p:txBody>
        </p:sp>
      </p:grpSp>
      <p:pic>
        <p:nvPicPr>
          <p:cNvPr id="954" name="Google Shape;954;p54" descr="black-hacker-icon-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19097" y="3724706"/>
            <a:ext cx="911100" cy="911119"/>
          </a:xfrm>
          <a:prstGeom prst="rect">
            <a:avLst/>
          </a:prstGeom>
          <a:noFill/>
          <a:ln>
            <a:noFill/>
          </a:ln>
        </p:spPr>
      </p:pic>
      <p:sp>
        <p:nvSpPr>
          <p:cNvPr id="955" name="Google Shape;955;p54"/>
          <p:cNvSpPr txBox="1"/>
          <p:nvPr/>
        </p:nvSpPr>
        <p:spPr>
          <a:xfrm>
            <a:off x="2539800" y="4478825"/>
            <a:ext cx="10698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Adversary</a:t>
            </a:r>
            <a:endParaRPr/>
          </a:p>
        </p:txBody>
      </p:sp>
      <p:cxnSp>
        <p:nvCxnSpPr>
          <p:cNvPr id="956" name="Google Shape;956;p54"/>
          <p:cNvCxnSpPr/>
          <p:nvPr/>
        </p:nvCxnSpPr>
        <p:spPr>
          <a:xfrm flipH="1">
            <a:off x="3428850" y="3324025"/>
            <a:ext cx="1189800" cy="4899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57" name="Google Shape;957;p54"/>
          <p:cNvCxnSpPr/>
          <p:nvPr/>
        </p:nvCxnSpPr>
        <p:spPr>
          <a:xfrm>
            <a:off x="1714500" y="3300700"/>
            <a:ext cx="1114500" cy="5133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58" name="Google Shape;958;p54"/>
          <p:cNvCxnSpPr/>
          <p:nvPr/>
        </p:nvCxnSpPr>
        <p:spPr>
          <a:xfrm rot="10800000">
            <a:off x="1688424" y="3278862"/>
            <a:ext cx="922500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59" name="Google Shape;959;p54"/>
          <p:cNvGrpSpPr/>
          <p:nvPr/>
        </p:nvGrpSpPr>
        <p:grpSpPr>
          <a:xfrm>
            <a:off x="3955850" y="858762"/>
            <a:ext cx="2417100" cy="1289563"/>
            <a:chOff x="4086500" y="893850"/>
            <a:chExt cx="2417100" cy="1289563"/>
          </a:xfrm>
        </p:grpSpPr>
        <p:pic>
          <p:nvPicPr>
            <p:cNvPr id="960" name="Google Shape;960;p5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839500" y="893850"/>
              <a:ext cx="911100" cy="911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1" name="Google Shape;961;p54"/>
            <p:cNvSpPr txBox="1"/>
            <p:nvPr/>
          </p:nvSpPr>
          <p:spPr>
            <a:xfrm>
              <a:off x="4086500" y="1775113"/>
              <a:ext cx="2417100" cy="40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AS containing </a:t>
              </a:r>
              <a:endParaRPr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exmaple.com</a:t>
              </a:r>
              <a:endParaRPr/>
            </a:p>
          </p:txBody>
        </p:sp>
      </p:grpSp>
      <p:cxnSp>
        <p:nvCxnSpPr>
          <p:cNvPr id="962" name="Google Shape;962;p54"/>
          <p:cNvCxnSpPr/>
          <p:nvPr/>
        </p:nvCxnSpPr>
        <p:spPr>
          <a:xfrm>
            <a:off x="5164338" y="2344150"/>
            <a:ext cx="0" cy="275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3" name="Google Shape;963;p54"/>
          <p:cNvCxnSpPr/>
          <p:nvPr/>
        </p:nvCxnSpPr>
        <p:spPr>
          <a:xfrm>
            <a:off x="1522949" y="1320412"/>
            <a:ext cx="3103500" cy="0"/>
          </a:xfrm>
          <a:prstGeom prst="straightConnector1">
            <a:avLst/>
          </a:prstGeom>
          <a:noFill/>
          <a:ln w="76200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64" name="Google Shape;964;p54"/>
          <p:cNvSpPr txBox="1"/>
          <p:nvPr/>
        </p:nvSpPr>
        <p:spPr>
          <a:xfrm>
            <a:off x="3530200" y="4222700"/>
            <a:ext cx="19590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0000"/>
                </a:solidFill>
              </a:rPr>
              <a:t>I own 2.2.2.0/23</a:t>
            </a:r>
            <a:endParaRPr sz="1800" b="1">
              <a:solidFill>
                <a:srgbClr val="FF0000"/>
              </a:solidFill>
            </a:endParaRPr>
          </a:p>
        </p:txBody>
      </p:sp>
      <p:sp>
        <p:nvSpPr>
          <p:cNvPr id="965" name="Google Shape;965;p54"/>
          <p:cNvSpPr txBox="1"/>
          <p:nvPr/>
        </p:nvSpPr>
        <p:spPr>
          <a:xfrm>
            <a:off x="5620000" y="1281850"/>
            <a:ext cx="20661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 own 2.2.2.0/23</a:t>
            </a:r>
            <a:endParaRPr sz="1800"/>
          </a:p>
        </p:txBody>
      </p:sp>
      <p:sp>
        <p:nvSpPr>
          <p:cNvPr id="966" name="Google Shape;966;p54"/>
          <p:cNvSpPr txBox="1"/>
          <p:nvPr/>
        </p:nvSpPr>
        <p:spPr>
          <a:xfrm>
            <a:off x="2749900" y="1396650"/>
            <a:ext cx="649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AS 1</a:t>
            </a:r>
            <a:endParaRPr sz="1600"/>
          </a:p>
        </p:txBody>
      </p:sp>
      <p:sp>
        <p:nvSpPr>
          <p:cNvPr id="967" name="Google Shape;967;p54"/>
          <p:cNvSpPr txBox="1"/>
          <p:nvPr/>
        </p:nvSpPr>
        <p:spPr>
          <a:xfrm>
            <a:off x="2749950" y="2870550"/>
            <a:ext cx="649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AS 3</a:t>
            </a:r>
            <a:endParaRPr sz="1600"/>
          </a:p>
        </p:txBody>
      </p:sp>
      <p:sp>
        <p:nvSpPr>
          <p:cNvPr id="968" name="Google Shape;968;p54"/>
          <p:cNvSpPr txBox="1"/>
          <p:nvPr/>
        </p:nvSpPr>
        <p:spPr>
          <a:xfrm>
            <a:off x="4839650" y="2870550"/>
            <a:ext cx="649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AS 4</a:t>
            </a:r>
            <a:endParaRPr sz="1600"/>
          </a:p>
        </p:txBody>
      </p:sp>
      <p:cxnSp>
        <p:nvCxnSpPr>
          <p:cNvPr id="969" name="Google Shape;969;p54"/>
          <p:cNvCxnSpPr/>
          <p:nvPr/>
        </p:nvCxnSpPr>
        <p:spPr>
          <a:xfrm flipH="1">
            <a:off x="6118775" y="2857500"/>
            <a:ext cx="844200" cy="2517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70" name="Google Shape;970;p54"/>
          <p:cNvSpPr txBox="1"/>
          <p:nvPr/>
        </p:nvSpPr>
        <p:spPr>
          <a:xfrm>
            <a:off x="6870950" y="2591400"/>
            <a:ext cx="67179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Hijacked portion</a:t>
            </a:r>
            <a:endParaRPr sz="2000"/>
          </a:p>
        </p:txBody>
      </p:sp>
      <p:cxnSp>
        <p:nvCxnSpPr>
          <p:cNvPr id="971" name="Google Shape;971;p54"/>
          <p:cNvCxnSpPr/>
          <p:nvPr/>
        </p:nvCxnSpPr>
        <p:spPr>
          <a:xfrm>
            <a:off x="6008654" y="1804943"/>
            <a:ext cx="779400" cy="282900"/>
          </a:xfrm>
          <a:prstGeom prst="straightConnector1">
            <a:avLst/>
          </a:prstGeom>
          <a:noFill/>
          <a:ln w="76200" cap="flat" cmpd="sng">
            <a:solidFill>
              <a:srgbClr val="38761D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972" name="Google Shape;972;p54"/>
          <p:cNvSpPr txBox="1"/>
          <p:nvPr/>
        </p:nvSpPr>
        <p:spPr>
          <a:xfrm>
            <a:off x="6706375" y="1945800"/>
            <a:ext cx="67179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Unaffected portion</a:t>
            </a:r>
            <a:endParaRPr sz="2000"/>
          </a:p>
        </p:txBody>
      </p:sp>
      <p:sp>
        <p:nvSpPr>
          <p:cNvPr id="973" name="Google Shape;973;p54"/>
          <p:cNvSpPr/>
          <p:nvPr/>
        </p:nvSpPr>
        <p:spPr>
          <a:xfrm>
            <a:off x="-220200" y="2342850"/>
            <a:ext cx="6589800" cy="266940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54"/>
          <p:cNvSpPr/>
          <p:nvPr/>
        </p:nvSpPr>
        <p:spPr>
          <a:xfrm>
            <a:off x="30600" y="902450"/>
            <a:ext cx="6088200" cy="1398000"/>
          </a:xfrm>
          <a:prstGeom prst="ellipse">
            <a:avLst/>
          </a:prstGeom>
          <a:noFill/>
          <a:ln w="762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55"/>
          <p:cNvSpPr txBox="1">
            <a:spLocks noGrp="1"/>
          </p:cNvSpPr>
          <p:nvPr>
            <p:ph type="title"/>
          </p:nvPr>
        </p:nvSpPr>
        <p:spPr>
          <a:xfrm>
            <a:off x="311700" y="25095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Multiple Vantage Points</a:t>
            </a:r>
            <a:endParaRPr/>
          </a:p>
        </p:txBody>
      </p:sp>
      <p:sp>
        <p:nvSpPr>
          <p:cNvPr id="980" name="Google Shape;980;p55"/>
          <p:cNvSpPr/>
          <p:nvPr/>
        </p:nvSpPr>
        <p:spPr>
          <a:xfrm>
            <a:off x="4708788" y="2619250"/>
            <a:ext cx="911100" cy="911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55"/>
          <p:cNvSpPr/>
          <p:nvPr/>
        </p:nvSpPr>
        <p:spPr>
          <a:xfrm>
            <a:off x="2619100" y="2619238"/>
            <a:ext cx="911100" cy="911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55"/>
          <p:cNvSpPr/>
          <p:nvPr/>
        </p:nvSpPr>
        <p:spPr>
          <a:xfrm>
            <a:off x="2619088" y="1145250"/>
            <a:ext cx="911100" cy="911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83" name="Google Shape;983;p55"/>
          <p:cNvCxnSpPr>
            <a:stCxn id="984" idx="6"/>
            <a:endCxn id="982" idx="2"/>
          </p:cNvCxnSpPr>
          <p:nvPr/>
        </p:nvCxnSpPr>
        <p:spPr>
          <a:xfrm>
            <a:off x="1549288" y="1600800"/>
            <a:ext cx="1069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5" name="Google Shape;985;p55"/>
          <p:cNvCxnSpPr>
            <a:endCxn id="986" idx="2"/>
          </p:cNvCxnSpPr>
          <p:nvPr/>
        </p:nvCxnSpPr>
        <p:spPr>
          <a:xfrm>
            <a:off x="3530100" y="1600800"/>
            <a:ext cx="11787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7" name="Google Shape;987;p55"/>
          <p:cNvCxnSpPr>
            <a:stCxn id="988" idx="3"/>
            <a:endCxn id="989" idx="1"/>
          </p:cNvCxnSpPr>
          <p:nvPr/>
        </p:nvCxnSpPr>
        <p:spPr>
          <a:xfrm>
            <a:off x="1549374" y="3400812"/>
            <a:ext cx="1203300" cy="648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0" name="Google Shape;990;p55"/>
          <p:cNvCxnSpPr>
            <a:stCxn id="982" idx="4"/>
            <a:endCxn id="981" idx="0"/>
          </p:cNvCxnSpPr>
          <p:nvPr/>
        </p:nvCxnSpPr>
        <p:spPr>
          <a:xfrm>
            <a:off x="3074638" y="2056350"/>
            <a:ext cx="0" cy="562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1" name="Google Shape;991;p55"/>
          <p:cNvCxnSpPr>
            <a:stCxn id="989" idx="7"/>
            <a:endCxn id="980" idx="3"/>
          </p:cNvCxnSpPr>
          <p:nvPr/>
        </p:nvCxnSpPr>
        <p:spPr>
          <a:xfrm rot="10800000" flipH="1">
            <a:off x="3396815" y="3396922"/>
            <a:ext cx="1445400" cy="652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2" name="Google Shape;992;p55"/>
          <p:cNvCxnSpPr>
            <a:endCxn id="981" idx="2"/>
          </p:cNvCxnSpPr>
          <p:nvPr/>
        </p:nvCxnSpPr>
        <p:spPr>
          <a:xfrm>
            <a:off x="1539400" y="3074788"/>
            <a:ext cx="10797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3" name="Google Shape;993;p55"/>
          <p:cNvCxnSpPr>
            <a:stCxn id="981" idx="6"/>
            <a:endCxn id="980" idx="2"/>
          </p:cNvCxnSpPr>
          <p:nvPr/>
        </p:nvCxnSpPr>
        <p:spPr>
          <a:xfrm>
            <a:off x="3530200" y="3074788"/>
            <a:ext cx="11787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94" name="Google Shape;994;p55"/>
          <p:cNvGrpSpPr/>
          <p:nvPr/>
        </p:nvGrpSpPr>
        <p:grpSpPr>
          <a:xfrm>
            <a:off x="660816" y="2562254"/>
            <a:ext cx="888594" cy="1024891"/>
            <a:chOff x="677690" y="1908672"/>
            <a:chExt cx="1869149" cy="2155850"/>
          </a:xfrm>
        </p:grpSpPr>
        <p:pic>
          <p:nvPicPr>
            <p:cNvPr id="995" name="Google Shape;995;p55" descr="671px-Crypto_key.svg.png"/>
            <p:cNvPicPr preferRelativeResize="0"/>
            <p:nvPr/>
          </p:nvPicPr>
          <p:blipFill rotWithShape="1">
            <a:blip r:embed="rId3">
              <a:alphaModFix/>
            </a:blip>
            <a:srcRect t="-46125" b="-46144"/>
            <a:stretch/>
          </p:blipFill>
          <p:spPr>
            <a:xfrm>
              <a:off x="677690" y="1908672"/>
              <a:ext cx="1869149" cy="1869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8" name="Google Shape;988;p55"/>
            <p:cNvSpPr txBox="1"/>
            <p:nvPr/>
          </p:nvSpPr>
          <p:spPr>
            <a:xfrm>
              <a:off x="677765" y="3280622"/>
              <a:ext cx="1869000" cy="78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Certificate</a:t>
              </a:r>
              <a:r>
                <a:rPr lang="en"/>
                <a:t> Authority</a:t>
              </a:r>
              <a:endParaRPr/>
            </a:p>
          </p:txBody>
        </p:sp>
      </p:grpSp>
      <p:pic>
        <p:nvPicPr>
          <p:cNvPr id="996" name="Google Shape;996;p55" descr="black-hacker-icon-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19097" y="3724706"/>
            <a:ext cx="911100" cy="911119"/>
          </a:xfrm>
          <a:prstGeom prst="rect">
            <a:avLst/>
          </a:prstGeom>
          <a:noFill/>
          <a:ln>
            <a:noFill/>
          </a:ln>
        </p:spPr>
      </p:pic>
      <p:sp>
        <p:nvSpPr>
          <p:cNvPr id="997" name="Google Shape;997;p55"/>
          <p:cNvSpPr txBox="1"/>
          <p:nvPr/>
        </p:nvSpPr>
        <p:spPr>
          <a:xfrm>
            <a:off x="2539800" y="4478825"/>
            <a:ext cx="10698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Adversary</a:t>
            </a:r>
            <a:endParaRPr/>
          </a:p>
        </p:txBody>
      </p:sp>
      <p:cxnSp>
        <p:nvCxnSpPr>
          <p:cNvPr id="998" name="Google Shape;998;p55"/>
          <p:cNvCxnSpPr/>
          <p:nvPr/>
        </p:nvCxnSpPr>
        <p:spPr>
          <a:xfrm flipH="1">
            <a:off x="3428850" y="3324025"/>
            <a:ext cx="1189800" cy="4899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99" name="Google Shape;999;p55"/>
          <p:cNvCxnSpPr/>
          <p:nvPr/>
        </p:nvCxnSpPr>
        <p:spPr>
          <a:xfrm>
            <a:off x="1714500" y="3300700"/>
            <a:ext cx="1114500" cy="5133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00" name="Google Shape;1000;p55"/>
          <p:cNvCxnSpPr/>
          <p:nvPr/>
        </p:nvCxnSpPr>
        <p:spPr>
          <a:xfrm rot="10800000">
            <a:off x="1688424" y="3278862"/>
            <a:ext cx="922500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01" name="Google Shape;1001;p55"/>
          <p:cNvGrpSpPr/>
          <p:nvPr/>
        </p:nvGrpSpPr>
        <p:grpSpPr>
          <a:xfrm>
            <a:off x="3955850" y="858762"/>
            <a:ext cx="2417100" cy="1289563"/>
            <a:chOff x="4086500" y="893850"/>
            <a:chExt cx="2417100" cy="1289563"/>
          </a:xfrm>
        </p:grpSpPr>
        <p:pic>
          <p:nvPicPr>
            <p:cNvPr id="1002" name="Google Shape;1002;p5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839500" y="893850"/>
              <a:ext cx="911100" cy="911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3" name="Google Shape;1003;p55"/>
            <p:cNvSpPr txBox="1"/>
            <p:nvPr/>
          </p:nvSpPr>
          <p:spPr>
            <a:xfrm>
              <a:off x="4086500" y="1775113"/>
              <a:ext cx="2417100" cy="40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AS containing </a:t>
              </a:r>
              <a:endParaRPr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exmaple.com</a:t>
              </a:r>
              <a:endParaRPr/>
            </a:p>
          </p:txBody>
        </p:sp>
      </p:grpSp>
      <p:cxnSp>
        <p:nvCxnSpPr>
          <p:cNvPr id="1004" name="Google Shape;1004;p55"/>
          <p:cNvCxnSpPr/>
          <p:nvPr/>
        </p:nvCxnSpPr>
        <p:spPr>
          <a:xfrm>
            <a:off x="5164338" y="2344150"/>
            <a:ext cx="0" cy="275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5" name="Google Shape;1005;p55"/>
          <p:cNvCxnSpPr/>
          <p:nvPr/>
        </p:nvCxnSpPr>
        <p:spPr>
          <a:xfrm>
            <a:off x="1522949" y="1320412"/>
            <a:ext cx="3103500" cy="0"/>
          </a:xfrm>
          <a:prstGeom prst="straightConnector1">
            <a:avLst/>
          </a:prstGeom>
          <a:noFill/>
          <a:ln w="76200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06" name="Google Shape;1006;p55"/>
          <p:cNvSpPr txBox="1"/>
          <p:nvPr/>
        </p:nvSpPr>
        <p:spPr>
          <a:xfrm>
            <a:off x="3530200" y="4222700"/>
            <a:ext cx="19590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0000"/>
                </a:solidFill>
              </a:rPr>
              <a:t>I own 2.2.2.0/23</a:t>
            </a:r>
            <a:endParaRPr sz="1800" b="1">
              <a:solidFill>
                <a:srgbClr val="FF0000"/>
              </a:solidFill>
            </a:endParaRPr>
          </a:p>
        </p:txBody>
      </p:sp>
      <p:sp>
        <p:nvSpPr>
          <p:cNvPr id="1007" name="Google Shape;1007;p55"/>
          <p:cNvSpPr txBox="1"/>
          <p:nvPr/>
        </p:nvSpPr>
        <p:spPr>
          <a:xfrm>
            <a:off x="5620000" y="1281850"/>
            <a:ext cx="20661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 own 2.2.2.0/23</a:t>
            </a:r>
            <a:endParaRPr sz="1800"/>
          </a:p>
        </p:txBody>
      </p:sp>
      <p:sp>
        <p:nvSpPr>
          <p:cNvPr id="1008" name="Google Shape;1008;p55"/>
          <p:cNvSpPr txBox="1"/>
          <p:nvPr/>
        </p:nvSpPr>
        <p:spPr>
          <a:xfrm>
            <a:off x="2749900" y="1396650"/>
            <a:ext cx="649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AS 1</a:t>
            </a:r>
            <a:endParaRPr sz="1600"/>
          </a:p>
        </p:txBody>
      </p:sp>
      <p:sp>
        <p:nvSpPr>
          <p:cNvPr id="1009" name="Google Shape;1009;p55"/>
          <p:cNvSpPr txBox="1"/>
          <p:nvPr/>
        </p:nvSpPr>
        <p:spPr>
          <a:xfrm>
            <a:off x="2749950" y="2870550"/>
            <a:ext cx="649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AS 3</a:t>
            </a:r>
            <a:endParaRPr sz="1600"/>
          </a:p>
        </p:txBody>
      </p:sp>
      <p:sp>
        <p:nvSpPr>
          <p:cNvPr id="1010" name="Google Shape;1010;p55"/>
          <p:cNvSpPr txBox="1"/>
          <p:nvPr/>
        </p:nvSpPr>
        <p:spPr>
          <a:xfrm>
            <a:off x="4839650" y="2870550"/>
            <a:ext cx="649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AS 4</a:t>
            </a:r>
            <a:endParaRPr sz="1600"/>
          </a:p>
        </p:txBody>
      </p:sp>
      <p:cxnSp>
        <p:nvCxnSpPr>
          <p:cNvPr id="1011" name="Google Shape;1011;p55"/>
          <p:cNvCxnSpPr/>
          <p:nvPr/>
        </p:nvCxnSpPr>
        <p:spPr>
          <a:xfrm flipH="1">
            <a:off x="6118775" y="2857500"/>
            <a:ext cx="844200" cy="2517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12" name="Google Shape;1012;p55"/>
          <p:cNvSpPr txBox="1"/>
          <p:nvPr/>
        </p:nvSpPr>
        <p:spPr>
          <a:xfrm>
            <a:off x="6870950" y="2591400"/>
            <a:ext cx="67179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Hijacked portion</a:t>
            </a:r>
            <a:endParaRPr sz="2000"/>
          </a:p>
        </p:txBody>
      </p:sp>
      <p:cxnSp>
        <p:nvCxnSpPr>
          <p:cNvPr id="1013" name="Google Shape;1013;p55"/>
          <p:cNvCxnSpPr/>
          <p:nvPr/>
        </p:nvCxnSpPr>
        <p:spPr>
          <a:xfrm>
            <a:off x="6008654" y="1804943"/>
            <a:ext cx="779400" cy="282900"/>
          </a:xfrm>
          <a:prstGeom prst="straightConnector1">
            <a:avLst/>
          </a:prstGeom>
          <a:noFill/>
          <a:ln w="76200" cap="flat" cmpd="sng">
            <a:solidFill>
              <a:srgbClr val="38761D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014" name="Google Shape;1014;p55"/>
          <p:cNvSpPr txBox="1"/>
          <p:nvPr/>
        </p:nvSpPr>
        <p:spPr>
          <a:xfrm>
            <a:off x="6706375" y="1945800"/>
            <a:ext cx="67179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Unaffected portion</a:t>
            </a:r>
            <a:endParaRPr sz="2000"/>
          </a:p>
        </p:txBody>
      </p:sp>
      <p:pic>
        <p:nvPicPr>
          <p:cNvPr id="1015" name="Google Shape;1015;p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0448" y="1024751"/>
            <a:ext cx="922500" cy="92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6" name="Google Shape;1016;p55"/>
          <p:cNvSpPr/>
          <p:nvPr/>
        </p:nvSpPr>
        <p:spPr>
          <a:xfrm>
            <a:off x="-220200" y="2342850"/>
            <a:ext cx="6589800" cy="266940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55"/>
          <p:cNvSpPr/>
          <p:nvPr/>
        </p:nvSpPr>
        <p:spPr>
          <a:xfrm>
            <a:off x="30600" y="902450"/>
            <a:ext cx="6088200" cy="1398000"/>
          </a:xfrm>
          <a:prstGeom prst="ellipse">
            <a:avLst/>
          </a:prstGeom>
          <a:noFill/>
          <a:ln w="762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55"/>
          <p:cNvSpPr txBox="1"/>
          <p:nvPr/>
        </p:nvSpPr>
        <p:spPr>
          <a:xfrm>
            <a:off x="325263" y="1645325"/>
            <a:ext cx="1559700" cy="3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Remote Vantage Point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56"/>
          <p:cNvSpPr txBox="1">
            <a:spLocks noGrp="1"/>
          </p:cNvSpPr>
          <p:nvPr>
            <p:ph type="title"/>
          </p:nvPr>
        </p:nvSpPr>
        <p:spPr>
          <a:xfrm>
            <a:off x="311700" y="25095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Multiple Vantage Points</a:t>
            </a:r>
            <a:endParaRPr/>
          </a:p>
        </p:txBody>
      </p:sp>
      <p:sp>
        <p:nvSpPr>
          <p:cNvPr id="1024" name="Google Shape;1024;p56"/>
          <p:cNvSpPr/>
          <p:nvPr/>
        </p:nvSpPr>
        <p:spPr>
          <a:xfrm>
            <a:off x="4708788" y="2619250"/>
            <a:ext cx="911100" cy="911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56"/>
          <p:cNvSpPr/>
          <p:nvPr/>
        </p:nvSpPr>
        <p:spPr>
          <a:xfrm>
            <a:off x="2619100" y="2619238"/>
            <a:ext cx="911100" cy="911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56"/>
          <p:cNvSpPr/>
          <p:nvPr/>
        </p:nvSpPr>
        <p:spPr>
          <a:xfrm>
            <a:off x="2619088" y="1145250"/>
            <a:ext cx="911100" cy="911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27" name="Google Shape;1027;p56"/>
          <p:cNvCxnSpPr>
            <a:stCxn id="1028" idx="6"/>
            <a:endCxn id="1026" idx="2"/>
          </p:cNvCxnSpPr>
          <p:nvPr/>
        </p:nvCxnSpPr>
        <p:spPr>
          <a:xfrm>
            <a:off x="1549288" y="1600800"/>
            <a:ext cx="1069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9" name="Google Shape;1029;p56"/>
          <p:cNvCxnSpPr>
            <a:endCxn id="1030" idx="2"/>
          </p:cNvCxnSpPr>
          <p:nvPr/>
        </p:nvCxnSpPr>
        <p:spPr>
          <a:xfrm>
            <a:off x="3530100" y="1600800"/>
            <a:ext cx="11787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1" name="Google Shape;1031;p56"/>
          <p:cNvCxnSpPr>
            <a:stCxn id="1032" idx="3"/>
            <a:endCxn id="1033" idx="1"/>
          </p:cNvCxnSpPr>
          <p:nvPr/>
        </p:nvCxnSpPr>
        <p:spPr>
          <a:xfrm>
            <a:off x="1549374" y="3400812"/>
            <a:ext cx="1203300" cy="648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4" name="Google Shape;1034;p56"/>
          <p:cNvCxnSpPr>
            <a:stCxn id="1026" idx="4"/>
            <a:endCxn id="1025" idx="0"/>
          </p:cNvCxnSpPr>
          <p:nvPr/>
        </p:nvCxnSpPr>
        <p:spPr>
          <a:xfrm>
            <a:off x="3074638" y="2056350"/>
            <a:ext cx="0" cy="562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5" name="Google Shape;1035;p56"/>
          <p:cNvCxnSpPr>
            <a:stCxn id="1033" idx="7"/>
            <a:endCxn id="1024" idx="3"/>
          </p:cNvCxnSpPr>
          <p:nvPr/>
        </p:nvCxnSpPr>
        <p:spPr>
          <a:xfrm rot="10800000" flipH="1">
            <a:off x="3396815" y="3396922"/>
            <a:ext cx="1445400" cy="652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6" name="Google Shape;1036;p56"/>
          <p:cNvCxnSpPr>
            <a:endCxn id="1025" idx="2"/>
          </p:cNvCxnSpPr>
          <p:nvPr/>
        </p:nvCxnSpPr>
        <p:spPr>
          <a:xfrm>
            <a:off x="1539400" y="3074788"/>
            <a:ext cx="10797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7" name="Google Shape;1037;p56"/>
          <p:cNvCxnSpPr>
            <a:stCxn id="1025" idx="6"/>
            <a:endCxn id="1024" idx="2"/>
          </p:cNvCxnSpPr>
          <p:nvPr/>
        </p:nvCxnSpPr>
        <p:spPr>
          <a:xfrm>
            <a:off x="3530200" y="3074788"/>
            <a:ext cx="11787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38" name="Google Shape;1038;p56"/>
          <p:cNvGrpSpPr/>
          <p:nvPr/>
        </p:nvGrpSpPr>
        <p:grpSpPr>
          <a:xfrm>
            <a:off x="660816" y="2562254"/>
            <a:ext cx="888594" cy="1024891"/>
            <a:chOff x="677690" y="1908672"/>
            <a:chExt cx="1869149" cy="2155850"/>
          </a:xfrm>
        </p:grpSpPr>
        <p:pic>
          <p:nvPicPr>
            <p:cNvPr id="1039" name="Google Shape;1039;p56" descr="671px-Crypto_key.svg.png"/>
            <p:cNvPicPr preferRelativeResize="0"/>
            <p:nvPr/>
          </p:nvPicPr>
          <p:blipFill rotWithShape="1">
            <a:blip r:embed="rId3">
              <a:alphaModFix/>
            </a:blip>
            <a:srcRect t="-46125" b="-46144"/>
            <a:stretch/>
          </p:blipFill>
          <p:spPr>
            <a:xfrm>
              <a:off x="677690" y="1908672"/>
              <a:ext cx="1869149" cy="1869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32" name="Google Shape;1032;p56"/>
            <p:cNvSpPr txBox="1"/>
            <p:nvPr/>
          </p:nvSpPr>
          <p:spPr>
            <a:xfrm>
              <a:off x="677765" y="3280622"/>
              <a:ext cx="1869000" cy="78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Certificate</a:t>
              </a:r>
              <a:r>
                <a:rPr lang="en"/>
                <a:t> Authority</a:t>
              </a:r>
              <a:endParaRPr/>
            </a:p>
          </p:txBody>
        </p:sp>
      </p:grpSp>
      <p:pic>
        <p:nvPicPr>
          <p:cNvPr id="1040" name="Google Shape;1040;p56" descr="black-hacker-icon-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19097" y="3724706"/>
            <a:ext cx="911100" cy="911119"/>
          </a:xfrm>
          <a:prstGeom prst="rect">
            <a:avLst/>
          </a:prstGeom>
          <a:noFill/>
          <a:ln>
            <a:noFill/>
          </a:ln>
        </p:spPr>
      </p:pic>
      <p:sp>
        <p:nvSpPr>
          <p:cNvPr id="1041" name="Google Shape;1041;p56"/>
          <p:cNvSpPr txBox="1"/>
          <p:nvPr/>
        </p:nvSpPr>
        <p:spPr>
          <a:xfrm>
            <a:off x="2539800" y="4478825"/>
            <a:ext cx="10698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Adversary</a:t>
            </a:r>
            <a:endParaRPr/>
          </a:p>
        </p:txBody>
      </p:sp>
      <p:cxnSp>
        <p:nvCxnSpPr>
          <p:cNvPr id="1042" name="Google Shape;1042;p56"/>
          <p:cNvCxnSpPr/>
          <p:nvPr/>
        </p:nvCxnSpPr>
        <p:spPr>
          <a:xfrm flipH="1">
            <a:off x="3428850" y="3324025"/>
            <a:ext cx="1189800" cy="4899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43" name="Google Shape;1043;p56"/>
          <p:cNvCxnSpPr/>
          <p:nvPr/>
        </p:nvCxnSpPr>
        <p:spPr>
          <a:xfrm>
            <a:off x="1714500" y="3300700"/>
            <a:ext cx="1114500" cy="5133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44" name="Google Shape;1044;p56"/>
          <p:cNvCxnSpPr/>
          <p:nvPr/>
        </p:nvCxnSpPr>
        <p:spPr>
          <a:xfrm rot="10800000">
            <a:off x="1688424" y="3278862"/>
            <a:ext cx="922500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45" name="Google Shape;1045;p56"/>
          <p:cNvGrpSpPr/>
          <p:nvPr/>
        </p:nvGrpSpPr>
        <p:grpSpPr>
          <a:xfrm>
            <a:off x="3955850" y="858762"/>
            <a:ext cx="2417100" cy="1289563"/>
            <a:chOff x="4086500" y="893850"/>
            <a:chExt cx="2417100" cy="1289563"/>
          </a:xfrm>
        </p:grpSpPr>
        <p:pic>
          <p:nvPicPr>
            <p:cNvPr id="1046" name="Google Shape;1046;p5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839500" y="893850"/>
              <a:ext cx="911100" cy="911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7" name="Google Shape;1047;p56"/>
            <p:cNvSpPr txBox="1"/>
            <p:nvPr/>
          </p:nvSpPr>
          <p:spPr>
            <a:xfrm>
              <a:off x="4086500" y="1775113"/>
              <a:ext cx="2417100" cy="40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AS containing </a:t>
              </a:r>
              <a:endParaRPr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exmaple.com</a:t>
              </a:r>
              <a:endParaRPr/>
            </a:p>
          </p:txBody>
        </p:sp>
      </p:grpSp>
      <p:cxnSp>
        <p:nvCxnSpPr>
          <p:cNvPr id="1048" name="Google Shape;1048;p56"/>
          <p:cNvCxnSpPr/>
          <p:nvPr/>
        </p:nvCxnSpPr>
        <p:spPr>
          <a:xfrm>
            <a:off x="5164338" y="2344150"/>
            <a:ext cx="0" cy="275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49" name="Google Shape;1049;p56"/>
          <p:cNvCxnSpPr/>
          <p:nvPr/>
        </p:nvCxnSpPr>
        <p:spPr>
          <a:xfrm>
            <a:off x="1522949" y="1320412"/>
            <a:ext cx="3103500" cy="0"/>
          </a:xfrm>
          <a:prstGeom prst="straightConnector1">
            <a:avLst/>
          </a:prstGeom>
          <a:noFill/>
          <a:ln w="76200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50" name="Google Shape;1050;p56"/>
          <p:cNvSpPr txBox="1"/>
          <p:nvPr/>
        </p:nvSpPr>
        <p:spPr>
          <a:xfrm>
            <a:off x="3530200" y="4222700"/>
            <a:ext cx="19590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0000"/>
                </a:solidFill>
              </a:rPr>
              <a:t>I own 2.2.2.0/23</a:t>
            </a:r>
            <a:endParaRPr sz="1800" b="1">
              <a:solidFill>
                <a:srgbClr val="FF0000"/>
              </a:solidFill>
            </a:endParaRPr>
          </a:p>
        </p:txBody>
      </p:sp>
      <p:sp>
        <p:nvSpPr>
          <p:cNvPr id="1051" name="Google Shape;1051;p56"/>
          <p:cNvSpPr txBox="1"/>
          <p:nvPr/>
        </p:nvSpPr>
        <p:spPr>
          <a:xfrm>
            <a:off x="5620000" y="1281850"/>
            <a:ext cx="20661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 own 2.2.2.0/23</a:t>
            </a:r>
            <a:endParaRPr sz="1800"/>
          </a:p>
        </p:txBody>
      </p:sp>
      <p:sp>
        <p:nvSpPr>
          <p:cNvPr id="1052" name="Google Shape;1052;p56"/>
          <p:cNvSpPr txBox="1"/>
          <p:nvPr/>
        </p:nvSpPr>
        <p:spPr>
          <a:xfrm>
            <a:off x="2749900" y="1396650"/>
            <a:ext cx="649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AS 1</a:t>
            </a:r>
            <a:endParaRPr sz="1600"/>
          </a:p>
        </p:txBody>
      </p:sp>
      <p:sp>
        <p:nvSpPr>
          <p:cNvPr id="1053" name="Google Shape;1053;p56"/>
          <p:cNvSpPr txBox="1"/>
          <p:nvPr/>
        </p:nvSpPr>
        <p:spPr>
          <a:xfrm>
            <a:off x="2749950" y="2870550"/>
            <a:ext cx="649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AS 3</a:t>
            </a:r>
            <a:endParaRPr sz="1600"/>
          </a:p>
        </p:txBody>
      </p:sp>
      <p:sp>
        <p:nvSpPr>
          <p:cNvPr id="1054" name="Google Shape;1054;p56"/>
          <p:cNvSpPr txBox="1"/>
          <p:nvPr/>
        </p:nvSpPr>
        <p:spPr>
          <a:xfrm>
            <a:off x="4839650" y="2870550"/>
            <a:ext cx="649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AS 4</a:t>
            </a:r>
            <a:endParaRPr sz="1600"/>
          </a:p>
        </p:txBody>
      </p:sp>
      <p:cxnSp>
        <p:nvCxnSpPr>
          <p:cNvPr id="1055" name="Google Shape;1055;p56"/>
          <p:cNvCxnSpPr/>
          <p:nvPr/>
        </p:nvCxnSpPr>
        <p:spPr>
          <a:xfrm flipH="1">
            <a:off x="6118775" y="2857500"/>
            <a:ext cx="844200" cy="2517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56" name="Google Shape;1056;p56"/>
          <p:cNvSpPr txBox="1"/>
          <p:nvPr/>
        </p:nvSpPr>
        <p:spPr>
          <a:xfrm>
            <a:off x="6870950" y="2591400"/>
            <a:ext cx="67179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Hijacked portion</a:t>
            </a:r>
            <a:endParaRPr sz="2000"/>
          </a:p>
        </p:txBody>
      </p:sp>
      <p:cxnSp>
        <p:nvCxnSpPr>
          <p:cNvPr id="1057" name="Google Shape;1057;p56"/>
          <p:cNvCxnSpPr/>
          <p:nvPr/>
        </p:nvCxnSpPr>
        <p:spPr>
          <a:xfrm>
            <a:off x="6008654" y="1804943"/>
            <a:ext cx="779400" cy="282900"/>
          </a:xfrm>
          <a:prstGeom prst="straightConnector1">
            <a:avLst/>
          </a:prstGeom>
          <a:noFill/>
          <a:ln w="76200" cap="flat" cmpd="sng">
            <a:solidFill>
              <a:srgbClr val="38761D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058" name="Google Shape;1058;p56"/>
          <p:cNvSpPr txBox="1"/>
          <p:nvPr/>
        </p:nvSpPr>
        <p:spPr>
          <a:xfrm>
            <a:off x="6706375" y="1945800"/>
            <a:ext cx="67179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Unaffected portion</a:t>
            </a:r>
            <a:endParaRPr sz="2000"/>
          </a:p>
        </p:txBody>
      </p:sp>
      <p:pic>
        <p:nvPicPr>
          <p:cNvPr id="1059" name="Google Shape;1059;p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0448" y="1024751"/>
            <a:ext cx="922500" cy="92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0" name="Google Shape;1060;p56"/>
          <p:cNvSpPr txBox="1"/>
          <p:nvPr/>
        </p:nvSpPr>
        <p:spPr>
          <a:xfrm>
            <a:off x="325263" y="1645325"/>
            <a:ext cx="1559700" cy="3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Remote Vantage Point</a:t>
            </a:r>
            <a:endParaRPr/>
          </a:p>
        </p:txBody>
      </p:sp>
      <p:sp>
        <p:nvSpPr>
          <p:cNvPr id="1061" name="Google Shape;1061;p56"/>
          <p:cNvSpPr txBox="1"/>
          <p:nvPr/>
        </p:nvSpPr>
        <p:spPr>
          <a:xfrm>
            <a:off x="6689650" y="3179575"/>
            <a:ext cx="1887600" cy="30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1000"/>
              </a:spcAft>
              <a:buSzPts val="2000"/>
              <a:buChar char="●"/>
            </a:pPr>
            <a:r>
              <a:rPr lang="en" sz="2000"/>
              <a:t>Only sign certificate if all vantage points and CA agree</a:t>
            </a:r>
            <a:endParaRPr sz="2000"/>
          </a:p>
        </p:txBody>
      </p:sp>
      <p:sp>
        <p:nvSpPr>
          <p:cNvPr id="1062" name="Google Shape;1062;p56"/>
          <p:cNvSpPr/>
          <p:nvPr/>
        </p:nvSpPr>
        <p:spPr>
          <a:xfrm>
            <a:off x="-220200" y="2342850"/>
            <a:ext cx="6589800" cy="266940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56"/>
          <p:cNvSpPr/>
          <p:nvPr/>
        </p:nvSpPr>
        <p:spPr>
          <a:xfrm>
            <a:off x="30600" y="902450"/>
            <a:ext cx="6088200" cy="1398000"/>
          </a:xfrm>
          <a:prstGeom prst="ellipse">
            <a:avLst/>
          </a:prstGeom>
          <a:noFill/>
          <a:ln w="762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p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Multiple Vantage Points</a:t>
            </a:r>
            <a:endParaRPr/>
          </a:p>
        </p:txBody>
      </p:sp>
      <p:sp>
        <p:nvSpPr>
          <p:cNvPr id="1069" name="Google Shape;1069;p57"/>
          <p:cNvSpPr txBox="1">
            <a:spLocks noGrp="1"/>
          </p:cNvSpPr>
          <p:nvPr>
            <p:ph type="body" idx="4294967295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Key factor influencing Let’s Encrypts staging deployment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Full deployment coming soon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1070" name="Google Shape;1070;p57"/>
          <p:cNvPicPr preferRelativeResize="0"/>
          <p:nvPr/>
        </p:nvPicPr>
        <p:blipFill rotWithShape="1">
          <a:blip r:embed="rId3">
            <a:alphaModFix/>
          </a:blip>
          <a:srcRect r="67483"/>
          <a:stretch/>
        </p:blipFill>
        <p:spPr>
          <a:xfrm>
            <a:off x="2075000" y="2688000"/>
            <a:ext cx="6853824" cy="128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1" name="Google Shape;1071;p57"/>
          <p:cNvSpPr txBox="1"/>
          <p:nvPr/>
        </p:nvSpPr>
        <p:spPr>
          <a:xfrm>
            <a:off x="311700" y="2294950"/>
            <a:ext cx="7243800" cy="8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4"/>
                </a:solidFill>
              </a:rPr>
              <a:t>3 Remote Vantage  Points in AS 16509</a:t>
            </a:r>
            <a:endParaRPr sz="2000">
              <a:solidFill>
                <a:schemeClr val="accent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accent4"/>
              </a:solidFill>
            </a:endParaRPr>
          </a:p>
        </p:txBody>
      </p:sp>
      <p:sp>
        <p:nvSpPr>
          <p:cNvPr id="1072" name="Google Shape;1072;p57"/>
          <p:cNvSpPr txBox="1"/>
          <p:nvPr/>
        </p:nvSpPr>
        <p:spPr>
          <a:xfrm>
            <a:off x="185950" y="3972450"/>
            <a:ext cx="3062100" cy="8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5"/>
                </a:solidFill>
              </a:rPr>
              <a:t>Data Center in AS 13649</a:t>
            </a:r>
            <a:endParaRPr sz="2000">
              <a:solidFill>
                <a:schemeClr val="accent5"/>
              </a:solidFill>
            </a:endParaRPr>
          </a:p>
        </p:txBody>
      </p:sp>
      <p:cxnSp>
        <p:nvCxnSpPr>
          <p:cNvPr id="1073" name="Google Shape;1073;p57"/>
          <p:cNvCxnSpPr/>
          <p:nvPr/>
        </p:nvCxnSpPr>
        <p:spPr>
          <a:xfrm rot="10800000">
            <a:off x="1370600" y="2860975"/>
            <a:ext cx="7044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074" name="Google Shape;1074;p57"/>
          <p:cNvCxnSpPr/>
          <p:nvPr/>
        </p:nvCxnSpPr>
        <p:spPr>
          <a:xfrm rot="10800000">
            <a:off x="1370600" y="3088825"/>
            <a:ext cx="7044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075" name="Google Shape;1075;p57"/>
          <p:cNvCxnSpPr/>
          <p:nvPr/>
        </p:nvCxnSpPr>
        <p:spPr>
          <a:xfrm rot="10800000">
            <a:off x="1370600" y="3330225"/>
            <a:ext cx="7044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076" name="Google Shape;1076;p57"/>
          <p:cNvCxnSpPr/>
          <p:nvPr/>
        </p:nvCxnSpPr>
        <p:spPr>
          <a:xfrm flipH="1">
            <a:off x="1534100" y="3620950"/>
            <a:ext cx="540900" cy="40320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077" name="Google Shape;1077;p57"/>
          <p:cNvSpPr txBox="1"/>
          <p:nvPr/>
        </p:nvSpPr>
        <p:spPr>
          <a:xfrm>
            <a:off x="1055325" y="2688000"/>
            <a:ext cx="5901600" cy="6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</a:rPr>
              <a:t>1</a:t>
            </a:r>
            <a:endParaRPr sz="160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</a:rPr>
              <a:t>2</a:t>
            </a:r>
            <a:endParaRPr sz="160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</a:rPr>
              <a:t>3</a:t>
            </a:r>
            <a:endParaRPr sz="16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58"/>
          <p:cNvSpPr txBox="1">
            <a:spLocks noGrp="1"/>
          </p:cNvSpPr>
          <p:nvPr>
            <p:ph type="title"/>
          </p:nvPr>
        </p:nvSpPr>
        <p:spPr>
          <a:xfrm>
            <a:off x="311700" y="2480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Resilience Improvement of Multiple Vantage Points</a:t>
            </a:r>
            <a:endParaRPr/>
          </a:p>
        </p:txBody>
      </p:sp>
      <p:pic>
        <p:nvPicPr>
          <p:cNvPr id="1083" name="Google Shape;1083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4975" y="1157550"/>
            <a:ext cx="7113727" cy="39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4" name="Google Shape;1084;p58"/>
          <p:cNvSpPr txBox="1"/>
          <p:nvPr/>
        </p:nvSpPr>
        <p:spPr>
          <a:xfrm>
            <a:off x="1420200" y="700400"/>
            <a:ext cx="6303600" cy="7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Resilience computed using Let’s Encrypt data center and optimally located additional vantage points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9" name="Google Shape;1089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4975" y="1157550"/>
            <a:ext cx="7113727" cy="3985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0" name="Google Shape;1090;p59"/>
          <p:cNvCxnSpPr/>
          <p:nvPr/>
        </p:nvCxnSpPr>
        <p:spPr>
          <a:xfrm>
            <a:off x="1614275" y="3192175"/>
            <a:ext cx="50913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91" name="Google Shape;1091;p59"/>
          <p:cNvSpPr/>
          <p:nvPr/>
        </p:nvSpPr>
        <p:spPr>
          <a:xfrm>
            <a:off x="4581700" y="3114475"/>
            <a:ext cx="155400" cy="155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2" name="Google Shape;1092;p59"/>
          <p:cNvSpPr/>
          <p:nvPr/>
        </p:nvSpPr>
        <p:spPr>
          <a:xfrm>
            <a:off x="6424475" y="3114475"/>
            <a:ext cx="155400" cy="155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59"/>
          <p:cNvSpPr txBox="1"/>
          <p:nvPr/>
        </p:nvSpPr>
        <p:spPr>
          <a:xfrm>
            <a:off x="6705575" y="2667475"/>
            <a:ext cx="2485500" cy="10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0000"/>
                </a:solidFill>
              </a:rPr>
              <a:t>Median resilience improves from .60 to .95</a:t>
            </a:r>
            <a:endParaRPr sz="2000">
              <a:solidFill>
                <a:srgbClr val="FF0000"/>
              </a:solidFill>
            </a:endParaRPr>
          </a:p>
        </p:txBody>
      </p:sp>
      <p:sp>
        <p:nvSpPr>
          <p:cNvPr id="1094" name="Google Shape;1094;p59"/>
          <p:cNvSpPr txBox="1"/>
          <p:nvPr/>
        </p:nvSpPr>
        <p:spPr>
          <a:xfrm>
            <a:off x="-73575" y="2905825"/>
            <a:ext cx="1023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Median</a:t>
            </a:r>
            <a:endParaRPr/>
          </a:p>
        </p:txBody>
      </p:sp>
      <p:cxnSp>
        <p:nvCxnSpPr>
          <p:cNvPr id="1095" name="Google Shape;1095;p59"/>
          <p:cNvCxnSpPr>
            <a:stCxn id="1094" idx="3"/>
          </p:cNvCxnSpPr>
          <p:nvPr/>
        </p:nvCxnSpPr>
        <p:spPr>
          <a:xfrm>
            <a:off x="949425" y="3192175"/>
            <a:ext cx="586800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96" name="Google Shape;1096;p59"/>
          <p:cNvSpPr txBox="1">
            <a:spLocks noGrp="1"/>
          </p:cNvSpPr>
          <p:nvPr>
            <p:ph type="title"/>
          </p:nvPr>
        </p:nvSpPr>
        <p:spPr>
          <a:xfrm>
            <a:off x="311700" y="2480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Resilience Improvement of Multiple Vantage Points</a:t>
            </a:r>
            <a:endParaRPr/>
          </a:p>
        </p:txBody>
      </p:sp>
      <p:sp>
        <p:nvSpPr>
          <p:cNvPr id="1097" name="Google Shape;1097;p59"/>
          <p:cNvSpPr txBox="1"/>
          <p:nvPr/>
        </p:nvSpPr>
        <p:spPr>
          <a:xfrm>
            <a:off x="1420200" y="700400"/>
            <a:ext cx="6303600" cy="7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Resilience computed using Let’s Encrypt data center and optimally located additional vantage points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Other Defenses</a:t>
            </a:r>
            <a:endParaRPr sz="3600"/>
          </a:p>
        </p:txBody>
      </p:sp>
      <p:sp>
        <p:nvSpPr>
          <p:cNvPr id="1103" name="Google Shape;1103;p60"/>
          <p:cNvSpPr txBox="1">
            <a:spLocks noGrp="1"/>
          </p:cNvSpPr>
          <p:nvPr>
            <p:ph type="body" idx="4294967295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CAs:</a:t>
            </a:r>
            <a:endParaRPr sz="3000">
              <a:solidFill>
                <a:srgbClr val="000000"/>
              </a:solidFill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○"/>
            </a:pPr>
            <a:r>
              <a:rPr lang="en" sz="3000">
                <a:solidFill>
                  <a:srgbClr val="000000"/>
                </a:solidFill>
              </a:rPr>
              <a:t>BGP Monitoring</a:t>
            </a:r>
            <a:endParaRPr sz="3000">
              <a:solidFill>
                <a:srgbClr val="000000"/>
              </a:solidFill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○"/>
            </a:pPr>
            <a:r>
              <a:rPr lang="en" sz="3000">
                <a:solidFill>
                  <a:srgbClr val="000000"/>
                </a:solidFill>
              </a:rPr>
              <a:t>CA Prefix Length</a:t>
            </a:r>
            <a:endParaRPr sz="3000">
              <a:solidFill>
                <a:srgbClr val="000000"/>
              </a:solidFill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○"/>
            </a:pPr>
            <a:r>
              <a:rPr lang="en" sz="3000">
                <a:solidFill>
                  <a:srgbClr val="000000"/>
                </a:solidFill>
              </a:rPr>
              <a:t>CA Resilience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Domains:</a:t>
            </a:r>
            <a:endParaRPr sz="3000">
              <a:solidFill>
                <a:srgbClr val="000000"/>
              </a:solidFill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○"/>
            </a:pPr>
            <a:r>
              <a:rPr lang="en" sz="3000">
                <a:solidFill>
                  <a:srgbClr val="000000"/>
                </a:solidFill>
              </a:rPr>
              <a:t>CAA DNS Records</a:t>
            </a:r>
            <a:endParaRPr sz="3000">
              <a:solidFill>
                <a:srgbClr val="000000"/>
              </a:solidFill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○"/>
            </a:pPr>
            <a:r>
              <a:rPr lang="en" sz="3000">
                <a:solidFill>
                  <a:schemeClr val="dk1"/>
                </a:solidFill>
              </a:rPr>
              <a:t>DNSSEC</a:t>
            </a:r>
            <a:endParaRPr sz="3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Overview </a:t>
            </a:r>
            <a:endParaRPr sz="3600"/>
          </a:p>
        </p:txBody>
      </p:sp>
      <p:sp>
        <p:nvSpPr>
          <p:cNvPr id="1109" name="Google Shape;1109;p61"/>
          <p:cNvSpPr txBox="1">
            <a:spLocks noGrp="1"/>
          </p:cNvSpPr>
          <p:nvPr>
            <p:ph type="body" idx="4294967295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Domain Control Validation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BGP Attacks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Quantifying Vulnerability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Countermeasures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Char char="●"/>
            </a:pPr>
            <a:r>
              <a:rPr lang="en" sz="3000">
                <a:solidFill>
                  <a:schemeClr val="accent1"/>
                </a:solidFill>
              </a:rPr>
              <a:t>Takeaways</a:t>
            </a:r>
            <a:endParaRPr sz="3000">
              <a:solidFill>
                <a:schemeClr val="accent1"/>
              </a:solidFill>
            </a:endParaRPr>
          </a:p>
        </p:txBody>
      </p:sp>
      <p:cxnSp>
        <p:nvCxnSpPr>
          <p:cNvPr id="1110" name="Google Shape;1110;p61"/>
          <p:cNvCxnSpPr/>
          <p:nvPr/>
        </p:nvCxnSpPr>
        <p:spPr>
          <a:xfrm>
            <a:off x="2879550" y="3680125"/>
            <a:ext cx="1073100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triangl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Overview </a:t>
            </a:r>
            <a:endParaRPr sz="3600"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4294967295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Char char="●"/>
            </a:pPr>
            <a:r>
              <a:rPr lang="en" sz="3000">
                <a:solidFill>
                  <a:schemeClr val="accent4"/>
                </a:solidFill>
              </a:rPr>
              <a:t>Domain Control Validation</a:t>
            </a:r>
            <a:endParaRPr sz="3000">
              <a:solidFill>
                <a:schemeClr val="accent4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BGP Attacks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Quantifying Vulnerability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Countermeasures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Takeaways</a:t>
            </a:r>
            <a:endParaRPr sz="3000">
              <a:solidFill>
                <a:srgbClr val="000000"/>
              </a:solidFill>
            </a:endParaRPr>
          </a:p>
        </p:txBody>
      </p:sp>
      <p:cxnSp>
        <p:nvCxnSpPr>
          <p:cNvPr id="87" name="Google Shape;87;p17"/>
          <p:cNvCxnSpPr/>
          <p:nvPr/>
        </p:nvCxnSpPr>
        <p:spPr>
          <a:xfrm>
            <a:off x="5353450" y="1574550"/>
            <a:ext cx="1073100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triangle" w="med" len="med"/>
            <a:tailEnd type="none" w="med" len="med"/>
          </a:ln>
        </p:spPr>
      </p:cxn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Takeaways</a:t>
            </a:r>
            <a:endParaRPr/>
          </a:p>
        </p:txBody>
      </p:sp>
      <p:pic>
        <p:nvPicPr>
          <p:cNvPr id="1116" name="Google Shape;1116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8425" y="1206900"/>
            <a:ext cx="6267125" cy="807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p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Takeaways</a:t>
            </a:r>
            <a:endParaRPr/>
          </a:p>
        </p:txBody>
      </p:sp>
      <p:pic>
        <p:nvPicPr>
          <p:cNvPr id="1122" name="Google Shape;1122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8425" y="1206900"/>
            <a:ext cx="6267125" cy="807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3" name="Google Shape;1123;p63"/>
          <p:cNvSpPr/>
          <p:nvPr/>
        </p:nvSpPr>
        <p:spPr>
          <a:xfrm>
            <a:off x="1968800" y="1914101"/>
            <a:ext cx="5206500" cy="1586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1124;p63"/>
          <p:cNvSpPr txBox="1"/>
          <p:nvPr/>
        </p:nvSpPr>
        <p:spPr>
          <a:xfrm>
            <a:off x="1968675" y="2188450"/>
            <a:ext cx="52065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</a:rPr>
              <a:t>Next BGP phishing attack the malicious certificate might be trusted!</a:t>
            </a:r>
            <a:endParaRPr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Takeaways</a:t>
            </a:r>
            <a:endParaRPr/>
          </a:p>
        </p:txBody>
      </p:sp>
      <p:sp>
        <p:nvSpPr>
          <p:cNvPr id="1130" name="Google Shape;1130;p64"/>
          <p:cNvSpPr txBox="1">
            <a:spLocks noGrp="1"/>
          </p:cNvSpPr>
          <p:nvPr>
            <p:ph type="body" idx="4294967295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CAs bootstrap </a:t>
            </a:r>
            <a:r>
              <a:rPr lang="en" sz="2000" b="1">
                <a:solidFill>
                  <a:schemeClr val="accent1"/>
                </a:solidFill>
              </a:rPr>
              <a:t>trust</a:t>
            </a:r>
            <a:r>
              <a:rPr lang="en" sz="2000">
                <a:solidFill>
                  <a:srgbClr val="000000"/>
                </a:solidFill>
              </a:rPr>
              <a:t> on the internet through digital certificates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The </a:t>
            </a:r>
            <a:r>
              <a:rPr lang="en" sz="2000" b="1">
                <a:solidFill>
                  <a:schemeClr val="accent1"/>
                </a:solidFill>
              </a:rPr>
              <a:t>majority</a:t>
            </a:r>
            <a:r>
              <a:rPr lang="en" sz="2000">
                <a:solidFill>
                  <a:srgbClr val="000000"/>
                </a:solidFill>
              </a:rPr>
              <a:t> of domains and CAs are vulnerable</a:t>
            </a:r>
            <a:endParaRPr sz="2000" b="1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CAs must implement </a:t>
            </a:r>
            <a:r>
              <a:rPr lang="en" sz="2000" b="1">
                <a:solidFill>
                  <a:schemeClr val="accent1"/>
                </a:solidFill>
              </a:rPr>
              <a:t>countermeasures</a:t>
            </a:r>
            <a:r>
              <a:rPr lang="en" sz="2000">
                <a:solidFill>
                  <a:srgbClr val="000000"/>
                </a:solidFill>
              </a:rPr>
              <a:t> soon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000"/>
              <a:buChar char="●"/>
            </a:pPr>
            <a:r>
              <a:rPr lang="en" sz="2000" b="1">
                <a:solidFill>
                  <a:schemeClr val="accent1"/>
                </a:solidFill>
              </a:rPr>
              <a:t>Secure routing</a:t>
            </a:r>
            <a:r>
              <a:rPr lang="en" sz="2000">
                <a:solidFill>
                  <a:srgbClr val="000000"/>
                </a:solidFill>
              </a:rPr>
              <a:t> (i.e., BGPsec, RPKI, SCION) is still important even with end-to-end encryption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1131" name="Google Shape;1131;p64"/>
          <p:cNvSpPr txBox="1"/>
          <p:nvPr/>
        </p:nvSpPr>
        <p:spPr>
          <a:xfrm>
            <a:off x="1621200" y="4826025"/>
            <a:ext cx="59016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information at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https://secure-certificates.princeton.edu/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32" name="Google Shape;1132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9200" y="3975450"/>
            <a:ext cx="897102" cy="90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3" name="Google Shape;1133;p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66825" y="4106773"/>
            <a:ext cx="2827926" cy="63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4" name="Google Shape;1134;p64"/>
          <p:cNvSpPr txBox="1"/>
          <p:nvPr/>
        </p:nvSpPr>
        <p:spPr>
          <a:xfrm>
            <a:off x="1621200" y="3678450"/>
            <a:ext cx="5901600" cy="6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 to support from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Takeaways</a:t>
            </a:r>
            <a:endParaRPr/>
          </a:p>
        </p:txBody>
      </p:sp>
      <p:sp>
        <p:nvSpPr>
          <p:cNvPr id="1140" name="Google Shape;1140;p65"/>
          <p:cNvSpPr txBox="1">
            <a:spLocks noGrp="1"/>
          </p:cNvSpPr>
          <p:nvPr>
            <p:ph type="body" idx="4294967295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CAs bootstrap </a:t>
            </a:r>
            <a:r>
              <a:rPr lang="en" sz="2000" b="1">
                <a:solidFill>
                  <a:schemeClr val="accent1"/>
                </a:solidFill>
              </a:rPr>
              <a:t>trust</a:t>
            </a:r>
            <a:r>
              <a:rPr lang="en" sz="2000">
                <a:solidFill>
                  <a:srgbClr val="000000"/>
                </a:solidFill>
              </a:rPr>
              <a:t> on the internet through digital certificates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The </a:t>
            </a:r>
            <a:r>
              <a:rPr lang="en" sz="2000" b="1">
                <a:solidFill>
                  <a:schemeClr val="accent1"/>
                </a:solidFill>
              </a:rPr>
              <a:t>majority</a:t>
            </a:r>
            <a:r>
              <a:rPr lang="en" sz="2000">
                <a:solidFill>
                  <a:srgbClr val="000000"/>
                </a:solidFill>
              </a:rPr>
              <a:t> of domains and CAs are vulnerable</a:t>
            </a:r>
            <a:endParaRPr sz="2000" b="1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CAs must implement </a:t>
            </a:r>
            <a:r>
              <a:rPr lang="en" sz="2000" b="1">
                <a:solidFill>
                  <a:schemeClr val="accent1"/>
                </a:solidFill>
              </a:rPr>
              <a:t>countermeasures</a:t>
            </a:r>
            <a:r>
              <a:rPr lang="en" sz="2000">
                <a:solidFill>
                  <a:srgbClr val="000000"/>
                </a:solidFill>
              </a:rPr>
              <a:t> soon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000"/>
              <a:buChar char="●"/>
            </a:pPr>
            <a:r>
              <a:rPr lang="en" sz="2000" b="1">
                <a:solidFill>
                  <a:schemeClr val="accent1"/>
                </a:solidFill>
              </a:rPr>
              <a:t>Secure routing</a:t>
            </a:r>
            <a:r>
              <a:rPr lang="en" sz="2000">
                <a:solidFill>
                  <a:srgbClr val="000000"/>
                </a:solidFill>
              </a:rPr>
              <a:t> (i.e., BGPsec, RPKI, SCION) is still important even with end-to-end encryption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1141" name="Google Shape;1141;p65"/>
          <p:cNvSpPr txBox="1"/>
          <p:nvPr/>
        </p:nvSpPr>
        <p:spPr>
          <a:xfrm>
            <a:off x="1621200" y="4826025"/>
            <a:ext cx="59016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information at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https://secure-certificates.princeton.edu/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42" name="Google Shape;1142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9200" y="3975450"/>
            <a:ext cx="897102" cy="90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3" name="Google Shape;1143;p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66825" y="4106773"/>
            <a:ext cx="2827926" cy="63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4" name="Google Shape;1144;p65"/>
          <p:cNvSpPr txBox="1"/>
          <p:nvPr/>
        </p:nvSpPr>
        <p:spPr>
          <a:xfrm>
            <a:off x="1621200" y="3678450"/>
            <a:ext cx="5901600" cy="6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 to support from</a:t>
            </a:r>
            <a:endParaRPr/>
          </a:p>
        </p:txBody>
      </p:sp>
      <p:sp>
        <p:nvSpPr>
          <p:cNvPr id="1145" name="Google Shape;1145;p65"/>
          <p:cNvSpPr/>
          <p:nvPr/>
        </p:nvSpPr>
        <p:spPr>
          <a:xfrm>
            <a:off x="-150775" y="6300"/>
            <a:ext cx="9507300" cy="5130900"/>
          </a:xfrm>
          <a:prstGeom prst="rect">
            <a:avLst/>
          </a:prstGeom>
          <a:solidFill>
            <a:srgbClr val="EEEEEE">
              <a:alpha val="6769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65"/>
          <p:cNvSpPr txBox="1"/>
          <p:nvPr/>
        </p:nvSpPr>
        <p:spPr>
          <a:xfrm>
            <a:off x="1741925" y="616225"/>
            <a:ext cx="5721900" cy="8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Questions?</a:t>
            </a:r>
            <a:endParaRPr sz="5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Domain Control Verification</a:t>
            </a:r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2913" y="1227338"/>
            <a:ext cx="1427350" cy="1427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" name="Google Shape;94;p18"/>
          <p:cNvCxnSpPr>
            <a:stCxn id="95" idx="3"/>
            <a:endCxn id="96" idx="3"/>
          </p:cNvCxnSpPr>
          <p:nvPr/>
        </p:nvCxnSpPr>
        <p:spPr>
          <a:xfrm rot="10800000">
            <a:off x="2372325" y="2946437"/>
            <a:ext cx="4274400" cy="12213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7" name="Google Shape;97;p18"/>
          <p:cNvSpPr txBox="1"/>
          <p:nvPr/>
        </p:nvSpPr>
        <p:spPr>
          <a:xfrm rot="1015218">
            <a:off x="2843281" y="3383031"/>
            <a:ext cx="6733071" cy="7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0000"/>
                </a:solidFill>
              </a:rPr>
              <a:t>Could I get a certificate for example.com?</a:t>
            </a:r>
            <a:endParaRPr sz="16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0000"/>
                </a:solidFill>
              </a:rPr>
              <a:t>(Certificate Signing Request)</a:t>
            </a:r>
            <a:endParaRPr sz="1600">
              <a:solidFill>
                <a:srgbClr val="FF0000"/>
              </a:solidFill>
            </a:endParaRPr>
          </a:p>
        </p:txBody>
      </p:sp>
      <p:pic>
        <p:nvPicPr>
          <p:cNvPr id="96" name="Google Shape;96;p18" descr="671px-Crypto_key.svg.png"/>
          <p:cNvPicPr preferRelativeResize="0"/>
          <p:nvPr/>
        </p:nvPicPr>
        <p:blipFill rotWithShape="1">
          <a:blip r:embed="rId4">
            <a:alphaModFix/>
          </a:blip>
          <a:srcRect t="-46125" b="-46144"/>
          <a:stretch/>
        </p:blipFill>
        <p:spPr>
          <a:xfrm>
            <a:off x="503100" y="2011875"/>
            <a:ext cx="1869149" cy="18691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/>
          <p:nvPr/>
        </p:nvSpPr>
        <p:spPr>
          <a:xfrm>
            <a:off x="503175" y="3383825"/>
            <a:ext cx="18690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Certificate Authority</a:t>
            </a:r>
            <a:endParaRPr/>
          </a:p>
        </p:txBody>
      </p:sp>
      <p:sp>
        <p:nvSpPr>
          <p:cNvPr id="99" name="Google Shape;99;p18"/>
          <p:cNvSpPr txBox="1"/>
          <p:nvPr/>
        </p:nvSpPr>
        <p:spPr>
          <a:xfrm>
            <a:off x="6203493" y="800675"/>
            <a:ext cx="2086200" cy="4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Server at example.com</a:t>
            </a:r>
            <a:endParaRPr/>
          </a:p>
        </p:txBody>
      </p:sp>
      <p:sp>
        <p:nvSpPr>
          <p:cNvPr id="100" name="Google Shape;100;p18"/>
          <p:cNvSpPr txBox="1"/>
          <p:nvPr/>
        </p:nvSpPr>
        <p:spPr>
          <a:xfrm>
            <a:off x="4446718" y="4350300"/>
            <a:ext cx="2086200" cy="4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Owner of example.com</a:t>
            </a:r>
            <a:endParaRPr/>
          </a:p>
        </p:txBody>
      </p:sp>
      <p:pic>
        <p:nvPicPr>
          <p:cNvPr id="95" name="Google Shape;95;p18" descr="Admin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6646725" y="3567875"/>
            <a:ext cx="1199725" cy="119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/>
        </p:nvSpPr>
        <p:spPr>
          <a:xfrm rot="987942">
            <a:off x="2189529" y="3017943"/>
            <a:ext cx="5146041" cy="785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0000"/>
                </a:solidFill>
              </a:rPr>
              <a:t>Upload </a:t>
            </a:r>
            <a:r>
              <a:rPr lang="en" sz="1600" i="1">
                <a:solidFill>
                  <a:srgbClr val="FF0000"/>
                </a:solidFill>
              </a:rPr>
              <a:t>&lt;content&gt;</a:t>
            </a:r>
            <a:r>
              <a:rPr lang="en" sz="1600">
                <a:solidFill>
                  <a:srgbClr val="FF0000"/>
                </a:solidFill>
              </a:rPr>
              <a:t> to example.com/verify.html</a:t>
            </a:r>
            <a:endParaRPr sz="16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0000"/>
                </a:solidFill>
              </a:rPr>
              <a:t>(Domain Control Verification Challenge)</a:t>
            </a:r>
            <a:endParaRPr sz="1600">
              <a:solidFill>
                <a:srgbClr val="FF0000"/>
              </a:solidFill>
            </a:endParaRPr>
          </a:p>
        </p:txBody>
      </p:sp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Domain Control Verification</a:t>
            </a:r>
            <a:endParaRPr/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2913" y="1227338"/>
            <a:ext cx="1427350" cy="142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 descr="671px-Crypto_key.svg.png"/>
          <p:cNvPicPr preferRelativeResize="0"/>
          <p:nvPr/>
        </p:nvPicPr>
        <p:blipFill rotWithShape="1">
          <a:blip r:embed="rId4">
            <a:alphaModFix/>
          </a:blip>
          <a:srcRect t="-46125" b="-46144"/>
          <a:stretch/>
        </p:blipFill>
        <p:spPr>
          <a:xfrm>
            <a:off x="503100" y="2011875"/>
            <a:ext cx="1869149" cy="186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 txBox="1"/>
          <p:nvPr/>
        </p:nvSpPr>
        <p:spPr>
          <a:xfrm>
            <a:off x="503175" y="3383825"/>
            <a:ext cx="18690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Certificate Authority</a:t>
            </a:r>
            <a:endParaRPr/>
          </a:p>
        </p:txBody>
      </p:sp>
      <p:sp>
        <p:nvSpPr>
          <p:cNvPr id="110" name="Google Shape;110;p19"/>
          <p:cNvSpPr txBox="1"/>
          <p:nvPr/>
        </p:nvSpPr>
        <p:spPr>
          <a:xfrm>
            <a:off x="6203493" y="800675"/>
            <a:ext cx="2086200" cy="4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Server at example.com</a:t>
            </a:r>
            <a:endParaRPr/>
          </a:p>
        </p:txBody>
      </p:sp>
      <p:sp>
        <p:nvSpPr>
          <p:cNvPr id="111" name="Google Shape;111;p19"/>
          <p:cNvSpPr txBox="1"/>
          <p:nvPr/>
        </p:nvSpPr>
        <p:spPr>
          <a:xfrm>
            <a:off x="4446718" y="4350300"/>
            <a:ext cx="2086200" cy="4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Owner of example.com</a:t>
            </a:r>
            <a:endParaRPr/>
          </a:p>
        </p:txBody>
      </p:sp>
      <p:cxnSp>
        <p:nvCxnSpPr>
          <p:cNvPr id="112" name="Google Shape;112;p19"/>
          <p:cNvCxnSpPr>
            <a:stCxn id="113" idx="3"/>
          </p:cNvCxnSpPr>
          <p:nvPr/>
        </p:nvCxnSpPr>
        <p:spPr>
          <a:xfrm rot="10800000">
            <a:off x="2372325" y="2946437"/>
            <a:ext cx="4274400" cy="12213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pic>
        <p:nvPicPr>
          <p:cNvPr id="113" name="Google Shape;113;p19" descr="Admin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6646725" y="3567875"/>
            <a:ext cx="1199725" cy="119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Domain Control Verification</a:t>
            </a:r>
            <a:endParaRPr/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2913" y="1227338"/>
            <a:ext cx="1427350" cy="1427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Google Shape;120;p20"/>
          <p:cNvCxnSpPr>
            <a:stCxn id="121" idx="0"/>
            <a:endCxn id="119" idx="2"/>
          </p:cNvCxnSpPr>
          <p:nvPr/>
        </p:nvCxnSpPr>
        <p:spPr>
          <a:xfrm rot="10800000">
            <a:off x="7246587" y="2654687"/>
            <a:ext cx="0" cy="913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22" name="Google Shape;122;p20"/>
          <p:cNvSpPr txBox="1"/>
          <p:nvPr/>
        </p:nvSpPr>
        <p:spPr>
          <a:xfrm>
            <a:off x="4956900" y="2875175"/>
            <a:ext cx="2220900" cy="4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0000"/>
                </a:solidFill>
              </a:rPr>
              <a:t>Server modifications</a:t>
            </a:r>
            <a:endParaRPr sz="1600">
              <a:solidFill>
                <a:srgbClr val="FF0000"/>
              </a:solidFill>
            </a:endParaRPr>
          </a:p>
        </p:txBody>
      </p:sp>
      <p:pic>
        <p:nvPicPr>
          <p:cNvPr id="123" name="Google Shape;123;p20" descr="671px-Crypto_key.svg.png"/>
          <p:cNvPicPr preferRelativeResize="0"/>
          <p:nvPr/>
        </p:nvPicPr>
        <p:blipFill rotWithShape="1">
          <a:blip r:embed="rId4">
            <a:alphaModFix/>
          </a:blip>
          <a:srcRect t="-46125" b="-46144"/>
          <a:stretch/>
        </p:blipFill>
        <p:spPr>
          <a:xfrm>
            <a:off x="503100" y="2011875"/>
            <a:ext cx="1869149" cy="186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0"/>
          <p:cNvSpPr txBox="1"/>
          <p:nvPr/>
        </p:nvSpPr>
        <p:spPr>
          <a:xfrm>
            <a:off x="503175" y="3383825"/>
            <a:ext cx="18690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Certificate Authority</a:t>
            </a:r>
            <a:endParaRPr/>
          </a:p>
        </p:txBody>
      </p:sp>
      <p:sp>
        <p:nvSpPr>
          <p:cNvPr id="125" name="Google Shape;125;p20"/>
          <p:cNvSpPr txBox="1"/>
          <p:nvPr/>
        </p:nvSpPr>
        <p:spPr>
          <a:xfrm>
            <a:off x="6203493" y="800675"/>
            <a:ext cx="2086200" cy="4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Server at example.com</a:t>
            </a:r>
            <a:endParaRPr/>
          </a:p>
        </p:txBody>
      </p:sp>
      <p:sp>
        <p:nvSpPr>
          <p:cNvPr id="126" name="Google Shape;126;p20"/>
          <p:cNvSpPr txBox="1"/>
          <p:nvPr/>
        </p:nvSpPr>
        <p:spPr>
          <a:xfrm>
            <a:off x="4446718" y="4350300"/>
            <a:ext cx="2086200" cy="4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Owner of example.com</a:t>
            </a:r>
            <a:endParaRPr/>
          </a:p>
        </p:txBody>
      </p:sp>
      <p:pic>
        <p:nvPicPr>
          <p:cNvPr id="127" name="Google Shape;127;p20" descr="Admin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6646725" y="3567875"/>
            <a:ext cx="1199725" cy="119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Domain Control Verification</a:t>
            </a:r>
            <a:endParaRPr/>
          </a:p>
        </p:txBody>
      </p:sp>
      <p:pic>
        <p:nvPicPr>
          <p:cNvPr id="133" name="Google Shape;13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2913" y="1227338"/>
            <a:ext cx="1427350" cy="142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1"/>
          <p:cNvSpPr txBox="1"/>
          <p:nvPr/>
        </p:nvSpPr>
        <p:spPr>
          <a:xfrm rot="972818">
            <a:off x="5814871" y="3629810"/>
            <a:ext cx="915408" cy="414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0000"/>
                </a:solidFill>
              </a:rPr>
              <a:t>I did it!</a:t>
            </a:r>
            <a:endParaRPr sz="1600">
              <a:solidFill>
                <a:srgbClr val="FF0000"/>
              </a:solidFill>
            </a:endParaRPr>
          </a:p>
        </p:txBody>
      </p:sp>
      <p:cxnSp>
        <p:nvCxnSpPr>
          <p:cNvPr id="135" name="Google Shape;135;p21"/>
          <p:cNvCxnSpPr>
            <a:stCxn id="136" idx="3"/>
            <a:endCxn id="133" idx="1"/>
          </p:cNvCxnSpPr>
          <p:nvPr/>
        </p:nvCxnSpPr>
        <p:spPr>
          <a:xfrm rot="10800000" flipH="1">
            <a:off x="2372213" y="1941012"/>
            <a:ext cx="4160700" cy="10053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7" name="Google Shape;137;p21"/>
          <p:cNvSpPr txBox="1"/>
          <p:nvPr/>
        </p:nvSpPr>
        <p:spPr>
          <a:xfrm rot="-783218">
            <a:off x="2385162" y="2074111"/>
            <a:ext cx="3470686" cy="414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0000"/>
                </a:solidFill>
              </a:rPr>
              <a:t>HTTP GET example.com/verify.html</a:t>
            </a:r>
            <a:endParaRPr sz="1600">
              <a:solidFill>
                <a:srgbClr val="FF0000"/>
              </a:solidFill>
            </a:endParaRPr>
          </a:p>
        </p:txBody>
      </p:sp>
      <p:pic>
        <p:nvPicPr>
          <p:cNvPr id="138" name="Google Shape;138;p21" descr="671px-Crypto_key.svg.png"/>
          <p:cNvPicPr preferRelativeResize="0"/>
          <p:nvPr/>
        </p:nvPicPr>
        <p:blipFill rotWithShape="1">
          <a:blip r:embed="rId4">
            <a:alphaModFix/>
          </a:blip>
          <a:srcRect t="-46125" b="-46144"/>
          <a:stretch/>
        </p:blipFill>
        <p:spPr>
          <a:xfrm>
            <a:off x="503100" y="2011875"/>
            <a:ext cx="1869149" cy="186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1"/>
          <p:cNvSpPr txBox="1"/>
          <p:nvPr/>
        </p:nvSpPr>
        <p:spPr>
          <a:xfrm>
            <a:off x="503175" y="3383825"/>
            <a:ext cx="18690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Certificate Authority</a:t>
            </a:r>
            <a:endParaRPr/>
          </a:p>
        </p:txBody>
      </p:sp>
      <p:sp>
        <p:nvSpPr>
          <p:cNvPr id="140" name="Google Shape;140;p21"/>
          <p:cNvSpPr txBox="1"/>
          <p:nvPr/>
        </p:nvSpPr>
        <p:spPr>
          <a:xfrm>
            <a:off x="4679400" y="801900"/>
            <a:ext cx="4693200" cy="4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Server at example.com</a:t>
            </a:r>
            <a:endParaRPr/>
          </a:p>
        </p:txBody>
      </p:sp>
      <p:sp>
        <p:nvSpPr>
          <p:cNvPr id="141" name="Google Shape;141;p21"/>
          <p:cNvSpPr txBox="1"/>
          <p:nvPr/>
        </p:nvSpPr>
        <p:spPr>
          <a:xfrm>
            <a:off x="4446718" y="4350300"/>
            <a:ext cx="2086200" cy="4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Owner of example.com</a:t>
            </a:r>
            <a:endParaRPr/>
          </a:p>
        </p:txBody>
      </p:sp>
      <p:cxnSp>
        <p:nvCxnSpPr>
          <p:cNvPr id="142" name="Google Shape;142;p21"/>
          <p:cNvCxnSpPr>
            <a:stCxn id="143" idx="3"/>
          </p:cNvCxnSpPr>
          <p:nvPr/>
        </p:nvCxnSpPr>
        <p:spPr>
          <a:xfrm rot="10800000">
            <a:off x="2372325" y="2946437"/>
            <a:ext cx="4274400" cy="12213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43" name="Google Shape;143;p21" descr="Admin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6646725" y="3567875"/>
            <a:ext cx="1199725" cy="119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2009</Words>
  <Application>Microsoft Macintosh PowerPoint</Application>
  <PresentationFormat>On-screen Show (16:9)</PresentationFormat>
  <Paragraphs>493</Paragraphs>
  <Slides>53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Arial</vt:lpstr>
      <vt:lpstr>Simple Light</vt:lpstr>
      <vt:lpstr>Bamboozling Certificate Authorities with BGP</vt:lpstr>
      <vt:lpstr>Digital certificates as a root of trust</vt:lpstr>
      <vt:lpstr>PowerPoint Presentation</vt:lpstr>
      <vt:lpstr>PowerPoint Presentation</vt:lpstr>
      <vt:lpstr>Overview </vt:lpstr>
      <vt:lpstr>Domain Control Verification</vt:lpstr>
      <vt:lpstr>Domain Control Verification</vt:lpstr>
      <vt:lpstr>Domain Control Verification</vt:lpstr>
      <vt:lpstr>Domain Control Verification</vt:lpstr>
      <vt:lpstr>Domain Control Verification</vt:lpstr>
      <vt:lpstr>Where BGP Comes In</vt:lpstr>
      <vt:lpstr>Overview </vt:lpstr>
      <vt:lpstr>Original BGP route to victim</vt:lpstr>
      <vt:lpstr>Original BGP route to victim</vt:lpstr>
      <vt:lpstr>BGP route to victim under sub-prefix attack</vt:lpstr>
      <vt:lpstr>BGP route to victim under sub-prefix attack</vt:lpstr>
      <vt:lpstr>BGP route to victim under sub-prefix attack</vt:lpstr>
      <vt:lpstr>A local (equally-specific prefix) attack</vt:lpstr>
      <vt:lpstr>A local (equally-specific prefix) attack</vt:lpstr>
      <vt:lpstr>A local (equally-specific prefix) attack</vt:lpstr>
      <vt:lpstr>A local (equally-specific prefix) attack</vt:lpstr>
      <vt:lpstr>AS path poisoning</vt:lpstr>
      <vt:lpstr>AS path poisoning</vt:lpstr>
      <vt:lpstr>Ethical framework for launching real-world attacks</vt:lpstr>
      <vt:lpstr>Results from real world attacks</vt:lpstr>
      <vt:lpstr>Results from real world attacks</vt:lpstr>
      <vt:lpstr>Additional Attacks</vt:lpstr>
      <vt:lpstr>Overview </vt:lpstr>
      <vt:lpstr>Quantifying Vulnerability</vt:lpstr>
      <vt:lpstr>Quantifying Vulnerability</vt:lpstr>
      <vt:lpstr>Vulnerability of domains: sub-prefix attacks</vt:lpstr>
      <vt:lpstr>Vulnerability of domains: sub-prefix attacks</vt:lpstr>
      <vt:lpstr>Resilience to equally-specific prefix attacks</vt:lpstr>
      <vt:lpstr>Resilience to equally-specific prefix attacks</vt:lpstr>
      <vt:lpstr>Resilience to equally-specific prefix attacks</vt:lpstr>
      <vt:lpstr>Resilience of domains assuming random CA</vt:lpstr>
      <vt:lpstr>Resilience of domains assuming random CA</vt:lpstr>
      <vt:lpstr>Choosing an affected CA</vt:lpstr>
      <vt:lpstr>Vulnerability of Domains: Equally-specific attacks</vt:lpstr>
      <vt:lpstr>Vulnerability of Domains: Equally-specific attacks</vt:lpstr>
      <vt:lpstr>Overview </vt:lpstr>
      <vt:lpstr>Multiple Vantage Points</vt:lpstr>
      <vt:lpstr>Multiple Vantage Points</vt:lpstr>
      <vt:lpstr>Multiple Vantage Points</vt:lpstr>
      <vt:lpstr>Multiple Vantage Points</vt:lpstr>
      <vt:lpstr>Resilience Improvement of Multiple Vantage Points</vt:lpstr>
      <vt:lpstr>Resilience Improvement of Multiple Vantage Points</vt:lpstr>
      <vt:lpstr>Other Defenses</vt:lpstr>
      <vt:lpstr>Overview </vt:lpstr>
      <vt:lpstr>Takeaways</vt:lpstr>
      <vt:lpstr>Takeaways</vt:lpstr>
      <vt:lpstr>Takeaways</vt:lpstr>
      <vt:lpstr>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Bamboozling Certificate Authorities with BGP</dc:title>
  <cp:lastModifiedBy>Jennifer L. Rexford</cp:lastModifiedBy>
  <cp:revision>1</cp:revision>
  <dcterms:modified xsi:type="dcterms:W3CDTF">2020-07-29T13:37:31Z</dcterms:modified>
</cp:coreProperties>
</file>