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slides/slide22.xml" ContentType="application/vnd.openxmlformats-officedocument.presentationml.slide+xml"/>
  <Override PartName="/ppt/tags/tag1.xml" ContentType="application/vnd.openxmlformats-officedocument.presentationml.tags+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charts/chart1.xml" ContentType="application/vnd.openxmlformats-officedocument.drawingml.chart+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ags/tag2.xml" ContentType="application/vnd.openxmlformats-officedocument.presentationml.tags+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Default Extension="wmf" ContentType="image/x-wmf"/>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theme/themeOverride1.xml" ContentType="application/vnd.openxmlformats-officedocument.themeOverrid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919" r:id="rId1"/>
  </p:sldMasterIdLst>
  <p:notesMasterIdLst>
    <p:notesMasterId r:id="rId28"/>
  </p:notesMasterIdLst>
  <p:handoutMasterIdLst>
    <p:handoutMasterId r:id="rId29"/>
  </p:handoutMasterIdLst>
  <p:sldIdLst>
    <p:sldId id="607" r:id="rId2"/>
    <p:sldId id="626" r:id="rId3"/>
    <p:sldId id="613" r:id="rId4"/>
    <p:sldId id="612" r:id="rId5"/>
    <p:sldId id="614" r:id="rId6"/>
    <p:sldId id="615" r:id="rId7"/>
    <p:sldId id="616" r:id="rId8"/>
    <p:sldId id="617" r:id="rId9"/>
    <p:sldId id="618" r:id="rId10"/>
    <p:sldId id="619" r:id="rId11"/>
    <p:sldId id="620" r:id="rId12"/>
    <p:sldId id="624" r:id="rId13"/>
    <p:sldId id="625" r:id="rId14"/>
    <p:sldId id="627" r:id="rId15"/>
    <p:sldId id="628" r:id="rId16"/>
    <p:sldId id="642" r:id="rId17"/>
    <p:sldId id="643" r:id="rId18"/>
    <p:sldId id="646" r:id="rId19"/>
    <p:sldId id="647" r:id="rId20"/>
    <p:sldId id="658" r:id="rId21"/>
    <p:sldId id="648" r:id="rId22"/>
    <p:sldId id="650" r:id="rId23"/>
    <p:sldId id="653" r:id="rId24"/>
    <p:sldId id="654" r:id="rId25"/>
    <p:sldId id="655" r:id="rId26"/>
    <p:sldId id="656" r:id="rId2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1pPr>
    <a:lvl2pPr marL="457200"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2pPr>
    <a:lvl3pPr marL="914400"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3pPr>
    <a:lvl4pPr marL="1371600"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4pPr>
    <a:lvl5pPr marL="1828800" algn="l" defTabSz="457200" rtl="0" fontAlgn="base">
      <a:spcBef>
        <a:spcPct val="0"/>
      </a:spcBef>
      <a:spcAft>
        <a:spcPct val="0"/>
      </a:spcAft>
      <a:defRPr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kern="1200">
        <a:solidFill>
          <a:schemeClr val="tx1"/>
        </a:solidFill>
        <a:latin typeface="Arial" charset="0"/>
        <a:ea typeface="ヒラギノ角ゴ Pro W3" charset="-128"/>
        <a:cs typeface="ヒラギノ角ゴ Pro W3"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showPr showNarration="1" useTimings="0">
    <p:present/>
    <p:sldAll/>
    <p:penClr>
      <a:schemeClr val="tx1"/>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E8534A"/>
    <a:srgbClr val="BDEF1C"/>
    <a:srgbClr val="B5FA59"/>
    <a:srgbClr val="7149BD"/>
    <a:srgbClr val="5E3E9C"/>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5336" autoAdjust="0"/>
  </p:normalViewPr>
  <p:slideViewPr>
    <p:cSldViewPr snapToObjects="1">
      <p:cViewPr>
        <p:scale>
          <a:sx n="85" d="100"/>
          <a:sy n="85" d="100"/>
        </p:scale>
        <p:origin x="-156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school\projects\TE\data_9_14_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6683696980625"/>
          <c:y val="0.0514005540974045"/>
          <c:w val="0.615405026297342"/>
          <c:h val="0.737090624088658"/>
        </c:manualLayout>
      </c:layout>
      <c:scatterChart>
        <c:scatterStyle val="lineMarker"/>
        <c:ser>
          <c:idx val="0"/>
          <c:order val="0"/>
          <c:tx>
            <c:v>Original Topology (optimal paths)</c:v>
          </c:tx>
          <c:spPr>
            <a:ln w="76200">
              <a:solidFill>
                <a:schemeClr val="accent1"/>
              </a:solidFill>
            </a:ln>
          </c:spPr>
          <c:xVal>
            <c:numRef>
              <c:f>'Virtual Node'!$A$3:$A$11</c:f>
              <c:numCache>
                <c:formatCode>General</c:formatCode>
                <c:ptCount val="9"/>
                <c:pt idx="0">
                  <c:v>1.0</c:v>
                </c:pt>
                <c:pt idx="1">
                  <c:v>1.25</c:v>
                </c:pt>
                <c:pt idx="2">
                  <c:v>1.5</c:v>
                </c:pt>
                <c:pt idx="3">
                  <c:v>1.75</c:v>
                </c:pt>
                <c:pt idx="4">
                  <c:v>1.8</c:v>
                </c:pt>
                <c:pt idx="5">
                  <c:v>1.85</c:v>
                </c:pt>
                <c:pt idx="6">
                  <c:v>1.9</c:v>
                </c:pt>
                <c:pt idx="7">
                  <c:v>1.950000000000001</c:v>
                </c:pt>
                <c:pt idx="8">
                  <c:v>2.0</c:v>
                </c:pt>
              </c:numCache>
            </c:numRef>
          </c:xVal>
          <c:yVal>
            <c:numRef>
              <c:f>'Virtual Node'!$B$3:$B$11</c:f>
              <c:numCache>
                <c:formatCode>General</c:formatCode>
                <c:ptCount val="9"/>
                <c:pt idx="0">
                  <c:v>46999.00441900001</c:v>
                </c:pt>
                <c:pt idx="1">
                  <c:v>63418.77803800001</c:v>
                </c:pt>
                <c:pt idx="2">
                  <c:v>86049.564129</c:v>
                </c:pt>
                <c:pt idx="3">
                  <c:v>145696.330175</c:v>
                </c:pt>
                <c:pt idx="4">
                  <c:v>210804.803377</c:v>
                </c:pt>
                <c:pt idx="5">
                  <c:v>288825.9814090002</c:v>
                </c:pt>
                <c:pt idx="6">
                  <c:v>390640.5227219998</c:v>
                </c:pt>
                <c:pt idx="7">
                  <c:v>736947.397335</c:v>
                </c:pt>
                <c:pt idx="8">
                  <c:v>1.354005235209E6</c:v>
                </c:pt>
              </c:numCache>
            </c:numRef>
          </c:yVal>
        </c:ser>
        <c:ser>
          <c:idx val="3"/>
          <c:order val="1"/>
          <c:tx>
            <c:v>With Grafting</c:v>
          </c:tx>
          <c:spPr>
            <a:ln w="76200">
              <a:solidFill>
                <a:schemeClr val="accent6">
                  <a:lumMod val="50000"/>
                  <a:lumOff val="50000"/>
                </a:schemeClr>
              </a:solidFill>
              <a:prstDash val="solid"/>
            </a:ln>
          </c:spPr>
          <c:marker>
            <c:symbol val="circle"/>
            <c:size val="4"/>
            <c:spPr>
              <a:ln w="12700"/>
            </c:spPr>
          </c:marker>
          <c:xVal>
            <c:numRef>
              <c:f>'Virtual Node'!$A$3:$A$21</c:f>
              <c:numCache>
                <c:formatCode>General</c:formatCode>
                <c:ptCount val="19"/>
                <c:pt idx="0">
                  <c:v>1.0</c:v>
                </c:pt>
                <c:pt idx="1">
                  <c:v>1.25</c:v>
                </c:pt>
                <c:pt idx="2">
                  <c:v>1.5</c:v>
                </c:pt>
                <c:pt idx="3">
                  <c:v>1.75</c:v>
                </c:pt>
                <c:pt idx="4">
                  <c:v>1.8</c:v>
                </c:pt>
                <c:pt idx="5">
                  <c:v>1.85</c:v>
                </c:pt>
                <c:pt idx="6">
                  <c:v>1.9</c:v>
                </c:pt>
                <c:pt idx="7">
                  <c:v>1.950000000000001</c:v>
                </c:pt>
                <c:pt idx="8">
                  <c:v>2.0</c:v>
                </c:pt>
                <c:pt idx="9">
                  <c:v>2.05</c:v>
                </c:pt>
                <c:pt idx="10">
                  <c:v>2.1</c:v>
                </c:pt>
                <c:pt idx="11">
                  <c:v>2.15</c:v>
                </c:pt>
                <c:pt idx="12">
                  <c:v>2.2</c:v>
                </c:pt>
                <c:pt idx="13">
                  <c:v>2.25</c:v>
                </c:pt>
                <c:pt idx="14">
                  <c:v>2.3</c:v>
                </c:pt>
                <c:pt idx="15">
                  <c:v>2.349999999999999</c:v>
                </c:pt>
                <c:pt idx="16">
                  <c:v>2.4</c:v>
                </c:pt>
                <c:pt idx="17">
                  <c:v>2.45</c:v>
                </c:pt>
                <c:pt idx="18">
                  <c:v>2.5</c:v>
                </c:pt>
              </c:numCache>
            </c:numRef>
          </c:xVal>
          <c:yVal>
            <c:numRef>
              <c:f>'Virtual Node'!$D$3:$D$21</c:f>
              <c:numCache>
                <c:formatCode>General</c:formatCode>
                <c:ptCount val="19"/>
                <c:pt idx="0">
                  <c:v>39909.893497</c:v>
                </c:pt>
                <c:pt idx="1">
                  <c:v>51866.247946</c:v>
                </c:pt>
                <c:pt idx="2">
                  <c:v>64898.67310399999</c:v>
                </c:pt>
                <c:pt idx="3">
                  <c:v>80336.43909</c:v>
                </c:pt>
                <c:pt idx="4">
                  <c:v>83627.397992</c:v>
                </c:pt>
                <c:pt idx="5">
                  <c:v>87303.765813</c:v>
                </c:pt>
                <c:pt idx="6">
                  <c:v>91065.261351</c:v>
                </c:pt>
                <c:pt idx="7">
                  <c:v>94947.5777260001</c:v>
                </c:pt>
                <c:pt idx="8">
                  <c:v>100723.840265</c:v>
                </c:pt>
                <c:pt idx="9">
                  <c:v>108422.6547500001</c:v>
                </c:pt>
                <c:pt idx="10">
                  <c:v>116186.628909</c:v>
                </c:pt>
                <c:pt idx="11">
                  <c:v>124282.1396480001</c:v>
                </c:pt>
                <c:pt idx="12">
                  <c:v>134969.9821679999</c:v>
                </c:pt>
                <c:pt idx="13">
                  <c:v>172401.435579</c:v>
                </c:pt>
                <c:pt idx="14">
                  <c:v>210018.2679390001</c:v>
                </c:pt>
                <c:pt idx="15">
                  <c:v>248113.8308119999</c:v>
                </c:pt>
                <c:pt idx="16">
                  <c:v>287596.3573749998</c:v>
                </c:pt>
                <c:pt idx="17">
                  <c:v>536528.720323</c:v>
                </c:pt>
                <c:pt idx="18">
                  <c:v>882848.5733459993</c:v>
                </c:pt>
              </c:numCache>
            </c:numRef>
          </c:yVal>
        </c:ser>
        <c:axId val="479590712"/>
        <c:axId val="479734984"/>
      </c:scatterChart>
      <c:valAx>
        <c:axId val="479590712"/>
        <c:scaling>
          <c:orientation val="minMax"/>
          <c:min val="1.0"/>
        </c:scaling>
        <c:axPos val="b"/>
        <c:title>
          <c:tx>
            <c:rich>
              <a:bodyPr/>
              <a:lstStyle/>
              <a:p>
                <a:pPr>
                  <a:defRPr/>
                </a:pPr>
                <a:r>
                  <a:rPr lang="en-US" sz="3200" dirty="0">
                    <a:latin typeface="Times New Roman" pitchFamily="18" charset="0"/>
                    <a:cs typeface="Times New Roman" pitchFamily="18" charset="0"/>
                  </a:rPr>
                  <a:t>Demand Multiple</a:t>
                </a:r>
              </a:p>
            </c:rich>
          </c:tx>
          <c:layout/>
        </c:title>
        <c:numFmt formatCode="General" sourceLinked="1"/>
        <c:minorTickMark val="out"/>
        <c:tickLblPos val="nextTo"/>
        <c:txPr>
          <a:bodyPr/>
          <a:lstStyle/>
          <a:p>
            <a:pPr>
              <a:defRPr sz="1400" baseline="0"/>
            </a:pPr>
            <a:endParaRPr lang="en-US"/>
          </a:p>
        </c:txPr>
        <c:crossAx val="479734984"/>
        <c:crosses val="autoZero"/>
        <c:crossBetween val="midCat"/>
        <c:majorUnit val="0.2"/>
        <c:minorUnit val="0.2"/>
      </c:valAx>
      <c:valAx>
        <c:axId val="479734984"/>
        <c:scaling>
          <c:orientation val="minMax"/>
        </c:scaling>
        <c:axPos val="l"/>
        <c:majorGridlines/>
        <c:title>
          <c:tx>
            <c:rich>
              <a:bodyPr rot="-5400000" vert="horz"/>
              <a:lstStyle/>
              <a:p>
                <a:pPr>
                  <a:defRPr/>
                </a:pPr>
                <a:r>
                  <a:rPr lang="en-US" sz="3200" dirty="0">
                    <a:latin typeface="Times New Roman" pitchFamily="18" charset="0"/>
                    <a:cs typeface="Times New Roman" pitchFamily="18" charset="0"/>
                  </a:rPr>
                  <a:t>Total Link Usage</a:t>
                </a:r>
              </a:p>
            </c:rich>
          </c:tx>
          <c:layout/>
        </c:title>
        <c:numFmt formatCode="General" sourceLinked="1"/>
        <c:tickLblPos val="nextTo"/>
        <c:txPr>
          <a:bodyPr/>
          <a:lstStyle/>
          <a:p>
            <a:pPr>
              <a:defRPr sz="1400" baseline="0"/>
            </a:pPr>
            <a:endParaRPr lang="en-US"/>
          </a:p>
        </c:txPr>
        <c:crossAx val="479590712"/>
        <c:crosses val="autoZero"/>
        <c:crossBetween val="midCat"/>
      </c:valAx>
    </c:plotArea>
    <c:legend>
      <c:legendPos val="r"/>
      <c:legendEntry>
        <c:idx val="0"/>
        <c:txPr>
          <a:bodyPr/>
          <a:lstStyle/>
          <a:p>
            <a:pPr>
              <a:defRPr sz="1600"/>
            </a:pPr>
            <a:endParaRPr lang="en-US"/>
          </a:p>
        </c:txPr>
      </c:legendEntry>
      <c:legendEntry>
        <c:idx val="1"/>
        <c:txPr>
          <a:bodyPr/>
          <a:lstStyle/>
          <a:p>
            <a:pPr>
              <a:defRPr sz="1600"/>
            </a:pPr>
            <a:endParaRPr lang="en-US"/>
          </a:p>
        </c:txPr>
      </c:legendEntry>
      <c:layout>
        <c:manualLayout>
          <c:xMode val="edge"/>
          <c:yMode val="edge"/>
          <c:x val="0.766239105607982"/>
          <c:y val="0.317545890359921"/>
          <c:w val="0.233760894392018"/>
          <c:h val="0.28919844010035"/>
        </c:manualLayout>
      </c:layout>
    </c:legend>
    <c:plotVisOnly val="1"/>
    <c:dispBlanksAs val="span"/>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26" charset="0"/>
                <a:ea typeface="ヒラギノ角ゴ Pro W3" pitchFamily="26" charset="-128"/>
                <a:cs typeface="ヒラギノ角ゴ Pro W3" pitchFamily="26"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26" charset="0"/>
                <a:ea typeface="ヒラギノ角ゴ Pro W3" pitchFamily="26" charset="-128"/>
                <a:cs typeface="ヒラギノ角ゴ Pro W3" pitchFamily="26" charset="-128"/>
              </a:defRPr>
            </a:lvl1pPr>
          </a:lstStyle>
          <a:p>
            <a:pPr>
              <a:defRPr/>
            </a:pPr>
            <a:fld id="{F6ABF563-1349-114F-917E-F10D2F89553A}" type="datetime1">
              <a:rPr lang="en-US"/>
              <a:pPr>
                <a:defRPr/>
              </a:pPr>
              <a:t>1/13/11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26" charset="0"/>
                <a:ea typeface="ヒラギノ角ゴ Pro W3" pitchFamily="26" charset="-128"/>
                <a:cs typeface="ヒラギノ角ゴ Pro W3" pitchFamily="26"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26" charset="0"/>
                <a:ea typeface="ヒラギノ角ゴ Pro W3" pitchFamily="26" charset="-128"/>
                <a:cs typeface="ヒラギノ角ゴ Pro W3" pitchFamily="26" charset="-128"/>
              </a:defRPr>
            </a:lvl1pPr>
          </a:lstStyle>
          <a:p>
            <a:pPr>
              <a:defRPr/>
            </a:pPr>
            <a:fld id="{4D729AAA-475A-484D-BED9-728A460D1BBD}"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11939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26" charset="0"/>
                <a:ea typeface="ヒラギノ角ゴ Pro W3" pitchFamily="26" charset="-128"/>
                <a:cs typeface="ヒラギノ角ゴ Pro W3" pitchFamily="26"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26" charset="0"/>
                <a:ea typeface="ヒラギノ角ゴ Pro W3" pitchFamily="26" charset="-128"/>
                <a:cs typeface="ヒラギノ角ゴ Pro W3" pitchFamily="26" charset="-128"/>
              </a:defRPr>
            </a:lvl1pPr>
          </a:lstStyle>
          <a:p>
            <a:pPr>
              <a:defRPr/>
            </a:pPr>
            <a:fld id="{D662A70D-56FA-514A-B5B5-64D4FBCEB377}" type="datetime1">
              <a:rPr lang="en-US"/>
              <a:pPr>
                <a:defRPr/>
              </a:pPr>
              <a:t>1/13/11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26" charset="0"/>
                <a:ea typeface="ヒラギノ角ゴ Pro W3" pitchFamily="26" charset="-128"/>
                <a:cs typeface="ヒラギノ角ゴ Pro W3" pitchFamily="26"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26" charset="0"/>
                <a:ea typeface="ヒラギノ角ゴ Pro W3" pitchFamily="26" charset="-128"/>
                <a:cs typeface="ヒラギノ角ゴ Pro W3" pitchFamily="26" charset="-128"/>
              </a:defRPr>
            </a:lvl1pPr>
          </a:lstStyle>
          <a:p>
            <a:pPr>
              <a:defRPr/>
            </a:pPr>
            <a:fld id="{25A263EA-D37C-9142-8F5F-2C50D4782130}" type="slidenum">
              <a:rPr lang="en-US"/>
              <a:pPr>
                <a:defRPr/>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7814083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pitchFamily="-111" charset="-128"/>
        <a:cs typeface="ヒラギノ角ゴ Pro W3" pitchFamily="-111"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11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05475" eaLnBrk="0" hangingPunct="0">
              <a:defRPr sz="1900" b="1">
                <a:solidFill>
                  <a:schemeClr val="tx1"/>
                </a:solidFill>
                <a:latin typeface="Helvetica" charset="0"/>
                <a:ea typeface="ＭＳ Ｐゴシック" charset="0"/>
                <a:cs typeface="ＭＳ Ｐゴシック" charset="0"/>
              </a:defRPr>
            </a:lvl1pPr>
            <a:lvl2pPr marL="702756" indent="-270291" defTabSz="905475" eaLnBrk="0" hangingPunct="0">
              <a:defRPr sz="1900" b="1">
                <a:solidFill>
                  <a:schemeClr val="tx1"/>
                </a:solidFill>
                <a:latin typeface="Helvetica" charset="0"/>
                <a:ea typeface="ＭＳ Ｐゴシック" charset="0"/>
              </a:defRPr>
            </a:lvl2pPr>
            <a:lvl3pPr marL="1081164" indent="-216233" defTabSz="905475" eaLnBrk="0" hangingPunct="0">
              <a:defRPr sz="1900" b="1">
                <a:solidFill>
                  <a:schemeClr val="tx1"/>
                </a:solidFill>
                <a:latin typeface="Helvetica" charset="0"/>
                <a:ea typeface="ＭＳ Ｐゴシック" charset="0"/>
              </a:defRPr>
            </a:lvl3pPr>
            <a:lvl4pPr marL="1513629" indent="-216233" defTabSz="905475" eaLnBrk="0" hangingPunct="0">
              <a:defRPr sz="1900" b="1">
                <a:solidFill>
                  <a:schemeClr val="tx1"/>
                </a:solidFill>
                <a:latin typeface="Helvetica" charset="0"/>
                <a:ea typeface="ＭＳ Ｐゴシック" charset="0"/>
              </a:defRPr>
            </a:lvl4pPr>
            <a:lvl5pPr marL="1946095" indent="-216233" defTabSz="905475" eaLnBrk="0" hangingPunct="0">
              <a:defRPr sz="1900" b="1">
                <a:solidFill>
                  <a:schemeClr val="tx1"/>
                </a:solidFill>
                <a:latin typeface="Helvetica" charset="0"/>
                <a:ea typeface="ＭＳ Ｐゴシック" charset="0"/>
              </a:defRPr>
            </a:lvl5pPr>
            <a:lvl6pPr marL="2378560" indent="-216233" algn="ctr" defTabSz="905475" eaLnBrk="0" fontAlgn="base" hangingPunct="0">
              <a:spcBef>
                <a:spcPct val="0"/>
              </a:spcBef>
              <a:spcAft>
                <a:spcPct val="0"/>
              </a:spcAft>
              <a:defRPr sz="1900" b="1">
                <a:solidFill>
                  <a:schemeClr val="tx1"/>
                </a:solidFill>
                <a:latin typeface="Helvetica" charset="0"/>
                <a:ea typeface="ＭＳ Ｐゴシック" charset="0"/>
              </a:defRPr>
            </a:lvl6pPr>
            <a:lvl7pPr marL="2811026" indent="-216233" algn="ctr" defTabSz="905475" eaLnBrk="0" fontAlgn="base" hangingPunct="0">
              <a:spcBef>
                <a:spcPct val="0"/>
              </a:spcBef>
              <a:spcAft>
                <a:spcPct val="0"/>
              </a:spcAft>
              <a:defRPr sz="1900" b="1">
                <a:solidFill>
                  <a:schemeClr val="tx1"/>
                </a:solidFill>
                <a:latin typeface="Helvetica" charset="0"/>
                <a:ea typeface="ＭＳ Ｐゴシック" charset="0"/>
              </a:defRPr>
            </a:lvl7pPr>
            <a:lvl8pPr marL="3243491" indent="-216233" algn="ctr" defTabSz="905475" eaLnBrk="0" fontAlgn="base" hangingPunct="0">
              <a:spcBef>
                <a:spcPct val="0"/>
              </a:spcBef>
              <a:spcAft>
                <a:spcPct val="0"/>
              </a:spcAft>
              <a:defRPr sz="1900" b="1">
                <a:solidFill>
                  <a:schemeClr val="tx1"/>
                </a:solidFill>
                <a:latin typeface="Helvetica" charset="0"/>
                <a:ea typeface="ＭＳ Ｐゴシック" charset="0"/>
              </a:defRPr>
            </a:lvl8pPr>
            <a:lvl9pPr marL="3675957" indent="-216233" algn="ctr" defTabSz="905475" eaLnBrk="0" fontAlgn="base" hangingPunct="0">
              <a:spcBef>
                <a:spcPct val="0"/>
              </a:spcBef>
              <a:spcAft>
                <a:spcPct val="0"/>
              </a:spcAft>
              <a:defRPr sz="1900" b="1">
                <a:solidFill>
                  <a:schemeClr val="tx1"/>
                </a:solidFill>
                <a:latin typeface="Helvetica" charset="0"/>
                <a:ea typeface="ＭＳ Ｐゴシック" charset="0"/>
              </a:defRPr>
            </a:lvl9pPr>
          </a:lstStyle>
          <a:p>
            <a:pPr eaLnBrk="1" hangingPunct="1"/>
            <a:fld id="{E69ED77C-50FF-D849-9E24-C72FE3097F1B}" type="slidenum">
              <a:rPr lang="en-US" sz="1200" b="0">
                <a:solidFill>
                  <a:prstClr val="black"/>
                </a:solidFill>
                <a:latin typeface="Times New Roman" charset="0"/>
              </a:rPr>
              <a:pPr eaLnBrk="1" hangingPunct="1"/>
              <a:t>1</a:t>
            </a:fld>
            <a:endParaRPr lang="en-US" sz="1200" b="0">
              <a:solidFill>
                <a:prstClr val="black"/>
              </a:solidFill>
              <a:latin typeface="Times New Roman"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05475" eaLnBrk="0" hangingPunct="0">
              <a:defRPr sz="1900" b="1">
                <a:solidFill>
                  <a:schemeClr val="tx1"/>
                </a:solidFill>
                <a:latin typeface="Helvetica" charset="0"/>
                <a:ea typeface="ＭＳ Ｐゴシック" charset="0"/>
                <a:cs typeface="ＭＳ Ｐゴシック" charset="0"/>
              </a:defRPr>
            </a:lvl1pPr>
            <a:lvl2pPr marL="702756" indent="-270291" defTabSz="905475" eaLnBrk="0" hangingPunct="0">
              <a:defRPr sz="1900" b="1">
                <a:solidFill>
                  <a:schemeClr val="tx1"/>
                </a:solidFill>
                <a:latin typeface="Helvetica" charset="0"/>
                <a:ea typeface="ＭＳ Ｐゴシック" charset="0"/>
              </a:defRPr>
            </a:lvl2pPr>
            <a:lvl3pPr marL="1081164" indent="-216233" defTabSz="905475" eaLnBrk="0" hangingPunct="0">
              <a:defRPr sz="1900" b="1">
                <a:solidFill>
                  <a:schemeClr val="tx1"/>
                </a:solidFill>
                <a:latin typeface="Helvetica" charset="0"/>
                <a:ea typeface="ＭＳ Ｐゴシック" charset="0"/>
              </a:defRPr>
            </a:lvl3pPr>
            <a:lvl4pPr marL="1513629" indent="-216233" defTabSz="905475" eaLnBrk="0" hangingPunct="0">
              <a:defRPr sz="1900" b="1">
                <a:solidFill>
                  <a:schemeClr val="tx1"/>
                </a:solidFill>
                <a:latin typeface="Helvetica" charset="0"/>
                <a:ea typeface="ＭＳ Ｐゴシック" charset="0"/>
              </a:defRPr>
            </a:lvl4pPr>
            <a:lvl5pPr marL="1946095" indent="-216233" defTabSz="905475" eaLnBrk="0" hangingPunct="0">
              <a:defRPr sz="1900" b="1">
                <a:solidFill>
                  <a:schemeClr val="tx1"/>
                </a:solidFill>
                <a:latin typeface="Helvetica" charset="0"/>
                <a:ea typeface="ＭＳ Ｐゴシック" charset="0"/>
              </a:defRPr>
            </a:lvl5pPr>
            <a:lvl6pPr marL="2378560" indent="-216233" algn="ctr" defTabSz="905475" eaLnBrk="0" fontAlgn="base" hangingPunct="0">
              <a:spcBef>
                <a:spcPct val="0"/>
              </a:spcBef>
              <a:spcAft>
                <a:spcPct val="0"/>
              </a:spcAft>
              <a:defRPr sz="1900" b="1">
                <a:solidFill>
                  <a:schemeClr val="tx1"/>
                </a:solidFill>
                <a:latin typeface="Helvetica" charset="0"/>
                <a:ea typeface="ＭＳ Ｐゴシック" charset="0"/>
              </a:defRPr>
            </a:lvl6pPr>
            <a:lvl7pPr marL="2811026" indent="-216233" algn="ctr" defTabSz="905475" eaLnBrk="0" fontAlgn="base" hangingPunct="0">
              <a:spcBef>
                <a:spcPct val="0"/>
              </a:spcBef>
              <a:spcAft>
                <a:spcPct val="0"/>
              </a:spcAft>
              <a:defRPr sz="1900" b="1">
                <a:solidFill>
                  <a:schemeClr val="tx1"/>
                </a:solidFill>
                <a:latin typeface="Helvetica" charset="0"/>
                <a:ea typeface="ＭＳ Ｐゴシック" charset="0"/>
              </a:defRPr>
            </a:lvl7pPr>
            <a:lvl8pPr marL="3243491" indent="-216233" algn="ctr" defTabSz="905475" eaLnBrk="0" fontAlgn="base" hangingPunct="0">
              <a:spcBef>
                <a:spcPct val="0"/>
              </a:spcBef>
              <a:spcAft>
                <a:spcPct val="0"/>
              </a:spcAft>
              <a:defRPr sz="1900" b="1">
                <a:solidFill>
                  <a:schemeClr val="tx1"/>
                </a:solidFill>
                <a:latin typeface="Helvetica" charset="0"/>
                <a:ea typeface="ＭＳ Ｐゴシック" charset="0"/>
              </a:defRPr>
            </a:lvl8pPr>
            <a:lvl9pPr marL="3675957" indent="-216233" algn="ctr" defTabSz="905475" eaLnBrk="0" fontAlgn="base" hangingPunct="0">
              <a:spcBef>
                <a:spcPct val="0"/>
              </a:spcBef>
              <a:spcAft>
                <a:spcPct val="0"/>
              </a:spcAft>
              <a:defRPr sz="1900" b="1">
                <a:solidFill>
                  <a:schemeClr val="tx1"/>
                </a:solidFill>
                <a:latin typeface="Helvetica" charset="0"/>
                <a:ea typeface="ＭＳ Ｐゴシック" charset="0"/>
              </a:defRPr>
            </a:lvl9pPr>
          </a:lstStyle>
          <a:p>
            <a:pPr eaLnBrk="1" hangingPunct="1"/>
            <a:fld id="{DBC7CBFB-AB9D-B34B-8F72-DB69565DDA00}" type="slidenum">
              <a:rPr lang="en-US" sz="1200" b="0">
                <a:solidFill>
                  <a:prstClr val="black"/>
                </a:solidFill>
                <a:latin typeface="Times New Roman" charset="0"/>
              </a:rPr>
              <a:pPr eaLnBrk="1" hangingPunct="1"/>
              <a:t>11</a:t>
            </a:fld>
            <a:endParaRPr lang="en-US" sz="1200" b="0">
              <a:solidFill>
                <a:prstClr val="black"/>
              </a:solidFill>
              <a:latin typeface="Times New Roman" charset="0"/>
            </a:endParaRPr>
          </a:p>
        </p:txBody>
      </p:sp>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xfrm>
            <a:off x="913805" y="4343704"/>
            <a:ext cx="5030391" cy="4113892"/>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lstStyle/>
          <a:p>
            <a:pPr eaLnBrk="1" hangingPunct="1"/>
            <a:r>
              <a:rPr lang="en-US">
                <a:latin typeface="Times New Roman" charset="0"/>
                <a:ea typeface="ＭＳ Ｐゴシック" charset="0"/>
                <a:cs typeface="ＭＳ Ｐゴシック" charset="0"/>
              </a:rPr>
              <a:t>To evaluate our SEATTLE design, we first performed large-scale packet-level simulations.</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Since there</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no publicly-available simulator that implements layer-2 control-plane protocols, </a:t>
            </a:r>
          </a:p>
          <a:p>
            <a:pPr eaLnBrk="1" hangingPunct="1"/>
            <a:r>
              <a:rPr lang="en-US">
                <a:latin typeface="Times New Roman" charset="0"/>
                <a:ea typeface="ＭＳ Ｐゴシック" charset="0"/>
                <a:cs typeface="ＭＳ Ｐゴシック" charset="0"/>
              </a:rPr>
              <a:t>we wrote our own event-driven simulator.</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Initially we tested our system using the real traces captured in LBNL by Pang and Paxon in 2005.</a:t>
            </a:r>
          </a:p>
          <a:p>
            <a:pPr eaLnBrk="1" hangingPunct="1"/>
            <a:r>
              <a:rPr lang="en-US">
                <a:latin typeface="Times New Roman" charset="0"/>
                <a:ea typeface="ＭＳ Ｐゴシック" charset="0"/>
                <a:cs typeface="ＭＳ Ｐゴシック" charset="0"/>
              </a:rPr>
              <a:t>The traces, however, contain packets from around 5K hosts across 22 subnets. Since we need to test our system</a:t>
            </a:r>
            <a:br>
              <a:rPr lang="en-US">
                <a:latin typeface="Times New Roman" charset="0"/>
                <a:ea typeface="ＭＳ Ｐゴシック" charset="0"/>
                <a:cs typeface="ＭＳ Ｐゴシック" charset="0"/>
              </a:rPr>
            </a:br>
            <a:r>
              <a:rPr lang="en-US">
                <a:latin typeface="Times New Roman" charset="0"/>
                <a:ea typeface="ＭＳ Ｐゴシック" charset="0"/>
                <a:cs typeface="ＭＳ Ｐゴシック" charset="0"/>
              </a:rPr>
              <a:t>with many more number of hosts, we inflated the trace while preserving the original properties, such as</a:t>
            </a:r>
            <a:br>
              <a:rPr lang="en-US">
                <a:latin typeface="Times New Roman" charset="0"/>
                <a:ea typeface="ＭＳ Ｐゴシック" charset="0"/>
                <a:cs typeface="ＭＳ Ｐゴシック" charset="0"/>
              </a:rPr>
            </a:br>
            <a:r>
              <a:rPr lang="en-US">
                <a:latin typeface="Times New Roman" charset="0"/>
                <a:ea typeface="ＭＳ Ｐゴシック" charset="0"/>
                <a:cs typeface="ＭＳ Ｐゴシック" charset="0"/>
              </a:rPr>
              <a:t>destination popularity distribution.</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Then we used real topologies from a large state university, data centers, and various ISPs.</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For further validation, we also performed emulation tests using our prototype SEATTLE switches built with Click and XORP.</a:t>
            </a:r>
          </a:p>
        </p:txBody>
      </p:sp>
      <p:sp>
        <p:nvSpPr>
          <p:cNvPr id="43012" name="Slide Number Placeholder 3"/>
          <p:cNvSpPr txBox="1">
            <a:spLocks noGrp="1"/>
          </p:cNvSpPr>
          <p:nvPr/>
        </p:nvSpPr>
        <p:spPr bwMode="auto">
          <a:xfrm>
            <a:off x="3885903" y="8687405"/>
            <a:ext cx="2972097" cy="45659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nchor="b"/>
          <a:lstStyle>
            <a:lvl1pPr defTabSz="966788" eaLnBrk="0" hangingPunct="0">
              <a:defRPr sz="2000" b="1">
                <a:solidFill>
                  <a:schemeClr val="tx1"/>
                </a:solidFill>
                <a:latin typeface="Helvetica" charset="0"/>
                <a:ea typeface="ＭＳ Ｐゴシック" charset="0"/>
                <a:cs typeface="ＭＳ Ｐゴシック" charset="0"/>
              </a:defRPr>
            </a:lvl1pPr>
            <a:lvl2pPr marL="742950" indent="-285750" defTabSz="966788" eaLnBrk="0" hangingPunct="0">
              <a:defRPr sz="2000" b="1">
                <a:solidFill>
                  <a:schemeClr val="tx1"/>
                </a:solidFill>
                <a:latin typeface="Helvetica" charset="0"/>
                <a:ea typeface="ＭＳ Ｐゴシック" charset="0"/>
              </a:defRPr>
            </a:lvl2pPr>
            <a:lvl3pPr marL="1143000" indent="-228600" defTabSz="966788" eaLnBrk="0" hangingPunct="0">
              <a:defRPr sz="2000" b="1">
                <a:solidFill>
                  <a:schemeClr val="tx1"/>
                </a:solidFill>
                <a:latin typeface="Helvetica" charset="0"/>
                <a:ea typeface="ＭＳ Ｐゴシック" charset="0"/>
              </a:defRPr>
            </a:lvl3pPr>
            <a:lvl4pPr marL="1600200" indent="-228600" defTabSz="966788" eaLnBrk="0" hangingPunct="0">
              <a:defRPr sz="2000" b="1">
                <a:solidFill>
                  <a:schemeClr val="tx1"/>
                </a:solidFill>
                <a:latin typeface="Helvetica" charset="0"/>
                <a:ea typeface="ＭＳ Ｐゴシック" charset="0"/>
              </a:defRPr>
            </a:lvl4pPr>
            <a:lvl5pPr marL="2057400" indent="-228600" defTabSz="966788" eaLnBrk="0" hangingPunct="0">
              <a:defRPr sz="2000" b="1">
                <a:solidFill>
                  <a:schemeClr val="tx1"/>
                </a:solidFill>
                <a:latin typeface="Helvetica" charset="0"/>
                <a:ea typeface="ＭＳ Ｐゴシック" charset="0"/>
              </a:defRPr>
            </a:lvl5pPr>
            <a:lvl6pPr marL="25146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9pPr>
          </a:lstStyle>
          <a:p>
            <a:pPr algn="r"/>
            <a:fld id="{967AFB55-DCB5-B54E-AF6C-E7CABA023D57}" type="slidenum">
              <a:rPr lang="en-US" altLang="ko-KR" sz="1200" b="0">
                <a:solidFill>
                  <a:prstClr val="black"/>
                </a:solidFill>
                <a:latin typeface="Arial" charset="0"/>
              </a:rPr>
              <a:pPr algn="r"/>
              <a:t>11</a:t>
            </a:fld>
            <a:endParaRPr lang="en-US" altLang="ko-KR" sz="1200" b="0">
              <a:solidFill>
                <a:prstClr val="black"/>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05475" eaLnBrk="0" hangingPunct="0">
              <a:defRPr sz="1900" b="1">
                <a:solidFill>
                  <a:schemeClr val="tx1"/>
                </a:solidFill>
                <a:latin typeface="Helvetica" charset="0"/>
                <a:ea typeface="ＭＳ Ｐゴシック" charset="0"/>
                <a:cs typeface="ＭＳ Ｐゴシック" charset="0"/>
              </a:defRPr>
            </a:lvl1pPr>
            <a:lvl2pPr marL="702756" indent="-270291" defTabSz="905475" eaLnBrk="0" hangingPunct="0">
              <a:defRPr sz="1900" b="1">
                <a:solidFill>
                  <a:schemeClr val="tx1"/>
                </a:solidFill>
                <a:latin typeface="Helvetica" charset="0"/>
                <a:ea typeface="ＭＳ Ｐゴシック" charset="0"/>
              </a:defRPr>
            </a:lvl2pPr>
            <a:lvl3pPr marL="1081164" indent="-216233" defTabSz="905475" eaLnBrk="0" hangingPunct="0">
              <a:defRPr sz="1900" b="1">
                <a:solidFill>
                  <a:schemeClr val="tx1"/>
                </a:solidFill>
                <a:latin typeface="Helvetica" charset="0"/>
                <a:ea typeface="ＭＳ Ｐゴシック" charset="0"/>
              </a:defRPr>
            </a:lvl3pPr>
            <a:lvl4pPr marL="1513629" indent="-216233" defTabSz="905475" eaLnBrk="0" hangingPunct="0">
              <a:defRPr sz="1900" b="1">
                <a:solidFill>
                  <a:schemeClr val="tx1"/>
                </a:solidFill>
                <a:latin typeface="Helvetica" charset="0"/>
                <a:ea typeface="ＭＳ Ｐゴシック" charset="0"/>
              </a:defRPr>
            </a:lvl4pPr>
            <a:lvl5pPr marL="1946095" indent="-216233" defTabSz="905475" eaLnBrk="0" hangingPunct="0">
              <a:defRPr sz="1900" b="1">
                <a:solidFill>
                  <a:schemeClr val="tx1"/>
                </a:solidFill>
                <a:latin typeface="Helvetica" charset="0"/>
                <a:ea typeface="ＭＳ Ｐゴシック" charset="0"/>
              </a:defRPr>
            </a:lvl5pPr>
            <a:lvl6pPr marL="2378560" indent="-216233" algn="ctr" defTabSz="905475" eaLnBrk="0" fontAlgn="base" hangingPunct="0">
              <a:spcBef>
                <a:spcPct val="0"/>
              </a:spcBef>
              <a:spcAft>
                <a:spcPct val="0"/>
              </a:spcAft>
              <a:defRPr sz="1900" b="1">
                <a:solidFill>
                  <a:schemeClr val="tx1"/>
                </a:solidFill>
                <a:latin typeface="Helvetica" charset="0"/>
                <a:ea typeface="ＭＳ Ｐゴシック" charset="0"/>
              </a:defRPr>
            </a:lvl6pPr>
            <a:lvl7pPr marL="2811026" indent="-216233" algn="ctr" defTabSz="905475" eaLnBrk="0" fontAlgn="base" hangingPunct="0">
              <a:spcBef>
                <a:spcPct val="0"/>
              </a:spcBef>
              <a:spcAft>
                <a:spcPct val="0"/>
              </a:spcAft>
              <a:defRPr sz="1900" b="1">
                <a:solidFill>
                  <a:schemeClr val="tx1"/>
                </a:solidFill>
                <a:latin typeface="Helvetica" charset="0"/>
                <a:ea typeface="ＭＳ Ｐゴシック" charset="0"/>
              </a:defRPr>
            </a:lvl7pPr>
            <a:lvl8pPr marL="3243491" indent="-216233" algn="ctr" defTabSz="905475" eaLnBrk="0" fontAlgn="base" hangingPunct="0">
              <a:spcBef>
                <a:spcPct val="0"/>
              </a:spcBef>
              <a:spcAft>
                <a:spcPct val="0"/>
              </a:spcAft>
              <a:defRPr sz="1900" b="1">
                <a:solidFill>
                  <a:schemeClr val="tx1"/>
                </a:solidFill>
                <a:latin typeface="Helvetica" charset="0"/>
                <a:ea typeface="ＭＳ Ｐゴシック" charset="0"/>
              </a:defRPr>
            </a:lvl8pPr>
            <a:lvl9pPr marL="3675957" indent="-216233" algn="ctr" defTabSz="905475" eaLnBrk="0" fontAlgn="base" hangingPunct="0">
              <a:spcBef>
                <a:spcPct val="0"/>
              </a:spcBef>
              <a:spcAft>
                <a:spcPct val="0"/>
              </a:spcAft>
              <a:defRPr sz="1900" b="1">
                <a:solidFill>
                  <a:schemeClr val="tx1"/>
                </a:solidFill>
                <a:latin typeface="Helvetica" charset="0"/>
                <a:ea typeface="ＭＳ Ｐゴシック" charset="0"/>
              </a:defRPr>
            </a:lvl9pPr>
          </a:lstStyle>
          <a:p>
            <a:pPr eaLnBrk="1" hangingPunct="1"/>
            <a:fld id="{365AA52A-C9BF-7143-8E82-8976DEB85796}" type="slidenum">
              <a:rPr lang="en-US" sz="1200" b="0">
                <a:solidFill>
                  <a:prstClr val="black"/>
                </a:solidFill>
                <a:latin typeface="Times New Roman" charset="0"/>
              </a:rPr>
              <a:pPr eaLnBrk="1" hangingPunct="1"/>
              <a:t>12</a:t>
            </a:fld>
            <a:endParaRPr lang="en-US" sz="1200" b="0">
              <a:solidFill>
                <a:prstClr val="black"/>
              </a:solidFill>
              <a:latin typeface="Times New Roman" charset="0"/>
            </a:endParaRPr>
          </a:p>
        </p:txBody>
      </p:sp>
      <p:sp>
        <p:nvSpPr>
          <p:cNvPr id="51202"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28" tIns="45713" rIns="91428" bIns="45713" anchor="b"/>
          <a:lstStyle>
            <a:lvl1pPr defTabSz="957263" eaLnBrk="0" hangingPunct="0">
              <a:defRPr sz="2000" b="1">
                <a:solidFill>
                  <a:schemeClr val="tx1"/>
                </a:solidFill>
                <a:latin typeface="Helvetica" charset="0"/>
                <a:ea typeface="ＭＳ Ｐゴシック" charset="0"/>
                <a:cs typeface="ＭＳ Ｐゴシック" charset="0"/>
              </a:defRPr>
            </a:lvl1pPr>
            <a:lvl2pPr marL="742950" indent="-285750" defTabSz="957263" eaLnBrk="0" hangingPunct="0">
              <a:defRPr sz="2000" b="1">
                <a:solidFill>
                  <a:schemeClr val="tx1"/>
                </a:solidFill>
                <a:latin typeface="Helvetica" charset="0"/>
                <a:ea typeface="ＭＳ Ｐゴシック" charset="0"/>
              </a:defRPr>
            </a:lvl2pPr>
            <a:lvl3pPr marL="1143000" indent="-228600" defTabSz="957263" eaLnBrk="0" hangingPunct="0">
              <a:defRPr sz="2000" b="1">
                <a:solidFill>
                  <a:schemeClr val="tx1"/>
                </a:solidFill>
                <a:latin typeface="Helvetica" charset="0"/>
                <a:ea typeface="ＭＳ Ｐゴシック" charset="0"/>
              </a:defRPr>
            </a:lvl3pPr>
            <a:lvl4pPr marL="1600200" indent="-228600" defTabSz="957263" eaLnBrk="0" hangingPunct="0">
              <a:defRPr sz="2000" b="1">
                <a:solidFill>
                  <a:schemeClr val="tx1"/>
                </a:solidFill>
                <a:latin typeface="Helvetica" charset="0"/>
                <a:ea typeface="ＭＳ Ｐゴシック" charset="0"/>
              </a:defRPr>
            </a:lvl4pPr>
            <a:lvl5pPr marL="2057400" indent="-228600" defTabSz="957263" eaLnBrk="0" hangingPunct="0">
              <a:defRPr sz="2000" b="1">
                <a:solidFill>
                  <a:schemeClr val="tx1"/>
                </a:solidFill>
                <a:latin typeface="Helvetica" charset="0"/>
                <a:ea typeface="ＭＳ Ｐゴシック" charset="0"/>
              </a:defRPr>
            </a:lvl5pPr>
            <a:lvl6pPr marL="2514600" indent="-228600" algn="ctr" defTabSz="957263"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defTabSz="957263"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defTabSz="957263"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defTabSz="957263" eaLnBrk="0" fontAlgn="base" hangingPunct="0">
              <a:spcBef>
                <a:spcPct val="0"/>
              </a:spcBef>
              <a:spcAft>
                <a:spcPct val="0"/>
              </a:spcAft>
              <a:defRPr sz="2000" b="1">
                <a:solidFill>
                  <a:schemeClr val="tx1"/>
                </a:solidFill>
                <a:latin typeface="Helvetica" charset="0"/>
                <a:ea typeface="ＭＳ Ｐゴシック" charset="0"/>
              </a:defRPr>
            </a:lvl9pPr>
          </a:lstStyle>
          <a:p>
            <a:pPr algn="r" eaLnBrk="1" hangingPunct="1"/>
            <a:fld id="{481DD044-0240-F045-9157-A8FDBE51F338}" type="slidenum">
              <a:rPr lang="en-US" altLang="ko-KR" sz="1200" b="0">
                <a:solidFill>
                  <a:prstClr val="black"/>
                </a:solidFill>
                <a:latin typeface="Calibri" charset="0"/>
                <a:ea typeface="Gulim" charset="0"/>
                <a:cs typeface="Gulim" charset="0"/>
              </a:rPr>
              <a:pPr algn="r" eaLnBrk="1" hangingPunct="1"/>
              <a:t>12</a:t>
            </a:fld>
            <a:endParaRPr lang="en-US" altLang="ko-KR" sz="1200" b="0">
              <a:solidFill>
                <a:prstClr val="black"/>
              </a:solidFill>
              <a:latin typeface="Calibri" charset="0"/>
              <a:ea typeface="Gulim" charset="0"/>
              <a:cs typeface="Gulim"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Notes Placeholder 4"/>
          <p:cNvSpPr>
            <a:spLocks noGrp="1"/>
          </p:cNvSpPr>
          <p:nvPr>
            <p:ph type="body" sz="quarter" idx="10"/>
          </p:nvPr>
        </p:nvSpPr>
        <p:spPr>
          <a:xfrm>
            <a:off x="468809" y="4343703"/>
            <a:ext cx="5920383" cy="4308929"/>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91428" tIns="45713" rIns="91428" bIns="45713"/>
          <a:lstStyle/>
          <a:p>
            <a:pPr>
              <a:spcBef>
                <a:spcPct val="0"/>
              </a:spcBef>
            </a:pPr>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05475" eaLnBrk="0" hangingPunct="0">
              <a:defRPr sz="1900" b="1">
                <a:solidFill>
                  <a:schemeClr val="tx1"/>
                </a:solidFill>
                <a:latin typeface="Helvetica" charset="0"/>
                <a:ea typeface="ＭＳ Ｐゴシック" charset="0"/>
                <a:cs typeface="ＭＳ Ｐゴシック" charset="0"/>
              </a:defRPr>
            </a:lvl1pPr>
            <a:lvl2pPr marL="702756" indent="-270291" defTabSz="905475" eaLnBrk="0" hangingPunct="0">
              <a:defRPr sz="1900" b="1">
                <a:solidFill>
                  <a:schemeClr val="tx1"/>
                </a:solidFill>
                <a:latin typeface="Helvetica" charset="0"/>
                <a:ea typeface="ＭＳ Ｐゴシック" charset="0"/>
              </a:defRPr>
            </a:lvl2pPr>
            <a:lvl3pPr marL="1081164" indent="-216233" defTabSz="905475" eaLnBrk="0" hangingPunct="0">
              <a:defRPr sz="1900" b="1">
                <a:solidFill>
                  <a:schemeClr val="tx1"/>
                </a:solidFill>
                <a:latin typeface="Helvetica" charset="0"/>
                <a:ea typeface="ＭＳ Ｐゴシック" charset="0"/>
              </a:defRPr>
            </a:lvl3pPr>
            <a:lvl4pPr marL="1513629" indent="-216233" defTabSz="905475" eaLnBrk="0" hangingPunct="0">
              <a:defRPr sz="1900" b="1">
                <a:solidFill>
                  <a:schemeClr val="tx1"/>
                </a:solidFill>
                <a:latin typeface="Helvetica" charset="0"/>
                <a:ea typeface="ＭＳ Ｐゴシック" charset="0"/>
              </a:defRPr>
            </a:lvl4pPr>
            <a:lvl5pPr marL="1946095" indent="-216233" defTabSz="905475" eaLnBrk="0" hangingPunct="0">
              <a:defRPr sz="1900" b="1">
                <a:solidFill>
                  <a:schemeClr val="tx1"/>
                </a:solidFill>
                <a:latin typeface="Helvetica" charset="0"/>
                <a:ea typeface="ＭＳ Ｐゴシック" charset="0"/>
              </a:defRPr>
            </a:lvl5pPr>
            <a:lvl6pPr marL="2378560" indent="-216233" algn="ctr" defTabSz="905475" eaLnBrk="0" fontAlgn="base" hangingPunct="0">
              <a:spcBef>
                <a:spcPct val="0"/>
              </a:spcBef>
              <a:spcAft>
                <a:spcPct val="0"/>
              </a:spcAft>
              <a:defRPr sz="1900" b="1">
                <a:solidFill>
                  <a:schemeClr val="tx1"/>
                </a:solidFill>
                <a:latin typeface="Helvetica" charset="0"/>
                <a:ea typeface="ＭＳ Ｐゴシック" charset="0"/>
              </a:defRPr>
            </a:lvl6pPr>
            <a:lvl7pPr marL="2811026" indent="-216233" algn="ctr" defTabSz="905475" eaLnBrk="0" fontAlgn="base" hangingPunct="0">
              <a:spcBef>
                <a:spcPct val="0"/>
              </a:spcBef>
              <a:spcAft>
                <a:spcPct val="0"/>
              </a:spcAft>
              <a:defRPr sz="1900" b="1">
                <a:solidFill>
                  <a:schemeClr val="tx1"/>
                </a:solidFill>
                <a:latin typeface="Helvetica" charset="0"/>
                <a:ea typeface="ＭＳ Ｐゴシック" charset="0"/>
              </a:defRPr>
            </a:lvl7pPr>
            <a:lvl8pPr marL="3243491" indent="-216233" algn="ctr" defTabSz="905475" eaLnBrk="0" fontAlgn="base" hangingPunct="0">
              <a:spcBef>
                <a:spcPct val="0"/>
              </a:spcBef>
              <a:spcAft>
                <a:spcPct val="0"/>
              </a:spcAft>
              <a:defRPr sz="1900" b="1">
                <a:solidFill>
                  <a:schemeClr val="tx1"/>
                </a:solidFill>
                <a:latin typeface="Helvetica" charset="0"/>
                <a:ea typeface="ＭＳ Ｐゴシック" charset="0"/>
              </a:defRPr>
            </a:lvl8pPr>
            <a:lvl9pPr marL="3675957" indent="-216233" algn="ctr" defTabSz="905475" eaLnBrk="0" fontAlgn="base" hangingPunct="0">
              <a:spcBef>
                <a:spcPct val="0"/>
              </a:spcBef>
              <a:spcAft>
                <a:spcPct val="0"/>
              </a:spcAft>
              <a:defRPr sz="1900" b="1">
                <a:solidFill>
                  <a:schemeClr val="tx1"/>
                </a:solidFill>
                <a:latin typeface="Helvetica" charset="0"/>
                <a:ea typeface="ＭＳ Ｐゴシック" charset="0"/>
              </a:defRPr>
            </a:lvl9pPr>
          </a:lstStyle>
          <a:p>
            <a:pPr eaLnBrk="1" hangingPunct="1"/>
            <a:fld id="{064935F8-CED0-FF48-8FF1-AF0725F50B40}" type="slidenum">
              <a:rPr lang="en-US" sz="1200" b="0">
                <a:solidFill>
                  <a:prstClr val="black"/>
                </a:solidFill>
                <a:latin typeface="Times New Roman" charset="0"/>
              </a:rPr>
              <a:pPr eaLnBrk="1" hangingPunct="1"/>
              <a:t>13</a:t>
            </a:fld>
            <a:endParaRPr lang="en-US" sz="1200" b="0">
              <a:solidFill>
                <a:prstClr val="black"/>
              </a:solidFill>
              <a:latin typeface="Times New Roman" charset="0"/>
            </a:endParaRPr>
          </a:p>
        </p:txBody>
      </p:sp>
      <p:sp>
        <p:nvSpPr>
          <p:cNvPr id="53250" name="Rectangle 7"/>
          <p:cNvSpPr txBox="1">
            <a:spLocks noGrp="1" noChangeArrowheads="1"/>
          </p:cNvSpPr>
          <p:nvPr/>
        </p:nvSpPr>
        <p:spPr bwMode="auto">
          <a:xfrm>
            <a:off x="3884414" y="8685894"/>
            <a:ext cx="2972098" cy="45659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28" tIns="45713" rIns="91428" bIns="45713" anchor="b"/>
          <a:lstStyle>
            <a:lvl1pPr defTabSz="957263" eaLnBrk="0" hangingPunct="0">
              <a:defRPr sz="2000" b="1">
                <a:solidFill>
                  <a:schemeClr val="tx1"/>
                </a:solidFill>
                <a:latin typeface="Helvetica" charset="0"/>
                <a:ea typeface="ＭＳ Ｐゴシック" charset="0"/>
                <a:cs typeface="ＭＳ Ｐゴシック" charset="0"/>
              </a:defRPr>
            </a:lvl1pPr>
            <a:lvl2pPr marL="742950" indent="-285750" defTabSz="957263" eaLnBrk="0" hangingPunct="0">
              <a:defRPr sz="2000" b="1">
                <a:solidFill>
                  <a:schemeClr val="tx1"/>
                </a:solidFill>
                <a:latin typeface="Helvetica" charset="0"/>
                <a:ea typeface="ＭＳ Ｐゴシック" charset="0"/>
              </a:defRPr>
            </a:lvl2pPr>
            <a:lvl3pPr marL="1143000" indent="-228600" defTabSz="957263" eaLnBrk="0" hangingPunct="0">
              <a:defRPr sz="2000" b="1">
                <a:solidFill>
                  <a:schemeClr val="tx1"/>
                </a:solidFill>
                <a:latin typeface="Helvetica" charset="0"/>
                <a:ea typeface="ＭＳ Ｐゴシック" charset="0"/>
              </a:defRPr>
            </a:lvl3pPr>
            <a:lvl4pPr marL="1600200" indent="-228600" defTabSz="957263" eaLnBrk="0" hangingPunct="0">
              <a:defRPr sz="2000" b="1">
                <a:solidFill>
                  <a:schemeClr val="tx1"/>
                </a:solidFill>
                <a:latin typeface="Helvetica" charset="0"/>
                <a:ea typeface="ＭＳ Ｐゴシック" charset="0"/>
              </a:defRPr>
            </a:lvl4pPr>
            <a:lvl5pPr marL="2057400" indent="-228600" defTabSz="957263" eaLnBrk="0" hangingPunct="0">
              <a:defRPr sz="2000" b="1">
                <a:solidFill>
                  <a:schemeClr val="tx1"/>
                </a:solidFill>
                <a:latin typeface="Helvetica" charset="0"/>
                <a:ea typeface="ＭＳ Ｐゴシック" charset="0"/>
              </a:defRPr>
            </a:lvl5pPr>
            <a:lvl6pPr marL="2514600" indent="-228600" algn="ctr" defTabSz="957263"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defTabSz="957263"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defTabSz="957263"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defTabSz="957263" eaLnBrk="0" fontAlgn="base" hangingPunct="0">
              <a:spcBef>
                <a:spcPct val="0"/>
              </a:spcBef>
              <a:spcAft>
                <a:spcPct val="0"/>
              </a:spcAft>
              <a:defRPr sz="2000" b="1">
                <a:solidFill>
                  <a:schemeClr val="tx1"/>
                </a:solidFill>
                <a:latin typeface="Helvetica" charset="0"/>
                <a:ea typeface="ＭＳ Ｐゴシック" charset="0"/>
              </a:defRPr>
            </a:lvl9pPr>
          </a:lstStyle>
          <a:p>
            <a:pPr algn="r" eaLnBrk="1" hangingPunct="1"/>
            <a:fld id="{CC3E4A44-6656-514F-ACAC-FA3C2A4F9EA8}" type="slidenum">
              <a:rPr lang="en-US" altLang="ko-KR" sz="1200" b="0">
                <a:solidFill>
                  <a:prstClr val="black"/>
                </a:solidFill>
                <a:latin typeface="Calibri" charset="0"/>
                <a:ea typeface="Gulim" charset="0"/>
                <a:cs typeface="Gulim" charset="0"/>
              </a:rPr>
              <a:pPr algn="r" eaLnBrk="1" hangingPunct="1"/>
              <a:t>13</a:t>
            </a:fld>
            <a:endParaRPr lang="en-US" altLang="ko-KR" sz="1200" b="0">
              <a:solidFill>
                <a:prstClr val="black"/>
              </a:solidFill>
              <a:latin typeface="Calibri" charset="0"/>
              <a:ea typeface="Gulim" charset="0"/>
              <a:cs typeface="Gulim"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468809" y="4343703"/>
            <a:ext cx="5920383" cy="4308929"/>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91428" tIns="45713" rIns="91428" bIns="45713"/>
          <a:lstStyle/>
          <a:p>
            <a:pPr>
              <a:spcBef>
                <a:spcPct val="0"/>
              </a:spcBef>
            </a:pPr>
            <a:endParaRPr lang="ko-KR" altLang="en-US">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Slide Image Placeholder 1"/>
          <p:cNvSpPr>
            <a:spLocks noGrp="1" noRot="1" noChangeAspec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p>
        </p:txBody>
      </p:sp>
      <p:sp>
        <p:nvSpPr>
          <p:cNvPr id="83972" name="Slide Number Placeholder 3"/>
          <p:cNvSpPr>
            <a:spLocks noGrp="1"/>
          </p:cNvSpPr>
          <p:nvPr>
            <p:ph type="sldNum" sz="quarter" idx="5"/>
          </p:nvPr>
        </p:nvSpPr>
        <p:spPr bwMode="auto">
          <a:noFill/>
          <a:ln>
            <a:miter lim="800000"/>
            <a:headEnd/>
            <a:tailEnd/>
          </a:ln>
        </p:spPr>
        <p:txBody>
          <a:bodyPr/>
          <a:lstStyle/>
          <a:p>
            <a:fld id="{3D999892-86FE-0047-A5E3-6FB5F2DEF633}" type="slidenum">
              <a:rPr lang="en-US"/>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3AFA2616-11F0-4F4D-A64A-A32680326F0F}" type="slidenum">
              <a:rPr lang="en-US" smtClean="0"/>
              <a:pPr/>
              <a:t>18</a:t>
            </a:fld>
            <a:endParaRPr lang="en-US" smtClean="0"/>
          </a:p>
        </p:txBody>
      </p:sp>
      <p:sp>
        <p:nvSpPr>
          <p:cNvPr id="73731" name="Rectangle 2"/>
          <p:cNvSpPr>
            <a:spLocks noGrp="1" noRot="1" noChangeAspect="1" noChangeArrowheads="1" noTextEdit="1"/>
          </p:cNvSpPr>
          <p:nvPr>
            <p:ph type="sldImg"/>
          </p:nvPr>
        </p:nvSpPr>
        <p:spPr>
          <a:solidFill>
            <a:srgbClr val="FFFFFF"/>
          </a:solidFill>
          <a:ln/>
        </p:spPr>
      </p:sp>
      <p:sp>
        <p:nvSpPr>
          <p:cNvPr id="7373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do this experiment, we took a topology (either the original, or our optimized one), along</a:t>
            </a:r>
            <a:r>
              <a:rPr lang="en-US" baseline="0" dirty="0" smtClean="0"/>
              <a:t> with the traffic patterns as measured on Internet2.  We then ran multi-commodity flow to determine what the cost of using the network is with an e</a:t>
            </a:r>
            <a:r>
              <a:rPr lang="en-US" dirty="0" smtClean="0"/>
              <a:t>xponential cost to using a link (the more utilized,</a:t>
            </a:r>
            <a:r>
              <a:rPr lang="en-US" baseline="0" dirty="0" smtClean="0"/>
              <a:t> the more expensive it is).  We then scaled up the demand matrix, so it was more traffic but the same pattern, and recalculated.  We ran this </a:t>
            </a:r>
            <a:r>
              <a:rPr lang="en-US" baseline="0" dirty="0" err="1" smtClean="0"/>
              <a:t>mulitiple</a:t>
            </a:r>
            <a:r>
              <a:rPr lang="en-US" baseline="0" dirty="0" smtClean="0"/>
              <a:t> times, scaling the demand each time as shown on the x-axis.  This shows the amount of traffic where the network becomes congested (you want to run your network at the knee).  We compare this to our results with grafting (the right two lines).</a:t>
            </a:r>
            <a:endParaRPr lang="en-US" dirty="0" smtClean="0"/>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DFF7224-7688-4E7D-9623-079D2229305A}" type="slidenum">
              <a:rPr lang="zh-CN" altLang="en-US" smtClean="0">
                <a:solidFill>
                  <a:prstClr val="black"/>
                </a:solidFill>
              </a:rPr>
              <a:pPr/>
              <a:t>25</a:t>
            </a:fld>
            <a:endParaRPr lang="en-US" altLang="zh-CN" smtClean="0">
              <a:solidFill>
                <a:prstClr val="black"/>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indent="-228573" eaLnBrk="1" hangingPunct="1">
              <a:buAutoNum type="arabicPeriod"/>
            </a:pPr>
            <a:r>
              <a:rPr lang="en-US" baseline="0" dirty="0" smtClean="0"/>
              <a:t>In contrast to the previous approach, here the router does not know which edge failed. In this example, it cannot distinguish which of the two links failed, it only knows p_2 doesn’t work.</a:t>
            </a:r>
          </a:p>
          <a:p>
            <a:pPr indent="-228573" eaLnBrk="1" hangingPunct="1">
              <a:buAutoNum type="arabicPeriod"/>
            </a:pPr>
            <a:r>
              <a:rPr lang="en-US" baseline="0" dirty="0" smtClean="0"/>
              <a:t>Show how to look up the configuration, and say how large the configuration is.</a:t>
            </a:r>
          </a:p>
          <a:p>
            <a:pPr indent="-228573" eaLnBrk="1" hangingPunct="1">
              <a:buAutoNum type="arabicPeriod"/>
            </a:pPr>
            <a:r>
              <a:rPr lang="en-US" baseline="0" dirty="0" smtClean="0"/>
              <a:t>NP hardness result.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05475" eaLnBrk="0" hangingPunct="0">
              <a:defRPr sz="1900" b="1">
                <a:solidFill>
                  <a:schemeClr val="tx1"/>
                </a:solidFill>
                <a:latin typeface="Helvetica" charset="0"/>
                <a:ea typeface="ＭＳ Ｐゴシック" charset="0"/>
                <a:cs typeface="ＭＳ Ｐゴシック" charset="0"/>
              </a:defRPr>
            </a:lvl1pPr>
            <a:lvl2pPr marL="702756" indent="-270291" defTabSz="905475" eaLnBrk="0" hangingPunct="0">
              <a:defRPr sz="1900" b="1">
                <a:solidFill>
                  <a:schemeClr val="tx1"/>
                </a:solidFill>
                <a:latin typeface="Helvetica" charset="0"/>
                <a:ea typeface="ＭＳ Ｐゴシック" charset="0"/>
              </a:defRPr>
            </a:lvl2pPr>
            <a:lvl3pPr marL="1081164" indent="-216233" defTabSz="905475" eaLnBrk="0" hangingPunct="0">
              <a:defRPr sz="1900" b="1">
                <a:solidFill>
                  <a:schemeClr val="tx1"/>
                </a:solidFill>
                <a:latin typeface="Helvetica" charset="0"/>
                <a:ea typeface="ＭＳ Ｐゴシック" charset="0"/>
              </a:defRPr>
            </a:lvl3pPr>
            <a:lvl4pPr marL="1513629" indent="-216233" defTabSz="905475" eaLnBrk="0" hangingPunct="0">
              <a:defRPr sz="1900" b="1">
                <a:solidFill>
                  <a:schemeClr val="tx1"/>
                </a:solidFill>
                <a:latin typeface="Helvetica" charset="0"/>
                <a:ea typeface="ＭＳ Ｐゴシック" charset="0"/>
              </a:defRPr>
            </a:lvl4pPr>
            <a:lvl5pPr marL="1946095" indent="-216233" defTabSz="905475" eaLnBrk="0" hangingPunct="0">
              <a:defRPr sz="1900" b="1">
                <a:solidFill>
                  <a:schemeClr val="tx1"/>
                </a:solidFill>
                <a:latin typeface="Helvetica" charset="0"/>
                <a:ea typeface="ＭＳ Ｐゴシック" charset="0"/>
              </a:defRPr>
            </a:lvl5pPr>
            <a:lvl6pPr marL="2378560" indent="-216233" algn="ctr" defTabSz="905475" eaLnBrk="0" fontAlgn="base" hangingPunct="0">
              <a:spcBef>
                <a:spcPct val="0"/>
              </a:spcBef>
              <a:spcAft>
                <a:spcPct val="0"/>
              </a:spcAft>
              <a:defRPr sz="1900" b="1">
                <a:solidFill>
                  <a:schemeClr val="tx1"/>
                </a:solidFill>
                <a:latin typeface="Helvetica" charset="0"/>
                <a:ea typeface="ＭＳ Ｐゴシック" charset="0"/>
              </a:defRPr>
            </a:lvl6pPr>
            <a:lvl7pPr marL="2811026" indent="-216233" algn="ctr" defTabSz="905475" eaLnBrk="0" fontAlgn="base" hangingPunct="0">
              <a:spcBef>
                <a:spcPct val="0"/>
              </a:spcBef>
              <a:spcAft>
                <a:spcPct val="0"/>
              </a:spcAft>
              <a:defRPr sz="1900" b="1">
                <a:solidFill>
                  <a:schemeClr val="tx1"/>
                </a:solidFill>
                <a:latin typeface="Helvetica" charset="0"/>
                <a:ea typeface="ＭＳ Ｐゴシック" charset="0"/>
              </a:defRPr>
            </a:lvl7pPr>
            <a:lvl8pPr marL="3243491" indent="-216233" algn="ctr" defTabSz="905475" eaLnBrk="0" fontAlgn="base" hangingPunct="0">
              <a:spcBef>
                <a:spcPct val="0"/>
              </a:spcBef>
              <a:spcAft>
                <a:spcPct val="0"/>
              </a:spcAft>
              <a:defRPr sz="1900" b="1">
                <a:solidFill>
                  <a:schemeClr val="tx1"/>
                </a:solidFill>
                <a:latin typeface="Helvetica" charset="0"/>
                <a:ea typeface="ＭＳ Ｐゴシック" charset="0"/>
              </a:defRPr>
            </a:lvl8pPr>
            <a:lvl9pPr marL="3675957" indent="-216233" algn="ctr" defTabSz="905475" eaLnBrk="0" fontAlgn="base" hangingPunct="0">
              <a:spcBef>
                <a:spcPct val="0"/>
              </a:spcBef>
              <a:spcAft>
                <a:spcPct val="0"/>
              </a:spcAft>
              <a:defRPr sz="1900" b="1">
                <a:solidFill>
                  <a:schemeClr val="tx1"/>
                </a:solidFill>
                <a:latin typeface="Helvetica" charset="0"/>
                <a:ea typeface="ＭＳ Ｐゴシック" charset="0"/>
              </a:defRPr>
            </a:lvl9pPr>
          </a:lstStyle>
          <a:p>
            <a:pPr eaLnBrk="1" hangingPunct="1"/>
            <a:fld id="{15451A5C-DC39-8F4A-B5FE-16F64CC396FF}" type="slidenum">
              <a:rPr lang="en-US" sz="1200" b="0">
                <a:solidFill>
                  <a:prstClr val="black"/>
                </a:solidFill>
                <a:latin typeface="Times New Roman" charset="0"/>
              </a:rPr>
              <a:pPr eaLnBrk="1" hangingPunct="1"/>
              <a:t>3</a:t>
            </a:fld>
            <a:endParaRPr lang="en-US" sz="1200" b="0">
              <a:solidFill>
                <a:prstClr val="black"/>
              </a:solidFill>
              <a:latin typeface="Times New Roman" charset="0"/>
            </a:endParaRPr>
          </a:p>
        </p:txBody>
      </p:sp>
      <p:sp>
        <p:nvSpPr>
          <p:cNvPr id="28674" name="Rectangle 7"/>
          <p:cNvSpPr txBox="1">
            <a:spLocks noGrp="1" noChangeArrowheads="1"/>
          </p:cNvSpPr>
          <p:nvPr/>
        </p:nvSpPr>
        <p:spPr bwMode="auto">
          <a:xfrm>
            <a:off x="3885903" y="8687405"/>
            <a:ext cx="2972097" cy="45659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nchor="b"/>
          <a:lstStyle>
            <a:lvl1pPr defTabSz="966788" eaLnBrk="0" hangingPunct="0">
              <a:defRPr sz="2000" b="1">
                <a:solidFill>
                  <a:schemeClr val="tx1"/>
                </a:solidFill>
                <a:latin typeface="Helvetica" charset="0"/>
                <a:ea typeface="ＭＳ Ｐゴシック" charset="0"/>
                <a:cs typeface="ＭＳ Ｐゴシック" charset="0"/>
              </a:defRPr>
            </a:lvl1pPr>
            <a:lvl2pPr marL="742950" indent="-285750" defTabSz="966788" eaLnBrk="0" hangingPunct="0">
              <a:defRPr sz="2000" b="1">
                <a:solidFill>
                  <a:schemeClr val="tx1"/>
                </a:solidFill>
                <a:latin typeface="Helvetica" charset="0"/>
                <a:ea typeface="ＭＳ Ｐゴシック" charset="0"/>
              </a:defRPr>
            </a:lvl2pPr>
            <a:lvl3pPr marL="1143000" indent="-228600" defTabSz="966788" eaLnBrk="0" hangingPunct="0">
              <a:defRPr sz="2000" b="1">
                <a:solidFill>
                  <a:schemeClr val="tx1"/>
                </a:solidFill>
                <a:latin typeface="Helvetica" charset="0"/>
                <a:ea typeface="ＭＳ Ｐゴシック" charset="0"/>
              </a:defRPr>
            </a:lvl3pPr>
            <a:lvl4pPr marL="1600200" indent="-228600" defTabSz="966788" eaLnBrk="0" hangingPunct="0">
              <a:defRPr sz="2000" b="1">
                <a:solidFill>
                  <a:schemeClr val="tx1"/>
                </a:solidFill>
                <a:latin typeface="Helvetica" charset="0"/>
                <a:ea typeface="ＭＳ Ｐゴシック" charset="0"/>
              </a:defRPr>
            </a:lvl4pPr>
            <a:lvl5pPr marL="2057400" indent="-228600" defTabSz="966788" eaLnBrk="0" hangingPunct="0">
              <a:defRPr sz="2000" b="1">
                <a:solidFill>
                  <a:schemeClr val="tx1"/>
                </a:solidFill>
                <a:latin typeface="Helvetica" charset="0"/>
                <a:ea typeface="ＭＳ Ｐゴシック" charset="0"/>
              </a:defRPr>
            </a:lvl5pPr>
            <a:lvl6pPr marL="25146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9pPr>
          </a:lstStyle>
          <a:p>
            <a:pPr algn="r"/>
            <a:fld id="{8638ADB7-4AAE-5246-ABFB-DF14B536EED2}" type="slidenum">
              <a:rPr lang="en-US" altLang="ko-KR" sz="1200" b="0">
                <a:solidFill>
                  <a:prstClr val="black"/>
                </a:solidFill>
                <a:latin typeface="Arial" charset="0"/>
              </a:rPr>
              <a:pPr algn="r"/>
              <a:t>3</a:t>
            </a:fld>
            <a:endParaRPr lang="en-US" altLang="ko-KR" sz="1200" b="0">
              <a:solidFill>
                <a:prstClr val="black"/>
              </a:solidFill>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913805" y="4343704"/>
            <a:ext cx="5030391" cy="4113892"/>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91432" tIns="45716" rIns="91432" bIns="45716"/>
          <a:lstStyle/>
          <a:p>
            <a:pPr eaLnBrk="1" hangingPunct="1"/>
            <a:endParaRPr lang="en-US" altLang="ko-KR">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05475" eaLnBrk="0" hangingPunct="0">
              <a:defRPr sz="1900" b="1">
                <a:solidFill>
                  <a:schemeClr val="tx1"/>
                </a:solidFill>
                <a:latin typeface="Helvetica" charset="0"/>
                <a:ea typeface="ＭＳ Ｐゴシック" charset="0"/>
                <a:cs typeface="ＭＳ Ｐゴシック" charset="0"/>
              </a:defRPr>
            </a:lvl1pPr>
            <a:lvl2pPr marL="702756" indent="-270291" defTabSz="905475" eaLnBrk="0" hangingPunct="0">
              <a:defRPr sz="1900" b="1">
                <a:solidFill>
                  <a:schemeClr val="tx1"/>
                </a:solidFill>
                <a:latin typeface="Helvetica" charset="0"/>
                <a:ea typeface="ＭＳ Ｐゴシック" charset="0"/>
              </a:defRPr>
            </a:lvl2pPr>
            <a:lvl3pPr marL="1081164" indent="-216233" defTabSz="905475" eaLnBrk="0" hangingPunct="0">
              <a:defRPr sz="1900" b="1">
                <a:solidFill>
                  <a:schemeClr val="tx1"/>
                </a:solidFill>
                <a:latin typeface="Helvetica" charset="0"/>
                <a:ea typeface="ＭＳ Ｐゴシック" charset="0"/>
              </a:defRPr>
            </a:lvl3pPr>
            <a:lvl4pPr marL="1513629" indent="-216233" defTabSz="905475" eaLnBrk="0" hangingPunct="0">
              <a:defRPr sz="1900" b="1">
                <a:solidFill>
                  <a:schemeClr val="tx1"/>
                </a:solidFill>
                <a:latin typeface="Helvetica" charset="0"/>
                <a:ea typeface="ＭＳ Ｐゴシック" charset="0"/>
              </a:defRPr>
            </a:lvl4pPr>
            <a:lvl5pPr marL="1946095" indent="-216233" defTabSz="905475" eaLnBrk="0" hangingPunct="0">
              <a:defRPr sz="1900" b="1">
                <a:solidFill>
                  <a:schemeClr val="tx1"/>
                </a:solidFill>
                <a:latin typeface="Helvetica" charset="0"/>
                <a:ea typeface="ＭＳ Ｐゴシック" charset="0"/>
              </a:defRPr>
            </a:lvl5pPr>
            <a:lvl6pPr marL="2378560" indent="-216233" algn="ctr" defTabSz="905475" eaLnBrk="0" fontAlgn="base" hangingPunct="0">
              <a:spcBef>
                <a:spcPct val="0"/>
              </a:spcBef>
              <a:spcAft>
                <a:spcPct val="0"/>
              </a:spcAft>
              <a:defRPr sz="1900" b="1">
                <a:solidFill>
                  <a:schemeClr val="tx1"/>
                </a:solidFill>
                <a:latin typeface="Helvetica" charset="0"/>
                <a:ea typeface="ＭＳ Ｐゴシック" charset="0"/>
              </a:defRPr>
            </a:lvl6pPr>
            <a:lvl7pPr marL="2811026" indent="-216233" algn="ctr" defTabSz="905475" eaLnBrk="0" fontAlgn="base" hangingPunct="0">
              <a:spcBef>
                <a:spcPct val="0"/>
              </a:spcBef>
              <a:spcAft>
                <a:spcPct val="0"/>
              </a:spcAft>
              <a:defRPr sz="1900" b="1">
                <a:solidFill>
                  <a:schemeClr val="tx1"/>
                </a:solidFill>
                <a:latin typeface="Helvetica" charset="0"/>
                <a:ea typeface="ＭＳ Ｐゴシック" charset="0"/>
              </a:defRPr>
            </a:lvl7pPr>
            <a:lvl8pPr marL="3243491" indent="-216233" algn="ctr" defTabSz="905475" eaLnBrk="0" fontAlgn="base" hangingPunct="0">
              <a:spcBef>
                <a:spcPct val="0"/>
              </a:spcBef>
              <a:spcAft>
                <a:spcPct val="0"/>
              </a:spcAft>
              <a:defRPr sz="1900" b="1">
                <a:solidFill>
                  <a:schemeClr val="tx1"/>
                </a:solidFill>
                <a:latin typeface="Helvetica" charset="0"/>
                <a:ea typeface="ＭＳ Ｐゴシック" charset="0"/>
              </a:defRPr>
            </a:lvl8pPr>
            <a:lvl9pPr marL="3675957" indent="-216233" algn="ctr" defTabSz="905475" eaLnBrk="0" fontAlgn="base" hangingPunct="0">
              <a:spcBef>
                <a:spcPct val="0"/>
              </a:spcBef>
              <a:spcAft>
                <a:spcPct val="0"/>
              </a:spcAft>
              <a:defRPr sz="1900" b="1">
                <a:solidFill>
                  <a:schemeClr val="tx1"/>
                </a:solidFill>
                <a:latin typeface="Helvetica" charset="0"/>
                <a:ea typeface="ＭＳ Ｐゴシック" charset="0"/>
              </a:defRPr>
            </a:lvl9pPr>
          </a:lstStyle>
          <a:p>
            <a:pPr eaLnBrk="1" hangingPunct="1"/>
            <a:fld id="{3A63E2FC-9BD8-8749-B1B5-A7FF6F7AFF3D}" type="slidenum">
              <a:rPr lang="en-US" sz="1200" b="0">
                <a:solidFill>
                  <a:prstClr val="black"/>
                </a:solidFill>
                <a:latin typeface="Times New Roman" charset="0"/>
              </a:rPr>
              <a:pPr eaLnBrk="1" hangingPunct="1"/>
              <a:t>4</a:t>
            </a:fld>
            <a:endParaRPr lang="en-US" sz="1200" b="0">
              <a:solidFill>
                <a:prstClr val="black"/>
              </a:solidFill>
              <a:latin typeface="Times New Roman"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05475" eaLnBrk="0" hangingPunct="0">
              <a:defRPr sz="1900" b="1">
                <a:solidFill>
                  <a:schemeClr val="tx1"/>
                </a:solidFill>
                <a:latin typeface="Helvetica" charset="0"/>
                <a:ea typeface="ＭＳ Ｐゴシック" charset="0"/>
                <a:cs typeface="ＭＳ Ｐゴシック" charset="0"/>
              </a:defRPr>
            </a:lvl1pPr>
            <a:lvl2pPr marL="702756" indent="-270291" defTabSz="905475" eaLnBrk="0" hangingPunct="0">
              <a:defRPr sz="1900" b="1">
                <a:solidFill>
                  <a:schemeClr val="tx1"/>
                </a:solidFill>
                <a:latin typeface="Helvetica" charset="0"/>
                <a:ea typeface="ＭＳ Ｐゴシック" charset="0"/>
              </a:defRPr>
            </a:lvl2pPr>
            <a:lvl3pPr marL="1081164" indent="-216233" defTabSz="905475" eaLnBrk="0" hangingPunct="0">
              <a:defRPr sz="1900" b="1">
                <a:solidFill>
                  <a:schemeClr val="tx1"/>
                </a:solidFill>
                <a:latin typeface="Helvetica" charset="0"/>
                <a:ea typeface="ＭＳ Ｐゴシック" charset="0"/>
              </a:defRPr>
            </a:lvl3pPr>
            <a:lvl4pPr marL="1513629" indent="-216233" defTabSz="905475" eaLnBrk="0" hangingPunct="0">
              <a:defRPr sz="1900" b="1">
                <a:solidFill>
                  <a:schemeClr val="tx1"/>
                </a:solidFill>
                <a:latin typeface="Helvetica" charset="0"/>
                <a:ea typeface="ＭＳ Ｐゴシック" charset="0"/>
              </a:defRPr>
            </a:lvl4pPr>
            <a:lvl5pPr marL="1946095" indent="-216233" defTabSz="905475" eaLnBrk="0" hangingPunct="0">
              <a:defRPr sz="1900" b="1">
                <a:solidFill>
                  <a:schemeClr val="tx1"/>
                </a:solidFill>
                <a:latin typeface="Helvetica" charset="0"/>
                <a:ea typeface="ＭＳ Ｐゴシック" charset="0"/>
              </a:defRPr>
            </a:lvl5pPr>
            <a:lvl6pPr marL="2378560" indent="-216233" algn="ctr" defTabSz="905475" eaLnBrk="0" fontAlgn="base" hangingPunct="0">
              <a:spcBef>
                <a:spcPct val="0"/>
              </a:spcBef>
              <a:spcAft>
                <a:spcPct val="0"/>
              </a:spcAft>
              <a:defRPr sz="1900" b="1">
                <a:solidFill>
                  <a:schemeClr val="tx1"/>
                </a:solidFill>
                <a:latin typeface="Helvetica" charset="0"/>
                <a:ea typeface="ＭＳ Ｐゴシック" charset="0"/>
              </a:defRPr>
            </a:lvl6pPr>
            <a:lvl7pPr marL="2811026" indent="-216233" algn="ctr" defTabSz="905475" eaLnBrk="0" fontAlgn="base" hangingPunct="0">
              <a:spcBef>
                <a:spcPct val="0"/>
              </a:spcBef>
              <a:spcAft>
                <a:spcPct val="0"/>
              </a:spcAft>
              <a:defRPr sz="1900" b="1">
                <a:solidFill>
                  <a:schemeClr val="tx1"/>
                </a:solidFill>
                <a:latin typeface="Helvetica" charset="0"/>
                <a:ea typeface="ＭＳ Ｐゴシック" charset="0"/>
              </a:defRPr>
            </a:lvl7pPr>
            <a:lvl8pPr marL="3243491" indent="-216233" algn="ctr" defTabSz="905475" eaLnBrk="0" fontAlgn="base" hangingPunct="0">
              <a:spcBef>
                <a:spcPct val="0"/>
              </a:spcBef>
              <a:spcAft>
                <a:spcPct val="0"/>
              </a:spcAft>
              <a:defRPr sz="1900" b="1">
                <a:solidFill>
                  <a:schemeClr val="tx1"/>
                </a:solidFill>
                <a:latin typeface="Helvetica" charset="0"/>
                <a:ea typeface="ＭＳ Ｐゴシック" charset="0"/>
              </a:defRPr>
            </a:lvl8pPr>
            <a:lvl9pPr marL="3675957" indent="-216233" algn="ctr" defTabSz="905475" eaLnBrk="0" fontAlgn="base" hangingPunct="0">
              <a:spcBef>
                <a:spcPct val="0"/>
              </a:spcBef>
              <a:spcAft>
                <a:spcPct val="0"/>
              </a:spcAft>
              <a:defRPr sz="1900" b="1">
                <a:solidFill>
                  <a:schemeClr val="tx1"/>
                </a:solidFill>
                <a:latin typeface="Helvetica" charset="0"/>
                <a:ea typeface="ＭＳ Ｐゴシック" charset="0"/>
              </a:defRPr>
            </a:lvl9pPr>
          </a:lstStyle>
          <a:p>
            <a:pPr eaLnBrk="1" hangingPunct="1"/>
            <a:fld id="{76627C0B-1DD3-A846-8308-536476F1825A}" type="slidenum">
              <a:rPr lang="en-US" sz="1200" b="0">
                <a:solidFill>
                  <a:prstClr val="black"/>
                </a:solidFill>
                <a:latin typeface="Times New Roman" charset="0"/>
              </a:rPr>
              <a:pPr eaLnBrk="1" hangingPunct="1"/>
              <a:t>5</a:t>
            </a:fld>
            <a:endParaRPr lang="en-US" sz="1200" b="0">
              <a:solidFill>
                <a:prstClr val="black"/>
              </a:solidFill>
              <a:latin typeface="Times New Roman" charset="0"/>
            </a:endParaRPr>
          </a:p>
        </p:txBody>
      </p:sp>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xfrm>
            <a:off x="913805" y="4343704"/>
            <a:ext cx="5030391" cy="4113892"/>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lstStyle/>
          <a:p>
            <a:pPr eaLnBrk="1" hangingPunct="1"/>
            <a:r>
              <a:rPr lang="en-US">
                <a:latin typeface="Times New Roman" charset="0"/>
                <a:ea typeface="ＭＳ Ｐゴシック" charset="0"/>
                <a:cs typeface="ＭＳ Ｐゴシック" charset="0"/>
              </a:rPr>
              <a:t>This slide summarizes the specific objectives of SEATTLE, and the corresponding set of solutions we propose.</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First, SEATTLE aims at avoiding flooding. And the approach to satisfy this is prohibiting broadcasting for unicast traffic. </a:t>
            </a:r>
          </a:p>
          <a:p>
            <a:pPr eaLnBrk="1" hangingPunct="1"/>
            <a:r>
              <a:rPr lang="en-US">
                <a:latin typeface="Times New Roman" charset="0"/>
                <a:ea typeface="ＭＳ Ｐゴシック" charset="0"/>
                <a:cs typeface="ＭＳ Ｐゴシック" charset="0"/>
              </a:rPr>
              <a:t>Therefore SEATTLE switches need a mechanism to figure out a host</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location in a scalable fashion.</a:t>
            </a:r>
          </a:p>
          <a:p>
            <a:pPr eaLnBrk="1" hangingPunct="1"/>
            <a:r>
              <a:rPr lang="en-US">
                <a:latin typeface="Times New Roman" charset="0"/>
                <a:ea typeface="ＭＳ Ｐゴシック" charset="0"/>
                <a:cs typeface="ＭＳ Ｐゴシック" charset="0"/>
              </a:rPr>
              <a:t>Before talking about the technical solution to realize this approach, let me introduce our second objective, which is restraining broadcasting.</a:t>
            </a:r>
          </a:p>
          <a:p>
            <a:pPr eaLnBrk="1" hangingPunct="1"/>
            <a:r>
              <a:rPr lang="en-US">
                <a:latin typeface="Times New Roman" charset="0"/>
                <a:ea typeface="ＭＳ Ｐゴシック" charset="0"/>
                <a:cs typeface="ＭＳ Ｐゴシック" charset="0"/>
              </a:rPr>
              <a:t>Broadcasting in Ethernet is widely used for various bootstrapping purposes. Thus we need to offer a unicast-based host bootstrapping mechanism.</a:t>
            </a:r>
          </a:p>
          <a:p>
            <a:pPr eaLnBrk="1" hangingPunct="1"/>
            <a:r>
              <a:rPr lang="en-US">
                <a:latin typeface="Times New Roman" charset="0"/>
                <a:ea typeface="ＭＳ Ｐゴシック" charset="0"/>
                <a:cs typeface="ＭＳ Ｐゴシック" charset="0"/>
              </a:rPr>
              <a:t>Now we can see that realizing both these approaches requires a scalable mechanism with which switches can resolve end hosts</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 information. </a:t>
            </a:r>
          </a:p>
          <a:p>
            <a:pPr eaLnBrk="1" hangingPunct="1"/>
            <a:r>
              <a:rPr lang="en-US">
                <a:latin typeface="Times New Roman" charset="0"/>
                <a:ea typeface="ＭＳ Ｐゴシック" charset="0"/>
                <a:cs typeface="ＭＳ Ｐゴシック" charset="0"/>
              </a:rPr>
              <a:t>Our technical solution for this is a network-layer one-hop DHT, which I</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ll explain in next few slides.</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The third objective is reducing routing state at each switch. And the high-level approach we take is populating host information only when and where it is needed.</a:t>
            </a:r>
          </a:p>
          <a:p>
            <a:pPr eaLnBrk="1" hangingPunct="1"/>
            <a:r>
              <a:rPr lang="en-US">
                <a:latin typeface="Times New Roman" charset="0"/>
                <a:ea typeface="ＭＳ Ｐゴシック" charset="0"/>
                <a:cs typeface="ＭＳ Ｐゴシック" charset="0"/>
              </a:rPr>
              <a:t>The insight behind this is that most hosts in an enterprise anyway communicate with only a small number of very popular hosts, such as mail servers, file servers, printers, and web proxies. To fully leverage this locality, SEATTLE switches resolve host information on-demand and cache the resolved information.</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Additionally, we want to ensure shortest paths for any pairs of hosts. Our approach is letting switches learn a complete network topology. </a:t>
            </a:r>
          </a:p>
          <a:p>
            <a:pPr eaLnBrk="1" hangingPunct="1"/>
            <a:r>
              <a:rPr lang="en-US">
                <a:latin typeface="Times New Roman" charset="0"/>
                <a:ea typeface="ＭＳ Ｐゴシック" charset="0"/>
                <a:cs typeface="ＭＳ Ｐゴシック" charset="0"/>
              </a:rPr>
              <a:t>The technical solution we choose is reusing the link-state routing technology, which is already proven to be effective. </a:t>
            </a:r>
          </a:p>
          <a:p>
            <a:pPr eaLnBrk="1" hangingPunct="1"/>
            <a:r>
              <a:rPr lang="en-US">
                <a:latin typeface="Times New Roman" charset="0"/>
                <a:ea typeface="ＭＳ Ｐゴシック" charset="0"/>
                <a:cs typeface="ＭＳ Ｐゴシック" charset="0"/>
              </a:rPr>
              <a:t>However, generating link-state advertisements whenever each host</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state changes obviously leads to huge control-plane overhead.</a:t>
            </a:r>
          </a:p>
          <a:p>
            <a:pPr eaLnBrk="1" hangingPunct="1"/>
            <a:r>
              <a:rPr lang="en-US">
                <a:latin typeface="Times New Roman" charset="0"/>
                <a:ea typeface="ＭＳ Ｐゴシック" charset="0"/>
                <a:cs typeface="ＭＳ Ｐゴシック" charset="0"/>
              </a:rPr>
              <a:t>Instead, SEATTLE switches maintain only the switch-level topology.</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Last but not least, we want to avoid any modification to end hosts, because host-level backwards compatibility is very important for real-world deployment.</a:t>
            </a:r>
          </a:p>
        </p:txBody>
      </p:sp>
      <p:sp>
        <p:nvSpPr>
          <p:cNvPr id="30724" name="Slide Number Placeholder 3"/>
          <p:cNvSpPr txBox="1">
            <a:spLocks noGrp="1"/>
          </p:cNvSpPr>
          <p:nvPr/>
        </p:nvSpPr>
        <p:spPr bwMode="auto">
          <a:xfrm>
            <a:off x="3885903" y="8687405"/>
            <a:ext cx="2972097" cy="45659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nchor="b"/>
          <a:lstStyle>
            <a:lvl1pPr defTabSz="966788" eaLnBrk="0" hangingPunct="0">
              <a:defRPr sz="2000" b="1">
                <a:solidFill>
                  <a:schemeClr val="tx1"/>
                </a:solidFill>
                <a:latin typeface="Helvetica" charset="0"/>
                <a:ea typeface="ＭＳ Ｐゴシック" charset="0"/>
                <a:cs typeface="ＭＳ Ｐゴシック" charset="0"/>
              </a:defRPr>
            </a:lvl1pPr>
            <a:lvl2pPr marL="742950" indent="-285750" defTabSz="966788" eaLnBrk="0" hangingPunct="0">
              <a:defRPr sz="2000" b="1">
                <a:solidFill>
                  <a:schemeClr val="tx1"/>
                </a:solidFill>
                <a:latin typeface="Helvetica" charset="0"/>
                <a:ea typeface="ＭＳ Ｐゴシック" charset="0"/>
              </a:defRPr>
            </a:lvl2pPr>
            <a:lvl3pPr marL="1143000" indent="-228600" defTabSz="966788" eaLnBrk="0" hangingPunct="0">
              <a:defRPr sz="2000" b="1">
                <a:solidFill>
                  <a:schemeClr val="tx1"/>
                </a:solidFill>
                <a:latin typeface="Helvetica" charset="0"/>
                <a:ea typeface="ＭＳ Ｐゴシック" charset="0"/>
              </a:defRPr>
            </a:lvl3pPr>
            <a:lvl4pPr marL="1600200" indent="-228600" defTabSz="966788" eaLnBrk="0" hangingPunct="0">
              <a:defRPr sz="2000" b="1">
                <a:solidFill>
                  <a:schemeClr val="tx1"/>
                </a:solidFill>
                <a:latin typeface="Helvetica" charset="0"/>
                <a:ea typeface="ＭＳ Ｐゴシック" charset="0"/>
              </a:defRPr>
            </a:lvl4pPr>
            <a:lvl5pPr marL="2057400" indent="-228600" defTabSz="966788" eaLnBrk="0" hangingPunct="0">
              <a:defRPr sz="2000" b="1">
                <a:solidFill>
                  <a:schemeClr val="tx1"/>
                </a:solidFill>
                <a:latin typeface="Helvetica" charset="0"/>
                <a:ea typeface="ＭＳ Ｐゴシック" charset="0"/>
              </a:defRPr>
            </a:lvl5pPr>
            <a:lvl6pPr marL="25146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9pPr>
          </a:lstStyle>
          <a:p>
            <a:pPr algn="r"/>
            <a:fld id="{DF08BBCF-A464-1147-BD26-911C9661AFF4}" type="slidenum">
              <a:rPr lang="en-US" altLang="ko-KR" sz="1200" b="0">
                <a:solidFill>
                  <a:prstClr val="black"/>
                </a:solidFill>
                <a:latin typeface="Arial" charset="0"/>
              </a:rPr>
              <a:pPr algn="r"/>
              <a:t>5</a:t>
            </a:fld>
            <a:endParaRPr lang="en-US" altLang="ko-KR" sz="1200" b="0">
              <a:solidFill>
                <a:prstClr val="black"/>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05475" eaLnBrk="0" hangingPunct="0">
              <a:defRPr sz="1900" b="1">
                <a:solidFill>
                  <a:schemeClr val="tx1"/>
                </a:solidFill>
                <a:latin typeface="Helvetica" charset="0"/>
                <a:ea typeface="ＭＳ Ｐゴシック" charset="0"/>
                <a:cs typeface="ＭＳ Ｐゴシック" charset="0"/>
              </a:defRPr>
            </a:lvl1pPr>
            <a:lvl2pPr marL="702756" indent="-270291" defTabSz="905475" eaLnBrk="0" hangingPunct="0">
              <a:defRPr sz="1900" b="1">
                <a:solidFill>
                  <a:schemeClr val="tx1"/>
                </a:solidFill>
                <a:latin typeface="Helvetica" charset="0"/>
                <a:ea typeface="ＭＳ Ｐゴシック" charset="0"/>
              </a:defRPr>
            </a:lvl2pPr>
            <a:lvl3pPr marL="1081164" indent="-216233" defTabSz="905475" eaLnBrk="0" hangingPunct="0">
              <a:defRPr sz="1900" b="1">
                <a:solidFill>
                  <a:schemeClr val="tx1"/>
                </a:solidFill>
                <a:latin typeface="Helvetica" charset="0"/>
                <a:ea typeface="ＭＳ Ｐゴシック" charset="0"/>
              </a:defRPr>
            </a:lvl3pPr>
            <a:lvl4pPr marL="1513629" indent="-216233" defTabSz="905475" eaLnBrk="0" hangingPunct="0">
              <a:defRPr sz="1900" b="1">
                <a:solidFill>
                  <a:schemeClr val="tx1"/>
                </a:solidFill>
                <a:latin typeface="Helvetica" charset="0"/>
                <a:ea typeface="ＭＳ Ｐゴシック" charset="0"/>
              </a:defRPr>
            </a:lvl4pPr>
            <a:lvl5pPr marL="1946095" indent="-216233" defTabSz="905475" eaLnBrk="0" hangingPunct="0">
              <a:defRPr sz="1900" b="1">
                <a:solidFill>
                  <a:schemeClr val="tx1"/>
                </a:solidFill>
                <a:latin typeface="Helvetica" charset="0"/>
                <a:ea typeface="ＭＳ Ｐゴシック" charset="0"/>
              </a:defRPr>
            </a:lvl5pPr>
            <a:lvl6pPr marL="2378560" indent="-216233" algn="ctr" defTabSz="905475" eaLnBrk="0" fontAlgn="base" hangingPunct="0">
              <a:spcBef>
                <a:spcPct val="0"/>
              </a:spcBef>
              <a:spcAft>
                <a:spcPct val="0"/>
              </a:spcAft>
              <a:defRPr sz="1900" b="1">
                <a:solidFill>
                  <a:schemeClr val="tx1"/>
                </a:solidFill>
                <a:latin typeface="Helvetica" charset="0"/>
                <a:ea typeface="ＭＳ Ｐゴシック" charset="0"/>
              </a:defRPr>
            </a:lvl6pPr>
            <a:lvl7pPr marL="2811026" indent="-216233" algn="ctr" defTabSz="905475" eaLnBrk="0" fontAlgn="base" hangingPunct="0">
              <a:spcBef>
                <a:spcPct val="0"/>
              </a:spcBef>
              <a:spcAft>
                <a:spcPct val="0"/>
              </a:spcAft>
              <a:defRPr sz="1900" b="1">
                <a:solidFill>
                  <a:schemeClr val="tx1"/>
                </a:solidFill>
                <a:latin typeface="Helvetica" charset="0"/>
                <a:ea typeface="ＭＳ Ｐゴシック" charset="0"/>
              </a:defRPr>
            </a:lvl7pPr>
            <a:lvl8pPr marL="3243491" indent="-216233" algn="ctr" defTabSz="905475" eaLnBrk="0" fontAlgn="base" hangingPunct="0">
              <a:spcBef>
                <a:spcPct val="0"/>
              </a:spcBef>
              <a:spcAft>
                <a:spcPct val="0"/>
              </a:spcAft>
              <a:defRPr sz="1900" b="1">
                <a:solidFill>
                  <a:schemeClr val="tx1"/>
                </a:solidFill>
                <a:latin typeface="Helvetica" charset="0"/>
                <a:ea typeface="ＭＳ Ｐゴシック" charset="0"/>
              </a:defRPr>
            </a:lvl8pPr>
            <a:lvl9pPr marL="3675957" indent="-216233" algn="ctr" defTabSz="905475" eaLnBrk="0" fontAlgn="base" hangingPunct="0">
              <a:spcBef>
                <a:spcPct val="0"/>
              </a:spcBef>
              <a:spcAft>
                <a:spcPct val="0"/>
              </a:spcAft>
              <a:defRPr sz="1900" b="1">
                <a:solidFill>
                  <a:schemeClr val="tx1"/>
                </a:solidFill>
                <a:latin typeface="Helvetica" charset="0"/>
                <a:ea typeface="ＭＳ Ｐゴシック" charset="0"/>
              </a:defRPr>
            </a:lvl9pPr>
          </a:lstStyle>
          <a:p>
            <a:pPr eaLnBrk="1" hangingPunct="1"/>
            <a:fld id="{50C3C18D-5D69-CF4C-9DE1-5D176834C276}" type="slidenum">
              <a:rPr lang="en-US" sz="1200" b="0">
                <a:solidFill>
                  <a:prstClr val="black"/>
                </a:solidFill>
                <a:latin typeface="Times New Roman" charset="0"/>
              </a:rPr>
              <a:pPr eaLnBrk="1" hangingPunct="1"/>
              <a:t>6</a:t>
            </a:fld>
            <a:endParaRPr lang="en-US" sz="1200" b="0">
              <a:solidFill>
                <a:prstClr val="black"/>
              </a:solidFill>
              <a:latin typeface="Times New Roman" charset="0"/>
            </a:endParaRPr>
          </a:p>
        </p:txBody>
      </p:sp>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xfrm>
            <a:off x="913805" y="4343704"/>
            <a:ext cx="5030391" cy="4113892"/>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lstStyle/>
          <a:p>
            <a:pPr eaLnBrk="1" hangingPunct="1">
              <a:lnSpc>
                <a:spcPct val="80000"/>
              </a:lnSpc>
            </a:pPr>
            <a:r>
              <a:rPr lang="en-US" sz="800">
                <a:latin typeface="Times New Roman" charset="0"/>
                <a:ea typeface="ＭＳ Ｐゴシック" charset="0"/>
                <a:cs typeface="ＭＳ Ｐゴシック" charset="0"/>
              </a:rPr>
              <a:t>Now we shortly explain our network-layer one-hop DHT.</a:t>
            </a:r>
          </a:p>
          <a:p>
            <a:pPr eaLnBrk="1" hangingPunct="1">
              <a:lnSpc>
                <a:spcPct val="80000"/>
              </a:lnSpc>
            </a:pPr>
            <a:r>
              <a:rPr lang="en-US" sz="800">
                <a:latin typeface="Times New Roman" charset="0"/>
                <a:ea typeface="ＭＳ Ｐゴシック" charset="0"/>
                <a:cs typeface="ＭＳ Ｐゴシック" charset="0"/>
              </a:rPr>
              <a:t>The DHT can maintain any key-value pairs using a hash function F.</a:t>
            </a:r>
          </a:p>
          <a:p>
            <a:pPr eaLnBrk="1" hangingPunct="1">
              <a:lnSpc>
                <a:spcPct val="80000"/>
              </a:lnSpc>
            </a:pPr>
            <a:r>
              <a:rPr lang="en-US" sz="800">
                <a:latin typeface="Times New Roman" charset="0"/>
                <a:ea typeface="ＭＳ Ｐゴシック" charset="0"/>
                <a:cs typeface="ＭＳ Ｐゴシック" charset="0"/>
              </a:rPr>
              <a:t>Specifically, F is a consistent hash mapping a key to one of the switches in the network. </a:t>
            </a:r>
          </a:p>
          <a:p>
            <a:pPr eaLnBrk="1" hangingPunct="1">
              <a:lnSpc>
                <a:spcPct val="80000"/>
              </a:lnSpc>
            </a:pPr>
            <a:r>
              <a:rPr lang="en-US" sz="800">
                <a:latin typeface="Times New Roman" charset="0"/>
                <a:ea typeface="ＭＳ Ｐゴシック" charset="0"/>
                <a:cs typeface="ＭＳ Ｐゴシック" charset="0"/>
              </a:rPr>
              <a:t>That is, F is defined over the live set of switches in the network, and all switches in the network commonly use this function, F. </a:t>
            </a:r>
          </a:p>
          <a:p>
            <a:pPr eaLnBrk="1" hangingPunct="1">
              <a:lnSpc>
                <a:spcPct val="80000"/>
              </a:lnSpc>
            </a:pPr>
            <a:endParaRPr lang="en-US" sz="800">
              <a:latin typeface="Times New Roman" charset="0"/>
              <a:ea typeface="ＭＳ Ｐゴシック" charset="0"/>
              <a:cs typeface="ＭＳ Ｐゴシック" charset="0"/>
            </a:endParaRPr>
          </a:p>
          <a:p>
            <a:pPr eaLnBrk="1" hangingPunct="1">
              <a:lnSpc>
                <a:spcPct val="80000"/>
              </a:lnSpc>
            </a:pPr>
            <a:r>
              <a:rPr lang="en-US" sz="800">
                <a:latin typeface="Times New Roman" charset="0"/>
                <a:ea typeface="ＭＳ Ｐゴシック" charset="0"/>
                <a:cs typeface="ＭＳ Ｐゴシック" charset="0"/>
              </a:rPr>
              <a:t>Fortunately in SEATTLE, the link-state routing ensures that each switch knows about all the other live switches.</a:t>
            </a:r>
          </a:p>
          <a:p>
            <a:pPr eaLnBrk="1" hangingPunct="1">
              <a:lnSpc>
                <a:spcPct val="80000"/>
              </a:lnSpc>
            </a:pPr>
            <a:r>
              <a:rPr lang="en-US" sz="800">
                <a:latin typeface="Times New Roman" charset="0"/>
                <a:ea typeface="ＭＳ Ｐゴシック" charset="0"/>
                <a:cs typeface="ＭＳ Ｐゴシック" charset="0"/>
              </a:rPr>
              <a:t>Therefore, the strong consistency of the function F is easily achievable. Additionally, every DHT operation involved with F</a:t>
            </a:r>
            <a:br>
              <a:rPr lang="en-US" sz="800">
                <a:latin typeface="Times New Roman" charset="0"/>
                <a:ea typeface="ＭＳ Ｐゴシック" charset="0"/>
                <a:cs typeface="ＭＳ Ｐゴシック" charset="0"/>
              </a:rPr>
            </a:br>
            <a:r>
              <a:rPr lang="en-US" sz="800">
                <a:latin typeface="Times New Roman" charset="0"/>
                <a:ea typeface="ＭＳ Ｐゴシック" charset="0"/>
                <a:cs typeface="ＭＳ Ｐゴシック" charset="0"/>
              </a:rPr>
              <a:t>can also be implemented via a single-hop look-up on the consistent hash ring.</a:t>
            </a:r>
          </a:p>
          <a:p>
            <a:pPr eaLnBrk="1" hangingPunct="1">
              <a:lnSpc>
                <a:spcPct val="80000"/>
              </a:lnSpc>
            </a:pPr>
            <a:endParaRPr lang="en-US" sz="800">
              <a:latin typeface="Times New Roman" charset="0"/>
              <a:ea typeface="ＭＳ Ｐゴシック" charset="0"/>
              <a:cs typeface="ＭＳ Ｐゴシック" charset="0"/>
            </a:endParaRPr>
          </a:p>
          <a:p>
            <a:pPr eaLnBrk="1" hangingPunct="1">
              <a:lnSpc>
                <a:spcPct val="80000"/>
              </a:lnSpc>
            </a:pPr>
            <a:r>
              <a:rPr lang="en-US" sz="800">
                <a:latin typeface="Times New Roman" charset="0"/>
                <a:ea typeface="ＭＳ Ｐゴシック" charset="0"/>
                <a:cs typeface="ＭＳ Ｐゴシック" charset="0"/>
              </a:rPr>
              <a:t>This network-layer one-hop DHT has some unique benefits.</a:t>
            </a:r>
          </a:p>
          <a:p>
            <a:pPr eaLnBrk="1" hangingPunct="1">
              <a:lnSpc>
                <a:spcPct val="80000"/>
              </a:lnSpc>
            </a:pPr>
            <a:r>
              <a:rPr lang="en-US" sz="800">
                <a:latin typeface="Times New Roman" charset="0"/>
                <a:ea typeface="ＭＳ Ｐゴシック" charset="0"/>
                <a:cs typeface="ＭＳ Ｐゴシック" charset="0"/>
              </a:rPr>
              <a:t>First, we can ensure fast and efficient reaction to network changes, </a:t>
            </a:r>
          </a:p>
          <a:p>
            <a:pPr eaLnBrk="1" hangingPunct="1">
              <a:lnSpc>
                <a:spcPct val="80000"/>
              </a:lnSpc>
            </a:pPr>
            <a:r>
              <a:rPr lang="en-US" sz="800">
                <a:latin typeface="Times New Roman" charset="0"/>
                <a:ea typeface="ＭＳ Ｐゴシック" charset="0"/>
                <a:cs typeface="ＭＳ Ｐゴシック" charset="0"/>
              </a:rPr>
              <a:t>because the LS routing ensures that any network events are reliably shared by all switches within a small convergence period.</a:t>
            </a:r>
          </a:p>
          <a:p>
            <a:pPr eaLnBrk="1" hangingPunct="1">
              <a:lnSpc>
                <a:spcPct val="80000"/>
              </a:lnSpc>
            </a:pPr>
            <a:r>
              <a:rPr lang="en-US" sz="800">
                <a:latin typeface="Times New Roman" charset="0"/>
                <a:ea typeface="ＭＳ Ｐゴシック" charset="0"/>
                <a:cs typeface="ＭＳ Ｐゴシック" charset="0"/>
              </a:rPr>
              <a:t>Second, the reliability and capacity of the DHT system naturally grows with the network size.</a:t>
            </a:r>
          </a:p>
        </p:txBody>
      </p:sp>
      <p:sp>
        <p:nvSpPr>
          <p:cNvPr id="32772" name="Slide Number Placeholder 3"/>
          <p:cNvSpPr txBox="1">
            <a:spLocks noGrp="1"/>
          </p:cNvSpPr>
          <p:nvPr/>
        </p:nvSpPr>
        <p:spPr bwMode="auto">
          <a:xfrm>
            <a:off x="3885903" y="8687405"/>
            <a:ext cx="2972097" cy="45659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nchor="b"/>
          <a:lstStyle>
            <a:lvl1pPr defTabSz="966788" eaLnBrk="0" hangingPunct="0">
              <a:defRPr sz="2000" b="1">
                <a:solidFill>
                  <a:schemeClr val="tx1"/>
                </a:solidFill>
                <a:latin typeface="Helvetica" charset="0"/>
                <a:ea typeface="ＭＳ Ｐゴシック" charset="0"/>
                <a:cs typeface="ＭＳ Ｐゴシック" charset="0"/>
              </a:defRPr>
            </a:lvl1pPr>
            <a:lvl2pPr marL="742950" indent="-285750" defTabSz="966788" eaLnBrk="0" hangingPunct="0">
              <a:defRPr sz="2000" b="1">
                <a:solidFill>
                  <a:schemeClr val="tx1"/>
                </a:solidFill>
                <a:latin typeface="Helvetica" charset="0"/>
                <a:ea typeface="ＭＳ Ｐゴシック" charset="0"/>
              </a:defRPr>
            </a:lvl2pPr>
            <a:lvl3pPr marL="1143000" indent="-228600" defTabSz="966788" eaLnBrk="0" hangingPunct="0">
              <a:defRPr sz="2000" b="1">
                <a:solidFill>
                  <a:schemeClr val="tx1"/>
                </a:solidFill>
                <a:latin typeface="Helvetica" charset="0"/>
                <a:ea typeface="ＭＳ Ｐゴシック" charset="0"/>
              </a:defRPr>
            </a:lvl3pPr>
            <a:lvl4pPr marL="1600200" indent="-228600" defTabSz="966788" eaLnBrk="0" hangingPunct="0">
              <a:defRPr sz="2000" b="1">
                <a:solidFill>
                  <a:schemeClr val="tx1"/>
                </a:solidFill>
                <a:latin typeface="Helvetica" charset="0"/>
                <a:ea typeface="ＭＳ Ｐゴシック" charset="0"/>
              </a:defRPr>
            </a:lvl4pPr>
            <a:lvl5pPr marL="2057400" indent="-228600" defTabSz="966788" eaLnBrk="0" hangingPunct="0">
              <a:defRPr sz="2000" b="1">
                <a:solidFill>
                  <a:schemeClr val="tx1"/>
                </a:solidFill>
                <a:latin typeface="Helvetica" charset="0"/>
                <a:ea typeface="ＭＳ Ｐゴシック" charset="0"/>
              </a:defRPr>
            </a:lvl5pPr>
            <a:lvl6pPr marL="25146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9pPr>
          </a:lstStyle>
          <a:p>
            <a:pPr algn="r"/>
            <a:fld id="{97D6FE95-5736-D046-A9D8-1923DF4E4387}" type="slidenum">
              <a:rPr lang="en-US" altLang="ko-KR" sz="1200" b="0">
                <a:solidFill>
                  <a:prstClr val="black"/>
                </a:solidFill>
                <a:latin typeface="Arial" charset="0"/>
              </a:rPr>
              <a:pPr algn="r"/>
              <a:t>6</a:t>
            </a:fld>
            <a:endParaRPr lang="en-US" altLang="ko-KR" sz="1200" b="0">
              <a:solidFill>
                <a:prstClr val="black"/>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05475" eaLnBrk="0" hangingPunct="0">
              <a:defRPr sz="1900" b="1">
                <a:solidFill>
                  <a:schemeClr val="tx1"/>
                </a:solidFill>
                <a:latin typeface="Helvetica" charset="0"/>
                <a:ea typeface="ＭＳ Ｐゴシック" charset="0"/>
                <a:cs typeface="ＭＳ Ｐゴシック" charset="0"/>
              </a:defRPr>
            </a:lvl1pPr>
            <a:lvl2pPr marL="702756" indent="-270291" defTabSz="905475" eaLnBrk="0" hangingPunct="0">
              <a:defRPr sz="1900" b="1">
                <a:solidFill>
                  <a:schemeClr val="tx1"/>
                </a:solidFill>
                <a:latin typeface="Helvetica" charset="0"/>
                <a:ea typeface="ＭＳ Ｐゴシック" charset="0"/>
              </a:defRPr>
            </a:lvl2pPr>
            <a:lvl3pPr marL="1081164" indent="-216233" defTabSz="905475" eaLnBrk="0" hangingPunct="0">
              <a:defRPr sz="1900" b="1">
                <a:solidFill>
                  <a:schemeClr val="tx1"/>
                </a:solidFill>
                <a:latin typeface="Helvetica" charset="0"/>
                <a:ea typeface="ＭＳ Ｐゴシック" charset="0"/>
              </a:defRPr>
            </a:lvl3pPr>
            <a:lvl4pPr marL="1513629" indent="-216233" defTabSz="905475" eaLnBrk="0" hangingPunct="0">
              <a:defRPr sz="1900" b="1">
                <a:solidFill>
                  <a:schemeClr val="tx1"/>
                </a:solidFill>
                <a:latin typeface="Helvetica" charset="0"/>
                <a:ea typeface="ＭＳ Ｐゴシック" charset="0"/>
              </a:defRPr>
            </a:lvl4pPr>
            <a:lvl5pPr marL="1946095" indent="-216233" defTabSz="905475" eaLnBrk="0" hangingPunct="0">
              <a:defRPr sz="1900" b="1">
                <a:solidFill>
                  <a:schemeClr val="tx1"/>
                </a:solidFill>
                <a:latin typeface="Helvetica" charset="0"/>
                <a:ea typeface="ＭＳ Ｐゴシック" charset="0"/>
              </a:defRPr>
            </a:lvl5pPr>
            <a:lvl6pPr marL="2378560" indent="-216233" algn="ctr" defTabSz="905475" eaLnBrk="0" fontAlgn="base" hangingPunct="0">
              <a:spcBef>
                <a:spcPct val="0"/>
              </a:spcBef>
              <a:spcAft>
                <a:spcPct val="0"/>
              </a:spcAft>
              <a:defRPr sz="1900" b="1">
                <a:solidFill>
                  <a:schemeClr val="tx1"/>
                </a:solidFill>
                <a:latin typeface="Helvetica" charset="0"/>
                <a:ea typeface="ＭＳ Ｐゴシック" charset="0"/>
              </a:defRPr>
            </a:lvl6pPr>
            <a:lvl7pPr marL="2811026" indent="-216233" algn="ctr" defTabSz="905475" eaLnBrk="0" fontAlgn="base" hangingPunct="0">
              <a:spcBef>
                <a:spcPct val="0"/>
              </a:spcBef>
              <a:spcAft>
                <a:spcPct val="0"/>
              </a:spcAft>
              <a:defRPr sz="1900" b="1">
                <a:solidFill>
                  <a:schemeClr val="tx1"/>
                </a:solidFill>
                <a:latin typeface="Helvetica" charset="0"/>
                <a:ea typeface="ＭＳ Ｐゴシック" charset="0"/>
              </a:defRPr>
            </a:lvl7pPr>
            <a:lvl8pPr marL="3243491" indent="-216233" algn="ctr" defTabSz="905475" eaLnBrk="0" fontAlgn="base" hangingPunct="0">
              <a:spcBef>
                <a:spcPct val="0"/>
              </a:spcBef>
              <a:spcAft>
                <a:spcPct val="0"/>
              </a:spcAft>
              <a:defRPr sz="1900" b="1">
                <a:solidFill>
                  <a:schemeClr val="tx1"/>
                </a:solidFill>
                <a:latin typeface="Helvetica" charset="0"/>
                <a:ea typeface="ＭＳ Ｐゴシック" charset="0"/>
              </a:defRPr>
            </a:lvl8pPr>
            <a:lvl9pPr marL="3675957" indent="-216233" algn="ctr" defTabSz="905475" eaLnBrk="0" fontAlgn="base" hangingPunct="0">
              <a:spcBef>
                <a:spcPct val="0"/>
              </a:spcBef>
              <a:spcAft>
                <a:spcPct val="0"/>
              </a:spcAft>
              <a:defRPr sz="1900" b="1">
                <a:solidFill>
                  <a:schemeClr val="tx1"/>
                </a:solidFill>
                <a:latin typeface="Helvetica" charset="0"/>
                <a:ea typeface="ＭＳ Ｐゴシック" charset="0"/>
              </a:defRPr>
            </a:lvl9pPr>
          </a:lstStyle>
          <a:p>
            <a:pPr eaLnBrk="1" hangingPunct="1"/>
            <a:fld id="{69385340-4865-C046-9B2B-69677694A4F0}" type="slidenum">
              <a:rPr lang="en-US" sz="1200" b="0">
                <a:solidFill>
                  <a:prstClr val="black"/>
                </a:solidFill>
                <a:latin typeface="Times New Roman" charset="0"/>
              </a:rPr>
              <a:pPr eaLnBrk="1" hangingPunct="1"/>
              <a:t>7</a:t>
            </a:fld>
            <a:endParaRPr lang="en-US" sz="1200" b="0">
              <a:solidFill>
                <a:prstClr val="black"/>
              </a:solidFill>
              <a:latin typeface="Times New Roman" charset="0"/>
            </a:endParaRPr>
          </a:p>
        </p:txBody>
      </p:sp>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xfrm>
            <a:off x="913805" y="4343704"/>
            <a:ext cx="5030391" cy="4113892"/>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lstStyle/>
          <a:p>
            <a:pPr eaLnBrk="1" hangingPunct="1"/>
            <a:r>
              <a:rPr lang="en-US">
                <a:latin typeface="Times New Roman" charset="0"/>
                <a:ea typeface="ＭＳ Ｐゴシック" charset="0"/>
                <a:cs typeface="ＭＳ Ｐゴシック" charset="0"/>
              </a:rPr>
              <a:t>Here we give an example usage of the DHT for location resolution.</a:t>
            </a:r>
          </a:p>
          <a:p>
            <a:pPr eaLnBrk="1" hangingPunct="1"/>
            <a:r>
              <a:rPr lang="en-US">
                <a:latin typeface="Times New Roman" charset="0"/>
                <a:ea typeface="ＭＳ Ｐゴシック" charset="0"/>
                <a:cs typeface="ＭＳ Ｐゴシック" charset="0"/>
              </a:rPr>
              <a:t>A key is a host</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MAC address, and the corresponding value is the location of the host.</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Suppose we have a network composed of five switches, running a link-state routing protocol.</a:t>
            </a:r>
          </a:p>
          <a:p>
            <a:pPr eaLnBrk="1" hangingPunct="1"/>
            <a:r>
              <a:rPr lang="en-US">
                <a:latin typeface="Times New Roman" charset="0"/>
                <a:ea typeface="ＭＳ Ｐゴシック" charset="0"/>
                <a:cs typeface="ＭＳ Ｐゴシック" charset="0"/>
              </a:rPr>
              <a:t>Then there are two end hosts, x and y. When x arrives at the network, its adjacent switch A learns x</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MAC address and location.</a:t>
            </a:r>
          </a:p>
          <a:p>
            <a:pPr eaLnBrk="1" hangingPunct="1"/>
            <a:r>
              <a:rPr lang="en-US">
                <a:latin typeface="Times New Roman" charset="0"/>
                <a:ea typeface="ＭＳ Ｐゴシック" charset="0"/>
                <a:cs typeface="ＭＳ Ｐゴシック" charset="0"/>
              </a:rPr>
              <a:t>And the location of x is actually the identifier of x</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adjacent switch, which is A itself.</a:t>
            </a:r>
          </a:p>
          <a:p>
            <a:pPr eaLnBrk="1" hangingPunct="1"/>
            <a:r>
              <a:rPr lang="en-US">
                <a:latin typeface="Times New Roman" charset="0"/>
                <a:ea typeface="ＭＳ Ｐゴシック" charset="0"/>
                <a:cs typeface="ＭＳ Ｐゴシック" charset="0"/>
              </a:rPr>
              <a:t>Then as the owner of x</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information, A applies the hash function F to the key, and obtains one of the switches in the network, for example, B.</a:t>
            </a:r>
          </a:p>
          <a:p>
            <a:pPr eaLnBrk="1" hangingPunct="1"/>
            <a:r>
              <a:rPr lang="en-US">
                <a:latin typeface="Times New Roman" charset="0"/>
                <a:ea typeface="ＭＳ Ｐゴシック" charset="0"/>
                <a:cs typeface="ＭＳ Ｐゴシック" charset="0"/>
              </a:rPr>
              <a:t>Then A publishes x</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information to B, and B stores that information for future use.</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Now, suppose y sends some traffic destined to x. Y</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adjacent switch D receives this and applies the same hashing function F to x</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MAC address,</a:t>
            </a:r>
          </a:p>
          <a:p>
            <a:pPr eaLnBrk="1" hangingPunct="1"/>
            <a:r>
              <a:rPr lang="en-US">
                <a:latin typeface="Times New Roman" charset="0"/>
                <a:ea typeface="ＭＳ Ｐゴシック" charset="0"/>
                <a:cs typeface="ＭＳ Ｐゴシック" charset="0"/>
              </a:rPr>
              <a:t>and of course obtains the same value, B. Thus, D sends the traffic to B using encapsulation. The reason we need encapsulation is because intermediate switches between D and B do not necessarily know x</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s location. When B receives this traffic, it looks up its own forwarding table, finds out that x is located behind A.</a:t>
            </a:r>
          </a:p>
          <a:p>
            <a:pPr eaLnBrk="1" hangingPunct="1"/>
            <a:r>
              <a:rPr lang="en-US">
                <a:latin typeface="Times New Roman" charset="0"/>
                <a:ea typeface="ＭＳ Ｐゴシック" charset="0"/>
                <a:cs typeface="ＭＳ Ｐゴシック" charset="0"/>
              </a:rPr>
              <a:t>Thus it sends the traffic to A again using encapsulation. </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This ensures correct delivery but along a detour path. How can we optimize this?</a:t>
            </a:r>
          </a:p>
          <a:p>
            <a:pPr eaLnBrk="1" hangingPunct="1"/>
            <a:r>
              <a:rPr lang="en-US">
                <a:latin typeface="Times New Roman" charset="0"/>
                <a:ea typeface="ＭＳ Ｐゴシック" charset="0"/>
                <a:cs typeface="ＭＳ Ｐゴシック" charset="0"/>
              </a:rPr>
              <a:t>The idea is making B notify D that </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hey, if you want to reach x, send traffic directly to A</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 </a:t>
            </a:r>
          </a:p>
          <a:p>
            <a:pPr eaLnBrk="1" hangingPunct="1"/>
            <a:r>
              <a:rPr lang="en-US">
                <a:latin typeface="Times New Roman" charset="0"/>
                <a:ea typeface="ＭＳ Ｐゴシック" charset="0"/>
                <a:cs typeface="ＭＳ Ｐゴシック" charset="0"/>
              </a:rPr>
              <a:t>D can then directly forwards traffic to x along the shortest path from D to A.</a:t>
            </a:r>
          </a:p>
          <a:p>
            <a:pPr eaLnBrk="1" hangingPunct="1"/>
            <a:r>
              <a:rPr lang="en-US">
                <a:latin typeface="Times New Roman" charset="0"/>
                <a:ea typeface="ＭＳ Ｐゴシック" charset="0"/>
                <a:cs typeface="ＭＳ Ｐゴシック" charset="0"/>
              </a:rPr>
              <a:t>Meanwhile, D applies an appropriate caching strategy to the temporarily-stored host information.</a:t>
            </a:r>
          </a:p>
          <a:p>
            <a:pPr eaLnBrk="1" hangingPunct="1"/>
            <a:endParaRPr lang="en-US">
              <a:latin typeface="Times New Roman" charset="0"/>
              <a:ea typeface="ＭＳ Ｐゴシック" charset="0"/>
              <a:cs typeface="ＭＳ Ｐゴシック" charset="0"/>
            </a:endParaRPr>
          </a:p>
        </p:txBody>
      </p:sp>
      <p:sp>
        <p:nvSpPr>
          <p:cNvPr id="34820" name="Slide Number Placeholder 3"/>
          <p:cNvSpPr txBox="1">
            <a:spLocks noGrp="1"/>
          </p:cNvSpPr>
          <p:nvPr/>
        </p:nvSpPr>
        <p:spPr bwMode="auto">
          <a:xfrm>
            <a:off x="3885903" y="8687405"/>
            <a:ext cx="2972097" cy="45659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nchor="b"/>
          <a:lstStyle>
            <a:lvl1pPr defTabSz="966788" eaLnBrk="0" hangingPunct="0">
              <a:defRPr sz="2000" b="1">
                <a:solidFill>
                  <a:schemeClr val="tx1"/>
                </a:solidFill>
                <a:latin typeface="Helvetica" charset="0"/>
                <a:ea typeface="ＭＳ Ｐゴシック" charset="0"/>
                <a:cs typeface="ＭＳ Ｐゴシック" charset="0"/>
              </a:defRPr>
            </a:lvl1pPr>
            <a:lvl2pPr marL="742950" indent="-285750" defTabSz="966788" eaLnBrk="0" hangingPunct="0">
              <a:defRPr sz="2000" b="1">
                <a:solidFill>
                  <a:schemeClr val="tx1"/>
                </a:solidFill>
                <a:latin typeface="Helvetica" charset="0"/>
                <a:ea typeface="ＭＳ Ｐゴシック" charset="0"/>
              </a:defRPr>
            </a:lvl2pPr>
            <a:lvl3pPr marL="1143000" indent="-228600" defTabSz="966788" eaLnBrk="0" hangingPunct="0">
              <a:defRPr sz="2000" b="1">
                <a:solidFill>
                  <a:schemeClr val="tx1"/>
                </a:solidFill>
                <a:latin typeface="Helvetica" charset="0"/>
                <a:ea typeface="ＭＳ Ｐゴシック" charset="0"/>
              </a:defRPr>
            </a:lvl3pPr>
            <a:lvl4pPr marL="1600200" indent="-228600" defTabSz="966788" eaLnBrk="0" hangingPunct="0">
              <a:defRPr sz="2000" b="1">
                <a:solidFill>
                  <a:schemeClr val="tx1"/>
                </a:solidFill>
                <a:latin typeface="Helvetica" charset="0"/>
                <a:ea typeface="ＭＳ Ｐゴシック" charset="0"/>
              </a:defRPr>
            </a:lvl4pPr>
            <a:lvl5pPr marL="2057400" indent="-228600" defTabSz="966788" eaLnBrk="0" hangingPunct="0">
              <a:defRPr sz="2000" b="1">
                <a:solidFill>
                  <a:schemeClr val="tx1"/>
                </a:solidFill>
                <a:latin typeface="Helvetica" charset="0"/>
                <a:ea typeface="ＭＳ Ｐゴシック" charset="0"/>
              </a:defRPr>
            </a:lvl5pPr>
            <a:lvl6pPr marL="25146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9pPr>
          </a:lstStyle>
          <a:p>
            <a:pPr algn="r"/>
            <a:fld id="{2CA7B78D-489C-D14C-9BA5-E70AA5D97BED}" type="slidenum">
              <a:rPr lang="en-US" altLang="ko-KR" sz="1200" b="0">
                <a:solidFill>
                  <a:prstClr val="black"/>
                </a:solidFill>
                <a:latin typeface="Arial" charset="0"/>
              </a:rPr>
              <a:pPr algn="r"/>
              <a:t>7</a:t>
            </a:fld>
            <a:endParaRPr lang="en-US" altLang="ko-KR" sz="1200" b="0">
              <a:solidFill>
                <a:prstClr val="black"/>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05475" eaLnBrk="0" hangingPunct="0">
              <a:defRPr sz="1900" b="1">
                <a:solidFill>
                  <a:schemeClr val="tx1"/>
                </a:solidFill>
                <a:latin typeface="Helvetica" charset="0"/>
                <a:ea typeface="ＭＳ Ｐゴシック" charset="0"/>
                <a:cs typeface="ＭＳ Ｐゴシック" charset="0"/>
              </a:defRPr>
            </a:lvl1pPr>
            <a:lvl2pPr marL="702756" indent="-270291" defTabSz="905475" eaLnBrk="0" hangingPunct="0">
              <a:defRPr sz="1900" b="1">
                <a:solidFill>
                  <a:schemeClr val="tx1"/>
                </a:solidFill>
                <a:latin typeface="Helvetica" charset="0"/>
                <a:ea typeface="ＭＳ Ｐゴシック" charset="0"/>
              </a:defRPr>
            </a:lvl2pPr>
            <a:lvl3pPr marL="1081164" indent="-216233" defTabSz="905475" eaLnBrk="0" hangingPunct="0">
              <a:defRPr sz="1900" b="1">
                <a:solidFill>
                  <a:schemeClr val="tx1"/>
                </a:solidFill>
                <a:latin typeface="Helvetica" charset="0"/>
                <a:ea typeface="ＭＳ Ｐゴシック" charset="0"/>
              </a:defRPr>
            </a:lvl3pPr>
            <a:lvl4pPr marL="1513629" indent="-216233" defTabSz="905475" eaLnBrk="0" hangingPunct="0">
              <a:defRPr sz="1900" b="1">
                <a:solidFill>
                  <a:schemeClr val="tx1"/>
                </a:solidFill>
                <a:latin typeface="Helvetica" charset="0"/>
                <a:ea typeface="ＭＳ Ｐゴシック" charset="0"/>
              </a:defRPr>
            </a:lvl4pPr>
            <a:lvl5pPr marL="1946095" indent="-216233" defTabSz="905475" eaLnBrk="0" hangingPunct="0">
              <a:defRPr sz="1900" b="1">
                <a:solidFill>
                  <a:schemeClr val="tx1"/>
                </a:solidFill>
                <a:latin typeface="Helvetica" charset="0"/>
                <a:ea typeface="ＭＳ Ｐゴシック" charset="0"/>
              </a:defRPr>
            </a:lvl5pPr>
            <a:lvl6pPr marL="2378560" indent="-216233" algn="ctr" defTabSz="905475" eaLnBrk="0" fontAlgn="base" hangingPunct="0">
              <a:spcBef>
                <a:spcPct val="0"/>
              </a:spcBef>
              <a:spcAft>
                <a:spcPct val="0"/>
              </a:spcAft>
              <a:defRPr sz="1900" b="1">
                <a:solidFill>
                  <a:schemeClr val="tx1"/>
                </a:solidFill>
                <a:latin typeface="Helvetica" charset="0"/>
                <a:ea typeface="ＭＳ Ｐゴシック" charset="0"/>
              </a:defRPr>
            </a:lvl6pPr>
            <a:lvl7pPr marL="2811026" indent="-216233" algn="ctr" defTabSz="905475" eaLnBrk="0" fontAlgn="base" hangingPunct="0">
              <a:spcBef>
                <a:spcPct val="0"/>
              </a:spcBef>
              <a:spcAft>
                <a:spcPct val="0"/>
              </a:spcAft>
              <a:defRPr sz="1900" b="1">
                <a:solidFill>
                  <a:schemeClr val="tx1"/>
                </a:solidFill>
                <a:latin typeface="Helvetica" charset="0"/>
                <a:ea typeface="ＭＳ Ｐゴシック" charset="0"/>
              </a:defRPr>
            </a:lvl7pPr>
            <a:lvl8pPr marL="3243491" indent="-216233" algn="ctr" defTabSz="905475" eaLnBrk="0" fontAlgn="base" hangingPunct="0">
              <a:spcBef>
                <a:spcPct val="0"/>
              </a:spcBef>
              <a:spcAft>
                <a:spcPct val="0"/>
              </a:spcAft>
              <a:defRPr sz="1900" b="1">
                <a:solidFill>
                  <a:schemeClr val="tx1"/>
                </a:solidFill>
                <a:latin typeface="Helvetica" charset="0"/>
                <a:ea typeface="ＭＳ Ｐゴシック" charset="0"/>
              </a:defRPr>
            </a:lvl8pPr>
            <a:lvl9pPr marL="3675957" indent="-216233" algn="ctr" defTabSz="905475" eaLnBrk="0" fontAlgn="base" hangingPunct="0">
              <a:spcBef>
                <a:spcPct val="0"/>
              </a:spcBef>
              <a:spcAft>
                <a:spcPct val="0"/>
              </a:spcAft>
              <a:defRPr sz="1900" b="1">
                <a:solidFill>
                  <a:schemeClr val="tx1"/>
                </a:solidFill>
                <a:latin typeface="Helvetica" charset="0"/>
                <a:ea typeface="ＭＳ Ｐゴシック" charset="0"/>
              </a:defRPr>
            </a:lvl9pPr>
          </a:lstStyle>
          <a:p>
            <a:pPr eaLnBrk="1" hangingPunct="1"/>
            <a:fld id="{8473FD65-2300-4F48-9208-E6EC46DDA58F}" type="slidenum">
              <a:rPr lang="en-US" sz="1200" b="0">
                <a:solidFill>
                  <a:prstClr val="black"/>
                </a:solidFill>
                <a:latin typeface="Times New Roman" charset="0"/>
              </a:rPr>
              <a:pPr eaLnBrk="1" hangingPunct="1"/>
              <a:t>8</a:t>
            </a:fld>
            <a:endParaRPr lang="en-US" sz="1200" b="0">
              <a:solidFill>
                <a:prstClr val="black"/>
              </a:solidFill>
              <a:latin typeface="Times New Roman" charset="0"/>
            </a:endParaRPr>
          </a:p>
        </p:txBody>
      </p:sp>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xfrm>
            <a:off x="913805" y="4343704"/>
            <a:ext cx="5030391" cy="4113892"/>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lstStyle/>
          <a:p>
            <a:pPr eaLnBrk="1" hangingPunct="1"/>
            <a:r>
              <a:rPr lang="en-US">
                <a:latin typeface="Times New Roman" charset="0"/>
                <a:ea typeface="ＭＳ Ｐゴシック" charset="0"/>
                <a:cs typeface="ＭＳ Ｐゴシック" charset="0"/>
              </a:rPr>
              <a:t>Piggybacking location info upon ARP reply</a:t>
            </a:r>
          </a:p>
          <a:p>
            <a:pPr eaLnBrk="1" hangingPunct="1"/>
            <a:endParaRPr lang="en-US">
              <a:latin typeface="Times New Roman" charset="0"/>
              <a:ea typeface="ＭＳ Ｐゴシック" charset="0"/>
              <a:cs typeface="ＭＳ Ｐゴシック" charset="0"/>
            </a:endParaRPr>
          </a:p>
        </p:txBody>
      </p:sp>
      <p:sp>
        <p:nvSpPr>
          <p:cNvPr id="36868" name="Slide Number Placeholder 3"/>
          <p:cNvSpPr txBox="1">
            <a:spLocks noGrp="1"/>
          </p:cNvSpPr>
          <p:nvPr/>
        </p:nvSpPr>
        <p:spPr bwMode="auto">
          <a:xfrm>
            <a:off x="3885903" y="8687405"/>
            <a:ext cx="2972097" cy="45659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nchor="b"/>
          <a:lstStyle>
            <a:lvl1pPr defTabSz="966788" eaLnBrk="0" hangingPunct="0">
              <a:defRPr sz="2000" b="1">
                <a:solidFill>
                  <a:schemeClr val="tx1"/>
                </a:solidFill>
                <a:latin typeface="Helvetica" charset="0"/>
                <a:ea typeface="ＭＳ Ｐゴシック" charset="0"/>
                <a:cs typeface="ＭＳ Ｐゴシック" charset="0"/>
              </a:defRPr>
            </a:lvl1pPr>
            <a:lvl2pPr marL="742950" indent="-285750" defTabSz="966788" eaLnBrk="0" hangingPunct="0">
              <a:defRPr sz="2000" b="1">
                <a:solidFill>
                  <a:schemeClr val="tx1"/>
                </a:solidFill>
                <a:latin typeface="Helvetica" charset="0"/>
                <a:ea typeface="ＭＳ Ｐゴシック" charset="0"/>
              </a:defRPr>
            </a:lvl2pPr>
            <a:lvl3pPr marL="1143000" indent="-228600" defTabSz="966788" eaLnBrk="0" hangingPunct="0">
              <a:defRPr sz="2000" b="1">
                <a:solidFill>
                  <a:schemeClr val="tx1"/>
                </a:solidFill>
                <a:latin typeface="Helvetica" charset="0"/>
                <a:ea typeface="ＭＳ Ｐゴシック" charset="0"/>
              </a:defRPr>
            </a:lvl3pPr>
            <a:lvl4pPr marL="1600200" indent="-228600" defTabSz="966788" eaLnBrk="0" hangingPunct="0">
              <a:defRPr sz="2000" b="1">
                <a:solidFill>
                  <a:schemeClr val="tx1"/>
                </a:solidFill>
                <a:latin typeface="Helvetica" charset="0"/>
                <a:ea typeface="ＭＳ Ｐゴシック" charset="0"/>
              </a:defRPr>
            </a:lvl4pPr>
            <a:lvl5pPr marL="2057400" indent="-228600" defTabSz="966788" eaLnBrk="0" hangingPunct="0">
              <a:defRPr sz="2000" b="1">
                <a:solidFill>
                  <a:schemeClr val="tx1"/>
                </a:solidFill>
                <a:latin typeface="Helvetica" charset="0"/>
                <a:ea typeface="ＭＳ Ｐゴシック" charset="0"/>
              </a:defRPr>
            </a:lvl5pPr>
            <a:lvl6pPr marL="25146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9pPr>
          </a:lstStyle>
          <a:p>
            <a:pPr algn="r"/>
            <a:fld id="{EB59FFAB-E31E-2748-A034-38697184D156}" type="slidenum">
              <a:rPr lang="en-US" altLang="ko-KR" sz="1200" b="0">
                <a:solidFill>
                  <a:prstClr val="black"/>
                </a:solidFill>
                <a:latin typeface="Arial" charset="0"/>
              </a:rPr>
              <a:pPr algn="r"/>
              <a:t>8</a:t>
            </a:fld>
            <a:endParaRPr lang="en-US" altLang="ko-KR" sz="1200" b="0">
              <a:solidFill>
                <a:prstClr val="black"/>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05475" eaLnBrk="0" hangingPunct="0">
              <a:defRPr sz="1900" b="1">
                <a:solidFill>
                  <a:schemeClr val="tx1"/>
                </a:solidFill>
                <a:latin typeface="Helvetica" charset="0"/>
                <a:ea typeface="ＭＳ Ｐゴシック" charset="0"/>
                <a:cs typeface="ＭＳ Ｐゴシック" charset="0"/>
              </a:defRPr>
            </a:lvl1pPr>
            <a:lvl2pPr marL="702756" indent="-270291" defTabSz="905475" eaLnBrk="0" hangingPunct="0">
              <a:defRPr sz="1900" b="1">
                <a:solidFill>
                  <a:schemeClr val="tx1"/>
                </a:solidFill>
                <a:latin typeface="Helvetica" charset="0"/>
                <a:ea typeface="ＭＳ Ｐゴシック" charset="0"/>
              </a:defRPr>
            </a:lvl2pPr>
            <a:lvl3pPr marL="1081164" indent="-216233" defTabSz="905475" eaLnBrk="0" hangingPunct="0">
              <a:defRPr sz="1900" b="1">
                <a:solidFill>
                  <a:schemeClr val="tx1"/>
                </a:solidFill>
                <a:latin typeface="Helvetica" charset="0"/>
                <a:ea typeface="ＭＳ Ｐゴシック" charset="0"/>
              </a:defRPr>
            </a:lvl3pPr>
            <a:lvl4pPr marL="1513629" indent="-216233" defTabSz="905475" eaLnBrk="0" hangingPunct="0">
              <a:defRPr sz="1900" b="1">
                <a:solidFill>
                  <a:schemeClr val="tx1"/>
                </a:solidFill>
                <a:latin typeface="Helvetica" charset="0"/>
                <a:ea typeface="ＭＳ Ｐゴシック" charset="0"/>
              </a:defRPr>
            </a:lvl4pPr>
            <a:lvl5pPr marL="1946095" indent="-216233" defTabSz="905475" eaLnBrk="0" hangingPunct="0">
              <a:defRPr sz="1900" b="1">
                <a:solidFill>
                  <a:schemeClr val="tx1"/>
                </a:solidFill>
                <a:latin typeface="Helvetica" charset="0"/>
                <a:ea typeface="ＭＳ Ｐゴシック" charset="0"/>
              </a:defRPr>
            </a:lvl5pPr>
            <a:lvl6pPr marL="2378560" indent="-216233" algn="ctr" defTabSz="905475" eaLnBrk="0" fontAlgn="base" hangingPunct="0">
              <a:spcBef>
                <a:spcPct val="0"/>
              </a:spcBef>
              <a:spcAft>
                <a:spcPct val="0"/>
              </a:spcAft>
              <a:defRPr sz="1900" b="1">
                <a:solidFill>
                  <a:schemeClr val="tx1"/>
                </a:solidFill>
                <a:latin typeface="Helvetica" charset="0"/>
                <a:ea typeface="ＭＳ Ｐゴシック" charset="0"/>
              </a:defRPr>
            </a:lvl6pPr>
            <a:lvl7pPr marL="2811026" indent="-216233" algn="ctr" defTabSz="905475" eaLnBrk="0" fontAlgn="base" hangingPunct="0">
              <a:spcBef>
                <a:spcPct val="0"/>
              </a:spcBef>
              <a:spcAft>
                <a:spcPct val="0"/>
              </a:spcAft>
              <a:defRPr sz="1900" b="1">
                <a:solidFill>
                  <a:schemeClr val="tx1"/>
                </a:solidFill>
                <a:latin typeface="Helvetica" charset="0"/>
                <a:ea typeface="ＭＳ Ｐゴシック" charset="0"/>
              </a:defRPr>
            </a:lvl7pPr>
            <a:lvl8pPr marL="3243491" indent="-216233" algn="ctr" defTabSz="905475" eaLnBrk="0" fontAlgn="base" hangingPunct="0">
              <a:spcBef>
                <a:spcPct val="0"/>
              </a:spcBef>
              <a:spcAft>
                <a:spcPct val="0"/>
              </a:spcAft>
              <a:defRPr sz="1900" b="1">
                <a:solidFill>
                  <a:schemeClr val="tx1"/>
                </a:solidFill>
                <a:latin typeface="Helvetica" charset="0"/>
                <a:ea typeface="ＭＳ Ｐゴシック" charset="0"/>
              </a:defRPr>
            </a:lvl8pPr>
            <a:lvl9pPr marL="3675957" indent="-216233" algn="ctr" defTabSz="905475" eaLnBrk="0" fontAlgn="base" hangingPunct="0">
              <a:spcBef>
                <a:spcPct val="0"/>
              </a:spcBef>
              <a:spcAft>
                <a:spcPct val="0"/>
              </a:spcAft>
              <a:defRPr sz="1900" b="1">
                <a:solidFill>
                  <a:schemeClr val="tx1"/>
                </a:solidFill>
                <a:latin typeface="Helvetica" charset="0"/>
                <a:ea typeface="ＭＳ Ｐゴシック" charset="0"/>
              </a:defRPr>
            </a:lvl9pPr>
          </a:lstStyle>
          <a:p>
            <a:pPr eaLnBrk="1" hangingPunct="1"/>
            <a:fld id="{AD344E91-FD69-3844-9F63-F83AFF81EE77}" type="slidenum">
              <a:rPr lang="en-US" sz="1200" b="0">
                <a:solidFill>
                  <a:prstClr val="black"/>
                </a:solidFill>
                <a:latin typeface="Times New Roman" charset="0"/>
              </a:rPr>
              <a:pPr eaLnBrk="1" hangingPunct="1"/>
              <a:t>9</a:t>
            </a:fld>
            <a:endParaRPr lang="en-US" sz="1200" b="0">
              <a:solidFill>
                <a:prstClr val="black"/>
              </a:solidFill>
              <a:latin typeface="Times New Roman" charset="0"/>
            </a:endParaRPr>
          </a:p>
        </p:txBody>
      </p:sp>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xfrm>
            <a:off x="913805" y="4343704"/>
            <a:ext cx="5030391" cy="4113892"/>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lstStyle/>
          <a:p>
            <a:pPr eaLnBrk="1" hangingPunct="1"/>
            <a:r>
              <a:rPr lang="en-US">
                <a:latin typeface="Times New Roman" charset="0"/>
                <a:ea typeface="ＭＳ Ｐゴシック" charset="0"/>
                <a:cs typeface="ＭＳ Ｐゴシック" charset="0"/>
              </a:rPr>
              <a:t>So far, I</a:t>
            </a:r>
            <a:r>
              <a:rPr lang="ja-JP" altLang="en-US">
                <a:latin typeface="Times New Roman" charset="0"/>
                <a:ea typeface="ＭＳ Ｐゴシック" charset="0"/>
                <a:cs typeface="ＭＳ Ｐゴシック" charset="0"/>
              </a:rPr>
              <a:t>’</a:t>
            </a:r>
            <a:r>
              <a:rPr lang="en-US" altLang="ja-JP">
                <a:latin typeface="Times New Roman" charset="0"/>
                <a:ea typeface="ＭＳ Ｐゴシック" charset="0"/>
                <a:cs typeface="ＭＳ Ｐゴシック" charset="0"/>
              </a:rPr>
              <a:t>ve described how SEATTLE works in a stationary period.</a:t>
            </a:r>
          </a:p>
          <a:p>
            <a:pPr eaLnBrk="1" hangingPunct="1"/>
            <a:r>
              <a:rPr lang="en-US">
                <a:latin typeface="Times New Roman" charset="0"/>
                <a:ea typeface="ＭＳ Ｐゴシック" charset="0"/>
                <a:cs typeface="ＭＳ Ｐゴシック" charset="0"/>
              </a:rPr>
              <a:t>In reality, however, neither network nor hosts are static.</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First, the network can change due to various events.</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The majority of network events do not modify the set of live switches in the network.</a:t>
            </a:r>
          </a:p>
          <a:p>
            <a:pPr eaLnBrk="1" hangingPunct="1"/>
            <a:r>
              <a:rPr lang="en-US">
                <a:latin typeface="Times New Roman" charset="0"/>
                <a:ea typeface="ＭＳ Ｐゴシック" charset="0"/>
                <a:cs typeface="ＭＳ Ｐゴシック" charset="0"/>
              </a:rPr>
              <a:t>Network events falling in this category are link failure or recovery.</a:t>
            </a:r>
          </a:p>
          <a:p>
            <a:pPr eaLnBrk="1" hangingPunct="1"/>
            <a:r>
              <a:rPr lang="en-US">
                <a:latin typeface="Times New Roman" charset="0"/>
                <a:ea typeface="ＭＳ Ｐゴシック" charset="0"/>
                <a:cs typeface="ＭＳ Ｐゴシック" charset="0"/>
              </a:rPr>
              <a:t>Fortunately, handling this kind of events is very simple in SEATTLE,</a:t>
            </a:r>
          </a:p>
          <a:p>
            <a:pPr eaLnBrk="1" hangingPunct="1"/>
            <a:r>
              <a:rPr lang="en-US">
                <a:latin typeface="Times New Roman" charset="0"/>
                <a:ea typeface="ＭＳ Ｐゴシック" charset="0"/>
                <a:cs typeface="ＭＳ Ｐゴシック" charset="0"/>
              </a:rPr>
              <a:t>because the link-state routing protocol can simply find new shortest paths.</a:t>
            </a:r>
          </a:p>
          <a:p>
            <a:pPr eaLnBrk="1" hangingPunct="1"/>
            <a:endParaRPr lang="en-US">
              <a:latin typeface="Times New Roman" charset="0"/>
              <a:ea typeface="ＭＳ Ｐゴシック" charset="0"/>
              <a:cs typeface="ＭＳ Ｐゴシック" charset="0"/>
            </a:endParaRPr>
          </a:p>
          <a:p>
            <a:pPr eaLnBrk="1" hangingPunct="1"/>
            <a:r>
              <a:rPr lang="en-US">
                <a:latin typeface="Times New Roman" charset="0"/>
                <a:ea typeface="ＭＳ Ｐゴシック" charset="0"/>
                <a:cs typeface="ＭＳ Ｐゴシック" charset="0"/>
              </a:rPr>
              <a:t>However, there are some </a:t>
            </a:r>
          </a:p>
          <a:p>
            <a:pPr eaLnBrk="1" hangingPunct="1"/>
            <a:endParaRPr lang="en-US">
              <a:latin typeface="Times New Roman" charset="0"/>
              <a:ea typeface="ＭＳ Ｐゴシック" charset="0"/>
              <a:cs typeface="ＭＳ Ｐゴシック" charset="0"/>
            </a:endParaRPr>
          </a:p>
          <a:p>
            <a:pPr eaLnBrk="1" hangingPunct="1"/>
            <a:endParaRPr lang="en-US">
              <a:latin typeface="Times New Roman" charset="0"/>
              <a:ea typeface="ＭＳ Ｐゴシック" charset="0"/>
              <a:cs typeface="ＭＳ Ｐゴシック" charset="0"/>
            </a:endParaRPr>
          </a:p>
          <a:p>
            <a:pPr eaLnBrk="1" hangingPunct="1"/>
            <a:endParaRPr lang="en-US">
              <a:latin typeface="Times New Roman" charset="0"/>
              <a:ea typeface="ＭＳ Ｐゴシック" charset="0"/>
              <a:cs typeface="ＭＳ Ｐゴシック" charset="0"/>
            </a:endParaRPr>
          </a:p>
        </p:txBody>
      </p:sp>
      <p:sp>
        <p:nvSpPr>
          <p:cNvPr id="38916" name="Slide Number Placeholder 3"/>
          <p:cNvSpPr txBox="1">
            <a:spLocks noGrp="1"/>
          </p:cNvSpPr>
          <p:nvPr/>
        </p:nvSpPr>
        <p:spPr bwMode="auto">
          <a:xfrm>
            <a:off x="3885903" y="8687405"/>
            <a:ext cx="2972097" cy="45659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nchor="b"/>
          <a:lstStyle>
            <a:lvl1pPr defTabSz="966788" eaLnBrk="0" hangingPunct="0">
              <a:defRPr sz="2000" b="1">
                <a:solidFill>
                  <a:schemeClr val="tx1"/>
                </a:solidFill>
                <a:latin typeface="Helvetica" charset="0"/>
                <a:ea typeface="ＭＳ Ｐゴシック" charset="0"/>
                <a:cs typeface="ＭＳ Ｐゴシック" charset="0"/>
              </a:defRPr>
            </a:lvl1pPr>
            <a:lvl2pPr marL="742950" indent="-285750" defTabSz="966788" eaLnBrk="0" hangingPunct="0">
              <a:defRPr sz="2000" b="1">
                <a:solidFill>
                  <a:schemeClr val="tx1"/>
                </a:solidFill>
                <a:latin typeface="Helvetica" charset="0"/>
                <a:ea typeface="ＭＳ Ｐゴシック" charset="0"/>
              </a:defRPr>
            </a:lvl2pPr>
            <a:lvl3pPr marL="1143000" indent="-228600" defTabSz="966788" eaLnBrk="0" hangingPunct="0">
              <a:defRPr sz="2000" b="1">
                <a:solidFill>
                  <a:schemeClr val="tx1"/>
                </a:solidFill>
                <a:latin typeface="Helvetica" charset="0"/>
                <a:ea typeface="ＭＳ Ｐゴシック" charset="0"/>
              </a:defRPr>
            </a:lvl3pPr>
            <a:lvl4pPr marL="1600200" indent="-228600" defTabSz="966788" eaLnBrk="0" hangingPunct="0">
              <a:defRPr sz="2000" b="1">
                <a:solidFill>
                  <a:schemeClr val="tx1"/>
                </a:solidFill>
                <a:latin typeface="Helvetica" charset="0"/>
                <a:ea typeface="ＭＳ Ｐゴシック" charset="0"/>
              </a:defRPr>
            </a:lvl4pPr>
            <a:lvl5pPr marL="2057400" indent="-228600" defTabSz="966788" eaLnBrk="0" hangingPunct="0">
              <a:defRPr sz="2000" b="1">
                <a:solidFill>
                  <a:schemeClr val="tx1"/>
                </a:solidFill>
                <a:latin typeface="Helvetica" charset="0"/>
                <a:ea typeface="ＭＳ Ｐゴシック" charset="0"/>
              </a:defRPr>
            </a:lvl5pPr>
            <a:lvl6pPr marL="25146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9pPr>
          </a:lstStyle>
          <a:p>
            <a:pPr algn="r"/>
            <a:fld id="{D0AE2746-DE27-9C43-9BF1-6954A668132B}" type="slidenum">
              <a:rPr lang="en-US" altLang="ko-KR" sz="1200" b="0">
                <a:solidFill>
                  <a:prstClr val="black"/>
                </a:solidFill>
                <a:latin typeface="Arial" charset="0"/>
              </a:rPr>
              <a:pPr algn="r"/>
              <a:t>9</a:t>
            </a:fld>
            <a:endParaRPr lang="en-US" altLang="ko-KR" sz="1200" b="0">
              <a:solidFill>
                <a:prstClr val="black"/>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defTabSz="905475" eaLnBrk="0" hangingPunct="0">
              <a:defRPr sz="1900" b="1">
                <a:solidFill>
                  <a:schemeClr val="tx1"/>
                </a:solidFill>
                <a:latin typeface="Helvetica" charset="0"/>
                <a:ea typeface="ＭＳ Ｐゴシック" charset="0"/>
                <a:cs typeface="ＭＳ Ｐゴシック" charset="0"/>
              </a:defRPr>
            </a:lvl1pPr>
            <a:lvl2pPr marL="702756" indent="-270291" defTabSz="905475" eaLnBrk="0" hangingPunct="0">
              <a:defRPr sz="1900" b="1">
                <a:solidFill>
                  <a:schemeClr val="tx1"/>
                </a:solidFill>
                <a:latin typeface="Helvetica" charset="0"/>
                <a:ea typeface="ＭＳ Ｐゴシック" charset="0"/>
              </a:defRPr>
            </a:lvl2pPr>
            <a:lvl3pPr marL="1081164" indent="-216233" defTabSz="905475" eaLnBrk="0" hangingPunct="0">
              <a:defRPr sz="1900" b="1">
                <a:solidFill>
                  <a:schemeClr val="tx1"/>
                </a:solidFill>
                <a:latin typeface="Helvetica" charset="0"/>
                <a:ea typeface="ＭＳ Ｐゴシック" charset="0"/>
              </a:defRPr>
            </a:lvl3pPr>
            <a:lvl4pPr marL="1513629" indent="-216233" defTabSz="905475" eaLnBrk="0" hangingPunct="0">
              <a:defRPr sz="1900" b="1">
                <a:solidFill>
                  <a:schemeClr val="tx1"/>
                </a:solidFill>
                <a:latin typeface="Helvetica" charset="0"/>
                <a:ea typeface="ＭＳ Ｐゴシック" charset="0"/>
              </a:defRPr>
            </a:lvl4pPr>
            <a:lvl5pPr marL="1946095" indent="-216233" defTabSz="905475" eaLnBrk="0" hangingPunct="0">
              <a:defRPr sz="1900" b="1">
                <a:solidFill>
                  <a:schemeClr val="tx1"/>
                </a:solidFill>
                <a:latin typeface="Helvetica" charset="0"/>
                <a:ea typeface="ＭＳ Ｐゴシック" charset="0"/>
              </a:defRPr>
            </a:lvl5pPr>
            <a:lvl6pPr marL="2378560" indent="-216233" algn="ctr" defTabSz="905475" eaLnBrk="0" fontAlgn="base" hangingPunct="0">
              <a:spcBef>
                <a:spcPct val="0"/>
              </a:spcBef>
              <a:spcAft>
                <a:spcPct val="0"/>
              </a:spcAft>
              <a:defRPr sz="1900" b="1">
                <a:solidFill>
                  <a:schemeClr val="tx1"/>
                </a:solidFill>
                <a:latin typeface="Helvetica" charset="0"/>
                <a:ea typeface="ＭＳ Ｐゴシック" charset="0"/>
              </a:defRPr>
            </a:lvl6pPr>
            <a:lvl7pPr marL="2811026" indent="-216233" algn="ctr" defTabSz="905475" eaLnBrk="0" fontAlgn="base" hangingPunct="0">
              <a:spcBef>
                <a:spcPct val="0"/>
              </a:spcBef>
              <a:spcAft>
                <a:spcPct val="0"/>
              </a:spcAft>
              <a:defRPr sz="1900" b="1">
                <a:solidFill>
                  <a:schemeClr val="tx1"/>
                </a:solidFill>
                <a:latin typeface="Helvetica" charset="0"/>
                <a:ea typeface="ＭＳ Ｐゴシック" charset="0"/>
              </a:defRPr>
            </a:lvl7pPr>
            <a:lvl8pPr marL="3243491" indent="-216233" algn="ctr" defTabSz="905475" eaLnBrk="0" fontAlgn="base" hangingPunct="0">
              <a:spcBef>
                <a:spcPct val="0"/>
              </a:spcBef>
              <a:spcAft>
                <a:spcPct val="0"/>
              </a:spcAft>
              <a:defRPr sz="1900" b="1">
                <a:solidFill>
                  <a:schemeClr val="tx1"/>
                </a:solidFill>
                <a:latin typeface="Helvetica" charset="0"/>
                <a:ea typeface="ＭＳ Ｐゴシック" charset="0"/>
              </a:defRPr>
            </a:lvl8pPr>
            <a:lvl9pPr marL="3675957" indent="-216233" algn="ctr" defTabSz="905475" eaLnBrk="0" fontAlgn="base" hangingPunct="0">
              <a:spcBef>
                <a:spcPct val="0"/>
              </a:spcBef>
              <a:spcAft>
                <a:spcPct val="0"/>
              </a:spcAft>
              <a:defRPr sz="1900" b="1">
                <a:solidFill>
                  <a:schemeClr val="tx1"/>
                </a:solidFill>
                <a:latin typeface="Helvetica" charset="0"/>
                <a:ea typeface="ＭＳ Ｐゴシック" charset="0"/>
              </a:defRPr>
            </a:lvl9pPr>
          </a:lstStyle>
          <a:p>
            <a:pPr eaLnBrk="1" hangingPunct="1"/>
            <a:fld id="{97A0A8BD-CAB4-C94D-8E78-AA5EC9FEAE81}" type="slidenum">
              <a:rPr lang="en-US" sz="1200" b="0">
                <a:solidFill>
                  <a:prstClr val="black"/>
                </a:solidFill>
                <a:latin typeface="Times New Roman" charset="0"/>
              </a:rPr>
              <a:pPr eaLnBrk="1" hangingPunct="1"/>
              <a:t>10</a:t>
            </a:fld>
            <a:endParaRPr lang="en-US" sz="1200" b="0">
              <a:solidFill>
                <a:prstClr val="black"/>
              </a:solidFill>
              <a:latin typeface="Times New Roman" charset="0"/>
            </a:endParaRPr>
          </a:p>
        </p:txBody>
      </p:sp>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xfrm>
            <a:off x="913805" y="4343704"/>
            <a:ext cx="5030391" cy="4113892"/>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lIns="91432" tIns="45716" rIns="91432" bIns="45716"/>
          <a:lstStyle/>
          <a:p>
            <a:pPr eaLnBrk="1" hangingPunct="1"/>
            <a:endParaRPr lang="en-US">
              <a:latin typeface="Times New Roman" charset="0"/>
              <a:ea typeface="ＭＳ Ｐゴシック" charset="0"/>
              <a:cs typeface="ＭＳ Ｐゴシック" charset="0"/>
            </a:endParaRPr>
          </a:p>
        </p:txBody>
      </p:sp>
      <p:sp>
        <p:nvSpPr>
          <p:cNvPr id="40964" name="Slide Number Placeholder 3"/>
          <p:cNvSpPr txBox="1">
            <a:spLocks noGrp="1"/>
          </p:cNvSpPr>
          <p:nvPr/>
        </p:nvSpPr>
        <p:spPr bwMode="auto">
          <a:xfrm>
            <a:off x="3885903" y="8687405"/>
            <a:ext cx="2972097" cy="45659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lIns="91432" tIns="45716" rIns="91432" bIns="45716" anchor="b"/>
          <a:lstStyle>
            <a:lvl1pPr defTabSz="966788" eaLnBrk="0" hangingPunct="0">
              <a:defRPr sz="2000" b="1">
                <a:solidFill>
                  <a:schemeClr val="tx1"/>
                </a:solidFill>
                <a:latin typeface="Helvetica" charset="0"/>
                <a:ea typeface="ＭＳ Ｐゴシック" charset="0"/>
                <a:cs typeface="ＭＳ Ｐゴシック" charset="0"/>
              </a:defRPr>
            </a:lvl1pPr>
            <a:lvl2pPr marL="742950" indent="-285750" defTabSz="966788" eaLnBrk="0" hangingPunct="0">
              <a:defRPr sz="2000" b="1">
                <a:solidFill>
                  <a:schemeClr val="tx1"/>
                </a:solidFill>
                <a:latin typeface="Helvetica" charset="0"/>
                <a:ea typeface="ＭＳ Ｐゴシック" charset="0"/>
              </a:defRPr>
            </a:lvl2pPr>
            <a:lvl3pPr marL="1143000" indent="-228600" defTabSz="966788" eaLnBrk="0" hangingPunct="0">
              <a:defRPr sz="2000" b="1">
                <a:solidFill>
                  <a:schemeClr val="tx1"/>
                </a:solidFill>
                <a:latin typeface="Helvetica" charset="0"/>
                <a:ea typeface="ＭＳ Ｐゴシック" charset="0"/>
              </a:defRPr>
            </a:lvl3pPr>
            <a:lvl4pPr marL="1600200" indent="-228600" defTabSz="966788" eaLnBrk="0" hangingPunct="0">
              <a:defRPr sz="2000" b="1">
                <a:solidFill>
                  <a:schemeClr val="tx1"/>
                </a:solidFill>
                <a:latin typeface="Helvetica" charset="0"/>
                <a:ea typeface="ＭＳ Ｐゴシック" charset="0"/>
              </a:defRPr>
            </a:lvl4pPr>
            <a:lvl5pPr marL="2057400" indent="-228600" defTabSz="966788" eaLnBrk="0" hangingPunct="0">
              <a:defRPr sz="2000" b="1">
                <a:solidFill>
                  <a:schemeClr val="tx1"/>
                </a:solidFill>
                <a:latin typeface="Helvetica" charset="0"/>
                <a:ea typeface="ＭＳ Ｐゴシック" charset="0"/>
              </a:defRPr>
            </a:lvl5pPr>
            <a:lvl6pPr marL="25146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defTabSz="966788" eaLnBrk="0" fontAlgn="base" hangingPunct="0">
              <a:spcBef>
                <a:spcPct val="0"/>
              </a:spcBef>
              <a:spcAft>
                <a:spcPct val="0"/>
              </a:spcAft>
              <a:defRPr sz="2000" b="1">
                <a:solidFill>
                  <a:schemeClr val="tx1"/>
                </a:solidFill>
                <a:latin typeface="Helvetica" charset="0"/>
                <a:ea typeface="ＭＳ Ｐゴシック" charset="0"/>
              </a:defRPr>
            </a:lvl9pPr>
          </a:lstStyle>
          <a:p>
            <a:pPr algn="r"/>
            <a:fld id="{7CB45410-872F-0945-8B79-3AC8DB1BC337}" type="slidenum">
              <a:rPr lang="en-US" altLang="ko-KR" sz="1200" b="0">
                <a:solidFill>
                  <a:prstClr val="black"/>
                </a:solidFill>
                <a:latin typeface="Arial" charset="0"/>
              </a:rPr>
              <a:pPr algn="r"/>
              <a:t>10</a:t>
            </a:fld>
            <a:endParaRPr lang="en-US" altLang="ko-KR" sz="1200" b="0">
              <a:solidFill>
                <a:prstClr val="black"/>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Line 5"/>
          <p:cNvSpPr>
            <a:spLocks noChangeShapeType="1"/>
          </p:cNvSpPr>
          <p:nvPr/>
        </p:nvSpPr>
        <p:spPr bwMode="auto">
          <a:xfrm>
            <a:off x="152400" y="1143000"/>
            <a:ext cx="8839200" cy="0"/>
          </a:xfrm>
          <a:prstGeom prst="line">
            <a:avLst/>
          </a:prstGeom>
          <a:noFill/>
          <a:ln w="28575">
            <a:solidFill>
              <a:schemeClr val="accent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5" name="Line 6"/>
          <p:cNvSpPr>
            <a:spLocks noChangeShapeType="1"/>
          </p:cNvSpPr>
          <p:nvPr/>
        </p:nvSpPr>
        <p:spPr bwMode="auto">
          <a:xfrm>
            <a:off x="381000" y="1143000"/>
            <a:ext cx="0" cy="5562600"/>
          </a:xfrm>
          <a:prstGeom prst="line">
            <a:avLst/>
          </a:prstGeom>
          <a:noFill/>
          <a:ln w="28575">
            <a:solidFill>
              <a:schemeClr val="accent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pic>
        <p:nvPicPr>
          <p:cNvPr id="6" name="Picture 7" descr="pulogo"/>
          <p:cNvPicPr>
            <a:picLocks noChangeAspect="1" noChangeArrowheads="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8297863" y="317500"/>
            <a:ext cx="641350" cy="7239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7" name="AutoShape 8"/>
          <p:cNvSpPr>
            <a:spLocks noChangeArrowheads="1"/>
          </p:cNvSpPr>
          <p:nvPr/>
        </p:nvSpPr>
        <p:spPr bwMode="auto">
          <a:xfrm>
            <a:off x="152400" y="152400"/>
            <a:ext cx="8839200" cy="6553200"/>
          </a:xfrm>
          <a:prstGeom prst="roundRect">
            <a:avLst>
              <a:gd name="adj" fmla="val 4144"/>
            </a:avLst>
          </a:prstGeom>
          <a:noFill/>
          <a:ln w="28575">
            <a:solidFill>
              <a:schemeClr val="accent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Arial" charset="0"/>
            </a:endParaRPr>
          </a:p>
        </p:txBody>
      </p:sp>
      <p:sp>
        <p:nvSpPr>
          <p:cNvPr id="657410" name="Rectangle 2"/>
          <p:cNvSpPr>
            <a:spLocks noGrp="1" noChangeArrowheads="1"/>
          </p:cNvSpPr>
          <p:nvPr>
            <p:ph type="ctrTitle"/>
          </p:nvPr>
        </p:nvSpPr>
        <p:spPr>
          <a:xfrm>
            <a:off x="685800" y="2130425"/>
            <a:ext cx="7772400" cy="1470025"/>
          </a:xfrm>
        </p:spPr>
        <p:txBody>
          <a:bodyPr/>
          <a:lstStyle>
            <a:lvl1pPr algn="ctr">
              <a:defRPr>
                <a:solidFill>
                  <a:srgbClr val="0000FF"/>
                </a:solidFill>
              </a:defRPr>
            </a:lvl1pPr>
          </a:lstStyle>
          <a:p>
            <a:r>
              <a:rPr lang="en-US"/>
              <a:t>Click to edit Master title style</a:t>
            </a:r>
          </a:p>
        </p:txBody>
      </p:sp>
      <p:sp>
        <p:nvSpPr>
          <p:cNvPr id="657411"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tx1"/>
                </a:solidFill>
              </a:defRPr>
            </a:lvl1pPr>
          </a:lstStyle>
          <a:p>
            <a:r>
              <a:rPr lang="en-US"/>
              <a:t>Click to edit Master subtitle style</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88768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CD3E59E-3345-3948-B4E4-D5806F2285B8}" type="slidenum">
              <a:rPr lang="en-US">
                <a:solidFill>
                  <a:srgbClr val="000000"/>
                </a:solidFill>
              </a:rPr>
              <a:pPr>
                <a:defRPr/>
              </a:pPr>
              <a:t>‹#›</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8014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81000"/>
            <a:ext cx="21526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81000"/>
            <a:ext cx="63055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BF74BDE8-7AFB-234B-9853-D9C08813C64C}" type="slidenum">
              <a:rPr lang="en-US">
                <a:solidFill>
                  <a:srgbClr val="000000"/>
                </a:solidFill>
              </a:rPr>
              <a:pPr>
                <a:defRPr/>
              </a:pPr>
              <a:t>‹#›</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71058914"/>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C0CF8B3F-C82E-FB47-8048-C829DE2F4A25}" type="slidenum">
              <a:rPr lang="en-US">
                <a:solidFill>
                  <a:srgbClr val="000000"/>
                </a:solidFill>
              </a:rPr>
              <a:pPr>
                <a:defRPr/>
              </a:pPr>
              <a:t>‹#›</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3357671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A4D961FE-57CA-4547-8858-B82DBEF35118}" type="slidenum">
              <a:rPr lang="en-US">
                <a:solidFill>
                  <a:srgbClr val="000000"/>
                </a:solidFill>
              </a:rPr>
              <a:pPr>
                <a:defRPr/>
              </a:pPr>
              <a:t>‹#›</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70102524"/>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1529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219200"/>
            <a:ext cx="41529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905D9857-862C-3649-A651-65807BB27BA1}" type="slidenum">
              <a:rPr lang="en-US">
                <a:solidFill>
                  <a:srgbClr val="000000"/>
                </a:solidFill>
              </a:rPr>
              <a:pPr>
                <a:defRPr/>
              </a:pPr>
              <a:t>‹#›</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4003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23A8FDDF-9C66-F844-9FDA-2F478CCC2FFA}" type="slidenum">
              <a:rPr lang="en-US">
                <a:solidFill>
                  <a:srgbClr val="000000"/>
                </a:solidFill>
              </a:rPr>
              <a:pPr>
                <a:defRPr/>
              </a:pPr>
              <a:t>‹#›</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3359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3FB20E50-EC71-E44F-AA81-11444F02E7F7}" type="slidenum">
              <a:rPr lang="en-US">
                <a:solidFill>
                  <a:srgbClr val="000000"/>
                </a:solidFill>
              </a:rPr>
              <a:pPr>
                <a:defRPr/>
              </a:pPr>
              <a:t>‹#›</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0504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46A1C1C2-7EA9-3847-97EB-ADCCE68D173A}" type="slidenum">
              <a:rPr lang="en-US">
                <a:solidFill>
                  <a:srgbClr val="000000"/>
                </a:solidFill>
              </a:rPr>
              <a:pPr>
                <a:defRPr/>
              </a:pPr>
              <a:t>‹#›</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8398885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0B478D4B-EC4C-6246-8201-79C0EE81C7DE}" type="slidenum">
              <a:rPr lang="en-US">
                <a:solidFill>
                  <a:srgbClr val="000000"/>
                </a:solidFill>
              </a:rPr>
              <a:pPr>
                <a:defRPr/>
              </a:pPr>
              <a:t>‹#›</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51721466"/>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CC9F85BD-2C9B-D449-B5BA-BFCCC961847D}" type="slidenum">
              <a:rPr lang="en-US">
                <a:solidFill>
                  <a:srgbClr val="000000"/>
                </a:solidFill>
              </a:rPr>
              <a:pPr>
                <a:defRPr/>
              </a:pPr>
              <a:t>‹#›</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93346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81000"/>
            <a:ext cx="8069263" cy="6858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458200" cy="54864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 uri="{FAA26D3D-D897-4be2-8F04-BA451C77F1D7}">
              <ma14:placeholderFlag xmlns="" xmlns:a="http://schemas.openxmlformats.org/drawingml/2006/main" xmlns:r="http://schemas.openxmlformats.org/officeDocument/2006/relationships" xmlns:p="http://schemas.openxmlformats.org/presentationml/2006/main" xmlns:ma14="http://schemas.microsoft.com/office/mac/drawingml/2011/main"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2" name="Rectangle 4"/>
          <p:cNvSpPr>
            <a:spLocks noGrp="1" noChangeArrowheads="1"/>
          </p:cNvSpPr>
          <p:nvPr>
            <p:ph type="sldNum" sz="quarter" idx="4"/>
          </p:nvPr>
        </p:nvSpPr>
        <p:spPr bwMode="auto">
          <a:xfrm>
            <a:off x="8001000" y="6324600"/>
            <a:ext cx="914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latin typeface="Times New Roman" charset="0"/>
                <a:cs typeface="Arial" charset="0"/>
              </a:defRPr>
            </a:lvl1pPr>
          </a:lstStyle>
          <a:p>
            <a:pPr defTabSz="914400">
              <a:defRPr/>
            </a:pPr>
            <a:fld id="{D5D2EE91-97B4-1A4D-92BC-581A64D9DFE4}" type="slidenum">
              <a:rPr lang="en-US">
                <a:solidFill>
                  <a:srgbClr val="000000"/>
                </a:solidFill>
                <a:ea typeface="ＭＳ Ｐゴシック" charset="0"/>
              </a:rPr>
              <a:pPr defTabSz="914400">
                <a:defRPr/>
              </a:pPr>
              <a:t>‹#›</a:t>
            </a:fld>
            <a:endParaRPr lang="en-US">
              <a:solidFill>
                <a:srgbClr val="000000"/>
              </a:solidFill>
              <a:ea typeface="ＭＳ Ｐゴシック" charset="0"/>
            </a:endParaRPr>
          </a:p>
        </p:txBody>
      </p:sp>
      <p:sp>
        <p:nvSpPr>
          <p:cNvPr id="1029" name="Line 5"/>
          <p:cNvSpPr>
            <a:spLocks noChangeShapeType="1"/>
          </p:cNvSpPr>
          <p:nvPr/>
        </p:nvSpPr>
        <p:spPr bwMode="auto">
          <a:xfrm>
            <a:off x="152400" y="1143000"/>
            <a:ext cx="8839200" cy="0"/>
          </a:xfrm>
          <a:prstGeom prst="line">
            <a:avLst/>
          </a:prstGeom>
          <a:noFill/>
          <a:ln w="28575">
            <a:solidFill>
              <a:schemeClr val="accent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1030" name="Line 6"/>
          <p:cNvSpPr>
            <a:spLocks noChangeShapeType="1"/>
          </p:cNvSpPr>
          <p:nvPr/>
        </p:nvSpPr>
        <p:spPr bwMode="auto">
          <a:xfrm>
            <a:off x="381000" y="1143000"/>
            <a:ext cx="0" cy="5562600"/>
          </a:xfrm>
          <a:prstGeom prst="line">
            <a:avLst/>
          </a:prstGeom>
          <a:noFill/>
          <a:ln w="28575">
            <a:solidFill>
              <a:schemeClr val="accent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pic>
        <p:nvPicPr>
          <p:cNvPr id="1031" name="Picture 7" descr="pulogo"/>
          <p:cNvPicPr>
            <a:picLocks noChangeAspect="1" noChangeArrowheads="1"/>
          </p:cNvPicPr>
          <p:nvPr/>
        </p:nvPicPr>
        <p:blipFill>
          <a:blip r:embed="rId1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a:stretch>
            <a:fillRect/>
          </a:stretch>
        </p:blipFill>
        <p:spPr bwMode="auto">
          <a:xfrm>
            <a:off x="8297863" y="317500"/>
            <a:ext cx="641350" cy="7239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1032" name="AutoShape 8"/>
          <p:cNvSpPr>
            <a:spLocks noChangeArrowheads="1"/>
          </p:cNvSpPr>
          <p:nvPr/>
        </p:nvSpPr>
        <p:spPr bwMode="auto">
          <a:xfrm>
            <a:off x="152400" y="152400"/>
            <a:ext cx="8839200" cy="6553200"/>
          </a:xfrm>
          <a:prstGeom prst="roundRect">
            <a:avLst>
              <a:gd name="adj" fmla="val 4144"/>
            </a:avLst>
          </a:prstGeom>
          <a:noFill/>
          <a:ln w="28575">
            <a:solidFill>
              <a:schemeClr val="accent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Arial"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68028998"/>
      </p:ext>
    </p:extLst>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Lst>
  <p:hf hdr="0" ftr="0" dt="0"/>
  <p:txStyles>
    <p:titleStyle>
      <a:lvl1pPr algn="l" rtl="0" eaLnBrk="0" fontAlgn="base" hangingPunct="0">
        <a:spcBef>
          <a:spcPct val="0"/>
        </a:spcBef>
        <a:spcAft>
          <a:spcPct val="0"/>
        </a:spcAft>
        <a:defRPr sz="3600" b="1">
          <a:solidFill>
            <a:schemeClr val="tx1"/>
          </a:solidFill>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600" b="1">
          <a:solidFill>
            <a:schemeClr val="tx1"/>
          </a:solidFill>
          <a:latin typeface="Helvetica" pitchFamily="-65" charset="0"/>
          <a:ea typeface="ＭＳ Ｐゴシック" pitchFamily="-65" charset="-128"/>
          <a:cs typeface="ＭＳ Ｐゴシック" pitchFamily="-65" charset="-128"/>
        </a:defRPr>
      </a:lvl2pPr>
      <a:lvl3pPr algn="l" rtl="0" eaLnBrk="0" fontAlgn="base" hangingPunct="0">
        <a:spcBef>
          <a:spcPct val="0"/>
        </a:spcBef>
        <a:spcAft>
          <a:spcPct val="0"/>
        </a:spcAft>
        <a:defRPr sz="3600" b="1">
          <a:solidFill>
            <a:schemeClr val="tx1"/>
          </a:solidFill>
          <a:latin typeface="Helvetica" pitchFamily="-65" charset="0"/>
          <a:ea typeface="ＭＳ Ｐゴシック" pitchFamily="-65" charset="-128"/>
          <a:cs typeface="ＭＳ Ｐゴシック" pitchFamily="-65" charset="-128"/>
        </a:defRPr>
      </a:lvl3pPr>
      <a:lvl4pPr algn="l" rtl="0" eaLnBrk="0" fontAlgn="base" hangingPunct="0">
        <a:spcBef>
          <a:spcPct val="0"/>
        </a:spcBef>
        <a:spcAft>
          <a:spcPct val="0"/>
        </a:spcAft>
        <a:defRPr sz="3600" b="1">
          <a:solidFill>
            <a:schemeClr val="tx1"/>
          </a:solidFill>
          <a:latin typeface="Helvetica" pitchFamily="-65" charset="0"/>
          <a:ea typeface="ＭＳ Ｐゴシック" pitchFamily="-65" charset="-128"/>
          <a:cs typeface="ＭＳ Ｐゴシック" pitchFamily="-65" charset="-128"/>
        </a:defRPr>
      </a:lvl4pPr>
      <a:lvl5pPr algn="l" rtl="0" eaLnBrk="0" fontAlgn="base" hangingPunct="0">
        <a:spcBef>
          <a:spcPct val="0"/>
        </a:spcBef>
        <a:spcAft>
          <a:spcPct val="0"/>
        </a:spcAft>
        <a:defRPr sz="3600" b="1">
          <a:solidFill>
            <a:schemeClr val="tx1"/>
          </a:solidFill>
          <a:latin typeface="Helvetica" pitchFamily="-65" charset="0"/>
          <a:ea typeface="ＭＳ Ｐゴシック" pitchFamily="-65" charset="-128"/>
          <a:cs typeface="ＭＳ Ｐゴシック" pitchFamily="-65" charset="-128"/>
        </a:defRPr>
      </a:lvl5pPr>
      <a:lvl6pPr marL="457200" algn="l" rtl="0" eaLnBrk="0" fontAlgn="base" hangingPunct="0">
        <a:spcBef>
          <a:spcPct val="0"/>
        </a:spcBef>
        <a:spcAft>
          <a:spcPct val="0"/>
        </a:spcAft>
        <a:defRPr sz="3600" b="1">
          <a:solidFill>
            <a:schemeClr val="tx1"/>
          </a:solidFill>
          <a:latin typeface="Helvetica" pitchFamily="-65" charset="0"/>
        </a:defRPr>
      </a:lvl6pPr>
      <a:lvl7pPr marL="914400" algn="l" rtl="0" eaLnBrk="0" fontAlgn="base" hangingPunct="0">
        <a:spcBef>
          <a:spcPct val="0"/>
        </a:spcBef>
        <a:spcAft>
          <a:spcPct val="0"/>
        </a:spcAft>
        <a:defRPr sz="3600" b="1">
          <a:solidFill>
            <a:schemeClr val="tx1"/>
          </a:solidFill>
          <a:latin typeface="Helvetica" pitchFamily="-65" charset="0"/>
        </a:defRPr>
      </a:lvl7pPr>
      <a:lvl8pPr marL="1371600" algn="l" rtl="0" eaLnBrk="0" fontAlgn="base" hangingPunct="0">
        <a:spcBef>
          <a:spcPct val="0"/>
        </a:spcBef>
        <a:spcAft>
          <a:spcPct val="0"/>
        </a:spcAft>
        <a:defRPr sz="3600" b="1">
          <a:solidFill>
            <a:schemeClr val="tx1"/>
          </a:solidFill>
          <a:latin typeface="Helvetica" pitchFamily="-65" charset="0"/>
        </a:defRPr>
      </a:lvl8pPr>
      <a:lvl9pPr marL="1828800" algn="l" rtl="0" eaLnBrk="0" fontAlgn="base" hangingPunct="0">
        <a:spcBef>
          <a:spcPct val="0"/>
        </a:spcBef>
        <a:spcAft>
          <a:spcPct val="0"/>
        </a:spcAft>
        <a:defRPr sz="3600" b="1">
          <a:solidFill>
            <a:schemeClr val="tx1"/>
          </a:solidFill>
          <a:latin typeface="Helvetica" pitchFamily="-65" charset="0"/>
        </a:defRPr>
      </a:lvl9pPr>
    </p:titleStyle>
    <p:bodyStyle>
      <a:lvl1pPr marL="223838" indent="-223838" algn="l" rtl="0" eaLnBrk="0" fontAlgn="base" hangingPunct="0">
        <a:spcBef>
          <a:spcPct val="50000"/>
        </a:spcBef>
        <a:spcAft>
          <a:spcPct val="0"/>
        </a:spcAft>
        <a:buChar char="•"/>
        <a:defRPr sz="2800">
          <a:solidFill>
            <a:srgbClr val="0000FF"/>
          </a:solidFill>
          <a:latin typeface="+mn-lt"/>
          <a:ea typeface="ＭＳ Ｐゴシック" charset="0"/>
          <a:cs typeface="+mn-cs"/>
        </a:defRPr>
      </a:lvl1pPr>
      <a:lvl2pPr marL="563563" indent="-223838" algn="l" rtl="0" eaLnBrk="0" fontAlgn="base" hangingPunct="0">
        <a:spcBef>
          <a:spcPct val="10000"/>
        </a:spcBef>
        <a:spcAft>
          <a:spcPct val="0"/>
        </a:spcAft>
        <a:buFont typeface="Helvetica" charset="0"/>
        <a:buChar char="–"/>
        <a:defRPr sz="2400">
          <a:solidFill>
            <a:schemeClr val="accent2"/>
          </a:solidFill>
          <a:latin typeface="+mn-lt"/>
          <a:ea typeface="+mn-ea"/>
          <a:cs typeface="+mn-cs"/>
        </a:defRPr>
      </a:lvl2pPr>
      <a:lvl3pPr marL="911225" indent="-233363" algn="l" rtl="0" eaLnBrk="0" fontAlgn="base" hangingPunct="0">
        <a:spcBef>
          <a:spcPct val="10000"/>
        </a:spcBef>
        <a:spcAft>
          <a:spcPct val="0"/>
        </a:spcAft>
        <a:buFont typeface="Wingdings" charset="0"/>
        <a:buChar char=""/>
        <a:defRPr sz="2000">
          <a:solidFill>
            <a:schemeClr val="tx1"/>
          </a:solidFill>
          <a:latin typeface="+mn-lt"/>
          <a:ea typeface="+mn-ea"/>
          <a:cs typeface="+mn-cs"/>
        </a:defRPr>
      </a:lvl3pPr>
      <a:lvl4pPr marL="1258888" indent="-233363" algn="l" rtl="0" eaLnBrk="0" fontAlgn="base" hangingPunct="0">
        <a:spcBef>
          <a:spcPct val="10000"/>
        </a:spcBef>
        <a:spcAft>
          <a:spcPct val="0"/>
        </a:spcAft>
        <a:buChar char="•"/>
        <a:defRPr sz="2000">
          <a:solidFill>
            <a:schemeClr val="accent2"/>
          </a:solidFill>
          <a:latin typeface="+mj-lt"/>
          <a:ea typeface="+mn-ea"/>
          <a:cs typeface="+mn-cs"/>
        </a:defRPr>
      </a:lvl4pPr>
      <a:lvl5pPr marL="1597025" indent="-223838" algn="l" rtl="0" eaLnBrk="0" fontAlgn="base" hangingPunct="0">
        <a:spcBef>
          <a:spcPct val="10000"/>
        </a:spcBef>
        <a:spcAft>
          <a:spcPct val="0"/>
        </a:spcAft>
        <a:buChar char="•"/>
        <a:defRPr sz="2000">
          <a:solidFill>
            <a:schemeClr val="tx1"/>
          </a:solidFill>
          <a:latin typeface="+mj-lt"/>
          <a:ea typeface="+mn-ea"/>
          <a:cs typeface="+mn-cs"/>
        </a:defRPr>
      </a:lvl5pPr>
      <a:lvl6pPr marL="2054225" indent="-223838" algn="l" rtl="0" eaLnBrk="0" fontAlgn="base" hangingPunct="0">
        <a:spcBef>
          <a:spcPct val="10000"/>
        </a:spcBef>
        <a:spcAft>
          <a:spcPct val="0"/>
        </a:spcAft>
        <a:buChar char="•"/>
        <a:defRPr sz="2000">
          <a:solidFill>
            <a:schemeClr val="tx1"/>
          </a:solidFill>
          <a:latin typeface="+mj-lt"/>
          <a:ea typeface="+mn-ea"/>
          <a:cs typeface="+mn-cs"/>
        </a:defRPr>
      </a:lvl6pPr>
      <a:lvl7pPr marL="2511425" indent="-223838" algn="l" rtl="0" eaLnBrk="0" fontAlgn="base" hangingPunct="0">
        <a:spcBef>
          <a:spcPct val="10000"/>
        </a:spcBef>
        <a:spcAft>
          <a:spcPct val="0"/>
        </a:spcAft>
        <a:buChar char="•"/>
        <a:defRPr sz="2000">
          <a:solidFill>
            <a:schemeClr val="tx1"/>
          </a:solidFill>
          <a:latin typeface="+mj-lt"/>
          <a:ea typeface="+mn-ea"/>
          <a:cs typeface="+mn-cs"/>
        </a:defRPr>
      </a:lvl7pPr>
      <a:lvl8pPr marL="2968625" indent="-223838" algn="l" rtl="0" eaLnBrk="0" fontAlgn="base" hangingPunct="0">
        <a:spcBef>
          <a:spcPct val="10000"/>
        </a:spcBef>
        <a:spcAft>
          <a:spcPct val="0"/>
        </a:spcAft>
        <a:buChar char="•"/>
        <a:defRPr sz="2000">
          <a:solidFill>
            <a:schemeClr val="tx1"/>
          </a:solidFill>
          <a:latin typeface="+mj-lt"/>
          <a:ea typeface="+mn-ea"/>
          <a:cs typeface="+mn-cs"/>
        </a:defRPr>
      </a:lvl8pPr>
      <a:lvl9pPr marL="3425825" indent="-223838" algn="l" rtl="0" eaLnBrk="0" fontAlgn="base" hangingPunct="0">
        <a:spcBef>
          <a:spcPct val="10000"/>
        </a:spcBef>
        <a:spcAft>
          <a:spcPct val="0"/>
        </a:spcAft>
        <a:buChar char="•"/>
        <a:defRPr sz="2000">
          <a:solidFill>
            <a:schemeClr val="tx1"/>
          </a:solidFill>
          <a:latin typeface="+mj-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7.jpe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image" Target="../media/image8.wmf"/><Relationship Id="rId5" Type="http://schemas.openxmlformats.org/officeDocument/2006/relationships/image" Target="../media/image9.png"/><Relationship Id="rId6" Type="http://schemas.openxmlformats.org/officeDocument/2006/relationships/image" Target="../media/image10.wmf"/><Relationship Id="rId7" Type="http://schemas.openxmlformats.org/officeDocument/2006/relationships/image" Target="../media/image11.png"/><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a:xfrm>
            <a:off x="347663" y="2130425"/>
            <a:ext cx="8720137" cy="1470025"/>
          </a:xfrm>
        </p:spPr>
        <p:txBody>
          <a:bodyPr/>
          <a:lstStyle/>
          <a:p>
            <a:r>
              <a:rPr lang="en-US" dirty="0" smtClean="0">
                <a:latin typeface="Helvetica" charset="0"/>
                <a:ea typeface="ＭＳ Ｐゴシック" charset="0"/>
                <a:cs typeface="ＭＳ Ｐゴシック" charset="0"/>
              </a:rPr>
              <a:t>Projects Related to Coronet</a:t>
            </a:r>
            <a:endParaRPr lang="en-US" dirty="0">
              <a:latin typeface="Helvetica" charset="0"/>
              <a:ea typeface="ＭＳ Ｐゴシック" charset="0"/>
              <a:cs typeface="ＭＳ Ｐゴシック" charset="0"/>
            </a:endParaRPr>
          </a:p>
        </p:txBody>
      </p:sp>
      <p:sp>
        <p:nvSpPr>
          <p:cNvPr id="15362" name="Rectangle 5"/>
          <p:cNvSpPr>
            <a:spLocks noGrp="1" noChangeArrowheads="1"/>
          </p:cNvSpPr>
          <p:nvPr>
            <p:ph type="subTitle" idx="1"/>
          </p:nvPr>
        </p:nvSpPr>
        <p:spPr/>
        <p:txBody>
          <a:bodyPr/>
          <a:lstStyle/>
          <a:p>
            <a:r>
              <a:rPr lang="en-US">
                <a:latin typeface="Arial" charset="0"/>
              </a:rPr>
              <a:t>Jennifer Rexford</a:t>
            </a:r>
            <a:br>
              <a:rPr lang="en-US">
                <a:latin typeface="Arial" charset="0"/>
              </a:rPr>
            </a:br>
            <a:r>
              <a:rPr lang="en-US">
                <a:latin typeface="Arial" charset="0"/>
              </a:rPr>
              <a:t>Princeton University</a:t>
            </a:r>
          </a:p>
          <a:p>
            <a:r>
              <a:rPr lang="en-US">
                <a:latin typeface="Arial" charset="0"/>
              </a:rPr>
              <a:t>http://www.cs.princeton.edu/~jrex</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05031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9" name="Rectangle 58"/>
          <p:cNvSpPr>
            <a:spLocks noGrp="1" noChangeArrowheads="1"/>
          </p:cNvSpPr>
          <p:nvPr>
            <p:ph type="title"/>
          </p:nvPr>
        </p:nvSpPr>
        <p:spPr/>
        <p:txBody>
          <a:bodyPr/>
          <a:lstStyle/>
          <a:p>
            <a:r>
              <a:rPr lang="en-US">
                <a:latin typeface="Helvetica" charset="0"/>
                <a:ea typeface="ＭＳ Ｐゴシック" charset="0"/>
                <a:cs typeface="ＭＳ Ｐゴシック" charset="0"/>
              </a:rPr>
              <a:t>Handling Host Information Changes</a:t>
            </a:r>
          </a:p>
        </p:txBody>
      </p:sp>
      <p:sp>
        <p:nvSpPr>
          <p:cNvPr id="39937" name="Slide Number Placeholder 2"/>
          <p:cNvSpPr>
            <a:spLocks noGrp="1"/>
          </p:cNvSpPr>
          <p:nvPr>
            <p:ph type="sldNum" sz="quarter" idx="10"/>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fld id="{DE6459D1-7B70-7D4C-B59E-CB72093912C9}" type="slidenum">
              <a:rPr lang="en-US" sz="1400" b="0">
                <a:solidFill>
                  <a:srgbClr val="000000"/>
                </a:solidFill>
                <a:latin typeface="Times New Roman" charset="0"/>
              </a:rPr>
              <a:pPr eaLnBrk="1" hangingPunct="1"/>
              <a:t>10</a:t>
            </a:fld>
            <a:endParaRPr lang="en-US" sz="1400" b="0">
              <a:solidFill>
                <a:srgbClr val="000000"/>
              </a:solidFill>
              <a:latin typeface="Times New Roman" charset="0"/>
            </a:endParaRPr>
          </a:p>
        </p:txBody>
      </p:sp>
      <p:cxnSp>
        <p:nvCxnSpPr>
          <p:cNvPr id="46" name="Straight Connector 45"/>
          <p:cNvCxnSpPr/>
          <p:nvPr/>
        </p:nvCxnSpPr>
        <p:spPr>
          <a:xfrm rot="10800000" flipV="1">
            <a:off x="1500188" y="4799013"/>
            <a:ext cx="852487" cy="6191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Text Box 7"/>
          <p:cNvSpPr txBox="1">
            <a:spLocks noChangeArrowheads="1"/>
          </p:cNvSpPr>
          <p:nvPr/>
        </p:nvSpPr>
        <p:spPr bwMode="auto">
          <a:xfrm>
            <a:off x="4500563" y="4360863"/>
            <a:ext cx="1001712" cy="36988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eaLnBrk="1" hangingPunct="1"/>
            <a:r>
              <a:rPr lang="en-US" altLang="ko-KR" sz="1800" smtClean="0">
                <a:solidFill>
                  <a:srgbClr val="000000"/>
                </a:solidFill>
                <a:latin typeface="Calibri" charset="0"/>
                <a:ea typeface="Gulim" charset="0"/>
                <a:cs typeface="Gulim" charset="0"/>
              </a:rPr>
              <a:t>Resolver</a:t>
            </a:r>
          </a:p>
        </p:txBody>
      </p:sp>
      <p:sp>
        <p:nvSpPr>
          <p:cNvPr id="10" name="Oval 11"/>
          <p:cNvSpPr>
            <a:spLocks noChangeArrowheads="1"/>
          </p:cNvSpPr>
          <p:nvPr/>
        </p:nvSpPr>
        <p:spPr bwMode="auto">
          <a:xfrm>
            <a:off x="7053936" y="2714020"/>
            <a:ext cx="350187" cy="348476"/>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0" tIns="0" rIns="0" anchor="ctr"/>
          <a:lstStyle/>
          <a:p>
            <a:pPr algn="ctr" defTabSz="914400">
              <a:defRPr/>
            </a:pPr>
            <a:r>
              <a:rPr lang="en-US" altLang="ko-KR" sz="2000" b="1" i="1">
                <a:solidFill>
                  <a:srgbClr val="FFFFFF"/>
                </a:solidFill>
                <a:latin typeface="Times New Roman" charset="0"/>
                <a:ea typeface="Times New Roman" charset="0"/>
                <a:cs typeface="Times New Roman" charset="0"/>
              </a:rPr>
              <a:t>y</a:t>
            </a:r>
          </a:p>
        </p:txBody>
      </p:sp>
      <p:sp>
        <p:nvSpPr>
          <p:cNvPr id="13" name="Text Box 19"/>
          <p:cNvSpPr txBox="1">
            <a:spLocks noChangeArrowheads="1"/>
          </p:cNvSpPr>
          <p:nvPr/>
        </p:nvSpPr>
        <p:spPr bwMode="auto">
          <a:xfrm>
            <a:off x="7070725" y="2214563"/>
            <a:ext cx="1322388" cy="64611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eaLnBrk="1" hangingPunct="1"/>
            <a:r>
              <a:rPr lang="en-US" altLang="ko-KR" sz="1800" smtClean="0">
                <a:solidFill>
                  <a:srgbClr val="000000"/>
                </a:solidFill>
                <a:latin typeface="Calibri" charset="0"/>
                <a:ea typeface="Gulim" charset="0"/>
                <a:cs typeface="Gulim" charset="0"/>
              </a:rPr>
              <a:t>Host talking</a:t>
            </a:r>
            <a:br>
              <a:rPr lang="en-US" altLang="ko-KR" sz="1800" smtClean="0">
                <a:solidFill>
                  <a:srgbClr val="000000"/>
                </a:solidFill>
                <a:latin typeface="Calibri" charset="0"/>
                <a:ea typeface="Gulim" charset="0"/>
                <a:cs typeface="Gulim" charset="0"/>
              </a:rPr>
            </a:br>
            <a:r>
              <a:rPr lang="en-US" altLang="ko-KR" sz="1800" smtClean="0">
                <a:solidFill>
                  <a:srgbClr val="000000"/>
                </a:solidFill>
                <a:latin typeface="Calibri" charset="0"/>
                <a:ea typeface="Gulim" charset="0"/>
                <a:cs typeface="Gulim" charset="0"/>
              </a:rPr>
              <a:t>with</a:t>
            </a:r>
            <a:r>
              <a:rPr lang="en-US" altLang="ko-KR" sz="1600" smtClean="0">
                <a:solidFill>
                  <a:srgbClr val="000000"/>
                </a:solidFill>
                <a:latin typeface="Arial" charset="0"/>
                <a:ea typeface="Gulim" charset="0"/>
                <a:cs typeface="Gulim" charset="0"/>
              </a:rPr>
              <a:t> </a:t>
            </a:r>
            <a:r>
              <a:rPr lang="en-US" altLang="ko-KR" sz="1600" i="1" smtClean="0">
                <a:solidFill>
                  <a:srgbClr val="000000"/>
                </a:solidFill>
                <a:latin typeface="Times New Roman" charset="0"/>
                <a:cs typeface="Times New Roman" charset="0"/>
              </a:rPr>
              <a:t>x</a:t>
            </a:r>
          </a:p>
        </p:txBody>
      </p:sp>
      <p:sp>
        <p:nvSpPr>
          <p:cNvPr id="14" name="Text Box 20"/>
          <p:cNvSpPr txBox="1">
            <a:spLocks noChangeArrowheads="1"/>
          </p:cNvSpPr>
          <p:nvPr/>
        </p:nvSpPr>
        <p:spPr bwMode="auto">
          <a:xfrm>
            <a:off x="2287588" y="3046413"/>
            <a:ext cx="920750" cy="3968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r>
              <a:rPr lang="en-US" altLang="ko-KR" sz="1600" smtClean="0">
                <a:solidFill>
                  <a:srgbClr val="003366"/>
                </a:solidFill>
                <a:latin typeface="Arial" charset="0"/>
              </a:rPr>
              <a:t>&lt; </a:t>
            </a:r>
            <a:r>
              <a:rPr lang="en-US" altLang="ko-KR" i="1" smtClean="0">
                <a:solidFill>
                  <a:srgbClr val="003366"/>
                </a:solidFill>
                <a:latin typeface="Times New Roman" charset="0"/>
              </a:rPr>
              <a:t>x</a:t>
            </a:r>
            <a:r>
              <a:rPr lang="en-US" altLang="ko-KR" sz="1600" smtClean="0">
                <a:solidFill>
                  <a:srgbClr val="003366"/>
                </a:solidFill>
                <a:latin typeface="Arial" charset="0"/>
              </a:rPr>
              <a:t>, </a:t>
            </a:r>
            <a:r>
              <a:rPr lang="en-US" altLang="ko-KR" sz="1600" i="1" smtClean="0">
                <a:solidFill>
                  <a:srgbClr val="003366"/>
                </a:solidFill>
                <a:latin typeface="Arial" charset="0"/>
              </a:rPr>
              <a:t>A </a:t>
            </a:r>
            <a:r>
              <a:rPr lang="en-US" altLang="ko-KR" sz="1600" smtClean="0">
                <a:solidFill>
                  <a:srgbClr val="003366"/>
                </a:solidFill>
                <a:latin typeface="Arial" charset="0"/>
              </a:rPr>
              <a:t>&gt;</a:t>
            </a:r>
          </a:p>
        </p:txBody>
      </p:sp>
      <p:sp>
        <p:nvSpPr>
          <p:cNvPr id="15" name="Text Box 21"/>
          <p:cNvSpPr txBox="1">
            <a:spLocks noChangeArrowheads="1"/>
          </p:cNvSpPr>
          <p:nvPr/>
        </p:nvSpPr>
        <p:spPr bwMode="auto">
          <a:xfrm>
            <a:off x="3865563" y="4646613"/>
            <a:ext cx="920750" cy="3968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r>
              <a:rPr lang="en-US" altLang="ko-KR" sz="1600" smtClean="0">
                <a:solidFill>
                  <a:srgbClr val="003366"/>
                </a:solidFill>
                <a:latin typeface="Arial" charset="0"/>
              </a:rPr>
              <a:t>&lt; </a:t>
            </a:r>
            <a:r>
              <a:rPr lang="en-US" altLang="ko-KR" i="1" smtClean="0">
                <a:solidFill>
                  <a:srgbClr val="003366"/>
                </a:solidFill>
                <a:latin typeface="Times New Roman" charset="0"/>
              </a:rPr>
              <a:t>x</a:t>
            </a:r>
            <a:r>
              <a:rPr lang="en-US" altLang="ko-KR" sz="1600" smtClean="0">
                <a:solidFill>
                  <a:srgbClr val="003366"/>
                </a:solidFill>
                <a:latin typeface="Arial" charset="0"/>
              </a:rPr>
              <a:t>, </a:t>
            </a:r>
            <a:r>
              <a:rPr lang="en-US" altLang="ko-KR" sz="1600" i="1" smtClean="0">
                <a:solidFill>
                  <a:srgbClr val="003366"/>
                </a:solidFill>
                <a:latin typeface="Arial" charset="0"/>
              </a:rPr>
              <a:t>A</a:t>
            </a:r>
            <a:r>
              <a:rPr lang="en-US" altLang="ko-KR" sz="1600" smtClean="0">
                <a:solidFill>
                  <a:srgbClr val="003366"/>
                </a:solidFill>
                <a:latin typeface="Arial" charset="0"/>
              </a:rPr>
              <a:t> &gt;</a:t>
            </a:r>
          </a:p>
        </p:txBody>
      </p:sp>
      <p:sp>
        <p:nvSpPr>
          <p:cNvPr id="16" name="Text Box 22"/>
          <p:cNvSpPr txBox="1">
            <a:spLocks noChangeArrowheads="1"/>
          </p:cNvSpPr>
          <p:nvPr/>
        </p:nvSpPr>
        <p:spPr bwMode="auto">
          <a:xfrm>
            <a:off x="5937250" y="3503613"/>
            <a:ext cx="920750" cy="3968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r>
              <a:rPr lang="en-US" altLang="ko-KR" sz="1600" smtClean="0">
                <a:solidFill>
                  <a:srgbClr val="003366"/>
                </a:solidFill>
                <a:latin typeface="Arial" charset="0"/>
              </a:rPr>
              <a:t>&lt; </a:t>
            </a:r>
            <a:r>
              <a:rPr lang="en-US" altLang="ko-KR" i="1" smtClean="0">
                <a:solidFill>
                  <a:srgbClr val="003366"/>
                </a:solidFill>
                <a:latin typeface="Times New Roman" charset="0"/>
              </a:rPr>
              <a:t>x</a:t>
            </a:r>
            <a:r>
              <a:rPr lang="en-US" altLang="ko-KR" sz="1600" smtClean="0">
                <a:solidFill>
                  <a:srgbClr val="003366"/>
                </a:solidFill>
                <a:latin typeface="Arial" charset="0"/>
              </a:rPr>
              <a:t>, </a:t>
            </a:r>
            <a:r>
              <a:rPr lang="en-US" altLang="ko-KR" sz="1600" i="1" smtClean="0">
                <a:solidFill>
                  <a:srgbClr val="003366"/>
                </a:solidFill>
                <a:latin typeface="Arial" charset="0"/>
              </a:rPr>
              <a:t>A </a:t>
            </a:r>
            <a:r>
              <a:rPr lang="en-US" altLang="ko-KR" sz="1600" smtClean="0">
                <a:solidFill>
                  <a:srgbClr val="003366"/>
                </a:solidFill>
                <a:latin typeface="Arial" charset="0"/>
              </a:rPr>
              <a:t>&gt;</a:t>
            </a:r>
          </a:p>
        </p:txBody>
      </p:sp>
      <p:sp>
        <p:nvSpPr>
          <p:cNvPr id="19" name="AutoShape 29"/>
          <p:cNvSpPr>
            <a:spLocks noChangeArrowheads="1"/>
          </p:cNvSpPr>
          <p:nvPr/>
        </p:nvSpPr>
        <p:spPr bwMode="auto">
          <a:xfrm>
            <a:off x="2352261" y="4618255"/>
            <a:ext cx="441325" cy="360363"/>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D</a:t>
            </a:r>
          </a:p>
        </p:txBody>
      </p:sp>
      <p:sp>
        <p:nvSpPr>
          <p:cNvPr id="20" name="Text Box 31"/>
          <p:cNvSpPr txBox="1">
            <a:spLocks noChangeArrowheads="1"/>
          </p:cNvSpPr>
          <p:nvPr/>
        </p:nvSpPr>
        <p:spPr bwMode="auto">
          <a:xfrm>
            <a:off x="2139950" y="4932363"/>
            <a:ext cx="931863" cy="3968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r>
              <a:rPr lang="en-US" altLang="ko-KR" sz="1600" smtClean="0">
                <a:solidFill>
                  <a:srgbClr val="003366"/>
                </a:solidFill>
                <a:latin typeface="Arial" charset="0"/>
              </a:rPr>
              <a:t>&lt; </a:t>
            </a:r>
            <a:r>
              <a:rPr lang="en-US" altLang="ko-KR" i="1" smtClean="0">
                <a:solidFill>
                  <a:srgbClr val="003366"/>
                </a:solidFill>
                <a:latin typeface="Times New Roman" charset="0"/>
              </a:rPr>
              <a:t>x</a:t>
            </a:r>
            <a:r>
              <a:rPr lang="en-US" altLang="ko-KR" sz="1600" smtClean="0">
                <a:solidFill>
                  <a:srgbClr val="003366"/>
                </a:solidFill>
                <a:latin typeface="Arial" charset="0"/>
              </a:rPr>
              <a:t>, </a:t>
            </a:r>
            <a:r>
              <a:rPr lang="en-US" altLang="ko-KR" sz="1600" i="1" smtClean="0">
                <a:solidFill>
                  <a:srgbClr val="003366"/>
                </a:solidFill>
                <a:latin typeface="Calibri" charset="0"/>
              </a:rPr>
              <a:t>D</a:t>
            </a:r>
            <a:r>
              <a:rPr lang="en-US" altLang="ko-KR" sz="1600" i="1" smtClean="0">
                <a:solidFill>
                  <a:srgbClr val="003366"/>
                </a:solidFill>
                <a:latin typeface="Arial" charset="0"/>
              </a:rPr>
              <a:t> </a:t>
            </a:r>
            <a:r>
              <a:rPr lang="en-US" altLang="ko-KR" sz="1600" smtClean="0">
                <a:solidFill>
                  <a:srgbClr val="003366"/>
                </a:solidFill>
                <a:latin typeface="Arial" charset="0"/>
              </a:rPr>
              <a:t>&gt;</a:t>
            </a:r>
          </a:p>
        </p:txBody>
      </p:sp>
      <p:cxnSp>
        <p:nvCxnSpPr>
          <p:cNvPr id="21" name="AutoShape 34"/>
          <p:cNvCxnSpPr>
            <a:cxnSpLocks noChangeShapeType="1"/>
          </p:cNvCxnSpPr>
          <p:nvPr/>
        </p:nvCxnSpPr>
        <p:spPr bwMode="auto">
          <a:xfrm flipV="1">
            <a:off x="2794000" y="4551363"/>
            <a:ext cx="1243013" cy="247650"/>
          </a:xfrm>
          <a:prstGeom prst="straightConnector1">
            <a:avLst/>
          </a:prstGeom>
          <a:noFill/>
          <a:ln w="28575">
            <a:solidFill>
              <a:srgbClr val="FF3300"/>
            </a:solidFill>
            <a:prstDash val="sysDot"/>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cxnSp>
        <p:nvCxnSpPr>
          <p:cNvPr id="22" name="AutoShape 36"/>
          <p:cNvCxnSpPr>
            <a:cxnSpLocks noChangeShapeType="1"/>
          </p:cNvCxnSpPr>
          <p:nvPr/>
        </p:nvCxnSpPr>
        <p:spPr bwMode="auto">
          <a:xfrm rot="16200000" flipV="1">
            <a:off x="2824163" y="2936875"/>
            <a:ext cx="1290638" cy="1576387"/>
          </a:xfrm>
          <a:prstGeom prst="straightConnector1">
            <a:avLst/>
          </a:prstGeom>
          <a:noFill/>
          <a:ln w="28575">
            <a:solidFill>
              <a:srgbClr val="FF3300"/>
            </a:solidFill>
            <a:prstDash val="sysDot"/>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cxnSp>
        <p:nvCxnSpPr>
          <p:cNvPr id="23" name="AutoShape 38"/>
          <p:cNvCxnSpPr>
            <a:cxnSpLocks noChangeShapeType="1"/>
          </p:cNvCxnSpPr>
          <p:nvPr/>
        </p:nvCxnSpPr>
        <p:spPr bwMode="auto">
          <a:xfrm>
            <a:off x="2901950" y="2900363"/>
            <a:ext cx="3201988" cy="476250"/>
          </a:xfrm>
          <a:prstGeom prst="straightConnector1">
            <a:avLst/>
          </a:prstGeom>
          <a:noFill/>
          <a:ln w="28575">
            <a:solidFill>
              <a:srgbClr val="FF3300"/>
            </a:solidFill>
            <a:prstDash val="sysDot"/>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sp>
        <p:nvSpPr>
          <p:cNvPr id="24" name="Text Box 41"/>
          <p:cNvSpPr txBox="1">
            <a:spLocks noChangeArrowheads="1"/>
          </p:cNvSpPr>
          <p:nvPr/>
        </p:nvSpPr>
        <p:spPr bwMode="auto">
          <a:xfrm>
            <a:off x="1785938" y="1997075"/>
            <a:ext cx="954087" cy="64611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eaLnBrk="1" hangingPunct="1"/>
            <a:r>
              <a:rPr lang="en-US" altLang="ko-KR" sz="1800" smtClean="0">
                <a:solidFill>
                  <a:srgbClr val="000000"/>
                </a:solidFill>
                <a:latin typeface="Calibri" charset="0"/>
                <a:ea typeface="Gulim" charset="0"/>
                <a:cs typeface="Gulim" charset="0"/>
              </a:rPr>
              <a:t>Old</a:t>
            </a:r>
            <a:br>
              <a:rPr lang="en-US" altLang="ko-KR" sz="1800" smtClean="0">
                <a:solidFill>
                  <a:srgbClr val="000000"/>
                </a:solidFill>
                <a:latin typeface="Calibri" charset="0"/>
                <a:ea typeface="Gulim" charset="0"/>
                <a:cs typeface="Gulim" charset="0"/>
              </a:rPr>
            </a:br>
            <a:r>
              <a:rPr lang="en-US" altLang="ko-KR" sz="1800" smtClean="0">
                <a:solidFill>
                  <a:srgbClr val="000000"/>
                </a:solidFill>
                <a:latin typeface="Calibri" charset="0"/>
                <a:ea typeface="Gulim" charset="0"/>
                <a:cs typeface="Gulim" charset="0"/>
              </a:rPr>
              <a:t>location</a:t>
            </a:r>
          </a:p>
        </p:txBody>
      </p:sp>
      <p:sp>
        <p:nvSpPr>
          <p:cNvPr id="25" name="Text Box 42"/>
          <p:cNvSpPr txBox="1">
            <a:spLocks noChangeArrowheads="1"/>
          </p:cNvSpPr>
          <p:nvPr/>
        </p:nvSpPr>
        <p:spPr bwMode="auto">
          <a:xfrm>
            <a:off x="1500188" y="4000500"/>
            <a:ext cx="954087" cy="64611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eaLnBrk="1" hangingPunct="1"/>
            <a:r>
              <a:rPr lang="en-US" altLang="ko-KR" sz="1800" smtClean="0">
                <a:solidFill>
                  <a:srgbClr val="000000"/>
                </a:solidFill>
                <a:latin typeface="Calibri" charset="0"/>
                <a:ea typeface="Gulim" charset="0"/>
                <a:cs typeface="Gulim" charset="0"/>
              </a:rPr>
              <a:t>New </a:t>
            </a:r>
            <a:br>
              <a:rPr lang="en-US" altLang="ko-KR" sz="1800" smtClean="0">
                <a:solidFill>
                  <a:srgbClr val="000000"/>
                </a:solidFill>
                <a:latin typeface="Calibri" charset="0"/>
                <a:ea typeface="Gulim" charset="0"/>
                <a:cs typeface="Gulim" charset="0"/>
              </a:rPr>
            </a:br>
            <a:r>
              <a:rPr lang="en-US" altLang="ko-KR" sz="1800" smtClean="0">
                <a:solidFill>
                  <a:srgbClr val="000000"/>
                </a:solidFill>
                <a:latin typeface="Calibri" charset="0"/>
                <a:ea typeface="Gulim" charset="0"/>
                <a:cs typeface="Gulim" charset="0"/>
              </a:rPr>
              <a:t>location</a:t>
            </a:r>
          </a:p>
        </p:txBody>
      </p:sp>
      <p:grpSp>
        <p:nvGrpSpPr>
          <p:cNvPr id="2" name="Group 45"/>
          <p:cNvGrpSpPr>
            <a:grpSpLocks/>
          </p:cNvGrpSpPr>
          <p:nvPr/>
        </p:nvGrpSpPr>
        <p:grpSpPr bwMode="auto">
          <a:xfrm>
            <a:off x="3843338" y="4837113"/>
            <a:ext cx="931862" cy="430212"/>
            <a:chOff x="2302" y="3278"/>
            <a:chExt cx="587" cy="271"/>
          </a:xfrm>
        </p:grpSpPr>
        <p:sp>
          <p:nvSpPr>
            <p:cNvPr id="39990" name="Text Box 35"/>
            <p:cNvSpPr txBox="1">
              <a:spLocks noChangeArrowheads="1"/>
            </p:cNvSpPr>
            <p:nvPr/>
          </p:nvSpPr>
          <p:spPr bwMode="auto">
            <a:xfrm>
              <a:off x="2302" y="3299"/>
              <a:ext cx="587"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r>
                <a:rPr lang="en-US" altLang="ko-KR" sz="1600" smtClean="0">
                  <a:solidFill>
                    <a:srgbClr val="003366"/>
                  </a:solidFill>
                  <a:latin typeface="Arial" charset="0"/>
                </a:rPr>
                <a:t>&lt; </a:t>
              </a:r>
              <a:r>
                <a:rPr lang="en-US" altLang="ko-KR" i="1" smtClean="0">
                  <a:solidFill>
                    <a:srgbClr val="003366"/>
                  </a:solidFill>
                  <a:latin typeface="Times New Roman" charset="0"/>
                </a:rPr>
                <a:t>x</a:t>
              </a:r>
              <a:r>
                <a:rPr lang="en-US" altLang="ko-KR" sz="1600" smtClean="0">
                  <a:solidFill>
                    <a:srgbClr val="003366"/>
                  </a:solidFill>
                  <a:latin typeface="Arial" charset="0"/>
                </a:rPr>
                <a:t>, </a:t>
              </a:r>
              <a:r>
                <a:rPr lang="en-US" altLang="ko-KR" sz="1600" i="1" smtClean="0">
                  <a:solidFill>
                    <a:srgbClr val="003366"/>
                  </a:solidFill>
                  <a:latin typeface="Calibri" charset="0"/>
                </a:rPr>
                <a:t>D</a:t>
              </a:r>
              <a:r>
                <a:rPr lang="en-US" altLang="ko-KR" sz="1600" smtClean="0">
                  <a:solidFill>
                    <a:srgbClr val="003366"/>
                  </a:solidFill>
                  <a:latin typeface="Arial" charset="0"/>
                </a:rPr>
                <a:t> &gt;</a:t>
              </a:r>
            </a:p>
          </p:txBody>
        </p:sp>
        <p:sp>
          <p:nvSpPr>
            <p:cNvPr id="39991" name="Line 43"/>
            <p:cNvSpPr>
              <a:spLocks noChangeShapeType="1"/>
            </p:cNvSpPr>
            <p:nvPr/>
          </p:nvSpPr>
          <p:spPr bwMode="auto">
            <a:xfrm flipH="1">
              <a:off x="2311" y="3313"/>
              <a:ext cx="576"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9992" name="Line 44"/>
            <p:cNvSpPr>
              <a:spLocks noChangeShapeType="1"/>
            </p:cNvSpPr>
            <p:nvPr/>
          </p:nvSpPr>
          <p:spPr bwMode="auto">
            <a:xfrm flipH="1">
              <a:off x="2313" y="3278"/>
              <a:ext cx="576"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grpSp>
      <p:grpSp>
        <p:nvGrpSpPr>
          <p:cNvPr id="3" name="Group 54"/>
          <p:cNvGrpSpPr>
            <a:grpSpLocks/>
          </p:cNvGrpSpPr>
          <p:nvPr/>
        </p:nvGrpSpPr>
        <p:grpSpPr bwMode="auto">
          <a:xfrm>
            <a:off x="2282825" y="3251200"/>
            <a:ext cx="931863" cy="428625"/>
            <a:chOff x="1336" y="1405"/>
            <a:chExt cx="587" cy="270"/>
          </a:xfrm>
        </p:grpSpPr>
        <p:sp>
          <p:nvSpPr>
            <p:cNvPr id="39987" name="Text Box 47"/>
            <p:cNvSpPr txBox="1">
              <a:spLocks noChangeArrowheads="1"/>
            </p:cNvSpPr>
            <p:nvPr/>
          </p:nvSpPr>
          <p:spPr bwMode="auto">
            <a:xfrm>
              <a:off x="1336" y="1425"/>
              <a:ext cx="587"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r>
                <a:rPr lang="en-US" altLang="ko-KR" sz="1600" smtClean="0">
                  <a:solidFill>
                    <a:srgbClr val="003366"/>
                  </a:solidFill>
                  <a:latin typeface="Arial" charset="0"/>
                </a:rPr>
                <a:t>&lt; </a:t>
              </a:r>
              <a:r>
                <a:rPr lang="en-US" altLang="ko-KR" i="1" smtClean="0">
                  <a:solidFill>
                    <a:srgbClr val="003366"/>
                  </a:solidFill>
                  <a:latin typeface="Times New Roman" charset="0"/>
                </a:rPr>
                <a:t>x</a:t>
              </a:r>
              <a:r>
                <a:rPr lang="en-US" altLang="ko-KR" sz="1600" smtClean="0">
                  <a:solidFill>
                    <a:srgbClr val="003366"/>
                  </a:solidFill>
                  <a:latin typeface="Arial" charset="0"/>
                </a:rPr>
                <a:t>, </a:t>
              </a:r>
              <a:r>
                <a:rPr lang="en-US" altLang="ko-KR" sz="1600" i="1" smtClean="0">
                  <a:solidFill>
                    <a:srgbClr val="003366"/>
                  </a:solidFill>
                  <a:latin typeface="Calibri" charset="0"/>
                </a:rPr>
                <a:t>D</a:t>
              </a:r>
              <a:r>
                <a:rPr lang="en-US" altLang="ko-KR" sz="1600" smtClean="0">
                  <a:solidFill>
                    <a:srgbClr val="003366"/>
                  </a:solidFill>
                  <a:latin typeface="Arial" charset="0"/>
                </a:rPr>
                <a:t> &gt;</a:t>
              </a:r>
            </a:p>
          </p:txBody>
        </p:sp>
        <p:sp>
          <p:nvSpPr>
            <p:cNvPr id="39988" name="Line 48"/>
            <p:cNvSpPr>
              <a:spLocks noChangeShapeType="1"/>
            </p:cNvSpPr>
            <p:nvPr/>
          </p:nvSpPr>
          <p:spPr bwMode="auto">
            <a:xfrm flipH="1">
              <a:off x="1344" y="1440"/>
              <a:ext cx="576"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9989" name="Line 49"/>
            <p:cNvSpPr>
              <a:spLocks noChangeShapeType="1"/>
            </p:cNvSpPr>
            <p:nvPr/>
          </p:nvSpPr>
          <p:spPr bwMode="auto">
            <a:xfrm flipH="1">
              <a:off x="1344" y="1405"/>
              <a:ext cx="576"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grpSp>
      <p:grpSp>
        <p:nvGrpSpPr>
          <p:cNvPr id="4" name="Group 50"/>
          <p:cNvGrpSpPr>
            <a:grpSpLocks/>
          </p:cNvGrpSpPr>
          <p:nvPr/>
        </p:nvGrpSpPr>
        <p:grpSpPr bwMode="auto">
          <a:xfrm>
            <a:off x="5921375" y="3697288"/>
            <a:ext cx="950913" cy="450850"/>
            <a:chOff x="2256" y="3278"/>
            <a:chExt cx="599" cy="284"/>
          </a:xfrm>
        </p:grpSpPr>
        <p:sp>
          <p:nvSpPr>
            <p:cNvPr id="39984" name="Text Box 51"/>
            <p:cNvSpPr txBox="1">
              <a:spLocks noChangeArrowheads="1"/>
            </p:cNvSpPr>
            <p:nvPr/>
          </p:nvSpPr>
          <p:spPr bwMode="auto">
            <a:xfrm>
              <a:off x="2268" y="3312"/>
              <a:ext cx="587" cy="25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r>
                <a:rPr lang="en-US" altLang="ko-KR" sz="1600" smtClean="0">
                  <a:solidFill>
                    <a:srgbClr val="003366"/>
                  </a:solidFill>
                  <a:latin typeface="Arial" charset="0"/>
                </a:rPr>
                <a:t>&lt; </a:t>
              </a:r>
              <a:r>
                <a:rPr lang="en-US" altLang="ko-KR" i="1" smtClean="0">
                  <a:solidFill>
                    <a:srgbClr val="003366"/>
                  </a:solidFill>
                  <a:latin typeface="Times New Roman" charset="0"/>
                </a:rPr>
                <a:t>x</a:t>
              </a:r>
              <a:r>
                <a:rPr lang="en-US" altLang="ko-KR" sz="1600" smtClean="0">
                  <a:solidFill>
                    <a:srgbClr val="003366"/>
                  </a:solidFill>
                  <a:latin typeface="Arial" charset="0"/>
                </a:rPr>
                <a:t>, </a:t>
              </a:r>
              <a:r>
                <a:rPr lang="en-US" altLang="ko-KR" sz="1600" i="1" smtClean="0">
                  <a:solidFill>
                    <a:srgbClr val="003366"/>
                  </a:solidFill>
                  <a:latin typeface="Calibri" charset="0"/>
                </a:rPr>
                <a:t>D</a:t>
              </a:r>
              <a:r>
                <a:rPr lang="en-US" altLang="ko-KR" sz="1600" smtClean="0">
                  <a:solidFill>
                    <a:srgbClr val="003366"/>
                  </a:solidFill>
                  <a:latin typeface="Arial" charset="0"/>
                </a:rPr>
                <a:t> &gt;</a:t>
              </a:r>
            </a:p>
          </p:txBody>
        </p:sp>
        <p:sp>
          <p:nvSpPr>
            <p:cNvPr id="39985" name="Line 52"/>
            <p:cNvSpPr>
              <a:spLocks noChangeShapeType="1"/>
            </p:cNvSpPr>
            <p:nvPr/>
          </p:nvSpPr>
          <p:spPr bwMode="auto">
            <a:xfrm flipH="1">
              <a:off x="2256" y="3313"/>
              <a:ext cx="576"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9986" name="Line 53"/>
            <p:cNvSpPr>
              <a:spLocks noChangeShapeType="1"/>
            </p:cNvSpPr>
            <p:nvPr/>
          </p:nvSpPr>
          <p:spPr bwMode="auto">
            <a:xfrm flipH="1">
              <a:off x="2256" y="3278"/>
              <a:ext cx="576"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grpSp>
      <p:sp>
        <p:nvSpPr>
          <p:cNvPr id="39" name="Text Box 25"/>
          <p:cNvSpPr txBox="1">
            <a:spLocks noChangeArrowheads="1"/>
          </p:cNvSpPr>
          <p:nvPr/>
        </p:nvSpPr>
        <p:spPr bwMode="auto">
          <a:xfrm>
            <a:off x="2843213" y="1355725"/>
            <a:ext cx="3714750" cy="457200"/>
          </a:xfrm>
          <a:prstGeom prst="rect">
            <a:avLst/>
          </a:prstGeom>
          <a:solidFill>
            <a:srgbClr val="99CCFF">
              <a:alpha val="59999"/>
            </a:srgbClr>
          </a:solidFill>
          <a:ln w="9525">
            <a:noFill/>
            <a:miter lim="800000"/>
            <a:headEnd/>
            <a:tailEnd/>
          </a:ln>
          <a:effectLst>
            <a:outerShdw blurRad="63500" dist="38100" dir="2700000" algn="tl" rotWithShape="0">
              <a:srgbClr val="000000">
                <a:alpha val="39999"/>
              </a:srgbClr>
            </a:outerShdw>
          </a:effectLst>
        </p:spPr>
        <p:txBody>
          <a:bodyPr>
            <a:spAutoFit/>
          </a:bodyPr>
          <a:lstStyle/>
          <a:p>
            <a:pPr marL="176213" indent="-176213" algn="ctr" defTabSz="914400" eaLnBrk="0" hangingPunct="0">
              <a:defRPr/>
            </a:pPr>
            <a:r>
              <a:rPr lang="en-US" altLang="ko-KR" sz="2400" b="1">
                <a:solidFill>
                  <a:srgbClr val="003366"/>
                </a:solidFill>
                <a:latin typeface="Calibri" charset="0"/>
                <a:ea typeface="MS PGothic" pitchFamily="34" charset="-128"/>
                <a:cs typeface="MS PGothic" pitchFamily="34" charset="-128"/>
              </a:rPr>
              <a:t>Dealing with host mobility</a:t>
            </a:r>
          </a:p>
        </p:txBody>
      </p:sp>
      <p:sp>
        <p:nvSpPr>
          <p:cNvPr id="40" name="Text Box 25"/>
          <p:cNvSpPr txBox="1">
            <a:spLocks noChangeArrowheads="1"/>
          </p:cNvSpPr>
          <p:nvPr/>
        </p:nvSpPr>
        <p:spPr bwMode="auto">
          <a:xfrm>
            <a:off x="642938" y="5691188"/>
            <a:ext cx="7929562" cy="5238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a:r>
              <a:rPr lang="en-US" altLang="ko-KR" sz="2800" smtClean="0">
                <a:solidFill>
                  <a:srgbClr val="003366"/>
                </a:solidFill>
                <a:latin typeface="Calibri" charset="0"/>
              </a:rPr>
              <a:t>MAC- or IP-address change can be handled similarly</a:t>
            </a:r>
          </a:p>
        </p:txBody>
      </p:sp>
      <p:sp>
        <p:nvSpPr>
          <p:cNvPr id="11" name="AutoShape 15"/>
          <p:cNvSpPr>
            <a:spLocks noChangeArrowheads="1"/>
          </p:cNvSpPr>
          <p:nvPr/>
        </p:nvSpPr>
        <p:spPr bwMode="auto">
          <a:xfrm>
            <a:off x="4036599" y="4370615"/>
            <a:ext cx="441325" cy="360363"/>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B</a:t>
            </a:r>
          </a:p>
        </p:txBody>
      </p:sp>
      <p:cxnSp>
        <p:nvCxnSpPr>
          <p:cNvPr id="42" name="Straight Connector 41"/>
          <p:cNvCxnSpPr/>
          <p:nvPr/>
        </p:nvCxnSpPr>
        <p:spPr>
          <a:xfrm>
            <a:off x="1571625" y="2574925"/>
            <a:ext cx="990600" cy="29527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Oval 10"/>
          <p:cNvSpPr>
            <a:spLocks noChangeArrowheads="1"/>
          </p:cNvSpPr>
          <p:nvPr/>
        </p:nvSpPr>
        <p:spPr bwMode="auto">
          <a:xfrm>
            <a:off x="1428728" y="2432257"/>
            <a:ext cx="350187" cy="348476"/>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0" tIns="0" rIns="0" anchor="ctr"/>
          <a:lstStyle/>
          <a:p>
            <a:pPr algn="ctr" defTabSz="914400">
              <a:defRPr/>
            </a:pPr>
            <a:r>
              <a:rPr lang="en-US" altLang="ko-KR" sz="2000" b="1" i="1">
                <a:solidFill>
                  <a:srgbClr val="FFFFFF"/>
                </a:solidFill>
                <a:latin typeface="Times New Roman" charset="0"/>
                <a:ea typeface="Times New Roman" charset="0"/>
                <a:cs typeface="Times New Roman" charset="0"/>
              </a:rPr>
              <a:t>x</a:t>
            </a:r>
          </a:p>
        </p:txBody>
      </p:sp>
      <p:cxnSp>
        <p:nvCxnSpPr>
          <p:cNvPr id="45" name="Straight Connector 44"/>
          <p:cNvCxnSpPr/>
          <p:nvPr/>
        </p:nvCxnSpPr>
        <p:spPr>
          <a:xfrm rot="5400000">
            <a:off x="6557169" y="2812257"/>
            <a:ext cx="349250" cy="74771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AutoShape 16"/>
          <p:cNvSpPr>
            <a:spLocks noChangeArrowheads="1"/>
          </p:cNvSpPr>
          <p:nvPr/>
        </p:nvSpPr>
        <p:spPr bwMode="auto">
          <a:xfrm>
            <a:off x="2460615" y="2719601"/>
            <a:ext cx="441325" cy="360363"/>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A</a:t>
            </a:r>
          </a:p>
        </p:txBody>
      </p:sp>
      <p:sp>
        <p:nvSpPr>
          <p:cNvPr id="17" name="AutoShape 23"/>
          <p:cNvSpPr>
            <a:spLocks noChangeArrowheads="1"/>
          </p:cNvSpPr>
          <p:nvPr/>
        </p:nvSpPr>
        <p:spPr bwMode="auto">
          <a:xfrm>
            <a:off x="6103938" y="3195857"/>
            <a:ext cx="441325" cy="360362"/>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C</a:t>
            </a:r>
          </a:p>
        </p:txBody>
      </p:sp>
      <p:sp>
        <p:nvSpPr>
          <p:cNvPr id="43" name="AutoShape 23"/>
          <p:cNvSpPr>
            <a:spLocks noChangeArrowheads="1"/>
          </p:cNvSpPr>
          <p:nvPr/>
        </p:nvSpPr>
        <p:spPr bwMode="auto">
          <a:xfrm>
            <a:off x="6357950" y="4714884"/>
            <a:ext cx="441325" cy="360362"/>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E</a:t>
            </a:r>
          </a:p>
        </p:txBody>
      </p:sp>
      <p:sp>
        <p:nvSpPr>
          <p:cNvPr id="44" name="AutoShape 23"/>
          <p:cNvSpPr>
            <a:spLocks noChangeArrowheads="1"/>
          </p:cNvSpPr>
          <p:nvPr/>
        </p:nvSpPr>
        <p:spPr bwMode="auto">
          <a:xfrm>
            <a:off x="4357686" y="2214554"/>
            <a:ext cx="441325" cy="360362"/>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F</a:t>
            </a:r>
          </a:p>
        </p:txBody>
      </p:sp>
      <p:cxnSp>
        <p:nvCxnSpPr>
          <p:cNvPr id="47" name="AutoShape 38"/>
          <p:cNvCxnSpPr>
            <a:cxnSpLocks noChangeShapeType="1"/>
          </p:cNvCxnSpPr>
          <p:nvPr/>
        </p:nvCxnSpPr>
        <p:spPr bwMode="auto">
          <a:xfrm rot="10800000">
            <a:off x="2895600" y="2814638"/>
            <a:ext cx="3186113" cy="471487"/>
          </a:xfrm>
          <a:prstGeom prst="straightConnector1">
            <a:avLst/>
          </a:prstGeom>
          <a:noFill/>
          <a:ln w="28575">
            <a:solidFill>
              <a:srgbClr val="0033FF"/>
            </a:solidFill>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cxnSp>
        <p:nvCxnSpPr>
          <p:cNvPr id="53" name="AutoShape 38"/>
          <p:cNvCxnSpPr>
            <a:cxnSpLocks noChangeShapeType="1"/>
          </p:cNvCxnSpPr>
          <p:nvPr/>
        </p:nvCxnSpPr>
        <p:spPr bwMode="auto">
          <a:xfrm rot="5400000">
            <a:off x="1858169" y="3794919"/>
            <a:ext cx="1538288" cy="107950"/>
          </a:xfrm>
          <a:prstGeom prst="straightConnector1">
            <a:avLst/>
          </a:prstGeom>
          <a:noFill/>
          <a:ln w="28575">
            <a:solidFill>
              <a:srgbClr val="0033FF"/>
            </a:solidFill>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435034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ox(out)">
                                      <p:cBhvr>
                                        <p:cTn id="7" dur="500"/>
                                        <p:tgtEl>
                                          <p:spTgt spid="39"/>
                                        </p:tgtEl>
                                      </p:cBhvr>
                                    </p:animEffect>
                                  </p:childTnLst>
                                </p:cTn>
                              </p:par>
                              <p:par>
                                <p:cTn id="8" presetID="1" presetClass="entr" presetSubtype="0" fill="hold" nodeType="withEffect">
                                  <p:stCondLst>
                                    <p:cond delay="0"/>
                                  </p:stCondLst>
                                  <p:childTnLst>
                                    <p:set>
                                      <p:cBhvr>
                                        <p:cTn id="9" dur="1" fill="hold">
                                          <p:stCondLst>
                                            <p:cond delay="0"/>
                                          </p:stCondLst>
                                        </p:cTn>
                                        <p:tgtEl>
                                          <p:spTgt spid="19"/>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3"/>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4"/>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9"/>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42"/>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45"/>
                                        </p:tgtEl>
                                        <p:attrNameLst>
                                          <p:attrName>style.visibility</p:attrName>
                                        </p:attrNameLst>
                                      </p:cBhvr>
                                      <p:to>
                                        <p:strVal val="visible"/>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32"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ox(out)">
                                      <p:cBhvr>
                                        <p:cTn id="36" dur="500"/>
                                        <p:tgtEl>
                                          <p:spTgt spid="14"/>
                                        </p:tgtEl>
                                      </p:cBhvr>
                                    </p:animEffect>
                                  </p:childTnLst>
                                </p:cTn>
                              </p:par>
                              <p:par>
                                <p:cTn id="37" presetID="4" presetClass="entr" presetSubtype="32"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ox(out)">
                                      <p:cBhvr>
                                        <p:cTn id="39" dur="500"/>
                                        <p:tgtEl>
                                          <p:spTgt spid="15"/>
                                        </p:tgtEl>
                                      </p:cBhvr>
                                    </p:animEffect>
                                  </p:childTnLst>
                                </p:cTn>
                              </p:par>
                              <p:par>
                                <p:cTn id="40" presetID="4" presetClass="entr" presetSubtype="32" fill="hold" grpId="0" nodeType="with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ox(out)">
                                      <p:cBhvr>
                                        <p:cTn id="42" dur="500"/>
                                        <p:tgtEl>
                                          <p:spTgt spid="8"/>
                                        </p:tgtEl>
                                      </p:cBhvr>
                                    </p:animEffect>
                                  </p:childTnLst>
                                </p:cTn>
                              </p:par>
                              <p:par>
                                <p:cTn id="43" presetID="4" presetClass="entr" presetSubtype="32"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ox(out)">
                                      <p:cBhvr>
                                        <p:cTn id="45" dur="500"/>
                                        <p:tgtEl>
                                          <p:spTgt spid="16"/>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9" presetClass="path" presetSubtype="0" accel="50000" decel="50000" fill="hold" nodeType="clickEffect">
                                  <p:stCondLst>
                                    <p:cond delay="0"/>
                                  </p:stCondLst>
                                  <p:childTnLst>
                                    <p:animMotion origin="layout" path="M 2.77778E-6 3.7037E-6 L -0.01389 0.33055 " pathEditMode="relative" rAng="0" ptsTypes="AA">
                                      <p:cBhvr>
                                        <p:cTn id="49" dur="1000" fill="hold"/>
                                        <p:tgtEl>
                                          <p:spTgt spid="9"/>
                                        </p:tgtEl>
                                        <p:attrNameLst>
                                          <p:attrName>ppt_x</p:attrName>
                                          <p:attrName>ppt_y</p:attrName>
                                        </p:attrNameLst>
                                      </p:cBhvr>
                                      <p:rCtr x="-700" y="16500"/>
                                    </p:animMotion>
                                  </p:childTnLst>
                                </p:cTn>
                              </p:par>
                              <p:par>
                                <p:cTn id="50" presetID="1" presetClass="exit" presetSubtype="0" fill="hold" nodeType="withEffect">
                                  <p:stCondLst>
                                    <p:cond delay="0"/>
                                  </p:stCondLst>
                                  <p:childTnLst>
                                    <p:set>
                                      <p:cBhvr>
                                        <p:cTn id="51" dur="1" fill="hold">
                                          <p:stCondLst>
                                            <p:cond delay="0"/>
                                          </p:stCondLst>
                                        </p:cTn>
                                        <p:tgtEl>
                                          <p:spTgt spid="42"/>
                                        </p:tgtEl>
                                        <p:attrNameLst>
                                          <p:attrName>style.visibility</p:attrName>
                                        </p:attrNameLst>
                                      </p:cBhvr>
                                      <p:to>
                                        <p:strVal val="hidden"/>
                                      </p:to>
                                    </p:set>
                                  </p:childTnLst>
                                </p:cTn>
                              </p:par>
                            </p:childTnLst>
                          </p:cTn>
                        </p:par>
                        <p:par>
                          <p:cTn id="52" fill="hold" nodeType="afterGroup">
                            <p:stCondLst>
                              <p:cond delay="1000"/>
                            </p:stCondLst>
                            <p:childTnLst>
                              <p:par>
                                <p:cTn id="53" presetID="4" presetClass="entr" presetSubtype="32"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box(out)">
                                      <p:cBhvr>
                                        <p:cTn id="55" dur="500"/>
                                        <p:tgtEl>
                                          <p:spTgt spid="25"/>
                                        </p:tgtEl>
                                      </p:cBhvr>
                                    </p:animEffect>
                                  </p:childTnLst>
                                </p:cTn>
                              </p:par>
                              <p:par>
                                <p:cTn id="56" presetID="1" presetClass="entr" presetSubtype="0" fill="hold" nodeType="withEffect">
                                  <p:stCondLst>
                                    <p:cond delay="0"/>
                                  </p:stCondLst>
                                  <p:childTnLst>
                                    <p:set>
                                      <p:cBhvr>
                                        <p:cTn id="57" dur="1" fill="hold">
                                          <p:stCondLst>
                                            <p:cond delay="0"/>
                                          </p:stCondLst>
                                        </p:cTn>
                                        <p:tgtEl>
                                          <p:spTgt spid="46"/>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32"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ox(out)">
                                      <p:cBhvr>
                                        <p:cTn id="62" dur="500"/>
                                        <p:tgtEl>
                                          <p:spTgt spid="2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left)">
                                      <p:cBhvr>
                                        <p:cTn id="67" dur="500"/>
                                        <p:tgtEl>
                                          <p:spTgt spid="21"/>
                                        </p:tgtEl>
                                      </p:cBhvr>
                                    </p:animEffect>
                                  </p:childTnLst>
                                </p:cTn>
                              </p:par>
                            </p:childTnLst>
                          </p:cTn>
                        </p:par>
                        <p:par>
                          <p:cTn id="68" fill="hold" nodeType="afterGroup">
                            <p:stCondLst>
                              <p:cond delay="500"/>
                            </p:stCondLst>
                            <p:childTnLst>
                              <p:par>
                                <p:cTn id="69" presetID="4" presetClass="entr" presetSubtype="32" fill="hold" nodeType="afterEffect">
                                  <p:stCondLst>
                                    <p:cond delay="0"/>
                                  </p:stCondLst>
                                  <p:childTnLst>
                                    <p:set>
                                      <p:cBhvr>
                                        <p:cTn id="70" dur="1" fill="hold">
                                          <p:stCondLst>
                                            <p:cond delay="0"/>
                                          </p:stCondLst>
                                        </p:cTn>
                                        <p:tgtEl>
                                          <p:spTgt spid="2"/>
                                        </p:tgtEl>
                                        <p:attrNameLst>
                                          <p:attrName>style.visibility</p:attrName>
                                        </p:attrNameLst>
                                      </p:cBhvr>
                                      <p:to>
                                        <p:strVal val="visible"/>
                                      </p:to>
                                    </p:set>
                                    <p:animEffect transition="in" filter="box(out)">
                                      <p:cBhvr>
                                        <p:cTn id="71" dur="500"/>
                                        <p:tgtEl>
                                          <p:spTgt spid="2"/>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4" fill="hold" nodeType="click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wipe(down)">
                                      <p:cBhvr>
                                        <p:cTn id="76" dur="500"/>
                                        <p:tgtEl>
                                          <p:spTgt spid="22"/>
                                        </p:tgtEl>
                                      </p:cBhvr>
                                    </p:animEffect>
                                  </p:childTnLst>
                                </p:cTn>
                              </p:par>
                            </p:childTnLst>
                          </p:cTn>
                        </p:par>
                        <p:par>
                          <p:cTn id="77" fill="hold" nodeType="afterGroup">
                            <p:stCondLst>
                              <p:cond delay="500"/>
                            </p:stCondLst>
                            <p:childTnLst>
                              <p:par>
                                <p:cTn id="78" presetID="4" presetClass="entr" presetSubtype="32" fill="hold" nodeType="afterEffect">
                                  <p:stCondLst>
                                    <p:cond delay="0"/>
                                  </p:stCondLst>
                                  <p:childTnLst>
                                    <p:set>
                                      <p:cBhvr>
                                        <p:cTn id="79" dur="1" fill="hold">
                                          <p:stCondLst>
                                            <p:cond delay="0"/>
                                          </p:stCondLst>
                                        </p:cTn>
                                        <p:tgtEl>
                                          <p:spTgt spid="3"/>
                                        </p:tgtEl>
                                        <p:attrNameLst>
                                          <p:attrName>style.visibility</p:attrName>
                                        </p:attrNameLst>
                                      </p:cBhvr>
                                      <p:to>
                                        <p:strVal val="visible"/>
                                      </p:to>
                                    </p:set>
                                    <p:animEffect transition="in" filter="box(out)">
                                      <p:cBhvr>
                                        <p:cTn id="80" dur="500"/>
                                        <p:tgtEl>
                                          <p:spTgt spid="3"/>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2" fill="hold" nodeType="clickEffect">
                                  <p:stCondLst>
                                    <p:cond delay="0"/>
                                  </p:stCondLst>
                                  <p:childTnLst>
                                    <p:set>
                                      <p:cBhvr>
                                        <p:cTn id="84" dur="1" fill="hold">
                                          <p:stCondLst>
                                            <p:cond delay="0"/>
                                          </p:stCondLst>
                                        </p:cTn>
                                        <p:tgtEl>
                                          <p:spTgt spid="47"/>
                                        </p:tgtEl>
                                        <p:attrNameLst>
                                          <p:attrName>style.visibility</p:attrName>
                                        </p:attrNameLst>
                                      </p:cBhvr>
                                      <p:to>
                                        <p:strVal val="visible"/>
                                      </p:to>
                                    </p:set>
                                    <p:animEffect transition="in" filter="wipe(right)">
                                      <p:cBhvr>
                                        <p:cTn id="85" dur="500"/>
                                        <p:tgtEl>
                                          <p:spTgt spid="47"/>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8" fill="hold" nodeType="clickEffect">
                                  <p:stCondLst>
                                    <p:cond delay="0"/>
                                  </p:stCondLst>
                                  <p:childTnLst>
                                    <p:set>
                                      <p:cBhvr>
                                        <p:cTn id="89" dur="1" fill="hold">
                                          <p:stCondLst>
                                            <p:cond delay="0"/>
                                          </p:stCondLst>
                                        </p:cTn>
                                        <p:tgtEl>
                                          <p:spTgt spid="23"/>
                                        </p:tgtEl>
                                        <p:attrNameLst>
                                          <p:attrName>style.visibility</p:attrName>
                                        </p:attrNameLst>
                                      </p:cBhvr>
                                      <p:to>
                                        <p:strVal val="visible"/>
                                      </p:to>
                                    </p:set>
                                    <p:animEffect transition="in" filter="wipe(left)">
                                      <p:cBhvr>
                                        <p:cTn id="90" dur="500"/>
                                        <p:tgtEl>
                                          <p:spTgt spid="23"/>
                                        </p:tgtEl>
                                      </p:cBhvr>
                                    </p:animEffect>
                                  </p:childTnLst>
                                </p:cTn>
                              </p:par>
                            </p:childTnLst>
                          </p:cTn>
                        </p:par>
                        <p:par>
                          <p:cTn id="91" fill="hold" nodeType="afterGroup">
                            <p:stCondLst>
                              <p:cond delay="500"/>
                            </p:stCondLst>
                            <p:childTnLst>
                              <p:par>
                                <p:cTn id="92" presetID="4" presetClass="entr" presetSubtype="32" fill="hold" nodeType="afterEffect">
                                  <p:stCondLst>
                                    <p:cond delay="0"/>
                                  </p:stCondLst>
                                  <p:childTnLst>
                                    <p:set>
                                      <p:cBhvr>
                                        <p:cTn id="93" dur="1" fill="hold">
                                          <p:stCondLst>
                                            <p:cond delay="0"/>
                                          </p:stCondLst>
                                        </p:cTn>
                                        <p:tgtEl>
                                          <p:spTgt spid="4"/>
                                        </p:tgtEl>
                                        <p:attrNameLst>
                                          <p:attrName>style.visibility</p:attrName>
                                        </p:attrNameLst>
                                      </p:cBhvr>
                                      <p:to>
                                        <p:strVal val="visible"/>
                                      </p:to>
                                    </p:set>
                                    <p:animEffect transition="in" filter="box(out)">
                                      <p:cBhvr>
                                        <p:cTn id="94" dur="500"/>
                                        <p:tgtEl>
                                          <p:spTgt spid="4"/>
                                        </p:tgtEl>
                                      </p:cBhvr>
                                    </p:animEffect>
                                  </p:childTnLst>
                                </p:cTn>
                              </p:par>
                            </p:childTnLst>
                          </p:cTn>
                        </p:par>
                        <p:par>
                          <p:cTn id="95" fill="hold" nodeType="afterGroup">
                            <p:stCondLst>
                              <p:cond delay="1000"/>
                            </p:stCondLst>
                            <p:childTnLst>
                              <p:par>
                                <p:cTn id="96" presetID="22" presetClass="entr" presetSubtype="2" fill="hold" nodeType="afterEffect">
                                  <p:stCondLst>
                                    <p:cond delay="0"/>
                                  </p:stCondLst>
                                  <p:childTnLst>
                                    <p:set>
                                      <p:cBhvr>
                                        <p:cTn id="97" dur="1" fill="hold">
                                          <p:stCondLst>
                                            <p:cond delay="0"/>
                                          </p:stCondLst>
                                        </p:cTn>
                                        <p:tgtEl>
                                          <p:spTgt spid="53"/>
                                        </p:tgtEl>
                                        <p:attrNameLst>
                                          <p:attrName>style.visibility</p:attrName>
                                        </p:attrNameLst>
                                      </p:cBhvr>
                                      <p:to>
                                        <p:strVal val="visible"/>
                                      </p:to>
                                    </p:set>
                                    <p:animEffect transition="in" filter="wipe(right)">
                                      <p:cBhvr>
                                        <p:cTn id="98" dur="500"/>
                                        <p:tgtEl>
                                          <p:spTgt spid="53"/>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4" presetClass="entr" presetSubtype="32" fill="hold" grpId="0" nodeType="click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box(out)">
                                      <p:cBhvr>
                                        <p:cTn id="10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5" grpId="0"/>
      <p:bldP spid="16" grpId="0"/>
      <p:bldP spid="20" grpId="0"/>
      <p:bldP spid="24" grpId="0"/>
      <p:bldP spid="25" grpId="0"/>
      <p:bldP spid="39" grpId="0" animBg="1"/>
      <p:bldP spid="40"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5"/>
          <p:cNvSpPr>
            <a:spLocks noGrp="1" noChangeArrowheads="1"/>
          </p:cNvSpPr>
          <p:nvPr>
            <p:ph type="title"/>
          </p:nvPr>
        </p:nvSpPr>
        <p:spPr/>
        <p:txBody>
          <a:bodyPr/>
          <a:lstStyle/>
          <a:p>
            <a:r>
              <a:rPr lang="en-US">
                <a:latin typeface="Helvetica" charset="0"/>
                <a:ea typeface="ＭＳ Ｐゴシック" charset="0"/>
                <a:cs typeface="ＭＳ Ｐゴシック" charset="0"/>
              </a:rPr>
              <a:t>Packet-Level Simulations</a:t>
            </a:r>
          </a:p>
        </p:txBody>
      </p:sp>
      <p:sp>
        <p:nvSpPr>
          <p:cNvPr id="2027526" name="Rectangle 6"/>
          <p:cNvSpPr>
            <a:spLocks noGrp="1" noChangeArrowheads="1"/>
          </p:cNvSpPr>
          <p:nvPr>
            <p:ph idx="1"/>
          </p:nvPr>
        </p:nvSpPr>
        <p:spPr/>
        <p:txBody>
          <a:bodyPr/>
          <a:lstStyle/>
          <a:p>
            <a:r>
              <a:rPr lang="en-US" sz="3200">
                <a:latin typeface="Arial" charset="0"/>
              </a:rPr>
              <a:t>Large-scale packet-level simulation</a:t>
            </a:r>
          </a:p>
          <a:p>
            <a:pPr lvl="1"/>
            <a:r>
              <a:rPr lang="en-US" sz="2800">
                <a:latin typeface="Arial" charset="0"/>
                <a:ea typeface="Arial" charset="0"/>
                <a:cs typeface="Arial" charset="0"/>
              </a:rPr>
              <a:t>Event-driven simulation of control plane</a:t>
            </a:r>
          </a:p>
          <a:p>
            <a:pPr lvl="1"/>
            <a:r>
              <a:rPr lang="en-US" sz="2800">
                <a:latin typeface="Arial" charset="0"/>
                <a:ea typeface="Arial" charset="0"/>
                <a:cs typeface="Arial" charset="0"/>
              </a:rPr>
              <a:t>Synthetic traffic based on LBNL traces </a:t>
            </a:r>
          </a:p>
          <a:p>
            <a:pPr lvl="1"/>
            <a:r>
              <a:rPr lang="en-US" sz="2800">
                <a:latin typeface="Arial" charset="0"/>
                <a:ea typeface="Arial" charset="0"/>
                <a:cs typeface="Arial" charset="0"/>
              </a:rPr>
              <a:t>Campus, data center, and ISP topologies</a:t>
            </a:r>
          </a:p>
          <a:p>
            <a:pPr lvl="2"/>
            <a:endParaRPr lang="en-US" sz="2400">
              <a:latin typeface="Arial" charset="0"/>
              <a:ea typeface="Arial" charset="0"/>
              <a:cs typeface="Arial" charset="0"/>
            </a:endParaRPr>
          </a:p>
          <a:p>
            <a:r>
              <a:rPr lang="en-US" sz="3200">
                <a:latin typeface="Arial" charset="0"/>
              </a:rPr>
              <a:t>Main results</a:t>
            </a:r>
          </a:p>
          <a:p>
            <a:pPr lvl="1"/>
            <a:r>
              <a:rPr lang="en-US" sz="2800">
                <a:latin typeface="Arial" charset="0"/>
                <a:ea typeface="Arial" charset="0"/>
                <a:cs typeface="Arial" charset="0"/>
              </a:rPr>
              <a:t>Much less routing state than Ethernet</a:t>
            </a:r>
          </a:p>
          <a:p>
            <a:pPr lvl="1"/>
            <a:r>
              <a:rPr lang="en-US" sz="2800">
                <a:latin typeface="Arial" charset="0"/>
                <a:ea typeface="Arial" charset="0"/>
                <a:cs typeface="Arial" charset="0"/>
              </a:rPr>
              <a:t>Only slightly more stretch than IP routing</a:t>
            </a:r>
          </a:p>
          <a:p>
            <a:pPr lvl="1"/>
            <a:r>
              <a:rPr lang="en-US" sz="2800">
                <a:latin typeface="Arial" charset="0"/>
                <a:ea typeface="Arial" charset="0"/>
                <a:cs typeface="Arial" charset="0"/>
              </a:rPr>
              <a:t>Low overhead for handling host mobility</a:t>
            </a:r>
          </a:p>
          <a:p>
            <a:pPr lvl="1"/>
            <a:endParaRPr lang="en-US" sz="2800">
              <a:latin typeface="Arial" charset="0"/>
              <a:ea typeface="Arial" charset="0"/>
              <a:cs typeface="Arial" charset="0"/>
            </a:endParaRPr>
          </a:p>
        </p:txBody>
      </p:sp>
      <p:sp>
        <p:nvSpPr>
          <p:cNvPr id="41985" name="Slide Number Placeholder 3"/>
          <p:cNvSpPr>
            <a:spLocks noGrp="1"/>
          </p:cNvSpPr>
          <p:nvPr>
            <p:ph type="sldNum" sz="quarter" idx="10"/>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fld id="{D29CE53D-2D6D-5344-B987-FB47CD43AB78}" type="slidenum">
              <a:rPr lang="en-US" sz="1400" b="0">
                <a:solidFill>
                  <a:srgbClr val="000000"/>
                </a:solidFill>
                <a:latin typeface="Times New Roman" charset="0"/>
              </a:rPr>
              <a:pPr eaLnBrk="1" hangingPunct="1"/>
              <a:t>11</a:t>
            </a:fld>
            <a:endParaRPr lang="en-US" sz="1400" b="0">
              <a:solidFill>
                <a:srgbClr val="000000"/>
              </a:solidFill>
              <a:latin typeface="Times New Roman"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685263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33"/>
          <p:cNvSpPr>
            <a:spLocks noGrp="1" noChangeArrowheads="1"/>
          </p:cNvSpPr>
          <p:nvPr>
            <p:ph type="title"/>
          </p:nvPr>
        </p:nvSpPr>
        <p:spPr/>
        <p:txBody>
          <a:bodyPr/>
          <a:lstStyle/>
          <a:p>
            <a:r>
              <a:rPr lang="en-US" altLang="ko-KR">
                <a:latin typeface="Helvetica" charset="0"/>
                <a:ea typeface="Gulim" charset="0"/>
                <a:cs typeface="Gulim" charset="0"/>
              </a:rPr>
              <a:t>Prototype Implementation</a:t>
            </a:r>
          </a:p>
        </p:txBody>
      </p:sp>
      <p:sp>
        <p:nvSpPr>
          <p:cNvPr id="50177" name="Slide Number Placeholder 2"/>
          <p:cNvSpPr>
            <a:spLocks noGrp="1"/>
          </p:cNvSpPr>
          <p:nvPr>
            <p:ph type="sldNum" sz="quarter" idx="10"/>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fld id="{5CE11662-7906-6645-A09A-8E3E6CFDA766}" type="slidenum">
              <a:rPr lang="en-US" sz="1400" b="0">
                <a:solidFill>
                  <a:srgbClr val="000000"/>
                </a:solidFill>
                <a:latin typeface="Times New Roman" charset="0"/>
              </a:rPr>
              <a:pPr eaLnBrk="1" hangingPunct="1"/>
              <a:t>12</a:t>
            </a:fld>
            <a:endParaRPr lang="en-US" sz="1400" b="0">
              <a:solidFill>
                <a:srgbClr val="000000"/>
              </a:solidFill>
              <a:latin typeface="Times New Roman" charset="0"/>
            </a:endParaRPr>
          </a:p>
        </p:txBody>
      </p:sp>
      <p:sp>
        <p:nvSpPr>
          <p:cNvPr id="50179" name="Text Box 39"/>
          <p:cNvSpPr txBox="1">
            <a:spLocks noChangeArrowheads="1"/>
          </p:cNvSpPr>
          <p:nvPr/>
        </p:nvSpPr>
        <p:spPr bwMode="auto">
          <a:xfrm>
            <a:off x="6107113" y="3592513"/>
            <a:ext cx="2843212" cy="7016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eaLnBrk="1" hangingPunct="1"/>
            <a:r>
              <a:rPr lang="en-US" altLang="ko-KR" b="0" smtClean="0">
                <a:solidFill>
                  <a:srgbClr val="000000"/>
                </a:solidFill>
                <a:latin typeface="Calibri" charset="0"/>
                <a:ea typeface="Gulim" charset="0"/>
                <a:cs typeface="Gulim" charset="0"/>
              </a:rPr>
              <a:t>Host-info registration</a:t>
            </a:r>
            <a:br>
              <a:rPr lang="en-US" altLang="ko-KR" b="0" smtClean="0">
                <a:solidFill>
                  <a:srgbClr val="000000"/>
                </a:solidFill>
                <a:latin typeface="Calibri" charset="0"/>
                <a:ea typeface="Gulim" charset="0"/>
                <a:cs typeface="Gulim" charset="0"/>
              </a:rPr>
            </a:br>
            <a:r>
              <a:rPr lang="en-US" altLang="ko-KR" b="0" smtClean="0">
                <a:solidFill>
                  <a:srgbClr val="000000"/>
                </a:solidFill>
                <a:latin typeface="Calibri" charset="0"/>
                <a:ea typeface="Gulim" charset="0"/>
                <a:cs typeface="Gulim" charset="0"/>
              </a:rPr>
              <a:t>and notification msgs</a:t>
            </a:r>
          </a:p>
        </p:txBody>
      </p:sp>
      <p:grpSp>
        <p:nvGrpSpPr>
          <p:cNvPr id="50180" name="Group 32"/>
          <p:cNvGrpSpPr>
            <a:grpSpLocks/>
          </p:cNvGrpSpPr>
          <p:nvPr/>
        </p:nvGrpSpPr>
        <p:grpSpPr bwMode="auto">
          <a:xfrm>
            <a:off x="390525" y="1355725"/>
            <a:ext cx="8005763" cy="4683125"/>
            <a:chOff x="246" y="854"/>
            <a:chExt cx="5043" cy="3418"/>
          </a:xfrm>
        </p:grpSpPr>
        <p:sp>
          <p:nvSpPr>
            <p:cNvPr id="137256" name="Rectangle 40"/>
            <p:cNvSpPr>
              <a:spLocks noChangeArrowheads="1"/>
            </p:cNvSpPr>
            <p:nvPr/>
          </p:nvSpPr>
          <p:spPr bwMode="auto">
            <a:xfrm>
              <a:off x="1145" y="2211"/>
              <a:ext cx="2678" cy="1437"/>
            </a:xfrm>
            <a:prstGeom prst="rect">
              <a:avLst/>
            </a:prstGeom>
            <a:solidFill>
              <a:schemeClr val="bg2">
                <a:lumMod val="75000"/>
                <a:alpha val="56000"/>
              </a:schemeClr>
            </a:solidFill>
            <a:ln w="15875" algn="ctr">
              <a:noFill/>
              <a:miter lim="800000"/>
              <a:headEnd/>
              <a:tailEnd/>
            </a:ln>
            <a:effectLst/>
          </p:spPr>
          <p:txBody>
            <a:bodyPr/>
            <a:lstStyle/>
            <a:p>
              <a:pPr algn="ctr" defTabSz="914400">
                <a:defRPr/>
              </a:pPr>
              <a:r>
                <a:rPr lang="en-US" altLang="ko-KR" sz="2200" b="1" i="1">
                  <a:solidFill>
                    <a:srgbClr val="000000"/>
                  </a:solidFill>
                  <a:latin typeface="Calibri" charset="0"/>
                  <a:ea typeface="맑은 고딕" charset="0"/>
                  <a:cs typeface="맑은 고딕" charset="0"/>
                </a:rPr>
                <a:t>User/Kernel Click</a:t>
              </a:r>
            </a:p>
          </p:txBody>
        </p:sp>
        <p:sp>
          <p:nvSpPr>
            <p:cNvPr id="137257" name="Rectangle 41"/>
            <p:cNvSpPr>
              <a:spLocks noChangeArrowheads="1"/>
            </p:cNvSpPr>
            <p:nvPr/>
          </p:nvSpPr>
          <p:spPr bwMode="auto">
            <a:xfrm>
              <a:off x="1145" y="854"/>
              <a:ext cx="2678" cy="1208"/>
            </a:xfrm>
            <a:prstGeom prst="rect">
              <a:avLst/>
            </a:prstGeom>
            <a:solidFill>
              <a:schemeClr val="bg2">
                <a:lumMod val="75000"/>
                <a:alpha val="56000"/>
              </a:schemeClr>
            </a:solidFill>
            <a:ln w="15875" algn="ctr">
              <a:noFill/>
              <a:miter lim="800000"/>
              <a:headEnd/>
              <a:tailEnd/>
            </a:ln>
            <a:effectLst/>
          </p:spPr>
          <p:txBody>
            <a:bodyPr/>
            <a:lstStyle/>
            <a:p>
              <a:pPr algn="ctr" defTabSz="914400">
                <a:defRPr/>
              </a:pPr>
              <a:r>
                <a:rPr lang="en-US" altLang="ko-KR" sz="2200" b="1" i="1">
                  <a:solidFill>
                    <a:srgbClr val="000000"/>
                  </a:solidFill>
                  <a:latin typeface="Calibri" charset="0"/>
                  <a:ea typeface="맑은 고딕" charset="0"/>
                  <a:cs typeface="맑은 고딕" charset="0"/>
                </a:rPr>
                <a:t>XORP</a:t>
              </a:r>
            </a:p>
          </p:txBody>
        </p:sp>
        <p:sp>
          <p:nvSpPr>
            <p:cNvPr id="137258" name="AutoShape 42"/>
            <p:cNvSpPr>
              <a:spLocks noChangeArrowheads="1"/>
            </p:cNvSpPr>
            <p:nvPr/>
          </p:nvSpPr>
          <p:spPr bwMode="auto">
            <a:xfrm>
              <a:off x="3073" y="1189"/>
              <a:ext cx="668" cy="755"/>
            </a:xfrm>
            <a:prstGeom prst="roundRect">
              <a:avLst>
                <a:gd name="adj" fmla="val 7917"/>
              </a:avLst>
            </a:prstGeom>
            <a:gradFill rotWithShape="1">
              <a:gsLst>
                <a:gs pos="0">
                  <a:srgbClr val="769535"/>
                </a:gs>
                <a:gs pos="80000">
                  <a:srgbClr val="9BC348"/>
                </a:gs>
                <a:gs pos="100000">
                  <a:srgbClr val="9CC746"/>
                </a:gs>
              </a:gsLst>
              <a:lin ang="16200000"/>
            </a:gradFill>
            <a:ln w="9525">
              <a:solidFill>
                <a:srgbClr val="98B954"/>
              </a:solidFill>
              <a:round/>
              <a:headEnd/>
              <a:tailEnd/>
            </a:ln>
            <a:effectLst>
              <a:outerShdw blurRad="63500" dist="23000" dir="5400000" rotWithShape="0">
                <a:srgbClr val="000000">
                  <a:alpha val="34999"/>
                </a:srgbClr>
              </a:outerShdw>
            </a:effectLst>
          </p:spPr>
          <p:txBody>
            <a:bodyPr lIns="45720" rIns="45720" anchor="ctr"/>
            <a:lstStyle/>
            <a:p>
              <a:pPr algn="ctr" defTabSz="914400">
                <a:defRPr/>
              </a:pPr>
              <a:r>
                <a:rPr lang="en-US" altLang="ko-KR" sz="1600" b="1">
                  <a:solidFill>
                    <a:srgbClr val="FFFFFF"/>
                  </a:solidFill>
                  <a:latin typeface="Calibri" charset="0"/>
                  <a:ea typeface="맑은 고딕" charset="0"/>
                  <a:cs typeface="맑은 고딕" charset="0"/>
                </a:rPr>
                <a:t>OSPF</a:t>
              </a:r>
            </a:p>
            <a:p>
              <a:pPr algn="ctr" defTabSz="914400">
                <a:defRPr/>
              </a:pPr>
              <a:r>
                <a:rPr lang="en-US" altLang="ko-KR" sz="1600" b="1">
                  <a:solidFill>
                    <a:srgbClr val="FFFFFF"/>
                  </a:solidFill>
                  <a:latin typeface="Calibri" charset="0"/>
                  <a:ea typeface="맑은 고딕" charset="0"/>
                  <a:cs typeface="맑은 고딕" charset="0"/>
                </a:rPr>
                <a:t>Daemon</a:t>
              </a:r>
            </a:p>
          </p:txBody>
        </p:sp>
        <p:sp>
          <p:nvSpPr>
            <p:cNvPr id="137259" name="AutoShape 43"/>
            <p:cNvSpPr>
              <a:spLocks noChangeArrowheads="1"/>
            </p:cNvSpPr>
            <p:nvPr/>
          </p:nvSpPr>
          <p:spPr bwMode="auto">
            <a:xfrm>
              <a:off x="2143" y="2543"/>
              <a:ext cx="799" cy="402"/>
            </a:xfrm>
            <a:prstGeom prst="roundRect">
              <a:avLst>
                <a:gd name="adj" fmla="val 7917"/>
              </a:avLst>
            </a:prstGeom>
            <a:gradFill rotWithShape="1">
              <a:gsLst>
                <a:gs pos="0">
                  <a:srgbClr val="2C5D98"/>
                </a:gs>
                <a:gs pos="80000">
                  <a:srgbClr val="3C7BC7"/>
                </a:gs>
                <a:gs pos="100000">
                  <a:srgbClr val="3A7CCB"/>
                </a:gs>
              </a:gsLst>
              <a:lin ang="16200000"/>
            </a:gradFill>
            <a:ln w="9525">
              <a:solidFill>
                <a:srgbClr val="4A7EBB"/>
              </a:solidFill>
              <a:round/>
              <a:headEnd/>
              <a:tailEnd/>
            </a:ln>
            <a:effectLst>
              <a:outerShdw blurRad="63500" dist="23000" dir="5400000" rotWithShape="0">
                <a:srgbClr val="000000">
                  <a:alpha val="34999"/>
                </a:srgbClr>
              </a:outerShdw>
            </a:effectLst>
          </p:spPr>
          <p:txBody>
            <a:bodyPr anchor="ctr"/>
            <a:lstStyle/>
            <a:p>
              <a:pPr algn="ctr" defTabSz="914400">
                <a:defRPr/>
              </a:pPr>
              <a:r>
                <a:rPr lang="en-US" altLang="ko-KR" sz="1600" b="1">
                  <a:solidFill>
                    <a:srgbClr val="FFFFFF"/>
                  </a:solidFill>
                  <a:latin typeface="Calibri" charset="0"/>
                  <a:ea typeface="맑은 고딕" charset="0"/>
                  <a:cs typeface="맑은 고딕" charset="0"/>
                </a:rPr>
                <a:t>Ring</a:t>
              </a:r>
            </a:p>
            <a:p>
              <a:pPr algn="ctr" defTabSz="914400">
                <a:defRPr/>
              </a:pPr>
              <a:r>
                <a:rPr lang="en-US" altLang="ko-KR" sz="1600" b="1">
                  <a:solidFill>
                    <a:srgbClr val="FFFFFF"/>
                  </a:solidFill>
                  <a:latin typeface="Calibri" charset="0"/>
                  <a:ea typeface="맑은 고딕" charset="0"/>
                  <a:cs typeface="맑은 고딕" charset="0"/>
                </a:rPr>
                <a:t>Manager</a:t>
              </a:r>
            </a:p>
          </p:txBody>
        </p:sp>
        <p:cxnSp>
          <p:nvCxnSpPr>
            <p:cNvPr id="50186" name="AutoShape 44"/>
            <p:cNvCxnSpPr>
              <a:cxnSpLocks noChangeShapeType="1"/>
              <a:stCxn id="50195" idx="3"/>
              <a:endCxn id="50190" idx="2"/>
            </p:cNvCxnSpPr>
            <p:nvPr/>
          </p:nvCxnSpPr>
          <p:spPr bwMode="auto">
            <a:xfrm flipV="1">
              <a:off x="945" y="3534"/>
              <a:ext cx="1150" cy="397"/>
            </a:xfrm>
            <a:prstGeom prst="bentConnector2">
              <a:avLst/>
            </a:prstGeom>
            <a:noFill/>
            <a:ln w="38100">
              <a:solidFill>
                <a:schemeClr val="tx1"/>
              </a:solidFill>
              <a:miter lim="800000"/>
              <a:headEnd/>
              <a:tailEnd type="stealth" w="lg"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cxnSp>
          <p:nvCxnSpPr>
            <p:cNvPr id="50187" name="AutoShape 45"/>
            <p:cNvCxnSpPr>
              <a:cxnSpLocks noChangeShapeType="1"/>
              <a:stCxn id="50191" idx="2"/>
              <a:endCxn id="50196" idx="1"/>
            </p:cNvCxnSpPr>
            <p:nvPr/>
          </p:nvCxnSpPr>
          <p:spPr bwMode="auto">
            <a:xfrm rot="16200000" flipH="1">
              <a:off x="3651" y="3076"/>
              <a:ext cx="397" cy="1314"/>
            </a:xfrm>
            <a:prstGeom prst="bentConnector2">
              <a:avLst/>
            </a:prstGeom>
            <a:noFill/>
            <a:ln w="38100">
              <a:solidFill>
                <a:schemeClr val="tx1"/>
              </a:solidFill>
              <a:miter lim="800000"/>
              <a:headEnd/>
              <a:tailEnd type="stealth" w="lg"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sp>
          <p:nvSpPr>
            <p:cNvPr id="137262" name="AutoShape 46"/>
            <p:cNvSpPr>
              <a:spLocks noChangeArrowheads="1"/>
            </p:cNvSpPr>
            <p:nvPr/>
          </p:nvSpPr>
          <p:spPr bwMode="auto">
            <a:xfrm>
              <a:off x="3005" y="2543"/>
              <a:ext cx="736" cy="402"/>
            </a:xfrm>
            <a:prstGeom prst="roundRect">
              <a:avLst>
                <a:gd name="adj" fmla="val 7917"/>
              </a:avLst>
            </a:prstGeom>
            <a:gradFill rotWithShape="1">
              <a:gsLst>
                <a:gs pos="0">
                  <a:srgbClr val="2C5D98"/>
                </a:gs>
                <a:gs pos="80000">
                  <a:srgbClr val="3C7BC7"/>
                </a:gs>
                <a:gs pos="100000">
                  <a:srgbClr val="3A7CCB"/>
                </a:gs>
              </a:gsLst>
              <a:lin ang="16200000"/>
            </a:gradFill>
            <a:ln w="9525">
              <a:solidFill>
                <a:srgbClr val="4A7EBB"/>
              </a:solidFill>
              <a:round/>
              <a:headEnd/>
              <a:tailEnd/>
            </a:ln>
            <a:effectLst>
              <a:outerShdw blurRad="63500" dist="23000" dir="5400000" rotWithShape="0">
                <a:srgbClr val="000000">
                  <a:alpha val="34999"/>
                </a:srgbClr>
              </a:outerShdw>
            </a:effectLst>
          </p:spPr>
          <p:txBody>
            <a:bodyPr anchor="ctr"/>
            <a:lstStyle/>
            <a:p>
              <a:pPr algn="ctr" defTabSz="914400">
                <a:defRPr/>
              </a:pPr>
              <a:r>
                <a:rPr lang="en-US" altLang="ko-KR" sz="1600" b="1">
                  <a:solidFill>
                    <a:srgbClr val="FFFFFF"/>
                  </a:solidFill>
                  <a:latin typeface="Calibri" charset="0"/>
                  <a:ea typeface="맑은 고딕" charset="0"/>
                  <a:cs typeface="맑은 고딕" charset="0"/>
                </a:rPr>
                <a:t>Host Info</a:t>
              </a:r>
              <a:br>
                <a:rPr lang="en-US" altLang="ko-KR" sz="1600" b="1">
                  <a:solidFill>
                    <a:srgbClr val="FFFFFF"/>
                  </a:solidFill>
                  <a:latin typeface="Calibri" charset="0"/>
                  <a:ea typeface="맑은 고딕" charset="0"/>
                  <a:cs typeface="맑은 고딕" charset="0"/>
                </a:rPr>
              </a:br>
              <a:r>
                <a:rPr lang="en-US" altLang="ko-KR" sz="1600" b="1">
                  <a:solidFill>
                    <a:srgbClr val="FFFFFF"/>
                  </a:solidFill>
                  <a:latin typeface="Calibri" charset="0"/>
                  <a:ea typeface="맑은 고딕" charset="0"/>
                  <a:cs typeface="맑은 고딕" charset="0"/>
                </a:rPr>
                <a:t>Manager</a:t>
              </a:r>
            </a:p>
          </p:txBody>
        </p:sp>
        <p:sp>
          <p:nvSpPr>
            <p:cNvPr id="137264" name="AutoShape 48"/>
            <p:cNvSpPr>
              <a:spLocks noChangeArrowheads="1"/>
            </p:cNvSpPr>
            <p:nvPr/>
          </p:nvSpPr>
          <p:spPr bwMode="auto">
            <a:xfrm>
              <a:off x="1262" y="3090"/>
              <a:ext cx="2461" cy="444"/>
            </a:xfrm>
            <a:prstGeom prst="roundRect">
              <a:avLst>
                <a:gd name="adj" fmla="val 7917"/>
              </a:avLst>
            </a:prstGeom>
            <a:gradFill rotWithShape="1">
              <a:gsLst>
                <a:gs pos="0">
                  <a:srgbClr val="2C5D98"/>
                </a:gs>
                <a:gs pos="80000">
                  <a:srgbClr val="3C7BC7"/>
                </a:gs>
                <a:gs pos="100000">
                  <a:srgbClr val="3A7CCB"/>
                </a:gs>
              </a:gsLst>
              <a:lin ang="16200000"/>
            </a:gradFill>
            <a:ln w="9525">
              <a:solidFill>
                <a:srgbClr val="4A7EBB"/>
              </a:solidFill>
              <a:round/>
              <a:headEnd/>
              <a:tailEnd/>
            </a:ln>
            <a:effectLst>
              <a:outerShdw blurRad="63500" dist="23000" dir="5400000" rotWithShape="0">
                <a:srgbClr val="000000">
                  <a:alpha val="34999"/>
                </a:srgbClr>
              </a:outerShdw>
            </a:effectLst>
          </p:spPr>
          <p:txBody>
            <a:bodyPr anchor="ctr"/>
            <a:lstStyle/>
            <a:p>
              <a:pPr algn="ctr" defTabSz="914400">
                <a:defRPr/>
              </a:pPr>
              <a:r>
                <a:rPr lang="en-US" altLang="ko-KR" b="1" i="1">
                  <a:solidFill>
                    <a:srgbClr val="FFFFFF"/>
                  </a:solidFill>
                  <a:latin typeface="Calibri" charset="0"/>
                  <a:ea typeface="맑은 고딕" charset="0"/>
                  <a:cs typeface="맑은 고딕" charset="0"/>
                </a:rPr>
                <a:t>SeattleSwitch</a:t>
              </a:r>
            </a:p>
          </p:txBody>
        </p:sp>
        <p:sp>
          <p:nvSpPr>
            <p:cNvPr id="50190" name="Rectangle 49"/>
            <p:cNvSpPr>
              <a:spLocks noChangeArrowheads="1"/>
            </p:cNvSpPr>
            <p:nvPr/>
          </p:nvSpPr>
          <p:spPr bwMode="auto">
            <a:xfrm>
              <a:off x="1956" y="3406"/>
              <a:ext cx="277" cy="12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nchor="ctr"/>
            <a:lstStyle/>
            <a:p>
              <a:pPr defTabSz="914400"/>
              <a:endParaRPr lang="en-US" sz="2800" smtClean="0">
                <a:solidFill>
                  <a:srgbClr val="000000"/>
                </a:solidFill>
                <a:latin typeface="Calibri" charset="0"/>
                <a:ea typeface="ＭＳ Ｐゴシック" charset="0"/>
                <a:cs typeface="ＭＳ Ｐゴシック" charset="0"/>
              </a:endParaRPr>
            </a:p>
          </p:txBody>
        </p:sp>
        <p:sp>
          <p:nvSpPr>
            <p:cNvPr id="50191" name="Rectangle 50"/>
            <p:cNvSpPr>
              <a:spLocks noChangeArrowheads="1"/>
            </p:cNvSpPr>
            <p:nvPr/>
          </p:nvSpPr>
          <p:spPr bwMode="auto">
            <a:xfrm>
              <a:off x="3054" y="3406"/>
              <a:ext cx="277" cy="12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nchor="ctr"/>
            <a:lstStyle/>
            <a:p>
              <a:pPr defTabSz="914400"/>
              <a:endParaRPr lang="en-US" sz="2800" smtClean="0">
                <a:solidFill>
                  <a:srgbClr val="000000"/>
                </a:solidFill>
                <a:latin typeface="Calibri" charset="0"/>
                <a:ea typeface="ＭＳ Ｐゴシック" charset="0"/>
                <a:cs typeface="ＭＳ Ｐゴシック" charset="0"/>
              </a:endParaRPr>
            </a:p>
          </p:txBody>
        </p:sp>
        <p:sp>
          <p:nvSpPr>
            <p:cNvPr id="50192" name="Rectangle 51"/>
            <p:cNvSpPr>
              <a:spLocks noChangeArrowheads="1"/>
            </p:cNvSpPr>
            <p:nvPr/>
          </p:nvSpPr>
          <p:spPr bwMode="auto">
            <a:xfrm>
              <a:off x="2618" y="3128"/>
              <a:ext cx="277" cy="12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nchor="ctr"/>
            <a:lstStyle/>
            <a:p>
              <a:pPr defTabSz="914400"/>
              <a:endParaRPr lang="en-US" sz="2800" smtClean="0">
                <a:solidFill>
                  <a:srgbClr val="000000"/>
                </a:solidFill>
                <a:latin typeface="Calibri" charset="0"/>
                <a:ea typeface="ＭＳ Ｐゴシック" charset="0"/>
                <a:cs typeface="ＭＳ Ｐゴシック" charset="0"/>
              </a:endParaRPr>
            </a:p>
          </p:txBody>
        </p:sp>
        <p:sp>
          <p:nvSpPr>
            <p:cNvPr id="50193" name="Rectangle 52"/>
            <p:cNvSpPr>
              <a:spLocks noChangeArrowheads="1"/>
            </p:cNvSpPr>
            <p:nvPr/>
          </p:nvSpPr>
          <p:spPr bwMode="auto">
            <a:xfrm>
              <a:off x="3167" y="3130"/>
              <a:ext cx="278" cy="129"/>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nchor="ctr"/>
            <a:lstStyle/>
            <a:p>
              <a:pPr defTabSz="914400"/>
              <a:endParaRPr lang="en-US" sz="2800" smtClean="0">
                <a:solidFill>
                  <a:srgbClr val="000000"/>
                </a:solidFill>
                <a:latin typeface="Calibri" charset="0"/>
                <a:ea typeface="ＭＳ Ｐゴシック" charset="0"/>
                <a:cs typeface="ＭＳ Ｐゴシック" charset="0"/>
              </a:endParaRPr>
            </a:p>
          </p:txBody>
        </p:sp>
        <p:sp>
          <p:nvSpPr>
            <p:cNvPr id="50194" name="Text Box 53"/>
            <p:cNvSpPr txBox="1">
              <a:spLocks noChangeArrowheads="1"/>
            </p:cNvSpPr>
            <p:nvPr/>
          </p:nvSpPr>
          <p:spPr bwMode="auto">
            <a:xfrm>
              <a:off x="3858" y="1063"/>
              <a:ext cx="1128" cy="51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eaLnBrk="1" hangingPunct="1"/>
              <a:r>
                <a:rPr lang="en-US" altLang="ko-KR" b="0" smtClean="0">
                  <a:solidFill>
                    <a:srgbClr val="000000"/>
                  </a:solidFill>
                  <a:latin typeface="Calibri" charset="0"/>
                  <a:ea typeface="Gulim" charset="0"/>
                  <a:cs typeface="Gulim" charset="0"/>
                </a:rPr>
                <a:t>Link-state</a:t>
              </a:r>
              <a:br>
                <a:rPr lang="en-US" altLang="ko-KR" b="0" smtClean="0">
                  <a:solidFill>
                    <a:srgbClr val="000000"/>
                  </a:solidFill>
                  <a:latin typeface="Calibri" charset="0"/>
                  <a:ea typeface="Gulim" charset="0"/>
                  <a:cs typeface="Gulim" charset="0"/>
                </a:rPr>
              </a:br>
              <a:r>
                <a:rPr lang="en-US" altLang="ko-KR" b="0" smtClean="0">
                  <a:solidFill>
                    <a:srgbClr val="000000"/>
                  </a:solidFill>
                  <a:latin typeface="Calibri" charset="0"/>
                  <a:ea typeface="Gulim" charset="0"/>
                  <a:cs typeface="Gulim" charset="0"/>
                </a:rPr>
                <a:t>advertisements</a:t>
              </a:r>
            </a:p>
          </p:txBody>
        </p:sp>
        <p:sp>
          <p:nvSpPr>
            <p:cNvPr id="50195" name="Text Box 55"/>
            <p:cNvSpPr txBox="1">
              <a:spLocks noChangeArrowheads="1"/>
            </p:cNvSpPr>
            <p:nvPr/>
          </p:nvSpPr>
          <p:spPr bwMode="auto">
            <a:xfrm>
              <a:off x="246" y="3672"/>
              <a:ext cx="699" cy="6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r" defTabSz="914400" eaLnBrk="1" hangingPunct="1"/>
              <a:r>
                <a:rPr lang="en-US" altLang="ko-KR" sz="2400" b="0" smtClean="0">
                  <a:solidFill>
                    <a:srgbClr val="000000"/>
                  </a:solidFill>
                  <a:latin typeface="Calibri" charset="0"/>
                  <a:ea typeface="Gulim" charset="0"/>
                  <a:cs typeface="Gulim" charset="0"/>
                </a:rPr>
                <a:t>Data Frames</a:t>
              </a:r>
            </a:p>
          </p:txBody>
        </p:sp>
        <p:sp>
          <p:nvSpPr>
            <p:cNvPr id="50196" name="Text Box 56"/>
            <p:cNvSpPr txBox="1">
              <a:spLocks noChangeArrowheads="1"/>
            </p:cNvSpPr>
            <p:nvPr/>
          </p:nvSpPr>
          <p:spPr bwMode="auto">
            <a:xfrm>
              <a:off x="4507" y="3672"/>
              <a:ext cx="782" cy="6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eaLnBrk="1" hangingPunct="1"/>
              <a:r>
                <a:rPr lang="en-US" altLang="ko-KR" sz="2400" b="0" smtClean="0">
                  <a:solidFill>
                    <a:srgbClr val="000000"/>
                  </a:solidFill>
                  <a:latin typeface="Calibri" charset="0"/>
                  <a:ea typeface="Gulim" charset="0"/>
                  <a:cs typeface="Gulim" charset="0"/>
                </a:rPr>
                <a:t>Data Frames</a:t>
              </a:r>
            </a:p>
          </p:txBody>
        </p:sp>
        <p:sp>
          <p:nvSpPr>
            <p:cNvPr id="137273" name="AutoShape 57"/>
            <p:cNvSpPr>
              <a:spLocks noChangeArrowheads="1"/>
            </p:cNvSpPr>
            <p:nvPr/>
          </p:nvSpPr>
          <p:spPr bwMode="auto">
            <a:xfrm>
              <a:off x="1207" y="2542"/>
              <a:ext cx="850" cy="403"/>
            </a:xfrm>
            <a:prstGeom prst="roundRect">
              <a:avLst>
                <a:gd name="adj" fmla="val 7917"/>
              </a:avLst>
            </a:prstGeom>
            <a:gradFill rotWithShape="1">
              <a:gsLst>
                <a:gs pos="0">
                  <a:srgbClr val="769535"/>
                </a:gs>
                <a:gs pos="80000">
                  <a:srgbClr val="9BC348"/>
                </a:gs>
                <a:gs pos="100000">
                  <a:srgbClr val="9CC746"/>
                </a:gs>
              </a:gsLst>
              <a:lin ang="16200000"/>
            </a:gradFill>
            <a:ln w="9525">
              <a:solidFill>
                <a:srgbClr val="98B954"/>
              </a:solidFill>
              <a:round/>
              <a:headEnd/>
              <a:tailEnd/>
            </a:ln>
            <a:effectLst>
              <a:outerShdw blurRad="63500" dist="23000" dir="5400000" rotWithShape="0">
                <a:srgbClr val="000000">
                  <a:alpha val="34999"/>
                </a:srgbClr>
              </a:outerShdw>
            </a:effectLst>
          </p:spPr>
          <p:txBody>
            <a:bodyPr anchor="ctr"/>
            <a:lstStyle/>
            <a:p>
              <a:pPr algn="ctr" defTabSz="914400">
                <a:defRPr/>
              </a:pPr>
              <a:r>
                <a:rPr lang="en-US" altLang="ko-KR" sz="1600" b="1">
                  <a:solidFill>
                    <a:srgbClr val="FFFFFF"/>
                  </a:solidFill>
                  <a:latin typeface="Calibri" charset="0"/>
                  <a:ea typeface="맑은 고딕" charset="0"/>
                  <a:cs typeface="맑은 고딕" charset="0"/>
                </a:rPr>
                <a:t>Routing</a:t>
              </a:r>
              <a:br>
                <a:rPr lang="en-US" altLang="ko-KR" sz="1600" b="1">
                  <a:solidFill>
                    <a:srgbClr val="FFFFFF"/>
                  </a:solidFill>
                  <a:latin typeface="Calibri" charset="0"/>
                  <a:ea typeface="맑은 고딕" charset="0"/>
                  <a:cs typeface="맑은 고딕" charset="0"/>
                </a:rPr>
              </a:br>
              <a:r>
                <a:rPr lang="en-US" altLang="ko-KR" sz="1600" b="1">
                  <a:solidFill>
                    <a:srgbClr val="FFFFFF"/>
                  </a:solidFill>
                  <a:latin typeface="Calibri" charset="0"/>
                  <a:ea typeface="맑은 고딕" charset="0"/>
                  <a:cs typeface="맑은 고딕" charset="0"/>
                </a:rPr>
                <a:t>Table</a:t>
              </a:r>
            </a:p>
          </p:txBody>
        </p:sp>
        <p:sp>
          <p:nvSpPr>
            <p:cNvPr id="137274" name="AutoShape 58"/>
            <p:cNvSpPr>
              <a:spLocks noChangeArrowheads="1"/>
            </p:cNvSpPr>
            <p:nvPr/>
          </p:nvSpPr>
          <p:spPr bwMode="auto">
            <a:xfrm>
              <a:off x="2180" y="1189"/>
              <a:ext cx="735" cy="755"/>
            </a:xfrm>
            <a:prstGeom prst="roundRect">
              <a:avLst>
                <a:gd name="adj" fmla="val 7917"/>
              </a:avLst>
            </a:prstGeom>
            <a:gradFill rotWithShape="1">
              <a:gsLst>
                <a:gs pos="0">
                  <a:srgbClr val="769535"/>
                </a:gs>
                <a:gs pos="80000">
                  <a:srgbClr val="9BC348"/>
                </a:gs>
                <a:gs pos="100000">
                  <a:srgbClr val="9CC746"/>
                </a:gs>
              </a:gsLst>
              <a:lin ang="16200000"/>
            </a:gradFill>
            <a:ln w="9525">
              <a:solidFill>
                <a:srgbClr val="98B954"/>
              </a:solidFill>
              <a:round/>
              <a:headEnd/>
              <a:tailEnd/>
            </a:ln>
            <a:effectLst>
              <a:outerShdw blurRad="63500" dist="23000" dir="5400000" rotWithShape="0">
                <a:srgbClr val="000000">
                  <a:alpha val="34999"/>
                </a:srgbClr>
              </a:outerShdw>
            </a:effectLst>
          </p:spPr>
          <p:txBody>
            <a:bodyPr anchor="ctr"/>
            <a:lstStyle/>
            <a:p>
              <a:pPr algn="ctr" defTabSz="914400">
                <a:defRPr/>
              </a:pPr>
              <a:r>
                <a:rPr lang="en-US" altLang="ko-KR" sz="1600" b="1">
                  <a:solidFill>
                    <a:srgbClr val="FFFFFF"/>
                  </a:solidFill>
                  <a:latin typeface="Calibri" charset="0"/>
                  <a:ea typeface="맑은 고딕" charset="0"/>
                  <a:cs typeface="맑은 고딕" charset="0"/>
                </a:rPr>
                <a:t>Network</a:t>
              </a:r>
              <a:br>
                <a:rPr lang="en-US" altLang="ko-KR" sz="1600" b="1">
                  <a:solidFill>
                    <a:srgbClr val="FFFFFF"/>
                  </a:solidFill>
                  <a:latin typeface="Calibri" charset="0"/>
                  <a:ea typeface="맑은 고딕" charset="0"/>
                  <a:cs typeface="맑은 고딕" charset="0"/>
                </a:rPr>
              </a:br>
              <a:r>
                <a:rPr lang="en-US" altLang="ko-KR" sz="1600" b="1">
                  <a:solidFill>
                    <a:srgbClr val="FFFFFF"/>
                  </a:solidFill>
                  <a:latin typeface="Calibri" charset="0"/>
                  <a:ea typeface="맑은 고딕" charset="0"/>
                  <a:cs typeface="맑은 고딕" charset="0"/>
                </a:rPr>
                <a:t>Map</a:t>
              </a:r>
            </a:p>
          </p:txBody>
        </p:sp>
        <p:cxnSp>
          <p:nvCxnSpPr>
            <p:cNvPr id="50199" name="AutoShape 59"/>
            <p:cNvCxnSpPr>
              <a:cxnSpLocks noChangeShapeType="1"/>
              <a:stCxn id="137258" idx="1"/>
              <a:endCxn id="137274" idx="3"/>
            </p:cNvCxnSpPr>
            <p:nvPr/>
          </p:nvCxnSpPr>
          <p:spPr bwMode="auto">
            <a:xfrm rot="10800000">
              <a:off x="2915" y="1567"/>
              <a:ext cx="158" cy="1"/>
            </a:xfrm>
            <a:prstGeom prst="straightConnector1">
              <a:avLst/>
            </a:prstGeom>
            <a:noFill/>
            <a:ln w="28575">
              <a:solidFill>
                <a:schemeClr val="tx1"/>
              </a:solidFill>
              <a:prstDash val="sysDot"/>
              <a:round/>
              <a:headEnd/>
              <a:tailEnd type="stealth" w="lg"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sp>
          <p:nvSpPr>
            <p:cNvPr id="50200" name="Rectangle 60"/>
            <p:cNvSpPr>
              <a:spLocks noChangeArrowheads="1"/>
            </p:cNvSpPr>
            <p:nvPr/>
          </p:nvSpPr>
          <p:spPr bwMode="auto">
            <a:xfrm>
              <a:off x="1897" y="3126"/>
              <a:ext cx="277" cy="12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nchor="ctr"/>
            <a:lstStyle/>
            <a:p>
              <a:pPr defTabSz="914400"/>
              <a:endParaRPr lang="en-US" sz="2800" smtClean="0">
                <a:solidFill>
                  <a:srgbClr val="000000"/>
                </a:solidFill>
                <a:latin typeface="Calibri" charset="0"/>
                <a:ea typeface="ＭＳ Ｐゴシック" charset="0"/>
                <a:cs typeface="ＭＳ Ｐゴシック" charset="0"/>
              </a:endParaRPr>
            </a:p>
          </p:txBody>
        </p:sp>
        <p:sp>
          <p:nvSpPr>
            <p:cNvPr id="137280" name="AutoShape 64"/>
            <p:cNvSpPr>
              <a:spLocks noChangeArrowheads="1"/>
            </p:cNvSpPr>
            <p:nvPr/>
          </p:nvSpPr>
          <p:spPr bwMode="auto">
            <a:xfrm>
              <a:off x="1231" y="1189"/>
              <a:ext cx="799" cy="755"/>
            </a:xfrm>
            <a:prstGeom prst="roundRect">
              <a:avLst>
                <a:gd name="adj" fmla="val 7917"/>
              </a:avLst>
            </a:prstGeom>
            <a:gradFill rotWithShape="1">
              <a:gsLst>
                <a:gs pos="0">
                  <a:srgbClr val="2C5D98"/>
                </a:gs>
                <a:gs pos="80000">
                  <a:srgbClr val="3C7BC7"/>
                </a:gs>
                <a:gs pos="100000">
                  <a:srgbClr val="3A7CCB"/>
                </a:gs>
              </a:gsLst>
              <a:lin ang="16200000"/>
            </a:gradFill>
            <a:ln w="9525">
              <a:solidFill>
                <a:srgbClr val="4A7EBB"/>
              </a:solidFill>
              <a:round/>
              <a:headEnd/>
              <a:tailEnd/>
            </a:ln>
            <a:effectLst>
              <a:outerShdw blurRad="63500" dist="23000" dir="5400000" rotWithShape="0">
                <a:srgbClr val="000000">
                  <a:alpha val="34999"/>
                </a:srgbClr>
              </a:outerShdw>
            </a:effectLst>
          </p:spPr>
          <p:txBody>
            <a:bodyPr anchor="ctr"/>
            <a:lstStyle/>
            <a:p>
              <a:pPr algn="ctr" defTabSz="914400">
                <a:defRPr/>
              </a:pPr>
              <a:r>
                <a:rPr lang="en-US" altLang="ko-KR" sz="1600" b="1" i="1">
                  <a:solidFill>
                    <a:srgbClr val="FFFFFF"/>
                  </a:solidFill>
                  <a:latin typeface="Calibri" charset="0"/>
                  <a:ea typeface="Gulim" pitchFamily="34" charset="-127"/>
                  <a:cs typeface="Gulim" pitchFamily="34" charset="-127"/>
                </a:rPr>
                <a:t>Click</a:t>
              </a:r>
              <a:r>
                <a:rPr lang="en-US" altLang="ko-KR" sz="1600" b="1">
                  <a:solidFill>
                    <a:srgbClr val="FFFFFF"/>
                  </a:solidFill>
                  <a:latin typeface="Calibri" charset="0"/>
                  <a:ea typeface="Gulim" pitchFamily="34" charset="-127"/>
                  <a:cs typeface="Gulim" pitchFamily="34" charset="-127"/>
                </a:rPr>
                <a:t/>
              </a:r>
              <a:br>
                <a:rPr lang="en-US" altLang="ko-KR" sz="1600" b="1">
                  <a:solidFill>
                    <a:srgbClr val="FFFFFF"/>
                  </a:solidFill>
                  <a:latin typeface="Calibri" charset="0"/>
                  <a:ea typeface="Gulim" pitchFamily="34" charset="-127"/>
                  <a:cs typeface="Gulim" pitchFamily="34" charset="-127"/>
                </a:rPr>
              </a:br>
              <a:r>
                <a:rPr lang="en-US" altLang="ko-KR" sz="1600" b="1">
                  <a:solidFill>
                    <a:srgbClr val="FFFFFF"/>
                  </a:solidFill>
                  <a:latin typeface="Calibri" charset="0"/>
                  <a:ea typeface="Gulim" pitchFamily="34" charset="-127"/>
                  <a:cs typeface="Gulim" pitchFamily="34" charset="-127"/>
                </a:rPr>
                <a:t>Interface</a:t>
              </a:r>
            </a:p>
          </p:txBody>
        </p:sp>
        <p:cxnSp>
          <p:nvCxnSpPr>
            <p:cNvPr id="50202" name="AutoShape 65"/>
            <p:cNvCxnSpPr>
              <a:cxnSpLocks noChangeShapeType="1"/>
              <a:stCxn id="137274" idx="1"/>
              <a:endCxn id="137280" idx="3"/>
            </p:cNvCxnSpPr>
            <p:nvPr/>
          </p:nvCxnSpPr>
          <p:spPr bwMode="auto">
            <a:xfrm rot="10800000">
              <a:off x="2030" y="1567"/>
              <a:ext cx="150" cy="1"/>
            </a:xfrm>
            <a:prstGeom prst="straightConnector1">
              <a:avLst/>
            </a:prstGeom>
            <a:noFill/>
            <a:ln w="28575">
              <a:solidFill>
                <a:schemeClr val="tx1"/>
              </a:solidFill>
              <a:prstDash val="sysDot"/>
              <a:round/>
              <a:headEnd/>
              <a:tailEnd type="stealth" w="lg"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cxnSp>
          <p:nvCxnSpPr>
            <p:cNvPr id="50203" name="Straight Arrow Connector 52"/>
            <p:cNvCxnSpPr>
              <a:cxnSpLocks noChangeShapeType="1"/>
            </p:cNvCxnSpPr>
            <p:nvPr/>
          </p:nvCxnSpPr>
          <p:spPr bwMode="auto">
            <a:xfrm>
              <a:off x="3751" y="1585"/>
              <a:ext cx="849" cy="1"/>
            </a:xfrm>
            <a:prstGeom prst="straightConnector1">
              <a:avLst/>
            </a:prstGeom>
            <a:noFill/>
            <a:ln w="28575">
              <a:solidFill>
                <a:schemeClr val="tx1"/>
              </a:solidFill>
              <a:prstDash val="sysDot"/>
              <a:round/>
              <a:headEnd type="stealth" w="lg" len="med"/>
              <a:tailEnd type="stealth" w="lg"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cxnSp>
          <p:nvCxnSpPr>
            <p:cNvPr id="50204" name="Straight Arrow Connector 53"/>
            <p:cNvCxnSpPr>
              <a:cxnSpLocks noChangeShapeType="1"/>
            </p:cNvCxnSpPr>
            <p:nvPr/>
          </p:nvCxnSpPr>
          <p:spPr bwMode="auto">
            <a:xfrm>
              <a:off x="3751" y="2733"/>
              <a:ext cx="849" cy="1"/>
            </a:xfrm>
            <a:prstGeom prst="straightConnector1">
              <a:avLst/>
            </a:prstGeom>
            <a:noFill/>
            <a:ln w="28575">
              <a:solidFill>
                <a:schemeClr val="tx1"/>
              </a:solidFill>
              <a:prstDash val="sysDot"/>
              <a:round/>
              <a:headEnd type="stealth" w="lg" len="med"/>
              <a:tailEnd type="stealth" w="lg"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cxnSp>
          <p:nvCxnSpPr>
            <p:cNvPr id="50205" name="Straight Arrow Connector 55"/>
            <p:cNvCxnSpPr>
              <a:cxnSpLocks noChangeShapeType="1"/>
              <a:endCxn id="137259" idx="2"/>
            </p:cNvCxnSpPr>
            <p:nvPr/>
          </p:nvCxnSpPr>
          <p:spPr bwMode="auto">
            <a:xfrm rot="5400000" flipH="1" flipV="1">
              <a:off x="2438" y="3048"/>
              <a:ext cx="207" cy="2"/>
            </a:xfrm>
            <a:prstGeom prst="straightConnector1">
              <a:avLst/>
            </a:prstGeom>
            <a:noFill/>
            <a:ln w="28575">
              <a:solidFill>
                <a:schemeClr val="tx1"/>
              </a:solidFill>
              <a:prstDash val="sysDot"/>
              <a:round/>
              <a:headEnd type="stealth" w="lg" len="med"/>
              <a:tailEnd type="stealth" w="lg"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cxnSp>
          <p:nvCxnSpPr>
            <p:cNvPr id="50206" name="Straight Arrow Connector 58"/>
            <p:cNvCxnSpPr>
              <a:cxnSpLocks noChangeShapeType="1"/>
            </p:cNvCxnSpPr>
            <p:nvPr/>
          </p:nvCxnSpPr>
          <p:spPr bwMode="auto">
            <a:xfrm rot="5400000" flipH="1" flipV="1">
              <a:off x="3239" y="3046"/>
              <a:ext cx="206" cy="1"/>
            </a:xfrm>
            <a:prstGeom prst="straightConnector1">
              <a:avLst/>
            </a:prstGeom>
            <a:noFill/>
            <a:ln w="28575">
              <a:solidFill>
                <a:schemeClr val="tx1"/>
              </a:solidFill>
              <a:prstDash val="sysDot"/>
              <a:round/>
              <a:headEnd type="stealth" w="lg" len="med"/>
              <a:tailEnd type="stealth" w="lg"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cxnSp>
          <p:nvCxnSpPr>
            <p:cNvPr id="50207" name="Straight Arrow Connector 63"/>
            <p:cNvCxnSpPr>
              <a:cxnSpLocks noChangeShapeType="1"/>
              <a:stCxn id="137280" idx="2"/>
              <a:endCxn id="137273" idx="0"/>
            </p:cNvCxnSpPr>
            <p:nvPr/>
          </p:nvCxnSpPr>
          <p:spPr bwMode="auto">
            <a:xfrm rot="16200000" flipH="1">
              <a:off x="1333" y="2242"/>
              <a:ext cx="598" cy="1"/>
            </a:xfrm>
            <a:prstGeom prst="straightConnector1">
              <a:avLst/>
            </a:prstGeom>
            <a:noFill/>
            <a:ln w="28575">
              <a:solidFill>
                <a:schemeClr val="tx1"/>
              </a:solidFill>
              <a:prstDash val="sysDot"/>
              <a:round/>
              <a:headEnd/>
              <a:tailEnd type="stealth" w="lg"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cxnSp>
          <p:nvCxnSpPr>
            <p:cNvPr id="50208" name="Straight Arrow Connector 35"/>
            <p:cNvCxnSpPr>
              <a:cxnSpLocks noChangeShapeType="1"/>
            </p:cNvCxnSpPr>
            <p:nvPr/>
          </p:nvCxnSpPr>
          <p:spPr bwMode="auto">
            <a:xfrm rot="5400000" flipH="1" flipV="1">
              <a:off x="1540" y="2993"/>
              <a:ext cx="207" cy="0"/>
            </a:xfrm>
            <a:prstGeom prst="straightConnector1">
              <a:avLst/>
            </a:prstGeom>
            <a:noFill/>
            <a:ln w="28575">
              <a:solidFill>
                <a:schemeClr val="tx1"/>
              </a:solidFill>
              <a:prstDash val="sysDot"/>
              <a:round/>
              <a:headEnd type="stealth" w="lg" len="med"/>
              <a:tailEnd type="stealth" w="lg" len="me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cxnSp>
      </p:grpSp>
      <p:sp>
        <p:nvSpPr>
          <p:cNvPr id="50181" name="Text Box 33"/>
          <p:cNvSpPr txBox="1">
            <a:spLocks noChangeArrowheads="1"/>
          </p:cNvSpPr>
          <p:nvPr/>
        </p:nvSpPr>
        <p:spPr bwMode="auto">
          <a:xfrm>
            <a:off x="461963" y="6308725"/>
            <a:ext cx="8020050" cy="36671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eaLnBrk="1" hangingPunct="1"/>
            <a:r>
              <a:rPr lang="en-US" sz="1800" smtClean="0">
                <a:solidFill>
                  <a:srgbClr val="A50021"/>
                </a:solidFill>
              </a:rPr>
              <a:t>Throughput: 800 Mbps for 512B packets, or 1400 Mbps for 896B packets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4536292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5"/>
          <p:cNvSpPr>
            <a:spLocks noGrp="1" noChangeArrowheads="1"/>
          </p:cNvSpPr>
          <p:nvPr>
            <p:ph type="title"/>
          </p:nvPr>
        </p:nvSpPr>
        <p:spPr/>
        <p:txBody>
          <a:bodyPr/>
          <a:lstStyle/>
          <a:p>
            <a:r>
              <a:rPr lang="en-US" altLang="ko-KR" smtClean="0"/>
              <a:t>Conclusions on SEATTLE</a:t>
            </a:r>
            <a:endParaRPr lang="en-US" altLang="ko-KR"/>
          </a:p>
        </p:txBody>
      </p:sp>
      <p:sp>
        <p:nvSpPr>
          <p:cNvPr id="52227" name="Rectangle 6"/>
          <p:cNvSpPr>
            <a:spLocks noGrp="1" noChangeArrowheads="1"/>
          </p:cNvSpPr>
          <p:nvPr>
            <p:ph idx="1"/>
          </p:nvPr>
        </p:nvSpPr>
        <p:spPr/>
        <p:txBody>
          <a:bodyPr/>
          <a:lstStyle/>
          <a:p>
            <a:r>
              <a:rPr lang="en-US" sz="3200" dirty="0" smtClean="0"/>
              <a:t>SEATTLE </a:t>
            </a:r>
          </a:p>
          <a:p>
            <a:pPr lvl="1"/>
            <a:r>
              <a:rPr lang="en-US" sz="2800" dirty="0" smtClean="0"/>
              <a:t>Self-configuring, scalable, efficient</a:t>
            </a:r>
          </a:p>
          <a:p>
            <a:r>
              <a:rPr lang="en-US" sz="3200" dirty="0" smtClean="0"/>
              <a:t>Enabling design decisions</a:t>
            </a:r>
          </a:p>
          <a:p>
            <a:pPr lvl="1"/>
            <a:r>
              <a:rPr lang="en-US" sz="2800" dirty="0" smtClean="0"/>
              <a:t>One-hop DHT with link-state routing</a:t>
            </a:r>
          </a:p>
          <a:p>
            <a:pPr lvl="1"/>
            <a:r>
              <a:rPr lang="en-US" sz="2800" dirty="0" smtClean="0"/>
              <a:t>Reactive location resolution and caching</a:t>
            </a:r>
          </a:p>
          <a:p>
            <a:pPr lvl="1"/>
            <a:r>
              <a:rPr lang="en-US" sz="2800" dirty="0" smtClean="0"/>
              <a:t>Shortest-path forwarding</a:t>
            </a:r>
          </a:p>
          <a:p>
            <a:r>
              <a:rPr lang="en-US" sz="3200" dirty="0" smtClean="0"/>
              <a:t>Relevance to Coronet</a:t>
            </a:r>
          </a:p>
          <a:p>
            <a:pPr lvl="1"/>
            <a:r>
              <a:rPr lang="en-US" sz="2800" dirty="0" smtClean="0"/>
              <a:t>Backbone as one big virtual LAN</a:t>
            </a:r>
          </a:p>
          <a:p>
            <a:pPr lvl="1"/>
            <a:r>
              <a:rPr lang="en-US" sz="2800" dirty="0" smtClean="0"/>
              <a:t>Using Ethernet addressing</a:t>
            </a:r>
            <a:endParaRPr lang="en-US" sz="2800" dirty="0" smtClean="0"/>
          </a:p>
          <a:p>
            <a:pPr lvl="2"/>
            <a:endParaRPr lang="en-US" dirty="0"/>
          </a:p>
        </p:txBody>
      </p:sp>
      <p:sp>
        <p:nvSpPr>
          <p:cNvPr id="52225" name="Slide Number Placeholder 3"/>
          <p:cNvSpPr>
            <a:spLocks noGrp="1"/>
          </p:cNvSpPr>
          <p:nvPr>
            <p:ph type="sldNum" sz="quarter" idx="10"/>
          </p:nvPr>
        </p:nvSpPr>
        <p:spPr/>
        <p:txBody>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fld id="{BB39965F-2459-0A4D-A280-706CD304962A}" type="slidenum">
              <a:rPr lang="en-US" smtClean="0"/>
              <a:pPr/>
              <a:t>13</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88517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Router Grafting</a:t>
            </a:r>
            <a:endParaRPr lang="en-US" dirty="0"/>
          </a:p>
        </p:txBody>
      </p:sp>
      <p:sp>
        <p:nvSpPr>
          <p:cNvPr id="4" name="Slide Number Placeholder 3"/>
          <p:cNvSpPr>
            <a:spLocks noGrp="1"/>
          </p:cNvSpPr>
          <p:nvPr>
            <p:ph type="sldNum" sz="quarter" idx="10"/>
          </p:nvPr>
        </p:nvSpPr>
        <p:spPr/>
        <p:txBody>
          <a:bodyPr/>
          <a:lstStyle/>
          <a:p>
            <a:pPr>
              <a:defRPr/>
            </a:pPr>
            <a:fld id="{C0CF8B3F-C82E-FB47-8048-C829DE2F4A25}" type="slidenum">
              <a:rPr lang="en-US" smtClean="0">
                <a:solidFill>
                  <a:srgbClr val="000000"/>
                </a:solidFill>
              </a:rPr>
              <a:pPr>
                <a:defRPr/>
              </a:pPr>
              <a:t>14</a:t>
            </a:fld>
            <a:endParaRPr lang="en-US">
              <a:solidFill>
                <a:srgbClr val="000000"/>
              </a:solidFill>
            </a:endParaRPr>
          </a:p>
        </p:txBody>
      </p:sp>
      <p:sp>
        <p:nvSpPr>
          <p:cNvPr id="7" name="TextBox 6"/>
          <p:cNvSpPr txBox="1"/>
          <p:nvPr/>
        </p:nvSpPr>
        <p:spPr>
          <a:xfrm>
            <a:off x="685800" y="4953000"/>
            <a:ext cx="8060808" cy="369332"/>
          </a:xfrm>
          <a:prstGeom prst="rect">
            <a:avLst/>
          </a:prstGeom>
          <a:noFill/>
        </p:spPr>
        <p:txBody>
          <a:bodyPr wrap="none" rtlCol="0">
            <a:spAutoFit/>
          </a:bodyPr>
          <a:lstStyle/>
          <a:p>
            <a:r>
              <a:rPr lang="en-US" b="1" dirty="0" smtClean="0"/>
              <a:t>Joint work with Eric Keller, </a:t>
            </a:r>
            <a:r>
              <a:rPr lang="en-US" b="1" dirty="0" err="1" smtClean="0"/>
              <a:t>Kobus</a:t>
            </a:r>
            <a:r>
              <a:rPr lang="en-US" b="1" dirty="0" smtClean="0"/>
              <a:t> van </a:t>
            </a:r>
            <a:r>
              <a:rPr lang="en-US" b="1" dirty="0" err="1" smtClean="0"/>
              <a:t>der</a:t>
            </a:r>
            <a:r>
              <a:rPr lang="en-US" b="1" dirty="0" smtClean="0"/>
              <a:t> </a:t>
            </a:r>
            <a:r>
              <a:rPr lang="en-US" b="1" dirty="0" err="1" smtClean="0"/>
              <a:t>Merwe</a:t>
            </a:r>
            <a:r>
              <a:rPr lang="en-US" b="1" dirty="0" smtClean="0"/>
              <a:t>, and Michael </a:t>
            </a:r>
            <a:r>
              <a:rPr lang="en-US" b="1" dirty="0" err="1" smtClean="0"/>
              <a:t>Schapira</a:t>
            </a:r>
            <a:r>
              <a:rPr lang="en-US" b="1" dirty="0" smtClean="0"/>
              <a:t> </a:t>
            </a:r>
            <a:endParaRPr lang="en-US" b="1" dirty="0"/>
          </a:p>
        </p:txBody>
      </p:sp>
      <p:pic>
        <p:nvPicPr>
          <p:cNvPr id="8" name="Picture 7"/>
          <p:cNvPicPr>
            <a:picLocks noChangeAspect="1"/>
          </p:cNvPicPr>
          <p:nvPr/>
        </p:nvPicPr>
        <p:blipFill>
          <a:blip r:embed="rId2"/>
          <a:stretch>
            <a:fillRect/>
          </a:stretch>
        </p:blipFill>
        <p:spPr>
          <a:xfrm>
            <a:off x="838200" y="1447800"/>
            <a:ext cx="4007922" cy="3086100"/>
          </a:xfrm>
          <a:prstGeom prst="rect">
            <a:avLst/>
          </a:prstGeom>
        </p:spPr>
      </p:pic>
      <p:pic>
        <p:nvPicPr>
          <p:cNvPr id="10" name="Picture 4"/>
          <p:cNvPicPr>
            <a:picLocks noChangeAspect="1" noChangeArrowheads="1"/>
          </p:cNvPicPr>
          <p:nvPr/>
        </p:nvPicPr>
        <p:blipFill>
          <a:blip r:embed="rId3"/>
          <a:srcRect/>
          <a:stretch>
            <a:fillRect/>
          </a:stretch>
        </p:blipFill>
        <p:spPr bwMode="auto">
          <a:xfrm>
            <a:off x="5181600" y="1295400"/>
            <a:ext cx="3238500" cy="3238500"/>
          </a:xfrm>
          <a:prstGeom prst="rect">
            <a:avLst/>
          </a:prstGeom>
          <a:noFill/>
          <a:ln w="9525">
            <a:noFill/>
            <a:miter lim="800000"/>
            <a:headEnd/>
            <a:tailEnd/>
          </a:ln>
        </p:spPr>
      </p:pic>
      <p:sp>
        <p:nvSpPr>
          <p:cNvPr id="11" name="Rectangle 10"/>
          <p:cNvSpPr/>
          <p:nvPr/>
        </p:nvSpPr>
        <p:spPr>
          <a:xfrm>
            <a:off x="1752600" y="5678269"/>
            <a:ext cx="5562600" cy="369332"/>
          </a:xfrm>
          <a:prstGeom prst="rect">
            <a:avLst/>
          </a:prstGeom>
        </p:spPr>
        <p:txBody>
          <a:bodyPr wrap="square">
            <a:spAutoFit/>
          </a:bodyPr>
          <a:lstStyle/>
          <a:p>
            <a:r>
              <a:rPr lang="en-US" dirty="0" smtClean="0"/>
              <a:t>http://www.cs.princeton.edu/~jrex/papers/nsdi10.pdf</a:t>
            </a:r>
            <a:endParaRPr lang="en-US" dirty="0"/>
          </a:p>
        </p:txBody>
      </p:sp>
      <p:sp>
        <p:nvSpPr>
          <p:cNvPr id="12" name="Rectangle 11"/>
          <p:cNvSpPr/>
          <p:nvPr/>
        </p:nvSpPr>
        <p:spPr>
          <a:xfrm>
            <a:off x="1524000" y="6019800"/>
            <a:ext cx="6248400" cy="369332"/>
          </a:xfrm>
          <a:prstGeom prst="rect">
            <a:avLst/>
          </a:prstGeom>
        </p:spPr>
        <p:txBody>
          <a:bodyPr wrap="square">
            <a:spAutoFit/>
          </a:bodyPr>
          <a:lstStyle/>
          <a:p>
            <a:r>
              <a:rPr lang="en-US" dirty="0" smtClean="0"/>
              <a:t>http://</a:t>
            </a:r>
            <a:r>
              <a:rPr lang="en-US" dirty="0" err="1" smtClean="0"/>
              <a:t>www.cs.princeton.edu/~jrex/papers/temigration.pdf</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Change is Disruptive</a:t>
            </a:r>
            <a:endParaRPr lang="en-US" dirty="0"/>
          </a:p>
        </p:txBody>
      </p:sp>
      <p:sp>
        <p:nvSpPr>
          <p:cNvPr id="3" name="Content Placeholder 2"/>
          <p:cNvSpPr>
            <a:spLocks noGrp="1"/>
          </p:cNvSpPr>
          <p:nvPr>
            <p:ph idx="1"/>
          </p:nvPr>
        </p:nvSpPr>
        <p:spPr/>
        <p:txBody>
          <a:bodyPr/>
          <a:lstStyle/>
          <a:p>
            <a:r>
              <a:rPr lang="en-US" sz="3200" dirty="0" smtClean="0"/>
              <a:t>Planned change</a:t>
            </a:r>
          </a:p>
          <a:p>
            <a:pPr lvl="1"/>
            <a:r>
              <a:rPr lang="en-US" sz="2800" dirty="0" smtClean="0"/>
              <a:t>Maintenance on a link, card, or router</a:t>
            </a:r>
          </a:p>
          <a:p>
            <a:pPr lvl="1"/>
            <a:r>
              <a:rPr lang="en-US" sz="2800" dirty="0" smtClean="0"/>
              <a:t>Re-homing customer to enable new features</a:t>
            </a:r>
          </a:p>
          <a:p>
            <a:pPr lvl="1">
              <a:spcAft>
                <a:spcPts val="3600"/>
              </a:spcAft>
            </a:pPr>
            <a:r>
              <a:rPr lang="en-US" sz="2800" dirty="0" smtClean="0"/>
              <a:t>Traffic engineering by changing the traffic matrix</a:t>
            </a:r>
          </a:p>
          <a:p>
            <a:pPr lvl="1"/>
            <a:endParaRPr lang="en-US" sz="2800" dirty="0" smtClean="0"/>
          </a:p>
          <a:p>
            <a:pPr lvl="1"/>
            <a:endParaRPr lang="en-US" sz="2800" dirty="0" smtClean="0"/>
          </a:p>
          <a:p>
            <a:r>
              <a:rPr lang="en-US" sz="3200" dirty="0" smtClean="0"/>
              <a:t>Several minutes of disruption</a:t>
            </a:r>
          </a:p>
          <a:p>
            <a:pPr lvl="1"/>
            <a:r>
              <a:rPr lang="en-US" sz="2800" dirty="0" smtClean="0"/>
              <a:t>Remove link and reconfigure old router</a:t>
            </a:r>
          </a:p>
          <a:p>
            <a:pPr lvl="1"/>
            <a:r>
              <a:rPr lang="en-US" sz="2800" dirty="0" smtClean="0"/>
              <a:t>Connect link to the new router</a:t>
            </a:r>
          </a:p>
          <a:p>
            <a:pPr lvl="1"/>
            <a:r>
              <a:rPr lang="en-US" sz="2800" dirty="0" smtClean="0"/>
              <a:t>Establish BGP session and exchange routes</a:t>
            </a:r>
          </a:p>
          <a:p>
            <a:pPr lvl="1"/>
            <a:endParaRPr lang="en-US" sz="2800" dirty="0" smtClean="0"/>
          </a:p>
          <a:p>
            <a:pPr lvl="1"/>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C0CF8B3F-C82E-FB47-8048-C829DE2F4A25}" type="slidenum">
              <a:rPr lang="en-US" smtClean="0">
                <a:solidFill>
                  <a:srgbClr val="000000"/>
                </a:solidFill>
              </a:rPr>
              <a:pPr>
                <a:defRPr/>
              </a:pPr>
              <a:t>15</a:t>
            </a:fld>
            <a:endParaRPr lang="en-US">
              <a:solidFill>
                <a:srgbClr val="000000"/>
              </a:solidFill>
            </a:endParaRPr>
          </a:p>
        </p:txBody>
      </p:sp>
      <p:pic>
        <p:nvPicPr>
          <p:cNvPr id="19" name="Picture 37"/>
          <p:cNvPicPr>
            <a:picLocks noChangeArrowheads="1"/>
          </p:cNvPicPr>
          <p:nvPr/>
        </p:nvPicPr>
        <p:blipFill>
          <a:blip r:embed="rId2"/>
          <a:srcRect/>
          <a:stretch>
            <a:fillRect/>
          </a:stretch>
        </p:blipFill>
        <p:spPr bwMode="auto">
          <a:xfrm>
            <a:off x="4276281" y="3495676"/>
            <a:ext cx="457200" cy="352425"/>
          </a:xfrm>
          <a:prstGeom prst="rect">
            <a:avLst/>
          </a:prstGeom>
          <a:noFill/>
          <a:ln w="9525">
            <a:noFill/>
            <a:miter lim="800000"/>
            <a:headEnd/>
            <a:tailEnd/>
          </a:ln>
        </p:spPr>
      </p:pic>
      <p:pic>
        <p:nvPicPr>
          <p:cNvPr id="20" name="Picture 37"/>
          <p:cNvPicPr>
            <a:picLocks noChangeArrowheads="1"/>
          </p:cNvPicPr>
          <p:nvPr/>
        </p:nvPicPr>
        <p:blipFill>
          <a:blip r:embed="rId2"/>
          <a:srcRect/>
          <a:stretch>
            <a:fillRect/>
          </a:stretch>
        </p:blipFill>
        <p:spPr bwMode="auto">
          <a:xfrm>
            <a:off x="4047681" y="4157663"/>
            <a:ext cx="457200" cy="352425"/>
          </a:xfrm>
          <a:prstGeom prst="rect">
            <a:avLst/>
          </a:prstGeom>
          <a:noFill/>
          <a:ln w="9525">
            <a:noFill/>
            <a:miter lim="800000"/>
            <a:headEnd/>
            <a:tailEnd/>
          </a:ln>
        </p:spPr>
      </p:pic>
      <p:sp>
        <p:nvSpPr>
          <p:cNvPr id="21" name="Cloud 20"/>
          <p:cNvSpPr/>
          <p:nvPr/>
        </p:nvSpPr>
        <p:spPr bwMode="auto">
          <a:xfrm>
            <a:off x="2066481" y="3352800"/>
            <a:ext cx="2667000" cy="1362075"/>
          </a:xfrm>
          <a:prstGeom prst="cloud">
            <a:avLst/>
          </a:prstGeom>
          <a:noFill/>
          <a:ln w="9525" cap="flat" cmpd="sng" algn="ctr">
            <a:solidFill>
              <a:srgbClr val="0000FF"/>
            </a:solidFill>
            <a:prstDash val="solid"/>
            <a:round/>
            <a:headEnd type="none" w="med" len="med"/>
            <a:tailEnd type="none" w="med" len="med"/>
          </a:ln>
          <a:effectLst/>
        </p:spPr>
        <p:txBody>
          <a:bodyPr wrap="none" anchor="ctr">
            <a:prstTxWarp prst="textNoShape">
              <a:avLst/>
            </a:prstTxWarp>
          </a:bodyPr>
          <a:lstStyle/>
          <a:p>
            <a:pPr algn="ctr">
              <a:defRPr/>
            </a:pPr>
            <a:endParaRPr lang="en-US" sz="2000" b="1">
              <a:latin typeface="Helvetica" pitchFamily="34" charset="0"/>
            </a:endParaRPr>
          </a:p>
        </p:txBody>
      </p:sp>
      <p:pic>
        <p:nvPicPr>
          <p:cNvPr id="22" name="Picture 37"/>
          <p:cNvPicPr>
            <a:picLocks noChangeArrowheads="1"/>
          </p:cNvPicPr>
          <p:nvPr/>
        </p:nvPicPr>
        <p:blipFill>
          <a:blip r:embed="rId2"/>
          <a:srcRect/>
          <a:stretch>
            <a:fillRect/>
          </a:stretch>
        </p:blipFill>
        <p:spPr bwMode="auto">
          <a:xfrm>
            <a:off x="5190681" y="3805238"/>
            <a:ext cx="457200" cy="352425"/>
          </a:xfrm>
          <a:prstGeom prst="rect">
            <a:avLst/>
          </a:prstGeom>
          <a:noFill/>
          <a:ln w="9525">
            <a:noFill/>
            <a:miter lim="800000"/>
            <a:headEnd/>
            <a:tailEnd/>
          </a:ln>
        </p:spPr>
      </p:pic>
      <p:cxnSp>
        <p:nvCxnSpPr>
          <p:cNvPr id="23" name="Straight Connector 22"/>
          <p:cNvCxnSpPr>
            <a:stCxn id="19" idx="3"/>
            <a:endCxn id="22" idx="1"/>
          </p:cNvCxnSpPr>
          <p:nvPr/>
        </p:nvCxnSpPr>
        <p:spPr bwMode="auto">
          <a:xfrm>
            <a:off x="4733481" y="3671889"/>
            <a:ext cx="457200" cy="309562"/>
          </a:xfrm>
          <a:prstGeom prst="line">
            <a:avLst/>
          </a:prstGeom>
          <a:noFill/>
          <a:ln w="38100" cap="flat" cmpd="sng" algn="ctr">
            <a:solidFill>
              <a:srgbClr val="0000FF"/>
            </a:solidFill>
            <a:prstDash val="solid"/>
            <a:round/>
            <a:headEnd type="none" w="med" len="med"/>
            <a:tailEnd type="none" w="med" len="med"/>
          </a:ln>
          <a:effectLst/>
        </p:spPr>
      </p:cxnSp>
      <p:cxnSp>
        <p:nvCxnSpPr>
          <p:cNvPr id="24" name="Straight Connector 23"/>
          <p:cNvCxnSpPr>
            <a:stCxn id="20" idx="3"/>
          </p:cNvCxnSpPr>
          <p:nvPr/>
        </p:nvCxnSpPr>
        <p:spPr bwMode="auto">
          <a:xfrm flipV="1">
            <a:off x="4504881" y="4133851"/>
            <a:ext cx="838200" cy="200025"/>
          </a:xfrm>
          <a:prstGeom prst="line">
            <a:avLst/>
          </a:prstGeom>
          <a:noFill/>
          <a:ln w="38100" cap="flat" cmpd="sng" algn="ctr">
            <a:solidFill>
              <a:srgbClr val="0000FF"/>
            </a:solidFill>
            <a:prstDash val="dash"/>
            <a:round/>
            <a:headEnd type="none" w="med" len="med"/>
            <a:tailEnd type="none" w="med" len="med"/>
          </a:ln>
          <a:effectLst/>
        </p:spPr>
      </p:cxnSp>
      <p:sp>
        <p:nvSpPr>
          <p:cNvPr id="25" name="TextBox 24"/>
          <p:cNvSpPr txBox="1"/>
          <p:nvPr/>
        </p:nvSpPr>
        <p:spPr>
          <a:xfrm>
            <a:off x="5876481" y="3805238"/>
            <a:ext cx="1133919" cy="369332"/>
          </a:xfrm>
          <a:prstGeom prst="rect">
            <a:avLst/>
          </a:prstGeom>
          <a:noFill/>
        </p:spPr>
        <p:txBody>
          <a:bodyPr wrap="none" rtlCol="0">
            <a:spAutoFit/>
          </a:bodyPr>
          <a:lstStyle/>
          <a:p>
            <a:r>
              <a:rPr lang="en-US" dirty="0" smtClean="0"/>
              <a:t>customer</a:t>
            </a:r>
            <a:endParaRPr lang="en-US" dirty="0"/>
          </a:p>
        </p:txBody>
      </p:sp>
      <p:sp>
        <p:nvSpPr>
          <p:cNvPr id="26" name="TextBox 25"/>
          <p:cNvSpPr txBox="1"/>
          <p:nvPr/>
        </p:nvSpPr>
        <p:spPr>
          <a:xfrm>
            <a:off x="2819400" y="3796785"/>
            <a:ext cx="1018616" cy="369332"/>
          </a:xfrm>
          <a:prstGeom prst="rect">
            <a:avLst/>
          </a:prstGeom>
          <a:noFill/>
        </p:spPr>
        <p:txBody>
          <a:bodyPr wrap="none" rtlCol="0">
            <a:spAutoFit/>
          </a:bodyPr>
          <a:lstStyle/>
          <a:p>
            <a:r>
              <a:rPr lang="en-US" dirty="0" smtClean="0"/>
              <a:t>provider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8914" name="Picture 12"/>
          <p:cNvPicPr>
            <a:picLocks noChangeArrowheads="1"/>
          </p:cNvPicPr>
          <p:nvPr/>
        </p:nvPicPr>
        <p:blipFill>
          <a:blip r:embed="rId3"/>
          <a:srcRect/>
          <a:stretch>
            <a:fillRect/>
          </a:stretch>
        </p:blipFill>
        <p:spPr bwMode="auto">
          <a:xfrm>
            <a:off x="1143000" y="3365500"/>
            <a:ext cx="6629400" cy="3340100"/>
          </a:xfrm>
          <a:prstGeom prst="rect">
            <a:avLst/>
          </a:prstGeom>
          <a:noFill/>
          <a:ln w="9525">
            <a:noFill/>
            <a:miter lim="800000"/>
            <a:headEnd/>
            <a:tailEnd/>
          </a:ln>
        </p:spPr>
      </p:pic>
      <p:pic>
        <p:nvPicPr>
          <p:cNvPr id="38915" name="Picture 50"/>
          <p:cNvPicPr>
            <a:picLocks noChangeAspect="1" noChangeArrowheads="1"/>
          </p:cNvPicPr>
          <p:nvPr/>
        </p:nvPicPr>
        <p:blipFill>
          <a:blip r:embed="rId4"/>
          <a:srcRect/>
          <a:stretch>
            <a:fillRect/>
          </a:stretch>
        </p:blipFill>
        <p:spPr bwMode="auto">
          <a:xfrm>
            <a:off x="4648200" y="5194300"/>
            <a:ext cx="762000" cy="1016000"/>
          </a:xfrm>
          <a:prstGeom prst="rect">
            <a:avLst/>
          </a:prstGeom>
          <a:noFill/>
          <a:ln w="9525">
            <a:noFill/>
            <a:miter lim="800000"/>
            <a:headEnd/>
            <a:tailEnd/>
          </a:ln>
        </p:spPr>
      </p:pic>
      <p:pic>
        <p:nvPicPr>
          <p:cNvPr id="38916" name="Picture 50"/>
          <p:cNvPicPr>
            <a:picLocks noChangeAspect="1" noChangeArrowheads="1"/>
          </p:cNvPicPr>
          <p:nvPr/>
        </p:nvPicPr>
        <p:blipFill>
          <a:blip r:embed="rId4"/>
          <a:srcRect/>
          <a:stretch>
            <a:fillRect/>
          </a:stretch>
        </p:blipFill>
        <p:spPr bwMode="auto">
          <a:xfrm>
            <a:off x="2057400" y="5041900"/>
            <a:ext cx="762000" cy="1016000"/>
          </a:xfrm>
          <a:prstGeom prst="rect">
            <a:avLst/>
          </a:prstGeom>
          <a:noFill/>
          <a:ln w="9525">
            <a:noFill/>
            <a:miter lim="800000"/>
            <a:headEnd/>
            <a:tailEnd/>
          </a:ln>
        </p:spPr>
      </p:pic>
      <p:pic>
        <p:nvPicPr>
          <p:cNvPr id="38917" name="Picture 50"/>
          <p:cNvPicPr>
            <a:picLocks noChangeAspect="1" noChangeArrowheads="1"/>
          </p:cNvPicPr>
          <p:nvPr/>
        </p:nvPicPr>
        <p:blipFill>
          <a:blip r:embed="rId4"/>
          <a:srcRect/>
          <a:stretch>
            <a:fillRect/>
          </a:stretch>
        </p:blipFill>
        <p:spPr bwMode="auto">
          <a:xfrm>
            <a:off x="2971800" y="4051300"/>
            <a:ext cx="762000" cy="1016000"/>
          </a:xfrm>
          <a:prstGeom prst="rect">
            <a:avLst/>
          </a:prstGeom>
          <a:noFill/>
          <a:ln w="9525">
            <a:noFill/>
            <a:miter lim="800000"/>
            <a:headEnd/>
            <a:tailEnd/>
          </a:ln>
        </p:spPr>
      </p:pic>
      <p:pic>
        <p:nvPicPr>
          <p:cNvPr id="38918" name="Picture 50"/>
          <p:cNvPicPr>
            <a:picLocks noChangeAspect="1" noChangeArrowheads="1"/>
          </p:cNvPicPr>
          <p:nvPr/>
        </p:nvPicPr>
        <p:blipFill>
          <a:blip r:embed="rId4"/>
          <a:srcRect/>
          <a:stretch>
            <a:fillRect/>
          </a:stretch>
        </p:blipFill>
        <p:spPr bwMode="auto">
          <a:xfrm>
            <a:off x="5791200" y="3898900"/>
            <a:ext cx="762000" cy="1016000"/>
          </a:xfrm>
          <a:prstGeom prst="rect">
            <a:avLst/>
          </a:prstGeom>
          <a:noFill/>
          <a:ln w="9525">
            <a:noFill/>
            <a:miter lim="800000"/>
            <a:headEnd/>
            <a:tailEnd/>
          </a:ln>
        </p:spPr>
      </p:pic>
      <p:sp>
        <p:nvSpPr>
          <p:cNvPr id="38919" name="Title 1"/>
          <p:cNvSpPr>
            <a:spLocks noGrp="1"/>
          </p:cNvSpPr>
          <p:nvPr>
            <p:ph type="title"/>
          </p:nvPr>
        </p:nvSpPr>
        <p:spPr/>
        <p:txBody>
          <a:bodyPr/>
          <a:lstStyle/>
          <a:p>
            <a:r>
              <a:rPr lang="en-US" sz="3200" dirty="0" smtClean="0"/>
              <a:t>Router Grafting: Seamless Migration</a:t>
            </a:r>
            <a:endParaRPr lang="en-US" sz="3200" dirty="0" smtClean="0"/>
          </a:p>
        </p:txBody>
      </p:sp>
      <p:sp>
        <p:nvSpPr>
          <p:cNvPr id="24" name="Content Placeholder 23"/>
          <p:cNvSpPr>
            <a:spLocks noGrp="1"/>
          </p:cNvSpPr>
          <p:nvPr>
            <p:ph idx="1"/>
          </p:nvPr>
        </p:nvSpPr>
        <p:spPr/>
        <p:txBody>
          <a:bodyPr/>
          <a:lstStyle/>
          <a:p>
            <a:r>
              <a:rPr lang="en-US" dirty="0" smtClean="0"/>
              <a:t>IP: </a:t>
            </a:r>
            <a:r>
              <a:rPr lang="en-US" dirty="0" smtClean="0">
                <a:solidFill>
                  <a:schemeClr val="tx1"/>
                </a:solidFill>
              </a:rPr>
              <a:t>signal new path in underlying transport network</a:t>
            </a:r>
          </a:p>
          <a:p>
            <a:r>
              <a:rPr lang="en-US" dirty="0" smtClean="0">
                <a:solidFill>
                  <a:schemeClr val="accent6">
                    <a:lumMod val="50000"/>
                    <a:lumOff val="50000"/>
                  </a:schemeClr>
                </a:solidFill>
              </a:rPr>
              <a:t>TCP</a:t>
            </a:r>
            <a:r>
              <a:rPr lang="en-US" dirty="0" smtClean="0">
                <a:solidFill>
                  <a:schemeClr val="tx1"/>
                </a:solidFill>
              </a:rPr>
              <a:t>: transfer TCP state, and keep IP address</a:t>
            </a:r>
          </a:p>
          <a:p>
            <a:r>
              <a:rPr lang="en-US" dirty="0" smtClean="0">
                <a:solidFill>
                  <a:srgbClr val="2E2EFF"/>
                </a:solidFill>
              </a:rPr>
              <a:t>BGP: </a:t>
            </a:r>
            <a:r>
              <a:rPr lang="en-US" dirty="0" smtClean="0">
                <a:solidFill>
                  <a:schemeClr val="tx1"/>
                </a:solidFill>
              </a:rPr>
              <a:t>copy BGP state, repeat decision process</a:t>
            </a:r>
            <a:endParaRPr lang="en-US" dirty="0">
              <a:solidFill>
                <a:schemeClr val="tx1"/>
              </a:solidFill>
            </a:endParaRPr>
          </a:p>
        </p:txBody>
      </p:sp>
      <p:sp>
        <p:nvSpPr>
          <p:cNvPr id="38920" name="Slide Number Placeholder 3"/>
          <p:cNvSpPr>
            <a:spLocks noGrp="1"/>
          </p:cNvSpPr>
          <p:nvPr>
            <p:ph type="sldNum" sz="quarter" idx="10"/>
          </p:nvPr>
        </p:nvSpPr>
        <p:spPr/>
        <p:txBody>
          <a:bodyPr/>
          <a:lstStyle/>
          <a:p>
            <a:fld id="{E2F11B1C-73A1-8E45-9868-0C4930C89003}" type="slidenum">
              <a:rPr lang="en-US" smtClean="0"/>
              <a:pPr/>
              <a:t>16</a:t>
            </a:fld>
            <a:endParaRPr lang="en-US"/>
          </a:p>
        </p:txBody>
      </p:sp>
      <p:sp>
        <p:nvSpPr>
          <p:cNvPr id="38921" name="Line 20"/>
          <p:cNvSpPr>
            <a:spLocks noChangeShapeType="1"/>
          </p:cNvSpPr>
          <p:nvPr/>
        </p:nvSpPr>
        <p:spPr bwMode="auto">
          <a:xfrm flipH="1">
            <a:off x="5105400" y="4648200"/>
            <a:ext cx="838200" cy="698500"/>
          </a:xfrm>
          <a:prstGeom prst="line">
            <a:avLst/>
          </a:prstGeom>
          <a:noFill/>
          <a:ln w="38100">
            <a:solidFill>
              <a:srgbClr val="0080FF"/>
            </a:solidFill>
            <a:round/>
            <a:headEnd/>
            <a:tailEnd/>
          </a:ln>
        </p:spPr>
        <p:txBody>
          <a:bodyPr wrap="none" anchor="ctr">
            <a:prstTxWarp prst="textNoShape">
              <a:avLst/>
            </a:prstTxWarp>
          </a:bodyPr>
          <a:lstStyle/>
          <a:p>
            <a:endParaRPr lang="en-US"/>
          </a:p>
        </p:txBody>
      </p:sp>
      <p:sp>
        <p:nvSpPr>
          <p:cNvPr id="38922" name="Line 20"/>
          <p:cNvSpPr>
            <a:spLocks noChangeShapeType="1"/>
          </p:cNvSpPr>
          <p:nvPr/>
        </p:nvSpPr>
        <p:spPr bwMode="auto">
          <a:xfrm flipH="1">
            <a:off x="3657600" y="4419600"/>
            <a:ext cx="2286000" cy="76200"/>
          </a:xfrm>
          <a:prstGeom prst="line">
            <a:avLst/>
          </a:prstGeom>
          <a:noFill/>
          <a:ln w="38100">
            <a:solidFill>
              <a:srgbClr val="0080FF"/>
            </a:solidFill>
            <a:round/>
            <a:headEnd/>
            <a:tailEnd/>
          </a:ln>
        </p:spPr>
        <p:txBody>
          <a:bodyPr wrap="none" anchor="ctr">
            <a:prstTxWarp prst="textNoShape">
              <a:avLst/>
            </a:prstTxWarp>
          </a:bodyPr>
          <a:lstStyle/>
          <a:p>
            <a:endParaRPr lang="en-US"/>
          </a:p>
        </p:txBody>
      </p:sp>
      <p:sp>
        <p:nvSpPr>
          <p:cNvPr id="38923" name="Line 20"/>
          <p:cNvSpPr>
            <a:spLocks noChangeShapeType="1"/>
          </p:cNvSpPr>
          <p:nvPr/>
        </p:nvSpPr>
        <p:spPr bwMode="auto">
          <a:xfrm flipH="1">
            <a:off x="2514600" y="4584700"/>
            <a:ext cx="685800" cy="762000"/>
          </a:xfrm>
          <a:prstGeom prst="line">
            <a:avLst/>
          </a:prstGeom>
          <a:noFill/>
          <a:ln w="38100">
            <a:solidFill>
              <a:srgbClr val="0080FF"/>
            </a:solidFill>
            <a:round/>
            <a:headEnd/>
            <a:tailEnd/>
          </a:ln>
        </p:spPr>
        <p:txBody>
          <a:bodyPr wrap="none" anchor="ctr">
            <a:prstTxWarp prst="textNoShape">
              <a:avLst/>
            </a:prstTxWarp>
          </a:bodyPr>
          <a:lstStyle/>
          <a:p>
            <a:endParaRPr lang="en-US"/>
          </a:p>
        </p:txBody>
      </p:sp>
      <p:cxnSp>
        <p:nvCxnSpPr>
          <p:cNvPr id="38924" name="Straight Connector 21"/>
          <p:cNvCxnSpPr>
            <a:cxnSpLocks noChangeShapeType="1"/>
          </p:cNvCxnSpPr>
          <p:nvPr/>
        </p:nvCxnSpPr>
        <p:spPr bwMode="auto">
          <a:xfrm>
            <a:off x="2667000" y="5535613"/>
            <a:ext cx="1981200" cy="1587"/>
          </a:xfrm>
          <a:prstGeom prst="line">
            <a:avLst/>
          </a:prstGeom>
          <a:noFill/>
          <a:ln w="38100">
            <a:solidFill>
              <a:srgbClr val="0080FF"/>
            </a:solidFill>
            <a:round/>
            <a:headEnd/>
            <a:tailEnd/>
          </a:ln>
        </p:spPr>
      </p:cxnSp>
      <p:sp>
        <p:nvSpPr>
          <p:cNvPr id="38925" name="Line 20"/>
          <p:cNvSpPr>
            <a:spLocks noChangeShapeType="1"/>
          </p:cNvSpPr>
          <p:nvPr/>
        </p:nvSpPr>
        <p:spPr bwMode="auto">
          <a:xfrm flipH="1" flipV="1">
            <a:off x="685800" y="5194300"/>
            <a:ext cx="1447800" cy="381000"/>
          </a:xfrm>
          <a:prstGeom prst="line">
            <a:avLst/>
          </a:prstGeom>
          <a:noFill/>
          <a:ln w="38100">
            <a:solidFill>
              <a:srgbClr val="0080FF"/>
            </a:solidFill>
            <a:round/>
            <a:headEnd/>
            <a:tailEnd/>
          </a:ln>
        </p:spPr>
        <p:txBody>
          <a:bodyPr wrap="none" anchor="ctr">
            <a:prstTxWarp prst="textNoShape">
              <a:avLst/>
            </a:prstTxWarp>
          </a:bodyPr>
          <a:lstStyle/>
          <a:p>
            <a:endParaRPr lang="en-US"/>
          </a:p>
        </p:txBody>
      </p:sp>
      <p:sp>
        <p:nvSpPr>
          <p:cNvPr id="20" name="Line 20"/>
          <p:cNvSpPr>
            <a:spLocks noChangeShapeType="1"/>
          </p:cNvSpPr>
          <p:nvPr/>
        </p:nvSpPr>
        <p:spPr bwMode="auto">
          <a:xfrm flipH="1" flipV="1">
            <a:off x="6477000" y="4508500"/>
            <a:ext cx="1828800" cy="292100"/>
          </a:xfrm>
          <a:prstGeom prst="line">
            <a:avLst/>
          </a:prstGeom>
          <a:noFill/>
          <a:ln w="38100">
            <a:solidFill>
              <a:srgbClr val="FF0000"/>
            </a:solidFill>
            <a:round/>
            <a:headEnd/>
            <a:tailEnd/>
          </a:ln>
        </p:spPr>
        <p:txBody>
          <a:bodyPr wrap="none" anchor="ctr">
            <a:prstTxWarp prst="textNoShape">
              <a:avLst/>
            </a:prstTxWarp>
          </a:bodyPr>
          <a:lstStyle/>
          <a:p>
            <a:endParaRPr lang="en-US"/>
          </a:p>
        </p:txBody>
      </p:sp>
      <p:sp>
        <p:nvSpPr>
          <p:cNvPr id="38927" name="Line 20"/>
          <p:cNvSpPr>
            <a:spLocks noChangeShapeType="1"/>
          </p:cNvSpPr>
          <p:nvPr/>
        </p:nvSpPr>
        <p:spPr bwMode="auto">
          <a:xfrm flipH="1">
            <a:off x="6477000" y="4279900"/>
            <a:ext cx="1752600" cy="152400"/>
          </a:xfrm>
          <a:prstGeom prst="line">
            <a:avLst/>
          </a:prstGeom>
          <a:noFill/>
          <a:ln w="38100">
            <a:solidFill>
              <a:srgbClr val="0080FF"/>
            </a:solidFill>
            <a:round/>
            <a:headEnd/>
            <a:tailEnd/>
          </a:ln>
        </p:spPr>
        <p:txBody>
          <a:bodyPr wrap="none" anchor="ctr">
            <a:prstTxWarp prst="textNoShape">
              <a:avLst/>
            </a:prstTxWarp>
          </a:bodyPr>
          <a:lstStyle/>
          <a:p>
            <a:endParaRPr lang="en-US"/>
          </a:p>
        </p:txBody>
      </p:sp>
      <p:sp>
        <p:nvSpPr>
          <p:cNvPr id="22" name="Line 20"/>
          <p:cNvSpPr>
            <a:spLocks noChangeShapeType="1"/>
          </p:cNvSpPr>
          <p:nvPr/>
        </p:nvSpPr>
        <p:spPr bwMode="auto">
          <a:xfrm flipH="1">
            <a:off x="5181600" y="4800600"/>
            <a:ext cx="3124200" cy="698500"/>
          </a:xfrm>
          <a:prstGeom prst="line">
            <a:avLst/>
          </a:prstGeom>
          <a:noFill/>
          <a:ln w="38100">
            <a:solidFill>
              <a:srgbClr val="FF0000"/>
            </a:solidFill>
            <a:round/>
            <a:headEnd/>
            <a:tailEnd/>
          </a:ln>
        </p:spPr>
        <p:txBody>
          <a:bodyPr wrap="none" anchor="ctr">
            <a:prstTxWarp prst="textNoShape">
              <a:avLst/>
            </a:prstTxWarp>
          </a:bodyPr>
          <a:lstStyle/>
          <a:p>
            <a:endParaRPr lang="en-US"/>
          </a:p>
        </p:txBody>
      </p:sp>
      <p:cxnSp>
        <p:nvCxnSpPr>
          <p:cNvPr id="32" name="Curved Connector 31"/>
          <p:cNvCxnSpPr>
            <a:cxnSpLocks noChangeShapeType="1"/>
          </p:cNvCxnSpPr>
          <p:nvPr/>
        </p:nvCxnSpPr>
        <p:spPr bwMode="auto">
          <a:xfrm rot="-5400000" flipH="1" flipV="1">
            <a:off x="5037138" y="3924300"/>
            <a:ext cx="1066800" cy="1295400"/>
          </a:xfrm>
          <a:prstGeom prst="curvedConnector3">
            <a:avLst>
              <a:gd name="adj1" fmla="val -21431"/>
            </a:avLst>
          </a:prstGeom>
          <a:noFill/>
          <a:ln w="38100">
            <a:solidFill>
              <a:srgbClr val="0000FF"/>
            </a:solidFill>
            <a:round/>
            <a:headEnd/>
            <a:tailEnd type="arrow" w="med" len="med"/>
          </a:ln>
        </p:spPr>
      </p:cxnSp>
      <p:sp>
        <p:nvSpPr>
          <p:cNvPr id="34" name="TextBox 33"/>
          <p:cNvSpPr txBox="1">
            <a:spLocks noChangeArrowheads="1"/>
          </p:cNvSpPr>
          <p:nvPr/>
        </p:nvSpPr>
        <p:spPr bwMode="auto">
          <a:xfrm>
            <a:off x="5105400" y="3276600"/>
            <a:ext cx="1287463" cy="369888"/>
          </a:xfrm>
          <a:prstGeom prst="rect">
            <a:avLst/>
          </a:prstGeom>
          <a:solidFill>
            <a:schemeClr val="bg1"/>
          </a:solidFill>
          <a:ln w="9525">
            <a:noFill/>
            <a:miter lim="800000"/>
            <a:headEnd/>
            <a:tailEnd/>
          </a:ln>
        </p:spPr>
        <p:txBody>
          <a:bodyPr wrap="none">
            <a:prstTxWarp prst="textNoShape">
              <a:avLst/>
            </a:prstTxWarp>
            <a:spAutoFit/>
          </a:bodyPr>
          <a:lstStyle/>
          <a:p>
            <a:r>
              <a:rPr lang="en-US">
                <a:ea typeface="ＭＳ Ｐゴシック" charset="-128"/>
                <a:cs typeface="ＭＳ Ｐゴシック" charset="-128"/>
              </a:rPr>
              <a:t>Send state</a:t>
            </a:r>
          </a:p>
        </p:txBody>
      </p:sp>
      <p:sp>
        <p:nvSpPr>
          <p:cNvPr id="36" name="TextBox 35"/>
          <p:cNvSpPr txBox="1">
            <a:spLocks noChangeArrowheads="1"/>
          </p:cNvSpPr>
          <p:nvPr/>
        </p:nvSpPr>
        <p:spPr bwMode="auto">
          <a:xfrm>
            <a:off x="7772400" y="5029200"/>
            <a:ext cx="1158875" cy="369888"/>
          </a:xfrm>
          <a:prstGeom prst="rect">
            <a:avLst/>
          </a:prstGeom>
          <a:noFill/>
          <a:ln w="9525">
            <a:noFill/>
            <a:miter lim="800000"/>
            <a:headEnd/>
            <a:tailEnd/>
          </a:ln>
        </p:spPr>
        <p:txBody>
          <a:bodyPr wrap="none">
            <a:prstTxWarp prst="textNoShape">
              <a:avLst/>
            </a:prstTxWarp>
            <a:spAutoFit/>
          </a:bodyPr>
          <a:lstStyle/>
          <a:p>
            <a:r>
              <a:rPr lang="en-US">
                <a:ea typeface="ＭＳ Ｐゴシック" charset="-128"/>
                <a:cs typeface="ＭＳ Ｐゴシック" charset="-128"/>
              </a:rPr>
              <a:t>Move link</a:t>
            </a:r>
          </a:p>
        </p:txBody>
      </p:sp>
    </p:spTree>
    <p:custDataLst>
      <p:tags r:id="rId1"/>
    </p:custDataLst>
  </p:cSld>
  <p:clrMapOvr>
    <a:masterClrMapping/>
  </p:clrMapOvr>
  <p:transition advTm="3222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34"/>
                                        </p:tgtEl>
                                        <p:attrNameLst>
                                          <p:attrName>style.visibility</p:attrName>
                                        </p:attrNameLst>
                                      </p:cBhvr>
                                      <p:to>
                                        <p:strVal val="hidden"/>
                                      </p:to>
                                    </p:set>
                                  </p:childTnLst>
                                </p:cTn>
                              </p:par>
                              <p:par>
                                <p:cTn id="14" presetID="1" presetClass="exit" presetSubtype="0" fill="hold" nodeType="withEffect">
                                  <p:stCondLst>
                                    <p:cond delay="0"/>
                                  </p:stCondLst>
                                  <p:childTnLst>
                                    <p:set>
                                      <p:cBhvr>
                                        <p:cTn id="15" dur="1" fill="hold">
                                          <p:stCondLst>
                                            <p:cond delay="0"/>
                                          </p:stCondLst>
                                        </p:cTn>
                                        <p:tgtEl>
                                          <p:spTgt spid="32"/>
                                        </p:tgtEl>
                                        <p:attrNameLst>
                                          <p:attrName>style.visibility</p:attrName>
                                        </p:attrNameLst>
                                      </p:cBhvr>
                                      <p:to>
                                        <p:strVal val="hidden"/>
                                      </p:to>
                                    </p:set>
                                  </p:childTnLst>
                                </p:cTn>
                              </p:par>
                              <p:par>
                                <p:cTn id="16" presetID="10" presetClass="exit" presetSubtype="0" fill="hold" grpId="0" nodeType="withEffect">
                                  <p:stCondLst>
                                    <p:cond delay="0"/>
                                  </p:stCondLst>
                                  <p:childTnLst>
                                    <p:animEffect transition="out" filter="fade">
                                      <p:cBhvr>
                                        <p:cTn id="17" dur="500"/>
                                        <p:tgtEl>
                                          <p:spTgt spid="20"/>
                                        </p:tgtEl>
                                      </p:cBhvr>
                                    </p:animEffect>
                                    <p:set>
                                      <p:cBhvr>
                                        <p:cTn id="18" dur="1" fill="hold">
                                          <p:stCondLst>
                                            <p:cond delay="499"/>
                                          </p:stCondLst>
                                        </p:cTn>
                                        <p:tgtEl>
                                          <p:spTgt spid="20"/>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P spid="34" grpId="0" animBg="1"/>
      <p:bldP spid="34" grpId="1" animBg="1"/>
      <p:bldP spid="36"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dirty="0" smtClean="0"/>
              <a:t>Prototype Implementation</a:t>
            </a:r>
            <a:endParaRPr lang="en-US" dirty="0" smtClean="0"/>
          </a:p>
        </p:txBody>
      </p:sp>
      <p:sp>
        <p:nvSpPr>
          <p:cNvPr id="82947" name="Content Placeholder 2"/>
          <p:cNvSpPr>
            <a:spLocks noGrp="1"/>
          </p:cNvSpPr>
          <p:nvPr>
            <p:ph idx="1"/>
          </p:nvPr>
        </p:nvSpPr>
        <p:spPr/>
        <p:txBody>
          <a:bodyPr/>
          <a:lstStyle/>
          <a:p>
            <a:r>
              <a:rPr lang="en-US" smtClean="0"/>
              <a:t>Added grafting into Quagga</a:t>
            </a:r>
          </a:p>
          <a:p>
            <a:pPr lvl="1"/>
            <a:r>
              <a:rPr lang="en-US" smtClean="0"/>
              <a:t>Import/export routes, new ‘inactive’ state</a:t>
            </a:r>
          </a:p>
          <a:p>
            <a:pPr lvl="1"/>
            <a:r>
              <a:rPr lang="en-US" smtClean="0"/>
              <a:t>Routing data and decision process well separated</a:t>
            </a:r>
          </a:p>
          <a:p>
            <a:r>
              <a:rPr lang="en-US" smtClean="0"/>
              <a:t>Graft daemon to control process</a:t>
            </a:r>
          </a:p>
          <a:p>
            <a:r>
              <a:rPr lang="en-US" smtClean="0"/>
              <a:t>SockMi for TCP migration</a:t>
            </a:r>
            <a:endParaRPr lang="en-US" smtClean="0"/>
          </a:p>
        </p:txBody>
      </p:sp>
      <p:sp>
        <p:nvSpPr>
          <p:cNvPr id="82948" name="Slide Number Placeholder 3"/>
          <p:cNvSpPr>
            <a:spLocks noGrp="1"/>
          </p:cNvSpPr>
          <p:nvPr>
            <p:ph type="sldNum" sz="quarter" idx="10"/>
          </p:nvPr>
        </p:nvSpPr>
        <p:spPr/>
        <p:txBody>
          <a:bodyPr/>
          <a:lstStyle/>
          <a:p>
            <a:fld id="{73C8FB27-6FDB-B445-AB05-9F87FC790CF9}" type="slidenum">
              <a:rPr lang="en-US" smtClean="0"/>
              <a:pPr/>
              <a:t>17</a:t>
            </a:fld>
            <a:endParaRPr lang="en-US"/>
          </a:p>
        </p:txBody>
      </p:sp>
      <p:sp>
        <p:nvSpPr>
          <p:cNvPr id="5" name="Rectangle 4"/>
          <p:cNvSpPr/>
          <p:nvPr/>
        </p:nvSpPr>
        <p:spPr>
          <a:xfrm>
            <a:off x="533400" y="4581525"/>
            <a:ext cx="28956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685800" y="4657725"/>
            <a:ext cx="12954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dirty="0"/>
              <a:t>Modified</a:t>
            </a:r>
          </a:p>
          <a:p>
            <a:pPr algn="ctr" fontAlgn="auto">
              <a:spcBef>
                <a:spcPts val="0"/>
              </a:spcBef>
              <a:spcAft>
                <a:spcPts val="0"/>
              </a:spcAft>
              <a:defRPr/>
            </a:pPr>
            <a:r>
              <a:rPr lang="en-US" sz="2000" dirty="0" err="1"/>
              <a:t>Quagga</a:t>
            </a:r>
            <a:endParaRPr lang="en-US" sz="2000" dirty="0"/>
          </a:p>
        </p:txBody>
      </p:sp>
      <p:sp>
        <p:nvSpPr>
          <p:cNvPr id="7" name="Rectangle 6"/>
          <p:cNvSpPr/>
          <p:nvPr/>
        </p:nvSpPr>
        <p:spPr>
          <a:xfrm>
            <a:off x="2057400" y="4657725"/>
            <a:ext cx="12954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dirty="0">
                <a:cs typeface="Times New Roman" pitchFamily="18" charset="0"/>
              </a:rPr>
              <a:t>graft</a:t>
            </a:r>
          </a:p>
          <a:p>
            <a:pPr algn="ctr" fontAlgn="auto">
              <a:spcBef>
                <a:spcPts val="0"/>
              </a:spcBef>
              <a:spcAft>
                <a:spcPts val="0"/>
              </a:spcAft>
              <a:defRPr/>
            </a:pPr>
            <a:r>
              <a:rPr lang="en-US" sz="2000" dirty="0">
                <a:cs typeface="Times New Roman" pitchFamily="18" charset="0"/>
              </a:rPr>
              <a:t>daemon</a:t>
            </a:r>
            <a:endParaRPr lang="en-US" sz="2000" dirty="0">
              <a:cs typeface="Times New Roman" pitchFamily="18" charset="0"/>
            </a:endParaRPr>
          </a:p>
        </p:txBody>
      </p:sp>
      <p:cxnSp>
        <p:nvCxnSpPr>
          <p:cNvPr id="8" name="Straight Connector 7"/>
          <p:cNvCxnSpPr>
            <a:stCxn id="5" idx="1"/>
            <a:endCxn id="5" idx="3"/>
          </p:cNvCxnSpPr>
          <p:nvPr/>
        </p:nvCxnSpPr>
        <p:spPr>
          <a:xfrm rot="10800000" flipH="1">
            <a:off x="533400" y="5457825"/>
            <a:ext cx="2895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2953" name="TextBox 8"/>
          <p:cNvSpPr txBox="1">
            <a:spLocks noChangeArrowheads="1"/>
          </p:cNvSpPr>
          <p:nvPr/>
        </p:nvSpPr>
        <p:spPr bwMode="auto">
          <a:xfrm>
            <a:off x="533400" y="6334125"/>
            <a:ext cx="1676400" cy="523875"/>
          </a:xfrm>
          <a:prstGeom prst="rect">
            <a:avLst/>
          </a:prstGeom>
          <a:noFill/>
          <a:ln w="9525">
            <a:noFill/>
            <a:miter lim="800000"/>
            <a:headEnd/>
            <a:tailEnd/>
          </a:ln>
        </p:spPr>
        <p:txBody>
          <a:bodyPr>
            <a:prstTxWarp prst="textNoShape">
              <a:avLst/>
            </a:prstTxWarp>
            <a:spAutoFit/>
          </a:bodyPr>
          <a:lstStyle/>
          <a:p>
            <a:r>
              <a:rPr lang="en-US" sz="1400">
                <a:ea typeface="ＭＳ Ｐゴシック" charset="-128"/>
                <a:cs typeface="ＭＳ Ｐゴシック" charset="-128"/>
              </a:rPr>
              <a:t>Linux kernel 2.6.19.7</a:t>
            </a:r>
          </a:p>
        </p:txBody>
      </p:sp>
      <p:sp>
        <p:nvSpPr>
          <p:cNvPr id="10" name="Rectangle 9"/>
          <p:cNvSpPr/>
          <p:nvPr/>
        </p:nvSpPr>
        <p:spPr>
          <a:xfrm>
            <a:off x="1905000" y="5648325"/>
            <a:ext cx="1447800" cy="6096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dirty="0" err="1"/>
              <a:t>SockMi.ko</a:t>
            </a:r>
            <a:endParaRPr lang="en-US" sz="2000" dirty="0"/>
          </a:p>
        </p:txBody>
      </p:sp>
      <p:sp>
        <p:nvSpPr>
          <p:cNvPr id="82955" name="TextBox 10"/>
          <p:cNvSpPr txBox="1">
            <a:spLocks noChangeArrowheads="1"/>
          </p:cNvSpPr>
          <p:nvPr/>
        </p:nvSpPr>
        <p:spPr bwMode="auto">
          <a:xfrm>
            <a:off x="685800" y="3819525"/>
            <a:ext cx="2613025" cy="461963"/>
          </a:xfrm>
          <a:prstGeom prst="rect">
            <a:avLst/>
          </a:prstGeom>
          <a:noFill/>
          <a:ln w="9525">
            <a:noFill/>
            <a:miter lim="800000"/>
            <a:headEnd/>
            <a:tailEnd/>
          </a:ln>
        </p:spPr>
        <p:txBody>
          <a:bodyPr wrap="none">
            <a:prstTxWarp prst="textNoShape">
              <a:avLst/>
            </a:prstTxWarp>
            <a:spAutoFit/>
          </a:bodyPr>
          <a:lstStyle/>
          <a:p>
            <a:r>
              <a:rPr lang="en-US" sz="2400" b="1">
                <a:ea typeface="ＭＳ Ｐゴシック" charset="-128"/>
                <a:cs typeface="ＭＳ Ｐゴシック" charset="-128"/>
              </a:rPr>
              <a:t>Graftable Router</a:t>
            </a:r>
          </a:p>
        </p:txBody>
      </p:sp>
      <p:cxnSp>
        <p:nvCxnSpPr>
          <p:cNvPr id="12" name="Straight Connector 11"/>
          <p:cNvCxnSpPr>
            <a:stCxn id="5" idx="3"/>
            <a:endCxn id="13" idx="1"/>
          </p:cNvCxnSpPr>
          <p:nvPr/>
        </p:nvCxnSpPr>
        <p:spPr>
          <a:xfrm>
            <a:off x="3429000" y="5457825"/>
            <a:ext cx="762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191000" y="4581525"/>
            <a:ext cx="17526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p:nvSpPr>
        <p:spPr>
          <a:xfrm>
            <a:off x="4495800" y="4657725"/>
            <a:ext cx="11430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dirty="0"/>
              <a:t>Handler</a:t>
            </a:r>
          </a:p>
          <a:p>
            <a:pPr algn="ctr" fontAlgn="auto">
              <a:spcBef>
                <a:spcPts val="0"/>
              </a:spcBef>
              <a:spcAft>
                <a:spcPts val="0"/>
              </a:spcAft>
              <a:defRPr/>
            </a:pPr>
            <a:r>
              <a:rPr lang="en-US" sz="2000" dirty="0" err="1"/>
              <a:t>Comm</a:t>
            </a:r>
            <a:endParaRPr lang="en-US" sz="2000" dirty="0"/>
          </a:p>
        </p:txBody>
      </p:sp>
      <p:cxnSp>
        <p:nvCxnSpPr>
          <p:cNvPr id="15" name="Straight Connector 14"/>
          <p:cNvCxnSpPr>
            <a:stCxn id="13" idx="1"/>
            <a:endCxn id="13" idx="3"/>
          </p:cNvCxnSpPr>
          <p:nvPr/>
        </p:nvCxnSpPr>
        <p:spPr>
          <a:xfrm rot="10800000" flipH="1">
            <a:off x="4191000" y="5457825"/>
            <a:ext cx="17526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2960" name="TextBox 15"/>
          <p:cNvSpPr txBox="1">
            <a:spLocks noChangeArrowheads="1"/>
          </p:cNvSpPr>
          <p:nvPr/>
        </p:nvSpPr>
        <p:spPr bwMode="auto">
          <a:xfrm>
            <a:off x="3962400" y="6334125"/>
            <a:ext cx="2362200" cy="307975"/>
          </a:xfrm>
          <a:prstGeom prst="rect">
            <a:avLst/>
          </a:prstGeom>
          <a:noFill/>
          <a:ln w="9525">
            <a:noFill/>
            <a:miter lim="800000"/>
            <a:headEnd/>
            <a:tailEnd/>
          </a:ln>
        </p:spPr>
        <p:txBody>
          <a:bodyPr>
            <a:prstTxWarp prst="textNoShape">
              <a:avLst/>
            </a:prstTxWarp>
            <a:spAutoFit/>
          </a:bodyPr>
          <a:lstStyle/>
          <a:p>
            <a:r>
              <a:rPr lang="en-US" sz="1400">
                <a:ea typeface="ＭＳ Ｐゴシック" charset="-128"/>
                <a:cs typeface="ＭＳ Ｐゴシック" charset="-128"/>
              </a:rPr>
              <a:t>Linux kernel 2.6.19.7-click</a:t>
            </a:r>
          </a:p>
        </p:txBody>
      </p:sp>
      <p:sp>
        <p:nvSpPr>
          <p:cNvPr id="17" name="Rectangle 16"/>
          <p:cNvSpPr/>
          <p:nvPr/>
        </p:nvSpPr>
        <p:spPr>
          <a:xfrm>
            <a:off x="4495800" y="5648325"/>
            <a:ext cx="1143000" cy="533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dirty="0" err="1"/>
              <a:t>click.ko</a:t>
            </a:r>
            <a:endParaRPr lang="en-US" sz="2000" dirty="0"/>
          </a:p>
        </p:txBody>
      </p:sp>
      <p:sp>
        <p:nvSpPr>
          <p:cNvPr id="82962" name="TextBox 17"/>
          <p:cNvSpPr txBox="1">
            <a:spLocks noChangeArrowheads="1"/>
          </p:cNvSpPr>
          <p:nvPr/>
        </p:nvSpPr>
        <p:spPr bwMode="auto">
          <a:xfrm>
            <a:off x="4191000" y="3743325"/>
            <a:ext cx="2200275" cy="831850"/>
          </a:xfrm>
          <a:prstGeom prst="rect">
            <a:avLst/>
          </a:prstGeom>
          <a:noFill/>
          <a:ln w="9525">
            <a:noFill/>
            <a:miter lim="800000"/>
            <a:headEnd/>
            <a:tailEnd/>
          </a:ln>
        </p:spPr>
        <p:txBody>
          <a:bodyPr wrap="none">
            <a:prstTxWarp prst="textNoShape">
              <a:avLst/>
            </a:prstTxWarp>
            <a:spAutoFit/>
          </a:bodyPr>
          <a:lstStyle/>
          <a:p>
            <a:r>
              <a:rPr lang="en-US" sz="2400" b="1">
                <a:ea typeface="ＭＳ Ｐゴシック" charset="-128"/>
                <a:cs typeface="ＭＳ Ｐゴシック" charset="-128"/>
              </a:rPr>
              <a:t>Emulated</a:t>
            </a:r>
          </a:p>
          <a:p>
            <a:r>
              <a:rPr lang="en-US" sz="2400" b="1">
                <a:ea typeface="ＭＳ Ｐゴシック" charset="-128"/>
                <a:cs typeface="ＭＳ Ｐゴシック" charset="-128"/>
              </a:rPr>
              <a:t>link migration</a:t>
            </a:r>
          </a:p>
        </p:txBody>
      </p:sp>
      <p:sp>
        <p:nvSpPr>
          <p:cNvPr id="19" name="Rectangle 18"/>
          <p:cNvSpPr/>
          <p:nvPr/>
        </p:nvSpPr>
        <p:spPr>
          <a:xfrm>
            <a:off x="7010400" y="4581525"/>
            <a:ext cx="1447800" cy="175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Rectangle 19"/>
          <p:cNvSpPr/>
          <p:nvPr/>
        </p:nvSpPr>
        <p:spPr>
          <a:xfrm>
            <a:off x="7162800" y="4657725"/>
            <a:ext cx="1143000" cy="6858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dirty="0" err="1"/>
              <a:t>Quagga</a:t>
            </a:r>
            <a:endParaRPr lang="en-US" sz="2000" dirty="0"/>
          </a:p>
        </p:txBody>
      </p:sp>
      <p:cxnSp>
        <p:nvCxnSpPr>
          <p:cNvPr id="21" name="Straight Connector 20"/>
          <p:cNvCxnSpPr>
            <a:stCxn id="19" idx="1"/>
            <a:endCxn id="19" idx="3"/>
          </p:cNvCxnSpPr>
          <p:nvPr/>
        </p:nvCxnSpPr>
        <p:spPr>
          <a:xfrm rot="10800000" flipH="1">
            <a:off x="7010400" y="5457825"/>
            <a:ext cx="144780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2966" name="TextBox 21"/>
          <p:cNvSpPr txBox="1">
            <a:spLocks noChangeArrowheads="1"/>
          </p:cNvSpPr>
          <p:nvPr/>
        </p:nvSpPr>
        <p:spPr bwMode="auto">
          <a:xfrm>
            <a:off x="7010400" y="3741738"/>
            <a:ext cx="1828800" cy="830262"/>
          </a:xfrm>
          <a:prstGeom prst="rect">
            <a:avLst/>
          </a:prstGeom>
          <a:noFill/>
          <a:ln w="9525">
            <a:noFill/>
            <a:miter lim="800000"/>
            <a:headEnd/>
            <a:tailEnd/>
          </a:ln>
        </p:spPr>
        <p:txBody>
          <a:bodyPr>
            <a:prstTxWarp prst="textNoShape">
              <a:avLst/>
            </a:prstTxWarp>
            <a:spAutoFit/>
          </a:bodyPr>
          <a:lstStyle/>
          <a:p>
            <a:r>
              <a:rPr lang="en-US" sz="2400" b="1">
                <a:ea typeface="ＭＳ Ｐゴシック" charset="-128"/>
                <a:cs typeface="ＭＳ Ｐゴシック" charset="-128"/>
              </a:rPr>
              <a:t>Unmod.</a:t>
            </a:r>
          </a:p>
          <a:p>
            <a:r>
              <a:rPr lang="en-US" sz="2400" b="1">
                <a:ea typeface="ＭＳ Ｐゴシック" charset="-128"/>
                <a:cs typeface="ＭＳ Ｐゴシック" charset="-128"/>
              </a:rPr>
              <a:t>Router</a:t>
            </a:r>
          </a:p>
        </p:txBody>
      </p:sp>
      <p:cxnSp>
        <p:nvCxnSpPr>
          <p:cNvPr id="23" name="Straight Connector 22"/>
          <p:cNvCxnSpPr>
            <a:stCxn id="13" idx="3"/>
            <a:endCxn id="19" idx="1"/>
          </p:cNvCxnSpPr>
          <p:nvPr/>
        </p:nvCxnSpPr>
        <p:spPr>
          <a:xfrm>
            <a:off x="5943600" y="5457825"/>
            <a:ext cx="106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2968" name="TextBox 24"/>
          <p:cNvSpPr txBox="1">
            <a:spLocks noChangeArrowheads="1"/>
          </p:cNvSpPr>
          <p:nvPr/>
        </p:nvSpPr>
        <p:spPr bwMode="auto">
          <a:xfrm>
            <a:off x="6934200" y="6334125"/>
            <a:ext cx="1600200" cy="523875"/>
          </a:xfrm>
          <a:prstGeom prst="rect">
            <a:avLst/>
          </a:prstGeom>
          <a:noFill/>
          <a:ln w="9525">
            <a:noFill/>
            <a:miter lim="800000"/>
            <a:headEnd/>
            <a:tailEnd/>
          </a:ln>
        </p:spPr>
        <p:txBody>
          <a:bodyPr>
            <a:prstTxWarp prst="textNoShape">
              <a:avLst/>
            </a:prstTxWarp>
            <a:spAutoFit/>
          </a:bodyPr>
          <a:lstStyle/>
          <a:p>
            <a:r>
              <a:rPr lang="en-US" sz="1400">
                <a:ea typeface="ＭＳ Ｐゴシック" charset="-128"/>
                <a:cs typeface="ＭＳ Ｐゴシック" charset="-128"/>
              </a:rPr>
              <a:t>Linux kernel 2.6.19.7</a:t>
            </a:r>
          </a:p>
        </p:txBody>
      </p:sp>
    </p:spTree>
  </p:cSld>
  <p:clrMapOvr>
    <a:masterClrMapping/>
  </p:clrMapOvr>
  <p:transition advTm="65396"/>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Grafting for Traffic Engineering</a:t>
            </a:r>
            <a:endParaRPr lang="en-US" dirty="0" smtClean="0"/>
          </a:p>
        </p:txBody>
      </p:sp>
      <p:sp>
        <p:nvSpPr>
          <p:cNvPr id="43" name="Slide Number Placeholder 42"/>
          <p:cNvSpPr>
            <a:spLocks noGrp="1"/>
          </p:cNvSpPr>
          <p:nvPr>
            <p:ph type="sldNum" sz="quarter" idx="10"/>
          </p:nvPr>
        </p:nvSpPr>
        <p:spPr/>
        <p:txBody>
          <a:bodyPr/>
          <a:lstStyle/>
          <a:p>
            <a:fld id="{78045D62-CC08-48FA-985A-62E7EF5E9DE8}" type="slidenum">
              <a:rPr lang="en-US" smtClean="0"/>
              <a:pPr/>
              <a:t>18</a:t>
            </a:fld>
            <a:endParaRPr lang="en-US"/>
          </a:p>
        </p:txBody>
      </p:sp>
      <p:pic>
        <p:nvPicPr>
          <p:cNvPr id="24" name="Picture 12"/>
          <p:cNvPicPr>
            <a:picLocks noChangeArrowheads="1"/>
          </p:cNvPicPr>
          <p:nvPr/>
        </p:nvPicPr>
        <p:blipFill>
          <a:blip r:embed="rId4" cstate="print"/>
          <a:srcRect/>
          <a:stretch>
            <a:fillRect/>
          </a:stretch>
        </p:blipFill>
        <p:spPr bwMode="auto">
          <a:xfrm>
            <a:off x="1371600" y="3136900"/>
            <a:ext cx="6324600" cy="3492500"/>
          </a:xfrm>
          <a:prstGeom prst="rect">
            <a:avLst/>
          </a:prstGeom>
          <a:noFill/>
          <a:ln w="9525">
            <a:noFill/>
            <a:miter lim="800000"/>
            <a:headEnd/>
            <a:tailEnd/>
          </a:ln>
        </p:spPr>
      </p:pic>
      <p:pic>
        <p:nvPicPr>
          <p:cNvPr id="25" name="Picture 9"/>
          <p:cNvPicPr>
            <a:picLocks noChangeAspect="1" noChangeArrowheads="1"/>
          </p:cNvPicPr>
          <p:nvPr/>
        </p:nvPicPr>
        <p:blipFill>
          <a:blip r:embed="rId5" cstate="print"/>
          <a:srcRect/>
          <a:stretch>
            <a:fillRect/>
          </a:stretch>
        </p:blipFill>
        <p:spPr bwMode="auto">
          <a:xfrm>
            <a:off x="5867400" y="4203700"/>
            <a:ext cx="400050" cy="533400"/>
          </a:xfrm>
          <a:prstGeom prst="rect">
            <a:avLst/>
          </a:prstGeom>
          <a:noFill/>
          <a:ln w="9525">
            <a:noFill/>
            <a:miter lim="800000"/>
            <a:headEnd/>
            <a:tailEnd/>
          </a:ln>
        </p:spPr>
      </p:pic>
      <p:pic>
        <p:nvPicPr>
          <p:cNvPr id="26" name="Picture 12"/>
          <p:cNvPicPr>
            <a:picLocks noChangeAspect="1" noChangeArrowheads="1"/>
          </p:cNvPicPr>
          <p:nvPr/>
        </p:nvPicPr>
        <p:blipFill>
          <a:blip r:embed="rId5" cstate="print"/>
          <a:srcRect/>
          <a:stretch>
            <a:fillRect/>
          </a:stretch>
        </p:blipFill>
        <p:spPr bwMode="auto">
          <a:xfrm>
            <a:off x="6477000" y="5499100"/>
            <a:ext cx="400050" cy="533400"/>
          </a:xfrm>
          <a:prstGeom prst="rect">
            <a:avLst/>
          </a:prstGeom>
          <a:noFill/>
          <a:ln w="9525">
            <a:noFill/>
            <a:miter lim="800000"/>
            <a:headEnd/>
            <a:tailEnd/>
          </a:ln>
        </p:spPr>
      </p:pic>
      <p:sp>
        <p:nvSpPr>
          <p:cNvPr id="27" name="Line 60"/>
          <p:cNvSpPr>
            <a:spLocks noChangeShapeType="1"/>
          </p:cNvSpPr>
          <p:nvPr/>
        </p:nvSpPr>
        <p:spPr bwMode="auto">
          <a:xfrm flipH="1" flipV="1">
            <a:off x="2667000" y="4584700"/>
            <a:ext cx="1295400" cy="914400"/>
          </a:xfrm>
          <a:prstGeom prst="line">
            <a:avLst/>
          </a:prstGeom>
          <a:noFill/>
          <a:ln w="31750">
            <a:solidFill>
              <a:srgbClr val="0000FF"/>
            </a:solidFill>
            <a:round/>
            <a:headEnd/>
            <a:tailEnd/>
          </a:ln>
        </p:spPr>
        <p:txBody>
          <a:bodyPr wrap="none" anchor="ctr"/>
          <a:lstStyle/>
          <a:p>
            <a:endParaRPr lang="en-US"/>
          </a:p>
        </p:txBody>
      </p:sp>
      <p:sp>
        <p:nvSpPr>
          <p:cNvPr id="28" name="Line 62"/>
          <p:cNvSpPr>
            <a:spLocks noChangeShapeType="1"/>
          </p:cNvSpPr>
          <p:nvPr/>
        </p:nvSpPr>
        <p:spPr bwMode="auto">
          <a:xfrm flipH="1" flipV="1">
            <a:off x="6019800" y="4203700"/>
            <a:ext cx="685800" cy="1143000"/>
          </a:xfrm>
          <a:prstGeom prst="line">
            <a:avLst/>
          </a:prstGeom>
          <a:noFill/>
          <a:ln w="31750">
            <a:solidFill>
              <a:srgbClr val="0000FF"/>
            </a:solidFill>
            <a:round/>
            <a:headEnd/>
            <a:tailEnd/>
          </a:ln>
        </p:spPr>
        <p:txBody>
          <a:bodyPr wrap="none" anchor="ctr"/>
          <a:lstStyle/>
          <a:p>
            <a:endParaRPr lang="en-US"/>
          </a:p>
        </p:txBody>
      </p:sp>
      <p:pic>
        <p:nvPicPr>
          <p:cNvPr id="29" name="Picture 66"/>
          <p:cNvPicPr>
            <a:picLocks noChangeAspect="1" noChangeArrowheads="1"/>
          </p:cNvPicPr>
          <p:nvPr/>
        </p:nvPicPr>
        <p:blipFill>
          <a:blip r:embed="rId5" cstate="print"/>
          <a:srcRect/>
          <a:stretch>
            <a:fillRect/>
          </a:stretch>
        </p:blipFill>
        <p:spPr bwMode="auto">
          <a:xfrm>
            <a:off x="2438400" y="4584700"/>
            <a:ext cx="400050" cy="533400"/>
          </a:xfrm>
          <a:prstGeom prst="rect">
            <a:avLst/>
          </a:prstGeom>
          <a:noFill/>
          <a:ln w="9525">
            <a:noFill/>
            <a:miter lim="800000"/>
            <a:headEnd/>
            <a:tailEnd/>
          </a:ln>
        </p:spPr>
      </p:pic>
      <p:pic>
        <p:nvPicPr>
          <p:cNvPr id="30" name="Picture 37"/>
          <p:cNvPicPr>
            <a:picLocks noChangeArrowheads="1"/>
          </p:cNvPicPr>
          <p:nvPr/>
        </p:nvPicPr>
        <p:blipFill>
          <a:blip r:embed="rId6" cstate="print"/>
          <a:srcRect/>
          <a:stretch>
            <a:fillRect/>
          </a:stretch>
        </p:blipFill>
        <p:spPr bwMode="auto">
          <a:xfrm>
            <a:off x="2438400" y="4432300"/>
            <a:ext cx="384175" cy="200025"/>
          </a:xfrm>
          <a:prstGeom prst="rect">
            <a:avLst/>
          </a:prstGeom>
          <a:noFill/>
          <a:ln w="9525">
            <a:noFill/>
            <a:miter lim="800000"/>
            <a:headEnd/>
            <a:tailEnd/>
          </a:ln>
        </p:spPr>
      </p:pic>
      <p:pic>
        <p:nvPicPr>
          <p:cNvPr id="31" name="Picture 37"/>
          <p:cNvPicPr>
            <a:picLocks noChangeArrowheads="1"/>
          </p:cNvPicPr>
          <p:nvPr/>
        </p:nvPicPr>
        <p:blipFill>
          <a:blip r:embed="rId6" cstate="print"/>
          <a:srcRect/>
          <a:stretch>
            <a:fillRect/>
          </a:stretch>
        </p:blipFill>
        <p:spPr bwMode="auto">
          <a:xfrm>
            <a:off x="5867400" y="4051300"/>
            <a:ext cx="384175" cy="200025"/>
          </a:xfrm>
          <a:prstGeom prst="rect">
            <a:avLst/>
          </a:prstGeom>
          <a:noFill/>
          <a:ln w="9525">
            <a:noFill/>
            <a:miter lim="800000"/>
            <a:headEnd/>
            <a:tailEnd/>
          </a:ln>
        </p:spPr>
      </p:pic>
      <p:pic>
        <p:nvPicPr>
          <p:cNvPr id="32" name="Picture 37"/>
          <p:cNvPicPr>
            <a:picLocks noChangeArrowheads="1"/>
          </p:cNvPicPr>
          <p:nvPr/>
        </p:nvPicPr>
        <p:blipFill>
          <a:blip r:embed="rId6" cstate="print"/>
          <a:srcRect/>
          <a:stretch>
            <a:fillRect/>
          </a:stretch>
        </p:blipFill>
        <p:spPr bwMode="auto">
          <a:xfrm>
            <a:off x="6477000" y="5346700"/>
            <a:ext cx="384175" cy="200025"/>
          </a:xfrm>
          <a:prstGeom prst="rect">
            <a:avLst/>
          </a:prstGeom>
          <a:noFill/>
          <a:ln w="9525">
            <a:noFill/>
            <a:miter lim="800000"/>
            <a:headEnd/>
            <a:tailEnd/>
          </a:ln>
        </p:spPr>
      </p:pic>
      <p:sp>
        <p:nvSpPr>
          <p:cNvPr id="33" name="Line 64"/>
          <p:cNvSpPr>
            <a:spLocks noChangeShapeType="1"/>
          </p:cNvSpPr>
          <p:nvPr/>
        </p:nvSpPr>
        <p:spPr bwMode="auto">
          <a:xfrm flipH="1">
            <a:off x="4114800" y="5422900"/>
            <a:ext cx="2362200" cy="152400"/>
          </a:xfrm>
          <a:prstGeom prst="line">
            <a:avLst/>
          </a:prstGeom>
          <a:noFill/>
          <a:ln w="31750">
            <a:solidFill>
              <a:srgbClr val="0000FF"/>
            </a:solidFill>
            <a:round/>
            <a:headEnd/>
            <a:tailEnd/>
          </a:ln>
        </p:spPr>
        <p:txBody>
          <a:bodyPr wrap="none" anchor="ctr"/>
          <a:lstStyle/>
          <a:p>
            <a:endParaRPr lang="en-US"/>
          </a:p>
        </p:txBody>
      </p:sp>
      <p:sp>
        <p:nvSpPr>
          <p:cNvPr id="34" name="Line 60"/>
          <p:cNvSpPr>
            <a:spLocks noChangeShapeType="1"/>
          </p:cNvSpPr>
          <p:nvPr/>
        </p:nvSpPr>
        <p:spPr bwMode="auto">
          <a:xfrm flipH="1" flipV="1">
            <a:off x="1143000" y="3581400"/>
            <a:ext cx="1295400" cy="914400"/>
          </a:xfrm>
          <a:prstGeom prst="line">
            <a:avLst/>
          </a:prstGeom>
          <a:noFill/>
          <a:ln w="31750">
            <a:solidFill>
              <a:srgbClr val="0000FF"/>
            </a:solidFill>
            <a:round/>
            <a:headEnd/>
            <a:tailEnd/>
          </a:ln>
        </p:spPr>
        <p:txBody>
          <a:bodyPr wrap="none" anchor="ctr"/>
          <a:lstStyle/>
          <a:p>
            <a:endParaRPr lang="en-US"/>
          </a:p>
        </p:txBody>
      </p:sp>
      <p:sp>
        <p:nvSpPr>
          <p:cNvPr id="35" name="Line 60"/>
          <p:cNvSpPr>
            <a:spLocks noChangeShapeType="1"/>
          </p:cNvSpPr>
          <p:nvPr/>
        </p:nvSpPr>
        <p:spPr bwMode="auto">
          <a:xfrm flipH="1" flipV="1">
            <a:off x="1371600" y="3352800"/>
            <a:ext cx="1143000" cy="1066800"/>
          </a:xfrm>
          <a:prstGeom prst="line">
            <a:avLst/>
          </a:prstGeom>
          <a:noFill/>
          <a:ln w="31750">
            <a:solidFill>
              <a:srgbClr val="0000FF"/>
            </a:solidFill>
            <a:round/>
            <a:headEnd/>
            <a:tailEnd/>
          </a:ln>
        </p:spPr>
        <p:txBody>
          <a:bodyPr wrap="none" anchor="ctr"/>
          <a:lstStyle/>
          <a:p>
            <a:endParaRPr lang="en-US"/>
          </a:p>
        </p:txBody>
      </p:sp>
      <p:sp>
        <p:nvSpPr>
          <p:cNvPr id="36" name="Line 60"/>
          <p:cNvSpPr>
            <a:spLocks noChangeShapeType="1"/>
          </p:cNvSpPr>
          <p:nvPr/>
        </p:nvSpPr>
        <p:spPr bwMode="auto">
          <a:xfrm flipH="1" flipV="1">
            <a:off x="3429000" y="2895600"/>
            <a:ext cx="685800" cy="685800"/>
          </a:xfrm>
          <a:prstGeom prst="line">
            <a:avLst/>
          </a:prstGeom>
          <a:noFill/>
          <a:ln w="31750">
            <a:solidFill>
              <a:srgbClr val="0000FF"/>
            </a:solidFill>
            <a:round/>
            <a:headEnd/>
            <a:tailEnd/>
          </a:ln>
        </p:spPr>
        <p:txBody>
          <a:bodyPr wrap="none" anchor="ctr"/>
          <a:lstStyle/>
          <a:p>
            <a:endParaRPr lang="en-US"/>
          </a:p>
        </p:txBody>
      </p:sp>
      <p:sp>
        <p:nvSpPr>
          <p:cNvPr id="37" name="Line 60"/>
          <p:cNvSpPr>
            <a:spLocks noChangeShapeType="1"/>
          </p:cNvSpPr>
          <p:nvPr/>
        </p:nvSpPr>
        <p:spPr bwMode="auto">
          <a:xfrm flipV="1">
            <a:off x="6096000" y="2667000"/>
            <a:ext cx="457200" cy="1371600"/>
          </a:xfrm>
          <a:prstGeom prst="line">
            <a:avLst/>
          </a:prstGeom>
          <a:noFill/>
          <a:ln w="31750">
            <a:solidFill>
              <a:srgbClr val="0000FF"/>
            </a:solidFill>
            <a:round/>
            <a:headEnd/>
            <a:tailEnd/>
          </a:ln>
        </p:spPr>
        <p:txBody>
          <a:bodyPr wrap="none" anchor="ctr"/>
          <a:lstStyle/>
          <a:p>
            <a:endParaRPr lang="en-US"/>
          </a:p>
        </p:txBody>
      </p:sp>
      <p:pic>
        <p:nvPicPr>
          <p:cNvPr id="38" name="Picture 2"/>
          <p:cNvPicPr>
            <a:picLocks noChangeAspect="1" noChangeArrowheads="1"/>
          </p:cNvPicPr>
          <p:nvPr/>
        </p:nvPicPr>
        <p:blipFill>
          <a:blip r:embed="rId7" cstate="print"/>
          <a:srcRect/>
          <a:stretch>
            <a:fillRect/>
          </a:stretch>
        </p:blipFill>
        <p:spPr bwMode="auto">
          <a:xfrm>
            <a:off x="3886200" y="3733800"/>
            <a:ext cx="609600" cy="546202"/>
          </a:xfrm>
          <a:prstGeom prst="rect">
            <a:avLst/>
          </a:prstGeom>
          <a:noFill/>
          <a:ln w="9525">
            <a:noFill/>
            <a:miter lim="800000"/>
            <a:headEnd/>
            <a:tailEnd/>
          </a:ln>
        </p:spPr>
      </p:pic>
      <p:sp>
        <p:nvSpPr>
          <p:cNvPr id="39" name="Line 60"/>
          <p:cNvSpPr>
            <a:spLocks noChangeShapeType="1"/>
          </p:cNvSpPr>
          <p:nvPr/>
        </p:nvSpPr>
        <p:spPr bwMode="auto">
          <a:xfrm flipH="1" flipV="1">
            <a:off x="6858000" y="5410200"/>
            <a:ext cx="1219200" cy="609600"/>
          </a:xfrm>
          <a:prstGeom prst="line">
            <a:avLst/>
          </a:prstGeom>
          <a:noFill/>
          <a:ln w="31750">
            <a:solidFill>
              <a:srgbClr val="0000FF"/>
            </a:solidFill>
            <a:round/>
            <a:headEnd/>
            <a:tailEnd/>
          </a:ln>
        </p:spPr>
        <p:txBody>
          <a:bodyPr wrap="none" anchor="ctr"/>
          <a:lstStyle/>
          <a:p>
            <a:endParaRPr lang="en-US"/>
          </a:p>
        </p:txBody>
      </p:sp>
      <p:sp>
        <p:nvSpPr>
          <p:cNvPr id="40" name="Line 60"/>
          <p:cNvSpPr>
            <a:spLocks noChangeShapeType="1"/>
          </p:cNvSpPr>
          <p:nvPr/>
        </p:nvSpPr>
        <p:spPr bwMode="auto">
          <a:xfrm flipH="1" flipV="1">
            <a:off x="3810000" y="2819400"/>
            <a:ext cx="381000" cy="762000"/>
          </a:xfrm>
          <a:prstGeom prst="line">
            <a:avLst/>
          </a:prstGeom>
          <a:noFill/>
          <a:ln w="31750">
            <a:solidFill>
              <a:srgbClr val="0000FF"/>
            </a:solidFill>
            <a:round/>
            <a:headEnd/>
            <a:tailEnd/>
          </a:ln>
        </p:spPr>
        <p:txBody>
          <a:bodyPr wrap="none" anchor="ctr"/>
          <a:lstStyle/>
          <a:p>
            <a:endParaRPr lang="en-US"/>
          </a:p>
        </p:txBody>
      </p:sp>
      <p:sp>
        <p:nvSpPr>
          <p:cNvPr id="41" name="Line 60"/>
          <p:cNvSpPr>
            <a:spLocks noChangeShapeType="1"/>
          </p:cNvSpPr>
          <p:nvPr/>
        </p:nvSpPr>
        <p:spPr bwMode="auto">
          <a:xfrm flipH="1">
            <a:off x="6172200" y="3886200"/>
            <a:ext cx="2057400" cy="228600"/>
          </a:xfrm>
          <a:prstGeom prst="line">
            <a:avLst/>
          </a:prstGeom>
          <a:noFill/>
          <a:ln w="31750">
            <a:solidFill>
              <a:srgbClr val="0000FF"/>
            </a:solidFill>
            <a:round/>
            <a:headEnd/>
            <a:tailEnd/>
          </a:ln>
        </p:spPr>
        <p:txBody>
          <a:bodyPr wrap="none" anchor="ctr"/>
          <a:lstStyle/>
          <a:p>
            <a:endParaRPr lang="en-US"/>
          </a:p>
        </p:txBody>
      </p:sp>
      <p:pic>
        <p:nvPicPr>
          <p:cNvPr id="42" name="Picture 37"/>
          <p:cNvPicPr>
            <a:picLocks noChangeArrowheads="1"/>
          </p:cNvPicPr>
          <p:nvPr/>
        </p:nvPicPr>
        <p:blipFill>
          <a:blip r:embed="rId6" cstate="print"/>
          <a:srcRect/>
          <a:stretch>
            <a:fillRect/>
          </a:stretch>
        </p:blipFill>
        <p:spPr bwMode="auto">
          <a:xfrm>
            <a:off x="6553200" y="2438400"/>
            <a:ext cx="457200" cy="352425"/>
          </a:xfrm>
          <a:prstGeom prst="rect">
            <a:avLst/>
          </a:prstGeom>
          <a:noFill/>
          <a:ln w="9525">
            <a:noFill/>
            <a:miter lim="800000"/>
            <a:headEnd/>
            <a:tailEnd/>
          </a:ln>
        </p:spPr>
      </p:pic>
      <p:sp>
        <p:nvSpPr>
          <p:cNvPr id="44" name="Line 64"/>
          <p:cNvSpPr>
            <a:spLocks noChangeShapeType="1"/>
          </p:cNvSpPr>
          <p:nvPr/>
        </p:nvSpPr>
        <p:spPr bwMode="auto">
          <a:xfrm flipH="1">
            <a:off x="2743200" y="3670300"/>
            <a:ext cx="1295400" cy="762000"/>
          </a:xfrm>
          <a:prstGeom prst="line">
            <a:avLst/>
          </a:prstGeom>
          <a:noFill/>
          <a:ln w="31750">
            <a:solidFill>
              <a:srgbClr val="0000FF"/>
            </a:solidFill>
            <a:round/>
            <a:headEnd/>
            <a:tailEnd/>
          </a:ln>
        </p:spPr>
        <p:txBody>
          <a:bodyPr wrap="none" anchor="ctr"/>
          <a:lstStyle/>
          <a:p>
            <a:endParaRPr lang="en-US"/>
          </a:p>
        </p:txBody>
      </p:sp>
      <p:sp>
        <p:nvSpPr>
          <p:cNvPr id="45" name="Line 60"/>
          <p:cNvSpPr>
            <a:spLocks noChangeShapeType="1"/>
          </p:cNvSpPr>
          <p:nvPr/>
        </p:nvSpPr>
        <p:spPr bwMode="auto">
          <a:xfrm flipV="1">
            <a:off x="4038600" y="4495800"/>
            <a:ext cx="381000" cy="1066800"/>
          </a:xfrm>
          <a:prstGeom prst="line">
            <a:avLst/>
          </a:prstGeom>
          <a:noFill/>
          <a:ln w="31750">
            <a:solidFill>
              <a:srgbClr val="0000FF"/>
            </a:solidFill>
            <a:round/>
            <a:headEnd/>
            <a:tailEnd/>
          </a:ln>
        </p:spPr>
        <p:txBody>
          <a:bodyPr wrap="none" anchor="ctr"/>
          <a:lstStyle/>
          <a:p>
            <a:endParaRPr lang="en-US"/>
          </a:p>
        </p:txBody>
      </p:sp>
      <p:pic>
        <p:nvPicPr>
          <p:cNvPr id="46" name="Picture 2"/>
          <p:cNvPicPr>
            <a:picLocks noChangeAspect="1" noChangeArrowheads="1"/>
          </p:cNvPicPr>
          <p:nvPr/>
        </p:nvPicPr>
        <p:blipFill>
          <a:blip r:embed="rId7" cstate="print"/>
          <a:srcRect/>
          <a:stretch>
            <a:fillRect/>
          </a:stretch>
        </p:blipFill>
        <p:spPr bwMode="auto">
          <a:xfrm>
            <a:off x="3733800" y="5638800"/>
            <a:ext cx="609600" cy="546202"/>
          </a:xfrm>
          <a:prstGeom prst="rect">
            <a:avLst/>
          </a:prstGeom>
          <a:noFill/>
          <a:ln w="9525">
            <a:noFill/>
            <a:miter lim="800000"/>
            <a:headEnd/>
            <a:tailEnd/>
          </a:ln>
        </p:spPr>
      </p:pic>
      <p:pic>
        <p:nvPicPr>
          <p:cNvPr id="47" name="Picture 37"/>
          <p:cNvPicPr>
            <a:picLocks noChangeArrowheads="1"/>
          </p:cNvPicPr>
          <p:nvPr/>
        </p:nvPicPr>
        <p:blipFill>
          <a:blip r:embed="rId6" cstate="print"/>
          <a:srcRect/>
          <a:stretch>
            <a:fillRect/>
          </a:stretch>
        </p:blipFill>
        <p:spPr bwMode="auto">
          <a:xfrm>
            <a:off x="3810000" y="5499100"/>
            <a:ext cx="384175" cy="200025"/>
          </a:xfrm>
          <a:prstGeom prst="rect">
            <a:avLst/>
          </a:prstGeom>
          <a:noFill/>
          <a:ln w="9525">
            <a:noFill/>
            <a:miter lim="800000"/>
            <a:headEnd/>
            <a:tailEnd/>
          </a:ln>
        </p:spPr>
      </p:pic>
      <p:pic>
        <p:nvPicPr>
          <p:cNvPr id="48" name="Picture 37"/>
          <p:cNvPicPr>
            <a:picLocks noChangeArrowheads="1"/>
          </p:cNvPicPr>
          <p:nvPr/>
        </p:nvPicPr>
        <p:blipFill>
          <a:blip r:embed="rId6" cstate="print"/>
          <a:srcRect/>
          <a:stretch>
            <a:fillRect/>
          </a:stretch>
        </p:blipFill>
        <p:spPr bwMode="auto">
          <a:xfrm>
            <a:off x="4038600" y="3594100"/>
            <a:ext cx="384175" cy="200025"/>
          </a:xfrm>
          <a:prstGeom prst="rect">
            <a:avLst/>
          </a:prstGeom>
          <a:noFill/>
          <a:ln w="9525">
            <a:noFill/>
            <a:miter lim="800000"/>
            <a:headEnd/>
            <a:tailEnd/>
          </a:ln>
        </p:spPr>
      </p:pic>
      <p:sp>
        <p:nvSpPr>
          <p:cNvPr id="49" name="Cloud 48"/>
          <p:cNvSpPr/>
          <p:nvPr/>
        </p:nvSpPr>
        <p:spPr bwMode="auto">
          <a:xfrm>
            <a:off x="6019800" y="2133600"/>
            <a:ext cx="2209800" cy="990600"/>
          </a:xfrm>
          <a:prstGeom prst="cloud">
            <a:avLst/>
          </a:prstGeom>
          <a:noFill/>
          <a:ln w="9525"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0" name="TextBox 49"/>
          <p:cNvSpPr txBox="1"/>
          <p:nvPr/>
        </p:nvSpPr>
        <p:spPr>
          <a:xfrm>
            <a:off x="457200" y="1219200"/>
            <a:ext cx="6275275" cy="830997"/>
          </a:xfrm>
          <a:prstGeom prst="rect">
            <a:avLst/>
          </a:prstGeom>
          <a:noFill/>
        </p:spPr>
        <p:txBody>
          <a:bodyPr wrap="none" rtlCol="0">
            <a:spAutoFit/>
          </a:bodyPr>
          <a:lstStyle/>
          <a:p>
            <a:r>
              <a:rPr lang="en-US" sz="2400" dirty="0" smtClean="0"/>
              <a:t>Rather than tweaking the routing protocols</a:t>
            </a:r>
            <a:r>
              <a:rPr lang="en-US" sz="2400" dirty="0" smtClean="0"/>
              <a:t>…</a:t>
            </a:r>
            <a:endParaRPr lang="en-US" sz="2400" dirty="0" smtClean="0"/>
          </a:p>
          <a:p>
            <a:r>
              <a:rPr lang="en-US" sz="2400" dirty="0" smtClean="0"/>
              <a:t>* </a:t>
            </a:r>
            <a:r>
              <a:rPr lang="en-US" sz="2400" dirty="0" err="1" smtClean="0"/>
              <a:t>Rehome</a:t>
            </a:r>
            <a:r>
              <a:rPr lang="en-US" sz="2400" dirty="0" smtClean="0"/>
              <a:t> customer to change traffic matrix</a:t>
            </a:r>
            <a:endParaRPr lang="en-US" sz="2400" dirty="0"/>
          </a:p>
        </p:txBody>
      </p:sp>
      <p:pic>
        <p:nvPicPr>
          <p:cNvPr id="52" name="Picture 37"/>
          <p:cNvPicPr>
            <a:picLocks noChangeArrowheads="1"/>
          </p:cNvPicPr>
          <p:nvPr/>
        </p:nvPicPr>
        <p:blipFill>
          <a:blip r:embed="rId6" cstate="print"/>
          <a:srcRect/>
          <a:stretch>
            <a:fillRect/>
          </a:stretch>
        </p:blipFill>
        <p:spPr bwMode="auto">
          <a:xfrm>
            <a:off x="4267200" y="4343400"/>
            <a:ext cx="384175" cy="200025"/>
          </a:xfrm>
          <a:prstGeom prst="rect">
            <a:avLst/>
          </a:prstGeom>
          <a:noFill/>
          <a:ln w="9525">
            <a:noFill/>
            <a:miter lim="800000"/>
            <a:headEnd/>
            <a:tailEnd/>
          </a:ln>
        </p:spPr>
      </p:pic>
      <p:pic>
        <p:nvPicPr>
          <p:cNvPr id="53" name="Picture 37"/>
          <p:cNvPicPr>
            <a:picLocks noChangeArrowheads="1"/>
          </p:cNvPicPr>
          <p:nvPr/>
        </p:nvPicPr>
        <p:blipFill>
          <a:blip r:embed="rId6" cstate="print"/>
          <a:srcRect/>
          <a:stretch>
            <a:fillRect/>
          </a:stretch>
        </p:blipFill>
        <p:spPr bwMode="auto">
          <a:xfrm>
            <a:off x="4800600" y="4724400"/>
            <a:ext cx="384175" cy="200025"/>
          </a:xfrm>
          <a:prstGeom prst="rect">
            <a:avLst/>
          </a:prstGeom>
          <a:noFill/>
          <a:ln w="9525">
            <a:noFill/>
            <a:miter lim="800000"/>
            <a:headEnd/>
            <a:tailEnd/>
          </a:ln>
        </p:spPr>
      </p:pic>
      <p:pic>
        <p:nvPicPr>
          <p:cNvPr id="54" name="Picture 37"/>
          <p:cNvPicPr>
            <a:picLocks noChangeArrowheads="1"/>
          </p:cNvPicPr>
          <p:nvPr/>
        </p:nvPicPr>
        <p:blipFill>
          <a:blip r:embed="rId6" cstate="print"/>
          <a:srcRect/>
          <a:stretch>
            <a:fillRect/>
          </a:stretch>
        </p:blipFill>
        <p:spPr bwMode="auto">
          <a:xfrm>
            <a:off x="4876800" y="4191000"/>
            <a:ext cx="384175" cy="200025"/>
          </a:xfrm>
          <a:prstGeom prst="rect">
            <a:avLst/>
          </a:prstGeom>
          <a:noFill/>
          <a:ln w="9525">
            <a:noFill/>
            <a:miter lim="800000"/>
            <a:headEnd/>
            <a:tailEnd/>
          </a:ln>
        </p:spPr>
      </p:pic>
      <p:sp>
        <p:nvSpPr>
          <p:cNvPr id="55" name="Line 60"/>
          <p:cNvSpPr>
            <a:spLocks noChangeShapeType="1"/>
          </p:cNvSpPr>
          <p:nvPr/>
        </p:nvSpPr>
        <p:spPr bwMode="auto">
          <a:xfrm flipH="1">
            <a:off x="2819400" y="4450081"/>
            <a:ext cx="1524000" cy="45719"/>
          </a:xfrm>
          <a:prstGeom prst="line">
            <a:avLst/>
          </a:prstGeom>
          <a:noFill/>
          <a:ln w="31750">
            <a:solidFill>
              <a:srgbClr val="0000FF"/>
            </a:solidFill>
            <a:round/>
            <a:headEnd/>
            <a:tailEnd/>
          </a:ln>
        </p:spPr>
        <p:txBody>
          <a:bodyPr wrap="none" anchor="ctr"/>
          <a:lstStyle/>
          <a:p>
            <a:endParaRPr lang="en-US"/>
          </a:p>
        </p:txBody>
      </p:sp>
      <p:sp>
        <p:nvSpPr>
          <p:cNvPr id="56" name="Line 60"/>
          <p:cNvSpPr>
            <a:spLocks noChangeShapeType="1"/>
          </p:cNvSpPr>
          <p:nvPr/>
        </p:nvSpPr>
        <p:spPr bwMode="auto">
          <a:xfrm flipH="1" flipV="1">
            <a:off x="4267200" y="3733800"/>
            <a:ext cx="152400" cy="609600"/>
          </a:xfrm>
          <a:prstGeom prst="line">
            <a:avLst/>
          </a:prstGeom>
          <a:noFill/>
          <a:ln w="31750">
            <a:solidFill>
              <a:srgbClr val="0000FF"/>
            </a:solidFill>
            <a:round/>
            <a:headEnd/>
            <a:tailEnd/>
          </a:ln>
        </p:spPr>
        <p:txBody>
          <a:bodyPr wrap="none" anchor="ctr"/>
          <a:lstStyle/>
          <a:p>
            <a:endParaRPr lang="en-US"/>
          </a:p>
        </p:txBody>
      </p:sp>
      <p:sp>
        <p:nvSpPr>
          <p:cNvPr id="57" name="Line 60"/>
          <p:cNvSpPr>
            <a:spLocks noChangeShapeType="1"/>
          </p:cNvSpPr>
          <p:nvPr/>
        </p:nvSpPr>
        <p:spPr bwMode="auto">
          <a:xfrm flipV="1">
            <a:off x="4114800" y="4800600"/>
            <a:ext cx="685800" cy="762000"/>
          </a:xfrm>
          <a:prstGeom prst="line">
            <a:avLst/>
          </a:prstGeom>
          <a:noFill/>
          <a:ln w="31750">
            <a:solidFill>
              <a:srgbClr val="0000FF"/>
            </a:solidFill>
            <a:round/>
            <a:headEnd/>
            <a:tailEnd/>
          </a:ln>
        </p:spPr>
        <p:txBody>
          <a:bodyPr wrap="none" anchor="ctr"/>
          <a:lstStyle/>
          <a:p>
            <a:endParaRPr lang="en-US"/>
          </a:p>
        </p:txBody>
      </p:sp>
      <p:sp>
        <p:nvSpPr>
          <p:cNvPr id="58" name="Line 60"/>
          <p:cNvSpPr>
            <a:spLocks noChangeShapeType="1"/>
          </p:cNvSpPr>
          <p:nvPr/>
        </p:nvSpPr>
        <p:spPr bwMode="auto">
          <a:xfrm flipH="1">
            <a:off x="5029200" y="4343400"/>
            <a:ext cx="76200" cy="381000"/>
          </a:xfrm>
          <a:prstGeom prst="line">
            <a:avLst/>
          </a:prstGeom>
          <a:noFill/>
          <a:ln w="31750">
            <a:solidFill>
              <a:srgbClr val="0000FF"/>
            </a:solidFill>
            <a:round/>
            <a:headEnd/>
            <a:tailEnd/>
          </a:ln>
        </p:spPr>
        <p:txBody>
          <a:bodyPr wrap="none" anchor="ctr"/>
          <a:lstStyle/>
          <a:p>
            <a:endParaRPr lang="en-US"/>
          </a:p>
        </p:txBody>
      </p:sp>
      <p:sp>
        <p:nvSpPr>
          <p:cNvPr id="59" name="Line 60"/>
          <p:cNvSpPr>
            <a:spLocks noChangeShapeType="1"/>
          </p:cNvSpPr>
          <p:nvPr/>
        </p:nvSpPr>
        <p:spPr bwMode="auto">
          <a:xfrm flipV="1">
            <a:off x="5257800" y="4191000"/>
            <a:ext cx="609600" cy="76200"/>
          </a:xfrm>
          <a:prstGeom prst="line">
            <a:avLst/>
          </a:prstGeom>
          <a:noFill/>
          <a:ln w="31750">
            <a:solidFill>
              <a:srgbClr val="0000FF"/>
            </a:solidFill>
            <a:round/>
            <a:headEnd/>
            <a:tailEnd/>
          </a:ln>
        </p:spPr>
        <p:txBody>
          <a:bodyPr wrap="none" anchor="ctr"/>
          <a:lstStyle/>
          <a:p>
            <a:endParaRPr lang="en-US"/>
          </a:p>
        </p:txBody>
      </p:sp>
      <p:sp>
        <p:nvSpPr>
          <p:cNvPr id="60" name="Line 60"/>
          <p:cNvSpPr>
            <a:spLocks noChangeShapeType="1"/>
          </p:cNvSpPr>
          <p:nvPr/>
        </p:nvSpPr>
        <p:spPr bwMode="auto">
          <a:xfrm flipV="1">
            <a:off x="4648200" y="4267200"/>
            <a:ext cx="228600" cy="152400"/>
          </a:xfrm>
          <a:prstGeom prst="line">
            <a:avLst/>
          </a:prstGeom>
          <a:noFill/>
          <a:ln w="31750">
            <a:solidFill>
              <a:srgbClr val="0000FF"/>
            </a:solidFill>
            <a:round/>
            <a:headEnd/>
            <a:tailEnd/>
          </a:ln>
        </p:spPr>
        <p:txBody>
          <a:bodyPr wrap="none" anchor="ctr"/>
          <a:lstStyle/>
          <a:p>
            <a:endParaRPr lang="en-US"/>
          </a:p>
        </p:txBody>
      </p:sp>
      <p:sp>
        <p:nvSpPr>
          <p:cNvPr id="62" name="Freeform 61"/>
          <p:cNvSpPr/>
          <p:nvPr/>
        </p:nvSpPr>
        <p:spPr bwMode="auto">
          <a:xfrm>
            <a:off x="3200400" y="2687782"/>
            <a:ext cx="3293918" cy="1861705"/>
          </a:xfrm>
          <a:custGeom>
            <a:avLst/>
            <a:gdLst>
              <a:gd name="connsiteX0" fmla="*/ 3293918 w 3293918"/>
              <a:gd name="connsiteY0" fmla="*/ 0 h 1861705"/>
              <a:gd name="connsiteX1" fmla="*/ 2763982 w 3293918"/>
              <a:gd name="connsiteY1" fmla="*/ 1381991 h 1861705"/>
              <a:gd name="connsiteX2" fmla="*/ 1652155 w 3293918"/>
              <a:gd name="connsiteY2" fmla="*/ 1527463 h 1861705"/>
              <a:gd name="connsiteX3" fmla="*/ 1246909 w 3293918"/>
              <a:gd name="connsiteY3" fmla="*/ 1745673 h 1861705"/>
              <a:gd name="connsiteX4" fmla="*/ 789709 w 3293918"/>
              <a:gd name="connsiteY4" fmla="*/ 831273 h 1861705"/>
              <a:gd name="connsiteX5" fmla="*/ 0 w 3293918"/>
              <a:gd name="connsiteY5" fmla="*/ 145473 h 1861705"/>
              <a:gd name="connsiteX6" fmla="*/ 0 w 3293918"/>
              <a:gd name="connsiteY6" fmla="*/ 145473 h 1861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93918" h="1861705">
                <a:moveTo>
                  <a:pt x="3293918" y="0"/>
                </a:moveTo>
                <a:cubicBezTo>
                  <a:pt x="3165763" y="563707"/>
                  <a:pt x="3037609" y="1127414"/>
                  <a:pt x="2763982" y="1381991"/>
                </a:cubicBezTo>
                <a:cubicBezTo>
                  <a:pt x="2490355" y="1636568"/>
                  <a:pt x="1905001" y="1466849"/>
                  <a:pt x="1652155" y="1527463"/>
                </a:cubicBezTo>
                <a:cubicBezTo>
                  <a:pt x="1399310" y="1588077"/>
                  <a:pt x="1390650" y="1861705"/>
                  <a:pt x="1246909" y="1745673"/>
                </a:cubicBezTo>
                <a:cubicBezTo>
                  <a:pt x="1103168" y="1629641"/>
                  <a:pt x="997527" y="1097973"/>
                  <a:pt x="789709" y="831273"/>
                </a:cubicBezTo>
                <a:cubicBezTo>
                  <a:pt x="581891" y="564573"/>
                  <a:pt x="0" y="145473"/>
                  <a:pt x="0" y="145473"/>
                </a:cubicBezTo>
                <a:lnTo>
                  <a:pt x="0" y="145473"/>
                </a:lnTo>
              </a:path>
            </a:pathLst>
          </a:cu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3" name="Line 60"/>
          <p:cNvSpPr>
            <a:spLocks noChangeShapeType="1"/>
          </p:cNvSpPr>
          <p:nvPr/>
        </p:nvSpPr>
        <p:spPr bwMode="auto">
          <a:xfrm flipV="1">
            <a:off x="4343400" y="2667000"/>
            <a:ext cx="2209800" cy="914400"/>
          </a:xfrm>
          <a:prstGeom prst="line">
            <a:avLst/>
          </a:prstGeom>
          <a:noFill/>
          <a:ln w="31750">
            <a:solidFill>
              <a:srgbClr val="0000FF"/>
            </a:solidFill>
            <a:round/>
            <a:headEnd/>
            <a:tailEnd/>
          </a:ln>
        </p:spPr>
        <p:txBody>
          <a:bodyPr wrap="none" anchor="ctr"/>
          <a:lstStyle/>
          <a:p>
            <a:endParaRPr lang="en-US"/>
          </a:p>
        </p:txBody>
      </p:sp>
      <p:sp>
        <p:nvSpPr>
          <p:cNvPr id="64" name="Freeform 63"/>
          <p:cNvSpPr/>
          <p:nvPr/>
        </p:nvSpPr>
        <p:spPr bwMode="auto">
          <a:xfrm>
            <a:off x="3200400" y="2666999"/>
            <a:ext cx="3293918" cy="983673"/>
          </a:xfrm>
          <a:custGeom>
            <a:avLst/>
            <a:gdLst>
              <a:gd name="connsiteX0" fmla="*/ 3293918 w 3293918"/>
              <a:gd name="connsiteY0" fmla="*/ 0 h 1861705"/>
              <a:gd name="connsiteX1" fmla="*/ 2763982 w 3293918"/>
              <a:gd name="connsiteY1" fmla="*/ 1381991 h 1861705"/>
              <a:gd name="connsiteX2" fmla="*/ 1652155 w 3293918"/>
              <a:gd name="connsiteY2" fmla="*/ 1527463 h 1861705"/>
              <a:gd name="connsiteX3" fmla="*/ 1246909 w 3293918"/>
              <a:gd name="connsiteY3" fmla="*/ 1745673 h 1861705"/>
              <a:gd name="connsiteX4" fmla="*/ 789709 w 3293918"/>
              <a:gd name="connsiteY4" fmla="*/ 831273 h 1861705"/>
              <a:gd name="connsiteX5" fmla="*/ 0 w 3293918"/>
              <a:gd name="connsiteY5" fmla="*/ 145473 h 1861705"/>
              <a:gd name="connsiteX6" fmla="*/ 0 w 3293918"/>
              <a:gd name="connsiteY6" fmla="*/ 145473 h 1861705"/>
              <a:gd name="connsiteX0" fmla="*/ 3293918 w 3293918"/>
              <a:gd name="connsiteY0" fmla="*/ 0 h 1861705"/>
              <a:gd name="connsiteX1" fmla="*/ 1652155 w 3293918"/>
              <a:gd name="connsiteY1" fmla="*/ 1527463 h 1861705"/>
              <a:gd name="connsiteX2" fmla="*/ 1246909 w 3293918"/>
              <a:gd name="connsiteY2" fmla="*/ 1745673 h 1861705"/>
              <a:gd name="connsiteX3" fmla="*/ 789709 w 3293918"/>
              <a:gd name="connsiteY3" fmla="*/ 831273 h 1861705"/>
              <a:gd name="connsiteX4" fmla="*/ 0 w 3293918"/>
              <a:gd name="connsiteY4" fmla="*/ 145473 h 1861705"/>
              <a:gd name="connsiteX5" fmla="*/ 0 w 3293918"/>
              <a:gd name="connsiteY5" fmla="*/ 145473 h 1861705"/>
              <a:gd name="connsiteX0" fmla="*/ 3293918 w 3293918"/>
              <a:gd name="connsiteY0" fmla="*/ 0 h 1884219"/>
              <a:gd name="connsiteX1" fmla="*/ 1246909 w 3293918"/>
              <a:gd name="connsiteY1" fmla="*/ 1745673 h 1884219"/>
              <a:gd name="connsiteX2" fmla="*/ 789709 w 3293918"/>
              <a:gd name="connsiteY2" fmla="*/ 831273 h 1884219"/>
              <a:gd name="connsiteX3" fmla="*/ 0 w 3293918"/>
              <a:gd name="connsiteY3" fmla="*/ 145473 h 1884219"/>
              <a:gd name="connsiteX4" fmla="*/ 0 w 3293918"/>
              <a:gd name="connsiteY4" fmla="*/ 145473 h 1884219"/>
              <a:gd name="connsiteX0" fmla="*/ 3293918 w 3293918"/>
              <a:gd name="connsiteY0" fmla="*/ 0 h 2038350"/>
              <a:gd name="connsiteX1" fmla="*/ 1246909 w 3293918"/>
              <a:gd name="connsiteY1" fmla="*/ 1745673 h 2038350"/>
              <a:gd name="connsiteX2" fmla="*/ 1780309 w 3293918"/>
              <a:gd name="connsiteY2" fmla="*/ 308264 h 2038350"/>
              <a:gd name="connsiteX3" fmla="*/ 789709 w 3293918"/>
              <a:gd name="connsiteY3" fmla="*/ 831273 h 2038350"/>
              <a:gd name="connsiteX4" fmla="*/ 0 w 3293918"/>
              <a:gd name="connsiteY4" fmla="*/ 145473 h 2038350"/>
              <a:gd name="connsiteX5" fmla="*/ 0 w 3293918"/>
              <a:gd name="connsiteY5" fmla="*/ 145473 h 2038350"/>
              <a:gd name="connsiteX0" fmla="*/ 3293918 w 3293918"/>
              <a:gd name="connsiteY0" fmla="*/ 0 h 858405"/>
              <a:gd name="connsiteX1" fmla="*/ 2161309 w 3293918"/>
              <a:gd name="connsiteY1" fmla="*/ 221673 h 858405"/>
              <a:gd name="connsiteX2" fmla="*/ 1780309 w 3293918"/>
              <a:gd name="connsiteY2" fmla="*/ 308264 h 858405"/>
              <a:gd name="connsiteX3" fmla="*/ 789709 w 3293918"/>
              <a:gd name="connsiteY3" fmla="*/ 831273 h 858405"/>
              <a:gd name="connsiteX4" fmla="*/ 0 w 3293918"/>
              <a:gd name="connsiteY4" fmla="*/ 145473 h 858405"/>
              <a:gd name="connsiteX5" fmla="*/ 0 w 3293918"/>
              <a:gd name="connsiteY5" fmla="*/ 145473 h 858405"/>
              <a:gd name="connsiteX0" fmla="*/ 3293918 w 3293918"/>
              <a:gd name="connsiteY0" fmla="*/ 0 h 858405"/>
              <a:gd name="connsiteX1" fmla="*/ 1780309 w 3293918"/>
              <a:gd name="connsiteY1" fmla="*/ 308264 h 858405"/>
              <a:gd name="connsiteX2" fmla="*/ 789709 w 3293918"/>
              <a:gd name="connsiteY2" fmla="*/ 831273 h 858405"/>
              <a:gd name="connsiteX3" fmla="*/ 0 w 3293918"/>
              <a:gd name="connsiteY3" fmla="*/ 145473 h 858405"/>
              <a:gd name="connsiteX4" fmla="*/ 0 w 3293918"/>
              <a:gd name="connsiteY4" fmla="*/ 145473 h 858405"/>
              <a:gd name="connsiteX0" fmla="*/ 3293918 w 3293918"/>
              <a:gd name="connsiteY0" fmla="*/ 0 h 855518"/>
              <a:gd name="connsiteX1" fmla="*/ 789709 w 3293918"/>
              <a:gd name="connsiteY1" fmla="*/ 831273 h 855518"/>
              <a:gd name="connsiteX2" fmla="*/ 0 w 3293918"/>
              <a:gd name="connsiteY2" fmla="*/ 145473 h 855518"/>
              <a:gd name="connsiteX3" fmla="*/ 0 w 3293918"/>
              <a:gd name="connsiteY3" fmla="*/ 145473 h 855518"/>
              <a:gd name="connsiteX0" fmla="*/ 3293918 w 3293918"/>
              <a:gd name="connsiteY0" fmla="*/ 0 h 1007918"/>
              <a:gd name="connsiteX1" fmla="*/ 1094509 w 3293918"/>
              <a:gd name="connsiteY1" fmla="*/ 983673 h 1007918"/>
              <a:gd name="connsiteX2" fmla="*/ 0 w 3293918"/>
              <a:gd name="connsiteY2" fmla="*/ 145473 h 1007918"/>
              <a:gd name="connsiteX3" fmla="*/ 0 w 3293918"/>
              <a:gd name="connsiteY3" fmla="*/ 145473 h 1007918"/>
              <a:gd name="connsiteX0" fmla="*/ 3293918 w 3293918"/>
              <a:gd name="connsiteY0" fmla="*/ 0 h 983673"/>
              <a:gd name="connsiteX1" fmla="*/ 1094509 w 3293918"/>
              <a:gd name="connsiteY1" fmla="*/ 983673 h 983673"/>
              <a:gd name="connsiteX2" fmla="*/ 0 w 3293918"/>
              <a:gd name="connsiteY2" fmla="*/ 145473 h 983673"/>
              <a:gd name="connsiteX3" fmla="*/ 0 w 3293918"/>
              <a:gd name="connsiteY3" fmla="*/ 145473 h 983673"/>
            </a:gdLst>
            <a:ahLst/>
            <a:cxnLst>
              <a:cxn ang="0">
                <a:pos x="connsiteX0" y="connsiteY0"/>
              </a:cxn>
              <a:cxn ang="0">
                <a:pos x="connsiteX1" y="connsiteY1"/>
              </a:cxn>
              <a:cxn ang="0">
                <a:pos x="connsiteX2" y="connsiteY2"/>
              </a:cxn>
              <a:cxn ang="0">
                <a:pos x="connsiteX3" y="connsiteY3"/>
              </a:cxn>
            </a:cxnLst>
            <a:rect l="l" t="t" r="r" b="b"/>
            <a:pathLst>
              <a:path w="3293918" h="983673">
                <a:moveTo>
                  <a:pt x="3293918" y="0"/>
                </a:moveTo>
                <a:cubicBezTo>
                  <a:pt x="2772208" y="173182"/>
                  <a:pt x="1643495" y="959428"/>
                  <a:pt x="1094509" y="983673"/>
                </a:cubicBezTo>
                <a:cubicBezTo>
                  <a:pt x="573232" y="869373"/>
                  <a:pt x="182418" y="285173"/>
                  <a:pt x="0" y="145473"/>
                </a:cubicBezTo>
                <a:lnTo>
                  <a:pt x="0" y="145473"/>
                </a:lnTo>
              </a:path>
            </a:pathLst>
          </a:cu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5" name="Line 60"/>
          <p:cNvSpPr>
            <a:spLocks noChangeShapeType="1"/>
          </p:cNvSpPr>
          <p:nvPr/>
        </p:nvSpPr>
        <p:spPr bwMode="auto">
          <a:xfrm flipH="1" flipV="1">
            <a:off x="4572000" y="4495800"/>
            <a:ext cx="304800" cy="228600"/>
          </a:xfrm>
          <a:prstGeom prst="line">
            <a:avLst/>
          </a:prstGeom>
          <a:noFill/>
          <a:ln w="31750">
            <a:solidFill>
              <a:srgbClr val="0000FF"/>
            </a:solidFill>
            <a:round/>
            <a:headEnd/>
            <a:tailEnd/>
          </a:ln>
        </p:spPr>
        <p:txBody>
          <a:bodyPr wrap="none" anchor="ctr"/>
          <a:lstStyle/>
          <a:p>
            <a:endParaRPr lang="en-US"/>
          </a:p>
        </p:txBody>
      </p:sp>
      <p:sp>
        <p:nvSpPr>
          <p:cNvPr id="51" name="Line 60"/>
          <p:cNvSpPr>
            <a:spLocks noChangeShapeType="1"/>
          </p:cNvSpPr>
          <p:nvPr/>
        </p:nvSpPr>
        <p:spPr bwMode="auto">
          <a:xfrm flipH="1">
            <a:off x="2667000" y="5562600"/>
            <a:ext cx="1219200" cy="914400"/>
          </a:xfrm>
          <a:prstGeom prst="line">
            <a:avLst/>
          </a:prstGeom>
          <a:noFill/>
          <a:ln w="31750">
            <a:solidFill>
              <a:srgbClr val="0000FF"/>
            </a:solidFill>
            <a:round/>
            <a:headEnd/>
            <a:tailEnd/>
          </a:ln>
        </p:spPr>
        <p:txBody>
          <a:bodyPr wrap="none" anchor="ctr"/>
          <a:lstStyle/>
          <a:p>
            <a:endParaRPr lang="en-US"/>
          </a:p>
        </p:txBody>
      </p:sp>
    </p:spTree>
    <p:custDataLst>
      <p:tags r:id="rId1"/>
    </p:custDataLst>
  </p:cSld>
  <p:clrMapOvr>
    <a:masterClrMapping/>
  </p:clrMapOvr>
  <p:transition advTm="4227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1000"/>
                                        <p:tgtEl>
                                          <p:spTgt spid="63"/>
                                        </p:tgtEl>
                                      </p:cBhvr>
                                    </p:animEffect>
                                  </p:childTnLst>
                                </p:cTn>
                              </p:par>
                              <p:par>
                                <p:cTn id="8" presetID="10" presetClass="exit" presetSubtype="0" fill="hold" grpId="0" nodeType="withEffect">
                                  <p:stCondLst>
                                    <p:cond delay="0"/>
                                  </p:stCondLst>
                                  <p:childTnLst>
                                    <p:animEffect transition="out" filter="fade">
                                      <p:cBhvr>
                                        <p:cTn id="9" dur="1000"/>
                                        <p:tgtEl>
                                          <p:spTgt spid="37"/>
                                        </p:tgtEl>
                                      </p:cBhvr>
                                    </p:animEffect>
                                    <p:set>
                                      <p:cBhvr>
                                        <p:cTn id="10" dur="1" fill="hold">
                                          <p:stCondLst>
                                            <p:cond delay="999"/>
                                          </p:stCondLst>
                                        </p:cTn>
                                        <p:tgtEl>
                                          <p:spTgt spid="37"/>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1000"/>
                                        <p:tgtEl>
                                          <p:spTgt spid="62"/>
                                        </p:tgtEl>
                                      </p:cBhvr>
                                    </p:animEffect>
                                    <p:set>
                                      <p:cBhvr>
                                        <p:cTn id="13" dur="1" fill="hold">
                                          <p:stCondLst>
                                            <p:cond delay="999"/>
                                          </p:stCondLst>
                                        </p:cTn>
                                        <p:tgtEl>
                                          <p:spTgt spid="62"/>
                                        </p:tgtEl>
                                        <p:attrNameLst>
                                          <p:attrName>style.visibility</p:attrName>
                                        </p:attrNameLst>
                                      </p:cBhvr>
                                      <p:to>
                                        <p:strVal val="hidden"/>
                                      </p:to>
                                    </p:set>
                                  </p:childTnLst>
                                </p:cTn>
                              </p:par>
                              <p:par>
                                <p:cTn id="14" presetID="10" presetClass="entr" presetSubtype="0" fill="hold" grpId="0" nodeType="withEffect">
                                  <p:stCondLst>
                                    <p:cond delay="0"/>
                                  </p:stCondLst>
                                  <p:childTnLst>
                                    <p:set>
                                      <p:cBhvr>
                                        <p:cTn id="15" dur="1" fill="hold">
                                          <p:stCondLst>
                                            <p:cond delay="0"/>
                                          </p:stCondLst>
                                        </p:cTn>
                                        <p:tgtEl>
                                          <p:spTgt spid="64"/>
                                        </p:tgtEl>
                                        <p:attrNameLst>
                                          <p:attrName>style.visibility</p:attrName>
                                        </p:attrNameLst>
                                      </p:cBhvr>
                                      <p:to>
                                        <p:strVal val="visible"/>
                                      </p:to>
                                    </p:set>
                                    <p:animEffect transition="in" filter="fade">
                                      <p:cBhvr>
                                        <p:cTn id="16"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62" grpId="0" animBg="1"/>
      <p:bldP spid="63" grpId="0" animBg="1"/>
      <p:bldP spid="64" grpId="0"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219200"/>
            <a:ext cx="8686800" cy="5486400"/>
          </a:xfrm>
        </p:spPr>
        <p:txBody>
          <a:bodyPr/>
          <a:lstStyle/>
          <a:p>
            <a:r>
              <a:rPr lang="en-US" dirty="0" smtClean="0"/>
              <a:t>Internet2 topology, and traffic data</a:t>
            </a:r>
          </a:p>
          <a:p>
            <a:r>
              <a:rPr lang="en-US" dirty="0" smtClean="0"/>
              <a:t>Developed algorithms to determine links to graft</a:t>
            </a:r>
          </a:p>
          <a:p>
            <a:pPr lvl="1"/>
            <a:endParaRPr lang="en-US" dirty="0"/>
          </a:p>
        </p:txBody>
      </p:sp>
      <p:sp>
        <p:nvSpPr>
          <p:cNvPr id="2" name="Title 1"/>
          <p:cNvSpPr>
            <a:spLocks noGrp="1"/>
          </p:cNvSpPr>
          <p:nvPr>
            <p:ph type="title"/>
          </p:nvPr>
        </p:nvSpPr>
        <p:spPr>
          <a:xfrm>
            <a:off x="304800" y="304800"/>
            <a:ext cx="8069263" cy="685800"/>
          </a:xfrm>
        </p:spPr>
        <p:txBody>
          <a:bodyPr/>
          <a:lstStyle/>
          <a:p>
            <a:r>
              <a:rPr lang="en-US" dirty="0" smtClean="0"/>
              <a:t>Traffic Engineering </a:t>
            </a:r>
            <a:r>
              <a:rPr lang="en-US" dirty="0" smtClean="0"/>
              <a:t>Evaluation</a:t>
            </a:r>
            <a:endParaRPr lang="en-US" sz="2800"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19</a:t>
            </a:fld>
            <a:endParaRPr lang="en-US"/>
          </a:p>
        </p:txBody>
      </p:sp>
      <p:graphicFrame>
        <p:nvGraphicFramePr>
          <p:cNvPr id="5" name="Chart 4"/>
          <p:cNvGraphicFramePr/>
          <p:nvPr/>
        </p:nvGraphicFramePr>
        <p:xfrm>
          <a:off x="304800" y="2514600"/>
          <a:ext cx="8610600" cy="4114800"/>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Arrow Connector 6"/>
          <p:cNvCxnSpPr/>
          <p:nvPr/>
        </p:nvCxnSpPr>
        <p:spPr bwMode="auto">
          <a:xfrm>
            <a:off x="4953000" y="4343400"/>
            <a:ext cx="1371600" cy="1588"/>
          </a:xfrm>
          <a:prstGeom prst="straightConnector1">
            <a:avLst/>
          </a:prstGeom>
          <a:noFill/>
          <a:ln w="76200" cap="flat" cmpd="sng" algn="ctr">
            <a:solidFill>
              <a:srgbClr val="FF0000"/>
            </a:solidFill>
            <a:prstDash val="solid"/>
            <a:round/>
            <a:headEnd type="triangle" w="med" len="med"/>
            <a:tailEnd type="triangle" w="med" len="med"/>
          </a:ln>
          <a:effectLst/>
        </p:spPr>
      </p:cxnSp>
      <p:sp>
        <p:nvSpPr>
          <p:cNvPr id="8" name="TextBox 7"/>
          <p:cNvSpPr txBox="1"/>
          <p:nvPr/>
        </p:nvSpPr>
        <p:spPr>
          <a:xfrm>
            <a:off x="2209800" y="2667000"/>
            <a:ext cx="5256504" cy="954107"/>
          </a:xfrm>
          <a:prstGeom prst="rect">
            <a:avLst/>
          </a:prstGeom>
          <a:solidFill>
            <a:schemeClr val="bg1"/>
          </a:solidFill>
          <a:ln>
            <a:solidFill>
              <a:srgbClr val="FF0000"/>
            </a:solidFill>
          </a:ln>
        </p:spPr>
        <p:txBody>
          <a:bodyPr wrap="none" rtlCol="0">
            <a:spAutoFit/>
          </a:bodyPr>
          <a:lstStyle/>
          <a:p>
            <a:r>
              <a:rPr lang="en-US" sz="2800" dirty="0" smtClean="0">
                <a:solidFill>
                  <a:srgbClr val="FF0000"/>
                </a:solidFill>
              </a:rPr>
              <a:t>Network can handle more traffic</a:t>
            </a:r>
          </a:p>
          <a:p>
            <a:r>
              <a:rPr lang="en-US" sz="2800" dirty="0" smtClean="0">
                <a:solidFill>
                  <a:srgbClr val="FF0000"/>
                </a:solidFill>
              </a:rPr>
              <a:t>(at same level of congestion)</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SEATTLE</a:t>
            </a:r>
          </a:p>
          <a:p>
            <a:pPr lvl="1"/>
            <a:r>
              <a:rPr lang="en-US" dirty="0" smtClean="0"/>
              <a:t>Scalable Ethernet architecture</a:t>
            </a:r>
          </a:p>
          <a:p>
            <a:r>
              <a:rPr lang="en-US" dirty="0" smtClean="0"/>
              <a:t>Router grafting (joint work with </a:t>
            </a:r>
            <a:r>
              <a:rPr lang="en-US" dirty="0" err="1" smtClean="0"/>
              <a:t>Kobus</a:t>
            </a:r>
            <a:r>
              <a:rPr lang="en-US" dirty="0" smtClean="0"/>
              <a:t>)</a:t>
            </a:r>
          </a:p>
          <a:p>
            <a:pPr lvl="1"/>
            <a:r>
              <a:rPr lang="en-US" dirty="0" smtClean="0"/>
              <a:t>Seamless re-homing of links to BGP neighbors</a:t>
            </a:r>
          </a:p>
          <a:p>
            <a:pPr lvl="1"/>
            <a:r>
              <a:rPr lang="en-US" dirty="0" smtClean="0"/>
              <a:t>Applications of grafting for traffic engineering</a:t>
            </a:r>
          </a:p>
          <a:p>
            <a:r>
              <a:rPr lang="en-US" dirty="0" smtClean="0"/>
              <a:t>Static multipath routing (Martin’s AT&amp;T project)</a:t>
            </a:r>
          </a:p>
          <a:p>
            <a:pPr lvl="1"/>
            <a:r>
              <a:rPr lang="en-US" dirty="0" smtClean="0"/>
              <a:t>Joint traffic engineering and fault tolerance</a:t>
            </a:r>
          </a:p>
          <a:p>
            <a:pPr lvl="1"/>
            <a:endParaRPr lang="en-US" dirty="0"/>
          </a:p>
        </p:txBody>
      </p:sp>
      <p:sp>
        <p:nvSpPr>
          <p:cNvPr id="4" name="Slide Number Placeholder 3"/>
          <p:cNvSpPr>
            <a:spLocks noGrp="1"/>
          </p:cNvSpPr>
          <p:nvPr>
            <p:ph type="sldNum" sz="quarter" idx="10"/>
          </p:nvPr>
        </p:nvSpPr>
        <p:spPr/>
        <p:txBody>
          <a:bodyPr/>
          <a:lstStyle/>
          <a:p>
            <a:pPr>
              <a:defRPr/>
            </a:pPr>
            <a:fld id="{C0CF8B3F-C82E-FB47-8048-C829DE2F4A25}" type="slidenum">
              <a:rPr lang="en-US" smtClean="0">
                <a:solidFill>
                  <a:srgbClr val="000000"/>
                </a:solidFill>
              </a:rPr>
              <a:pPr>
                <a:defRPr/>
              </a:pPr>
              <a:t>2</a:t>
            </a:fld>
            <a:endParaRPr lang="en-US">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sz="3200" dirty="0" smtClean="0"/>
              <a:t>Grafting for seamless change</a:t>
            </a:r>
          </a:p>
          <a:p>
            <a:pPr lvl="1"/>
            <a:r>
              <a:rPr lang="en-US" sz="2800" dirty="0" smtClean="0"/>
              <a:t>Make maintenance and upgrades seamless</a:t>
            </a:r>
          </a:p>
          <a:p>
            <a:pPr lvl="1"/>
            <a:r>
              <a:rPr lang="en-US" sz="2800" dirty="0" smtClean="0"/>
              <a:t>Enable new management applications (e.g., TE)</a:t>
            </a:r>
          </a:p>
          <a:p>
            <a:r>
              <a:rPr lang="en-US" sz="3200" dirty="0" smtClean="0"/>
              <a:t>Implementing grafting</a:t>
            </a:r>
          </a:p>
          <a:p>
            <a:pPr lvl="1"/>
            <a:r>
              <a:rPr lang="en-US" sz="2800" dirty="0" smtClean="0"/>
              <a:t>Modest modifications to the router </a:t>
            </a:r>
          </a:p>
          <a:p>
            <a:pPr lvl="1"/>
            <a:r>
              <a:rPr lang="en-US" sz="2800" dirty="0" smtClean="0"/>
              <a:t>Leveraging programmable transport networks</a:t>
            </a:r>
          </a:p>
          <a:p>
            <a:r>
              <a:rPr lang="en-US" sz="3200" dirty="0" smtClean="0"/>
              <a:t>Relevance to Coronet</a:t>
            </a:r>
          </a:p>
          <a:p>
            <a:pPr lvl="1"/>
            <a:r>
              <a:rPr lang="en-US" sz="2800" dirty="0" smtClean="0"/>
              <a:t>Flexible edge-router connectivity</a:t>
            </a:r>
          </a:p>
          <a:p>
            <a:pPr lvl="1"/>
            <a:r>
              <a:rPr lang="en-US" sz="2800" dirty="0" smtClean="0"/>
              <a:t>Without disrupting neighboring ISPs</a:t>
            </a:r>
          </a:p>
        </p:txBody>
      </p:sp>
      <p:sp>
        <p:nvSpPr>
          <p:cNvPr id="4" name="Slide Number Placeholder 3"/>
          <p:cNvSpPr>
            <a:spLocks noGrp="1"/>
          </p:cNvSpPr>
          <p:nvPr>
            <p:ph type="sldNum" sz="quarter" idx="10"/>
          </p:nvPr>
        </p:nvSpPr>
        <p:spPr/>
        <p:txBody>
          <a:bodyPr/>
          <a:lstStyle/>
          <a:p>
            <a:pPr>
              <a:defRPr/>
            </a:pPr>
            <a:fld id="{C0CF8B3F-C82E-FB47-8048-C829DE2F4A25}" type="slidenum">
              <a:rPr lang="en-US" smtClean="0">
                <a:solidFill>
                  <a:srgbClr val="000000"/>
                </a:solidFill>
              </a:rPr>
              <a:pPr>
                <a:defRPr/>
              </a:pPr>
              <a:t>20</a:t>
            </a:fld>
            <a:endParaRPr lang="en-US">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Joint Failure Recovery</a:t>
            </a:r>
            <a:br>
              <a:rPr lang="en-US" dirty="0" smtClean="0"/>
            </a:br>
            <a:r>
              <a:rPr lang="en-US" dirty="0" smtClean="0"/>
              <a:t>and Traffic Engineering</a:t>
            </a:r>
            <a:endParaRPr lang="en-US" dirty="0"/>
          </a:p>
        </p:txBody>
      </p:sp>
      <p:sp>
        <p:nvSpPr>
          <p:cNvPr id="4" name="Slide Number Placeholder 3"/>
          <p:cNvSpPr>
            <a:spLocks noGrp="1"/>
          </p:cNvSpPr>
          <p:nvPr>
            <p:ph type="sldNum" sz="quarter" idx="4294967295"/>
          </p:nvPr>
        </p:nvSpPr>
        <p:spPr>
          <a:xfrm>
            <a:off x="8229600" y="6324600"/>
            <a:ext cx="914400" cy="381000"/>
          </a:xfrm>
        </p:spPr>
        <p:txBody>
          <a:bodyPr/>
          <a:lstStyle/>
          <a:p>
            <a:pPr>
              <a:defRPr/>
            </a:pPr>
            <a:fld id="{C0CF8B3F-C82E-FB47-8048-C829DE2F4A25}" type="slidenum">
              <a:rPr lang="en-US" smtClean="0">
                <a:solidFill>
                  <a:srgbClr val="000000"/>
                </a:solidFill>
              </a:rPr>
              <a:pPr>
                <a:defRPr/>
              </a:pPr>
              <a:t>21</a:t>
            </a:fld>
            <a:endParaRPr lang="en-US">
              <a:solidFill>
                <a:srgbClr val="000000"/>
              </a:solidFill>
            </a:endParaRPr>
          </a:p>
        </p:txBody>
      </p:sp>
      <p:sp>
        <p:nvSpPr>
          <p:cNvPr id="7" name="TextBox 6"/>
          <p:cNvSpPr txBox="1"/>
          <p:nvPr/>
        </p:nvSpPr>
        <p:spPr>
          <a:xfrm>
            <a:off x="457200" y="5334000"/>
            <a:ext cx="8267858" cy="369332"/>
          </a:xfrm>
          <a:prstGeom prst="rect">
            <a:avLst/>
          </a:prstGeom>
          <a:noFill/>
        </p:spPr>
        <p:txBody>
          <a:bodyPr wrap="none" rtlCol="0">
            <a:spAutoFit/>
          </a:bodyPr>
          <a:lstStyle/>
          <a:p>
            <a:r>
              <a:rPr lang="en-US" dirty="0" smtClean="0"/>
              <a:t>Joint work with Martin </a:t>
            </a:r>
            <a:r>
              <a:rPr lang="en-US" dirty="0" err="1" smtClean="0"/>
              <a:t>Suchara</a:t>
            </a:r>
            <a:r>
              <a:rPr lang="en-US" dirty="0" smtClean="0"/>
              <a:t>, </a:t>
            </a:r>
            <a:r>
              <a:rPr lang="en-US" dirty="0" err="1" smtClean="0"/>
              <a:t>Dahai</a:t>
            </a:r>
            <a:r>
              <a:rPr lang="en-US" dirty="0" smtClean="0"/>
              <a:t> </a:t>
            </a:r>
            <a:r>
              <a:rPr lang="en-US" dirty="0" err="1" smtClean="0"/>
              <a:t>Xu</a:t>
            </a:r>
            <a:r>
              <a:rPr lang="en-US" dirty="0" smtClean="0"/>
              <a:t>, Bob </a:t>
            </a:r>
            <a:r>
              <a:rPr lang="en-US" dirty="0" err="1" smtClean="0"/>
              <a:t>Doverspike</a:t>
            </a:r>
            <a:r>
              <a:rPr lang="en-US" dirty="0" smtClean="0"/>
              <a:t>, and David Johnson</a:t>
            </a:r>
            <a:endParaRPr lang="en-US" dirty="0"/>
          </a:p>
        </p:txBody>
      </p:sp>
      <p:sp>
        <p:nvSpPr>
          <p:cNvPr id="8" name="Rectangle 7"/>
          <p:cNvSpPr/>
          <p:nvPr/>
        </p:nvSpPr>
        <p:spPr>
          <a:xfrm>
            <a:off x="1828800" y="5943600"/>
            <a:ext cx="6172200" cy="369332"/>
          </a:xfrm>
          <a:prstGeom prst="rect">
            <a:avLst/>
          </a:prstGeom>
        </p:spPr>
        <p:txBody>
          <a:bodyPr wrap="square">
            <a:spAutoFit/>
          </a:bodyPr>
          <a:lstStyle/>
          <a:p>
            <a:r>
              <a:rPr lang="en-US" dirty="0" smtClean="0"/>
              <a:t>http://www.cs.princeton.edu/~jrex/papers/stamult10.pdf</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Network Architecture</a:t>
            </a:r>
            <a:endParaRPr lang="en-US" dirty="0"/>
          </a:p>
        </p:txBody>
      </p:sp>
      <p:sp>
        <p:nvSpPr>
          <p:cNvPr id="3" name="Content Placeholder 2"/>
          <p:cNvSpPr>
            <a:spLocks noGrp="1"/>
          </p:cNvSpPr>
          <p:nvPr>
            <p:ph idx="1"/>
          </p:nvPr>
        </p:nvSpPr>
        <p:spPr/>
        <p:txBody>
          <a:bodyPr/>
          <a:lstStyle/>
          <a:p>
            <a:r>
              <a:rPr lang="en-US" dirty="0" err="1" smtClean="0"/>
              <a:t>Precomputed</a:t>
            </a:r>
            <a:r>
              <a:rPr lang="en-US" dirty="0" smtClean="0"/>
              <a:t> multipath routing</a:t>
            </a:r>
          </a:p>
          <a:p>
            <a:pPr lvl="1"/>
            <a:r>
              <a:rPr lang="en-US" dirty="0" smtClean="0"/>
              <a:t>Offline computation based on underlying topology</a:t>
            </a:r>
          </a:p>
          <a:p>
            <a:pPr lvl="1"/>
            <a:r>
              <a:rPr lang="en-US" dirty="0" smtClean="0"/>
              <a:t>Multiple paths between each pair of routers</a:t>
            </a:r>
          </a:p>
          <a:p>
            <a:r>
              <a:rPr lang="en-US" dirty="0" smtClean="0"/>
              <a:t>Path-level failure detection</a:t>
            </a:r>
          </a:p>
          <a:p>
            <a:pPr lvl="1"/>
            <a:r>
              <a:rPr lang="en-US" dirty="0" smtClean="0"/>
              <a:t>Edge router only learns which </a:t>
            </a:r>
            <a:r>
              <a:rPr lang="en-US" dirty="0" err="1" smtClean="0"/>
              <a:t>path(s</a:t>
            </a:r>
            <a:r>
              <a:rPr lang="en-US" dirty="0" smtClean="0"/>
              <a:t>) have failed</a:t>
            </a:r>
          </a:p>
          <a:p>
            <a:pPr lvl="1"/>
            <a:r>
              <a:rPr lang="en-US" dirty="0" smtClean="0"/>
              <a:t>E.g., using end-to-end probes, like BFD</a:t>
            </a:r>
          </a:p>
          <a:p>
            <a:pPr lvl="1"/>
            <a:r>
              <a:rPr lang="en-US" dirty="0" smtClean="0"/>
              <a:t>No need for network-wide flooding</a:t>
            </a:r>
          </a:p>
          <a:p>
            <a:r>
              <a:rPr lang="en-US" dirty="0" smtClean="0"/>
              <a:t>Local adaptation to path failures</a:t>
            </a:r>
          </a:p>
          <a:p>
            <a:pPr lvl="1"/>
            <a:r>
              <a:rPr lang="en-US" dirty="0" smtClean="0"/>
              <a:t>Ingress router rebalances load over remaining paths</a:t>
            </a:r>
          </a:p>
          <a:p>
            <a:pPr lvl="1"/>
            <a:r>
              <a:rPr lang="en-US" dirty="0" smtClean="0"/>
              <a:t>Based on pre-installed weights</a:t>
            </a:r>
            <a:endParaRPr lang="en-US" dirty="0"/>
          </a:p>
        </p:txBody>
      </p:sp>
      <p:sp>
        <p:nvSpPr>
          <p:cNvPr id="4" name="Slide Number Placeholder 3"/>
          <p:cNvSpPr>
            <a:spLocks noGrp="1"/>
          </p:cNvSpPr>
          <p:nvPr>
            <p:ph type="sldNum" sz="quarter" idx="10"/>
          </p:nvPr>
        </p:nvSpPr>
        <p:spPr/>
        <p:txBody>
          <a:bodyPr/>
          <a:lstStyle/>
          <a:p>
            <a:pPr>
              <a:defRPr/>
            </a:pPr>
            <a:fld id="{C0CF8B3F-C82E-FB47-8048-C829DE2F4A25}" type="slidenum">
              <a:rPr lang="en-US" smtClean="0">
                <a:solidFill>
                  <a:srgbClr val="000000"/>
                </a:solidFill>
              </a:rPr>
              <a:pPr>
                <a:defRPr/>
              </a:pPr>
              <a:t>22</a:t>
            </a:fld>
            <a:endParaRPr lang="en-US">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endParaRPr lang="en-US" dirty="0"/>
          </a:p>
        </p:txBody>
      </p:sp>
      <p:sp>
        <p:nvSpPr>
          <p:cNvPr id="4" name="Slide Number Placeholder 3"/>
          <p:cNvSpPr>
            <a:spLocks noGrp="1"/>
          </p:cNvSpPr>
          <p:nvPr>
            <p:ph type="sldNum" sz="quarter" idx="10"/>
          </p:nvPr>
        </p:nvSpPr>
        <p:spPr/>
        <p:txBody>
          <a:bodyPr/>
          <a:lstStyle/>
          <a:p>
            <a:pPr>
              <a:defRPr/>
            </a:pPr>
            <a:fld id="{C0CF8B3F-C82E-FB47-8048-C829DE2F4A25}" type="slidenum">
              <a:rPr lang="en-US" smtClean="0">
                <a:solidFill>
                  <a:srgbClr val="000000"/>
                </a:solidFill>
              </a:rPr>
              <a:pPr>
                <a:defRPr/>
              </a:pPr>
              <a:t>23</a:t>
            </a:fld>
            <a:endParaRPr lang="en-US">
              <a:solidFill>
                <a:srgbClr val="000000"/>
              </a:solidFill>
            </a:endParaRPr>
          </a:p>
        </p:txBody>
      </p:sp>
      <p:sp>
        <p:nvSpPr>
          <p:cNvPr id="8" name="TextBox 7"/>
          <p:cNvSpPr txBox="1"/>
          <p:nvPr/>
        </p:nvSpPr>
        <p:spPr>
          <a:xfrm>
            <a:off x="5410200" y="1600201"/>
            <a:ext cx="2971800" cy="1227221"/>
          </a:xfrm>
          <a:prstGeom prst="rect">
            <a:avLst/>
          </a:prstGeom>
          <a:noFill/>
          <a:ln w="19050">
            <a:solidFill>
              <a:schemeClr val="bg1">
                <a:lumMod val="50000"/>
              </a:schemeClr>
            </a:solidFill>
          </a:ln>
        </p:spPr>
        <p:txBody>
          <a:bodyPr wrap="square" rtlCol="0">
            <a:noAutofit/>
          </a:bodyPr>
          <a:lstStyle/>
          <a:p>
            <a:r>
              <a:rPr lang="en-US" sz="2400" dirty="0" smtClean="0">
                <a:solidFill>
                  <a:srgbClr val="000000"/>
                </a:solidFill>
              </a:rPr>
              <a:t>• topology design</a:t>
            </a:r>
          </a:p>
          <a:p>
            <a:r>
              <a:rPr lang="en-US" sz="2400" dirty="0" smtClean="0">
                <a:solidFill>
                  <a:srgbClr val="000000"/>
                </a:solidFill>
              </a:rPr>
              <a:t>• list of shared risks</a:t>
            </a:r>
          </a:p>
          <a:p>
            <a:r>
              <a:rPr lang="en-US" sz="2400" dirty="0" smtClean="0">
                <a:solidFill>
                  <a:srgbClr val="000000"/>
                </a:solidFill>
              </a:rPr>
              <a:t>• traffic demands</a:t>
            </a:r>
          </a:p>
          <a:p>
            <a:endParaRPr lang="en-US" sz="2400" baseline="-25000" dirty="0">
              <a:solidFill>
                <a:srgbClr val="000000"/>
              </a:solidFill>
            </a:endParaRPr>
          </a:p>
        </p:txBody>
      </p:sp>
      <p:grpSp>
        <p:nvGrpSpPr>
          <p:cNvPr id="9" name="Group 9"/>
          <p:cNvGrpSpPr>
            <a:grpSpLocks noChangeAspect="1"/>
          </p:cNvGrpSpPr>
          <p:nvPr/>
        </p:nvGrpSpPr>
        <p:grpSpPr bwMode="auto">
          <a:xfrm>
            <a:off x="3657600" y="1391467"/>
            <a:ext cx="1371600" cy="1427934"/>
            <a:chOff x="624" y="432"/>
            <a:chExt cx="1120" cy="1166"/>
          </a:xfrm>
        </p:grpSpPr>
        <p:sp>
          <p:nvSpPr>
            <p:cNvPr id="10" name="AutoShape 8"/>
            <p:cNvSpPr>
              <a:spLocks noChangeAspect="1" noChangeArrowheads="1" noTextEdit="1"/>
            </p:cNvSpPr>
            <p:nvPr/>
          </p:nvSpPr>
          <p:spPr bwMode="auto">
            <a:xfrm>
              <a:off x="624" y="432"/>
              <a:ext cx="1120" cy="11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1" name="Freeform 11"/>
            <p:cNvSpPr>
              <a:spLocks/>
            </p:cNvSpPr>
            <p:nvPr/>
          </p:nvSpPr>
          <p:spPr bwMode="auto">
            <a:xfrm>
              <a:off x="970" y="536"/>
              <a:ext cx="746" cy="966"/>
            </a:xfrm>
            <a:custGeom>
              <a:avLst/>
              <a:gdLst/>
              <a:ahLst/>
              <a:cxnLst>
                <a:cxn ang="0">
                  <a:pos x="352" y="0"/>
                </a:cxn>
                <a:cxn ang="0">
                  <a:pos x="352" y="0"/>
                </a:cxn>
                <a:cxn ang="0">
                  <a:pos x="352" y="0"/>
                </a:cxn>
                <a:cxn ang="0">
                  <a:pos x="352" y="0"/>
                </a:cxn>
                <a:cxn ang="0">
                  <a:pos x="338" y="2"/>
                </a:cxn>
                <a:cxn ang="0">
                  <a:pos x="18" y="20"/>
                </a:cxn>
                <a:cxn ang="0">
                  <a:pos x="18" y="20"/>
                </a:cxn>
                <a:cxn ang="0">
                  <a:pos x="12" y="22"/>
                </a:cxn>
                <a:cxn ang="0">
                  <a:pos x="6" y="26"/>
                </a:cxn>
                <a:cxn ang="0">
                  <a:pos x="2" y="32"/>
                </a:cxn>
                <a:cxn ang="0">
                  <a:pos x="0" y="40"/>
                </a:cxn>
                <a:cxn ang="0">
                  <a:pos x="0" y="892"/>
                </a:cxn>
                <a:cxn ang="0">
                  <a:pos x="0" y="892"/>
                </a:cxn>
                <a:cxn ang="0">
                  <a:pos x="0" y="892"/>
                </a:cxn>
                <a:cxn ang="0">
                  <a:pos x="0" y="900"/>
                </a:cxn>
                <a:cxn ang="0">
                  <a:pos x="4" y="908"/>
                </a:cxn>
                <a:cxn ang="0">
                  <a:pos x="10" y="916"/>
                </a:cxn>
                <a:cxn ang="0">
                  <a:pos x="20" y="924"/>
                </a:cxn>
                <a:cxn ang="0">
                  <a:pos x="20" y="924"/>
                </a:cxn>
                <a:cxn ang="0">
                  <a:pos x="42" y="930"/>
                </a:cxn>
                <a:cxn ang="0">
                  <a:pos x="68" y="936"/>
                </a:cxn>
                <a:cxn ang="0">
                  <a:pos x="102" y="944"/>
                </a:cxn>
                <a:cxn ang="0">
                  <a:pos x="148" y="950"/>
                </a:cxn>
                <a:cxn ang="0">
                  <a:pos x="204" y="958"/>
                </a:cxn>
                <a:cxn ang="0">
                  <a:pos x="272" y="964"/>
                </a:cxn>
                <a:cxn ang="0">
                  <a:pos x="352" y="966"/>
                </a:cxn>
                <a:cxn ang="0">
                  <a:pos x="352" y="966"/>
                </a:cxn>
                <a:cxn ang="0">
                  <a:pos x="366" y="966"/>
                </a:cxn>
                <a:cxn ang="0">
                  <a:pos x="378" y="964"/>
                </a:cxn>
                <a:cxn ang="0">
                  <a:pos x="388" y="958"/>
                </a:cxn>
                <a:cxn ang="0">
                  <a:pos x="386" y="960"/>
                </a:cxn>
                <a:cxn ang="0">
                  <a:pos x="734" y="808"/>
                </a:cxn>
                <a:cxn ang="0">
                  <a:pos x="734" y="808"/>
                </a:cxn>
                <a:cxn ang="0">
                  <a:pos x="740" y="806"/>
                </a:cxn>
                <a:cxn ang="0">
                  <a:pos x="742" y="800"/>
                </a:cxn>
                <a:cxn ang="0">
                  <a:pos x="746" y="796"/>
                </a:cxn>
                <a:cxn ang="0">
                  <a:pos x="746" y="790"/>
                </a:cxn>
                <a:cxn ang="0">
                  <a:pos x="746" y="76"/>
                </a:cxn>
                <a:cxn ang="0">
                  <a:pos x="746" y="76"/>
                </a:cxn>
                <a:cxn ang="0">
                  <a:pos x="744" y="68"/>
                </a:cxn>
                <a:cxn ang="0">
                  <a:pos x="742" y="62"/>
                </a:cxn>
                <a:cxn ang="0">
                  <a:pos x="736" y="58"/>
                </a:cxn>
                <a:cxn ang="0">
                  <a:pos x="730" y="56"/>
                </a:cxn>
                <a:cxn ang="0">
                  <a:pos x="380" y="2"/>
                </a:cxn>
                <a:cxn ang="0">
                  <a:pos x="380" y="2"/>
                </a:cxn>
                <a:cxn ang="0">
                  <a:pos x="362" y="0"/>
                </a:cxn>
                <a:cxn ang="0">
                  <a:pos x="352" y="0"/>
                </a:cxn>
                <a:cxn ang="0">
                  <a:pos x="352" y="0"/>
                </a:cxn>
              </a:cxnLst>
              <a:rect l="0" t="0" r="r" b="b"/>
              <a:pathLst>
                <a:path w="746" h="966">
                  <a:moveTo>
                    <a:pt x="352" y="0"/>
                  </a:moveTo>
                  <a:lnTo>
                    <a:pt x="352" y="0"/>
                  </a:lnTo>
                  <a:lnTo>
                    <a:pt x="352" y="0"/>
                  </a:lnTo>
                  <a:lnTo>
                    <a:pt x="352" y="0"/>
                  </a:lnTo>
                  <a:lnTo>
                    <a:pt x="338" y="2"/>
                  </a:lnTo>
                  <a:lnTo>
                    <a:pt x="18" y="20"/>
                  </a:lnTo>
                  <a:lnTo>
                    <a:pt x="18" y="20"/>
                  </a:lnTo>
                  <a:lnTo>
                    <a:pt x="12" y="22"/>
                  </a:lnTo>
                  <a:lnTo>
                    <a:pt x="6" y="26"/>
                  </a:lnTo>
                  <a:lnTo>
                    <a:pt x="2" y="32"/>
                  </a:lnTo>
                  <a:lnTo>
                    <a:pt x="0" y="40"/>
                  </a:lnTo>
                  <a:lnTo>
                    <a:pt x="0" y="892"/>
                  </a:lnTo>
                  <a:lnTo>
                    <a:pt x="0" y="892"/>
                  </a:lnTo>
                  <a:lnTo>
                    <a:pt x="0" y="892"/>
                  </a:lnTo>
                  <a:lnTo>
                    <a:pt x="0" y="900"/>
                  </a:lnTo>
                  <a:lnTo>
                    <a:pt x="4" y="908"/>
                  </a:lnTo>
                  <a:lnTo>
                    <a:pt x="10" y="916"/>
                  </a:lnTo>
                  <a:lnTo>
                    <a:pt x="20" y="924"/>
                  </a:lnTo>
                  <a:lnTo>
                    <a:pt x="20" y="924"/>
                  </a:lnTo>
                  <a:lnTo>
                    <a:pt x="42" y="930"/>
                  </a:lnTo>
                  <a:lnTo>
                    <a:pt x="68" y="936"/>
                  </a:lnTo>
                  <a:lnTo>
                    <a:pt x="102" y="944"/>
                  </a:lnTo>
                  <a:lnTo>
                    <a:pt x="148" y="950"/>
                  </a:lnTo>
                  <a:lnTo>
                    <a:pt x="204" y="958"/>
                  </a:lnTo>
                  <a:lnTo>
                    <a:pt x="272" y="964"/>
                  </a:lnTo>
                  <a:lnTo>
                    <a:pt x="352" y="966"/>
                  </a:lnTo>
                  <a:lnTo>
                    <a:pt x="352" y="966"/>
                  </a:lnTo>
                  <a:lnTo>
                    <a:pt x="366" y="966"/>
                  </a:lnTo>
                  <a:lnTo>
                    <a:pt x="378" y="964"/>
                  </a:lnTo>
                  <a:lnTo>
                    <a:pt x="388" y="958"/>
                  </a:lnTo>
                  <a:lnTo>
                    <a:pt x="386" y="960"/>
                  </a:lnTo>
                  <a:lnTo>
                    <a:pt x="734" y="808"/>
                  </a:lnTo>
                  <a:lnTo>
                    <a:pt x="734" y="808"/>
                  </a:lnTo>
                  <a:lnTo>
                    <a:pt x="740" y="806"/>
                  </a:lnTo>
                  <a:lnTo>
                    <a:pt x="742" y="800"/>
                  </a:lnTo>
                  <a:lnTo>
                    <a:pt x="746" y="796"/>
                  </a:lnTo>
                  <a:lnTo>
                    <a:pt x="746" y="790"/>
                  </a:lnTo>
                  <a:lnTo>
                    <a:pt x="746" y="76"/>
                  </a:lnTo>
                  <a:lnTo>
                    <a:pt x="746" y="76"/>
                  </a:lnTo>
                  <a:lnTo>
                    <a:pt x="744" y="68"/>
                  </a:lnTo>
                  <a:lnTo>
                    <a:pt x="742" y="62"/>
                  </a:lnTo>
                  <a:lnTo>
                    <a:pt x="736" y="58"/>
                  </a:lnTo>
                  <a:lnTo>
                    <a:pt x="730" y="56"/>
                  </a:lnTo>
                  <a:lnTo>
                    <a:pt x="380" y="2"/>
                  </a:lnTo>
                  <a:lnTo>
                    <a:pt x="380" y="2"/>
                  </a:lnTo>
                  <a:lnTo>
                    <a:pt x="362" y="0"/>
                  </a:lnTo>
                  <a:lnTo>
                    <a:pt x="352" y="0"/>
                  </a:lnTo>
                  <a:lnTo>
                    <a:pt x="352"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2" name="Freeform 12"/>
            <p:cNvSpPr>
              <a:spLocks/>
            </p:cNvSpPr>
            <p:nvPr/>
          </p:nvSpPr>
          <p:spPr bwMode="auto">
            <a:xfrm>
              <a:off x="994" y="558"/>
              <a:ext cx="338" cy="920"/>
            </a:xfrm>
            <a:custGeom>
              <a:avLst/>
              <a:gdLst/>
              <a:ahLst/>
              <a:cxnLst>
                <a:cxn ang="0">
                  <a:pos x="0" y="20"/>
                </a:cxn>
                <a:cxn ang="0">
                  <a:pos x="0" y="20"/>
                </a:cxn>
                <a:cxn ang="0">
                  <a:pos x="0" y="872"/>
                </a:cxn>
                <a:cxn ang="0">
                  <a:pos x="0" y="872"/>
                </a:cxn>
                <a:cxn ang="0">
                  <a:pos x="0" y="876"/>
                </a:cxn>
                <a:cxn ang="0">
                  <a:pos x="2" y="878"/>
                </a:cxn>
                <a:cxn ang="0">
                  <a:pos x="4" y="878"/>
                </a:cxn>
                <a:cxn ang="0">
                  <a:pos x="4" y="878"/>
                </a:cxn>
                <a:cxn ang="0">
                  <a:pos x="34" y="888"/>
                </a:cxn>
                <a:cxn ang="0">
                  <a:pos x="60" y="894"/>
                </a:cxn>
                <a:cxn ang="0">
                  <a:pos x="92" y="900"/>
                </a:cxn>
                <a:cxn ang="0">
                  <a:pos x="136" y="906"/>
                </a:cxn>
                <a:cxn ang="0">
                  <a:pos x="188" y="912"/>
                </a:cxn>
                <a:cxn ang="0">
                  <a:pos x="254" y="916"/>
                </a:cxn>
                <a:cxn ang="0">
                  <a:pos x="330" y="920"/>
                </a:cxn>
                <a:cxn ang="0">
                  <a:pos x="330" y="920"/>
                </a:cxn>
                <a:cxn ang="0">
                  <a:pos x="338" y="920"/>
                </a:cxn>
                <a:cxn ang="0">
                  <a:pos x="338" y="0"/>
                </a:cxn>
                <a:cxn ang="0">
                  <a:pos x="338" y="0"/>
                </a:cxn>
                <a:cxn ang="0">
                  <a:pos x="330" y="0"/>
                </a:cxn>
                <a:cxn ang="0">
                  <a:pos x="330" y="0"/>
                </a:cxn>
                <a:cxn ang="0">
                  <a:pos x="0" y="20"/>
                </a:cxn>
                <a:cxn ang="0">
                  <a:pos x="0" y="20"/>
                </a:cxn>
              </a:cxnLst>
              <a:rect l="0" t="0" r="r" b="b"/>
              <a:pathLst>
                <a:path w="338" h="920">
                  <a:moveTo>
                    <a:pt x="0" y="20"/>
                  </a:moveTo>
                  <a:lnTo>
                    <a:pt x="0" y="20"/>
                  </a:lnTo>
                  <a:lnTo>
                    <a:pt x="0" y="872"/>
                  </a:lnTo>
                  <a:lnTo>
                    <a:pt x="0" y="872"/>
                  </a:lnTo>
                  <a:lnTo>
                    <a:pt x="0" y="876"/>
                  </a:lnTo>
                  <a:lnTo>
                    <a:pt x="2" y="878"/>
                  </a:lnTo>
                  <a:lnTo>
                    <a:pt x="4" y="878"/>
                  </a:lnTo>
                  <a:lnTo>
                    <a:pt x="4" y="878"/>
                  </a:lnTo>
                  <a:lnTo>
                    <a:pt x="34" y="888"/>
                  </a:lnTo>
                  <a:lnTo>
                    <a:pt x="60" y="894"/>
                  </a:lnTo>
                  <a:lnTo>
                    <a:pt x="92" y="900"/>
                  </a:lnTo>
                  <a:lnTo>
                    <a:pt x="136" y="906"/>
                  </a:lnTo>
                  <a:lnTo>
                    <a:pt x="188" y="912"/>
                  </a:lnTo>
                  <a:lnTo>
                    <a:pt x="254" y="916"/>
                  </a:lnTo>
                  <a:lnTo>
                    <a:pt x="330" y="920"/>
                  </a:lnTo>
                  <a:lnTo>
                    <a:pt x="330" y="920"/>
                  </a:lnTo>
                  <a:lnTo>
                    <a:pt x="338" y="920"/>
                  </a:lnTo>
                  <a:lnTo>
                    <a:pt x="338" y="0"/>
                  </a:lnTo>
                  <a:lnTo>
                    <a:pt x="338" y="0"/>
                  </a:lnTo>
                  <a:lnTo>
                    <a:pt x="330" y="0"/>
                  </a:lnTo>
                  <a:lnTo>
                    <a:pt x="330" y="0"/>
                  </a:lnTo>
                  <a:lnTo>
                    <a:pt x="0" y="20"/>
                  </a:lnTo>
                  <a:lnTo>
                    <a:pt x="0" y="20"/>
                  </a:lnTo>
                  <a:close/>
                </a:path>
              </a:pathLst>
            </a:custGeom>
            <a:solidFill>
              <a:srgbClr val="8C8C8C"/>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3" name="Freeform 13"/>
            <p:cNvSpPr>
              <a:spLocks/>
            </p:cNvSpPr>
            <p:nvPr/>
          </p:nvSpPr>
          <p:spPr bwMode="auto">
            <a:xfrm>
              <a:off x="1002" y="560"/>
              <a:ext cx="328" cy="906"/>
            </a:xfrm>
            <a:custGeom>
              <a:avLst/>
              <a:gdLst/>
              <a:ahLst/>
              <a:cxnLst>
                <a:cxn ang="0">
                  <a:pos x="0" y="20"/>
                </a:cxn>
                <a:cxn ang="0">
                  <a:pos x="0" y="20"/>
                </a:cxn>
                <a:cxn ang="0">
                  <a:pos x="0" y="858"/>
                </a:cxn>
                <a:cxn ang="0">
                  <a:pos x="0" y="858"/>
                </a:cxn>
                <a:cxn ang="0">
                  <a:pos x="0" y="862"/>
                </a:cxn>
                <a:cxn ang="0">
                  <a:pos x="2" y="864"/>
                </a:cxn>
                <a:cxn ang="0">
                  <a:pos x="4" y="864"/>
                </a:cxn>
                <a:cxn ang="0">
                  <a:pos x="4" y="864"/>
                </a:cxn>
                <a:cxn ang="0">
                  <a:pos x="32" y="874"/>
                </a:cxn>
                <a:cxn ang="0">
                  <a:pos x="58" y="878"/>
                </a:cxn>
                <a:cxn ang="0">
                  <a:pos x="90" y="884"/>
                </a:cxn>
                <a:cxn ang="0">
                  <a:pos x="132" y="890"/>
                </a:cxn>
                <a:cxn ang="0">
                  <a:pos x="184" y="896"/>
                </a:cxn>
                <a:cxn ang="0">
                  <a:pos x="246" y="902"/>
                </a:cxn>
                <a:cxn ang="0">
                  <a:pos x="320" y="906"/>
                </a:cxn>
                <a:cxn ang="0">
                  <a:pos x="320" y="906"/>
                </a:cxn>
                <a:cxn ang="0">
                  <a:pos x="328" y="906"/>
                </a:cxn>
                <a:cxn ang="0">
                  <a:pos x="328" y="0"/>
                </a:cxn>
                <a:cxn ang="0">
                  <a:pos x="328" y="0"/>
                </a:cxn>
                <a:cxn ang="0">
                  <a:pos x="0" y="20"/>
                </a:cxn>
                <a:cxn ang="0">
                  <a:pos x="0" y="20"/>
                </a:cxn>
              </a:cxnLst>
              <a:rect l="0" t="0" r="r" b="b"/>
              <a:pathLst>
                <a:path w="328" h="906">
                  <a:moveTo>
                    <a:pt x="0" y="20"/>
                  </a:moveTo>
                  <a:lnTo>
                    <a:pt x="0" y="20"/>
                  </a:lnTo>
                  <a:lnTo>
                    <a:pt x="0" y="858"/>
                  </a:lnTo>
                  <a:lnTo>
                    <a:pt x="0" y="858"/>
                  </a:lnTo>
                  <a:lnTo>
                    <a:pt x="0" y="862"/>
                  </a:lnTo>
                  <a:lnTo>
                    <a:pt x="2" y="864"/>
                  </a:lnTo>
                  <a:lnTo>
                    <a:pt x="4" y="864"/>
                  </a:lnTo>
                  <a:lnTo>
                    <a:pt x="4" y="864"/>
                  </a:lnTo>
                  <a:lnTo>
                    <a:pt x="32" y="874"/>
                  </a:lnTo>
                  <a:lnTo>
                    <a:pt x="58" y="878"/>
                  </a:lnTo>
                  <a:lnTo>
                    <a:pt x="90" y="884"/>
                  </a:lnTo>
                  <a:lnTo>
                    <a:pt x="132" y="890"/>
                  </a:lnTo>
                  <a:lnTo>
                    <a:pt x="184" y="896"/>
                  </a:lnTo>
                  <a:lnTo>
                    <a:pt x="246" y="902"/>
                  </a:lnTo>
                  <a:lnTo>
                    <a:pt x="320" y="906"/>
                  </a:lnTo>
                  <a:lnTo>
                    <a:pt x="320" y="906"/>
                  </a:lnTo>
                  <a:lnTo>
                    <a:pt x="328" y="906"/>
                  </a:lnTo>
                  <a:lnTo>
                    <a:pt x="328" y="0"/>
                  </a:lnTo>
                  <a:lnTo>
                    <a:pt x="328" y="0"/>
                  </a:lnTo>
                  <a:lnTo>
                    <a:pt x="0" y="20"/>
                  </a:lnTo>
                  <a:lnTo>
                    <a:pt x="0" y="20"/>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4" name="Freeform 14"/>
            <p:cNvSpPr>
              <a:spLocks/>
            </p:cNvSpPr>
            <p:nvPr/>
          </p:nvSpPr>
          <p:spPr bwMode="auto">
            <a:xfrm>
              <a:off x="1378" y="564"/>
              <a:ext cx="312" cy="896"/>
            </a:xfrm>
            <a:custGeom>
              <a:avLst/>
              <a:gdLst/>
              <a:ahLst/>
              <a:cxnLst>
                <a:cxn ang="0">
                  <a:pos x="0" y="0"/>
                </a:cxn>
                <a:cxn ang="0">
                  <a:pos x="0" y="896"/>
                </a:cxn>
                <a:cxn ang="0">
                  <a:pos x="0" y="896"/>
                </a:cxn>
                <a:cxn ang="0">
                  <a:pos x="312" y="758"/>
                </a:cxn>
                <a:cxn ang="0">
                  <a:pos x="312" y="758"/>
                </a:cxn>
                <a:cxn ang="0">
                  <a:pos x="312" y="48"/>
                </a:cxn>
                <a:cxn ang="0">
                  <a:pos x="312" y="48"/>
                </a:cxn>
                <a:cxn ang="0">
                  <a:pos x="0" y="0"/>
                </a:cxn>
                <a:cxn ang="0">
                  <a:pos x="0" y="0"/>
                </a:cxn>
              </a:cxnLst>
              <a:rect l="0" t="0" r="r" b="b"/>
              <a:pathLst>
                <a:path w="312" h="896">
                  <a:moveTo>
                    <a:pt x="0" y="0"/>
                  </a:moveTo>
                  <a:lnTo>
                    <a:pt x="0" y="896"/>
                  </a:lnTo>
                  <a:lnTo>
                    <a:pt x="0" y="896"/>
                  </a:lnTo>
                  <a:lnTo>
                    <a:pt x="312" y="758"/>
                  </a:lnTo>
                  <a:lnTo>
                    <a:pt x="312" y="758"/>
                  </a:lnTo>
                  <a:lnTo>
                    <a:pt x="312" y="48"/>
                  </a:lnTo>
                  <a:lnTo>
                    <a:pt x="312" y="48"/>
                  </a:lnTo>
                  <a:lnTo>
                    <a:pt x="0" y="0"/>
                  </a:lnTo>
                  <a:lnTo>
                    <a:pt x="0" y="0"/>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5" name="Freeform 15"/>
            <p:cNvSpPr>
              <a:spLocks/>
            </p:cNvSpPr>
            <p:nvPr/>
          </p:nvSpPr>
          <p:spPr bwMode="auto">
            <a:xfrm>
              <a:off x="1378" y="604"/>
              <a:ext cx="312" cy="856"/>
            </a:xfrm>
            <a:custGeom>
              <a:avLst/>
              <a:gdLst/>
              <a:ahLst/>
              <a:cxnLst>
                <a:cxn ang="0">
                  <a:pos x="256" y="0"/>
                </a:cxn>
                <a:cxn ang="0">
                  <a:pos x="256" y="0"/>
                </a:cxn>
                <a:cxn ang="0">
                  <a:pos x="312" y="8"/>
                </a:cxn>
                <a:cxn ang="0">
                  <a:pos x="312" y="8"/>
                </a:cxn>
                <a:cxn ang="0">
                  <a:pos x="312" y="718"/>
                </a:cxn>
                <a:cxn ang="0">
                  <a:pos x="312" y="718"/>
                </a:cxn>
                <a:cxn ang="0">
                  <a:pos x="0" y="856"/>
                </a:cxn>
                <a:cxn ang="0">
                  <a:pos x="0" y="544"/>
                </a:cxn>
                <a:cxn ang="0">
                  <a:pos x="0" y="544"/>
                </a:cxn>
                <a:cxn ang="0">
                  <a:pos x="8" y="520"/>
                </a:cxn>
                <a:cxn ang="0">
                  <a:pos x="16" y="496"/>
                </a:cxn>
                <a:cxn ang="0">
                  <a:pos x="24" y="476"/>
                </a:cxn>
                <a:cxn ang="0">
                  <a:pos x="34" y="456"/>
                </a:cxn>
                <a:cxn ang="0">
                  <a:pos x="54" y="422"/>
                </a:cxn>
                <a:cxn ang="0">
                  <a:pos x="76" y="392"/>
                </a:cxn>
                <a:cxn ang="0">
                  <a:pos x="100" y="364"/>
                </a:cxn>
                <a:cxn ang="0">
                  <a:pos x="124" y="340"/>
                </a:cxn>
                <a:cxn ang="0">
                  <a:pos x="170" y="296"/>
                </a:cxn>
                <a:cxn ang="0">
                  <a:pos x="192" y="272"/>
                </a:cxn>
                <a:cxn ang="0">
                  <a:pos x="212" y="248"/>
                </a:cxn>
                <a:cxn ang="0">
                  <a:pos x="230" y="220"/>
                </a:cxn>
                <a:cxn ang="0">
                  <a:pos x="236" y="204"/>
                </a:cxn>
                <a:cxn ang="0">
                  <a:pos x="244" y="188"/>
                </a:cxn>
                <a:cxn ang="0">
                  <a:pos x="248" y="170"/>
                </a:cxn>
                <a:cxn ang="0">
                  <a:pos x="254" y="152"/>
                </a:cxn>
                <a:cxn ang="0">
                  <a:pos x="258" y="130"/>
                </a:cxn>
                <a:cxn ang="0">
                  <a:pos x="260" y="108"/>
                </a:cxn>
                <a:cxn ang="0">
                  <a:pos x="260" y="84"/>
                </a:cxn>
                <a:cxn ang="0">
                  <a:pos x="260" y="58"/>
                </a:cxn>
                <a:cxn ang="0">
                  <a:pos x="258" y="30"/>
                </a:cxn>
                <a:cxn ang="0">
                  <a:pos x="256" y="0"/>
                </a:cxn>
                <a:cxn ang="0">
                  <a:pos x="256" y="0"/>
                </a:cxn>
              </a:cxnLst>
              <a:rect l="0" t="0" r="r" b="b"/>
              <a:pathLst>
                <a:path w="312" h="856">
                  <a:moveTo>
                    <a:pt x="256" y="0"/>
                  </a:moveTo>
                  <a:lnTo>
                    <a:pt x="256" y="0"/>
                  </a:lnTo>
                  <a:lnTo>
                    <a:pt x="312" y="8"/>
                  </a:lnTo>
                  <a:lnTo>
                    <a:pt x="312" y="8"/>
                  </a:lnTo>
                  <a:lnTo>
                    <a:pt x="312" y="718"/>
                  </a:lnTo>
                  <a:lnTo>
                    <a:pt x="312" y="718"/>
                  </a:lnTo>
                  <a:lnTo>
                    <a:pt x="0" y="856"/>
                  </a:lnTo>
                  <a:lnTo>
                    <a:pt x="0" y="544"/>
                  </a:lnTo>
                  <a:lnTo>
                    <a:pt x="0" y="544"/>
                  </a:lnTo>
                  <a:lnTo>
                    <a:pt x="8" y="520"/>
                  </a:lnTo>
                  <a:lnTo>
                    <a:pt x="16" y="496"/>
                  </a:lnTo>
                  <a:lnTo>
                    <a:pt x="24" y="476"/>
                  </a:lnTo>
                  <a:lnTo>
                    <a:pt x="34" y="456"/>
                  </a:lnTo>
                  <a:lnTo>
                    <a:pt x="54" y="422"/>
                  </a:lnTo>
                  <a:lnTo>
                    <a:pt x="76" y="392"/>
                  </a:lnTo>
                  <a:lnTo>
                    <a:pt x="100" y="364"/>
                  </a:lnTo>
                  <a:lnTo>
                    <a:pt x="124" y="340"/>
                  </a:lnTo>
                  <a:lnTo>
                    <a:pt x="170" y="296"/>
                  </a:lnTo>
                  <a:lnTo>
                    <a:pt x="192" y="272"/>
                  </a:lnTo>
                  <a:lnTo>
                    <a:pt x="212" y="248"/>
                  </a:lnTo>
                  <a:lnTo>
                    <a:pt x="230" y="220"/>
                  </a:lnTo>
                  <a:lnTo>
                    <a:pt x="236" y="204"/>
                  </a:lnTo>
                  <a:lnTo>
                    <a:pt x="244" y="188"/>
                  </a:lnTo>
                  <a:lnTo>
                    <a:pt x="248" y="170"/>
                  </a:lnTo>
                  <a:lnTo>
                    <a:pt x="254" y="152"/>
                  </a:lnTo>
                  <a:lnTo>
                    <a:pt x="258" y="130"/>
                  </a:lnTo>
                  <a:lnTo>
                    <a:pt x="260" y="108"/>
                  </a:lnTo>
                  <a:lnTo>
                    <a:pt x="260" y="84"/>
                  </a:lnTo>
                  <a:lnTo>
                    <a:pt x="260" y="58"/>
                  </a:lnTo>
                  <a:lnTo>
                    <a:pt x="258" y="30"/>
                  </a:lnTo>
                  <a:lnTo>
                    <a:pt x="256" y="0"/>
                  </a:lnTo>
                  <a:lnTo>
                    <a:pt x="256" y="0"/>
                  </a:lnTo>
                  <a:close/>
                </a:path>
              </a:pathLst>
            </a:custGeom>
            <a:solidFill>
              <a:srgbClr val="595959"/>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6" name="Freeform 16"/>
            <p:cNvSpPr>
              <a:spLocks/>
            </p:cNvSpPr>
            <p:nvPr/>
          </p:nvSpPr>
          <p:spPr bwMode="auto">
            <a:xfrm>
              <a:off x="1324" y="558"/>
              <a:ext cx="42" cy="920"/>
            </a:xfrm>
            <a:custGeom>
              <a:avLst/>
              <a:gdLst/>
              <a:ahLst/>
              <a:cxnLst>
                <a:cxn ang="0">
                  <a:pos x="0" y="0"/>
                </a:cxn>
                <a:cxn ang="0">
                  <a:pos x="0" y="920"/>
                </a:cxn>
                <a:cxn ang="0">
                  <a:pos x="0" y="920"/>
                </a:cxn>
                <a:cxn ang="0">
                  <a:pos x="12" y="918"/>
                </a:cxn>
                <a:cxn ang="0">
                  <a:pos x="12" y="918"/>
                </a:cxn>
                <a:cxn ang="0">
                  <a:pos x="22" y="918"/>
                </a:cxn>
                <a:cxn ang="0">
                  <a:pos x="30" y="914"/>
                </a:cxn>
                <a:cxn ang="0">
                  <a:pos x="42" y="906"/>
                </a:cxn>
                <a:cxn ang="0">
                  <a:pos x="42" y="10"/>
                </a:cxn>
                <a:cxn ang="0">
                  <a:pos x="42" y="10"/>
                </a:cxn>
                <a:cxn ang="0">
                  <a:pos x="30" y="4"/>
                </a:cxn>
                <a:cxn ang="0">
                  <a:pos x="22" y="2"/>
                </a:cxn>
                <a:cxn ang="0">
                  <a:pos x="12" y="0"/>
                </a:cxn>
                <a:cxn ang="0">
                  <a:pos x="12" y="0"/>
                </a:cxn>
                <a:cxn ang="0">
                  <a:pos x="0" y="0"/>
                </a:cxn>
                <a:cxn ang="0">
                  <a:pos x="0" y="0"/>
                </a:cxn>
              </a:cxnLst>
              <a:rect l="0" t="0" r="r" b="b"/>
              <a:pathLst>
                <a:path w="42" h="920">
                  <a:moveTo>
                    <a:pt x="0" y="0"/>
                  </a:moveTo>
                  <a:lnTo>
                    <a:pt x="0" y="920"/>
                  </a:lnTo>
                  <a:lnTo>
                    <a:pt x="0" y="920"/>
                  </a:lnTo>
                  <a:lnTo>
                    <a:pt x="12" y="918"/>
                  </a:lnTo>
                  <a:lnTo>
                    <a:pt x="12" y="918"/>
                  </a:lnTo>
                  <a:lnTo>
                    <a:pt x="22" y="918"/>
                  </a:lnTo>
                  <a:lnTo>
                    <a:pt x="30" y="914"/>
                  </a:lnTo>
                  <a:lnTo>
                    <a:pt x="42" y="906"/>
                  </a:lnTo>
                  <a:lnTo>
                    <a:pt x="42" y="10"/>
                  </a:lnTo>
                  <a:lnTo>
                    <a:pt x="42" y="10"/>
                  </a:lnTo>
                  <a:lnTo>
                    <a:pt x="30" y="4"/>
                  </a:lnTo>
                  <a:lnTo>
                    <a:pt x="22" y="2"/>
                  </a:lnTo>
                  <a:lnTo>
                    <a:pt x="12" y="0"/>
                  </a:lnTo>
                  <a:lnTo>
                    <a:pt x="12" y="0"/>
                  </a:lnTo>
                  <a:lnTo>
                    <a:pt x="0" y="0"/>
                  </a:lnTo>
                  <a:lnTo>
                    <a:pt x="0" y="0"/>
                  </a:lnTo>
                  <a:close/>
                </a:path>
              </a:pathLst>
            </a:custGeom>
            <a:solidFill>
              <a:srgbClr val="8C8C8C"/>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7" name="Freeform 17"/>
            <p:cNvSpPr>
              <a:spLocks/>
            </p:cNvSpPr>
            <p:nvPr/>
          </p:nvSpPr>
          <p:spPr bwMode="auto">
            <a:xfrm>
              <a:off x="1072" y="816"/>
              <a:ext cx="32" cy="120"/>
            </a:xfrm>
            <a:custGeom>
              <a:avLst/>
              <a:gdLst/>
              <a:ahLst/>
              <a:cxnLst>
                <a:cxn ang="0">
                  <a:pos x="32" y="0"/>
                </a:cxn>
                <a:cxn ang="0">
                  <a:pos x="32" y="0"/>
                </a:cxn>
                <a:cxn ang="0">
                  <a:pos x="0" y="0"/>
                </a:cxn>
                <a:cxn ang="0">
                  <a:pos x="0" y="0"/>
                </a:cxn>
                <a:cxn ang="0">
                  <a:pos x="0" y="120"/>
                </a:cxn>
                <a:cxn ang="0">
                  <a:pos x="32" y="62"/>
                </a:cxn>
                <a:cxn ang="0">
                  <a:pos x="32" y="0"/>
                </a:cxn>
              </a:cxnLst>
              <a:rect l="0" t="0" r="r" b="b"/>
              <a:pathLst>
                <a:path w="32" h="120">
                  <a:moveTo>
                    <a:pt x="32" y="0"/>
                  </a:moveTo>
                  <a:lnTo>
                    <a:pt x="32" y="0"/>
                  </a:lnTo>
                  <a:lnTo>
                    <a:pt x="0" y="0"/>
                  </a:lnTo>
                  <a:lnTo>
                    <a:pt x="0" y="0"/>
                  </a:lnTo>
                  <a:lnTo>
                    <a:pt x="0" y="120"/>
                  </a:lnTo>
                  <a:lnTo>
                    <a:pt x="32" y="62"/>
                  </a:lnTo>
                  <a:lnTo>
                    <a:pt x="32" y="0"/>
                  </a:lnTo>
                  <a:close/>
                </a:path>
              </a:pathLst>
            </a:custGeom>
            <a:solidFill>
              <a:srgbClr val="595959"/>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8" name="Freeform 18"/>
            <p:cNvSpPr>
              <a:spLocks/>
            </p:cNvSpPr>
            <p:nvPr/>
          </p:nvSpPr>
          <p:spPr bwMode="auto">
            <a:xfrm>
              <a:off x="1076" y="822"/>
              <a:ext cx="30" cy="112"/>
            </a:xfrm>
            <a:custGeom>
              <a:avLst/>
              <a:gdLst/>
              <a:ahLst/>
              <a:cxnLst>
                <a:cxn ang="0">
                  <a:pos x="30" y="0"/>
                </a:cxn>
                <a:cxn ang="0">
                  <a:pos x="30" y="0"/>
                </a:cxn>
                <a:cxn ang="0">
                  <a:pos x="0" y="0"/>
                </a:cxn>
                <a:cxn ang="0">
                  <a:pos x="0" y="0"/>
                </a:cxn>
                <a:cxn ang="0">
                  <a:pos x="0" y="112"/>
                </a:cxn>
                <a:cxn ang="0">
                  <a:pos x="30" y="58"/>
                </a:cxn>
                <a:cxn ang="0">
                  <a:pos x="30" y="0"/>
                </a:cxn>
              </a:cxnLst>
              <a:rect l="0" t="0" r="r" b="b"/>
              <a:pathLst>
                <a:path w="30" h="112">
                  <a:moveTo>
                    <a:pt x="30" y="0"/>
                  </a:moveTo>
                  <a:lnTo>
                    <a:pt x="30" y="0"/>
                  </a:lnTo>
                  <a:lnTo>
                    <a:pt x="0" y="0"/>
                  </a:lnTo>
                  <a:lnTo>
                    <a:pt x="0" y="0"/>
                  </a:lnTo>
                  <a:lnTo>
                    <a:pt x="0" y="112"/>
                  </a:lnTo>
                  <a:lnTo>
                    <a:pt x="30" y="58"/>
                  </a:lnTo>
                  <a:lnTo>
                    <a:pt x="30" y="0"/>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19" name="Freeform 19"/>
            <p:cNvSpPr>
              <a:spLocks/>
            </p:cNvSpPr>
            <p:nvPr/>
          </p:nvSpPr>
          <p:spPr bwMode="auto">
            <a:xfrm>
              <a:off x="1110" y="816"/>
              <a:ext cx="188" cy="62"/>
            </a:xfrm>
            <a:custGeom>
              <a:avLst/>
              <a:gdLst/>
              <a:ahLst/>
              <a:cxnLst>
                <a:cxn ang="0">
                  <a:pos x="0" y="0"/>
                </a:cxn>
                <a:cxn ang="0">
                  <a:pos x="0" y="0"/>
                </a:cxn>
                <a:cxn ang="0">
                  <a:pos x="0" y="60"/>
                </a:cxn>
                <a:cxn ang="0">
                  <a:pos x="0" y="60"/>
                </a:cxn>
                <a:cxn ang="0">
                  <a:pos x="188" y="62"/>
                </a:cxn>
                <a:cxn ang="0">
                  <a:pos x="188" y="62"/>
                </a:cxn>
                <a:cxn ang="0">
                  <a:pos x="188" y="0"/>
                </a:cxn>
                <a:cxn ang="0">
                  <a:pos x="188" y="0"/>
                </a:cxn>
                <a:cxn ang="0">
                  <a:pos x="0" y="0"/>
                </a:cxn>
                <a:cxn ang="0">
                  <a:pos x="0" y="0"/>
                </a:cxn>
              </a:cxnLst>
              <a:rect l="0" t="0" r="r" b="b"/>
              <a:pathLst>
                <a:path w="188" h="62">
                  <a:moveTo>
                    <a:pt x="0" y="0"/>
                  </a:moveTo>
                  <a:lnTo>
                    <a:pt x="0" y="0"/>
                  </a:lnTo>
                  <a:lnTo>
                    <a:pt x="0" y="60"/>
                  </a:lnTo>
                  <a:lnTo>
                    <a:pt x="0" y="60"/>
                  </a:lnTo>
                  <a:lnTo>
                    <a:pt x="188" y="62"/>
                  </a:lnTo>
                  <a:lnTo>
                    <a:pt x="188" y="62"/>
                  </a:lnTo>
                  <a:lnTo>
                    <a:pt x="188" y="0"/>
                  </a:lnTo>
                  <a:lnTo>
                    <a:pt x="188" y="0"/>
                  </a:lnTo>
                  <a:lnTo>
                    <a:pt x="0" y="0"/>
                  </a:lnTo>
                  <a:lnTo>
                    <a:pt x="0" y="0"/>
                  </a:lnTo>
                  <a:close/>
                </a:path>
              </a:pathLst>
            </a:custGeom>
            <a:solidFill>
              <a:srgbClr val="4D4D4D"/>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0" name="Freeform 20"/>
            <p:cNvSpPr>
              <a:spLocks/>
            </p:cNvSpPr>
            <p:nvPr/>
          </p:nvSpPr>
          <p:spPr bwMode="auto">
            <a:xfrm>
              <a:off x="1116" y="824"/>
              <a:ext cx="182" cy="56"/>
            </a:xfrm>
            <a:custGeom>
              <a:avLst/>
              <a:gdLst/>
              <a:ahLst/>
              <a:cxnLst>
                <a:cxn ang="0">
                  <a:pos x="0" y="0"/>
                </a:cxn>
                <a:cxn ang="0">
                  <a:pos x="0" y="0"/>
                </a:cxn>
                <a:cxn ang="0">
                  <a:pos x="0" y="54"/>
                </a:cxn>
                <a:cxn ang="0">
                  <a:pos x="0" y="54"/>
                </a:cxn>
                <a:cxn ang="0">
                  <a:pos x="182" y="56"/>
                </a:cxn>
                <a:cxn ang="0">
                  <a:pos x="182" y="56"/>
                </a:cxn>
                <a:cxn ang="0">
                  <a:pos x="182" y="0"/>
                </a:cxn>
                <a:cxn ang="0">
                  <a:pos x="182" y="0"/>
                </a:cxn>
                <a:cxn ang="0">
                  <a:pos x="0" y="0"/>
                </a:cxn>
                <a:cxn ang="0">
                  <a:pos x="0" y="0"/>
                </a:cxn>
              </a:cxnLst>
              <a:rect l="0" t="0" r="r" b="b"/>
              <a:pathLst>
                <a:path w="182" h="56">
                  <a:moveTo>
                    <a:pt x="0" y="0"/>
                  </a:moveTo>
                  <a:lnTo>
                    <a:pt x="0" y="0"/>
                  </a:lnTo>
                  <a:lnTo>
                    <a:pt x="0" y="54"/>
                  </a:lnTo>
                  <a:lnTo>
                    <a:pt x="0" y="54"/>
                  </a:lnTo>
                  <a:lnTo>
                    <a:pt x="182" y="56"/>
                  </a:lnTo>
                  <a:lnTo>
                    <a:pt x="182" y="56"/>
                  </a:lnTo>
                  <a:lnTo>
                    <a:pt x="182" y="0"/>
                  </a:lnTo>
                  <a:lnTo>
                    <a:pt x="182" y="0"/>
                  </a:lnTo>
                  <a:lnTo>
                    <a:pt x="0" y="0"/>
                  </a:lnTo>
                  <a:lnTo>
                    <a:pt x="0" y="0"/>
                  </a:lnTo>
                  <a:close/>
                </a:path>
              </a:pathLst>
            </a:custGeom>
            <a:solidFill>
              <a:srgbClr val="666666"/>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1" name="Freeform 21"/>
            <p:cNvSpPr>
              <a:spLocks/>
            </p:cNvSpPr>
            <p:nvPr/>
          </p:nvSpPr>
          <p:spPr bwMode="auto">
            <a:xfrm>
              <a:off x="1072" y="882"/>
              <a:ext cx="226" cy="70"/>
            </a:xfrm>
            <a:custGeom>
              <a:avLst/>
              <a:gdLst/>
              <a:ahLst/>
              <a:cxnLst>
                <a:cxn ang="0">
                  <a:pos x="0" y="64"/>
                </a:cxn>
                <a:cxn ang="0">
                  <a:pos x="0" y="64"/>
                </a:cxn>
                <a:cxn ang="0">
                  <a:pos x="226" y="70"/>
                </a:cxn>
                <a:cxn ang="0">
                  <a:pos x="226" y="70"/>
                </a:cxn>
                <a:cxn ang="0">
                  <a:pos x="226" y="2"/>
                </a:cxn>
                <a:cxn ang="0">
                  <a:pos x="36" y="0"/>
                </a:cxn>
                <a:cxn ang="0">
                  <a:pos x="0" y="64"/>
                </a:cxn>
              </a:cxnLst>
              <a:rect l="0" t="0" r="r" b="b"/>
              <a:pathLst>
                <a:path w="226" h="70">
                  <a:moveTo>
                    <a:pt x="0" y="64"/>
                  </a:moveTo>
                  <a:lnTo>
                    <a:pt x="0" y="64"/>
                  </a:lnTo>
                  <a:lnTo>
                    <a:pt x="226" y="70"/>
                  </a:lnTo>
                  <a:lnTo>
                    <a:pt x="226" y="70"/>
                  </a:lnTo>
                  <a:lnTo>
                    <a:pt x="226" y="2"/>
                  </a:lnTo>
                  <a:lnTo>
                    <a:pt x="36" y="0"/>
                  </a:lnTo>
                  <a:lnTo>
                    <a:pt x="0" y="64"/>
                  </a:lnTo>
                  <a:close/>
                </a:path>
              </a:pathLst>
            </a:custGeom>
            <a:solidFill>
              <a:srgbClr val="999999"/>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2" name="Freeform 22"/>
            <p:cNvSpPr>
              <a:spLocks/>
            </p:cNvSpPr>
            <p:nvPr/>
          </p:nvSpPr>
          <p:spPr bwMode="auto">
            <a:xfrm>
              <a:off x="1018" y="588"/>
              <a:ext cx="282" cy="202"/>
            </a:xfrm>
            <a:custGeom>
              <a:avLst/>
              <a:gdLst/>
              <a:ahLst/>
              <a:cxnLst>
                <a:cxn ang="0">
                  <a:pos x="282" y="202"/>
                </a:cxn>
                <a:cxn ang="0">
                  <a:pos x="0" y="202"/>
                </a:cxn>
                <a:cxn ang="0">
                  <a:pos x="0" y="16"/>
                </a:cxn>
                <a:cxn ang="0">
                  <a:pos x="282" y="0"/>
                </a:cxn>
                <a:cxn ang="0">
                  <a:pos x="282" y="202"/>
                </a:cxn>
              </a:cxnLst>
              <a:rect l="0" t="0" r="r" b="b"/>
              <a:pathLst>
                <a:path w="282" h="202">
                  <a:moveTo>
                    <a:pt x="282" y="202"/>
                  </a:moveTo>
                  <a:lnTo>
                    <a:pt x="0" y="202"/>
                  </a:lnTo>
                  <a:lnTo>
                    <a:pt x="0" y="16"/>
                  </a:lnTo>
                  <a:lnTo>
                    <a:pt x="282" y="0"/>
                  </a:lnTo>
                  <a:lnTo>
                    <a:pt x="282" y="202"/>
                  </a:lnTo>
                  <a:close/>
                </a:path>
              </a:pathLst>
            </a:custGeom>
            <a:solidFill>
              <a:srgbClr val="595959"/>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3" name="Freeform 23"/>
            <p:cNvSpPr>
              <a:spLocks/>
            </p:cNvSpPr>
            <p:nvPr/>
          </p:nvSpPr>
          <p:spPr bwMode="auto">
            <a:xfrm>
              <a:off x="1026" y="598"/>
              <a:ext cx="274" cy="182"/>
            </a:xfrm>
            <a:custGeom>
              <a:avLst/>
              <a:gdLst/>
              <a:ahLst/>
              <a:cxnLst>
                <a:cxn ang="0">
                  <a:pos x="274" y="182"/>
                </a:cxn>
                <a:cxn ang="0">
                  <a:pos x="0" y="182"/>
                </a:cxn>
                <a:cxn ang="0">
                  <a:pos x="0" y="12"/>
                </a:cxn>
                <a:cxn ang="0">
                  <a:pos x="274" y="0"/>
                </a:cxn>
                <a:cxn ang="0">
                  <a:pos x="274" y="182"/>
                </a:cxn>
              </a:cxnLst>
              <a:rect l="0" t="0" r="r" b="b"/>
              <a:pathLst>
                <a:path w="274" h="182">
                  <a:moveTo>
                    <a:pt x="274" y="182"/>
                  </a:moveTo>
                  <a:lnTo>
                    <a:pt x="0" y="182"/>
                  </a:lnTo>
                  <a:lnTo>
                    <a:pt x="0" y="12"/>
                  </a:lnTo>
                  <a:lnTo>
                    <a:pt x="274" y="0"/>
                  </a:lnTo>
                  <a:lnTo>
                    <a:pt x="274" y="182"/>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4" name="Freeform 24"/>
            <p:cNvSpPr>
              <a:spLocks/>
            </p:cNvSpPr>
            <p:nvPr/>
          </p:nvSpPr>
          <p:spPr bwMode="auto">
            <a:xfrm>
              <a:off x="1008" y="812"/>
              <a:ext cx="48" cy="48"/>
            </a:xfrm>
            <a:custGeom>
              <a:avLst/>
              <a:gdLst/>
              <a:ahLst/>
              <a:cxnLst>
                <a:cxn ang="0">
                  <a:pos x="48" y="24"/>
                </a:cxn>
                <a:cxn ang="0">
                  <a:pos x="48" y="24"/>
                </a:cxn>
                <a:cxn ang="0">
                  <a:pos x="46" y="14"/>
                </a:cxn>
                <a:cxn ang="0">
                  <a:pos x="40" y="6"/>
                </a:cxn>
                <a:cxn ang="0">
                  <a:pos x="34" y="2"/>
                </a:cxn>
                <a:cxn ang="0">
                  <a:pos x="24" y="0"/>
                </a:cxn>
                <a:cxn ang="0">
                  <a:pos x="24" y="0"/>
                </a:cxn>
                <a:cxn ang="0">
                  <a:pos x="16" y="2"/>
                </a:cxn>
                <a:cxn ang="0">
                  <a:pos x="8" y="6"/>
                </a:cxn>
                <a:cxn ang="0">
                  <a:pos x="2" y="14"/>
                </a:cxn>
                <a:cxn ang="0">
                  <a:pos x="0" y="24"/>
                </a:cxn>
                <a:cxn ang="0">
                  <a:pos x="0" y="24"/>
                </a:cxn>
                <a:cxn ang="0">
                  <a:pos x="2" y="34"/>
                </a:cxn>
                <a:cxn ang="0">
                  <a:pos x="8" y="40"/>
                </a:cxn>
                <a:cxn ang="0">
                  <a:pos x="16" y="46"/>
                </a:cxn>
                <a:cxn ang="0">
                  <a:pos x="24" y="48"/>
                </a:cxn>
                <a:cxn ang="0">
                  <a:pos x="24" y="48"/>
                </a:cxn>
                <a:cxn ang="0">
                  <a:pos x="34" y="46"/>
                </a:cxn>
                <a:cxn ang="0">
                  <a:pos x="40" y="40"/>
                </a:cxn>
                <a:cxn ang="0">
                  <a:pos x="46" y="34"/>
                </a:cxn>
                <a:cxn ang="0">
                  <a:pos x="48" y="24"/>
                </a:cxn>
                <a:cxn ang="0">
                  <a:pos x="48" y="24"/>
                </a:cxn>
              </a:cxnLst>
              <a:rect l="0" t="0" r="r" b="b"/>
              <a:pathLst>
                <a:path w="48" h="48">
                  <a:moveTo>
                    <a:pt x="48" y="24"/>
                  </a:moveTo>
                  <a:lnTo>
                    <a:pt x="48" y="24"/>
                  </a:lnTo>
                  <a:lnTo>
                    <a:pt x="46" y="14"/>
                  </a:lnTo>
                  <a:lnTo>
                    <a:pt x="40" y="6"/>
                  </a:lnTo>
                  <a:lnTo>
                    <a:pt x="34" y="2"/>
                  </a:lnTo>
                  <a:lnTo>
                    <a:pt x="24" y="0"/>
                  </a:lnTo>
                  <a:lnTo>
                    <a:pt x="24" y="0"/>
                  </a:lnTo>
                  <a:lnTo>
                    <a:pt x="16" y="2"/>
                  </a:lnTo>
                  <a:lnTo>
                    <a:pt x="8" y="6"/>
                  </a:lnTo>
                  <a:lnTo>
                    <a:pt x="2" y="14"/>
                  </a:lnTo>
                  <a:lnTo>
                    <a:pt x="0" y="24"/>
                  </a:lnTo>
                  <a:lnTo>
                    <a:pt x="0" y="24"/>
                  </a:lnTo>
                  <a:lnTo>
                    <a:pt x="2" y="34"/>
                  </a:lnTo>
                  <a:lnTo>
                    <a:pt x="8" y="40"/>
                  </a:lnTo>
                  <a:lnTo>
                    <a:pt x="16" y="46"/>
                  </a:lnTo>
                  <a:lnTo>
                    <a:pt x="24" y="48"/>
                  </a:lnTo>
                  <a:lnTo>
                    <a:pt x="24" y="48"/>
                  </a:lnTo>
                  <a:lnTo>
                    <a:pt x="34" y="46"/>
                  </a:lnTo>
                  <a:lnTo>
                    <a:pt x="40" y="40"/>
                  </a:lnTo>
                  <a:lnTo>
                    <a:pt x="46" y="34"/>
                  </a:lnTo>
                  <a:lnTo>
                    <a:pt x="48" y="24"/>
                  </a:lnTo>
                  <a:lnTo>
                    <a:pt x="48" y="24"/>
                  </a:lnTo>
                  <a:close/>
                </a:path>
              </a:pathLst>
            </a:custGeom>
            <a:solidFill>
              <a:srgbClr val="8C8C8C"/>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5" name="Freeform 25"/>
            <p:cNvSpPr>
              <a:spLocks/>
            </p:cNvSpPr>
            <p:nvPr/>
          </p:nvSpPr>
          <p:spPr bwMode="auto">
            <a:xfrm>
              <a:off x="1016" y="820"/>
              <a:ext cx="32" cy="32"/>
            </a:xfrm>
            <a:custGeom>
              <a:avLst/>
              <a:gdLst/>
              <a:ahLst/>
              <a:cxnLst>
                <a:cxn ang="0">
                  <a:pos x="32" y="16"/>
                </a:cxn>
                <a:cxn ang="0">
                  <a:pos x="32" y="16"/>
                </a:cxn>
                <a:cxn ang="0">
                  <a:pos x="30" y="10"/>
                </a:cxn>
                <a:cxn ang="0">
                  <a:pos x="28" y="4"/>
                </a:cxn>
                <a:cxn ang="0">
                  <a:pos x="22" y="0"/>
                </a:cxn>
                <a:cxn ang="0">
                  <a:pos x="16" y="0"/>
                </a:cxn>
                <a:cxn ang="0">
                  <a:pos x="16" y="0"/>
                </a:cxn>
                <a:cxn ang="0">
                  <a:pos x="10" y="0"/>
                </a:cxn>
                <a:cxn ang="0">
                  <a:pos x="6" y="4"/>
                </a:cxn>
                <a:cxn ang="0">
                  <a:pos x="2" y="10"/>
                </a:cxn>
                <a:cxn ang="0">
                  <a:pos x="0" y="16"/>
                </a:cxn>
                <a:cxn ang="0">
                  <a:pos x="0" y="16"/>
                </a:cxn>
                <a:cxn ang="0">
                  <a:pos x="2" y="22"/>
                </a:cxn>
                <a:cxn ang="0">
                  <a:pos x="6" y="28"/>
                </a:cxn>
                <a:cxn ang="0">
                  <a:pos x="10" y="30"/>
                </a:cxn>
                <a:cxn ang="0">
                  <a:pos x="16" y="32"/>
                </a:cxn>
                <a:cxn ang="0">
                  <a:pos x="16" y="32"/>
                </a:cxn>
                <a:cxn ang="0">
                  <a:pos x="22" y="30"/>
                </a:cxn>
                <a:cxn ang="0">
                  <a:pos x="28" y="28"/>
                </a:cxn>
                <a:cxn ang="0">
                  <a:pos x="30" y="22"/>
                </a:cxn>
                <a:cxn ang="0">
                  <a:pos x="32" y="16"/>
                </a:cxn>
                <a:cxn ang="0">
                  <a:pos x="32" y="16"/>
                </a:cxn>
              </a:cxnLst>
              <a:rect l="0" t="0" r="r" b="b"/>
              <a:pathLst>
                <a:path w="32" h="32">
                  <a:moveTo>
                    <a:pt x="32" y="16"/>
                  </a:moveTo>
                  <a:lnTo>
                    <a:pt x="32" y="16"/>
                  </a:lnTo>
                  <a:lnTo>
                    <a:pt x="30" y="10"/>
                  </a:lnTo>
                  <a:lnTo>
                    <a:pt x="28" y="4"/>
                  </a:lnTo>
                  <a:lnTo>
                    <a:pt x="22" y="0"/>
                  </a:lnTo>
                  <a:lnTo>
                    <a:pt x="16" y="0"/>
                  </a:lnTo>
                  <a:lnTo>
                    <a:pt x="16" y="0"/>
                  </a:lnTo>
                  <a:lnTo>
                    <a:pt x="10" y="0"/>
                  </a:lnTo>
                  <a:lnTo>
                    <a:pt x="6" y="4"/>
                  </a:lnTo>
                  <a:lnTo>
                    <a:pt x="2" y="10"/>
                  </a:lnTo>
                  <a:lnTo>
                    <a:pt x="0" y="16"/>
                  </a:lnTo>
                  <a:lnTo>
                    <a:pt x="0" y="16"/>
                  </a:lnTo>
                  <a:lnTo>
                    <a:pt x="2" y="22"/>
                  </a:lnTo>
                  <a:lnTo>
                    <a:pt x="6" y="28"/>
                  </a:lnTo>
                  <a:lnTo>
                    <a:pt x="10" y="30"/>
                  </a:lnTo>
                  <a:lnTo>
                    <a:pt x="16" y="32"/>
                  </a:lnTo>
                  <a:lnTo>
                    <a:pt x="16" y="32"/>
                  </a:lnTo>
                  <a:lnTo>
                    <a:pt x="22" y="30"/>
                  </a:lnTo>
                  <a:lnTo>
                    <a:pt x="28" y="28"/>
                  </a:lnTo>
                  <a:lnTo>
                    <a:pt x="30" y="22"/>
                  </a:lnTo>
                  <a:lnTo>
                    <a:pt x="32" y="16"/>
                  </a:lnTo>
                  <a:lnTo>
                    <a:pt x="32" y="16"/>
                  </a:lnTo>
                  <a:close/>
                </a:path>
              </a:pathLst>
            </a:custGeom>
            <a:solidFill>
              <a:srgbClr val="33A02C"/>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6" name="Freeform 26"/>
            <p:cNvSpPr>
              <a:spLocks/>
            </p:cNvSpPr>
            <p:nvPr/>
          </p:nvSpPr>
          <p:spPr bwMode="auto">
            <a:xfrm>
              <a:off x="1008" y="870"/>
              <a:ext cx="48" cy="48"/>
            </a:xfrm>
            <a:custGeom>
              <a:avLst/>
              <a:gdLst/>
              <a:ahLst/>
              <a:cxnLst>
                <a:cxn ang="0">
                  <a:pos x="48" y="24"/>
                </a:cxn>
                <a:cxn ang="0">
                  <a:pos x="48" y="24"/>
                </a:cxn>
                <a:cxn ang="0">
                  <a:pos x="46" y="14"/>
                </a:cxn>
                <a:cxn ang="0">
                  <a:pos x="40" y="6"/>
                </a:cxn>
                <a:cxn ang="0">
                  <a:pos x="34" y="0"/>
                </a:cxn>
                <a:cxn ang="0">
                  <a:pos x="24" y="0"/>
                </a:cxn>
                <a:cxn ang="0">
                  <a:pos x="24" y="0"/>
                </a:cxn>
                <a:cxn ang="0">
                  <a:pos x="16" y="0"/>
                </a:cxn>
                <a:cxn ang="0">
                  <a:pos x="8" y="6"/>
                </a:cxn>
                <a:cxn ang="0">
                  <a:pos x="2" y="14"/>
                </a:cxn>
                <a:cxn ang="0">
                  <a:pos x="0" y="24"/>
                </a:cxn>
                <a:cxn ang="0">
                  <a:pos x="0" y="24"/>
                </a:cxn>
                <a:cxn ang="0">
                  <a:pos x="2" y="32"/>
                </a:cxn>
                <a:cxn ang="0">
                  <a:pos x="8" y="40"/>
                </a:cxn>
                <a:cxn ang="0">
                  <a:pos x="16" y="46"/>
                </a:cxn>
                <a:cxn ang="0">
                  <a:pos x="24" y="48"/>
                </a:cxn>
                <a:cxn ang="0">
                  <a:pos x="24" y="48"/>
                </a:cxn>
                <a:cxn ang="0">
                  <a:pos x="34" y="46"/>
                </a:cxn>
                <a:cxn ang="0">
                  <a:pos x="40" y="40"/>
                </a:cxn>
                <a:cxn ang="0">
                  <a:pos x="46" y="32"/>
                </a:cxn>
                <a:cxn ang="0">
                  <a:pos x="48" y="24"/>
                </a:cxn>
                <a:cxn ang="0">
                  <a:pos x="48" y="24"/>
                </a:cxn>
              </a:cxnLst>
              <a:rect l="0" t="0" r="r" b="b"/>
              <a:pathLst>
                <a:path w="48" h="48">
                  <a:moveTo>
                    <a:pt x="48" y="24"/>
                  </a:moveTo>
                  <a:lnTo>
                    <a:pt x="48" y="24"/>
                  </a:lnTo>
                  <a:lnTo>
                    <a:pt x="46" y="14"/>
                  </a:lnTo>
                  <a:lnTo>
                    <a:pt x="40" y="6"/>
                  </a:lnTo>
                  <a:lnTo>
                    <a:pt x="34" y="0"/>
                  </a:lnTo>
                  <a:lnTo>
                    <a:pt x="24" y="0"/>
                  </a:lnTo>
                  <a:lnTo>
                    <a:pt x="24" y="0"/>
                  </a:lnTo>
                  <a:lnTo>
                    <a:pt x="16" y="0"/>
                  </a:lnTo>
                  <a:lnTo>
                    <a:pt x="8" y="6"/>
                  </a:lnTo>
                  <a:lnTo>
                    <a:pt x="2" y="14"/>
                  </a:lnTo>
                  <a:lnTo>
                    <a:pt x="0" y="24"/>
                  </a:lnTo>
                  <a:lnTo>
                    <a:pt x="0" y="24"/>
                  </a:lnTo>
                  <a:lnTo>
                    <a:pt x="2" y="32"/>
                  </a:lnTo>
                  <a:lnTo>
                    <a:pt x="8" y="40"/>
                  </a:lnTo>
                  <a:lnTo>
                    <a:pt x="16" y="46"/>
                  </a:lnTo>
                  <a:lnTo>
                    <a:pt x="24" y="48"/>
                  </a:lnTo>
                  <a:lnTo>
                    <a:pt x="24" y="48"/>
                  </a:lnTo>
                  <a:lnTo>
                    <a:pt x="34" y="46"/>
                  </a:lnTo>
                  <a:lnTo>
                    <a:pt x="40" y="40"/>
                  </a:lnTo>
                  <a:lnTo>
                    <a:pt x="46" y="32"/>
                  </a:lnTo>
                  <a:lnTo>
                    <a:pt x="48" y="24"/>
                  </a:lnTo>
                  <a:lnTo>
                    <a:pt x="48" y="24"/>
                  </a:lnTo>
                  <a:close/>
                </a:path>
              </a:pathLst>
            </a:custGeom>
            <a:solidFill>
              <a:srgbClr val="8C8C8C"/>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7" name="Freeform 27"/>
            <p:cNvSpPr>
              <a:spLocks/>
            </p:cNvSpPr>
            <p:nvPr/>
          </p:nvSpPr>
          <p:spPr bwMode="auto">
            <a:xfrm>
              <a:off x="1016" y="878"/>
              <a:ext cx="32" cy="32"/>
            </a:xfrm>
            <a:custGeom>
              <a:avLst/>
              <a:gdLst/>
              <a:ahLst/>
              <a:cxnLst>
                <a:cxn ang="0">
                  <a:pos x="32" y="16"/>
                </a:cxn>
                <a:cxn ang="0">
                  <a:pos x="32" y="16"/>
                </a:cxn>
                <a:cxn ang="0">
                  <a:pos x="30" y="10"/>
                </a:cxn>
                <a:cxn ang="0">
                  <a:pos x="28" y="4"/>
                </a:cxn>
                <a:cxn ang="0">
                  <a:pos x="22" y="0"/>
                </a:cxn>
                <a:cxn ang="0">
                  <a:pos x="16" y="0"/>
                </a:cxn>
                <a:cxn ang="0">
                  <a:pos x="16" y="0"/>
                </a:cxn>
                <a:cxn ang="0">
                  <a:pos x="10" y="0"/>
                </a:cxn>
                <a:cxn ang="0">
                  <a:pos x="6" y="4"/>
                </a:cxn>
                <a:cxn ang="0">
                  <a:pos x="2" y="10"/>
                </a:cxn>
                <a:cxn ang="0">
                  <a:pos x="0" y="16"/>
                </a:cxn>
                <a:cxn ang="0">
                  <a:pos x="0" y="16"/>
                </a:cxn>
                <a:cxn ang="0">
                  <a:pos x="2" y="22"/>
                </a:cxn>
                <a:cxn ang="0">
                  <a:pos x="6" y="26"/>
                </a:cxn>
                <a:cxn ang="0">
                  <a:pos x="10" y="30"/>
                </a:cxn>
                <a:cxn ang="0">
                  <a:pos x="16" y="32"/>
                </a:cxn>
                <a:cxn ang="0">
                  <a:pos x="16" y="32"/>
                </a:cxn>
                <a:cxn ang="0">
                  <a:pos x="22" y="30"/>
                </a:cxn>
                <a:cxn ang="0">
                  <a:pos x="28" y="26"/>
                </a:cxn>
                <a:cxn ang="0">
                  <a:pos x="30" y="22"/>
                </a:cxn>
                <a:cxn ang="0">
                  <a:pos x="32" y="16"/>
                </a:cxn>
                <a:cxn ang="0">
                  <a:pos x="32" y="16"/>
                </a:cxn>
              </a:cxnLst>
              <a:rect l="0" t="0" r="r" b="b"/>
              <a:pathLst>
                <a:path w="32" h="32">
                  <a:moveTo>
                    <a:pt x="32" y="16"/>
                  </a:moveTo>
                  <a:lnTo>
                    <a:pt x="32" y="16"/>
                  </a:lnTo>
                  <a:lnTo>
                    <a:pt x="30" y="10"/>
                  </a:lnTo>
                  <a:lnTo>
                    <a:pt x="28" y="4"/>
                  </a:lnTo>
                  <a:lnTo>
                    <a:pt x="22" y="0"/>
                  </a:lnTo>
                  <a:lnTo>
                    <a:pt x="16" y="0"/>
                  </a:lnTo>
                  <a:lnTo>
                    <a:pt x="16" y="0"/>
                  </a:lnTo>
                  <a:lnTo>
                    <a:pt x="10" y="0"/>
                  </a:lnTo>
                  <a:lnTo>
                    <a:pt x="6" y="4"/>
                  </a:lnTo>
                  <a:lnTo>
                    <a:pt x="2" y="10"/>
                  </a:lnTo>
                  <a:lnTo>
                    <a:pt x="0" y="16"/>
                  </a:lnTo>
                  <a:lnTo>
                    <a:pt x="0" y="16"/>
                  </a:lnTo>
                  <a:lnTo>
                    <a:pt x="2" y="22"/>
                  </a:lnTo>
                  <a:lnTo>
                    <a:pt x="6" y="26"/>
                  </a:lnTo>
                  <a:lnTo>
                    <a:pt x="10" y="30"/>
                  </a:lnTo>
                  <a:lnTo>
                    <a:pt x="16" y="32"/>
                  </a:lnTo>
                  <a:lnTo>
                    <a:pt x="16" y="32"/>
                  </a:lnTo>
                  <a:lnTo>
                    <a:pt x="22" y="30"/>
                  </a:lnTo>
                  <a:lnTo>
                    <a:pt x="28" y="26"/>
                  </a:lnTo>
                  <a:lnTo>
                    <a:pt x="30" y="22"/>
                  </a:lnTo>
                  <a:lnTo>
                    <a:pt x="32" y="16"/>
                  </a:lnTo>
                  <a:lnTo>
                    <a:pt x="32" y="16"/>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8" name="Freeform 28"/>
            <p:cNvSpPr>
              <a:spLocks/>
            </p:cNvSpPr>
            <p:nvPr/>
          </p:nvSpPr>
          <p:spPr bwMode="auto">
            <a:xfrm>
              <a:off x="1042" y="606"/>
              <a:ext cx="242" cy="78"/>
            </a:xfrm>
            <a:custGeom>
              <a:avLst/>
              <a:gdLst/>
              <a:ahLst/>
              <a:cxnLst>
                <a:cxn ang="0">
                  <a:pos x="242" y="70"/>
                </a:cxn>
                <a:cxn ang="0">
                  <a:pos x="0" y="78"/>
                </a:cxn>
                <a:cxn ang="0">
                  <a:pos x="0" y="14"/>
                </a:cxn>
                <a:cxn ang="0">
                  <a:pos x="242" y="0"/>
                </a:cxn>
                <a:cxn ang="0">
                  <a:pos x="242" y="70"/>
                </a:cxn>
              </a:cxnLst>
              <a:rect l="0" t="0" r="r" b="b"/>
              <a:pathLst>
                <a:path w="242" h="78">
                  <a:moveTo>
                    <a:pt x="242" y="70"/>
                  </a:moveTo>
                  <a:lnTo>
                    <a:pt x="0" y="78"/>
                  </a:lnTo>
                  <a:lnTo>
                    <a:pt x="0" y="14"/>
                  </a:lnTo>
                  <a:lnTo>
                    <a:pt x="242" y="0"/>
                  </a:lnTo>
                  <a:lnTo>
                    <a:pt x="242" y="70"/>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29" name="Freeform 29"/>
            <p:cNvSpPr>
              <a:spLocks/>
            </p:cNvSpPr>
            <p:nvPr/>
          </p:nvSpPr>
          <p:spPr bwMode="auto">
            <a:xfrm>
              <a:off x="1042" y="640"/>
              <a:ext cx="234" cy="36"/>
            </a:xfrm>
            <a:custGeom>
              <a:avLst/>
              <a:gdLst/>
              <a:ahLst/>
              <a:cxnLst>
                <a:cxn ang="0">
                  <a:pos x="234" y="28"/>
                </a:cxn>
                <a:cxn ang="0">
                  <a:pos x="0" y="36"/>
                </a:cxn>
                <a:cxn ang="0">
                  <a:pos x="0" y="12"/>
                </a:cxn>
                <a:cxn ang="0">
                  <a:pos x="234" y="0"/>
                </a:cxn>
                <a:cxn ang="0">
                  <a:pos x="234" y="28"/>
                </a:cxn>
              </a:cxnLst>
              <a:rect l="0" t="0" r="r" b="b"/>
              <a:pathLst>
                <a:path w="234" h="36">
                  <a:moveTo>
                    <a:pt x="234" y="28"/>
                  </a:moveTo>
                  <a:lnTo>
                    <a:pt x="0" y="36"/>
                  </a:lnTo>
                  <a:lnTo>
                    <a:pt x="0" y="12"/>
                  </a:lnTo>
                  <a:lnTo>
                    <a:pt x="234" y="0"/>
                  </a:lnTo>
                  <a:lnTo>
                    <a:pt x="234" y="28"/>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0" name="Rectangle 30"/>
            <p:cNvSpPr>
              <a:spLocks noChangeArrowheads="1"/>
            </p:cNvSpPr>
            <p:nvPr/>
          </p:nvSpPr>
          <p:spPr bwMode="auto">
            <a:xfrm>
              <a:off x="1124" y="842"/>
              <a:ext cx="174" cy="14"/>
            </a:xfrm>
            <a:prstGeom prst="rect">
              <a:avLst/>
            </a:prstGeom>
            <a:solidFill>
              <a:srgbClr val="7F7F7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1" name="Freeform 31"/>
            <p:cNvSpPr>
              <a:spLocks/>
            </p:cNvSpPr>
            <p:nvPr/>
          </p:nvSpPr>
          <p:spPr bwMode="auto">
            <a:xfrm>
              <a:off x="1124" y="834"/>
              <a:ext cx="174" cy="16"/>
            </a:xfrm>
            <a:custGeom>
              <a:avLst/>
              <a:gdLst/>
              <a:ahLst/>
              <a:cxnLst>
                <a:cxn ang="0">
                  <a:pos x="0" y="16"/>
                </a:cxn>
                <a:cxn ang="0">
                  <a:pos x="174" y="16"/>
                </a:cxn>
                <a:cxn ang="0">
                  <a:pos x="174" y="2"/>
                </a:cxn>
                <a:cxn ang="0">
                  <a:pos x="0" y="0"/>
                </a:cxn>
                <a:cxn ang="0">
                  <a:pos x="0" y="16"/>
                </a:cxn>
              </a:cxnLst>
              <a:rect l="0" t="0" r="r" b="b"/>
              <a:pathLst>
                <a:path w="174" h="16">
                  <a:moveTo>
                    <a:pt x="0" y="16"/>
                  </a:moveTo>
                  <a:lnTo>
                    <a:pt x="174" y="16"/>
                  </a:lnTo>
                  <a:lnTo>
                    <a:pt x="174" y="2"/>
                  </a:lnTo>
                  <a:lnTo>
                    <a:pt x="0" y="0"/>
                  </a:lnTo>
                  <a:lnTo>
                    <a:pt x="0" y="1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2" name="Freeform 32"/>
            <p:cNvSpPr>
              <a:spLocks/>
            </p:cNvSpPr>
            <p:nvPr/>
          </p:nvSpPr>
          <p:spPr bwMode="auto">
            <a:xfrm>
              <a:off x="1520" y="1130"/>
              <a:ext cx="170" cy="268"/>
            </a:xfrm>
            <a:custGeom>
              <a:avLst/>
              <a:gdLst/>
              <a:ahLst/>
              <a:cxnLst>
                <a:cxn ang="0">
                  <a:pos x="170" y="0"/>
                </a:cxn>
                <a:cxn ang="0">
                  <a:pos x="170" y="0"/>
                </a:cxn>
                <a:cxn ang="0">
                  <a:pos x="170" y="192"/>
                </a:cxn>
                <a:cxn ang="0">
                  <a:pos x="170" y="192"/>
                </a:cxn>
                <a:cxn ang="0">
                  <a:pos x="0" y="268"/>
                </a:cxn>
                <a:cxn ang="0">
                  <a:pos x="0" y="268"/>
                </a:cxn>
                <a:cxn ang="0">
                  <a:pos x="2" y="234"/>
                </a:cxn>
                <a:cxn ang="0">
                  <a:pos x="8" y="204"/>
                </a:cxn>
                <a:cxn ang="0">
                  <a:pos x="16" y="180"/>
                </a:cxn>
                <a:cxn ang="0">
                  <a:pos x="24" y="160"/>
                </a:cxn>
                <a:cxn ang="0">
                  <a:pos x="36" y="144"/>
                </a:cxn>
                <a:cxn ang="0">
                  <a:pos x="48" y="130"/>
                </a:cxn>
                <a:cxn ang="0">
                  <a:pos x="62" y="118"/>
                </a:cxn>
                <a:cxn ang="0">
                  <a:pos x="74" y="108"/>
                </a:cxn>
                <a:cxn ang="0">
                  <a:pos x="104" y="90"/>
                </a:cxn>
                <a:cxn ang="0">
                  <a:pos x="116" y="80"/>
                </a:cxn>
                <a:cxn ang="0">
                  <a:pos x="130" y="68"/>
                </a:cxn>
                <a:cxn ang="0">
                  <a:pos x="142" y="56"/>
                </a:cxn>
                <a:cxn ang="0">
                  <a:pos x="154" y="40"/>
                </a:cxn>
                <a:cxn ang="0">
                  <a:pos x="162" y="22"/>
                </a:cxn>
                <a:cxn ang="0">
                  <a:pos x="170" y="0"/>
                </a:cxn>
                <a:cxn ang="0">
                  <a:pos x="170" y="0"/>
                </a:cxn>
              </a:cxnLst>
              <a:rect l="0" t="0" r="r" b="b"/>
              <a:pathLst>
                <a:path w="170" h="268">
                  <a:moveTo>
                    <a:pt x="170" y="0"/>
                  </a:moveTo>
                  <a:lnTo>
                    <a:pt x="170" y="0"/>
                  </a:lnTo>
                  <a:lnTo>
                    <a:pt x="170" y="192"/>
                  </a:lnTo>
                  <a:lnTo>
                    <a:pt x="170" y="192"/>
                  </a:lnTo>
                  <a:lnTo>
                    <a:pt x="0" y="268"/>
                  </a:lnTo>
                  <a:lnTo>
                    <a:pt x="0" y="268"/>
                  </a:lnTo>
                  <a:lnTo>
                    <a:pt x="2" y="234"/>
                  </a:lnTo>
                  <a:lnTo>
                    <a:pt x="8" y="204"/>
                  </a:lnTo>
                  <a:lnTo>
                    <a:pt x="16" y="180"/>
                  </a:lnTo>
                  <a:lnTo>
                    <a:pt x="24" y="160"/>
                  </a:lnTo>
                  <a:lnTo>
                    <a:pt x="36" y="144"/>
                  </a:lnTo>
                  <a:lnTo>
                    <a:pt x="48" y="130"/>
                  </a:lnTo>
                  <a:lnTo>
                    <a:pt x="62" y="118"/>
                  </a:lnTo>
                  <a:lnTo>
                    <a:pt x="74" y="108"/>
                  </a:lnTo>
                  <a:lnTo>
                    <a:pt x="104" y="90"/>
                  </a:lnTo>
                  <a:lnTo>
                    <a:pt x="116" y="80"/>
                  </a:lnTo>
                  <a:lnTo>
                    <a:pt x="130" y="68"/>
                  </a:lnTo>
                  <a:lnTo>
                    <a:pt x="142" y="56"/>
                  </a:lnTo>
                  <a:lnTo>
                    <a:pt x="154" y="40"/>
                  </a:lnTo>
                  <a:lnTo>
                    <a:pt x="162" y="22"/>
                  </a:lnTo>
                  <a:lnTo>
                    <a:pt x="170" y="0"/>
                  </a:lnTo>
                  <a:lnTo>
                    <a:pt x="170" y="0"/>
                  </a:lnTo>
                  <a:close/>
                </a:path>
              </a:pathLst>
            </a:custGeom>
            <a:solidFill>
              <a:srgbClr val="4D4D4D"/>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3" name="Freeform 33"/>
            <p:cNvSpPr>
              <a:spLocks/>
            </p:cNvSpPr>
            <p:nvPr/>
          </p:nvSpPr>
          <p:spPr bwMode="auto">
            <a:xfrm>
              <a:off x="1016" y="980"/>
              <a:ext cx="126" cy="454"/>
            </a:xfrm>
            <a:custGeom>
              <a:avLst/>
              <a:gdLst/>
              <a:ahLst/>
              <a:cxnLst>
                <a:cxn ang="0">
                  <a:pos x="76" y="144"/>
                </a:cxn>
                <a:cxn ang="0">
                  <a:pos x="76" y="144"/>
                </a:cxn>
                <a:cxn ang="0">
                  <a:pos x="78" y="132"/>
                </a:cxn>
                <a:cxn ang="0">
                  <a:pos x="80" y="120"/>
                </a:cxn>
                <a:cxn ang="0">
                  <a:pos x="84" y="112"/>
                </a:cxn>
                <a:cxn ang="0">
                  <a:pos x="90" y="102"/>
                </a:cxn>
                <a:cxn ang="0">
                  <a:pos x="98" y="94"/>
                </a:cxn>
                <a:cxn ang="0">
                  <a:pos x="106" y="88"/>
                </a:cxn>
                <a:cxn ang="0">
                  <a:pos x="116" y="84"/>
                </a:cxn>
                <a:cxn ang="0">
                  <a:pos x="126" y="82"/>
                </a:cxn>
                <a:cxn ang="0">
                  <a:pos x="126" y="6"/>
                </a:cxn>
                <a:cxn ang="0">
                  <a:pos x="0" y="0"/>
                </a:cxn>
                <a:cxn ang="0">
                  <a:pos x="0" y="430"/>
                </a:cxn>
                <a:cxn ang="0">
                  <a:pos x="0" y="430"/>
                </a:cxn>
                <a:cxn ang="0">
                  <a:pos x="34" y="438"/>
                </a:cxn>
                <a:cxn ang="0">
                  <a:pos x="74" y="446"/>
                </a:cxn>
                <a:cxn ang="0">
                  <a:pos x="126" y="454"/>
                </a:cxn>
                <a:cxn ang="0">
                  <a:pos x="126" y="204"/>
                </a:cxn>
                <a:cxn ang="0">
                  <a:pos x="126" y="204"/>
                </a:cxn>
                <a:cxn ang="0">
                  <a:pos x="116" y="202"/>
                </a:cxn>
                <a:cxn ang="0">
                  <a:pos x="106" y="198"/>
                </a:cxn>
                <a:cxn ang="0">
                  <a:pos x="98" y="192"/>
                </a:cxn>
                <a:cxn ang="0">
                  <a:pos x="90" y="184"/>
                </a:cxn>
                <a:cxn ang="0">
                  <a:pos x="84" y="176"/>
                </a:cxn>
                <a:cxn ang="0">
                  <a:pos x="80" y="166"/>
                </a:cxn>
                <a:cxn ang="0">
                  <a:pos x="78" y="154"/>
                </a:cxn>
                <a:cxn ang="0">
                  <a:pos x="76" y="144"/>
                </a:cxn>
                <a:cxn ang="0">
                  <a:pos x="76" y="144"/>
                </a:cxn>
              </a:cxnLst>
              <a:rect l="0" t="0" r="r" b="b"/>
              <a:pathLst>
                <a:path w="126" h="454">
                  <a:moveTo>
                    <a:pt x="76" y="144"/>
                  </a:moveTo>
                  <a:lnTo>
                    <a:pt x="76" y="144"/>
                  </a:lnTo>
                  <a:lnTo>
                    <a:pt x="78" y="132"/>
                  </a:lnTo>
                  <a:lnTo>
                    <a:pt x="80" y="120"/>
                  </a:lnTo>
                  <a:lnTo>
                    <a:pt x="84" y="112"/>
                  </a:lnTo>
                  <a:lnTo>
                    <a:pt x="90" y="102"/>
                  </a:lnTo>
                  <a:lnTo>
                    <a:pt x="98" y="94"/>
                  </a:lnTo>
                  <a:lnTo>
                    <a:pt x="106" y="88"/>
                  </a:lnTo>
                  <a:lnTo>
                    <a:pt x="116" y="84"/>
                  </a:lnTo>
                  <a:lnTo>
                    <a:pt x="126" y="82"/>
                  </a:lnTo>
                  <a:lnTo>
                    <a:pt x="126" y="6"/>
                  </a:lnTo>
                  <a:lnTo>
                    <a:pt x="0" y="0"/>
                  </a:lnTo>
                  <a:lnTo>
                    <a:pt x="0" y="430"/>
                  </a:lnTo>
                  <a:lnTo>
                    <a:pt x="0" y="430"/>
                  </a:lnTo>
                  <a:lnTo>
                    <a:pt x="34" y="438"/>
                  </a:lnTo>
                  <a:lnTo>
                    <a:pt x="74" y="446"/>
                  </a:lnTo>
                  <a:lnTo>
                    <a:pt x="126" y="454"/>
                  </a:lnTo>
                  <a:lnTo>
                    <a:pt x="126" y="204"/>
                  </a:lnTo>
                  <a:lnTo>
                    <a:pt x="126" y="204"/>
                  </a:lnTo>
                  <a:lnTo>
                    <a:pt x="116" y="202"/>
                  </a:lnTo>
                  <a:lnTo>
                    <a:pt x="106" y="198"/>
                  </a:lnTo>
                  <a:lnTo>
                    <a:pt x="98" y="192"/>
                  </a:lnTo>
                  <a:lnTo>
                    <a:pt x="90" y="184"/>
                  </a:lnTo>
                  <a:lnTo>
                    <a:pt x="84" y="176"/>
                  </a:lnTo>
                  <a:lnTo>
                    <a:pt x="80" y="166"/>
                  </a:lnTo>
                  <a:lnTo>
                    <a:pt x="78" y="154"/>
                  </a:lnTo>
                  <a:lnTo>
                    <a:pt x="76" y="144"/>
                  </a:lnTo>
                  <a:lnTo>
                    <a:pt x="76" y="144"/>
                  </a:lnTo>
                  <a:close/>
                </a:path>
              </a:pathLst>
            </a:custGeom>
            <a:solidFill>
              <a:srgbClr val="9E9E9E"/>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4" name="Freeform 34"/>
            <p:cNvSpPr>
              <a:spLocks/>
            </p:cNvSpPr>
            <p:nvPr/>
          </p:nvSpPr>
          <p:spPr bwMode="auto">
            <a:xfrm>
              <a:off x="1158" y="986"/>
              <a:ext cx="146" cy="460"/>
            </a:xfrm>
            <a:custGeom>
              <a:avLst/>
              <a:gdLst/>
              <a:ahLst/>
              <a:cxnLst>
                <a:cxn ang="0">
                  <a:pos x="146" y="6"/>
                </a:cxn>
                <a:cxn ang="0">
                  <a:pos x="0" y="0"/>
                </a:cxn>
                <a:cxn ang="0">
                  <a:pos x="0" y="76"/>
                </a:cxn>
                <a:cxn ang="0">
                  <a:pos x="0" y="76"/>
                </a:cxn>
                <a:cxn ang="0">
                  <a:pos x="10" y="78"/>
                </a:cxn>
                <a:cxn ang="0">
                  <a:pos x="20" y="82"/>
                </a:cxn>
                <a:cxn ang="0">
                  <a:pos x="28" y="88"/>
                </a:cxn>
                <a:cxn ang="0">
                  <a:pos x="36" y="96"/>
                </a:cxn>
                <a:cxn ang="0">
                  <a:pos x="42" y="106"/>
                </a:cxn>
                <a:cxn ang="0">
                  <a:pos x="46" y="114"/>
                </a:cxn>
                <a:cxn ang="0">
                  <a:pos x="50" y="126"/>
                </a:cxn>
                <a:cxn ang="0">
                  <a:pos x="50" y="138"/>
                </a:cxn>
                <a:cxn ang="0">
                  <a:pos x="50" y="138"/>
                </a:cxn>
                <a:cxn ang="0">
                  <a:pos x="50" y="148"/>
                </a:cxn>
                <a:cxn ang="0">
                  <a:pos x="46" y="160"/>
                </a:cxn>
                <a:cxn ang="0">
                  <a:pos x="42" y="170"/>
                </a:cxn>
                <a:cxn ang="0">
                  <a:pos x="36" y="178"/>
                </a:cxn>
                <a:cxn ang="0">
                  <a:pos x="28" y="186"/>
                </a:cxn>
                <a:cxn ang="0">
                  <a:pos x="20" y="192"/>
                </a:cxn>
                <a:cxn ang="0">
                  <a:pos x="10" y="196"/>
                </a:cxn>
                <a:cxn ang="0">
                  <a:pos x="0" y="198"/>
                </a:cxn>
                <a:cxn ang="0">
                  <a:pos x="0" y="450"/>
                </a:cxn>
                <a:cxn ang="0">
                  <a:pos x="0" y="450"/>
                </a:cxn>
                <a:cxn ang="0">
                  <a:pos x="70" y="456"/>
                </a:cxn>
                <a:cxn ang="0">
                  <a:pos x="106" y="458"/>
                </a:cxn>
                <a:cxn ang="0">
                  <a:pos x="144" y="460"/>
                </a:cxn>
                <a:cxn ang="0">
                  <a:pos x="146" y="6"/>
                </a:cxn>
              </a:cxnLst>
              <a:rect l="0" t="0" r="r" b="b"/>
              <a:pathLst>
                <a:path w="146" h="460">
                  <a:moveTo>
                    <a:pt x="146" y="6"/>
                  </a:moveTo>
                  <a:lnTo>
                    <a:pt x="0" y="0"/>
                  </a:lnTo>
                  <a:lnTo>
                    <a:pt x="0" y="76"/>
                  </a:lnTo>
                  <a:lnTo>
                    <a:pt x="0" y="76"/>
                  </a:lnTo>
                  <a:lnTo>
                    <a:pt x="10" y="78"/>
                  </a:lnTo>
                  <a:lnTo>
                    <a:pt x="20" y="82"/>
                  </a:lnTo>
                  <a:lnTo>
                    <a:pt x="28" y="88"/>
                  </a:lnTo>
                  <a:lnTo>
                    <a:pt x="36" y="96"/>
                  </a:lnTo>
                  <a:lnTo>
                    <a:pt x="42" y="106"/>
                  </a:lnTo>
                  <a:lnTo>
                    <a:pt x="46" y="114"/>
                  </a:lnTo>
                  <a:lnTo>
                    <a:pt x="50" y="126"/>
                  </a:lnTo>
                  <a:lnTo>
                    <a:pt x="50" y="138"/>
                  </a:lnTo>
                  <a:lnTo>
                    <a:pt x="50" y="138"/>
                  </a:lnTo>
                  <a:lnTo>
                    <a:pt x="50" y="148"/>
                  </a:lnTo>
                  <a:lnTo>
                    <a:pt x="46" y="160"/>
                  </a:lnTo>
                  <a:lnTo>
                    <a:pt x="42" y="170"/>
                  </a:lnTo>
                  <a:lnTo>
                    <a:pt x="36" y="178"/>
                  </a:lnTo>
                  <a:lnTo>
                    <a:pt x="28" y="186"/>
                  </a:lnTo>
                  <a:lnTo>
                    <a:pt x="20" y="192"/>
                  </a:lnTo>
                  <a:lnTo>
                    <a:pt x="10" y="196"/>
                  </a:lnTo>
                  <a:lnTo>
                    <a:pt x="0" y="198"/>
                  </a:lnTo>
                  <a:lnTo>
                    <a:pt x="0" y="450"/>
                  </a:lnTo>
                  <a:lnTo>
                    <a:pt x="0" y="450"/>
                  </a:lnTo>
                  <a:lnTo>
                    <a:pt x="70" y="456"/>
                  </a:lnTo>
                  <a:lnTo>
                    <a:pt x="106" y="458"/>
                  </a:lnTo>
                  <a:lnTo>
                    <a:pt x="144" y="460"/>
                  </a:lnTo>
                  <a:lnTo>
                    <a:pt x="146" y="6"/>
                  </a:lnTo>
                  <a:close/>
                </a:path>
              </a:pathLst>
            </a:custGeom>
            <a:solidFill>
              <a:srgbClr val="9E9E9E"/>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5" name="Freeform 35"/>
            <p:cNvSpPr>
              <a:spLocks/>
            </p:cNvSpPr>
            <p:nvPr/>
          </p:nvSpPr>
          <p:spPr bwMode="auto">
            <a:xfrm>
              <a:off x="1110" y="1080"/>
              <a:ext cx="80" cy="86"/>
            </a:xfrm>
            <a:custGeom>
              <a:avLst/>
              <a:gdLst/>
              <a:ahLst/>
              <a:cxnLst>
                <a:cxn ang="0">
                  <a:pos x="80" y="44"/>
                </a:cxn>
                <a:cxn ang="0">
                  <a:pos x="80" y="44"/>
                </a:cxn>
                <a:cxn ang="0">
                  <a:pos x="78" y="34"/>
                </a:cxn>
                <a:cxn ang="0">
                  <a:pos x="76" y="26"/>
                </a:cxn>
                <a:cxn ang="0">
                  <a:pos x="74" y="20"/>
                </a:cxn>
                <a:cxn ang="0">
                  <a:pos x="68" y="14"/>
                </a:cxn>
                <a:cxn ang="0">
                  <a:pos x="62" y="8"/>
                </a:cxn>
                <a:cxn ang="0">
                  <a:pos x="56" y="4"/>
                </a:cxn>
                <a:cxn ang="0">
                  <a:pos x="48" y="2"/>
                </a:cxn>
                <a:cxn ang="0">
                  <a:pos x="40" y="0"/>
                </a:cxn>
                <a:cxn ang="0">
                  <a:pos x="40" y="0"/>
                </a:cxn>
                <a:cxn ang="0">
                  <a:pos x="32" y="2"/>
                </a:cxn>
                <a:cxn ang="0">
                  <a:pos x="24" y="4"/>
                </a:cxn>
                <a:cxn ang="0">
                  <a:pos x="18" y="8"/>
                </a:cxn>
                <a:cxn ang="0">
                  <a:pos x="12" y="14"/>
                </a:cxn>
                <a:cxn ang="0">
                  <a:pos x="8" y="20"/>
                </a:cxn>
                <a:cxn ang="0">
                  <a:pos x="4" y="26"/>
                </a:cxn>
                <a:cxn ang="0">
                  <a:pos x="2" y="34"/>
                </a:cxn>
                <a:cxn ang="0">
                  <a:pos x="0" y="44"/>
                </a:cxn>
                <a:cxn ang="0">
                  <a:pos x="0" y="44"/>
                </a:cxn>
                <a:cxn ang="0">
                  <a:pos x="2" y="52"/>
                </a:cxn>
                <a:cxn ang="0">
                  <a:pos x="4" y="60"/>
                </a:cxn>
                <a:cxn ang="0">
                  <a:pos x="8" y="66"/>
                </a:cxn>
                <a:cxn ang="0">
                  <a:pos x="12" y="74"/>
                </a:cxn>
                <a:cxn ang="0">
                  <a:pos x="18" y="78"/>
                </a:cxn>
                <a:cxn ang="0">
                  <a:pos x="24" y="82"/>
                </a:cxn>
                <a:cxn ang="0">
                  <a:pos x="32" y="84"/>
                </a:cxn>
                <a:cxn ang="0">
                  <a:pos x="40" y="86"/>
                </a:cxn>
                <a:cxn ang="0">
                  <a:pos x="40" y="86"/>
                </a:cxn>
                <a:cxn ang="0">
                  <a:pos x="48" y="84"/>
                </a:cxn>
                <a:cxn ang="0">
                  <a:pos x="56" y="82"/>
                </a:cxn>
                <a:cxn ang="0">
                  <a:pos x="62" y="78"/>
                </a:cxn>
                <a:cxn ang="0">
                  <a:pos x="68" y="74"/>
                </a:cxn>
                <a:cxn ang="0">
                  <a:pos x="74" y="66"/>
                </a:cxn>
                <a:cxn ang="0">
                  <a:pos x="76" y="60"/>
                </a:cxn>
                <a:cxn ang="0">
                  <a:pos x="78" y="52"/>
                </a:cxn>
                <a:cxn ang="0">
                  <a:pos x="80" y="44"/>
                </a:cxn>
                <a:cxn ang="0">
                  <a:pos x="80" y="44"/>
                </a:cxn>
              </a:cxnLst>
              <a:rect l="0" t="0" r="r" b="b"/>
              <a:pathLst>
                <a:path w="80" h="86">
                  <a:moveTo>
                    <a:pt x="80" y="44"/>
                  </a:moveTo>
                  <a:lnTo>
                    <a:pt x="80" y="44"/>
                  </a:lnTo>
                  <a:lnTo>
                    <a:pt x="78" y="34"/>
                  </a:lnTo>
                  <a:lnTo>
                    <a:pt x="76" y="26"/>
                  </a:lnTo>
                  <a:lnTo>
                    <a:pt x="74" y="20"/>
                  </a:lnTo>
                  <a:lnTo>
                    <a:pt x="68" y="14"/>
                  </a:lnTo>
                  <a:lnTo>
                    <a:pt x="62" y="8"/>
                  </a:lnTo>
                  <a:lnTo>
                    <a:pt x="56" y="4"/>
                  </a:lnTo>
                  <a:lnTo>
                    <a:pt x="48" y="2"/>
                  </a:lnTo>
                  <a:lnTo>
                    <a:pt x="40" y="0"/>
                  </a:lnTo>
                  <a:lnTo>
                    <a:pt x="40" y="0"/>
                  </a:lnTo>
                  <a:lnTo>
                    <a:pt x="32" y="2"/>
                  </a:lnTo>
                  <a:lnTo>
                    <a:pt x="24" y="4"/>
                  </a:lnTo>
                  <a:lnTo>
                    <a:pt x="18" y="8"/>
                  </a:lnTo>
                  <a:lnTo>
                    <a:pt x="12" y="14"/>
                  </a:lnTo>
                  <a:lnTo>
                    <a:pt x="8" y="20"/>
                  </a:lnTo>
                  <a:lnTo>
                    <a:pt x="4" y="26"/>
                  </a:lnTo>
                  <a:lnTo>
                    <a:pt x="2" y="34"/>
                  </a:lnTo>
                  <a:lnTo>
                    <a:pt x="0" y="44"/>
                  </a:lnTo>
                  <a:lnTo>
                    <a:pt x="0" y="44"/>
                  </a:lnTo>
                  <a:lnTo>
                    <a:pt x="2" y="52"/>
                  </a:lnTo>
                  <a:lnTo>
                    <a:pt x="4" y="60"/>
                  </a:lnTo>
                  <a:lnTo>
                    <a:pt x="8" y="66"/>
                  </a:lnTo>
                  <a:lnTo>
                    <a:pt x="12" y="74"/>
                  </a:lnTo>
                  <a:lnTo>
                    <a:pt x="18" y="78"/>
                  </a:lnTo>
                  <a:lnTo>
                    <a:pt x="24" y="82"/>
                  </a:lnTo>
                  <a:lnTo>
                    <a:pt x="32" y="84"/>
                  </a:lnTo>
                  <a:lnTo>
                    <a:pt x="40" y="86"/>
                  </a:lnTo>
                  <a:lnTo>
                    <a:pt x="40" y="86"/>
                  </a:lnTo>
                  <a:lnTo>
                    <a:pt x="48" y="84"/>
                  </a:lnTo>
                  <a:lnTo>
                    <a:pt x="56" y="82"/>
                  </a:lnTo>
                  <a:lnTo>
                    <a:pt x="62" y="78"/>
                  </a:lnTo>
                  <a:lnTo>
                    <a:pt x="68" y="74"/>
                  </a:lnTo>
                  <a:lnTo>
                    <a:pt x="74" y="66"/>
                  </a:lnTo>
                  <a:lnTo>
                    <a:pt x="76" y="60"/>
                  </a:lnTo>
                  <a:lnTo>
                    <a:pt x="78" y="52"/>
                  </a:lnTo>
                  <a:lnTo>
                    <a:pt x="80" y="44"/>
                  </a:lnTo>
                  <a:lnTo>
                    <a:pt x="80" y="4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6" name="Freeform 36"/>
            <p:cNvSpPr>
              <a:spLocks/>
            </p:cNvSpPr>
            <p:nvPr/>
          </p:nvSpPr>
          <p:spPr bwMode="auto">
            <a:xfrm>
              <a:off x="1112" y="1090"/>
              <a:ext cx="64" cy="68"/>
            </a:xfrm>
            <a:custGeom>
              <a:avLst/>
              <a:gdLst/>
              <a:ahLst/>
              <a:cxnLst>
                <a:cxn ang="0">
                  <a:pos x="48" y="40"/>
                </a:cxn>
                <a:cxn ang="0">
                  <a:pos x="48" y="40"/>
                </a:cxn>
                <a:cxn ang="0">
                  <a:pos x="42" y="40"/>
                </a:cxn>
                <a:cxn ang="0">
                  <a:pos x="38" y="36"/>
                </a:cxn>
                <a:cxn ang="0">
                  <a:pos x="34" y="30"/>
                </a:cxn>
                <a:cxn ang="0">
                  <a:pos x="32" y="24"/>
                </a:cxn>
                <a:cxn ang="0">
                  <a:pos x="32" y="24"/>
                </a:cxn>
                <a:cxn ang="0">
                  <a:pos x="34" y="18"/>
                </a:cxn>
                <a:cxn ang="0">
                  <a:pos x="38" y="12"/>
                </a:cxn>
                <a:cxn ang="0">
                  <a:pos x="42" y="8"/>
                </a:cxn>
                <a:cxn ang="0">
                  <a:pos x="48" y="6"/>
                </a:cxn>
                <a:cxn ang="0">
                  <a:pos x="48" y="6"/>
                </a:cxn>
                <a:cxn ang="0">
                  <a:pos x="50" y="6"/>
                </a:cxn>
                <a:cxn ang="0">
                  <a:pos x="50" y="6"/>
                </a:cxn>
                <a:cxn ang="0">
                  <a:pos x="42" y="2"/>
                </a:cxn>
                <a:cxn ang="0">
                  <a:pos x="32" y="0"/>
                </a:cxn>
                <a:cxn ang="0">
                  <a:pos x="32" y="0"/>
                </a:cxn>
                <a:cxn ang="0">
                  <a:pos x="26" y="2"/>
                </a:cxn>
                <a:cxn ang="0">
                  <a:pos x="20" y="4"/>
                </a:cxn>
                <a:cxn ang="0">
                  <a:pos x="14" y="6"/>
                </a:cxn>
                <a:cxn ang="0">
                  <a:pos x="10" y="10"/>
                </a:cxn>
                <a:cxn ang="0">
                  <a:pos x="6" y="16"/>
                </a:cxn>
                <a:cxn ang="0">
                  <a:pos x="2" y="22"/>
                </a:cxn>
                <a:cxn ang="0">
                  <a:pos x="0" y="28"/>
                </a:cxn>
                <a:cxn ang="0">
                  <a:pos x="0" y="34"/>
                </a:cxn>
                <a:cxn ang="0">
                  <a:pos x="0" y="34"/>
                </a:cxn>
                <a:cxn ang="0">
                  <a:pos x="0" y="42"/>
                </a:cxn>
                <a:cxn ang="0">
                  <a:pos x="2" y="48"/>
                </a:cxn>
                <a:cxn ang="0">
                  <a:pos x="6" y="54"/>
                </a:cxn>
                <a:cxn ang="0">
                  <a:pos x="10" y="58"/>
                </a:cxn>
                <a:cxn ang="0">
                  <a:pos x="14" y="62"/>
                </a:cxn>
                <a:cxn ang="0">
                  <a:pos x="20" y="66"/>
                </a:cxn>
                <a:cxn ang="0">
                  <a:pos x="26" y="68"/>
                </a:cxn>
                <a:cxn ang="0">
                  <a:pos x="32" y="68"/>
                </a:cxn>
                <a:cxn ang="0">
                  <a:pos x="32" y="68"/>
                </a:cxn>
                <a:cxn ang="0">
                  <a:pos x="38" y="68"/>
                </a:cxn>
                <a:cxn ang="0">
                  <a:pos x="44" y="66"/>
                </a:cxn>
                <a:cxn ang="0">
                  <a:pos x="50" y="62"/>
                </a:cxn>
                <a:cxn ang="0">
                  <a:pos x="54" y="58"/>
                </a:cxn>
                <a:cxn ang="0">
                  <a:pos x="58" y="54"/>
                </a:cxn>
                <a:cxn ang="0">
                  <a:pos x="60" y="48"/>
                </a:cxn>
                <a:cxn ang="0">
                  <a:pos x="62" y="42"/>
                </a:cxn>
                <a:cxn ang="0">
                  <a:pos x="64" y="34"/>
                </a:cxn>
                <a:cxn ang="0">
                  <a:pos x="64" y="34"/>
                </a:cxn>
                <a:cxn ang="0">
                  <a:pos x="62" y="32"/>
                </a:cxn>
                <a:cxn ang="0">
                  <a:pos x="62" y="32"/>
                </a:cxn>
                <a:cxn ang="0">
                  <a:pos x="58" y="38"/>
                </a:cxn>
                <a:cxn ang="0">
                  <a:pos x="54" y="40"/>
                </a:cxn>
                <a:cxn ang="0">
                  <a:pos x="48" y="40"/>
                </a:cxn>
                <a:cxn ang="0">
                  <a:pos x="48" y="40"/>
                </a:cxn>
              </a:cxnLst>
              <a:rect l="0" t="0" r="r" b="b"/>
              <a:pathLst>
                <a:path w="64" h="68">
                  <a:moveTo>
                    <a:pt x="48" y="40"/>
                  </a:moveTo>
                  <a:lnTo>
                    <a:pt x="48" y="40"/>
                  </a:lnTo>
                  <a:lnTo>
                    <a:pt x="42" y="40"/>
                  </a:lnTo>
                  <a:lnTo>
                    <a:pt x="38" y="36"/>
                  </a:lnTo>
                  <a:lnTo>
                    <a:pt x="34" y="30"/>
                  </a:lnTo>
                  <a:lnTo>
                    <a:pt x="32" y="24"/>
                  </a:lnTo>
                  <a:lnTo>
                    <a:pt x="32" y="24"/>
                  </a:lnTo>
                  <a:lnTo>
                    <a:pt x="34" y="18"/>
                  </a:lnTo>
                  <a:lnTo>
                    <a:pt x="38" y="12"/>
                  </a:lnTo>
                  <a:lnTo>
                    <a:pt x="42" y="8"/>
                  </a:lnTo>
                  <a:lnTo>
                    <a:pt x="48" y="6"/>
                  </a:lnTo>
                  <a:lnTo>
                    <a:pt x="48" y="6"/>
                  </a:lnTo>
                  <a:lnTo>
                    <a:pt x="50" y="6"/>
                  </a:lnTo>
                  <a:lnTo>
                    <a:pt x="50" y="6"/>
                  </a:lnTo>
                  <a:lnTo>
                    <a:pt x="42" y="2"/>
                  </a:lnTo>
                  <a:lnTo>
                    <a:pt x="32" y="0"/>
                  </a:lnTo>
                  <a:lnTo>
                    <a:pt x="32" y="0"/>
                  </a:lnTo>
                  <a:lnTo>
                    <a:pt x="26" y="2"/>
                  </a:lnTo>
                  <a:lnTo>
                    <a:pt x="20" y="4"/>
                  </a:lnTo>
                  <a:lnTo>
                    <a:pt x="14" y="6"/>
                  </a:lnTo>
                  <a:lnTo>
                    <a:pt x="10" y="10"/>
                  </a:lnTo>
                  <a:lnTo>
                    <a:pt x="6" y="16"/>
                  </a:lnTo>
                  <a:lnTo>
                    <a:pt x="2" y="22"/>
                  </a:lnTo>
                  <a:lnTo>
                    <a:pt x="0" y="28"/>
                  </a:lnTo>
                  <a:lnTo>
                    <a:pt x="0" y="34"/>
                  </a:lnTo>
                  <a:lnTo>
                    <a:pt x="0" y="34"/>
                  </a:lnTo>
                  <a:lnTo>
                    <a:pt x="0" y="42"/>
                  </a:lnTo>
                  <a:lnTo>
                    <a:pt x="2" y="48"/>
                  </a:lnTo>
                  <a:lnTo>
                    <a:pt x="6" y="54"/>
                  </a:lnTo>
                  <a:lnTo>
                    <a:pt x="10" y="58"/>
                  </a:lnTo>
                  <a:lnTo>
                    <a:pt x="14" y="62"/>
                  </a:lnTo>
                  <a:lnTo>
                    <a:pt x="20" y="66"/>
                  </a:lnTo>
                  <a:lnTo>
                    <a:pt x="26" y="68"/>
                  </a:lnTo>
                  <a:lnTo>
                    <a:pt x="32" y="68"/>
                  </a:lnTo>
                  <a:lnTo>
                    <a:pt x="32" y="68"/>
                  </a:lnTo>
                  <a:lnTo>
                    <a:pt x="38" y="68"/>
                  </a:lnTo>
                  <a:lnTo>
                    <a:pt x="44" y="66"/>
                  </a:lnTo>
                  <a:lnTo>
                    <a:pt x="50" y="62"/>
                  </a:lnTo>
                  <a:lnTo>
                    <a:pt x="54" y="58"/>
                  </a:lnTo>
                  <a:lnTo>
                    <a:pt x="58" y="54"/>
                  </a:lnTo>
                  <a:lnTo>
                    <a:pt x="60" y="48"/>
                  </a:lnTo>
                  <a:lnTo>
                    <a:pt x="62" y="42"/>
                  </a:lnTo>
                  <a:lnTo>
                    <a:pt x="64" y="34"/>
                  </a:lnTo>
                  <a:lnTo>
                    <a:pt x="64" y="34"/>
                  </a:lnTo>
                  <a:lnTo>
                    <a:pt x="62" y="32"/>
                  </a:lnTo>
                  <a:lnTo>
                    <a:pt x="62" y="32"/>
                  </a:lnTo>
                  <a:lnTo>
                    <a:pt x="58" y="38"/>
                  </a:lnTo>
                  <a:lnTo>
                    <a:pt x="54" y="40"/>
                  </a:lnTo>
                  <a:lnTo>
                    <a:pt x="48" y="40"/>
                  </a:lnTo>
                  <a:lnTo>
                    <a:pt x="48" y="40"/>
                  </a:lnTo>
                  <a:close/>
                </a:path>
              </a:pathLst>
            </a:custGeom>
            <a:solidFill>
              <a:srgbClr val="CCCCCC"/>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7" name="Freeform 37"/>
            <p:cNvSpPr>
              <a:spLocks/>
            </p:cNvSpPr>
            <p:nvPr/>
          </p:nvSpPr>
          <p:spPr bwMode="auto">
            <a:xfrm>
              <a:off x="1030" y="886"/>
              <a:ext cx="10" cy="8"/>
            </a:xfrm>
            <a:custGeom>
              <a:avLst/>
              <a:gdLst/>
              <a:ahLst/>
              <a:cxnLst>
                <a:cxn ang="0">
                  <a:pos x="10" y="4"/>
                </a:cxn>
                <a:cxn ang="0">
                  <a:pos x="10" y="4"/>
                </a:cxn>
                <a:cxn ang="0">
                  <a:pos x="8" y="8"/>
                </a:cxn>
                <a:cxn ang="0">
                  <a:pos x="4" y="8"/>
                </a:cxn>
                <a:cxn ang="0">
                  <a:pos x="4" y="8"/>
                </a:cxn>
                <a:cxn ang="0">
                  <a:pos x="2" y="8"/>
                </a:cxn>
                <a:cxn ang="0">
                  <a:pos x="0" y="4"/>
                </a:cxn>
                <a:cxn ang="0">
                  <a:pos x="0" y="4"/>
                </a:cxn>
                <a:cxn ang="0">
                  <a:pos x="2" y="0"/>
                </a:cxn>
                <a:cxn ang="0">
                  <a:pos x="4" y="0"/>
                </a:cxn>
                <a:cxn ang="0">
                  <a:pos x="4" y="0"/>
                </a:cxn>
                <a:cxn ang="0">
                  <a:pos x="8" y="0"/>
                </a:cxn>
                <a:cxn ang="0">
                  <a:pos x="10" y="4"/>
                </a:cxn>
                <a:cxn ang="0">
                  <a:pos x="10" y="4"/>
                </a:cxn>
              </a:cxnLst>
              <a:rect l="0" t="0" r="r" b="b"/>
              <a:pathLst>
                <a:path w="10" h="8">
                  <a:moveTo>
                    <a:pt x="10" y="4"/>
                  </a:moveTo>
                  <a:lnTo>
                    <a:pt x="10" y="4"/>
                  </a:lnTo>
                  <a:lnTo>
                    <a:pt x="8" y="8"/>
                  </a:lnTo>
                  <a:lnTo>
                    <a:pt x="4" y="8"/>
                  </a:lnTo>
                  <a:lnTo>
                    <a:pt x="4" y="8"/>
                  </a:lnTo>
                  <a:lnTo>
                    <a:pt x="2" y="8"/>
                  </a:lnTo>
                  <a:lnTo>
                    <a:pt x="0" y="4"/>
                  </a:lnTo>
                  <a:lnTo>
                    <a:pt x="0" y="4"/>
                  </a:lnTo>
                  <a:lnTo>
                    <a:pt x="2" y="0"/>
                  </a:lnTo>
                  <a:lnTo>
                    <a:pt x="4" y="0"/>
                  </a:lnTo>
                  <a:lnTo>
                    <a:pt x="4" y="0"/>
                  </a:lnTo>
                  <a:lnTo>
                    <a:pt x="8" y="0"/>
                  </a:lnTo>
                  <a:lnTo>
                    <a:pt x="10" y="4"/>
                  </a:lnTo>
                  <a:lnTo>
                    <a:pt x="10" y="4"/>
                  </a:lnTo>
                  <a:close/>
                </a:path>
              </a:pathLst>
            </a:custGeom>
            <a:solidFill>
              <a:srgbClr val="FB7655"/>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8" name="Freeform 38"/>
            <p:cNvSpPr>
              <a:spLocks/>
            </p:cNvSpPr>
            <p:nvPr/>
          </p:nvSpPr>
          <p:spPr bwMode="auto">
            <a:xfrm>
              <a:off x="1030" y="886"/>
              <a:ext cx="10" cy="8"/>
            </a:xfrm>
            <a:custGeom>
              <a:avLst/>
              <a:gdLst/>
              <a:ahLst/>
              <a:cxnLst>
                <a:cxn ang="0">
                  <a:pos x="10" y="4"/>
                </a:cxn>
                <a:cxn ang="0">
                  <a:pos x="10" y="4"/>
                </a:cxn>
                <a:cxn ang="0">
                  <a:pos x="8" y="8"/>
                </a:cxn>
                <a:cxn ang="0">
                  <a:pos x="4" y="8"/>
                </a:cxn>
                <a:cxn ang="0">
                  <a:pos x="4" y="8"/>
                </a:cxn>
                <a:cxn ang="0">
                  <a:pos x="2" y="8"/>
                </a:cxn>
                <a:cxn ang="0">
                  <a:pos x="0" y="4"/>
                </a:cxn>
                <a:cxn ang="0">
                  <a:pos x="0" y="4"/>
                </a:cxn>
                <a:cxn ang="0">
                  <a:pos x="2" y="0"/>
                </a:cxn>
                <a:cxn ang="0">
                  <a:pos x="4" y="0"/>
                </a:cxn>
                <a:cxn ang="0">
                  <a:pos x="4" y="0"/>
                </a:cxn>
                <a:cxn ang="0">
                  <a:pos x="8" y="0"/>
                </a:cxn>
                <a:cxn ang="0">
                  <a:pos x="10" y="4"/>
                </a:cxn>
                <a:cxn ang="0">
                  <a:pos x="10" y="4"/>
                </a:cxn>
              </a:cxnLst>
              <a:rect l="0" t="0" r="r" b="b"/>
              <a:pathLst>
                <a:path w="10" h="8">
                  <a:moveTo>
                    <a:pt x="10" y="4"/>
                  </a:moveTo>
                  <a:lnTo>
                    <a:pt x="10" y="4"/>
                  </a:lnTo>
                  <a:lnTo>
                    <a:pt x="8" y="8"/>
                  </a:lnTo>
                  <a:lnTo>
                    <a:pt x="4" y="8"/>
                  </a:lnTo>
                  <a:lnTo>
                    <a:pt x="4" y="8"/>
                  </a:lnTo>
                  <a:lnTo>
                    <a:pt x="2" y="8"/>
                  </a:lnTo>
                  <a:lnTo>
                    <a:pt x="0" y="4"/>
                  </a:lnTo>
                  <a:lnTo>
                    <a:pt x="0" y="4"/>
                  </a:lnTo>
                  <a:lnTo>
                    <a:pt x="2" y="0"/>
                  </a:lnTo>
                  <a:lnTo>
                    <a:pt x="4" y="0"/>
                  </a:lnTo>
                  <a:lnTo>
                    <a:pt x="4" y="0"/>
                  </a:lnTo>
                  <a:lnTo>
                    <a:pt x="8" y="0"/>
                  </a:lnTo>
                  <a:lnTo>
                    <a:pt x="10" y="4"/>
                  </a:lnTo>
                  <a:lnTo>
                    <a:pt x="10" y="4"/>
                  </a:lnTo>
                  <a:close/>
                </a:path>
              </a:pathLst>
            </a:custGeom>
            <a:solidFill>
              <a:srgbClr val="FB7655"/>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39" name="Freeform 39"/>
            <p:cNvSpPr>
              <a:spLocks/>
            </p:cNvSpPr>
            <p:nvPr/>
          </p:nvSpPr>
          <p:spPr bwMode="auto">
            <a:xfrm>
              <a:off x="1030" y="826"/>
              <a:ext cx="10" cy="10"/>
            </a:xfrm>
            <a:custGeom>
              <a:avLst/>
              <a:gdLst/>
              <a:ahLst/>
              <a:cxnLst>
                <a:cxn ang="0">
                  <a:pos x="10" y="6"/>
                </a:cxn>
                <a:cxn ang="0">
                  <a:pos x="10" y="6"/>
                </a:cxn>
                <a:cxn ang="0">
                  <a:pos x="8" y="8"/>
                </a:cxn>
                <a:cxn ang="0">
                  <a:pos x="4" y="10"/>
                </a:cxn>
                <a:cxn ang="0">
                  <a:pos x="4" y="10"/>
                </a:cxn>
                <a:cxn ang="0">
                  <a:pos x="2" y="8"/>
                </a:cxn>
                <a:cxn ang="0">
                  <a:pos x="0" y="6"/>
                </a:cxn>
                <a:cxn ang="0">
                  <a:pos x="0" y="6"/>
                </a:cxn>
                <a:cxn ang="0">
                  <a:pos x="2" y="2"/>
                </a:cxn>
                <a:cxn ang="0">
                  <a:pos x="4" y="0"/>
                </a:cxn>
                <a:cxn ang="0">
                  <a:pos x="4" y="0"/>
                </a:cxn>
                <a:cxn ang="0">
                  <a:pos x="8" y="2"/>
                </a:cxn>
                <a:cxn ang="0">
                  <a:pos x="10" y="6"/>
                </a:cxn>
                <a:cxn ang="0">
                  <a:pos x="10" y="6"/>
                </a:cxn>
              </a:cxnLst>
              <a:rect l="0" t="0" r="r" b="b"/>
              <a:pathLst>
                <a:path w="10" h="10">
                  <a:moveTo>
                    <a:pt x="10" y="6"/>
                  </a:moveTo>
                  <a:lnTo>
                    <a:pt x="10" y="6"/>
                  </a:lnTo>
                  <a:lnTo>
                    <a:pt x="8" y="8"/>
                  </a:lnTo>
                  <a:lnTo>
                    <a:pt x="4" y="10"/>
                  </a:lnTo>
                  <a:lnTo>
                    <a:pt x="4" y="10"/>
                  </a:lnTo>
                  <a:lnTo>
                    <a:pt x="2" y="8"/>
                  </a:lnTo>
                  <a:lnTo>
                    <a:pt x="0" y="6"/>
                  </a:lnTo>
                  <a:lnTo>
                    <a:pt x="0" y="6"/>
                  </a:lnTo>
                  <a:lnTo>
                    <a:pt x="2" y="2"/>
                  </a:lnTo>
                  <a:lnTo>
                    <a:pt x="4" y="0"/>
                  </a:lnTo>
                  <a:lnTo>
                    <a:pt x="4" y="0"/>
                  </a:lnTo>
                  <a:lnTo>
                    <a:pt x="8" y="2"/>
                  </a:lnTo>
                  <a:lnTo>
                    <a:pt x="10" y="6"/>
                  </a:lnTo>
                  <a:lnTo>
                    <a:pt x="10" y="6"/>
                  </a:lnTo>
                  <a:close/>
                </a:path>
              </a:pathLst>
            </a:custGeom>
            <a:solidFill>
              <a:srgbClr val="7FAB5C"/>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40" name="Freeform 40"/>
            <p:cNvSpPr>
              <a:spLocks/>
            </p:cNvSpPr>
            <p:nvPr/>
          </p:nvSpPr>
          <p:spPr bwMode="auto">
            <a:xfrm>
              <a:off x="1042" y="606"/>
              <a:ext cx="234" cy="40"/>
            </a:xfrm>
            <a:custGeom>
              <a:avLst/>
              <a:gdLst/>
              <a:ahLst/>
              <a:cxnLst>
                <a:cxn ang="0">
                  <a:pos x="234" y="26"/>
                </a:cxn>
                <a:cxn ang="0">
                  <a:pos x="0" y="40"/>
                </a:cxn>
                <a:cxn ang="0">
                  <a:pos x="0" y="14"/>
                </a:cxn>
                <a:cxn ang="0">
                  <a:pos x="234" y="0"/>
                </a:cxn>
                <a:cxn ang="0">
                  <a:pos x="234" y="26"/>
                </a:cxn>
              </a:cxnLst>
              <a:rect l="0" t="0" r="r" b="b"/>
              <a:pathLst>
                <a:path w="234" h="40">
                  <a:moveTo>
                    <a:pt x="234" y="26"/>
                  </a:moveTo>
                  <a:lnTo>
                    <a:pt x="0" y="40"/>
                  </a:lnTo>
                  <a:lnTo>
                    <a:pt x="0" y="14"/>
                  </a:lnTo>
                  <a:lnTo>
                    <a:pt x="234" y="0"/>
                  </a:lnTo>
                  <a:lnTo>
                    <a:pt x="234" y="26"/>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41" name="Freeform 41"/>
            <p:cNvSpPr>
              <a:spLocks/>
            </p:cNvSpPr>
            <p:nvPr/>
          </p:nvSpPr>
          <p:spPr bwMode="auto">
            <a:xfrm>
              <a:off x="1404" y="602"/>
              <a:ext cx="40" cy="66"/>
            </a:xfrm>
            <a:custGeom>
              <a:avLst/>
              <a:gdLst/>
              <a:ahLst/>
              <a:cxnLst>
                <a:cxn ang="0">
                  <a:pos x="40" y="32"/>
                </a:cxn>
                <a:cxn ang="0">
                  <a:pos x="40" y="32"/>
                </a:cxn>
                <a:cxn ang="0">
                  <a:pos x="38" y="46"/>
                </a:cxn>
                <a:cxn ang="0">
                  <a:pos x="34" y="56"/>
                </a:cxn>
                <a:cxn ang="0">
                  <a:pos x="28" y="62"/>
                </a:cxn>
                <a:cxn ang="0">
                  <a:pos x="24" y="64"/>
                </a:cxn>
                <a:cxn ang="0">
                  <a:pos x="20" y="66"/>
                </a:cxn>
                <a:cxn ang="0">
                  <a:pos x="20" y="66"/>
                </a:cxn>
                <a:cxn ang="0">
                  <a:pos x="16" y="64"/>
                </a:cxn>
                <a:cxn ang="0">
                  <a:pos x="12" y="62"/>
                </a:cxn>
                <a:cxn ang="0">
                  <a:pos x="6" y="56"/>
                </a:cxn>
                <a:cxn ang="0">
                  <a:pos x="2" y="46"/>
                </a:cxn>
                <a:cxn ang="0">
                  <a:pos x="0" y="32"/>
                </a:cxn>
                <a:cxn ang="0">
                  <a:pos x="0" y="32"/>
                </a:cxn>
                <a:cxn ang="0">
                  <a:pos x="2" y="20"/>
                </a:cxn>
                <a:cxn ang="0">
                  <a:pos x="6" y="10"/>
                </a:cxn>
                <a:cxn ang="0">
                  <a:pos x="12" y="2"/>
                </a:cxn>
                <a:cxn ang="0">
                  <a:pos x="16" y="0"/>
                </a:cxn>
                <a:cxn ang="0">
                  <a:pos x="20" y="0"/>
                </a:cxn>
                <a:cxn ang="0">
                  <a:pos x="20" y="0"/>
                </a:cxn>
                <a:cxn ang="0">
                  <a:pos x="24" y="0"/>
                </a:cxn>
                <a:cxn ang="0">
                  <a:pos x="28" y="2"/>
                </a:cxn>
                <a:cxn ang="0">
                  <a:pos x="34" y="10"/>
                </a:cxn>
                <a:cxn ang="0">
                  <a:pos x="38" y="20"/>
                </a:cxn>
                <a:cxn ang="0">
                  <a:pos x="40" y="32"/>
                </a:cxn>
                <a:cxn ang="0">
                  <a:pos x="40" y="32"/>
                </a:cxn>
              </a:cxnLst>
              <a:rect l="0" t="0" r="r" b="b"/>
              <a:pathLst>
                <a:path w="40" h="66">
                  <a:moveTo>
                    <a:pt x="40" y="32"/>
                  </a:moveTo>
                  <a:lnTo>
                    <a:pt x="40" y="32"/>
                  </a:lnTo>
                  <a:lnTo>
                    <a:pt x="38" y="46"/>
                  </a:lnTo>
                  <a:lnTo>
                    <a:pt x="34" y="56"/>
                  </a:lnTo>
                  <a:lnTo>
                    <a:pt x="28" y="62"/>
                  </a:lnTo>
                  <a:lnTo>
                    <a:pt x="24" y="64"/>
                  </a:lnTo>
                  <a:lnTo>
                    <a:pt x="20" y="66"/>
                  </a:lnTo>
                  <a:lnTo>
                    <a:pt x="20" y="66"/>
                  </a:lnTo>
                  <a:lnTo>
                    <a:pt x="16" y="64"/>
                  </a:lnTo>
                  <a:lnTo>
                    <a:pt x="12" y="62"/>
                  </a:lnTo>
                  <a:lnTo>
                    <a:pt x="6" y="56"/>
                  </a:lnTo>
                  <a:lnTo>
                    <a:pt x="2" y="46"/>
                  </a:lnTo>
                  <a:lnTo>
                    <a:pt x="0" y="32"/>
                  </a:lnTo>
                  <a:lnTo>
                    <a:pt x="0" y="32"/>
                  </a:lnTo>
                  <a:lnTo>
                    <a:pt x="2" y="20"/>
                  </a:lnTo>
                  <a:lnTo>
                    <a:pt x="6" y="10"/>
                  </a:lnTo>
                  <a:lnTo>
                    <a:pt x="12" y="2"/>
                  </a:lnTo>
                  <a:lnTo>
                    <a:pt x="16" y="0"/>
                  </a:lnTo>
                  <a:lnTo>
                    <a:pt x="20" y="0"/>
                  </a:lnTo>
                  <a:lnTo>
                    <a:pt x="20" y="0"/>
                  </a:lnTo>
                  <a:lnTo>
                    <a:pt x="24" y="0"/>
                  </a:lnTo>
                  <a:lnTo>
                    <a:pt x="28" y="2"/>
                  </a:lnTo>
                  <a:lnTo>
                    <a:pt x="34" y="10"/>
                  </a:lnTo>
                  <a:lnTo>
                    <a:pt x="38" y="20"/>
                  </a:lnTo>
                  <a:lnTo>
                    <a:pt x="40" y="32"/>
                  </a:lnTo>
                  <a:lnTo>
                    <a:pt x="40" y="32"/>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42" name="Freeform 42"/>
            <p:cNvSpPr>
              <a:spLocks/>
            </p:cNvSpPr>
            <p:nvPr/>
          </p:nvSpPr>
          <p:spPr bwMode="auto">
            <a:xfrm>
              <a:off x="1456" y="608"/>
              <a:ext cx="16" cy="28"/>
            </a:xfrm>
            <a:custGeom>
              <a:avLst/>
              <a:gdLst/>
              <a:ahLst/>
              <a:cxnLst>
                <a:cxn ang="0">
                  <a:pos x="16" y="14"/>
                </a:cxn>
                <a:cxn ang="0">
                  <a:pos x="16" y="14"/>
                </a:cxn>
                <a:cxn ang="0">
                  <a:pos x="16" y="18"/>
                </a:cxn>
                <a:cxn ang="0">
                  <a:pos x="14" y="24"/>
                </a:cxn>
                <a:cxn ang="0">
                  <a:pos x="12" y="26"/>
                </a:cxn>
                <a:cxn ang="0">
                  <a:pos x="8" y="28"/>
                </a:cxn>
                <a:cxn ang="0">
                  <a:pos x="8" y="28"/>
                </a:cxn>
                <a:cxn ang="0">
                  <a:pos x="6" y="26"/>
                </a:cxn>
                <a:cxn ang="0">
                  <a:pos x="2" y="24"/>
                </a:cxn>
                <a:cxn ang="0">
                  <a:pos x="2" y="18"/>
                </a:cxn>
                <a:cxn ang="0">
                  <a:pos x="0" y="14"/>
                </a:cxn>
                <a:cxn ang="0">
                  <a:pos x="0" y="14"/>
                </a:cxn>
                <a:cxn ang="0">
                  <a:pos x="2" y="8"/>
                </a:cxn>
                <a:cxn ang="0">
                  <a:pos x="2" y="4"/>
                </a:cxn>
                <a:cxn ang="0">
                  <a:pos x="6" y="0"/>
                </a:cxn>
                <a:cxn ang="0">
                  <a:pos x="8" y="0"/>
                </a:cxn>
                <a:cxn ang="0">
                  <a:pos x="8" y="0"/>
                </a:cxn>
                <a:cxn ang="0">
                  <a:pos x="12" y="0"/>
                </a:cxn>
                <a:cxn ang="0">
                  <a:pos x="14" y="4"/>
                </a:cxn>
                <a:cxn ang="0">
                  <a:pos x="16" y="8"/>
                </a:cxn>
                <a:cxn ang="0">
                  <a:pos x="16" y="14"/>
                </a:cxn>
                <a:cxn ang="0">
                  <a:pos x="16" y="14"/>
                </a:cxn>
              </a:cxnLst>
              <a:rect l="0" t="0" r="r" b="b"/>
              <a:pathLst>
                <a:path w="16" h="28">
                  <a:moveTo>
                    <a:pt x="16" y="14"/>
                  </a:moveTo>
                  <a:lnTo>
                    <a:pt x="16" y="14"/>
                  </a:lnTo>
                  <a:lnTo>
                    <a:pt x="16" y="18"/>
                  </a:lnTo>
                  <a:lnTo>
                    <a:pt x="14" y="24"/>
                  </a:lnTo>
                  <a:lnTo>
                    <a:pt x="12" y="26"/>
                  </a:lnTo>
                  <a:lnTo>
                    <a:pt x="8" y="28"/>
                  </a:lnTo>
                  <a:lnTo>
                    <a:pt x="8" y="28"/>
                  </a:lnTo>
                  <a:lnTo>
                    <a:pt x="6" y="26"/>
                  </a:lnTo>
                  <a:lnTo>
                    <a:pt x="2" y="24"/>
                  </a:lnTo>
                  <a:lnTo>
                    <a:pt x="2" y="18"/>
                  </a:lnTo>
                  <a:lnTo>
                    <a:pt x="0" y="14"/>
                  </a:lnTo>
                  <a:lnTo>
                    <a:pt x="0" y="14"/>
                  </a:lnTo>
                  <a:lnTo>
                    <a:pt x="2" y="8"/>
                  </a:lnTo>
                  <a:lnTo>
                    <a:pt x="2" y="4"/>
                  </a:lnTo>
                  <a:lnTo>
                    <a:pt x="6" y="0"/>
                  </a:lnTo>
                  <a:lnTo>
                    <a:pt x="8" y="0"/>
                  </a:lnTo>
                  <a:lnTo>
                    <a:pt x="8" y="0"/>
                  </a:lnTo>
                  <a:lnTo>
                    <a:pt x="12" y="0"/>
                  </a:lnTo>
                  <a:lnTo>
                    <a:pt x="14" y="4"/>
                  </a:lnTo>
                  <a:lnTo>
                    <a:pt x="16" y="8"/>
                  </a:lnTo>
                  <a:lnTo>
                    <a:pt x="16" y="14"/>
                  </a:lnTo>
                  <a:lnTo>
                    <a:pt x="16" y="14"/>
                  </a:lnTo>
                  <a:close/>
                </a:path>
              </a:pathLst>
            </a:custGeom>
            <a:solidFill>
              <a:srgbClr val="7F7F7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43" name="Freeform 43"/>
            <p:cNvSpPr>
              <a:spLocks noEditPoints="1"/>
            </p:cNvSpPr>
            <p:nvPr/>
          </p:nvSpPr>
          <p:spPr bwMode="auto">
            <a:xfrm>
              <a:off x="982" y="548"/>
              <a:ext cx="722" cy="942"/>
            </a:xfrm>
            <a:custGeom>
              <a:avLst/>
              <a:gdLst/>
              <a:ahLst/>
              <a:cxnLst>
                <a:cxn ang="0">
                  <a:pos x="706" y="772"/>
                </a:cxn>
                <a:cxn ang="0">
                  <a:pos x="398" y="22"/>
                </a:cxn>
                <a:cxn ang="0">
                  <a:pos x="706" y="70"/>
                </a:cxn>
                <a:cxn ang="0">
                  <a:pos x="382" y="914"/>
                </a:cxn>
                <a:cxn ang="0">
                  <a:pos x="364" y="922"/>
                </a:cxn>
                <a:cxn ang="0">
                  <a:pos x="364" y="922"/>
                </a:cxn>
                <a:cxn ang="0">
                  <a:pos x="356" y="924"/>
                </a:cxn>
                <a:cxn ang="0">
                  <a:pos x="356" y="16"/>
                </a:cxn>
                <a:cxn ang="0">
                  <a:pos x="364" y="16"/>
                </a:cxn>
                <a:cxn ang="0">
                  <a:pos x="382" y="914"/>
                </a:cxn>
                <a:cxn ang="0">
                  <a:pos x="348" y="926"/>
                </a:cxn>
                <a:cxn ang="0">
                  <a:pos x="342" y="926"/>
                </a:cxn>
                <a:cxn ang="0">
                  <a:pos x="198" y="918"/>
                </a:cxn>
                <a:cxn ang="0">
                  <a:pos x="98" y="904"/>
                </a:cxn>
                <a:cxn ang="0">
                  <a:pos x="38" y="892"/>
                </a:cxn>
                <a:cxn ang="0">
                  <a:pos x="20" y="886"/>
                </a:cxn>
                <a:cxn ang="0">
                  <a:pos x="16" y="882"/>
                </a:cxn>
                <a:cxn ang="0">
                  <a:pos x="16" y="36"/>
                </a:cxn>
                <a:cxn ang="0">
                  <a:pos x="342" y="16"/>
                </a:cxn>
                <a:cxn ang="0">
                  <a:pos x="348" y="16"/>
                </a:cxn>
                <a:cxn ang="0">
                  <a:pos x="716" y="56"/>
                </a:cxn>
                <a:cxn ang="0">
                  <a:pos x="366" y="0"/>
                </a:cxn>
                <a:cxn ang="0">
                  <a:pos x="340" y="0"/>
                </a:cxn>
                <a:cxn ang="0">
                  <a:pos x="8" y="20"/>
                </a:cxn>
                <a:cxn ang="0">
                  <a:pos x="2" y="22"/>
                </a:cxn>
                <a:cxn ang="0">
                  <a:pos x="0" y="880"/>
                </a:cxn>
                <a:cxn ang="0">
                  <a:pos x="0" y="886"/>
                </a:cxn>
                <a:cxn ang="0">
                  <a:pos x="6" y="896"/>
                </a:cxn>
                <a:cxn ang="0">
                  <a:pos x="14" y="900"/>
                </a:cxn>
                <a:cxn ang="0">
                  <a:pos x="60" y="912"/>
                </a:cxn>
                <a:cxn ang="0">
                  <a:pos x="140" y="928"/>
                </a:cxn>
                <a:cxn ang="0">
                  <a:pos x="262" y="940"/>
                </a:cxn>
                <a:cxn ang="0">
                  <a:pos x="342" y="942"/>
                </a:cxn>
                <a:cxn ang="0">
                  <a:pos x="360" y="940"/>
                </a:cxn>
                <a:cxn ang="0">
                  <a:pos x="370" y="936"/>
                </a:cxn>
                <a:cxn ang="0">
                  <a:pos x="718" y="786"/>
                </a:cxn>
                <a:cxn ang="0">
                  <a:pos x="720" y="782"/>
                </a:cxn>
                <a:cxn ang="0">
                  <a:pos x="722" y="64"/>
                </a:cxn>
                <a:cxn ang="0">
                  <a:pos x="720" y="58"/>
                </a:cxn>
                <a:cxn ang="0">
                  <a:pos x="716" y="56"/>
                </a:cxn>
              </a:cxnLst>
              <a:rect l="0" t="0" r="r" b="b"/>
              <a:pathLst>
                <a:path w="722" h="942">
                  <a:moveTo>
                    <a:pt x="706" y="772"/>
                  </a:moveTo>
                  <a:lnTo>
                    <a:pt x="706" y="772"/>
                  </a:lnTo>
                  <a:lnTo>
                    <a:pt x="398" y="906"/>
                  </a:lnTo>
                  <a:lnTo>
                    <a:pt x="398" y="22"/>
                  </a:lnTo>
                  <a:lnTo>
                    <a:pt x="398" y="22"/>
                  </a:lnTo>
                  <a:lnTo>
                    <a:pt x="706" y="70"/>
                  </a:lnTo>
                  <a:lnTo>
                    <a:pt x="706" y="772"/>
                  </a:lnTo>
                  <a:close/>
                  <a:moveTo>
                    <a:pt x="382" y="914"/>
                  </a:moveTo>
                  <a:lnTo>
                    <a:pt x="382" y="914"/>
                  </a:lnTo>
                  <a:lnTo>
                    <a:pt x="364" y="922"/>
                  </a:lnTo>
                  <a:lnTo>
                    <a:pt x="364" y="922"/>
                  </a:lnTo>
                  <a:lnTo>
                    <a:pt x="364" y="922"/>
                  </a:lnTo>
                  <a:lnTo>
                    <a:pt x="364" y="922"/>
                  </a:lnTo>
                  <a:lnTo>
                    <a:pt x="356" y="924"/>
                  </a:lnTo>
                  <a:lnTo>
                    <a:pt x="356" y="16"/>
                  </a:lnTo>
                  <a:lnTo>
                    <a:pt x="356" y="16"/>
                  </a:lnTo>
                  <a:lnTo>
                    <a:pt x="364" y="16"/>
                  </a:lnTo>
                  <a:lnTo>
                    <a:pt x="364" y="16"/>
                  </a:lnTo>
                  <a:lnTo>
                    <a:pt x="382" y="20"/>
                  </a:lnTo>
                  <a:lnTo>
                    <a:pt x="382" y="914"/>
                  </a:lnTo>
                  <a:close/>
                  <a:moveTo>
                    <a:pt x="348" y="926"/>
                  </a:moveTo>
                  <a:lnTo>
                    <a:pt x="348" y="926"/>
                  </a:lnTo>
                  <a:lnTo>
                    <a:pt x="342" y="926"/>
                  </a:lnTo>
                  <a:lnTo>
                    <a:pt x="342" y="926"/>
                  </a:lnTo>
                  <a:lnTo>
                    <a:pt x="264" y="924"/>
                  </a:lnTo>
                  <a:lnTo>
                    <a:pt x="198" y="918"/>
                  </a:lnTo>
                  <a:lnTo>
                    <a:pt x="142" y="912"/>
                  </a:lnTo>
                  <a:lnTo>
                    <a:pt x="98" y="904"/>
                  </a:lnTo>
                  <a:lnTo>
                    <a:pt x="62" y="898"/>
                  </a:lnTo>
                  <a:lnTo>
                    <a:pt x="38" y="892"/>
                  </a:lnTo>
                  <a:lnTo>
                    <a:pt x="20" y="886"/>
                  </a:lnTo>
                  <a:lnTo>
                    <a:pt x="20" y="886"/>
                  </a:lnTo>
                  <a:lnTo>
                    <a:pt x="16" y="884"/>
                  </a:lnTo>
                  <a:lnTo>
                    <a:pt x="16" y="882"/>
                  </a:lnTo>
                  <a:lnTo>
                    <a:pt x="16" y="882"/>
                  </a:lnTo>
                  <a:lnTo>
                    <a:pt x="16" y="36"/>
                  </a:lnTo>
                  <a:lnTo>
                    <a:pt x="16" y="36"/>
                  </a:lnTo>
                  <a:lnTo>
                    <a:pt x="342" y="16"/>
                  </a:lnTo>
                  <a:lnTo>
                    <a:pt x="342" y="16"/>
                  </a:lnTo>
                  <a:lnTo>
                    <a:pt x="348" y="16"/>
                  </a:lnTo>
                  <a:lnTo>
                    <a:pt x="348" y="926"/>
                  </a:lnTo>
                  <a:close/>
                  <a:moveTo>
                    <a:pt x="716" y="56"/>
                  </a:moveTo>
                  <a:lnTo>
                    <a:pt x="366" y="0"/>
                  </a:lnTo>
                  <a:lnTo>
                    <a:pt x="366" y="0"/>
                  </a:lnTo>
                  <a:lnTo>
                    <a:pt x="348" y="0"/>
                  </a:lnTo>
                  <a:lnTo>
                    <a:pt x="340" y="0"/>
                  </a:lnTo>
                  <a:lnTo>
                    <a:pt x="340" y="0"/>
                  </a:lnTo>
                  <a:lnTo>
                    <a:pt x="8" y="20"/>
                  </a:lnTo>
                  <a:lnTo>
                    <a:pt x="8" y="20"/>
                  </a:lnTo>
                  <a:lnTo>
                    <a:pt x="2" y="22"/>
                  </a:lnTo>
                  <a:lnTo>
                    <a:pt x="0" y="28"/>
                  </a:lnTo>
                  <a:lnTo>
                    <a:pt x="0" y="880"/>
                  </a:lnTo>
                  <a:lnTo>
                    <a:pt x="0" y="880"/>
                  </a:lnTo>
                  <a:lnTo>
                    <a:pt x="0" y="886"/>
                  </a:lnTo>
                  <a:lnTo>
                    <a:pt x="2" y="890"/>
                  </a:lnTo>
                  <a:lnTo>
                    <a:pt x="6" y="896"/>
                  </a:lnTo>
                  <a:lnTo>
                    <a:pt x="14" y="900"/>
                  </a:lnTo>
                  <a:lnTo>
                    <a:pt x="14" y="900"/>
                  </a:lnTo>
                  <a:lnTo>
                    <a:pt x="34" y="906"/>
                  </a:lnTo>
                  <a:lnTo>
                    <a:pt x="60" y="912"/>
                  </a:lnTo>
                  <a:lnTo>
                    <a:pt x="94" y="920"/>
                  </a:lnTo>
                  <a:lnTo>
                    <a:pt x="140" y="928"/>
                  </a:lnTo>
                  <a:lnTo>
                    <a:pt x="196" y="934"/>
                  </a:lnTo>
                  <a:lnTo>
                    <a:pt x="262" y="940"/>
                  </a:lnTo>
                  <a:lnTo>
                    <a:pt x="342" y="942"/>
                  </a:lnTo>
                  <a:lnTo>
                    <a:pt x="342" y="942"/>
                  </a:lnTo>
                  <a:lnTo>
                    <a:pt x="352" y="942"/>
                  </a:lnTo>
                  <a:lnTo>
                    <a:pt x="360" y="940"/>
                  </a:lnTo>
                  <a:lnTo>
                    <a:pt x="370" y="936"/>
                  </a:lnTo>
                  <a:lnTo>
                    <a:pt x="370" y="936"/>
                  </a:lnTo>
                  <a:lnTo>
                    <a:pt x="370" y="936"/>
                  </a:lnTo>
                  <a:lnTo>
                    <a:pt x="718" y="786"/>
                  </a:lnTo>
                  <a:lnTo>
                    <a:pt x="718" y="786"/>
                  </a:lnTo>
                  <a:lnTo>
                    <a:pt x="720" y="782"/>
                  </a:lnTo>
                  <a:lnTo>
                    <a:pt x="722" y="778"/>
                  </a:lnTo>
                  <a:lnTo>
                    <a:pt x="722" y="64"/>
                  </a:lnTo>
                  <a:lnTo>
                    <a:pt x="722" y="64"/>
                  </a:lnTo>
                  <a:lnTo>
                    <a:pt x="720" y="58"/>
                  </a:lnTo>
                  <a:lnTo>
                    <a:pt x="716" y="56"/>
                  </a:lnTo>
                  <a:lnTo>
                    <a:pt x="716" y="5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44" name="Freeform 44"/>
            <p:cNvSpPr>
              <a:spLocks noEditPoints="1"/>
            </p:cNvSpPr>
            <p:nvPr/>
          </p:nvSpPr>
          <p:spPr bwMode="auto">
            <a:xfrm>
              <a:off x="1102" y="1074"/>
              <a:ext cx="96" cy="100"/>
            </a:xfrm>
            <a:custGeom>
              <a:avLst/>
              <a:gdLst/>
              <a:ahLst/>
              <a:cxnLst>
                <a:cxn ang="0">
                  <a:pos x="0" y="50"/>
                </a:cxn>
                <a:cxn ang="0">
                  <a:pos x="4" y="68"/>
                </a:cxn>
                <a:cxn ang="0">
                  <a:pos x="14" y="86"/>
                </a:cxn>
                <a:cxn ang="0">
                  <a:pos x="30" y="96"/>
                </a:cxn>
                <a:cxn ang="0">
                  <a:pos x="48" y="100"/>
                </a:cxn>
                <a:cxn ang="0">
                  <a:pos x="58" y="98"/>
                </a:cxn>
                <a:cxn ang="0">
                  <a:pos x="74" y="92"/>
                </a:cxn>
                <a:cxn ang="0">
                  <a:pos x="88" y="78"/>
                </a:cxn>
                <a:cxn ang="0">
                  <a:pos x="94" y="60"/>
                </a:cxn>
                <a:cxn ang="0">
                  <a:pos x="96" y="50"/>
                </a:cxn>
                <a:cxn ang="0">
                  <a:pos x="92" y="30"/>
                </a:cxn>
                <a:cxn ang="0">
                  <a:pos x="82" y="14"/>
                </a:cxn>
                <a:cxn ang="0">
                  <a:pos x="66" y="4"/>
                </a:cxn>
                <a:cxn ang="0">
                  <a:pos x="48" y="0"/>
                </a:cxn>
                <a:cxn ang="0">
                  <a:pos x="38" y="0"/>
                </a:cxn>
                <a:cxn ang="0">
                  <a:pos x="22" y="8"/>
                </a:cxn>
                <a:cxn ang="0">
                  <a:pos x="8" y="22"/>
                </a:cxn>
                <a:cxn ang="0">
                  <a:pos x="2" y="40"/>
                </a:cxn>
                <a:cxn ang="0">
                  <a:pos x="0" y="50"/>
                </a:cxn>
                <a:cxn ang="0">
                  <a:pos x="16" y="50"/>
                </a:cxn>
                <a:cxn ang="0">
                  <a:pos x="20" y="36"/>
                </a:cxn>
                <a:cxn ang="0">
                  <a:pos x="26" y="26"/>
                </a:cxn>
                <a:cxn ang="0">
                  <a:pos x="36" y="18"/>
                </a:cxn>
                <a:cxn ang="0">
                  <a:pos x="48" y="16"/>
                </a:cxn>
                <a:cxn ang="0">
                  <a:pos x="54" y="16"/>
                </a:cxn>
                <a:cxn ang="0">
                  <a:pos x="66" y="20"/>
                </a:cxn>
                <a:cxn ang="0">
                  <a:pos x="74" y="30"/>
                </a:cxn>
                <a:cxn ang="0">
                  <a:pos x="78" y="42"/>
                </a:cxn>
                <a:cxn ang="0">
                  <a:pos x="80" y="50"/>
                </a:cxn>
                <a:cxn ang="0">
                  <a:pos x="78" y="62"/>
                </a:cxn>
                <a:cxn ang="0">
                  <a:pos x="70" y="74"/>
                </a:cxn>
                <a:cxn ang="0">
                  <a:pos x="60" y="82"/>
                </a:cxn>
                <a:cxn ang="0">
                  <a:pos x="48" y="84"/>
                </a:cxn>
                <a:cxn ang="0">
                  <a:pos x="42" y="84"/>
                </a:cxn>
                <a:cxn ang="0">
                  <a:pos x="30" y="78"/>
                </a:cxn>
                <a:cxn ang="0">
                  <a:pos x="22" y="68"/>
                </a:cxn>
                <a:cxn ang="0">
                  <a:pos x="18" y="56"/>
                </a:cxn>
                <a:cxn ang="0">
                  <a:pos x="16" y="50"/>
                </a:cxn>
              </a:cxnLst>
              <a:rect l="0" t="0" r="r" b="b"/>
              <a:pathLst>
                <a:path w="96" h="100">
                  <a:moveTo>
                    <a:pt x="0" y="50"/>
                  </a:moveTo>
                  <a:lnTo>
                    <a:pt x="0" y="50"/>
                  </a:lnTo>
                  <a:lnTo>
                    <a:pt x="2" y="60"/>
                  </a:lnTo>
                  <a:lnTo>
                    <a:pt x="4" y="68"/>
                  </a:lnTo>
                  <a:lnTo>
                    <a:pt x="8" y="78"/>
                  </a:lnTo>
                  <a:lnTo>
                    <a:pt x="14" y="86"/>
                  </a:lnTo>
                  <a:lnTo>
                    <a:pt x="22" y="92"/>
                  </a:lnTo>
                  <a:lnTo>
                    <a:pt x="30" y="96"/>
                  </a:lnTo>
                  <a:lnTo>
                    <a:pt x="38" y="98"/>
                  </a:lnTo>
                  <a:lnTo>
                    <a:pt x="48" y="100"/>
                  </a:lnTo>
                  <a:lnTo>
                    <a:pt x="48" y="100"/>
                  </a:lnTo>
                  <a:lnTo>
                    <a:pt x="58" y="98"/>
                  </a:lnTo>
                  <a:lnTo>
                    <a:pt x="66" y="96"/>
                  </a:lnTo>
                  <a:lnTo>
                    <a:pt x="74" y="92"/>
                  </a:lnTo>
                  <a:lnTo>
                    <a:pt x="82" y="86"/>
                  </a:lnTo>
                  <a:lnTo>
                    <a:pt x="88" y="78"/>
                  </a:lnTo>
                  <a:lnTo>
                    <a:pt x="92" y="68"/>
                  </a:lnTo>
                  <a:lnTo>
                    <a:pt x="94" y="60"/>
                  </a:lnTo>
                  <a:lnTo>
                    <a:pt x="96" y="50"/>
                  </a:lnTo>
                  <a:lnTo>
                    <a:pt x="96" y="50"/>
                  </a:lnTo>
                  <a:lnTo>
                    <a:pt x="94" y="40"/>
                  </a:lnTo>
                  <a:lnTo>
                    <a:pt x="92" y="30"/>
                  </a:lnTo>
                  <a:lnTo>
                    <a:pt x="88" y="22"/>
                  </a:lnTo>
                  <a:lnTo>
                    <a:pt x="82" y="14"/>
                  </a:lnTo>
                  <a:lnTo>
                    <a:pt x="74" y="8"/>
                  </a:lnTo>
                  <a:lnTo>
                    <a:pt x="66" y="4"/>
                  </a:lnTo>
                  <a:lnTo>
                    <a:pt x="58" y="0"/>
                  </a:lnTo>
                  <a:lnTo>
                    <a:pt x="48" y="0"/>
                  </a:lnTo>
                  <a:lnTo>
                    <a:pt x="48" y="0"/>
                  </a:lnTo>
                  <a:lnTo>
                    <a:pt x="38" y="0"/>
                  </a:lnTo>
                  <a:lnTo>
                    <a:pt x="30" y="4"/>
                  </a:lnTo>
                  <a:lnTo>
                    <a:pt x="22" y="8"/>
                  </a:lnTo>
                  <a:lnTo>
                    <a:pt x="14" y="14"/>
                  </a:lnTo>
                  <a:lnTo>
                    <a:pt x="8" y="22"/>
                  </a:lnTo>
                  <a:lnTo>
                    <a:pt x="4" y="30"/>
                  </a:lnTo>
                  <a:lnTo>
                    <a:pt x="2" y="40"/>
                  </a:lnTo>
                  <a:lnTo>
                    <a:pt x="0" y="50"/>
                  </a:lnTo>
                  <a:lnTo>
                    <a:pt x="0" y="50"/>
                  </a:lnTo>
                  <a:close/>
                  <a:moveTo>
                    <a:pt x="16" y="50"/>
                  </a:moveTo>
                  <a:lnTo>
                    <a:pt x="16" y="50"/>
                  </a:lnTo>
                  <a:lnTo>
                    <a:pt x="18" y="42"/>
                  </a:lnTo>
                  <a:lnTo>
                    <a:pt x="20" y="36"/>
                  </a:lnTo>
                  <a:lnTo>
                    <a:pt x="22" y="30"/>
                  </a:lnTo>
                  <a:lnTo>
                    <a:pt x="26" y="26"/>
                  </a:lnTo>
                  <a:lnTo>
                    <a:pt x="30" y="20"/>
                  </a:lnTo>
                  <a:lnTo>
                    <a:pt x="36" y="18"/>
                  </a:lnTo>
                  <a:lnTo>
                    <a:pt x="42" y="16"/>
                  </a:lnTo>
                  <a:lnTo>
                    <a:pt x="48" y="16"/>
                  </a:lnTo>
                  <a:lnTo>
                    <a:pt x="48" y="16"/>
                  </a:lnTo>
                  <a:lnTo>
                    <a:pt x="54" y="16"/>
                  </a:lnTo>
                  <a:lnTo>
                    <a:pt x="60" y="18"/>
                  </a:lnTo>
                  <a:lnTo>
                    <a:pt x="66" y="20"/>
                  </a:lnTo>
                  <a:lnTo>
                    <a:pt x="70" y="26"/>
                  </a:lnTo>
                  <a:lnTo>
                    <a:pt x="74" y="30"/>
                  </a:lnTo>
                  <a:lnTo>
                    <a:pt x="78" y="36"/>
                  </a:lnTo>
                  <a:lnTo>
                    <a:pt x="78" y="42"/>
                  </a:lnTo>
                  <a:lnTo>
                    <a:pt x="80" y="50"/>
                  </a:lnTo>
                  <a:lnTo>
                    <a:pt x="80" y="50"/>
                  </a:lnTo>
                  <a:lnTo>
                    <a:pt x="78" y="56"/>
                  </a:lnTo>
                  <a:lnTo>
                    <a:pt x="78" y="62"/>
                  </a:lnTo>
                  <a:lnTo>
                    <a:pt x="74" y="68"/>
                  </a:lnTo>
                  <a:lnTo>
                    <a:pt x="70" y="74"/>
                  </a:lnTo>
                  <a:lnTo>
                    <a:pt x="66" y="78"/>
                  </a:lnTo>
                  <a:lnTo>
                    <a:pt x="60" y="82"/>
                  </a:lnTo>
                  <a:lnTo>
                    <a:pt x="54" y="84"/>
                  </a:lnTo>
                  <a:lnTo>
                    <a:pt x="48" y="84"/>
                  </a:lnTo>
                  <a:lnTo>
                    <a:pt x="48" y="84"/>
                  </a:lnTo>
                  <a:lnTo>
                    <a:pt x="42" y="84"/>
                  </a:lnTo>
                  <a:lnTo>
                    <a:pt x="36" y="82"/>
                  </a:lnTo>
                  <a:lnTo>
                    <a:pt x="30" y="78"/>
                  </a:lnTo>
                  <a:lnTo>
                    <a:pt x="26" y="74"/>
                  </a:lnTo>
                  <a:lnTo>
                    <a:pt x="22" y="68"/>
                  </a:lnTo>
                  <a:lnTo>
                    <a:pt x="20" y="62"/>
                  </a:lnTo>
                  <a:lnTo>
                    <a:pt x="18" y="56"/>
                  </a:lnTo>
                  <a:lnTo>
                    <a:pt x="16" y="50"/>
                  </a:lnTo>
                  <a:lnTo>
                    <a:pt x="16" y="5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45" name="Freeform 45"/>
            <p:cNvSpPr>
              <a:spLocks noEditPoints="1"/>
            </p:cNvSpPr>
            <p:nvPr/>
          </p:nvSpPr>
          <p:spPr bwMode="auto">
            <a:xfrm>
              <a:off x="1064" y="810"/>
              <a:ext cx="240" cy="150"/>
            </a:xfrm>
            <a:custGeom>
              <a:avLst/>
              <a:gdLst/>
              <a:ahLst/>
              <a:cxnLst>
                <a:cxn ang="0">
                  <a:pos x="2" y="0"/>
                </a:cxn>
                <a:cxn ang="0">
                  <a:pos x="2" y="0"/>
                </a:cxn>
                <a:cxn ang="0">
                  <a:pos x="0" y="4"/>
                </a:cxn>
                <a:cxn ang="0">
                  <a:pos x="0" y="138"/>
                </a:cxn>
                <a:cxn ang="0">
                  <a:pos x="0" y="138"/>
                </a:cxn>
                <a:cxn ang="0">
                  <a:pos x="2" y="140"/>
                </a:cxn>
                <a:cxn ang="0">
                  <a:pos x="4" y="142"/>
                </a:cxn>
                <a:cxn ang="0">
                  <a:pos x="236" y="150"/>
                </a:cxn>
                <a:cxn ang="0">
                  <a:pos x="236" y="150"/>
                </a:cxn>
                <a:cxn ang="0">
                  <a:pos x="238" y="148"/>
                </a:cxn>
                <a:cxn ang="0">
                  <a:pos x="238" y="148"/>
                </a:cxn>
                <a:cxn ang="0">
                  <a:pos x="240" y="146"/>
                </a:cxn>
                <a:cxn ang="0">
                  <a:pos x="240" y="4"/>
                </a:cxn>
                <a:cxn ang="0">
                  <a:pos x="240" y="4"/>
                </a:cxn>
                <a:cxn ang="0">
                  <a:pos x="238" y="2"/>
                </a:cxn>
                <a:cxn ang="0">
                  <a:pos x="236" y="0"/>
                </a:cxn>
                <a:cxn ang="0">
                  <a:pos x="4" y="0"/>
                </a:cxn>
                <a:cxn ang="0">
                  <a:pos x="4" y="0"/>
                </a:cxn>
                <a:cxn ang="0">
                  <a:pos x="2" y="0"/>
                </a:cxn>
                <a:cxn ang="0">
                  <a:pos x="2" y="0"/>
                </a:cxn>
                <a:cxn ang="0">
                  <a:pos x="8" y="8"/>
                </a:cxn>
                <a:cxn ang="0">
                  <a:pos x="8" y="8"/>
                </a:cxn>
                <a:cxn ang="0">
                  <a:pos x="232" y="8"/>
                </a:cxn>
                <a:cxn ang="0">
                  <a:pos x="232" y="8"/>
                </a:cxn>
                <a:cxn ang="0">
                  <a:pos x="232" y="142"/>
                </a:cxn>
                <a:cxn ang="0">
                  <a:pos x="232" y="142"/>
                </a:cxn>
                <a:cxn ang="0">
                  <a:pos x="8" y="134"/>
                </a:cxn>
                <a:cxn ang="0">
                  <a:pos x="8" y="134"/>
                </a:cxn>
                <a:cxn ang="0">
                  <a:pos x="8" y="8"/>
                </a:cxn>
                <a:cxn ang="0">
                  <a:pos x="8" y="8"/>
                </a:cxn>
              </a:cxnLst>
              <a:rect l="0" t="0" r="r" b="b"/>
              <a:pathLst>
                <a:path w="240" h="150">
                  <a:moveTo>
                    <a:pt x="2" y="0"/>
                  </a:moveTo>
                  <a:lnTo>
                    <a:pt x="2" y="0"/>
                  </a:lnTo>
                  <a:lnTo>
                    <a:pt x="0" y="4"/>
                  </a:lnTo>
                  <a:lnTo>
                    <a:pt x="0" y="138"/>
                  </a:lnTo>
                  <a:lnTo>
                    <a:pt x="0" y="138"/>
                  </a:lnTo>
                  <a:lnTo>
                    <a:pt x="2" y="140"/>
                  </a:lnTo>
                  <a:lnTo>
                    <a:pt x="4" y="142"/>
                  </a:lnTo>
                  <a:lnTo>
                    <a:pt x="236" y="150"/>
                  </a:lnTo>
                  <a:lnTo>
                    <a:pt x="236" y="150"/>
                  </a:lnTo>
                  <a:lnTo>
                    <a:pt x="238" y="148"/>
                  </a:lnTo>
                  <a:lnTo>
                    <a:pt x="238" y="148"/>
                  </a:lnTo>
                  <a:lnTo>
                    <a:pt x="240" y="146"/>
                  </a:lnTo>
                  <a:lnTo>
                    <a:pt x="240" y="4"/>
                  </a:lnTo>
                  <a:lnTo>
                    <a:pt x="240" y="4"/>
                  </a:lnTo>
                  <a:lnTo>
                    <a:pt x="238" y="2"/>
                  </a:lnTo>
                  <a:lnTo>
                    <a:pt x="236" y="0"/>
                  </a:lnTo>
                  <a:lnTo>
                    <a:pt x="4" y="0"/>
                  </a:lnTo>
                  <a:lnTo>
                    <a:pt x="4" y="0"/>
                  </a:lnTo>
                  <a:lnTo>
                    <a:pt x="2" y="0"/>
                  </a:lnTo>
                  <a:lnTo>
                    <a:pt x="2" y="0"/>
                  </a:lnTo>
                  <a:close/>
                  <a:moveTo>
                    <a:pt x="8" y="8"/>
                  </a:moveTo>
                  <a:lnTo>
                    <a:pt x="8" y="8"/>
                  </a:lnTo>
                  <a:lnTo>
                    <a:pt x="232" y="8"/>
                  </a:lnTo>
                  <a:lnTo>
                    <a:pt x="232" y="8"/>
                  </a:lnTo>
                  <a:lnTo>
                    <a:pt x="232" y="142"/>
                  </a:lnTo>
                  <a:lnTo>
                    <a:pt x="232" y="142"/>
                  </a:lnTo>
                  <a:lnTo>
                    <a:pt x="8" y="134"/>
                  </a:lnTo>
                  <a:lnTo>
                    <a:pt x="8" y="134"/>
                  </a:lnTo>
                  <a:lnTo>
                    <a:pt x="8" y="8"/>
                  </a:lnTo>
                  <a:lnTo>
                    <a:pt x="8" y="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46" name="Freeform 46"/>
            <p:cNvSpPr>
              <a:spLocks noEditPoints="1"/>
            </p:cNvSpPr>
            <p:nvPr/>
          </p:nvSpPr>
          <p:spPr bwMode="auto">
            <a:xfrm>
              <a:off x="1014" y="584"/>
              <a:ext cx="290" cy="210"/>
            </a:xfrm>
            <a:custGeom>
              <a:avLst/>
              <a:gdLst/>
              <a:ahLst/>
              <a:cxnLst>
                <a:cxn ang="0">
                  <a:pos x="286" y="0"/>
                </a:cxn>
                <a:cxn ang="0">
                  <a:pos x="4" y="16"/>
                </a:cxn>
                <a:cxn ang="0">
                  <a:pos x="4" y="16"/>
                </a:cxn>
                <a:cxn ang="0">
                  <a:pos x="0" y="16"/>
                </a:cxn>
                <a:cxn ang="0">
                  <a:pos x="0" y="20"/>
                </a:cxn>
                <a:cxn ang="0">
                  <a:pos x="0" y="206"/>
                </a:cxn>
                <a:cxn ang="0">
                  <a:pos x="0" y="206"/>
                </a:cxn>
                <a:cxn ang="0">
                  <a:pos x="0" y="210"/>
                </a:cxn>
                <a:cxn ang="0">
                  <a:pos x="0" y="210"/>
                </a:cxn>
                <a:cxn ang="0">
                  <a:pos x="4" y="210"/>
                </a:cxn>
                <a:cxn ang="0">
                  <a:pos x="286" y="210"/>
                </a:cxn>
                <a:cxn ang="0">
                  <a:pos x="286" y="210"/>
                </a:cxn>
                <a:cxn ang="0">
                  <a:pos x="288" y="208"/>
                </a:cxn>
                <a:cxn ang="0">
                  <a:pos x="290" y="206"/>
                </a:cxn>
                <a:cxn ang="0">
                  <a:pos x="290" y="4"/>
                </a:cxn>
                <a:cxn ang="0">
                  <a:pos x="290" y="4"/>
                </a:cxn>
                <a:cxn ang="0">
                  <a:pos x="288" y="2"/>
                </a:cxn>
                <a:cxn ang="0">
                  <a:pos x="288" y="2"/>
                </a:cxn>
                <a:cxn ang="0">
                  <a:pos x="286" y="0"/>
                </a:cxn>
                <a:cxn ang="0">
                  <a:pos x="286" y="0"/>
                </a:cxn>
                <a:cxn ang="0">
                  <a:pos x="282" y="8"/>
                </a:cxn>
                <a:cxn ang="0">
                  <a:pos x="282" y="8"/>
                </a:cxn>
                <a:cxn ang="0">
                  <a:pos x="282" y="202"/>
                </a:cxn>
                <a:cxn ang="0">
                  <a:pos x="282" y="202"/>
                </a:cxn>
                <a:cxn ang="0">
                  <a:pos x="8" y="202"/>
                </a:cxn>
                <a:cxn ang="0">
                  <a:pos x="8" y="202"/>
                </a:cxn>
                <a:cxn ang="0">
                  <a:pos x="8" y="22"/>
                </a:cxn>
                <a:cxn ang="0">
                  <a:pos x="8" y="22"/>
                </a:cxn>
                <a:cxn ang="0">
                  <a:pos x="282" y="8"/>
                </a:cxn>
                <a:cxn ang="0">
                  <a:pos x="282" y="8"/>
                </a:cxn>
              </a:cxnLst>
              <a:rect l="0" t="0" r="r" b="b"/>
              <a:pathLst>
                <a:path w="290" h="210">
                  <a:moveTo>
                    <a:pt x="286" y="0"/>
                  </a:moveTo>
                  <a:lnTo>
                    <a:pt x="4" y="16"/>
                  </a:lnTo>
                  <a:lnTo>
                    <a:pt x="4" y="16"/>
                  </a:lnTo>
                  <a:lnTo>
                    <a:pt x="0" y="16"/>
                  </a:lnTo>
                  <a:lnTo>
                    <a:pt x="0" y="20"/>
                  </a:lnTo>
                  <a:lnTo>
                    <a:pt x="0" y="206"/>
                  </a:lnTo>
                  <a:lnTo>
                    <a:pt x="0" y="206"/>
                  </a:lnTo>
                  <a:lnTo>
                    <a:pt x="0" y="210"/>
                  </a:lnTo>
                  <a:lnTo>
                    <a:pt x="0" y="210"/>
                  </a:lnTo>
                  <a:lnTo>
                    <a:pt x="4" y="210"/>
                  </a:lnTo>
                  <a:lnTo>
                    <a:pt x="286" y="210"/>
                  </a:lnTo>
                  <a:lnTo>
                    <a:pt x="286" y="210"/>
                  </a:lnTo>
                  <a:lnTo>
                    <a:pt x="288" y="208"/>
                  </a:lnTo>
                  <a:lnTo>
                    <a:pt x="290" y="206"/>
                  </a:lnTo>
                  <a:lnTo>
                    <a:pt x="290" y="4"/>
                  </a:lnTo>
                  <a:lnTo>
                    <a:pt x="290" y="4"/>
                  </a:lnTo>
                  <a:lnTo>
                    <a:pt x="288" y="2"/>
                  </a:lnTo>
                  <a:lnTo>
                    <a:pt x="288" y="2"/>
                  </a:lnTo>
                  <a:lnTo>
                    <a:pt x="286" y="0"/>
                  </a:lnTo>
                  <a:lnTo>
                    <a:pt x="286" y="0"/>
                  </a:lnTo>
                  <a:close/>
                  <a:moveTo>
                    <a:pt x="282" y="8"/>
                  </a:moveTo>
                  <a:lnTo>
                    <a:pt x="282" y="8"/>
                  </a:lnTo>
                  <a:lnTo>
                    <a:pt x="282" y="202"/>
                  </a:lnTo>
                  <a:lnTo>
                    <a:pt x="282" y="202"/>
                  </a:lnTo>
                  <a:lnTo>
                    <a:pt x="8" y="202"/>
                  </a:lnTo>
                  <a:lnTo>
                    <a:pt x="8" y="202"/>
                  </a:lnTo>
                  <a:lnTo>
                    <a:pt x="8" y="22"/>
                  </a:lnTo>
                  <a:lnTo>
                    <a:pt x="8" y="22"/>
                  </a:lnTo>
                  <a:lnTo>
                    <a:pt x="282" y="8"/>
                  </a:lnTo>
                  <a:lnTo>
                    <a:pt x="282" y="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47" name="Freeform 47"/>
            <p:cNvSpPr>
              <a:spLocks noEditPoints="1"/>
            </p:cNvSpPr>
            <p:nvPr/>
          </p:nvSpPr>
          <p:spPr bwMode="auto">
            <a:xfrm>
              <a:off x="1038" y="602"/>
              <a:ext cx="250" cy="86"/>
            </a:xfrm>
            <a:custGeom>
              <a:avLst/>
              <a:gdLst/>
              <a:ahLst/>
              <a:cxnLst>
                <a:cxn ang="0">
                  <a:pos x="246" y="0"/>
                </a:cxn>
                <a:cxn ang="0">
                  <a:pos x="4" y="14"/>
                </a:cxn>
                <a:cxn ang="0">
                  <a:pos x="4" y="14"/>
                </a:cxn>
                <a:cxn ang="0">
                  <a:pos x="0" y="14"/>
                </a:cxn>
                <a:cxn ang="0">
                  <a:pos x="0" y="18"/>
                </a:cxn>
                <a:cxn ang="0">
                  <a:pos x="0" y="82"/>
                </a:cxn>
                <a:cxn ang="0">
                  <a:pos x="0" y="82"/>
                </a:cxn>
                <a:cxn ang="0">
                  <a:pos x="2" y="86"/>
                </a:cxn>
                <a:cxn ang="0">
                  <a:pos x="2" y="86"/>
                </a:cxn>
                <a:cxn ang="0">
                  <a:pos x="4" y="86"/>
                </a:cxn>
                <a:cxn ang="0">
                  <a:pos x="246" y="78"/>
                </a:cxn>
                <a:cxn ang="0">
                  <a:pos x="246" y="78"/>
                </a:cxn>
                <a:cxn ang="0">
                  <a:pos x="248" y="78"/>
                </a:cxn>
                <a:cxn ang="0">
                  <a:pos x="250" y="74"/>
                </a:cxn>
                <a:cxn ang="0">
                  <a:pos x="250" y="4"/>
                </a:cxn>
                <a:cxn ang="0">
                  <a:pos x="250" y="4"/>
                </a:cxn>
                <a:cxn ang="0">
                  <a:pos x="248" y="2"/>
                </a:cxn>
                <a:cxn ang="0">
                  <a:pos x="248" y="2"/>
                </a:cxn>
                <a:cxn ang="0">
                  <a:pos x="246" y="0"/>
                </a:cxn>
                <a:cxn ang="0">
                  <a:pos x="246" y="0"/>
                </a:cxn>
                <a:cxn ang="0">
                  <a:pos x="242" y="8"/>
                </a:cxn>
                <a:cxn ang="0">
                  <a:pos x="242" y="8"/>
                </a:cxn>
                <a:cxn ang="0">
                  <a:pos x="242" y="70"/>
                </a:cxn>
                <a:cxn ang="0">
                  <a:pos x="242" y="70"/>
                </a:cxn>
                <a:cxn ang="0">
                  <a:pos x="8" y="78"/>
                </a:cxn>
                <a:cxn ang="0">
                  <a:pos x="8" y="78"/>
                </a:cxn>
                <a:cxn ang="0">
                  <a:pos x="8" y="22"/>
                </a:cxn>
                <a:cxn ang="0">
                  <a:pos x="8" y="22"/>
                </a:cxn>
                <a:cxn ang="0">
                  <a:pos x="242" y="8"/>
                </a:cxn>
                <a:cxn ang="0">
                  <a:pos x="242" y="8"/>
                </a:cxn>
              </a:cxnLst>
              <a:rect l="0" t="0" r="r" b="b"/>
              <a:pathLst>
                <a:path w="250" h="86">
                  <a:moveTo>
                    <a:pt x="246" y="0"/>
                  </a:moveTo>
                  <a:lnTo>
                    <a:pt x="4" y="14"/>
                  </a:lnTo>
                  <a:lnTo>
                    <a:pt x="4" y="14"/>
                  </a:lnTo>
                  <a:lnTo>
                    <a:pt x="0" y="14"/>
                  </a:lnTo>
                  <a:lnTo>
                    <a:pt x="0" y="18"/>
                  </a:lnTo>
                  <a:lnTo>
                    <a:pt x="0" y="82"/>
                  </a:lnTo>
                  <a:lnTo>
                    <a:pt x="0" y="82"/>
                  </a:lnTo>
                  <a:lnTo>
                    <a:pt x="2" y="86"/>
                  </a:lnTo>
                  <a:lnTo>
                    <a:pt x="2" y="86"/>
                  </a:lnTo>
                  <a:lnTo>
                    <a:pt x="4" y="86"/>
                  </a:lnTo>
                  <a:lnTo>
                    <a:pt x="246" y="78"/>
                  </a:lnTo>
                  <a:lnTo>
                    <a:pt x="246" y="78"/>
                  </a:lnTo>
                  <a:lnTo>
                    <a:pt x="248" y="78"/>
                  </a:lnTo>
                  <a:lnTo>
                    <a:pt x="250" y="74"/>
                  </a:lnTo>
                  <a:lnTo>
                    <a:pt x="250" y="4"/>
                  </a:lnTo>
                  <a:lnTo>
                    <a:pt x="250" y="4"/>
                  </a:lnTo>
                  <a:lnTo>
                    <a:pt x="248" y="2"/>
                  </a:lnTo>
                  <a:lnTo>
                    <a:pt x="248" y="2"/>
                  </a:lnTo>
                  <a:lnTo>
                    <a:pt x="246" y="0"/>
                  </a:lnTo>
                  <a:lnTo>
                    <a:pt x="246" y="0"/>
                  </a:lnTo>
                  <a:close/>
                  <a:moveTo>
                    <a:pt x="242" y="8"/>
                  </a:moveTo>
                  <a:lnTo>
                    <a:pt x="242" y="8"/>
                  </a:lnTo>
                  <a:lnTo>
                    <a:pt x="242" y="70"/>
                  </a:lnTo>
                  <a:lnTo>
                    <a:pt x="242" y="70"/>
                  </a:lnTo>
                  <a:lnTo>
                    <a:pt x="8" y="78"/>
                  </a:lnTo>
                  <a:lnTo>
                    <a:pt x="8" y="78"/>
                  </a:lnTo>
                  <a:lnTo>
                    <a:pt x="8" y="22"/>
                  </a:lnTo>
                  <a:lnTo>
                    <a:pt x="8" y="22"/>
                  </a:lnTo>
                  <a:lnTo>
                    <a:pt x="242" y="8"/>
                  </a:lnTo>
                  <a:lnTo>
                    <a:pt x="242" y="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48" name="Freeform 48"/>
            <p:cNvSpPr>
              <a:spLocks/>
            </p:cNvSpPr>
            <p:nvPr/>
          </p:nvSpPr>
          <p:spPr bwMode="auto">
            <a:xfrm>
              <a:off x="1066" y="814"/>
              <a:ext cx="46" cy="136"/>
            </a:xfrm>
            <a:custGeom>
              <a:avLst/>
              <a:gdLst/>
              <a:ahLst/>
              <a:cxnLst>
                <a:cxn ang="0">
                  <a:pos x="38" y="0"/>
                </a:cxn>
                <a:cxn ang="0">
                  <a:pos x="38" y="0"/>
                </a:cxn>
                <a:cxn ang="0">
                  <a:pos x="38" y="64"/>
                </a:cxn>
                <a:cxn ang="0">
                  <a:pos x="38" y="64"/>
                </a:cxn>
                <a:cxn ang="0">
                  <a:pos x="0" y="132"/>
                </a:cxn>
                <a:cxn ang="0">
                  <a:pos x="6" y="136"/>
                </a:cxn>
                <a:cxn ang="0">
                  <a:pos x="46" y="68"/>
                </a:cxn>
                <a:cxn ang="0">
                  <a:pos x="46" y="68"/>
                </a:cxn>
                <a:cxn ang="0">
                  <a:pos x="46" y="66"/>
                </a:cxn>
                <a:cxn ang="0">
                  <a:pos x="46" y="0"/>
                </a:cxn>
                <a:cxn ang="0">
                  <a:pos x="38" y="0"/>
                </a:cxn>
              </a:cxnLst>
              <a:rect l="0" t="0" r="r" b="b"/>
              <a:pathLst>
                <a:path w="46" h="136">
                  <a:moveTo>
                    <a:pt x="38" y="0"/>
                  </a:moveTo>
                  <a:lnTo>
                    <a:pt x="38" y="0"/>
                  </a:lnTo>
                  <a:lnTo>
                    <a:pt x="38" y="64"/>
                  </a:lnTo>
                  <a:lnTo>
                    <a:pt x="38" y="64"/>
                  </a:lnTo>
                  <a:lnTo>
                    <a:pt x="0" y="132"/>
                  </a:lnTo>
                  <a:lnTo>
                    <a:pt x="6" y="136"/>
                  </a:lnTo>
                  <a:lnTo>
                    <a:pt x="46" y="68"/>
                  </a:lnTo>
                  <a:lnTo>
                    <a:pt x="46" y="68"/>
                  </a:lnTo>
                  <a:lnTo>
                    <a:pt x="46" y="66"/>
                  </a:lnTo>
                  <a:lnTo>
                    <a:pt x="46" y="0"/>
                  </a:lnTo>
                  <a:lnTo>
                    <a:pt x="38"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49" name="Freeform 49"/>
            <p:cNvSpPr>
              <a:spLocks/>
            </p:cNvSpPr>
            <p:nvPr/>
          </p:nvSpPr>
          <p:spPr bwMode="auto">
            <a:xfrm>
              <a:off x="1108" y="876"/>
              <a:ext cx="192" cy="10"/>
            </a:xfrm>
            <a:custGeom>
              <a:avLst/>
              <a:gdLst/>
              <a:ahLst/>
              <a:cxnLst>
                <a:cxn ang="0">
                  <a:pos x="0" y="8"/>
                </a:cxn>
                <a:cxn ang="0">
                  <a:pos x="192" y="10"/>
                </a:cxn>
                <a:cxn ang="0">
                  <a:pos x="192" y="2"/>
                </a:cxn>
                <a:cxn ang="0">
                  <a:pos x="0" y="0"/>
                </a:cxn>
                <a:cxn ang="0">
                  <a:pos x="0" y="8"/>
                </a:cxn>
              </a:cxnLst>
              <a:rect l="0" t="0" r="r" b="b"/>
              <a:pathLst>
                <a:path w="192" h="10">
                  <a:moveTo>
                    <a:pt x="0" y="8"/>
                  </a:moveTo>
                  <a:lnTo>
                    <a:pt x="192" y="10"/>
                  </a:lnTo>
                  <a:lnTo>
                    <a:pt x="192" y="2"/>
                  </a:lnTo>
                  <a:lnTo>
                    <a:pt x="0" y="0"/>
                  </a:lnTo>
                  <a:lnTo>
                    <a:pt x="0" y="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50" name="Freeform 50"/>
            <p:cNvSpPr>
              <a:spLocks/>
            </p:cNvSpPr>
            <p:nvPr/>
          </p:nvSpPr>
          <p:spPr bwMode="auto">
            <a:xfrm>
              <a:off x="1018" y="690"/>
              <a:ext cx="282" cy="18"/>
            </a:xfrm>
            <a:custGeom>
              <a:avLst/>
              <a:gdLst/>
              <a:ahLst/>
              <a:cxnLst>
                <a:cxn ang="0">
                  <a:pos x="0" y="10"/>
                </a:cxn>
                <a:cxn ang="0">
                  <a:pos x="0" y="18"/>
                </a:cxn>
                <a:cxn ang="0">
                  <a:pos x="282" y="8"/>
                </a:cxn>
                <a:cxn ang="0">
                  <a:pos x="282" y="0"/>
                </a:cxn>
                <a:cxn ang="0">
                  <a:pos x="0" y="10"/>
                </a:cxn>
              </a:cxnLst>
              <a:rect l="0" t="0" r="r" b="b"/>
              <a:pathLst>
                <a:path w="282" h="18">
                  <a:moveTo>
                    <a:pt x="0" y="10"/>
                  </a:moveTo>
                  <a:lnTo>
                    <a:pt x="0" y="18"/>
                  </a:lnTo>
                  <a:lnTo>
                    <a:pt x="282" y="8"/>
                  </a:lnTo>
                  <a:lnTo>
                    <a:pt x="282" y="0"/>
                  </a:lnTo>
                  <a:lnTo>
                    <a:pt x="0" y="1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51" name="Freeform 51"/>
            <p:cNvSpPr>
              <a:spLocks/>
            </p:cNvSpPr>
            <p:nvPr/>
          </p:nvSpPr>
          <p:spPr bwMode="auto">
            <a:xfrm>
              <a:off x="1042" y="636"/>
              <a:ext cx="242" cy="20"/>
            </a:xfrm>
            <a:custGeom>
              <a:avLst/>
              <a:gdLst/>
              <a:ahLst/>
              <a:cxnLst>
                <a:cxn ang="0">
                  <a:pos x="0" y="12"/>
                </a:cxn>
                <a:cxn ang="0">
                  <a:pos x="0" y="20"/>
                </a:cxn>
                <a:cxn ang="0">
                  <a:pos x="242" y="8"/>
                </a:cxn>
                <a:cxn ang="0">
                  <a:pos x="242" y="0"/>
                </a:cxn>
                <a:cxn ang="0">
                  <a:pos x="0" y="12"/>
                </a:cxn>
              </a:cxnLst>
              <a:rect l="0" t="0" r="r" b="b"/>
              <a:pathLst>
                <a:path w="242" h="20">
                  <a:moveTo>
                    <a:pt x="0" y="12"/>
                  </a:moveTo>
                  <a:lnTo>
                    <a:pt x="0" y="20"/>
                  </a:lnTo>
                  <a:lnTo>
                    <a:pt x="242" y="8"/>
                  </a:lnTo>
                  <a:lnTo>
                    <a:pt x="242" y="0"/>
                  </a:lnTo>
                  <a:lnTo>
                    <a:pt x="0" y="1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52" name="Freeform 52"/>
            <p:cNvSpPr>
              <a:spLocks noEditPoints="1"/>
            </p:cNvSpPr>
            <p:nvPr/>
          </p:nvSpPr>
          <p:spPr bwMode="auto">
            <a:xfrm>
              <a:off x="1012" y="816"/>
              <a:ext cx="40" cy="40"/>
            </a:xfrm>
            <a:custGeom>
              <a:avLst/>
              <a:gdLst/>
              <a:ahLst/>
              <a:cxnLst>
                <a:cxn ang="0">
                  <a:pos x="0" y="20"/>
                </a:cxn>
                <a:cxn ang="0">
                  <a:pos x="0" y="20"/>
                </a:cxn>
                <a:cxn ang="0">
                  <a:pos x="2" y="28"/>
                </a:cxn>
                <a:cxn ang="0">
                  <a:pos x="6" y="34"/>
                </a:cxn>
                <a:cxn ang="0">
                  <a:pos x="12" y="38"/>
                </a:cxn>
                <a:cxn ang="0">
                  <a:pos x="20" y="40"/>
                </a:cxn>
                <a:cxn ang="0">
                  <a:pos x="20" y="40"/>
                </a:cxn>
                <a:cxn ang="0">
                  <a:pos x="28" y="38"/>
                </a:cxn>
                <a:cxn ang="0">
                  <a:pos x="34" y="34"/>
                </a:cxn>
                <a:cxn ang="0">
                  <a:pos x="38" y="28"/>
                </a:cxn>
                <a:cxn ang="0">
                  <a:pos x="40" y="20"/>
                </a:cxn>
                <a:cxn ang="0">
                  <a:pos x="40" y="20"/>
                </a:cxn>
                <a:cxn ang="0">
                  <a:pos x="38" y="12"/>
                </a:cxn>
                <a:cxn ang="0">
                  <a:pos x="34" y="6"/>
                </a:cxn>
                <a:cxn ang="0">
                  <a:pos x="28" y="0"/>
                </a:cxn>
                <a:cxn ang="0">
                  <a:pos x="20" y="0"/>
                </a:cxn>
                <a:cxn ang="0">
                  <a:pos x="20" y="0"/>
                </a:cxn>
                <a:cxn ang="0">
                  <a:pos x="12" y="0"/>
                </a:cxn>
                <a:cxn ang="0">
                  <a:pos x="6" y="6"/>
                </a:cxn>
                <a:cxn ang="0">
                  <a:pos x="2" y="12"/>
                </a:cxn>
                <a:cxn ang="0">
                  <a:pos x="0" y="20"/>
                </a:cxn>
                <a:cxn ang="0">
                  <a:pos x="0" y="20"/>
                </a:cxn>
                <a:cxn ang="0">
                  <a:pos x="8" y="20"/>
                </a:cxn>
                <a:cxn ang="0">
                  <a:pos x="8" y="20"/>
                </a:cxn>
                <a:cxn ang="0">
                  <a:pos x="10" y="14"/>
                </a:cxn>
                <a:cxn ang="0">
                  <a:pos x="12" y="10"/>
                </a:cxn>
                <a:cxn ang="0">
                  <a:pos x="16" y="8"/>
                </a:cxn>
                <a:cxn ang="0">
                  <a:pos x="20" y="8"/>
                </a:cxn>
                <a:cxn ang="0">
                  <a:pos x="20" y="8"/>
                </a:cxn>
                <a:cxn ang="0">
                  <a:pos x="24" y="8"/>
                </a:cxn>
                <a:cxn ang="0">
                  <a:pos x="28" y="10"/>
                </a:cxn>
                <a:cxn ang="0">
                  <a:pos x="32" y="14"/>
                </a:cxn>
                <a:cxn ang="0">
                  <a:pos x="32" y="20"/>
                </a:cxn>
                <a:cxn ang="0">
                  <a:pos x="32" y="20"/>
                </a:cxn>
                <a:cxn ang="0">
                  <a:pos x="32" y="24"/>
                </a:cxn>
                <a:cxn ang="0">
                  <a:pos x="28" y="28"/>
                </a:cxn>
                <a:cxn ang="0">
                  <a:pos x="24" y="30"/>
                </a:cxn>
                <a:cxn ang="0">
                  <a:pos x="20" y="32"/>
                </a:cxn>
                <a:cxn ang="0">
                  <a:pos x="20" y="32"/>
                </a:cxn>
                <a:cxn ang="0">
                  <a:pos x="16" y="30"/>
                </a:cxn>
                <a:cxn ang="0">
                  <a:pos x="12" y="28"/>
                </a:cxn>
                <a:cxn ang="0">
                  <a:pos x="10" y="24"/>
                </a:cxn>
                <a:cxn ang="0">
                  <a:pos x="8" y="20"/>
                </a:cxn>
                <a:cxn ang="0">
                  <a:pos x="8" y="20"/>
                </a:cxn>
              </a:cxnLst>
              <a:rect l="0" t="0" r="r" b="b"/>
              <a:pathLst>
                <a:path w="40" h="40">
                  <a:moveTo>
                    <a:pt x="0" y="20"/>
                  </a:moveTo>
                  <a:lnTo>
                    <a:pt x="0" y="20"/>
                  </a:lnTo>
                  <a:lnTo>
                    <a:pt x="2" y="28"/>
                  </a:lnTo>
                  <a:lnTo>
                    <a:pt x="6" y="34"/>
                  </a:lnTo>
                  <a:lnTo>
                    <a:pt x="12" y="38"/>
                  </a:lnTo>
                  <a:lnTo>
                    <a:pt x="20" y="40"/>
                  </a:lnTo>
                  <a:lnTo>
                    <a:pt x="20" y="40"/>
                  </a:lnTo>
                  <a:lnTo>
                    <a:pt x="28" y="38"/>
                  </a:lnTo>
                  <a:lnTo>
                    <a:pt x="34" y="34"/>
                  </a:lnTo>
                  <a:lnTo>
                    <a:pt x="38" y="28"/>
                  </a:lnTo>
                  <a:lnTo>
                    <a:pt x="40" y="20"/>
                  </a:lnTo>
                  <a:lnTo>
                    <a:pt x="40" y="20"/>
                  </a:lnTo>
                  <a:lnTo>
                    <a:pt x="38" y="12"/>
                  </a:lnTo>
                  <a:lnTo>
                    <a:pt x="34" y="6"/>
                  </a:lnTo>
                  <a:lnTo>
                    <a:pt x="28" y="0"/>
                  </a:lnTo>
                  <a:lnTo>
                    <a:pt x="20" y="0"/>
                  </a:lnTo>
                  <a:lnTo>
                    <a:pt x="20" y="0"/>
                  </a:lnTo>
                  <a:lnTo>
                    <a:pt x="12" y="0"/>
                  </a:lnTo>
                  <a:lnTo>
                    <a:pt x="6" y="6"/>
                  </a:lnTo>
                  <a:lnTo>
                    <a:pt x="2" y="12"/>
                  </a:lnTo>
                  <a:lnTo>
                    <a:pt x="0" y="20"/>
                  </a:lnTo>
                  <a:lnTo>
                    <a:pt x="0" y="20"/>
                  </a:lnTo>
                  <a:close/>
                  <a:moveTo>
                    <a:pt x="8" y="20"/>
                  </a:moveTo>
                  <a:lnTo>
                    <a:pt x="8" y="20"/>
                  </a:lnTo>
                  <a:lnTo>
                    <a:pt x="10" y="14"/>
                  </a:lnTo>
                  <a:lnTo>
                    <a:pt x="12" y="10"/>
                  </a:lnTo>
                  <a:lnTo>
                    <a:pt x="16" y="8"/>
                  </a:lnTo>
                  <a:lnTo>
                    <a:pt x="20" y="8"/>
                  </a:lnTo>
                  <a:lnTo>
                    <a:pt x="20" y="8"/>
                  </a:lnTo>
                  <a:lnTo>
                    <a:pt x="24" y="8"/>
                  </a:lnTo>
                  <a:lnTo>
                    <a:pt x="28" y="10"/>
                  </a:lnTo>
                  <a:lnTo>
                    <a:pt x="32" y="14"/>
                  </a:lnTo>
                  <a:lnTo>
                    <a:pt x="32" y="20"/>
                  </a:lnTo>
                  <a:lnTo>
                    <a:pt x="32" y="20"/>
                  </a:lnTo>
                  <a:lnTo>
                    <a:pt x="32" y="24"/>
                  </a:lnTo>
                  <a:lnTo>
                    <a:pt x="28" y="28"/>
                  </a:lnTo>
                  <a:lnTo>
                    <a:pt x="24" y="30"/>
                  </a:lnTo>
                  <a:lnTo>
                    <a:pt x="20" y="32"/>
                  </a:lnTo>
                  <a:lnTo>
                    <a:pt x="20" y="32"/>
                  </a:lnTo>
                  <a:lnTo>
                    <a:pt x="16" y="30"/>
                  </a:lnTo>
                  <a:lnTo>
                    <a:pt x="12" y="28"/>
                  </a:lnTo>
                  <a:lnTo>
                    <a:pt x="10" y="24"/>
                  </a:lnTo>
                  <a:lnTo>
                    <a:pt x="8" y="20"/>
                  </a:lnTo>
                  <a:lnTo>
                    <a:pt x="8" y="2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53" name="Freeform 53"/>
            <p:cNvSpPr>
              <a:spLocks noEditPoints="1"/>
            </p:cNvSpPr>
            <p:nvPr/>
          </p:nvSpPr>
          <p:spPr bwMode="auto">
            <a:xfrm>
              <a:off x="1012" y="874"/>
              <a:ext cx="40" cy="40"/>
            </a:xfrm>
            <a:custGeom>
              <a:avLst/>
              <a:gdLst/>
              <a:ahLst/>
              <a:cxnLst>
                <a:cxn ang="0">
                  <a:pos x="0" y="20"/>
                </a:cxn>
                <a:cxn ang="0">
                  <a:pos x="0" y="20"/>
                </a:cxn>
                <a:cxn ang="0">
                  <a:pos x="2" y="28"/>
                </a:cxn>
                <a:cxn ang="0">
                  <a:pos x="6" y="34"/>
                </a:cxn>
                <a:cxn ang="0">
                  <a:pos x="12" y="38"/>
                </a:cxn>
                <a:cxn ang="0">
                  <a:pos x="20" y="40"/>
                </a:cxn>
                <a:cxn ang="0">
                  <a:pos x="20" y="40"/>
                </a:cxn>
                <a:cxn ang="0">
                  <a:pos x="28" y="38"/>
                </a:cxn>
                <a:cxn ang="0">
                  <a:pos x="34" y="34"/>
                </a:cxn>
                <a:cxn ang="0">
                  <a:pos x="38" y="28"/>
                </a:cxn>
                <a:cxn ang="0">
                  <a:pos x="40" y="20"/>
                </a:cxn>
                <a:cxn ang="0">
                  <a:pos x="40" y="20"/>
                </a:cxn>
                <a:cxn ang="0">
                  <a:pos x="38" y="12"/>
                </a:cxn>
                <a:cxn ang="0">
                  <a:pos x="34" y="6"/>
                </a:cxn>
                <a:cxn ang="0">
                  <a:pos x="28" y="0"/>
                </a:cxn>
                <a:cxn ang="0">
                  <a:pos x="20" y="0"/>
                </a:cxn>
                <a:cxn ang="0">
                  <a:pos x="20" y="0"/>
                </a:cxn>
                <a:cxn ang="0">
                  <a:pos x="12" y="0"/>
                </a:cxn>
                <a:cxn ang="0">
                  <a:pos x="6" y="6"/>
                </a:cxn>
                <a:cxn ang="0">
                  <a:pos x="2" y="12"/>
                </a:cxn>
                <a:cxn ang="0">
                  <a:pos x="0" y="20"/>
                </a:cxn>
                <a:cxn ang="0">
                  <a:pos x="0" y="20"/>
                </a:cxn>
                <a:cxn ang="0">
                  <a:pos x="8" y="20"/>
                </a:cxn>
                <a:cxn ang="0">
                  <a:pos x="8" y="20"/>
                </a:cxn>
                <a:cxn ang="0">
                  <a:pos x="10" y="14"/>
                </a:cxn>
                <a:cxn ang="0">
                  <a:pos x="12" y="10"/>
                </a:cxn>
                <a:cxn ang="0">
                  <a:pos x="16" y="8"/>
                </a:cxn>
                <a:cxn ang="0">
                  <a:pos x="20" y="8"/>
                </a:cxn>
                <a:cxn ang="0">
                  <a:pos x="20" y="8"/>
                </a:cxn>
                <a:cxn ang="0">
                  <a:pos x="24" y="8"/>
                </a:cxn>
                <a:cxn ang="0">
                  <a:pos x="28" y="10"/>
                </a:cxn>
                <a:cxn ang="0">
                  <a:pos x="32" y="14"/>
                </a:cxn>
                <a:cxn ang="0">
                  <a:pos x="32" y="20"/>
                </a:cxn>
                <a:cxn ang="0">
                  <a:pos x="32" y="20"/>
                </a:cxn>
                <a:cxn ang="0">
                  <a:pos x="32" y="24"/>
                </a:cxn>
                <a:cxn ang="0">
                  <a:pos x="28" y="28"/>
                </a:cxn>
                <a:cxn ang="0">
                  <a:pos x="24" y="30"/>
                </a:cxn>
                <a:cxn ang="0">
                  <a:pos x="20" y="32"/>
                </a:cxn>
                <a:cxn ang="0">
                  <a:pos x="20" y="32"/>
                </a:cxn>
                <a:cxn ang="0">
                  <a:pos x="16" y="30"/>
                </a:cxn>
                <a:cxn ang="0">
                  <a:pos x="12" y="28"/>
                </a:cxn>
                <a:cxn ang="0">
                  <a:pos x="10" y="24"/>
                </a:cxn>
                <a:cxn ang="0">
                  <a:pos x="8" y="20"/>
                </a:cxn>
                <a:cxn ang="0">
                  <a:pos x="8" y="20"/>
                </a:cxn>
              </a:cxnLst>
              <a:rect l="0" t="0" r="r" b="b"/>
              <a:pathLst>
                <a:path w="40" h="40">
                  <a:moveTo>
                    <a:pt x="0" y="20"/>
                  </a:moveTo>
                  <a:lnTo>
                    <a:pt x="0" y="20"/>
                  </a:lnTo>
                  <a:lnTo>
                    <a:pt x="2" y="28"/>
                  </a:lnTo>
                  <a:lnTo>
                    <a:pt x="6" y="34"/>
                  </a:lnTo>
                  <a:lnTo>
                    <a:pt x="12" y="38"/>
                  </a:lnTo>
                  <a:lnTo>
                    <a:pt x="20" y="40"/>
                  </a:lnTo>
                  <a:lnTo>
                    <a:pt x="20" y="40"/>
                  </a:lnTo>
                  <a:lnTo>
                    <a:pt x="28" y="38"/>
                  </a:lnTo>
                  <a:lnTo>
                    <a:pt x="34" y="34"/>
                  </a:lnTo>
                  <a:lnTo>
                    <a:pt x="38" y="28"/>
                  </a:lnTo>
                  <a:lnTo>
                    <a:pt x="40" y="20"/>
                  </a:lnTo>
                  <a:lnTo>
                    <a:pt x="40" y="20"/>
                  </a:lnTo>
                  <a:lnTo>
                    <a:pt x="38" y="12"/>
                  </a:lnTo>
                  <a:lnTo>
                    <a:pt x="34" y="6"/>
                  </a:lnTo>
                  <a:lnTo>
                    <a:pt x="28" y="0"/>
                  </a:lnTo>
                  <a:lnTo>
                    <a:pt x="20" y="0"/>
                  </a:lnTo>
                  <a:lnTo>
                    <a:pt x="20" y="0"/>
                  </a:lnTo>
                  <a:lnTo>
                    <a:pt x="12" y="0"/>
                  </a:lnTo>
                  <a:lnTo>
                    <a:pt x="6" y="6"/>
                  </a:lnTo>
                  <a:lnTo>
                    <a:pt x="2" y="12"/>
                  </a:lnTo>
                  <a:lnTo>
                    <a:pt x="0" y="20"/>
                  </a:lnTo>
                  <a:lnTo>
                    <a:pt x="0" y="20"/>
                  </a:lnTo>
                  <a:close/>
                  <a:moveTo>
                    <a:pt x="8" y="20"/>
                  </a:moveTo>
                  <a:lnTo>
                    <a:pt x="8" y="20"/>
                  </a:lnTo>
                  <a:lnTo>
                    <a:pt x="10" y="14"/>
                  </a:lnTo>
                  <a:lnTo>
                    <a:pt x="12" y="10"/>
                  </a:lnTo>
                  <a:lnTo>
                    <a:pt x="16" y="8"/>
                  </a:lnTo>
                  <a:lnTo>
                    <a:pt x="20" y="8"/>
                  </a:lnTo>
                  <a:lnTo>
                    <a:pt x="20" y="8"/>
                  </a:lnTo>
                  <a:lnTo>
                    <a:pt x="24" y="8"/>
                  </a:lnTo>
                  <a:lnTo>
                    <a:pt x="28" y="10"/>
                  </a:lnTo>
                  <a:lnTo>
                    <a:pt x="32" y="14"/>
                  </a:lnTo>
                  <a:lnTo>
                    <a:pt x="32" y="20"/>
                  </a:lnTo>
                  <a:lnTo>
                    <a:pt x="32" y="20"/>
                  </a:lnTo>
                  <a:lnTo>
                    <a:pt x="32" y="24"/>
                  </a:lnTo>
                  <a:lnTo>
                    <a:pt x="28" y="28"/>
                  </a:lnTo>
                  <a:lnTo>
                    <a:pt x="24" y="30"/>
                  </a:lnTo>
                  <a:lnTo>
                    <a:pt x="20" y="32"/>
                  </a:lnTo>
                  <a:lnTo>
                    <a:pt x="20" y="32"/>
                  </a:lnTo>
                  <a:lnTo>
                    <a:pt x="16" y="30"/>
                  </a:lnTo>
                  <a:lnTo>
                    <a:pt x="12" y="28"/>
                  </a:lnTo>
                  <a:lnTo>
                    <a:pt x="10" y="24"/>
                  </a:lnTo>
                  <a:lnTo>
                    <a:pt x="8" y="20"/>
                  </a:lnTo>
                  <a:lnTo>
                    <a:pt x="8" y="2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54" name="Freeform 58"/>
            <p:cNvSpPr>
              <a:spLocks/>
            </p:cNvSpPr>
            <p:nvPr/>
          </p:nvSpPr>
          <p:spPr bwMode="auto">
            <a:xfrm>
              <a:off x="754" y="574"/>
              <a:ext cx="16" cy="16"/>
            </a:xfrm>
            <a:custGeom>
              <a:avLst/>
              <a:gdLst/>
              <a:ahLst/>
              <a:cxnLst>
                <a:cxn ang="0">
                  <a:pos x="16" y="8"/>
                </a:cxn>
                <a:cxn ang="0">
                  <a:pos x="16" y="8"/>
                </a:cxn>
                <a:cxn ang="0">
                  <a:pos x="12" y="14"/>
                </a:cxn>
                <a:cxn ang="0">
                  <a:pos x="8" y="16"/>
                </a:cxn>
                <a:cxn ang="0">
                  <a:pos x="8" y="16"/>
                </a:cxn>
                <a:cxn ang="0">
                  <a:pos x="2" y="14"/>
                </a:cxn>
                <a:cxn ang="0">
                  <a:pos x="0" y="8"/>
                </a:cxn>
                <a:cxn ang="0">
                  <a:pos x="0" y="8"/>
                </a:cxn>
                <a:cxn ang="0">
                  <a:pos x="2" y="2"/>
                </a:cxn>
                <a:cxn ang="0">
                  <a:pos x="8" y="0"/>
                </a:cxn>
                <a:cxn ang="0">
                  <a:pos x="8" y="0"/>
                </a:cxn>
                <a:cxn ang="0">
                  <a:pos x="12" y="2"/>
                </a:cxn>
                <a:cxn ang="0">
                  <a:pos x="16" y="8"/>
                </a:cxn>
                <a:cxn ang="0">
                  <a:pos x="16" y="8"/>
                </a:cxn>
              </a:cxnLst>
              <a:rect l="0" t="0" r="r" b="b"/>
              <a:pathLst>
                <a:path w="16" h="16">
                  <a:moveTo>
                    <a:pt x="16" y="8"/>
                  </a:moveTo>
                  <a:lnTo>
                    <a:pt x="16" y="8"/>
                  </a:lnTo>
                  <a:lnTo>
                    <a:pt x="12" y="14"/>
                  </a:lnTo>
                  <a:lnTo>
                    <a:pt x="8" y="16"/>
                  </a:lnTo>
                  <a:lnTo>
                    <a:pt x="8" y="16"/>
                  </a:lnTo>
                  <a:lnTo>
                    <a:pt x="2" y="14"/>
                  </a:lnTo>
                  <a:lnTo>
                    <a:pt x="0" y="8"/>
                  </a:lnTo>
                  <a:lnTo>
                    <a:pt x="0" y="8"/>
                  </a:lnTo>
                  <a:lnTo>
                    <a:pt x="2" y="2"/>
                  </a:lnTo>
                  <a:lnTo>
                    <a:pt x="8" y="0"/>
                  </a:lnTo>
                  <a:lnTo>
                    <a:pt x="8" y="0"/>
                  </a:lnTo>
                  <a:lnTo>
                    <a:pt x="12" y="2"/>
                  </a:lnTo>
                  <a:lnTo>
                    <a:pt x="16" y="8"/>
                  </a:lnTo>
                  <a:lnTo>
                    <a:pt x="16" y="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sp>
          <p:nvSpPr>
            <p:cNvPr id="55" name="Freeform 68"/>
            <p:cNvSpPr>
              <a:spLocks/>
            </p:cNvSpPr>
            <p:nvPr/>
          </p:nvSpPr>
          <p:spPr bwMode="auto">
            <a:xfrm>
              <a:off x="754" y="942"/>
              <a:ext cx="16" cy="14"/>
            </a:xfrm>
            <a:custGeom>
              <a:avLst/>
              <a:gdLst/>
              <a:ahLst/>
              <a:cxnLst>
                <a:cxn ang="0">
                  <a:pos x="16" y="8"/>
                </a:cxn>
                <a:cxn ang="0">
                  <a:pos x="16" y="8"/>
                </a:cxn>
                <a:cxn ang="0">
                  <a:pos x="12" y="12"/>
                </a:cxn>
                <a:cxn ang="0">
                  <a:pos x="8" y="14"/>
                </a:cxn>
                <a:cxn ang="0">
                  <a:pos x="8" y="14"/>
                </a:cxn>
                <a:cxn ang="0">
                  <a:pos x="2" y="12"/>
                </a:cxn>
                <a:cxn ang="0">
                  <a:pos x="0" y="8"/>
                </a:cxn>
                <a:cxn ang="0">
                  <a:pos x="0" y="8"/>
                </a:cxn>
                <a:cxn ang="0">
                  <a:pos x="2" y="2"/>
                </a:cxn>
                <a:cxn ang="0">
                  <a:pos x="8" y="0"/>
                </a:cxn>
                <a:cxn ang="0">
                  <a:pos x="8" y="0"/>
                </a:cxn>
                <a:cxn ang="0">
                  <a:pos x="12" y="2"/>
                </a:cxn>
                <a:cxn ang="0">
                  <a:pos x="16" y="8"/>
                </a:cxn>
                <a:cxn ang="0">
                  <a:pos x="16" y="8"/>
                </a:cxn>
              </a:cxnLst>
              <a:rect l="0" t="0" r="r" b="b"/>
              <a:pathLst>
                <a:path w="16" h="14">
                  <a:moveTo>
                    <a:pt x="16" y="8"/>
                  </a:moveTo>
                  <a:lnTo>
                    <a:pt x="16" y="8"/>
                  </a:lnTo>
                  <a:lnTo>
                    <a:pt x="12" y="12"/>
                  </a:lnTo>
                  <a:lnTo>
                    <a:pt x="8" y="14"/>
                  </a:lnTo>
                  <a:lnTo>
                    <a:pt x="8" y="14"/>
                  </a:lnTo>
                  <a:lnTo>
                    <a:pt x="2" y="12"/>
                  </a:lnTo>
                  <a:lnTo>
                    <a:pt x="0" y="8"/>
                  </a:lnTo>
                  <a:lnTo>
                    <a:pt x="0" y="8"/>
                  </a:lnTo>
                  <a:lnTo>
                    <a:pt x="2" y="2"/>
                  </a:lnTo>
                  <a:lnTo>
                    <a:pt x="8" y="0"/>
                  </a:lnTo>
                  <a:lnTo>
                    <a:pt x="8" y="0"/>
                  </a:lnTo>
                  <a:lnTo>
                    <a:pt x="12" y="2"/>
                  </a:lnTo>
                  <a:lnTo>
                    <a:pt x="16" y="8"/>
                  </a:lnTo>
                  <a:lnTo>
                    <a:pt x="16" y="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grpSp>
      <p:pic>
        <p:nvPicPr>
          <p:cNvPr id="56" name="Picture 85" descr="C:\Users\Martin\AppData\Local\Microsoft\Windows\Temporary Internet Files\Content.IE5\7CK50EAS\MCj04326270000[1].png"/>
          <p:cNvPicPr>
            <a:picLocks noChangeAspect="1" noChangeArrowheads="1"/>
          </p:cNvPicPr>
          <p:nvPr/>
        </p:nvPicPr>
        <p:blipFill>
          <a:blip r:embed="rId2" cstate="print"/>
          <a:srcRect/>
          <a:stretch>
            <a:fillRect/>
          </a:stretch>
        </p:blipFill>
        <p:spPr bwMode="auto">
          <a:xfrm>
            <a:off x="3124200" y="1905001"/>
            <a:ext cx="762000" cy="762000"/>
          </a:xfrm>
          <a:prstGeom prst="rect">
            <a:avLst/>
          </a:prstGeom>
          <a:noFill/>
        </p:spPr>
      </p:pic>
      <p:cxnSp>
        <p:nvCxnSpPr>
          <p:cNvPr id="57" name="Straight Connector 56"/>
          <p:cNvCxnSpPr/>
          <p:nvPr/>
        </p:nvCxnSpPr>
        <p:spPr>
          <a:xfrm rot="10800000" flipV="1">
            <a:off x="5029202" y="1905001"/>
            <a:ext cx="380998" cy="2"/>
          </a:xfrm>
          <a:prstGeom prst="line">
            <a:avLst/>
          </a:prstGeom>
          <a:ln w="19050">
            <a:solidFill>
              <a:schemeClr val="bg1">
                <a:lumMod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flipV="1">
            <a:off x="1028702" y="2019302"/>
            <a:ext cx="228596" cy="0"/>
          </a:xfrm>
          <a:prstGeom prst="line">
            <a:avLst/>
          </a:prstGeom>
          <a:ln w="19050">
            <a:solidFill>
              <a:schemeClr val="bg1">
                <a:lumMod val="50000"/>
              </a:schemeClr>
            </a:solidFill>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V="1">
            <a:off x="-96437" y="4287443"/>
            <a:ext cx="2478881" cy="1"/>
          </a:xfrm>
          <a:prstGeom prst="line">
            <a:avLst/>
          </a:prstGeom>
          <a:ln w="19050">
            <a:solidFill>
              <a:schemeClr val="bg1">
                <a:lumMod val="50000"/>
              </a:schemeClr>
            </a:solidFill>
            <a:headEnd type="none" w="lg" len="lg"/>
            <a:tailEnd type="none"/>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1981200" y="53768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1" name="Oval 60"/>
          <p:cNvSpPr/>
          <p:nvPr/>
        </p:nvSpPr>
        <p:spPr>
          <a:xfrm>
            <a:off x="8153400" y="34718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2" name="TextBox 61"/>
          <p:cNvSpPr txBox="1"/>
          <p:nvPr/>
        </p:nvSpPr>
        <p:spPr>
          <a:xfrm>
            <a:off x="8305800" y="3243263"/>
            <a:ext cx="304800" cy="523220"/>
          </a:xfrm>
          <a:prstGeom prst="rect">
            <a:avLst/>
          </a:prstGeom>
          <a:noFill/>
        </p:spPr>
        <p:txBody>
          <a:bodyPr wrap="square" rtlCol="0">
            <a:spAutoFit/>
          </a:bodyPr>
          <a:lstStyle/>
          <a:p>
            <a:r>
              <a:rPr lang="en-US" sz="2800" b="1" dirty="0" smtClean="0">
                <a:solidFill>
                  <a:srgbClr val="000000"/>
                </a:solidFill>
              </a:rPr>
              <a:t>t</a:t>
            </a:r>
            <a:endParaRPr lang="en-US" sz="2800" b="1" baseline="-25000" dirty="0">
              <a:solidFill>
                <a:srgbClr val="000000"/>
              </a:solidFill>
            </a:endParaRPr>
          </a:p>
        </p:txBody>
      </p:sp>
      <p:sp>
        <p:nvSpPr>
          <p:cNvPr id="63" name="TextBox 62"/>
          <p:cNvSpPr txBox="1"/>
          <p:nvPr/>
        </p:nvSpPr>
        <p:spPr>
          <a:xfrm>
            <a:off x="1676400" y="4995863"/>
            <a:ext cx="304800" cy="523220"/>
          </a:xfrm>
          <a:prstGeom prst="rect">
            <a:avLst/>
          </a:prstGeom>
          <a:noFill/>
        </p:spPr>
        <p:txBody>
          <a:bodyPr wrap="square" rtlCol="0">
            <a:spAutoFit/>
          </a:bodyPr>
          <a:lstStyle/>
          <a:p>
            <a:r>
              <a:rPr lang="en-US" sz="2800" b="1" dirty="0" smtClean="0">
                <a:solidFill>
                  <a:srgbClr val="000000"/>
                </a:solidFill>
              </a:rPr>
              <a:t>s</a:t>
            </a:r>
            <a:endParaRPr lang="en-US" sz="2800" b="1" baseline="-25000" dirty="0">
              <a:solidFill>
                <a:srgbClr val="000000"/>
              </a:solidFill>
            </a:endParaRPr>
          </a:p>
        </p:txBody>
      </p:sp>
      <p:sp>
        <p:nvSpPr>
          <p:cNvPr id="64" name="Oval 63"/>
          <p:cNvSpPr/>
          <p:nvPr/>
        </p:nvSpPr>
        <p:spPr>
          <a:xfrm>
            <a:off x="1752600" y="41576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5" name="Oval 64"/>
          <p:cNvSpPr/>
          <p:nvPr/>
        </p:nvSpPr>
        <p:spPr>
          <a:xfrm>
            <a:off x="2057400" y="31670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66" name="Straight Connector 65"/>
          <p:cNvCxnSpPr/>
          <p:nvPr/>
        </p:nvCxnSpPr>
        <p:spPr>
          <a:xfrm rot="16200000" flipV="1">
            <a:off x="1327753" y="4732035"/>
            <a:ext cx="1223814" cy="2274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3352800" y="37766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8" name="Oval 67"/>
          <p:cNvSpPr/>
          <p:nvPr/>
        </p:nvSpPr>
        <p:spPr>
          <a:xfrm>
            <a:off x="7467600" y="60626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9" name="Oval 68"/>
          <p:cNvSpPr/>
          <p:nvPr/>
        </p:nvSpPr>
        <p:spPr>
          <a:xfrm>
            <a:off x="8001000" y="46148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0" name="Oval 69"/>
          <p:cNvSpPr/>
          <p:nvPr/>
        </p:nvSpPr>
        <p:spPr>
          <a:xfrm>
            <a:off x="5562600" y="60626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1" name="Oval 70"/>
          <p:cNvSpPr/>
          <p:nvPr/>
        </p:nvSpPr>
        <p:spPr>
          <a:xfrm>
            <a:off x="3962400" y="57578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2" name="Oval 71"/>
          <p:cNvSpPr/>
          <p:nvPr/>
        </p:nvSpPr>
        <p:spPr>
          <a:xfrm>
            <a:off x="4953000" y="40052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73" name="Straight Connector 72"/>
          <p:cNvCxnSpPr/>
          <p:nvPr/>
        </p:nvCxnSpPr>
        <p:spPr>
          <a:xfrm rot="5400000" flipH="1" flipV="1">
            <a:off x="1476557" y="3582569"/>
            <a:ext cx="1000665" cy="3019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0800000" flipV="1">
            <a:off x="1825927" y="3845673"/>
            <a:ext cx="1595884" cy="3795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0800000">
            <a:off x="2127850" y="3224573"/>
            <a:ext cx="1311217" cy="6297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0800000">
            <a:off x="3430438" y="3854301"/>
            <a:ext cx="1603074" cy="2343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10800000">
            <a:off x="5662865" y="6134852"/>
            <a:ext cx="1876924" cy="120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0800000">
            <a:off x="2057401" y="5453064"/>
            <a:ext cx="1976886" cy="3853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3667665" y="4453841"/>
            <a:ext cx="1725284" cy="992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10800000">
            <a:off x="4042914" y="5847003"/>
            <a:ext cx="1595887" cy="2758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0800000">
            <a:off x="6794741" y="4000950"/>
            <a:ext cx="1274441" cy="678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V="1">
            <a:off x="6777487" y="3548063"/>
            <a:ext cx="1457864" cy="4701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flipH="1" flipV="1">
            <a:off x="7569981" y="4034321"/>
            <a:ext cx="1155942" cy="1575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0800000" flipV="1">
            <a:off x="5029201" y="4000950"/>
            <a:ext cx="1748286" cy="8051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7076574" y="5142245"/>
            <a:ext cx="1455822" cy="5293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10800000" flipV="1">
            <a:off x="5638804" y="5303538"/>
            <a:ext cx="1000660" cy="8353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6705600" y="39290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8" name="Oval 87"/>
          <p:cNvSpPr/>
          <p:nvPr/>
        </p:nvSpPr>
        <p:spPr>
          <a:xfrm>
            <a:off x="6553200" y="52244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89" name="Straight Connector 88"/>
          <p:cNvCxnSpPr/>
          <p:nvPr/>
        </p:nvCxnSpPr>
        <p:spPr>
          <a:xfrm rot="5400000">
            <a:off x="6070121" y="4578922"/>
            <a:ext cx="1285340" cy="1293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457200" y="2193758"/>
            <a:ext cx="2438400" cy="854242"/>
          </a:xfrm>
          <a:prstGeom prst="rect">
            <a:avLst/>
          </a:prstGeom>
          <a:noFill/>
          <a:ln w="19050">
            <a:solidFill>
              <a:schemeClr val="bg1">
                <a:lumMod val="50000"/>
              </a:schemeClr>
            </a:solidFill>
          </a:ln>
        </p:spPr>
        <p:txBody>
          <a:bodyPr wrap="square" rtlCol="0">
            <a:noAutofit/>
          </a:bodyPr>
          <a:lstStyle/>
          <a:p>
            <a:r>
              <a:rPr lang="en-US" sz="2400" dirty="0" smtClean="0">
                <a:solidFill>
                  <a:srgbClr val="000000"/>
                </a:solidFill>
              </a:rPr>
              <a:t>• fixed paths</a:t>
            </a:r>
          </a:p>
          <a:p>
            <a:r>
              <a:rPr lang="en-US" sz="2400" dirty="0" smtClean="0">
                <a:solidFill>
                  <a:srgbClr val="000000"/>
                </a:solidFill>
              </a:rPr>
              <a:t>• splitting ratios</a:t>
            </a:r>
          </a:p>
          <a:p>
            <a:endParaRPr lang="en-US" sz="2400" baseline="-25000" dirty="0">
              <a:solidFill>
                <a:srgbClr val="000000"/>
              </a:solidFill>
            </a:endParaRPr>
          </a:p>
        </p:txBody>
      </p:sp>
      <p:sp>
        <p:nvSpPr>
          <p:cNvPr id="91" name="Freeform 90"/>
          <p:cNvSpPr/>
          <p:nvPr/>
        </p:nvSpPr>
        <p:spPr>
          <a:xfrm>
            <a:off x="1958197" y="3707652"/>
            <a:ext cx="6121878" cy="1587260"/>
          </a:xfrm>
          <a:custGeom>
            <a:avLst/>
            <a:gdLst>
              <a:gd name="connsiteX0" fmla="*/ 178278 w 6121878"/>
              <a:gd name="connsiteY0" fmla="*/ 1587260 h 1587260"/>
              <a:gd name="connsiteX1" fmla="*/ 14377 w 6121878"/>
              <a:gd name="connsiteY1" fmla="*/ 750498 h 1587260"/>
              <a:gd name="connsiteX2" fmla="*/ 264543 w 6121878"/>
              <a:gd name="connsiteY2" fmla="*/ 543464 h 1587260"/>
              <a:gd name="connsiteX3" fmla="*/ 1213448 w 6121878"/>
              <a:gd name="connsiteY3" fmla="*/ 310551 h 1587260"/>
              <a:gd name="connsiteX4" fmla="*/ 1877682 w 6121878"/>
              <a:gd name="connsiteY4" fmla="*/ 319177 h 1587260"/>
              <a:gd name="connsiteX5" fmla="*/ 2999116 w 6121878"/>
              <a:gd name="connsiteY5" fmla="*/ 491705 h 1587260"/>
              <a:gd name="connsiteX6" fmla="*/ 4344837 w 6121878"/>
              <a:gd name="connsiteY6" fmla="*/ 431320 h 1587260"/>
              <a:gd name="connsiteX7" fmla="*/ 5034950 w 6121878"/>
              <a:gd name="connsiteY7" fmla="*/ 362309 h 1587260"/>
              <a:gd name="connsiteX8" fmla="*/ 6121878 w 6121878"/>
              <a:gd name="connsiteY8" fmla="*/ 0 h 158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1878" h="1587260">
                <a:moveTo>
                  <a:pt x="178278" y="1587260"/>
                </a:moveTo>
                <a:cubicBezTo>
                  <a:pt x="89139" y="1255862"/>
                  <a:pt x="0" y="924464"/>
                  <a:pt x="14377" y="750498"/>
                </a:cubicBezTo>
                <a:cubicBezTo>
                  <a:pt x="28755" y="576532"/>
                  <a:pt x="64698" y="616789"/>
                  <a:pt x="264543" y="543464"/>
                </a:cubicBezTo>
                <a:cubicBezTo>
                  <a:pt x="464388" y="470140"/>
                  <a:pt x="944592" y="347932"/>
                  <a:pt x="1213448" y="310551"/>
                </a:cubicBezTo>
                <a:cubicBezTo>
                  <a:pt x="1482304" y="273170"/>
                  <a:pt x="1580071" y="288985"/>
                  <a:pt x="1877682" y="319177"/>
                </a:cubicBezTo>
                <a:cubicBezTo>
                  <a:pt x="2175293" y="349369"/>
                  <a:pt x="2587924" y="473015"/>
                  <a:pt x="2999116" y="491705"/>
                </a:cubicBezTo>
                <a:lnTo>
                  <a:pt x="4344837" y="431320"/>
                </a:lnTo>
                <a:cubicBezTo>
                  <a:pt x="4684143" y="409754"/>
                  <a:pt x="4738776" y="434196"/>
                  <a:pt x="5034950" y="362309"/>
                </a:cubicBezTo>
                <a:cubicBezTo>
                  <a:pt x="5331124" y="290422"/>
                  <a:pt x="5726501" y="145211"/>
                  <a:pt x="6121878" y="0"/>
                </a:cubicBezTo>
              </a:path>
            </a:pathLst>
          </a:custGeom>
          <a:ln w="31750">
            <a:solidFill>
              <a:srgbClr val="FF0000"/>
            </a:solidFill>
            <a:prstDash val="dashDot"/>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0000"/>
              </a:solidFill>
            </a:endParaRPr>
          </a:p>
        </p:txBody>
      </p:sp>
      <p:sp>
        <p:nvSpPr>
          <p:cNvPr id="92" name="Freeform 91"/>
          <p:cNvSpPr/>
          <p:nvPr/>
        </p:nvSpPr>
        <p:spPr>
          <a:xfrm>
            <a:off x="2170981" y="3793916"/>
            <a:ext cx="5934974" cy="2239992"/>
          </a:xfrm>
          <a:custGeom>
            <a:avLst/>
            <a:gdLst>
              <a:gd name="connsiteX0" fmla="*/ 0 w 5934974"/>
              <a:gd name="connsiteY0" fmla="*/ 1552755 h 2239992"/>
              <a:gd name="connsiteX1" fmla="*/ 1708030 w 5934974"/>
              <a:gd name="connsiteY1" fmla="*/ 1897811 h 2239992"/>
              <a:gd name="connsiteX2" fmla="*/ 3252159 w 5934974"/>
              <a:gd name="connsiteY2" fmla="*/ 2182483 h 2239992"/>
              <a:gd name="connsiteX3" fmla="*/ 4226944 w 5934974"/>
              <a:gd name="connsiteY3" fmla="*/ 2234241 h 2239992"/>
              <a:gd name="connsiteX4" fmla="*/ 4968815 w 5934974"/>
              <a:gd name="connsiteY4" fmla="*/ 2216989 h 2239992"/>
              <a:gd name="connsiteX5" fmla="*/ 5296619 w 5934974"/>
              <a:gd name="connsiteY5" fmla="*/ 2130724 h 2239992"/>
              <a:gd name="connsiteX6" fmla="*/ 5512279 w 5934974"/>
              <a:gd name="connsiteY6" fmla="*/ 1656272 h 2239992"/>
              <a:gd name="connsiteX7" fmla="*/ 5805577 w 5934974"/>
              <a:gd name="connsiteY7" fmla="*/ 828136 h 2239992"/>
              <a:gd name="connsiteX8" fmla="*/ 5934974 w 5934974"/>
              <a:gd name="connsiteY8" fmla="*/ 0 h 2239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34974" h="2239992">
                <a:moveTo>
                  <a:pt x="0" y="1552755"/>
                </a:moveTo>
                <a:lnTo>
                  <a:pt x="1708030" y="1897811"/>
                </a:lnTo>
                <a:cubicBezTo>
                  <a:pt x="2250056" y="2002766"/>
                  <a:pt x="2832340" y="2126411"/>
                  <a:pt x="3252159" y="2182483"/>
                </a:cubicBezTo>
                <a:cubicBezTo>
                  <a:pt x="3671978" y="2238555"/>
                  <a:pt x="3940835" y="2228490"/>
                  <a:pt x="4226944" y="2234241"/>
                </a:cubicBezTo>
                <a:cubicBezTo>
                  <a:pt x="4513053" y="2239992"/>
                  <a:pt x="4790536" y="2234242"/>
                  <a:pt x="4968815" y="2216989"/>
                </a:cubicBezTo>
                <a:cubicBezTo>
                  <a:pt x="5147094" y="2199736"/>
                  <a:pt x="5206042" y="2224177"/>
                  <a:pt x="5296619" y="2130724"/>
                </a:cubicBezTo>
                <a:cubicBezTo>
                  <a:pt x="5387196" y="2037271"/>
                  <a:pt x="5427453" y="1873370"/>
                  <a:pt x="5512279" y="1656272"/>
                </a:cubicBezTo>
                <a:cubicBezTo>
                  <a:pt x="5597105" y="1439174"/>
                  <a:pt x="5735128" y="1104181"/>
                  <a:pt x="5805577" y="828136"/>
                </a:cubicBezTo>
                <a:cubicBezTo>
                  <a:pt x="5876026" y="552091"/>
                  <a:pt x="5905500" y="276045"/>
                  <a:pt x="5934974" y="0"/>
                </a:cubicBezTo>
              </a:path>
            </a:pathLst>
          </a:custGeom>
          <a:ln w="31750">
            <a:solidFill>
              <a:srgbClr val="0070C0"/>
            </a:solidFill>
            <a:prstDash val="dash"/>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0000"/>
              </a:solidFill>
            </a:endParaRPr>
          </a:p>
        </p:txBody>
      </p:sp>
      <p:sp>
        <p:nvSpPr>
          <p:cNvPr id="93" name="Freeform 92"/>
          <p:cNvSpPr/>
          <p:nvPr/>
        </p:nvSpPr>
        <p:spPr>
          <a:xfrm>
            <a:off x="2196860" y="3862927"/>
            <a:ext cx="6098876" cy="1719533"/>
          </a:xfrm>
          <a:custGeom>
            <a:avLst/>
            <a:gdLst>
              <a:gd name="connsiteX0" fmla="*/ 0 w 6098876"/>
              <a:gd name="connsiteY0" fmla="*/ 1397479 h 1719533"/>
              <a:gd name="connsiteX1" fmla="*/ 1242204 w 6098876"/>
              <a:gd name="connsiteY1" fmla="*/ 1639019 h 1719533"/>
              <a:gd name="connsiteX2" fmla="*/ 1802921 w 6098876"/>
              <a:gd name="connsiteY2" fmla="*/ 1673525 h 1719533"/>
              <a:gd name="connsiteX3" fmla="*/ 2061714 w 6098876"/>
              <a:gd name="connsiteY3" fmla="*/ 1362974 h 1719533"/>
              <a:gd name="connsiteX4" fmla="*/ 2467155 w 6098876"/>
              <a:gd name="connsiteY4" fmla="*/ 664234 h 1719533"/>
              <a:gd name="connsiteX5" fmla="*/ 2639683 w 6098876"/>
              <a:gd name="connsiteY5" fmla="*/ 448574 h 1719533"/>
              <a:gd name="connsiteX6" fmla="*/ 2941608 w 6098876"/>
              <a:gd name="connsiteY6" fmla="*/ 422694 h 1719533"/>
              <a:gd name="connsiteX7" fmla="*/ 3985404 w 6098876"/>
              <a:gd name="connsiteY7" fmla="*/ 379562 h 1719533"/>
              <a:gd name="connsiteX8" fmla="*/ 4485736 w 6098876"/>
              <a:gd name="connsiteY8" fmla="*/ 353683 h 1719533"/>
              <a:gd name="connsiteX9" fmla="*/ 4710023 w 6098876"/>
              <a:gd name="connsiteY9" fmla="*/ 345057 h 1719533"/>
              <a:gd name="connsiteX10" fmla="*/ 4942936 w 6098876"/>
              <a:gd name="connsiteY10" fmla="*/ 414068 h 1719533"/>
              <a:gd name="connsiteX11" fmla="*/ 5391510 w 6098876"/>
              <a:gd name="connsiteY11" fmla="*/ 672861 h 1719533"/>
              <a:gd name="connsiteX12" fmla="*/ 5633049 w 6098876"/>
              <a:gd name="connsiteY12" fmla="*/ 810883 h 1719533"/>
              <a:gd name="connsiteX13" fmla="*/ 5883215 w 6098876"/>
              <a:gd name="connsiteY13" fmla="*/ 957532 h 1719533"/>
              <a:gd name="connsiteX14" fmla="*/ 6003985 w 6098876"/>
              <a:gd name="connsiteY14" fmla="*/ 888521 h 1719533"/>
              <a:gd name="connsiteX15" fmla="*/ 6047117 w 6098876"/>
              <a:gd name="connsiteY15" fmla="*/ 543464 h 1719533"/>
              <a:gd name="connsiteX16" fmla="*/ 6098876 w 6098876"/>
              <a:gd name="connsiteY16" fmla="*/ 0 h 1719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8876" h="1719533">
                <a:moveTo>
                  <a:pt x="0" y="1397479"/>
                </a:moveTo>
                <a:cubicBezTo>
                  <a:pt x="470858" y="1495245"/>
                  <a:pt x="941717" y="1593011"/>
                  <a:pt x="1242204" y="1639019"/>
                </a:cubicBezTo>
                <a:cubicBezTo>
                  <a:pt x="1542691" y="1685027"/>
                  <a:pt x="1666336" y="1719533"/>
                  <a:pt x="1802921" y="1673525"/>
                </a:cubicBezTo>
                <a:cubicBezTo>
                  <a:pt x="1939506" y="1627518"/>
                  <a:pt x="1951008" y="1531189"/>
                  <a:pt x="2061714" y="1362974"/>
                </a:cubicBezTo>
                <a:cubicBezTo>
                  <a:pt x="2172420" y="1194759"/>
                  <a:pt x="2370827" y="816634"/>
                  <a:pt x="2467155" y="664234"/>
                </a:cubicBezTo>
                <a:cubicBezTo>
                  <a:pt x="2563483" y="511834"/>
                  <a:pt x="2560608" y="488831"/>
                  <a:pt x="2639683" y="448574"/>
                </a:cubicBezTo>
                <a:cubicBezTo>
                  <a:pt x="2718758" y="408317"/>
                  <a:pt x="2941608" y="422694"/>
                  <a:pt x="2941608" y="422694"/>
                </a:cubicBezTo>
                <a:lnTo>
                  <a:pt x="3985404" y="379562"/>
                </a:lnTo>
                <a:lnTo>
                  <a:pt x="4485736" y="353683"/>
                </a:lnTo>
                <a:cubicBezTo>
                  <a:pt x="4606506" y="347932"/>
                  <a:pt x="4633823" y="334993"/>
                  <a:pt x="4710023" y="345057"/>
                </a:cubicBezTo>
                <a:cubicBezTo>
                  <a:pt x="4786223" y="355121"/>
                  <a:pt x="4829355" y="359434"/>
                  <a:pt x="4942936" y="414068"/>
                </a:cubicBezTo>
                <a:cubicBezTo>
                  <a:pt x="5056517" y="468702"/>
                  <a:pt x="5391510" y="672861"/>
                  <a:pt x="5391510" y="672861"/>
                </a:cubicBezTo>
                <a:lnTo>
                  <a:pt x="5633049" y="810883"/>
                </a:lnTo>
                <a:cubicBezTo>
                  <a:pt x="5715000" y="858328"/>
                  <a:pt x="5821392" y="944592"/>
                  <a:pt x="5883215" y="957532"/>
                </a:cubicBezTo>
                <a:cubicBezTo>
                  <a:pt x="5945038" y="970472"/>
                  <a:pt x="5976668" y="957532"/>
                  <a:pt x="6003985" y="888521"/>
                </a:cubicBezTo>
                <a:cubicBezTo>
                  <a:pt x="6031302" y="819510"/>
                  <a:pt x="6031302" y="691551"/>
                  <a:pt x="6047117" y="543464"/>
                </a:cubicBezTo>
                <a:cubicBezTo>
                  <a:pt x="6062932" y="395377"/>
                  <a:pt x="6080904" y="197688"/>
                  <a:pt x="6098876" y="0"/>
                </a:cubicBezTo>
              </a:path>
            </a:pathLst>
          </a:custGeom>
          <a:ln w="31750">
            <a:solidFill>
              <a:srgbClr val="00B050"/>
            </a:solidFill>
            <a:prstDash val="sysDash"/>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0000"/>
              </a:solidFill>
            </a:endParaRPr>
          </a:p>
        </p:txBody>
      </p:sp>
      <p:cxnSp>
        <p:nvCxnSpPr>
          <p:cNvPr id="94" name="Straight Connector 93"/>
          <p:cNvCxnSpPr/>
          <p:nvPr/>
        </p:nvCxnSpPr>
        <p:spPr>
          <a:xfrm rot="10800000" flipV="1">
            <a:off x="1143000" y="1904999"/>
            <a:ext cx="2895600" cy="3"/>
          </a:xfrm>
          <a:prstGeom prst="line">
            <a:avLst/>
          </a:prstGeom>
          <a:ln w="19050">
            <a:solidFill>
              <a:schemeClr val="bg1">
                <a:lumMod val="50000"/>
              </a:schemeClr>
            </a:solidFill>
            <a:tailEnd type="none" w="lg" len="lg"/>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rot="10800000">
            <a:off x="1143000" y="5524800"/>
            <a:ext cx="795068" cy="11652"/>
          </a:xfrm>
          <a:prstGeom prst="line">
            <a:avLst/>
          </a:prstGeom>
          <a:ln w="19050">
            <a:solidFill>
              <a:schemeClr val="bg1">
                <a:lumMod val="50000"/>
              </a:schemeClr>
            </a:solidFill>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2743200" y="4005263"/>
            <a:ext cx="990600" cy="461665"/>
          </a:xfrm>
          <a:prstGeom prst="rect">
            <a:avLst/>
          </a:prstGeom>
          <a:noFill/>
        </p:spPr>
        <p:txBody>
          <a:bodyPr wrap="square" rtlCol="0">
            <a:spAutoFit/>
          </a:bodyPr>
          <a:lstStyle/>
          <a:p>
            <a:r>
              <a:rPr lang="en-US" sz="2400" b="1" dirty="0" smtClean="0">
                <a:solidFill>
                  <a:srgbClr val="FF0000"/>
                </a:solidFill>
              </a:rPr>
              <a:t>0.25</a:t>
            </a:r>
            <a:endParaRPr lang="en-US" sz="2400" b="1" baseline="-25000" dirty="0">
              <a:solidFill>
                <a:srgbClr val="FF0000"/>
              </a:solidFill>
            </a:endParaRPr>
          </a:p>
        </p:txBody>
      </p:sp>
      <p:sp>
        <p:nvSpPr>
          <p:cNvPr id="97" name="TextBox 96"/>
          <p:cNvSpPr txBox="1"/>
          <p:nvPr/>
        </p:nvSpPr>
        <p:spPr>
          <a:xfrm>
            <a:off x="3733800" y="4691063"/>
            <a:ext cx="914400" cy="461665"/>
          </a:xfrm>
          <a:prstGeom prst="rect">
            <a:avLst/>
          </a:prstGeom>
          <a:noFill/>
        </p:spPr>
        <p:txBody>
          <a:bodyPr wrap="square" rtlCol="0">
            <a:spAutoFit/>
          </a:bodyPr>
          <a:lstStyle/>
          <a:p>
            <a:r>
              <a:rPr lang="en-US" sz="2400" b="1" dirty="0" smtClean="0">
                <a:solidFill>
                  <a:srgbClr val="00B050"/>
                </a:solidFill>
              </a:rPr>
              <a:t>0.25</a:t>
            </a:r>
            <a:endParaRPr lang="en-US" sz="2400" b="1" baseline="-25000" dirty="0">
              <a:solidFill>
                <a:srgbClr val="00B050"/>
              </a:solidFill>
            </a:endParaRPr>
          </a:p>
        </p:txBody>
      </p:sp>
      <p:sp>
        <p:nvSpPr>
          <p:cNvPr id="98" name="TextBox 97"/>
          <p:cNvSpPr txBox="1"/>
          <p:nvPr/>
        </p:nvSpPr>
        <p:spPr>
          <a:xfrm>
            <a:off x="4648200" y="5448598"/>
            <a:ext cx="762000" cy="461665"/>
          </a:xfrm>
          <a:prstGeom prst="rect">
            <a:avLst/>
          </a:prstGeom>
          <a:noFill/>
        </p:spPr>
        <p:txBody>
          <a:bodyPr wrap="square" rtlCol="0">
            <a:spAutoFit/>
          </a:bodyPr>
          <a:lstStyle/>
          <a:p>
            <a:r>
              <a:rPr lang="en-US" sz="2400" b="1" dirty="0" smtClean="0">
                <a:solidFill>
                  <a:srgbClr val="0070C0"/>
                </a:solidFill>
              </a:rPr>
              <a:t>0.5</a:t>
            </a:r>
            <a:endParaRPr lang="en-US" sz="2400" b="1" baseline="-25000" dirty="0">
              <a:solidFill>
                <a:srgbClr val="0070C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0CF8B3F-C82E-FB47-8048-C829DE2F4A25}" type="slidenum">
              <a:rPr lang="en-US" smtClean="0">
                <a:solidFill>
                  <a:srgbClr val="000000"/>
                </a:solidFill>
              </a:rPr>
              <a:pPr>
                <a:defRPr/>
              </a:pPr>
              <a:t>24</a:t>
            </a:fld>
            <a:endParaRPr lang="en-US">
              <a:solidFill>
                <a:srgbClr val="000000"/>
              </a:solidFill>
            </a:endParaRPr>
          </a:p>
        </p:txBody>
      </p:sp>
      <p:sp>
        <p:nvSpPr>
          <p:cNvPr id="5" name="Slide Number Placeholder 5"/>
          <p:cNvSpPr txBox="1">
            <a:spLocks/>
          </p:cNvSpPr>
          <p:nvPr/>
        </p:nvSpPr>
        <p:spPr>
          <a:xfrm>
            <a:off x="6553200" y="6059487"/>
            <a:ext cx="1981200" cy="476250"/>
          </a:xfrm>
          <a:prstGeom prst="rect">
            <a:avLst/>
          </a:prstGeom>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fld id="{781E6D83-A576-41E7-80BA-5DC4169F01B4}" type="slidenum">
              <a:rPr kumimoji="0" lang="zh-CN" altLang="en-US" sz="1800" b="0" i="0" u="none" strike="noStrike" kern="1200" cap="none" spc="0" normalizeH="0" baseline="0" noProof="0" smtClean="0">
                <a:ln>
                  <a:noFill/>
                </a:ln>
                <a:solidFill>
                  <a:srgbClr val="000000"/>
                </a:solidFill>
                <a:effectLst/>
                <a:uLnTx/>
                <a:uFillTx/>
                <a:latin typeface="Arial" charset="0"/>
                <a:ea typeface="ヒラギノ角ゴ Pro W3" charset="-128"/>
                <a:cs typeface="ヒラギノ角ゴ Pro W3" charset="-128"/>
              </a:rPr>
              <a:pPr marL="0" marR="0" lvl="0" indent="0" algn="l" defTabSz="457200" rtl="0" eaLnBrk="1" fontAlgn="base" latinLnBrk="0" hangingPunct="1">
                <a:lnSpc>
                  <a:spcPct val="100000"/>
                </a:lnSpc>
                <a:spcBef>
                  <a:spcPct val="0"/>
                </a:spcBef>
                <a:spcAft>
                  <a:spcPct val="0"/>
                </a:spcAft>
                <a:buClrTx/>
                <a:buSzTx/>
                <a:buFontTx/>
                <a:buNone/>
                <a:tabLst/>
                <a:defRPr/>
              </a:pPr>
              <a:t>24</a:t>
            </a:fld>
            <a:endParaRPr kumimoji="0" lang="en-US" altLang="zh-CN" sz="1800" b="0" i="0" u="none" strike="noStrike" kern="1200" cap="none" spc="0" normalizeH="0" baseline="0" noProof="0">
              <a:ln>
                <a:noFill/>
              </a:ln>
              <a:solidFill>
                <a:srgbClr val="000000"/>
              </a:solidFill>
              <a:effectLst/>
              <a:uLnTx/>
              <a:uFillTx/>
              <a:latin typeface="Arial" charset="0"/>
              <a:ea typeface="ヒラギノ角ゴ Pro W3" charset="-128"/>
              <a:cs typeface="ヒラギノ角ゴ Pro W3" charset="-128"/>
            </a:endParaRPr>
          </a:p>
        </p:txBody>
      </p:sp>
      <p:sp>
        <p:nvSpPr>
          <p:cNvPr id="6" name="Text Box 4"/>
          <p:cNvSpPr txBox="1">
            <a:spLocks noChangeArrowheads="1"/>
          </p:cNvSpPr>
          <p:nvPr/>
        </p:nvSpPr>
        <p:spPr bwMode="auto">
          <a:xfrm>
            <a:off x="1660525" y="6415087"/>
            <a:ext cx="184150" cy="366713"/>
          </a:xfrm>
          <a:prstGeom prst="rect">
            <a:avLst/>
          </a:prstGeom>
          <a:noFill/>
          <a:ln w="9525">
            <a:noFill/>
            <a:miter lim="800000"/>
            <a:headEnd/>
            <a:tailEnd/>
          </a:ln>
        </p:spPr>
        <p:txBody>
          <a:bodyPr wrap="none">
            <a:spAutoFit/>
          </a:bodyPr>
          <a:lstStyle/>
          <a:p>
            <a:endParaRPr lang="en-US">
              <a:solidFill>
                <a:srgbClr val="000000"/>
              </a:solidFill>
            </a:endParaRPr>
          </a:p>
        </p:txBody>
      </p:sp>
      <p:cxnSp>
        <p:nvCxnSpPr>
          <p:cNvPr id="9" name="Straight Connector 8"/>
          <p:cNvCxnSpPr/>
          <p:nvPr/>
        </p:nvCxnSpPr>
        <p:spPr>
          <a:xfrm rot="16200000" flipV="1">
            <a:off x="-96437" y="4287443"/>
            <a:ext cx="2478881" cy="1"/>
          </a:xfrm>
          <a:prstGeom prst="line">
            <a:avLst/>
          </a:prstGeom>
          <a:ln w="19050">
            <a:solidFill>
              <a:schemeClr val="bg1">
                <a:lumMod val="50000"/>
              </a:schemeClr>
            </a:solidFill>
            <a:headEnd type="none" w="lg" len="lg"/>
            <a:tailEnd type="non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1981200" y="53768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Oval 10"/>
          <p:cNvSpPr/>
          <p:nvPr/>
        </p:nvSpPr>
        <p:spPr>
          <a:xfrm>
            <a:off x="8153400" y="34718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TextBox 11"/>
          <p:cNvSpPr txBox="1"/>
          <p:nvPr/>
        </p:nvSpPr>
        <p:spPr>
          <a:xfrm>
            <a:off x="8305800" y="3243263"/>
            <a:ext cx="304800" cy="523220"/>
          </a:xfrm>
          <a:prstGeom prst="rect">
            <a:avLst/>
          </a:prstGeom>
          <a:noFill/>
        </p:spPr>
        <p:txBody>
          <a:bodyPr wrap="square" rtlCol="0">
            <a:spAutoFit/>
          </a:bodyPr>
          <a:lstStyle/>
          <a:p>
            <a:r>
              <a:rPr lang="en-US" sz="2800" b="1" dirty="0" smtClean="0">
                <a:solidFill>
                  <a:srgbClr val="000000"/>
                </a:solidFill>
              </a:rPr>
              <a:t>t</a:t>
            </a:r>
            <a:endParaRPr lang="en-US" sz="2800" b="1" baseline="-25000" dirty="0">
              <a:solidFill>
                <a:srgbClr val="000000"/>
              </a:solidFill>
            </a:endParaRPr>
          </a:p>
        </p:txBody>
      </p:sp>
      <p:sp>
        <p:nvSpPr>
          <p:cNvPr id="13" name="TextBox 12"/>
          <p:cNvSpPr txBox="1"/>
          <p:nvPr/>
        </p:nvSpPr>
        <p:spPr>
          <a:xfrm>
            <a:off x="1676400" y="4995863"/>
            <a:ext cx="304800" cy="523220"/>
          </a:xfrm>
          <a:prstGeom prst="rect">
            <a:avLst/>
          </a:prstGeom>
          <a:noFill/>
        </p:spPr>
        <p:txBody>
          <a:bodyPr wrap="square" rtlCol="0">
            <a:spAutoFit/>
          </a:bodyPr>
          <a:lstStyle/>
          <a:p>
            <a:r>
              <a:rPr lang="en-US" sz="2800" b="1" dirty="0" smtClean="0">
                <a:solidFill>
                  <a:srgbClr val="000000"/>
                </a:solidFill>
              </a:rPr>
              <a:t>s</a:t>
            </a:r>
            <a:endParaRPr lang="en-US" sz="2800" b="1" baseline="-25000" dirty="0">
              <a:solidFill>
                <a:srgbClr val="000000"/>
              </a:solidFill>
            </a:endParaRPr>
          </a:p>
        </p:txBody>
      </p:sp>
      <p:sp>
        <p:nvSpPr>
          <p:cNvPr id="14" name="TextBox 13"/>
          <p:cNvSpPr txBox="1"/>
          <p:nvPr/>
        </p:nvSpPr>
        <p:spPr>
          <a:xfrm>
            <a:off x="6248400" y="5529263"/>
            <a:ext cx="1219200" cy="461665"/>
          </a:xfrm>
          <a:prstGeom prst="rect">
            <a:avLst/>
          </a:prstGeom>
          <a:noFill/>
        </p:spPr>
        <p:txBody>
          <a:bodyPr wrap="square" rtlCol="0">
            <a:spAutoFit/>
          </a:bodyPr>
          <a:lstStyle/>
          <a:p>
            <a:r>
              <a:rPr lang="en-US" sz="2400" dirty="0" smtClean="0">
                <a:solidFill>
                  <a:srgbClr val="000000"/>
                </a:solidFill>
              </a:rPr>
              <a:t>link cut</a:t>
            </a:r>
            <a:endParaRPr lang="en-US" sz="2400" baseline="-25000" dirty="0">
              <a:solidFill>
                <a:srgbClr val="000000"/>
              </a:solidFill>
            </a:endParaRPr>
          </a:p>
        </p:txBody>
      </p:sp>
      <p:sp>
        <p:nvSpPr>
          <p:cNvPr id="15" name="Oval 14"/>
          <p:cNvSpPr/>
          <p:nvPr/>
        </p:nvSpPr>
        <p:spPr>
          <a:xfrm>
            <a:off x="1752600" y="41576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 name="Oval 15"/>
          <p:cNvSpPr/>
          <p:nvPr/>
        </p:nvSpPr>
        <p:spPr>
          <a:xfrm>
            <a:off x="2057400" y="31670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7" name="Straight Connector 16"/>
          <p:cNvCxnSpPr/>
          <p:nvPr/>
        </p:nvCxnSpPr>
        <p:spPr>
          <a:xfrm rot="16200000" flipV="1">
            <a:off x="1327753" y="4732035"/>
            <a:ext cx="1223814" cy="2274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3352800" y="37766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Oval 18"/>
          <p:cNvSpPr/>
          <p:nvPr/>
        </p:nvSpPr>
        <p:spPr>
          <a:xfrm>
            <a:off x="7467600" y="60626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0" name="Oval 19"/>
          <p:cNvSpPr/>
          <p:nvPr/>
        </p:nvSpPr>
        <p:spPr>
          <a:xfrm>
            <a:off x="8001000" y="46148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1" name="Oval 20"/>
          <p:cNvSpPr/>
          <p:nvPr/>
        </p:nvSpPr>
        <p:spPr>
          <a:xfrm>
            <a:off x="5562600" y="60626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2" name="Oval 21"/>
          <p:cNvSpPr/>
          <p:nvPr/>
        </p:nvSpPr>
        <p:spPr>
          <a:xfrm>
            <a:off x="3962400" y="57578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Oval 22"/>
          <p:cNvSpPr/>
          <p:nvPr/>
        </p:nvSpPr>
        <p:spPr>
          <a:xfrm>
            <a:off x="4953000" y="40052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24" name="Straight Connector 23"/>
          <p:cNvCxnSpPr/>
          <p:nvPr/>
        </p:nvCxnSpPr>
        <p:spPr>
          <a:xfrm rot="5400000" flipH="1" flipV="1">
            <a:off x="1476557" y="3582569"/>
            <a:ext cx="1000665" cy="30192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flipV="1">
            <a:off x="1825927" y="3845673"/>
            <a:ext cx="1595884" cy="37956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a:off x="2127850" y="3224573"/>
            <a:ext cx="1311217" cy="6297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3430438" y="3854301"/>
            <a:ext cx="1603074" cy="2343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5662865" y="6134852"/>
            <a:ext cx="1876924" cy="120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2057401" y="5453064"/>
            <a:ext cx="1976886" cy="3853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3667665" y="4453841"/>
            <a:ext cx="1725284" cy="9920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a:off x="4042914" y="5847003"/>
            <a:ext cx="1595887" cy="2758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a:off x="6794741" y="4000950"/>
            <a:ext cx="1274441" cy="6780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6777487" y="3548063"/>
            <a:ext cx="1457864" cy="4701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flipH="1" flipV="1">
            <a:off x="7569981" y="4034321"/>
            <a:ext cx="1155942" cy="1575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flipV="1">
            <a:off x="5029201" y="4000950"/>
            <a:ext cx="1748286" cy="8051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7076574" y="5142245"/>
            <a:ext cx="1455822" cy="52939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0800000" flipV="1">
            <a:off x="5638804" y="5303538"/>
            <a:ext cx="1000660" cy="8353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6705600" y="39290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9" name="Oval 38"/>
          <p:cNvSpPr/>
          <p:nvPr/>
        </p:nvSpPr>
        <p:spPr>
          <a:xfrm>
            <a:off x="6553200" y="5224463"/>
            <a:ext cx="152400"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40" name="Straight Connector 39"/>
          <p:cNvCxnSpPr/>
          <p:nvPr/>
        </p:nvCxnSpPr>
        <p:spPr>
          <a:xfrm rot="5400000">
            <a:off x="6070121" y="4578922"/>
            <a:ext cx="1285340" cy="1293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rot="637267">
            <a:off x="3263954" y="6002761"/>
            <a:ext cx="2017480" cy="508884"/>
          </a:xfrm>
          <a:prstGeom prst="rect">
            <a:avLst/>
          </a:prstGeom>
          <a:noFill/>
          <a:ln w="19050">
            <a:solidFill>
              <a:schemeClr val="bg1">
                <a:lumMod val="50000"/>
              </a:schemeClr>
            </a:solidFill>
          </a:ln>
        </p:spPr>
        <p:txBody>
          <a:bodyPr wrap="square" rtlCol="0">
            <a:noAutofit/>
          </a:bodyPr>
          <a:lstStyle/>
          <a:p>
            <a:r>
              <a:rPr lang="en-US" sz="2400" dirty="0" smtClean="0">
                <a:solidFill>
                  <a:srgbClr val="000000"/>
                </a:solidFill>
              </a:rPr>
              <a:t>path probing</a:t>
            </a:r>
          </a:p>
          <a:p>
            <a:endParaRPr lang="en-US" sz="2400" baseline="-25000" dirty="0">
              <a:solidFill>
                <a:srgbClr val="000000"/>
              </a:solidFill>
            </a:endParaRPr>
          </a:p>
        </p:txBody>
      </p:sp>
      <p:sp>
        <p:nvSpPr>
          <p:cNvPr id="42" name="TextBox 41"/>
          <p:cNvSpPr txBox="1"/>
          <p:nvPr/>
        </p:nvSpPr>
        <p:spPr>
          <a:xfrm>
            <a:off x="457200" y="2193758"/>
            <a:ext cx="2438400" cy="854242"/>
          </a:xfrm>
          <a:prstGeom prst="rect">
            <a:avLst/>
          </a:prstGeom>
          <a:noFill/>
          <a:ln w="19050">
            <a:solidFill>
              <a:schemeClr val="bg1">
                <a:lumMod val="50000"/>
              </a:schemeClr>
            </a:solidFill>
          </a:ln>
        </p:spPr>
        <p:txBody>
          <a:bodyPr wrap="square" rtlCol="0">
            <a:noAutofit/>
          </a:bodyPr>
          <a:lstStyle/>
          <a:p>
            <a:r>
              <a:rPr lang="en-US" sz="2400" dirty="0" smtClean="0">
                <a:solidFill>
                  <a:srgbClr val="000000"/>
                </a:solidFill>
              </a:rPr>
              <a:t>• fixed paths</a:t>
            </a:r>
          </a:p>
          <a:p>
            <a:r>
              <a:rPr lang="en-US" sz="2400" dirty="0" smtClean="0">
                <a:solidFill>
                  <a:srgbClr val="000000"/>
                </a:solidFill>
              </a:rPr>
              <a:t>• splitting ratios</a:t>
            </a:r>
          </a:p>
          <a:p>
            <a:endParaRPr lang="en-US" sz="2400" baseline="-25000" dirty="0">
              <a:solidFill>
                <a:srgbClr val="000000"/>
              </a:solidFill>
            </a:endParaRPr>
          </a:p>
        </p:txBody>
      </p:sp>
      <p:sp>
        <p:nvSpPr>
          <p:cNvPr id="43" name="Freeform 42"/>
          <p:cNvSpPr/>
          <p:nvPr/>
        </p:nvSpPr>
        <p:spPr>
          <a:xfrm>
            <a:off x="1958197" y="3707652"/>
            <a:ext cx="6121878" cy="1587260"/>
          </a:xfrm>
          <a:custGeom>
            <a:avLst/>
            <a:gdLst>
              <a:gd name="connsiteX0" fmla="*/ 178278 w 6121878"/>
              <a:gd name="connsiteY0" fmla="*/ 1587260 h 1587260"/>
              <a:gd name="connsiteX1" fmla="*/ 14377 w 6121878"/>
              <a:gd name="connsiteY1" fmla="*/ 750498 h 1587260"/>
              <a:gd name="connsiteX2" fmla="*/ 264543 w 6121878"/>
              <a:gd name="connsiteY2" fmla="*/ 543464 h 1587260"/>
              <a:gd name="connsiteX3" fmla="*/ 1213448 w 6121878"/>
              <a:gd name="connsiteY3" fmla="*/ 310551 h 1587260"/>
              <a:gd name="connsiteX4" fmla="*/ 1877682 w 6121878"/>
              <a:gd name="connsiteY4" fmla="*/ 319177 h 1587260"/>
              <a:gd name="connsiteX5" fmla="*/ 2999116 w 6121878"/>
              <a:gd name="connsiteY5" fmla="*/ 491705 h 1587260"/>
              <a:gd name="connsiteX6" fmla="*/ 4344837 w 6121878"/>
              <a:gd name="connsiteY6" fmla="*/ 431320 h 1587260"/>
              <a:gd name="connsiteX7" fmla="*/ 5034950 w 6121878"/>
              <a:gd name="connsiteY7" fmla="*/ 362309 h 1587260"/>
              <a:gd name="connsiteX8" fmla="*/ 6121878 w 6121878"/>
              <a:gd name="connsiteY8" fmla="*/ 0 h 158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21878" h="1587260">
                <a:moveTo>
                  <a:pt x="178278" y="1587260"/>
                </a:moveTo>
                <a:cubicBezTo>
                  <a:pt x="89139" y="1255862"/>
                  <a:pt x="0" y="924464"/>
                  <a:pt x="14377" y="750498"/>
                </a:cubicBezTo>
                <a:cubicBezTo>
                  <a:pt x="28755" y="576532"/>
                  <a:pt x="64698" y="616789"/>
                  <a:pt x="264543" y="543464"/>
                </a:cubicBezTo>
                <a:cubicBezTo>
                  <a:pt x="464388" y="470140"/>
                  <a:pt x="944592" y="347932"/>
                  <a:pt x="1213448" y="310551"/>
                </a:cubicBezTo>
                <a:cubicBezTo>
                  <a:pt x="1482304" y="273170"/>
                  <a:pt x="1580071" y="288985"/>
                  <a:pt x="1877682" y="319177"/>
                </a:cubicBezTo>
                <a:cubicBezTo>
                  <a:pt x="2175293" y="349369"/>
                  <a:pt x="2587924" y="473015"/>
                  <a:pt x="2999116" y="491705"/>
                </a:cubicBezTo>
                <a:lnTo>
                  <a:pt x="4344837" y="431320"/>
                </a:lnTo>
                <a:cubicBezTo>
                  <a:pt x="4684143" y="409754"/>
                  <a:pt x="4738776" y="434196"/>
                  <a:pt x="5034950" y="362309"/>
                </a:cubicBezTo>
                <a:cubicBezTo>
                  <a:pt x="5331124" y="290422"/>
                  <a:pt x="5726501" y="145211"/>
                  <a:pt x="6121878" y="0"/>
                </a:cubicBezTo>
              </a:path>
            </a:pathLst>
          </a:custGeom>
          <a:ln w="31750">
            <a:solidFill>
              <a:srgbClr val="FF0000"/>
            </a:solidFill>
            <a:prstDash val="dashDot"/>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0000"/>
              </a:solidFill>
            </a:endParaRPr>
          </a:p>
        </p:txBody>
      </p:sp>
      <p:sp>
        <p:nvSpPr>
          <p:cNvPr id="44" name="Freeform 43"/>
          <p:cNvSpPr/>
          <p:nvPr/>
        </p:nvSpPr>
        <p:spPr>
          <a:xfrm>
            <a:off x="2170981" y="3793916"/>
            <a:ext cx="5934974" cy="2239992"/>
          </a:xfrm>
          <a:custGeom>
            <a:avLst/>
            <a:gdLst>
              <a:gd name="connsiteX0" fmla="*/ 0 w 5934974"/>
              <a:gd name="connsiteY0" fmla="*/ 1552755 h 2239992"/>
              <a:gd name="connsiteX1" fmla="*/ 1708030 w 5934974"/>
              <a:gd name="connsiteY1" fmla="*/ 1897811 h 2239992"/>
              <a:gd name="connsiteX2" fmla="*/ 3252159 w 5934974"/>
              <a:gd name="connsiteY2" fmla="*/ 2182483 h 2239992"/>
              <a:gd name="connsiteX3" fmla="*/ 4226944 w 5934974"/>
              <a:gd name="connsiteY3" fmla="*/ 2234241 h 2239992"/>
              <a:gd name="connsiteX4" fmla="*/ 4968815 w 5934974"/>
              <a:gd name="connsiteY4" fmla="*/ 2216989 h 2239992"/>
              <a:gd name="connsiteX5" fmla="*/ 5296619 w 5934974"/>
              <a:gd name="connsiteY5" fmla="*/ 2130724 h 2239992"/>
              <a:gd name="connsiteX6" fmla="*/ 5512279 w 5934974"/>
              <a:gd name="connsiteY6" fmla="*/ 1656272 h 2239992"/>
              <a:gd name="connsiteX7" fmla="*/ 5805577 w 5934974"/>
              <a:gd name="connsiteY7" fmla="*/ 828136 h 2239992"/>
              <a:gd name="connsiteX8" fmla="*/ 5934974 w 5934974"/>
              <a:gd name="connsiteY8" fmla="*/ 0 h 2239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34974" h="2239992">
                <a:moveTo>
                  <a:pt x="0" y="1552755"/>
                </a:moveTo>
                <a:lnTo>
                  <a:pt x="1708030" y="1897811"/>
                </a:lnTo>
                <a:cubicBezTo>
                  <a:pt x="2250056" y="2002766"/>
                  <a:pt x="2832340" y="2126411"/>
                  <a:pt x="3252159" y="2182483"/>
                </a:cubicBezTo>
                <a:cubicBezTo>
                  <a:pt x="3671978" y="2238555"/>
                  <a:pt x="3940835" y="2228490"/>
                  <a:pt x="4226944" y="2234241"/>
                </a:cubicBezTo>
                <a:cubicBezTo>
                  <a:pt x="4513053" y="2239992"/>
                  <a:pt x="4790536" y="2234242"/>
                  <a:pt x="4968815" y="2216989"/>
                </a:cubicBezTo>
                <a:cubicBezTo>
                  <a:pt x="5147094" y="2199736"/>
                  <a:pt x="5206042" y="2224177"/>
                  <a:pt x="5296619" y="2130724"/>
                </a:cubicBezTo>
                <a:cubicBezTo>
                  <a:pt x="5387196" y="2037271"/>
                  <a:pt x="5427453" y="1873370"/>
                  <a:pt x="5512279" y="1656272"/>
                </a:cubicBezTo>
                <a:cubicBezTo>
                  <a:pt x="5597105" y="1439174"/>
                  <a:pt x="5735128" y="1104181"/>
                  <a:pt x="5805577" y="828136"/>
                </a:cubicBezTo>
                <a:cubicBezTo>
                  <a:pt x="5876026" y="552091"/>
                  <a:pt x="5905500" y="276045"/>
                  <a:pt x="5934974" y="0"/>
                </a:cubicBezTo>
              </a:path>
            </a:pathLst>
          </a:custGeom>
          <a:ln w="31750">
            <a:solidFill>
              <a:srgbClr val="0070C0"/>
            </a:solidFill>
            <a:prstDash val="dash"/>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0000"/>
              </a:solidFill>
            </a:endParaRPr>
          </a:p>
        </p:txBody>
      </p:sp>
      <p:pic>
        <p:nvPicPr>
          <p:cNvPr id="45" name="Picture 86" descr="C:\Users\Martin\AppData\Local\Microsoft\Windows\Temporary Internet Files\Content.IE5\166OP8ZE\MCj04325370000[1].png"/>
          <p:cNvPicPr>
            <a:picLocks noChangeAspect="1" noChangeArrowheads="1"/>
          </p:cNvPicPr>
          <p:nvPr/>
        </p:nvPicPr>
        <p:blipFill>
          <a:blip r:embed="rId2" cstate="print"/>
          <a:srcRect/>
          <a:stretch>
            <a:fillRect/>
          </a:stretch>
        </p:blipFill>
        <p:spPr bwMode="auto">
          <a:xfrm>
            <a:off x="6553200" y="5910263"/>
            <a:ext cx="457200" cy="457200"/>
          </a:xfrm>
          <a:prstGeom prst="rect">
            <a:avLst/>
          </a:prstGeom>
          <a:noFill/>
        </p:spPr>
      </p:pic>
      <p:sp>
        <p:nvSpPr>
          <p:cNvPr id="46" name="Freeform 45"/>
          <p:cNvSpPr/>
          <p:nvPr/>
        </p:nvSpPr>
        <p:spPr>
          <a:xfrm>
            <a:off x="2196860" y="3862927"/>
            <a:ext cx="6098876" cy="1719533"/>
          </a:xfrm>
          <a:custGeom>
            <a:avLst/>
            <a:gdLst>
              <a:gd name="connsiteX0" fmla="*/ 0 w 6098876"/>
              <a:gd name="connsiteY0" fmla="*/ 1397479 h 1719533"/>
              <a:gd name="connsiteX1" fmla="*/ 1242204 w 6098876"/>
              <a:gd name="connsiteY1" fmla="*/ 1639019 h 1719533"/>
              <a:gd name="connsiteX2" fmla="*/ 1802921 w 6098876"/>
              <a:gd name="connsiteY2" fmla="*/ 1673525 h 1719533"/>
              <a:gd name="connsiteX3" fmla="*/ 2061714 w 6098876"/>
              <a:gd name="connsiteY3" fmla="*/ 1362974 h 1719533"/>
              <a:gd name="connsiteX4" fmla="*/ 2467155 w 6098876"/>
              <a:gd name="connsiteY4" fmla="*/ 664234 h 1719533"/>
              <a:gd name="connsiteX5" fmla="*/ 2639683 w 6098876"/>
              <a:gd name="connsiteY5" fmla="*/ 448574 h 1719533"/>
              <a:gd name="connsiteX6" fmla="*/ 2941608 w 6098876"/>
              <a:gd name="connsiteY6" fmla="*/ 422694 h 1719533"/>
              <a:gd name="connsiteX7" fmla="*/ 3985404 w 6098876"/>
              <a:gd name="connsiteY7" fmla="*/ 379562 h 1719533"/>
              <a:gd name="connsiteX8" fmla="*/ 4485736 w 6098876"/>
              <a:gd name="connsiteY8" fmla="*/ 353683 h 1719533"/>
              <a:gd name="connsiteX9" fmla="*/ 4710023 w 6098876"/>
              <a:gd name="connsiteY9" fmla="*/ 345057 h 1719533"/>
              <a:gd name="connsiteX10" fmla="*/ 4942936 w 6098876"/>
              <a:gd name="connsiteY10" fmla="*/ 414068 h 1719533"/>
              <a:gd name="connsiteX11" fmla="*/ 5391510 w 6098876"/>
              <a:gd name="connsiteY11" fmla="*/ 672861 h 1719533"/>
              <a:gd name="connsiteX12" fmla="*/ 5633049 w 6098876"/>
              <a:gd name="connsiteY12" fmla="*/ 810883 h 1719533"/>
              <a:gd name="connsiteX13" fmla="*/ 5883215 w 6098876"/>
              <a:gd name="connsiteY13" fmla="*/ 957532 h 1719533"/>
              <a:gd name="connsiteX14" fmla="*/ 6003985 w 6098876"/>
              <a:gd name="connsiteY14" fmla="*/ 888521 h 1719533"/>
              <a:gd name="connsiteX15" fmla="*/ 6047117 w 6098876"/>
              <a:gd name="connsiteY15" fmla="*/ 543464 h 1719533"/>
              <a:gd name="connsiteX16" fmla="*/ 6098876 w 6098876"/>
              <a:gd name="connsiteY16" fmla="*/ 0 h 1719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8876" h="1719533">
                <a:moveTo>
                  <a:pt x="0" y="1397479"/>
                </a:moveTo>
                <a:cubicBezTo>
                  <a:pt x="470858" y="1495245"/>
                  <a:pt x="941717" y="1593011"/>
                  <a:pt x="1242204" y="1639019"/>
                </a:cubicBezTo>
                <a:cubicBezTo>
                  <a:pt x="1542691" y="1685027"/>
                  <a:pt x="1666336" y="1719533"/>
                  <a:pt x="1802921" y="1673525"/>
                </a:cubicBezTo>
                <a:cubicBezTo>
                  <a:pt x="1939506" y="1627518"/>
                  <a:pt x="1951008" y="1531189"/>
                  <a:pt x="2061714" y="1362974"/>
                </a:cubicBezTo>
                <a:cubicBezTo>
                  <a:pt x="2172420" y="1194759"/>
                  <a:pt x="2370827" y="816634"/>
                  <a:pt x="2467155" y="664234"/>
                </a:cubicBezTo>
                <a:cubicBezTo>
                  <a:pt x="2563483" y="511834"/>
                  <a:pt x="2560608" y="488831"/>
                  <a:pt x="2639683" y="448574"/>
                </a:cubicBezTo>
                <a:cubicBezTo>
                  <a:pt x="2718758" y="408317"/>
                  <a:pt x="2941608" y="422694"/>
                  <a:pt x="2941608" y="422694"/>
                </a:cubicBezTo>
                <a:lnTo>
                  <a:pt x="3985404" y="379562"/>
                </a:lnTo>
                <a:lnTo>
                  <a:pt x="4485736" y="353683"/>
                </a:lnTo>
                <a:cubicBezTo>
                  <a:pt x="4606506" y="347932"/>
                  <a:pt x="4633823" y="334993"/>
                  <a:pt x="4710023" y="345057"/>
                </a:cubicBezTo>
                <a:cubicBezTo>
                  <a:pt x="4786223" y="355121"/>
                  <a:pt x="4829355" y="359434"/>
                  <a:pt x="4942936" y="414068"/>
                </a:cubicBezTo>
                <a:cubicBezTo>
                  <a:pt x="5056517" y="468702"/>
                  <a:pt x="5391510" y="672861"/>
                  <a:pt x="5391510" y="672861"/>
                </a:cubicBezTo>
                <a:lnTo>
                  <a:pt x="5633049" y="810883"/>
                </a:lnTo>
                <a:cubicBezTo>
                  <a:pt x="5715000" y="858328"/>
                  <a:pt x="5821392" y="944592"/>
                  <a:pt x="5883215" y="957532"/>
                </a:cubicBezTo>
                <a:cubicBezTo>
                  <a:pt x="5945038" y="970472"/>
                  <a:pt x="5976668" y="957532"/>
                  <a:pt x="6003985" y="888521"/>
                </a:cubicBezTo>
                <a:cubicBezTo>
                  <a:pt x="6031302" y="819510"/>
                  <a:pt x="6031302" y="691551"/>
                  <a:pt x="6047117" y="543464"/>
                </a:cubicBezTo>
                <a:cubicBezTo>
                  <a:pt x="6062932" y="395377"/>
                  <a:pt x="6080904" y="197688"/>
                  <a:pt x="6098876" y="0"/>
                </a:cubicBezTo>
              </a:path>
            </a:pathLst>
          </a:custGeom>
          <a:ln w="31750">
            <a:solidFill>
              <a:srgbClr val="00B050"/>
            </a:solidFill>
            <a:prstDash val="sysDash"/>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0000"/>
              </a:solidFill>
            </a:endParaRPr>
          </a:p>
        </p:txBody>
      </p:sp>
      <p:cxnSp>
        <p:nvCxnSpPr>
          <p:cNvPr id="47" name="Straight Connector 46"/>
          <p:cNvCxnSpPr/>
          <p:nvPr/>
        </p:nvCxnSpPr>
        <p:spPr>
          <a:xfrm rot="10800000">
            <a:off x="1143000" y="5524800"/>
            <a:ext cx="795068" cy="11652"/>
          </a:xfrm>
          <a:prstGeom prst="line">
            <a:avLst/>
          </a:prstGeom>
          <a:ln w="19050">
            <a:solidFill>
              <a:schemeClr val="bg1">
                <a:lumMod val="50000"/>
              </a:schemeClr>
            </a:solidFill>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743200" y="4005263"/>
            <a:ext cx="762000" cy="461665"/>
          </a:xfrm>
          <a:prstGeom prst="rect">
            <a:avLst/>
          </a:prstGeom>
          <a:noFill/>
        </p:spPr>
        <p:txBody>
          <a:bodyPr wrap="square" rtlCol="0">
            <a:spAutoFit/>
          </a:bodyPr>
          <a:lstStyle/>
          <a:p>
            <a:r>
              <a:rPr lang="en-US" sz="2400" b="1" dirty="0" smtClean="0">
                <a:solidFill>
                  <a:srgbClr val="FF0000"/>
                </a:solidFill>
              </a:rPr>
              <a:t>0.5</a:t>
            </a:r>
            <a:endParaRPr lang="en-US" sz="2400" b="1" baseline="-25000" dirty="0">
              <a:solidFill>
                <a:srgbClr val="FF0000"/>
              </a:solidFill>
            </a:endParaRPr>
          </a:p>
        </p:txBody>
      </p:sp>
      <p:sp>
        <p:nvSpPr>
          <p:cNvPr id="49" name="TextBox 48"/>
          <p:cNvSpPr txBox="1"/>
          <p:nvPr/>
        </p:nvSpPr>
        <p:spPr>
          <a:xfrm>
            <a:off x="3810000" y="4691063"/>
            <a:ext cx="838200" cy="461665"/>
          </a:xfrm>
          <a:prstGeom prst="rect">
            <a:avLst/>
          </a:prstGeom>
          <a:noFill/>
        </p:spPr>
        <p:txBody>
          <a:bodyPr wrap="square" rtlCol="0">
            <a:spAutoFit/>
          </a:bodyPr>
          <a:lstStyle/>
          <a:p>
            <a:r>
              <a:rPr lang="en-US" sz="2400" b="1" dirty="0" smtClean="0">
                <a:solidFill>
                  <a:srgbClr val="00B050"/>
                </a:solidFill>
              </a:rPr>
              <a:t>0.5</a:t>
            </a:r>
            <a:endParaRPr lang="en-US" sz="2400" b="1" baseline="-25000" dirty="0">
              <a:solidFill>
                <a:srgbClr val="00B050"/>
              </a:solidFill>
            </a:endParaRPr>
          </a:p>
        </p:txBody>
      </p:sp>
      <p:sp>
        <p:nvSpPr>
          <p:cNvPr id="50" name="TextBox 49"/>
          <p:cNvSpPr txBox="1"/>
          <p:nvPr/>
        </p:nvSpPr>
        <p:spPr>
          <a:xfrm>
            <a:off x="4648200" y="5448598"/>
            <a:ext cx="762000" cy="461665"/>
          </a:xfrm>
          <a:prstGeom prst="rect">
            <a:avLst/>
          </a:prstGeom>
          <a:noFill/>
        </p:spPr>
        <p:txBody>
          <a:bodyPr wrap="square" rtlCol="0">
            <a:spAutoFit/>
          </a:bodyPr>
          <a:lstStyle/>
          <a:p>
            <a:r>
              <a:rPr lang="en-US" sz="2400" b="1" dirty="0" smtClean="0">
                <a:solidFill>
                  <a:srgbClr val="0070C0"/>
                </a:solidFill>
              </a:rPr>
              <a:t>0</a:t>
            </a:r>
            <a:endParaRPr lang="en-US" sz="2400" b="1" baseline="-25000" dirty="0">
              <a:solidFill>
                <a:srgbClr val="0070C0"/>
              </a:solidFill>
            </a:endParaRPr>
          </a:p>
        </p:txBody>
      </p:sp>
      <p:sp>
        <p:nvSpPr>
          <p:cNvPr id="51" name="Freeform 50"/>
          <p:cNvSpPr/>
          <p:nvPr/>
        </p:nvSpPr>
        <p:spPr>
          <a:xfrm>
            <a:off x="2084717" y="5527825"/>
            <a:ext cx="1191883" cy="491975"/>
          </a:xfrm>
          <a:custGeom>
            <a:avLst/>
            <a:gdLst>
              <a:gd name="connsiteX0" fmla="*/ 0 w 1311215"/>
              <a:gd name="connsiteY0" fmla="*/ 0 h 552091"/>
              <a:gd name="connsiteX1" fmla="*/ 224287 w 1311215"/>
              <a:gd name="connsiteY1" fmla="*/ 250166 h 552091"/>
              <a:gd name="connsiteX2" fmla="*/ 1311215 w 1311215"/>
              <a:gd name="connsiteY2" fmla="*/ 552091 h 552091"/>
            </a:gdLst>
            <a:ahLst/>
            <a:cxnLst>
              <a:cxn ang="0">
                <a:pos x="connsiteX0" y="connsiteY0"/>
              </a:cxn>
              <a:cxn ang="0">
                <a:pos x="connsiteX1" y="connsiteY1"/>
              </a:cxn>
              <a:cxn ang="0">
                <a:pos x="connsiteX2" y="connsiteY2"/>
              </a:cxn>
            </a:cxnLst>
            <a:rect l="l" t="t" r="r" b="b"/>
            <a:pathLst>
              <a:path w="1311215" h="552091">
                <a:moveTo>
                  <a:pt x="0" y="0"/>
                </a:moveTo>
                <a:cubicBezTo>
                  <a:pt x="2875" y="79075"/>
                  <a:pt x="5751" y="158151"/>
                  <a:pt x="224287" y="250166"/>
                </a:cubicBezTo>
                <a:cubicBezTo>
                  <a:pt x="442823" y="342181"/>
                  <a:pt x="877019" y="447136"/>
                  <a:pt x="1311215" y="552091"/>
                </a:cubicBezTo>
              </a:path>
            </a:pathLst>
          </a:custGeom>
          <a:ln w="3175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0000"/>
              </a:solidFill>
            </a:endParaRPr>
          </a:p>
        </p:txBody>
      </p:sp>
      <p:sp>
        <p:nvSpPr>
          <p:cNvPr id="52" name="Freeform 51"/>
          <p:cNvSpPr/>
          <p:nvPr/>
        </p:nvSpPr>
        <p:spPr>
          <a:xfrm>
            <a:off x="5257799" y="6400799"/>
            <a:ext cx="1433423" cy="88871"/>
          </a:xfrm>
          <a:custGeom>
            <a:avLst/>
            <a:gdLst>
              <a:gd name="connsiteX0" fmla="*/ 0 w 1526876"/>
              <a:gd name="connsiteY0" fmla="*/ 0 h 90578"/>
              <a:gd name="connsiteX1" fmla="*/ 483079 w 1526876"/>
              <a:gd name="connsiteY1" fmla="*/ 77638 h 90578"/>
              <a:gd name="connsiteX2" fmla="*/ 1526876 w 1526876"/>
              <a:gd name="connsiteY2" fmla="*/ 77638 h 90578"/>
            </a:gdLst>
            <a:ahLst/>
            <a:cxnLst>
              <a:cxn ang="0">
                <a:pos x="connsiteX0" y="connsiteY0"/>
              </a:cxn>
              <a:cxn ang="0">
                <a:pos x="connsiteX1" y="connsiteY1"/>
              </a:cxn>
              <a:cxn ang="0">
                <a:pos x="connsiteX2" y="connsiteY2"/>
              </a:cxn>
            </a:cxnLst>
            <a:rect l="l" t="t" r="r" b="b"/>
            <a:pathLst>
              <a:path w="1526876" h="90578">
                <a:moveTo>
                  <a:pt x="0" y="0"/>
                </a:moveTo>
                <a:cubicBezTo>
                  <a:pt x="114300" y="32349"/>
                  <a:pt x="228600" y="64698"/>
                  <a:pt x="483079" y="77638"/>
                </a:cubicBezTo>
                <a:cubicBezTo>
                  <a:pt x="737558" y="90578"/>
                  <a:pt x="1132217" y="84108"/>
                  <a:pt x="1526876" y="77638"/>
                </a:cubicBezTo>
              </a:path>
            </a:pathLst>
          </a:custGeom>
          <a:ln w="31750">
            <a:solidFill>
              <a:schemeClr val="bg1">
                <a:lumMod val="50000"/>
              </a:schemeClr>
            </a:solidFill>
            <a:prstDash val="sysDot"/>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smtClean="0"/>
              <a:t>State-Dependent Splitting</a:t>
            </a:r>
            <a:endParaRPr lang="en-US" dirty="0" smtClean="0"/>
          </a:p>
        </p:txBody>
      </p:sp>
      <p:sp>
        <p:nvSpPr>
          <p:cNvPr id="434" name="Content Placeholder 433"/>
          <p:cNvSpPr>
            <a:spLocks noGrp="1"/>
          </p:cNvSpPr>
          <p:nvPr>
            <p:ph idx="1"/>
          </p:nvPr>
        </p:nvSpPr>
        <p:spPr/>
        <p:txBody>
          <a:bodyPr/>
          <a:lstStyle/>
          <a:p>
            <a:r>
              <a:rPr lang="en-US" sz="3200" smtClean="0"/>
              <a:t>Custom splitting ratios</a:t>
            </a:r>
          </a:p>
          <a:p>
            <a:pPr lvl="1"/>
            <a:r>
              <a:rPr lang="en-US" sz="2800" smtClean="0"/>
              <a:t>Weights for each combination of path failures</a:t>
            </a:r>
            <a:endParaRPr lang="en-US" sz="2800" dirty="0"/>
          </a:p>
        </p:txBody>
      </p:sp>
      <p:sp>
        <p:nvSpPr>
          <p:cNvPr id="8" name="Slide Number Placeholder 5"/>
          <p:cNvSpPr>
            <a:spLocks noGrp="1"/>
          </p:cNvSpPr>
          <p:nvPr>
            <p:ph type="sldNum" sz="quarter" idx="10"/>
          </p:nvPr>
        </p:nvSpPr>
        <p:spPr>
          <a:xfrm>
            <a:off x="8001000" y="6324600"/>
            <a:ext cx="914400" cy="381000"/>
          </a:xfrm>
        </p:spPr>
        <p:txBody>
          <a:bodyPr/>
          <a:lstStyle/>
          <a:p>
            <a:fld id="{781E6D83-A576-41E7-80BA-5DC4169F01B4}" type="slidenum">
              <a:rPr lang="zh-CN" altLang="en-US" smtClean="0"/>
              <a:pPr/>
              <a:t>25</a:t>
            </a:fld>
            <a:endParaRPr lang="en-US" altLang="zh-CN" dirty="0"/>
          </a:p>
        </p:txBody>
      </p:sp>
      <p:sp>
        <p:nvSpPr>
          <p:cNvPr id="17413" name="Text Box 4"/>
          <p:cNvSpPr txBox="1">
            <a:spLocks noChangeArrowheads="1"/>
          </p:cNvSpPr>
          <p:nvPr/>
        </p:nvSpPr>
        <p:spPr bwMode="auto">
          <a:xfrm>
            <a:off x="1660525" y="6677025"/>
            <a:ext cx="184150" cy="366713"/>
          </a:xfrm>
          <a:prstGeom prst="rect">
            <a:avLst/>
          </a:prstGeom>
          <a:noFill/>
          <a:ln w="9525">
            <a:noFill/>
            <a:miter lim="800000"/>
            <a:headEnd/>
            <a:tailEnd/>
          </a:ln>
        </p:spPr>
        <p:txBody>
          <a:bodyPr wrap="none">
            <a:spAutoFit/>
          </a:bodyPr>
          <a:lstStyle/>
          <a:p>
            <a:endParaRPr lang="en-US">
              <a:solidFill>
                <a:srgbClr val="000000"/>
              </a:solidFill>
            </a:endParaRPr>
          </a:p>
        </p:txBody>
      </p:sp>
      <p:cxnSp>
        <p:nvCxnSpPr>
          <p:cNvPr id="314" name="Straight Connector 313"/>
          <p:cNvCxnSpPr/>
          <p:nvPr/>
        </p:nvCxnSpPr>
        <p:spPr bwMode="auto">
          <a:xfrm flipV="1">
            <a:off x="2025307" y="4752957"/>
            <a:ext cx="1219200" cy="755455"/>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315" name="Straight Connector 314"/>
          <p:cNvCxnSpPr/>
          <p:nvPr/>
        </p:nvCxnSpPr>
        <p:spPr bwMode="auto">
          <a:xfrm>
            <a:off x="2025307" y="5508412"/>
            <a:ext cx="1213162" cy="3465"/>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319" name="Straight Connector 318"/>
          <p:cNvCxnSpPr/>
          <p:nvPr/>
        </p:nvCxnSpPr>
        <p:spPr bwMode="auto">
          <a:xfrm>
            <a:off x="3200400" y="5486400"/>
            <a:ext cx="1213162" cy="3465"/>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320" name="Straight Connector 319"/>
          <p:cNvCxnSpPr/>
          <p:nvPr/>
        </p:nvCxnSpPr>
        <p:spPr bwMode="auto">
          <a:xfrm>
            <a:off x="2057400" y="5486400"/>
            <a:ext cx="1184994" cy="791036"/>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322" name="Straight Connector 321"/>
          <p:cNvCxnSpPr/>
          <p:nvPr/>
        </p:nvCxnSpPr>
        <p:spPr bwMode="auto">
          <a:xfrm>
            <a:off x="3200400" y="4794056"/>
            <a:ext cx="1187107" cy="714356"/>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324" name="Straight Connector 323"/>
          <p:cNvCxnSpPr/>
          <p:nvPr/>
        </p:nvCxnSpPr>
        <p:spPr bwMode="auto">
          <a:xfrm flipV="1">
            <a:off x="3200400" y="5486400"/>
            <a:ext cx="1219200" cy="755455"/>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nvGrpSpPr>
          <p:cNvPr id="2" name="Group 157"/>
          <p:cNvGrpSpPr>
            <a:grpSpLocks/>
          </p:cNvGrpSpPr>
          <p:nvPr/>
        </p:nvGrpSpPr>
        <p:grpSpPr bwMode="auto">
          <a:xfrm>
            <a:off x="1828800" y="5410200"/>
            <a:ext cx="381000" cy="304800"/>
            <a:chOff x="3120" y="2880"/>
            <a:chExt cx="144" cy="96"/>
          </a:xfrm>
        </p:grpSpPr>
        <p:sp>
          <p:nvSpPr>
            <p:cNvPr id="326" name="Oval 158"/>
            <p:cNvSpPr>
              <a:spLocks noChangeArrowheads="1"/>
            </p:cNvSpPr>
            <p:nvPr/>
          </p:nvSpPr>
          <p:spPr bwMode="auto">
            <a:xfrm>
              <a:off x="3120" y="292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sp>
          <p:nvSpPr>
            <p:cNvPr id="327" name="Rectangle 159"/>
            <p:cNvSpPr>
              <a:spLocks noChangeArrowheads="1"/>
            </p:cNvSpPr>
            <p:nvPr/>
          </p:nvSpPr>
          <p:spPr bwMode="auto">
            <a:xfrm>
              <a:off x="3120" y="2909"/>
              <a:ext cx="144" cy="39"/>
            </a:xfrm>
            <a:prstGeom prst="rect">
              <a:avLst/>
            </a:prstGeom>
            <a:solidFill>
              <a:srgbClr val="0078AA"/>
            </a:solidFill>
            <a:ln w="9525">
              <a:noFill/>
              <a:miter lim="800000"/>
              <a:headEnd/>
              <a:tailEnd/>
            </a:ln>
          </p:spPr>
          <p:txBody>
            <a:bodyPr/>
            <a:lstStyle/>
            <a:p>
              <a:endParaRPr lang="en-US">
                <a:solidFill>
                  <a:srgbClr val="000000"/>
                </a:solidFill>
              </a:endParaRPr>
            </a:p>
          </p:txBody>
        </p:sp>
        <p:sp>
          <p:nvSpPr>
            <p:cNvPr id="328" name="Rectangle 160"/>
            <p:cNvSpPr>
              <a:spLocks noChangeArrowheads="1"/>
            </p:cNvSpPr>
            <p:nvPr/>
          </p:nvSpPr>
          <p:spPr bwMode="auto">
            <a:xfrm>
              <a:off x="3120" y="2909"/>
              <a:ext cx="144" cy="39"/>
            </a:xfrm>
            <a:prstGeom prst="rect">
              <a:avLst/>
            </a:prstGeom>
            <a:solidFill>
              <a:srgbClr val="FF0000"/>
            </a:solidFill>
            <a:ln w="9525">
              <a:noFill/>
              <a:miter lim="800000"/>
              <a:headEnd/>
              <a:tailEnd/>
            </a:ln>
          </p:spPr>
          <p:txBody>
            <a:bodyPr/>
            <a:lstStyle/>
            <a:p>
              <a:endParaRPr lang="en-US">
                <a:solidFill>
                  <a:srgbClr val="000000"/>
                </a:solidFill>
              </a:endParaRPr>
            </a:p>
          </p:txBody>
        </p:sp>
        <p:sp>
          <p:nvSpPr>
            <p:cNvPr id="329" name="Oval 161"/>
            <p:cNvSpPr>
              <a:spLocks noChangeArrowheads="1"/>
            </p:cNvSpPr>
            <p:nvPr/>
          </p:nvSpPr>
          <p:spPr bwMode="auto">
            <a:xfrm>
              <a:off x="3120" y="288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grpSp>
          <p:nvGrpSpPr>
            <p:cNvPr id="3" name="Group 162"/>
            <p:cNvGrpSpPr>
              <a:grpSpLocks/>
            </p:cNvGrpSpPr>
            <p:nvPr/>
          </p:nvGrpSpPr>
          <p:grpSpPr bwMode="auto">
            <a:xfrm>
              <a:off x="3141" y="2886"/>
              <a:ext cx="100" cy="43"/>
              <a:chOff x="6839" y="9479"/>
              <a:chExt cx="253" cy="119"/>
            </a:xfrm>
          </p:grpSpPr>
          <p:grpSp>
            <p:nvGrpSpPr>
              <p:cNvPr id="4" name="Group 163"/>
              <p:cNvGrpSpPr>
                <a:grpSpLocks/>
              </p:cNvGrpSpPr>
              <p:nvPr/>
            </p:nvGrpSpPr>
            <p:grpSpPr bwMode="auto">
              <a:xfrm>
                <a:off x="6839" y="9479"/>
                <a:ext cx="251" cy="116"/>
                <a:chOff x="6839" y="9479"/>
                <a:chExt cx="251" cy="116"/>
              </a:xfrm>
            </p:grpSpPr>
            <p:sp>
              <p:nvSpPr>
                <p:cNvPr id="343" name="Freeform 164"/>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344" name="Freeform 165"/>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345" name="Freeform 166"/>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346" name="Freeform 167"/>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347" name="Freeform 168"/>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348" name="Freeform 169"/>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349" name="Freeform 170"/>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sp>
              <p:nvSpPr>
                <p:cNvPr id="350" name="Freeform 171"/>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grpSp>
          <p:grpSp>
            <p:nvGrpSpPr>
              <p:cNvPr id="5" name="Group 172"/>
              <p:cNvGrpSpPr>
                <a:grpSpLocks/>
              </p:cNvGrpSpPr>
              <p:nvPr/>
            </p:nvGrpSpPr>
            <p:grpSpPr bwMode="auto">
              <a:xfrm>
                <a:off x="6842" y="9482"/>
                <a:ext cx="250" cy="116"/>
                <a:chOff x="6842" y="9482"/>
                <a:chExt cx="250" cy="116"/>
              </a:xfrm>
            </p:grpSpPr>
            <p:sp>
              <p:nvSpPr>
                <p:cNvPr id="335" name="Freeform 173"/>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336" name="Freeform 174"/>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337" name="Freeform 175"/>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338" name="Freeform 176"/>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339" name="Freeform 177"/>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340" name="Freeform 178"/>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341" name="Freeform 179"/>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sp>
              <p:nvSpPr>
                <p:cNvPr id="342" name="Freeform 180"/>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grpSp>
        </p:grpSp>
        <p:sp>
          <p:nvSpPr>
            <p:cNvPr id="331" name="Line 181"/>
            <p:cNvSpPr>
              <a:spLocks noChangeShapeType="1"/>
            </p:cNvSpPr>
            <p:nvPr/>
          </p:nvSpPr>
          <p:spPr bwMode="auto">
            <a:xfrm>
              <a:off x="3120" y="2908"/>
              <a:ext cx="0" cy="39"/>
            </a:xfrm>
            <a:prstGeom prst="line">
              <a:avLst/>
            </a:prstGeom>
            <a:noFill/>
            <a:ln w="1270">
              <a:solidFill>
                <a:srgbClr val="AAE6FF"/>
              </a:solidFill>
              <a:round/>
              <a:headEnd/>
              <a:tailEnd/>
            </a:ln>
          </p:spPr>
          <p:txBody>
            <a:bodyPr/>
            <a:lstStyle/>
            <a:p>
              <a:endParaRPr lang="en-US">
                <a:solidFill>
                  <a:srgbClr val="000000"/>
                </a:solidFill>
              </a:endParaRPr>
            </a:p>
          </p:txBody>
        </p:sp>
        <p:sp>
          <p:nvSpPr>
            <p:cNvPr id="332" name="Line 182"/>
            <p:cNvSpPr>
              <a:spLocks noChangeShapeType="1"/>
            </p:cNvSpPr>
            <p:nvPr/>
          </p:nvSpPr>
          <p:spPr bwMode="auto">
            <a:xfrm>
              <a:off x="3264" y="2908"/>
              <a:ext cx="0" cy="39"/>
            </a:xfrm>
            <a:prstGeom prst="line">
              <a:avLst/>
            </a:prstGeom>
            <a:noFill/>
            <a:ln w="1270">
              <a:solidFill>
                <a:srgbClr val="AAE6FF"/>
              </a:solidFill>
              <a:round/>
              <a:headEnd/>
              <a:tailEnd/>
            </a:ln>
          </p:spPr>
          <p:txBody>
            <a:bodyPr/>
            <a:lstStyle/>
            <a:p>
              <a:endParaRPr lang="en-US">
                <a:solidFill>
                  <a:srgbClr val="000000"/>
                </a:solidFill>
              </a:endParaRPr>
            </a:p>
          </p:txBody>
        </p:sp>
      </p:grpSp>
      <p:grpSp>
        <p:nvGrpSpPr>
          <p:cNvPr id="6" name="Group 157"/>
          <p:cNvGrpSpPr>
            <a:grpSpLocks/>
          </p:cNvGrpSpPr>
          <p:nvPr/>
        </p:nvGrpSpPr>
        <p:grpSpPr bwMode="auto">
          <a:xfrm>
            <a:off x="3048000" y="4648200"/>
            <a:ext cx="381000" cy="304800"/>
            <a:chOff x="3120" y="2880"/>
            <a:chExt cx="144" cy="96"/>
          </a:xfrm>
        </p:grpSpPr>
        <p:sp>
          <p:nvSpPr>
            <p:cNvPr id="352" name="Oval 158"/>
            <p:cNvSpPr>
              <a:spLocks noChangeArrowheads="1"/>
            </p:cNvSpPr>
            <p:nvPr/>
          </p:nvSpPr>
          <p:spPr bwMode="auto">
            <a:xfrm>
              <a:off x="3120" y="292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sp>
          <p:nvSpPr>
            <p:cNvPr id="353" name="Rectangle 159"/>
            <p:cNvSpPr>
              <a:spLocks noChangeArrowheads="1"/>
            </p:cNvSpPr>
            <p:nvPr/>
          </p:nvSpPr>
          <p:spPr bwMode="auto">
            <a:xfrm>
              <a:off x="3120" y="2909"/>
              <a:ext cx="144" cy="39"/>
            </a:xfrm>
            <a:prstGeom prst="rect">
              <a:avLst/>
            </a:prstGeom>
            <a:solidFill>
              <a:srgbClr val="0078AA"/>
            </a:solidFill>
            <a:ln w="9525">
              <a:noFill/>
              <a:miter lim="800000"/>
              <a:headEnd/>
              <a:tailEnd/>
            </a:ln>
          </p:spPr>
          <p:txBody>
            <a:bodyPr/>
            <a:lstStyle/>
            <a:p>
              <a:endParaRPr lang="en-US">
                <a:solidFill>
                  <a:srgbClr val="000000"/>
                </a:solidFill>
              </a:endParaRPr>
            </a:p>
          </p:txBody>
        </p:sp>
        <p:sp>
          <p:nvSpPr>
            <p:cNvPr id="354" name="Rectangle 160"/>
            <p:cNvSpPr>
              <a:spLocks noChangeArrowheads="1"/>
            </p:cNvSpPr>
            <p:nvPr/>
          </p:nvSpPr>
          <p:spPr bwMode="auto">
            <a:xfrm>
              <a:off x="3120" y="2909"/>
              <a:ext cx="144" cy="39"/>
            </a:xfrm>
            <a:prstGeom prst="rect">
              <a:avLst/>
            </a:prstGeom>
            <a:solidFill>
              <a:srgbClr val="FF0000"/>
            </a:solidFill>
            <a:ln w="9525">
              <a:noFill/>
              <a:miter lim="800000"/>
              <a:headEnd/>
              <a:tailEnd/>
            </a:ln>
          </p:spPr>
          <p:txBody>
            <a:bodyPr/>
            <a:lstStyle/>
            <a:p>
              <a:endParaRPr lang="en-US">
                <a:solidFill>
                  <a:srgbClr val="000000"/>
                </a:solidFill>
              </a:endParaRPr>
            </a:p>
          </p:txBody>
        </p:sp>
        <p:sp>
          <p:nvSpPr>
            <p:cNvPr id="355" name="Oval 161"/>
            <p:cNvSpPr>
              <a:spLocks noChangeArrowheads="1"/>
            </p:cNvSpPr>
            <p:nvPr/>
          </p:nvSpPr>
          <p:spPr bwMode="auto">
            <a:xfrm>
              <a:off x="3120" y="288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grpSp>
          <p:nvGrpSpPr>
            <p:cNvPr id="7" name="Group 162"/>
            <p:cNvGrpSpPr>
              <a:grpSpLocks/>
            </p:cNvGrpSpPr>
            <p:nvPr/>
          </p:nvGrpSpPr>
          <p:grpSpPr bwMode="auto">
            <a:xfrm>
              <a:off x="3141" y="2886"/>
              <a:ext cx="100" cy="43"/>
              <a:chOff x="6839" y="9479"/>
              <a:chExt cx="253" cy="119"/>
            </a:xfrm>
          </p:grpSpPr>
          <p:grpSp>
            <p:nvGrpSpPr>
              <p:cNvPr id="9" name="Group 163"/>
              <p:cNvGrpSpPr>
                <a:grpSpLocks/>
              </p:cNvGrpSpPr>
              <p:nvPr/>
            </p:nvGrpSpPr>
            <p:grpSpPr bwMode="auto">
              <a:xfrm>
                <a:off x="6839" y="9479"/>
                <a:ext cx="251" cy="116"/>
                <a:chOff x="6839" y="9479"/>
                <a:chExt cx="251" cy="116"/>
              </a:xfrm>
            </p:grpSpPr>
            <p:sp>
              <p:nvSpPr>
                <p:cNvPr id="369" name="Freeform 164"/>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370" name="Freeform 165"/>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371" name="Freeform 166"/>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372" name="Freeform 167"/>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373" name="Freeform 168"/>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374" name="Freeform 169"/>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375" name="Freeform 170"/>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sp>
              <p:nvSpPr>
                <p:cNvPr id="376" name="Freeform 171"/>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grpSp>
          <p:grpSp>
            <p:nvGrpSpPr>
              <p:cNvPr id="10" name="Group 172"/>
              <p:cNvGrpSpPr>
                <a:grpSpLocks/>
              </p:cNvGrpSpPr>
              <p:nvPr/>
            </p:nvGrpSpPr>
            <p:grpSpPr bwMode="auto">
              <a:xfrm>
                <a:off x="6842" y="9482"/>
                <a:ext cx="250" cy="116"/>
                <a:chOff x="6842" y="9482"/>
                <a:chExt cx="250" cy="116"/>
              </a:xfrm>
            </p:grpSpPr>
            <p:sp>
              <p:nvSpPr>
                <p:cNvPr id="361" name="Freeform 173"/>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362" name="Freeform 174"/>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363" name="Freeform 175"/>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364" name="Freeform 176"/>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365" name="Freeform 177"/>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366" name="Freeform 178"/>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367" name="Freeform 179"/>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sp>
              <p:nvSpPr>
                <p:cNvPr id="368" name="Freeform 180"/>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grpSp>
        </p:grpSp>
        <p:sp>
          <p:nvSpPr>
            <p:cNvPr id="357" name="Line 181"/>
            <p:cNvSpPr>
              <a:spLocks noChangeShapeType="1"/>
            </p:cNvSpPr>
            <p:nvPr/>
          </p:nvSpPr>
          <p:spPr bwMode="auto">
            <a:xfrm>
              <a:off x="3120" y="2908"/>
              <a:ext cx="0" cy="39"/>
            </a:xfrm>
            <a:prstGeom prst="line">
              <a:avLst/>
            </a:prstGeom>
            <a:noFill/>
            <a:ln w="1270">
              <a:solidFill>
                <a:srgbClr val="AAE6FF"/>
              </a:solidFill>
              <a:round/>
              <a:headEnd/>
              <a:tailEnd/>
            </a:ln>
          </p:spPr>
          <p:txBody>
            <a:bodyPr/>
            <a:lstStyle/>
            <a:p>
              <a:endParaRPr lang="en-US">
                <a:solidFill>
                  <a:srgbClr val="000000"/>
                </a:solidFill>
              </a:endParaRPr>
            </a:p>
          </p:txBody>
        </p:sp>
        <p:sp>
          <p:nvSpPr>
            <p:cNvPr id="358" name="Line 182"/>
            <p:cNvSpPr>
              <a:spLocks noChangeShapeType="1"/>
            </p:cNvSpPr>
            <p:nvPr/>
          </p:nvSpPr>
          <p:spPr bwMode="auto">
            <a:xfrm>
              <a:off x="3264" y="2908"/>
              <a:ext cx="0" cy="39"/>
            </a:xfrm>
            <a:prstGeom prst="line">
              <a:avLst/>
            </a:prstGeom>
            <a:noFill/>
            <a:ln w="1270">
              <a:solidFill>
                <a:srgbClr val="AAE6FF"/>
              </a:solidFill>
              <a:round/>
              <a:headEnd/>
              <a:tailEnd/>
            </a:ln>
          </p:spPr>
          <p:txBody>
            <a:bodyPr/>
            <a:lstStyle/>
            <a:p>
              <a:endParaRPr lang="en-US">
                <a:solidFill>
                  <a:srgbClr val="000000"/>
                </a:solidFill>
              </a:endParaRPr>
            </a:p>
          </p:txBody>
        </p:sp>
      </p:grpSp>
      <p:grpSp>
        <p:nvGrpSpPr>
          <p:cNvPr id="12" name="Group 157"/>
          <p:cNvGrpSpPr>
            <a:grpSpLocks/>
          </p:cNvGrpSpPr>
          <p:nvPr/>
        </p:nvGrpSpPr>
        <p:grpSpPr bwMode="auto">
          <a:xfrm>
            <a:off x="3048000" y="5410200"/>
            <a:ext cx="381000" cy="304800"/>
            <a:chOff x="3120" y="2880"/>
            <a:chExt cx="144" cy="96"/>
          </a:xfrm>
        </p:grpSpPr>
        <p:sp>
          <p:nvSpPr>
            <p:cNvPr id="378" name="Oval 158"/>
            <p:cNvSpPr>
              <a:spLocks noChangeArrowheads="1"/>
            </p:cNvSpPr>
            <p:nvPr/>
          </p:nvSpPr>
          <p:spPr bwMode="auto">
            <a:xfrm>
              <a:off x="3120" y="292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sp>
          <p:nvSpPr>
            <p:cNvPr id="379" name="Rectangle 159"/>
            <p:cNvSpPr>
              <a:spLocks noChangeArrowheads="1"/>
            </p:cNvSpPr>
            <p:nvPr/>
          </p:nvSpPr>
          <p:spPr bwMode="auto">
            <a:xfrm>
              <a:off x="3120" y="2909"/>
              <a:ext cx="144" cy="39"/>
            </a:xfrm>
            <a:prstGeom prst="rect">
              <a:avLst/>
            </a:prstGeom>
            <a:solidFill>
              <a:srgbClr val="0078AA"/>
            </a:solidFill>
            <a:ln w="9525">
              <a:noFill/>
              <a:miter lim="800000"/>
              <a:headEnd/>
              <a:tailEnd/>
            </a:ln>
          </p:spPr>
          <p:txBody>
            <a:bodyPr/>
            <a:lstStyle/>
            <a:p>
              <a:endParaRPr lang="en-US">
                <a:solidFill>
                  <a:srgbClr val="000000"/>
                </a:solidFill>
              </a:endParaRPr>
            </a:p>
          </p:txBody>
        </p:sp>
        <p:sp>
          <p:nvSpPr>
            <p:cNvPr id="380" name="Rectangle 160"/>
            <p:cNvSpPr>
              <a:spLocks noChangeArrowheads="1"/>
            </p:cNvSpPr>
            <p:nvPr/>
          </p:nvSpPr>
          <p:spPr bwMode="auto">
            <a:xfrm>
              <a:off x="3120" y="2909"/>
              <a:ext cx="144" cy="39"/>
            </a:xfrm>
            <a:prstGeom prst="rect">
              <a:avLst/>
            </a:prstGeom>
            <a:solidFill>
              <a:srgbClr val="FF0000"/>
            </a:solidFill>
            <a:ln w="9525">
              <a:noFill/>
              <a:miter lim="800000"/>
              <a:headEnd/>
              <a:tailEnd/>
            </a:ln>
          </p:spPr>
          <p:txBody>
            <a:bodyPr/>
            <a:lstStyle/>
            <a:p>
              <a:endParaRPr lang="en-US">
                <a:solidFill>
                  <a:srgbClr val="000000"/>
                </a:solidFill>
              </a:endParaRPr>
            </a:p>
          </p:txBody>
        </p:sp>
        <p:sp>
          <p:nvSpPr>
            <p:cNvPr id="381" name="Oval 161"/>
            <p:cNvSpPr>
              <a:spLocks noChangeArrowheads="1"/>
            </p:cNvSpPr>
            <p:nvPr/>
          </p:nvSpPr>
          <p:spPr bwMode="auto">
            <a:xfrm>
              <a:off x="3120" y="288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grpSp>
          <p:nvGrpSpPr>
            <p:cNvPr id="13" name="Group 162"/>
            <p:cNvGrpSpPr>
              <a:grpSpLocks/>
            </p:cNvGrpSpPr>
            <p:nvPr/>
          </p:nvGrpSpPr>
          <p:grpSpPr bwMode="auto">
            <a:xfrm>
              <a:off x="3141" y="2886"/>
              <a:ext cx="100" cy="43"/>
              <a:chOff x="6839" y="9479"/>
              <a:chExt cx="253" cy="119"/>
            </a:xfrm>
          </p:grpSpPr>
          <p:grpSp>
            <p:nvGrpSpPr>
              <p:cNvPr id="14" name="Group 163"/>
              <p:cNvGrpSpPr>
                <a:grpSpLocks/>
              </p:cNvGrpSpPr>
              <p:nvPr/>
            </p:nvGrpSpPr>
            <p:grpSpPr bwMode="auto">
              <a:xfrm>
                <a:off x="6839" y="9479"/>
                <a:ext cx="251" cy="116"/>
                <a:chOff x="6839" y="9479"/>
                <a:chExt cx="251" cy="116"/>
              </a:xfrm>
            </p:grpSpPr>
            <p:sp>
              <p:nvSpPr>
                <p:cNvPr id="395" name="Freeform 164"/>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396" name="Freeform 165"/>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397" name="Freeform 166"/>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398" name="Freeform 167"/>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399" name="Freeform 168"/>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400" name="Freeform 169"/>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401" name="Freeform 170"/>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sp>
              <p:nvSpPr>
                <p:cNvPr id="402" name="Freeform 171"/>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grpSp>
          <p:grpSp>
            <p:nvGrpSpPr>
              <p:cNvPr id="15" name="Group 172"/>
              <p:cNvGrpSpPr>
                <a:grpSpLocks/>
              </p:cNvGrpSpPr>
              <p:nvPr/>
            </p:nvGrpSpPr>
            <p:grpSpPr bwMode="auto">
              <a:xfrm>
                <a:off x="6842" y="9482"/>
                <a:ext cx="250" cy="116"/>
                <a:chOff x="6842" y="9482"/>
                <a:chExt cx="250" cy="116"/>
              </a:xfrm>
            </p:grpSpPr>
            <p:sp>
              <p:nvSpPr>
                <p:cNvPr id="387" name="Freeform 173"/>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388" name="Freeform 174"/>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389" name="Freeform 175"/>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390" name="Freeform 176"/>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391" name="Freeform 177"/>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392" name="Freeform 178"/>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393" name="Freeform 179"/>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sp>
              <p:nvSpPr>
                <p:cNvPr id="394" name="Freeform 180"/>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grpSp>
        </p:grpSp>
        <p:sp>
          <p:nvSpPr>
            <p:cNvPr id="383" name="Line 181"/>
            <p:cNvSpPr>
              <a:spLocks noChangeShapeType="1"/>
            </p:cNvSpPr>
            <p:nvPr/>
          </p:nvSpPr>
          <p:spPr bwMode="auto">
            <a:xfrm>
              <a:off x="3120" y="2908"/>
              <a:ext cx="0" cy="39"/>
            </a:xfrm>
            <a:prstGeom prst="line">
              <a:avLst/>
            </a:prstGeom>
            <a:noFill/>
            <a:ln w="1270">
              <a:solidFill>
                <a:srgbClr val="AAE6FF"/>
              </a:solidFill>
              <a:round/>
              <a:headEnd/>
              <a:tailEnd/>
            </a:ln>
          </p:spPr>
          <p:txBody>
            <a:bodyPr/>
            <a:lstStyle/>
            <a:p>
              <a:endParaRPr lang="en-US">
                <a:solidFill>
                  <a:srgbClr val="000000"/>
                </a:solidFill>
              </a:endParaRPr>
            </a:p>
          </p:txBody>
        </p:sp>
        <p:sp>
          <p:nvSpPr>
            <p:cNvPr id="384" name="Line 182"/>
            <p:cNvSpPr>
              <a:spLocks noChangeShapeType="1"/>
            </p:cNvSpPr>
            <p:nvPr/>
          </p:nvSpPr>
          <p:spPr bwMode="auto">
            <a:xfrm>
              <a:off x="3264" y="2908"/>
              <a:ext cx="0" cy="39"/>
            </a:xfrm>
            <a:prstGeom prst="line">
              <a:avLst/>
            </a:prstGeom>
            <a:noFill/>
            <a:ln w="1270">
              <a:solidFill>
                <a:srgbClr val="AAE6FF"/>
              </a:solidFill>
              <a:round/>
              <a:headEnd/>
              <a:tailEnd/>
            </a:ln>
          </p:spPr>
          <p:txBody>
            <a:bodyPr/>
            <a:lstStyle/>
            <a:p>
              <a:endParaRPr lang="en-US">
                <a:solidFill>
                  <a:srgbClr val="000000"/>
                </a:solidFill>
              </a:endParaRPr>
            </a:p>
          </p:txBody>
        </p:sp>
      </p:grpSp>
      <p:grpSp>
        <p:nvGrpSpPr>
          <p:cNvPr id="16" name="Group 157"/>
          <p:cNvGrpSpPr>
            <a:grpSpLocks/>
          </p:cNvGrpSpPr>
          <p:nvPr/>
        </p:nvGrpSpPr>
        <p:grpSpPr bwMode="auto">
          <a:xfrm>
            <a:off x="3048000" y="6172200"/>
            <a:ext cx="381000" cy="304800"/>
            <a:chOff x="3120" y="2880"/>
            <a:chExt cx="144" cy="96"/>
          </a:xfrm>
        </p:grpSpPr>
        <p:sp>
          <p:nvSpPr>
            <p:cNvPr id="404" name="Oval 158"/>
            <p:cNvSpPr>
              <a:spLocks noChangeArrowheads="1"/>
            </p:cNvSpPr>
            <p:nvPr/>
          </p:nvSpPr>
          <p:spPr bwMode="auto">
            <a:xfrm>
              <a:off x="3120" y="292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sp>
          <p:nvSpPr>
            <p:cNvPr id="405" name="Rectangle 159"/>
            <p:cNvSpPr>
              <a:spLocks noChangeArrowheads="1"/>
            </p:cNvSpPr>
            <p:nvPr/>
          </p:nvSpPr>
          <p:spPr bwMode="auto">
            <a:xfrm>
              <a:off x="3120" y="2909"/>
              <a:ext cx="144" cy="39"/>
            </a:xfrm>
            <a:prstGeom prst="rect">
              <a:avLst/>
            </a:prstGeom>
            <a:solidFill>
              <a:srgbClr val="0078AA"/>
            </a:solidFill>
            <a:ln w="9525">
              <a:noFill/>
              <a:miter lim="800000"/>
              <a:headEnd/>
              <a:tailEnd/>
            </a:ln>
          </p:spPr>
          <p:txBody>
            <a:bodyPr/>
            <a:lstStyle/>
            <a:p>
              <a:endParaRPr lang="en-US">
                <a:solidFill>
                  <a:srgbClr val="000000"/>
                </a:solidFill>
              </a:endParaRPr>
            </a:p>
          </p:txBody>
        </p:sp>
        <p:sp>
          <p:nvSpPr>
            <p:cNvPr id="406" name="Rectangle 160"/>
            <p:cNvSpPr>
              <a:spLocks noChangeArrowheads="1"/>
            </p:cNvSpPr>
            <p:nvPr/>
          </p:nvSpPr>
          <p:spPr bwMode="auto">
            <a:xfrm>
              <a:off x="3120" y="2909"/>
              <a:ext cx="144" cy="39"/>
            </a:xfrm>
            <a:prstGeom prst="rect">
              <a:avLst/>
            </a:prstGeom>
            <a:solidFill>
              <a:srgbClr val="FF0000"/>
            </a:solidFill>
            <a:ln w="9525">
              <a:noFill/>
              <a:miter lim="800000"/>
              <a:headEnd/>
              <a:tailEnd/>
            </a:ln>
          </p:spPr>
          <p:txBody>
            <a:bodyPr/>
            <a:lstStyle/>
            <a:p>
              <a:endParaRPr lang="en-US">
                <a:solidFill>
                  <a:srgbClr val="000000"/>
                </a:solidFill>
              </a:endParaRPr>
            </a:p>
          </p:txBody>
        </p:sp>
        <p:sp>
          <p:nvSpPr>
            <p:cNvPr id="407" name="Oval 161"/>
            <p:cNvSpPr>
              <a:spLocks noChangeArrowheads="1"/>
            </p:cNvSpPr>
            <p:nvPr/>
          </p:nvSpPr>
          <p:spPr bwMode="auto">
            <a:xfrm>
              <a:off x="3120" y="288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grpSp>
          <p:nvGrpSpPr>
            <p:cNvPr id="17" name="Group 162"/>
            <p:cNvGrpSpPr>
              <a:grpSpLocks/>
            </p:cNvGrpSpPr>
            <p:nvPr/>
          </p:nvGrpSpPr>
          <p:grpSpPr bwMode="auto">
            <a:xfrm>
              <a:off x="3141" y="2886"/>
              <a:ext cx="100" cy="43"/>
              <a:chOff x="6839" y="9479"/>
              <a:chExt cx="253" cy="119"/>
            </a:xfrm>
          </p:grpSpPr>
          <p:grpSp>
            <p:nvGrpSpPr>
              <p:cNvPr id="18" name="Group 163"/>
              <p:cNvGrpSpPr>
                <a:grpSpLocks/>
              </p:cNvGrpSpPr>
              <p:nvPr/>
            </p:nvGrpSpPr>
            <p:grpSpPr bwMode="auto">
              <a:xfrm>
                <a:off x="6839" y="9479"/>
                <a:ext cx="251" cy="116"/>
                <a:chOff x="6839" y="9479"/>
                <a:chExt cx="251" cy="116"/>
              </a:xfrm>
            </p:grpSpPr>
            <p:sp>
              <p:nvSpPr>
                <p:cNvPr id="421" name="Freeform 164"/>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422" name="Freeform 165"/>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423" name="Freeform 166"/>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424" name="Freeform 167"/>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425" name="Freeform 168"/>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426" name="Freeform 169"/>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427" name="Freeform 170"/>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sp>
              <p:nvSpPr>
                <p:cNvPr id="428" name="Freeform 171"/>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grpSp>
          <p:grpSp>
            <p:nvGrpSpPr>
              <p:cNvPr id="19" name="Group 172"/>
              <p:cNvGrpSpPr>
                <a:grpSpLocks/>
              </p:cNvGrpSpPr>
              <p:nvPr/>
            </p:nvGrpSpPr>
            <p:grpSpPr bwMode="auto">
              <a:xfrm>
                <a:off x="6842" y="9482"/>
                <a:ext cx="250" cy="116"/>
                <a:chOff x="6842" y="9482"/>
                <a:chExt cx="250" cy="116"/>
              </a:xfrm>
            </p:grpSpPr>
            <p:sp>
              <p:nvSpPr>
                <p:cNvPr id="413" name="Freeform 173"/>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414" name="Freeform 174"/>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415" name="Freeform 175"/>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416" name="Freeform 176"/>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417" name="Freeform 177"/>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418" name="Freeform 178"/>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419" name="Freeform 179"/>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sp>
              <p:nvSpPr>
                <p:cNvPr id="420" name="Freeform 180"/>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grpSp>
        </p:grpSp>
        <p:sp>
          <p:nvSpPr>
            <p:cNvPr id="409" name="Line 181"/>
            <p:cNvSpPr>
              <a:spLocks noChangeShapeType="1"/>
            </p:cNvSpPr>
            <p:nvPr/>
          </p:nvSpPr>
          <p:spPr bwMode="auto">
            <a:xfrm>
              <a:off x="3120" y="2908"/>
              <a:ext cx="0" cy="39"/>
            </a:xfrm>
            <a:prstGeom prst="line">
              <a:avLst/>
            </a:prstGeom>
            <a:noFill/>
            <a:ln w="1270">
              <a:solidFill>
                <a:srgbClr val="AAE6FF"/>
              </a:solidFill>
              <a:round/>
              <a:headEnd/>
              <a:tailEnd/>
            </a:ln>
          </p:spPr>
          <p:txBody>
            <a:bodyPr/>
            <a:lstStyle/>
            <a:p>
              <a:endParaRPr lang="en-US">
                <a:solidFill>
                  <a:srgbClr val="000000"/>
                </a:solidFill>
              </a:endParaRPr>
            </a:p>
          </p:txBody>
        </p:sp>
        <p:sp>
          <p:nvSpPr>
            <p:cNvPr id="410" name="Line 182"/>
            <p:cNvSpPr>
              <a:spLocks noChangeShapeType="1"/>
            </p:cNvSpPr>
            <p:nvPr/>
          </p:nvSpPr>
          <p:spPr bwMode="auto">
            <a:xfrm>
              <a:off x="3264" y="2908"/>
              <a:ext cx="0" cy="39"/>
            </a:xfrm>
            <a:prstGeom prst="line">
              <a:avLst/>
            </a:prstGeom>
            <a:noFill/>
            <a:ln w="1270">
              <a:solidFill>
                <a:srgbClr val="AAE6FF"/>
              </a:solidFill>
              <a:round/>
              <a:headEnd/>
              <a:tailEnd/>
            </a:ln>
          </p:spPr>
          <p:txBody>
            <a:bodyPr/>
            <a:lstStyle/>
            <a:p>
              <a:endParaRPr lang="en-US">
                <a:solidFill>
                  <a:srgbClr val="000000"/>
                </a:solidFill>
              </a:endParaRPr>
            </a:p>
          </p:txBody>
        </p:sp>
      </p:grpSp>
      <p:grpSp>
        <p:nvGrpSpPr>
          <p:cNvPr id="20" name="Group 157"/>
          <p:cNvGrpSpPr>
            <a:grpSpLocks/>
          </p:cNvGrpSpPr>
          <p:nvPr/>
        </p:nvGrpSpPr>
        <p:grpSpPr bwMode="auto">
          <a:xfrm>
            <a:off x="4191000" y="5410200"/>
            <a:ext cx="381000" cy="304800"/>
            <a:chOff x="3120" y="2880"/>
            <a:chExt cx="144" cy="96"/>
          </a:xfrm>
        </p:grpSpPr>
        <p:sp>
          <p:nvSpPr>
            <p:cNvPr id="430" name="Oval 158"/>
            <p:cNvSpPr>
              <a:spLocks noChangeArrowheads="1"/>
            </p:cNvSpPr>
            <p:nvPr/>
          </p:nvSpPr>
          <p:spPr bwMode="auto">
            <a:xfrm>
              <a:off x="3120" y="292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sp>
          <p:nvSpPr>
            <p:cNvPr id="431" name="Rectangle 159"/>
            <p:cNvSpPr>
              <a:spLocks noChangeArrowheads="1"/>
            </p:cNvSpPr>
            <p:nvPr/>
          </p:nvSpPr>
          <p:spPr bwMode="auto">
            <a:xfrm>
              <a:off x="3120" y="2909"/>
              <a:ext cx="144" cy="39"/>
            </a:xfrm>
            <a:prstGeom prst="rect">
              <a:avLst/>
            </a:prstGeom>
            <a:solidFill>
              <a:srgbClr val="0078AA"/>
            </a:solidFill>
            <a:ln w="9525">
              <a:noFill/>
              <a:miter lim="800000"/>
              <a:headEnd/>
              <a:tailEnd/>
            </a:ln>
          </p:spPr>
          <p:txBody>
            <a:bodyPr/>
            <a:lstStyle/>
            <a:p>
              <a:endParaRPr lang="en-US">
                <a:solidFill>
                  <a:srgbClr val="000000"/>
                </a:solidFill>
              </a:endParaRPr>
            </a:p>
          </p:txBody>
        </p:sp>
        <p:sp>
          <p:nvSpPr>
            <p:cNvPr id="432" name="Rectangle 160"/>
            <p:cNvSpPr>
              <a:spLocks noChangeArrowheads="1"/>
            </p:cNvSpPr>
            <p:nvPr/>
          </p:nvSpPr>
          <p:spPr bwMode="auto">
            <a:xfrm>
              <a:off x="3120" y="2909"/>
              <a:ext cx="144" cy="39"/>
            </a:xfrm>
            <a:prstGeom prst="rect">
              <a:avLst/>
            </a:prstGeom>
            <a:solidFill>
              <a:srgbClr val="FF0000"/>
            </a:solidFill>
            <a:ln w="9525">
              <a:noFill/>
              <a:miter lim="800000"/>
              <a:headEnd/>
              <a:tailEnd/>
            </a:ln>
          </p:spPr>
          <p:txBody>
            <a:bodyPr/>
            <a:lstStyle/>
            <a:p>
              <a:endParaRPr lang="en-US">
                <a:solidFill>
                  <a:srgbClr val="000000"/>
                </a:solidFill>
              </a:endParaRPr>
            </a:p>
          </p:txBody>
        </p:sp>
        <p:sp>
          <p:nvSpPr>
            <p:cNvPr id="433" name="Oval 161"/>
            <p:cNvSpPr>
              <a:spLocks noChangeArrowheads="1"/>
            </p:cNvSpPr>
            <p:nvPr/>
          </p:nvSpPr>
          <p:spPr bwMode="auto">
            <a:xfrm>
              <a:off x="3120" y="288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grpSp>
          <p:nvGrpSpPr>
            <p:cNvPr id="21" name="Group 162"/>
            <p:cNvGrpSpPr>
              <a:grpSpLocks/>
            </p:cNvGrpSpPr>
            <p:nvPr/>
          </p:nvGrpSpPr>
          <p:grpSpPr bwMode="auto">
            <a:xfrm>
              <a:off x="3141" y="2886"/>
              <a:ext cx="100" cy="43"/>
              <a:chOff x="6839" y="9479"/>
              <a:chExt cx="253" cy="119"/>
            </a:xfrm>
          </p:grpSpPr>
          <p:grpSp>
            <p:nvGrpSpPr>
              <p:cNvPr id="22" name="Group 163"/>
              <p:cNvGrpSpPr>
                <a:grpSpLocks/>
              </p:cNvGrpSpPr>
              <p:nvPr/>
            </p:nvGrpSpPr>
            <p:grpSpPr bwMode="auto">
              <a:xfrm>
                <a:off x="6839" y="9479"/>
                <a:ext cx="251" cy="116"/>
                <a:chOff x="6839" y="9479"/>
                <a:chExt cx="251" cy="116"/>
              </a:xfrm>
            </p:grpSpPr>
            <p:sp>
              <p:nvSpPr>
                <p:cNvPr id="447" name="Freeform 164"/>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448" name="Freeform 165"/>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449" name="Freeform 166"/>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450" name="Freeform 167"/>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451" name="Freeform 168"/>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452" name="Freeform 169"/>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453" name="Freeform 170"/>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sp>
              <p:nvSpPr>
                <p:cNvPr id="454" name="Freeform 171"/>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grpSp>
          <p:grpSp>
            <p:nvGrpSpPr>
              <p:cNvPr id="23" name="Group 172"/>
              <p:cNvGrpSpPr>
                <a:grpSpLocks/>
              </p:cNvGrpSpPr>
              <p:nvPr/>
            </p:nvGrpSpPr>
            <p:grpSpPr bwMode="auto">
              <a:xfrm>
                <a:off x="6842" y="9482"/>
                <a:ext cx="250" cy="116"/>
                <a:chOff x="6842" y="9482"/>
                <a:chExt cx="250" cy="116"/>
              </a:xfrm>
            </p:grpSpPr>
            <p:sp>
              <p:nvSpPr>
                <p:cNvPr id="439" name="Freeform 173"/>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440" name="Freeform 174"/>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441" name="Freeform 175"/>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442" name="Freeform 176"/>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443" name="Freeform 177"/>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444" name="Freeform 178"/>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445" name="Freeform 179"/>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sp>
              <p:nvSpPr>
                <p:cNvPr id="446" name="Freeform 180"/>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grpSp>
        </p:grpSp>
        <p:sp>
          <p:nvSpPr>
            <p:cNvPr id="435" name="Line 181"/>
            <p:cNvSpPr>
              <a:spLocks noChangeShapeType="1"/>
            </p:cNvSpPr>
            <p:nvPr/>
          </p:nvSpPr>
          <p:spPr bwMode="auto">
            <a:xfrm>
              <a:off x="3120" y="2908"/>
              <a:ext cx="0" cy="39"/>
            </a:xfrm>
            <a:prstGeom prst="line">
              <a:avLst/>
            </a:prstGeom>
            <a:noFill/>
            <a:ln w="1270">
              <a:solidFill>
                <a:srgbClr val="AAE6FF"/>
              </a:solidFill>
              <a:round/>
              <a:headEnd/>
              <a:tailEnd/>
            </a:ln>
          </p:spPr>
          <p:txBody>
            <a:bodyPr/>
            <a:lstStyle/>
            <a:p>
              <a:endParaRPr lang="en-US">
                <a:solidFill>
                  <a:srgbClr val="000000"/>
                </a:solidFill>
              </a:endParaRPr>
            </a:p>
          </p:txBody>
        </p:sp>
        <p:sp>
          <p:nvSpPr>
            <p:cNvPr id="436" name="Line 182"/>
            <p:cNvSpPr>
              <a:spLocks noChangeShapeType="1"/>
            </p:cNvSpPr>
            <p:nvPr/>
          </p:nvSpPr>
          <p:spPr bwMode="auto">
            <a:xfrm>
              <a:off x="3264" y="2908"/>
              <a:ext cx="0" cy="39"/>
            </a:xfrm>
            <a:prstGeom prst="line">
              <a:avLst/>
            </a:prstGeom>
            <a:noFill/>
            <a:ln w="1270">
              <a:solidFill>
                <a:srgbClr val="AAE6FF"/>
              </a:solidFill>
              <a:round/>
              <a:headEnd/>
              <a:tailEnd/>
            </a:ln>
          </p:spPr>
          <p:txBody>
            <a:bodyPr/>
            <a:lstStyle/>
            <a:p>
              <a:endParaRPr lang="en-US">
                <a:solidFill>
                  <a:srgbClr val="000000"/>
                </a:solidFill>
              </a:endParaRPr>
            </a:p>
          </p:txBody>
        </p:sp>
      </p:grpSp>
      <p:sp>
        <p:nvSpPr>
          <p:cNvPr id="593" name="Freeform 592"/>
          <p:cNvSpPr/>
          <p:nvPr/>
        </p:nvSpPr>
        <p:spPr bwMode="auto">
          <a:xfrm>
            <a:off x="2247441" y="5373477"/>
            <a:ext cx="1850834" cy="69774"/>
          </a:xfrm>
          <a:custGeom>
            <a:avLst/>
            <a:gdLst>
              <a:gd name="connsiteX0" fmla="*/ 0 w 1850834"/>
              <a:gd name="connsiteY0" fmla="*/ 69774 h 69774"/>
              <a:gd name="connsiteX1" fmla="*/ 1057619 w 1850834"/>
              <a:gd name="connsiteY1" fmla="*/ 3672 h 69774"/>
              <a:gd name="connsiteX2" fmla="*/ 1850834 w 1850834"/>
              <a:gd name="connsiteY2" fmla="*/ 47740 h 69774"/>
            </a:gdLst>
            <a:ahLst/>
            <a:cxnLst>
              <a:cxn ang="0">
                <a:pos x="connsiteX0" y="connsiteY0"/>
              </a:cxn>
              <a:cxn ang="0">
                <a:pos x="connsiteX1" y="connsiteY1"/>
              </a:cxn>
              <a:cxn ang="0">
                <a:pos x="connsiteX2" y="connsiteY2"/>
              </a:cxn>
            </a:cxnLst>
            <a:rect l="l" t="t" r="r" b="b"/>
            <a:pathLst>
              <a:path w="1850834" h="69774">
                <a:moveTo>
                  <a:pt x="0" y="69774"/>
                </a:moveTo>
                <a:cubicBezTo>
                  <a:pt x="374573" y="38559"/>
                  <a:pt x="749147" y="7344"/>
                  <a:pt x="1057619" y="3672"/>
                </a:cubicBezTo>
                <a:cubicBezTo>
                  <a:pt x="1366091" y="0"/>
                  <a:pt x="1608462" y="23870"/>
                  <a:pt x="1850834" y="47740"/>
                </a:cubicBezTo>
              </a:path>
            </a:pathLst>
          </a:custGeom>
          <a:noFill/>
          <a:ln w="25400" cap="flat" cmpd="sng" algn="ctr">
            <a:solidFill>
              <a:srgbClr val="659A2A"/>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596" name="Freeform 595"/>
          <p:cNvSpPr/>
          <p:nvPr/>
        </p:nvSpPr>
        <p:spPr bwMode="auto">
          <a:xfrm>
            <a:off x="2071171" y="5751723"/>
            <a:ext cx="2280492" cy="820756"/>
          </a:xfrm>
          <a:custGeom>
            <a:avLst/>
            <a:gdLst>
              <a:gd name="connsiteX0" fmla="*/ 0 w 2280492"/>
              <a:gd name="connsiteY0" fmla="*/ 0 h 820756"/>
              <a:gd name="connsiteX1" fmla="*/ 936434 w 2280492"/>
              <a:gd name="connsiteY1" fmla="*/ 705079 h 820756"/>
              <a:gd name="connsiteX2" fmla="*/ 1553378 w 2280492"/>
              <a:gd name="connsiteY2" fmla="*/ 694063 h 820756"/>
              <a:gd name="connsiteX3" fmla="*/ 2280492 w 2280492"/>
              <a:gd name="connsiteY3" fmla="*/ 33050 h 820756"/>
            </a:gdLst>
            <a:ahLst/>
            <a:cxnLst>
              <a:cxn ang="0">
                <a:pos x="connsiteX0" y="connsiteY0"/>
              </a:cxn>
              <a:cxn ang="0">
                <a:pos x="connsiteX1" y="connsiteY1"/>
              </a:cxn>
              <a:cxn ang="0">
                <a:pos x="connsiteX2" y="connsiteY2"/>
              </a:cxn>
              <a:cxn ang="0">
                <a:pos x="connsiteX3" y="connsiteY3"/>
              </a:cxn>
            </a:cxnLst>
            <a:rect l="l" t="t" r="r" b="b"/>
            <a:pathLst>
              <a:path w="2280492" h="820756">
                <a:moveTo>
                  <a:pt x="0" y="0"/>
                </a:moveTo>
                <a:cubicBezTo>
                  <a:pt x="338769" y="294701"/>
                  <a:pt x="677538" y="589402"/>
                  <a:pt x="936434" y="705079"/>
                </a:cubicBezTo>
                <a:cubicBezTo>
                  <a:pt x="1195330" y="820756"/>
                  <a:pt x="1329368" y="806068"/>
                  <a:pt x="1553378" y="694063"/>
                </a:cubicBezTo>
                <a:cubicBezTo>
                  <a:pt x="1777388" y="582058"/>
                  <a:pt x="2028940" y="307554"/>
                  <a:pt x="2280492" y="33050"/>
                </a:cubicBezTo>
              </a:path>
            </a:pathLst>
          </a:custGeom>
          <a:noFill/>
          <a:ln w="25400" cap="flat" cmpd="sng" algn="ctr">
            <a:solidFill>
              <a:srgbClr val="0000FF"/>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597" name="Text Box 22"/>
          <p:cNvSpPr txBox="1">
            <a:spLocks noChangeArrowheads="1"/>
          </p:cNvSpPr>
          <p:nvPr/>
        </p:nvSpPr>
        <p:spPr bwMode="auto">
          <a:xfrm>
            <a:off x="1828800" y="4648200"/>
            <a:ext cx="630291" cy="477050"/>
          </a:xfrm>
          <a:prstGeom prst="rect">
            <a:avLst/>
          </a:prstGeom>
          <a:noFill/>
          <a:ln w="9525">
            <a:noFill/>
            <a:miter lim="800000"/>
            <a:headEnd/>
            <a:tailEnd/>
          </a:ln>
        </p:spPr>
        <p:txBody>
          <a:bodyPr wrap="none" lIns="91435" tIns="45718" rIns="91435" bIns="45718">
            <a:spAutoFit/>
          </a:bodyPr>
          <a:lstStyle/>
          <a:p>
            <a:pPr eaLnBrk="1" hangingPunct="1"/>
            <a:r>
              <a:rPr lang="en-US" altLang="zh-CN" sz="2500" dirty="0" smtClean="0">
                <a:solidFill>
                  <a:srgbClr val="FF9900"/>
                </a:solidFill>
                <a:latin typeface="Arial" charset="0"/>
                <a:ea typeface="宋体" pitchFamily="2" charset="-122"/>
                <a:cs typeface="Arial" charset="0"/>
              </a:rPr>
              <a:t>0.4</a:t>
            </a:r>
            <a:endParaRPr lang="en-US" altLang="zh-CN" sz="2500" baseline="-25000" dirty="0">
              <a:solidFill>
                <a:srgbClr val="FF9900"/>
              </a:solidFill>
              <a:latin typeface="Arial" charset="0"/>
              <a:ea typeface="宋体" pitchFamily="2" charset="-122"/>
              <a:cs typeface="Arial" charset="0"/>
            </a:endParaRPr>
          </a:p>
        </p:txBody>
      </p:sp>
      <p:sp>
        <p:nvSpPr>
          <p:cNvPr id="598" name="Text Box 22"/>
          <p:cNvSpPr txBox="1">
            <a:spLocks noChangeArrowheads="1"/>
          </p:cNvSpPr>
          <p:nvPr/>
        </p:nvSpPr>
        <p:spPr bwMode="auto">
          <a:xfrm>
            <a:off x="2667000" y="4953000"/>
            <a:ext cx="630291" cy="477050"/>
          </a:xfrm>
          <a:prstGeom prst="rect">
            <a:avLst/>
          </a:prstGeom>
          <a:noFill/>
          <a:ln w="9525">
            <a:noFill/>
            <a:miter lim="800000"/>
            <a:headEnd/>
            <a:tailEnd/>
          </a:ln>
        </p:spPr>
        <p:txBody>
          <a:bodyPr wrap="none" lIns="91435" tIns="45718" rIns="91435" bIns="45718">
            <a:spAutoFit/>
          </a:bodyPr>
          <a:lstStyle/>
          <a:p>
            <a:pPr eaLnBrk="1" hangingPunct="1"/>
            <a:r>
              <a:rPr lang="en-US" altLang="zh-CN" sz="2500" dirty="0" smtClean="0">
                <a:solidFill>
                  <a:srgbClr val="659A2A"/>
                </a:solidFill>
                <a:latin typeface="Arial" charset="0"/>
                <a:ea typeface="宋体" pitchFamily="2" charset="-122"/>
                <a:cs typeface="Arial" charset="0"/>
              </a:rPr>
              <a:t>0.4</a:t>
            </a:r>
            <a:endParaRPr lang="en-US" altLang="zh-CN" sz="2500" baseline="-25000" dirty="0">
              <a:solidFill>
                <a:srgbClr val="659A2A"/>
              </a:solidFill>
              <a:latin typeface="Arial" charset="0"/>
              <a:ea typeface="宋体" pitchFamily="2" charset="-122"/>
              <a:cs typeface="Arial" charset="0"/>
            </a:endParaRPr>
          </a:p>
        </p:txBody>
      </p:sp>
      <p:sp>
        <p:nvSpPr>
          <p:cNvPr id="599" name="Text Box 22"/>
          <p:cNvSpPr txBox="1">
            <a:spLocks noChangeArrowheads="1"/>
          </p:cNvSpPr>
          <p:nvPr/>
        </p:nvSpPr>
        <p:spPr bwMode="auto">
          <a:xfrm>
            <a:off x="1752600" y="5943600"/>
            <a:ext cx="630291" cy="477050"/>
          </a:xfrm>
          <a:prstGeom prst="rect">
            <a:avLst/>
          </a:prstGeom>
          <a:noFill/>
          <a:ln w="9525">
            <a:noFill/>
            <a:miter lim="800000"/>
            <a:headEnd/>
            <a:tailEnd/>
          </a:ln>
        </p:spPr>
        <p:txBody>
          <a:bodyPr wrap="none" lIns="91435" tIns="45718" rIns="91435" bIns="45718">
            <a:spAutoFit/>
          </a:bodyPr>
          <a:lstStyle/>
          <a:p>
            <a:pPr eaLnBrk="1" hangingPunct="1"/>
            <a:r>
              <a:rPr lang="en-US" altLang="zh-CN" sz="2500" dirty="0" smtClean="0">
                <a:solidFill>
                  <a:srgbClr val="0000FF"/>
                </a:solidFill>
                <a:latin typeface="Arial" charset="0"/>
                <a:ea typeface="宋体" pitchFamily="2" charset="-122"/>
                <a:cs typeface="Arial" charset="0"/>
              </a:rPr>
              <a:t>0.2</a:t>
            </a:r>
            <a:endParaRPr lang="en-US" altLang="zh-CN" sz="2500" baseline="-25000" dirty="0">
              <a:solidFill>
                <a:srgbClr val="0000FF"/>
              </a:solidFill>
              <a:latin typeface="Arial" charset="0"/>
              <a:ea typeface="宋体" pitchFamily="2" charset="-122"/>
              <a:cs typeface="Arial" charset="0"/>
            </a:endParaRPr>
          </a:p>
        </p:txBody>
      </p:sp>
      <p:graphicFrame>
        <p:nvGraphicFramePr>
          <p:cNvPr id="270" name="Table 269"/>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2014928769"/>
              </p:ext>
            </p:extLst>
          </p:nvPr>
        </p:nvGraphicFramePr>
        <p:xfrm>
          <a:off x="3048000" y="2895600"/>
          <a:ext cx="3048000" cy="1219199"/>
        </p:xfrm>
        <a:graphic>
          <a:graphicData uri="http://schemas.openxmlformats.org/drawingml/2006/table">
            <a:tbl>
              <a:tblPr firstRow="1" bandRow="1">
                <a:tableStyleId>{D7AC3CCA-C797-4891-BE02-D94E43425B78}</a:tableStyleId>
              </a:tblPr>
              <a:tblGrid>
                <a:gridCol w="1306285"/>
                <a:gridCol w="1741715"/>
              </a:tblGrid>
              <a:tr h="304800">
                <a:tc>
                  <a:txBody>
                    <a:bodyPr/>
                    <a:lstStyle/>
                    <a:p>
                      <a:r>
                        <a:rPr lang="en-US" sz="1400" dirty="0" smtClean="0"/>
                        <a:t>Failure</a:t>
                      </a:r>
                      <a:endParaRPr lang="en-US" sz="1400" dirty="0"/>
                    </a:p>
                  </a:txBody>
                  <a:tcPr/>
                </a:tc>
                <a:tc>
                  <a:txBody>
                    <a:bodyPr/>
                    <a:lstStyle/>
                    <a:p>
                      <a:r>
                        <a:rPr lang="en-US" sz="1400" dirty="0" smtClean="0"/>
                        <a:t>Splitting Ratios</a:t>
                      </a:r>
                      <a:endParaRPr lang="en-US" sz="1400" dirty="0"/>
                    </a:p>
                  </a:txBody>
                  <a:tcPr/>
                </a:tc>
              </a:tr>
              <a:tr h="304800">
                <a:tc>
                  <a:txBody>
                    <a:bodyPr/>
                    <a:lstStyle/>
                    <a:p>
                      <a:r>
                        <a:rPr lang="en-US" sz="1400" dirty="0" smtClean="0"/>
                        <a:t>-</a:t>
                      </a:r>
                      <a:endParaRPr lang="en-US" sz="1400" dirty="0"/>
                    </a:p>
                  </a:txBody>
                  <a:tcPr/>
                </a:tc>
                <a:tc>
                  <a:txBody>
                    <a:bodyPr/>
                    <a:lstStyle/>
                    <a:p>
                      <a:r>
                        <a:rPr lang="en-US" sz="1400" dirty="0" smtClean="0"/>
                        <a:t>0.4, 0.4, 0.2</a:t>
                      </a:r>
                      <a:endParaRPr lang="en-US" sz="1400" dirty="0"/>
                    </a:p>
                  </a:txBody>
                  <a:tcPr/>
                </a:tc>
              </a:tr>
              <a:tr h="228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p2</a:t>
                      </a:r>
                    </a:p>
                  </a:txBody>
                  <a:tcPr/>
                </a:tc>
                <a:tc>
                  <a:txBody>
                    <a:bodyPr/>
                    <a:lstStyle/>
                    <a:p>
                      <a:r>
                        <a:rPr lang="en-US" sz="1400" dirty="0" smtClean="0"/>
                        <a:t>0.6, 0, 0.4</a:t>
                      </a:r>
                      <a:endParaRPr lang="en-US" sz="1400" dirty="0"/>
                    </a:p>
                  </a:txBody>
                  <a:tcPr/>
                </a:tc>
              </a:tr>
              <a:tr h="152400">
                <a:tc>
                  <a:txBody>
                    <a:bodyPr/>
                    <a:lstStyle/>
                    <a:p>
                      <a:r>
                        <a:rPr lang="en-US" sz="1400" dirty="0" smtClean="0"/>
                        <a:t>…</a:t>
                      </a:r>
                      <a:endParaRPr lang="en-US" sz="1400" dirty="0"/>
                    </a:p>
                  </a:txBody>
                  <a:tcPr/>
                </a:tc>
                <a:tc>
                  <a:txBody>
                    <a:bodyPr/>
                    <a:lstStyle/>
                    <a:p>
                      <a:r>
                        <a:rPr lang="en-US" sz="1400" dirty="0" smtClean="0"/>
                        <a:t>…</a:t>
                      </a:r>
                      <a:endParaRPr lang="en-US" sz="1400" dirty="0"/>
                    </a:p>
                  </a:txBody>
                  <a:tcPr/>
                </a:tc>
              </a:tr>
            </a:tbl>
          </a:graphicData>
        </a:graphic>
      </p:graphicFrame>
      <p:sp>
        <p:nvSpPr>
          <p:cNvPr id="271" name="Text Box 22"/>
          <p:cNvSpPr txBox="1">
            <a:spLocks noChangeArrowheads="1"/>
          </p:cNvSpPr>
          <p:nvPr/>
        </p:nvSpPr>
        <p:spPr bwMode="auto">
          <a:xfrm>
            <a:off x="685800" y="2819400"/>
            <a:ext cx="2209799" cy="477050"/>
          </a:xfrm>
          <a:prstGeom prst="rect">
            <a:avLst/>
          </a:prstGeom>
          <a:noFill/>
          <a:ln w="9525">
            <a:noFill/>
            <a:miter lim="800000"/>
            <a:headEnd/>
            <a:tailEnd/>
          </a:ln>
        </p:spPr>
        <p:txBody>
          <a:bodyPr wrap="square" lIns="91435" tIns="45718" rIns="91435" bIns="45718">
            <a:spAutoFit/>
          </a:bodyPr>
          <a:lstStyle/>
          <a:p>
            <a:pPr eaLnBrk="1" hangingPunct="1"/>
            <a:r>
              <a:rPr lang="en-US" altLang="zh-CN" sz="2500" dirty="0" smtClean="0">
                <a:solidFill>
                  <a:srgbClr val="000000"/>
                </a:solidFill>
                <a:latin typeface="Arial" charset="0"/>
                <a:ea typeface="宋体" pitchFamily="2" charset="-122"/>
                <a:cs typeface="Arial" charset="0"/>
              </a:rPr>
              <a:t>configuration:</a:t>
            </a:r>
            <a:endParaRPr lang="en-US" altLang="zh-CN" sz="2500" dirty="0">
              <a:solidFill>
                <a:srgbClr val="000000"/>
              </a:solidFill>
              <a:latin typeface="Arial" charset="0"/>
              <a:ea typeface="宋体" pitchFamily="2" charset="-122"/>
              <a:cs typeface="Arial" charset="0"/>
            </a:endParaRPr>
          </a:p>
        </p:txBody>
      </p:sp>
      <p:cxnSp>
        <p:nvCxnSpPr>
          <p:cNvPr id="273" name="Straight Connector 272"/>
          <p:cNvCxnSpPr/>
          <p:nvPr/>
        </p:nvCxnSpPr>
        <p:spPr bwMode="auto">
          <a:xfrm flipV="1">
            <a:off x="5530507" y="4809878"/>
            <a:ext cx="1219200" cy="755455"/>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274" name="Straight Connector 273"/>
          <p:cNvCxnSpPr/>
          <p:nvPr/>
        </p:nvCxnSpPr>
        <p:spPr bwMode="auto">
          <a:xfrm>
            <a:off x="5530507" y="5565333"/>
            <a:ext cx="1213162" cy="3465"/>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275" name="Straight Connector 274"/>
          <p:cNvCxnSpPr/>
          <p:nvPr/>
        </p:nvCxnSpPr>
        <p:spPr bwMode="auto">
          <a:xfrm>
            <a:off x="6705600" y="5543321"/>
            <a:ext cx="1213162" cy="3465"/>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276" name="Straight Connector 275"/>
          <p:cNvCxnSpPr/>
          <p:nvPr/>
        </p:nvCxnSpPr>
        <p:spPr bwMode="auto">
          <a:xfrm>
            <a:off x="5562600" y="5543321"/>
            <a:ext cx="1184994" cy="791036"/>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277" name="Straight Connector 276"/>
          <p:cNvCxnSpPr/>
          <p:nvPr/>
        </p:nvCxnSpPr>
        <p:spPr bwMode="auto">
          <a:xfrm>
            <a:off x="6705600" y="4850977"/>
            <a:ext cx="1187107" cy="714356"/>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278" name="Straight Connector 277"/>
          <p:cNvCxnSpPr/>
          <p:nvPr/>
        </p:nvCxnSpPr>
        <p:spPr bwMode="auto">
          <a:xfrm flipV="1">
            <a:off x="6705600" y="5543321"/>
            <a:ext cx="1219200" cy="755455"/>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nvGrpSpPr>
          <p:cNvPr id="24" name="Group 157"/>
          <p:cNvGrpSpPr>
            <a:grpSpLocks/>
          </p:cNvGrpSpPr>
          <p:nvPr/>
        </p:nvGrpSpPr>
        <p:grpSpPr bwMode="auto">
          <a:xfrm>
            <a:off x="5334000" y="5467121"/>
            <a:ext cx="381000" cy="304800"/>
            <a:chOff x="3120" y="2880"/>
            <a:chExt cx="144" cy="96"/>
          </a:xfrm>
        </p:grpSpPr>
        <p:sp>
          <p:nvSpPr>
            <p:cNvPr id="280" name="Oval 158"/>
            <p:cNvSpPr>
              <a:spLocks noChangeArrowheads="1"/>
            </p:cNvSpPr>
            <p:nvPr/>
          </p:nvSpPr>
          <p:spPr bwMode="auto">
            <a:xfrm>
              <a:off x="3120" y="292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sp>
          <p:nvSpPr>
            <p:cNvPr id="281" name="Rectangle 159"/>
            <p:cNvSpPr>
              <a:spLocks noChangeArrowheads="1"/>
            </p:cNvSpPr>
            <p:nvPr/>
          </p:nvSpPr>
          <p:spPr bwMode="auto">
            <a:xfrm>
              <a:off x="3120" y="2909"/>
              <a:ext cx="144" cy="39"/>
            </a:xfrm>
            <a:prstGeom prst="rect">
              <a:avLst/>
            </a:prstGeom>
            <a:solidFill>
              <a:srgbClr val="0078AA"/>
            </a:solidFill>
            <a:ln w="9525">
              <a:noFill/>
              <a:miter lim="800000"/>
              <a:headEnd/>
              <a:tailEnd/>
            </a:ln>
          </p:spPr>
          <p:txBody>
            <a:bodyPr/>
            <a:lstStyle/>
            <a:p>
              <a:endParaRPr lang="en-US">
                <a:solidFill>
                  <a:srgbClr val="000000"/>
                </a:solidFill>
              </a:endParaRPr>
            </a:p>
          </p:txBody>
        </p:sp>
        <p:sp>
          <p:nvSpPr>
            <p:cNvPr id="282" name="Rectangle 160"/>
            <p:cNvSpPr>
              <a:spLocks noChangeArrowheads="1"/>
            </p:cNvSpPr>
            <p:nvPr/>
          </p:nvSpPr>
          <p:spPr bwMode="auto">
            <a:xfrm>
              <a:off x="3120" y="2909"/>
              <a:ext cx="144" cy="39"/>
            </a:xfrm>
            <a:prstGeom prst="rect">
              <a:avLst/>
            </a:prstGeom>
            <a:solidFill>
              <a:srgbClr val="FF0000"/>
            </a:solidFill>
            <a:ln w="9525">
              <a:noFill/>
              <a:miter lim="800000"/>
              <a:headEnd/>
              <a:tailEnd/>
            </a:ln>
          </p:spPr>
          <p:txBody>
            <a:bodyPr/>
            <a:lstStyle/>
            <a:p>
              <a:endParaRPr lang="en-US">
                <a:solidFill>
                  <a:srgbClr val="000000"/>
                </a:solidFill>
              </a:endParaRPr>
            </a:p>
          </p:txBody>
        </p:sp>
        <p:sp>
          <p:nvSpPr>
            <p:cNvPr id="283" name="Oval 161"/>
            <p:cNvSpPr>
              <a:spLocks noChangeArrowheads="1"/>
            </p:cNvSpPr>
            <p:nvPr/>
          </p:nvSpPr>
          <p:spPr bwMode="auto">
            <a:xfrm>
              <a:off x="3120" y="288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grpSp>
          <p:nvGrpSpPr>
            <p:cNvPr id="25" name="Group 162"/>
            <p:cNvGrpSpPr>
              <a:grpSpLocks/>
            </p:cNvGrpSpPr>
            <p:nvPr/>
          </p:nvGrpSpPr>
          <p:grpSpPr bwMode="auto">
            <a:xfrm>
              <a:off x="3141" y="2886"/>
              <a:ext cx="100" cy="43"/>
              <a:chOff x="6839" y="9479"/>
              <a:chExt cx="253" cy="119"/>
            </a:xfrm>
          </p:grpSpPr>
          <p:grpSp>
            <p:nvGrpSpPr>
              <p:cNvPr id="26" name="Group 163"/>
              <p:cNvGrpSpPr>
                <a:grpSpLocks/>
              </p:cNvGrpSpPr>
              <p:nvPr/>
            </p:nvGrpSpPr>
            <p:grpSpPr bwMode="auto">
              <a:xfrm>
                <a:off x="6839" y="9479"/>
                <a:ext cx="251" cy="116"/>
                <a:chOff x="6839" y="9479"/>
                <a:chExt cx="251" cy="116"/>
              </a:xfrm>
            </p:grpSpPr>
            <p:sp>
              <p:nvSpPr>
                <p:cNvPr id="297" name="Freeform 164"/>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298" name="Freeform 165"/>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299" name="Freeform 166"/>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300" name="Freeform 167"/>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301" name="Freeform 168"/>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302" name="Freeform 169"/>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303" name="Freeform 170"/>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sp>
              <p:nvSpPr>
                <p:cNvPr id="304" name="Freeform 171"/>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grpSp>
          <p:grpSp>
            <p:nvGrpSpPr>
              <p:cNvPr id="27" name="Group 172"/>
              <p:cNvGrpSpPr>
                <a:grpSpLocks/>
              </p:cNvGrpSpPr>
              <p:nvPr/>
            </p:nvGrpSpPr>
            <p:grpSpPr bwMode="auto">
              <a:xfrm>
                <a:off x="6842" y="9482"/>
                <a:ext cx="250" cy="116"/>
                <a:chOff x="6842" y="9482"/>
                <a:chExt cx="250" cy="116"/>
              </a:xfrm>
            </p:grpSpPr>
            <p:sp>
              <p:nvSpPr>
                <p:cNvPr id="289" name="Freeform 173"/>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290" name="Freeform 174"/>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291" name="Freeform 175"/>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292" name="Freeform 176"/>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293" name="Freeform 177"/>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294" name="Freeform 178"/>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295" name="Freeform 179"/>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sp>
              <p:nvSpPr>
                <p:cNvPr id="296" name="Freeform 180"/>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grpSp>
        </p:grpSp>
        <p:sp>
          <p:nvSpPr>
            <p:cNvPr id="285" name="Line 181"/>
            <p:cNvSpPr>
              <a:spLocks noChangeShapeType="1"/>
            </p:cNvSpPr>
            <p:nvPr/>
          </p:nvSpPr>
          <p:spPr bwMode="auto">
            <a:xfrm>
              <a:off x="3120" y="2908"/>
              <a:ext cx="0" cy="39"/>
            </a:xfrm>
            <a:prstGeom prst="line">
              <a:avLst/>
            </a:prstGeom>
            <a:noFill/>
            <a:ln w="1270">
              <a:solidFill>
                <a:srgbClr val="AAE6FF"/>
              </a:solidFill>
              <a:round/>
              <a:headEnd/>
              <a:tailEnd/>
            </a:ln>
          </p:spPr>
          <p:txBody>
            <a:bodyPr/>
            <a:lstStyle/>
            <a:p>
              <a:endParaRPr lang="en-US">
                <a:solidFill>
                  <a:srgbClr val="000000"/>
                </a:solidFill>
              </a:endParaRPr>
            </a:p>
          </p:txBody>
        </p:sp>
        <p:sp>
          <p:nvSpPr>
            <p:cNvPr id="286" name="Line 182"/>
            <p:cNvSpPr>
              <a:spLocks noChangeShapeType="1"/>
            </p:cNvSpPr>
            <p:nvPr/>
          </p:nvSpPr>
          <p:spPr bwMode="auto">
            <a:xfrm>
              <a:off x="3264" y="2908"/>
              <a:ext cx="0" cy="39"/>
            </a:xfrm>
            <a:prstGeom prst="line">
              <a:avLst/>
            </a:prstGeom>
            <a:noFill/>
            <a:ln w="1270">
              <a:solidFill>
                <a:srgbClr val="AAE6FF"/>
              </a:solidFill>
              <a:round/>
              <a:headEnd/>
              <a:tailEnd/>
            </a:ln>
          </p:spPr>
          <p:txBody>
            <a:bodyPr/>
            <a:lstStyle/>
            <a:p>
              <a:endParaRPr lang="en-US">
                <a:solidFill>
                  <a:srgbClr val="000000"/>
                </a:solidFill>
              </a:endParaRPr>
            </a:p>
          </p:txBody>
        </p:sp>
      </p:grpSp>
      <p:grpSp>
        <p:nvGrpSpPr>
          <p:cNvPr id="28" name="Group 157"/>
          <p:cNvGrpSpPr>
            <a:grpSpLocks/>
          </p:cNvGrpSpPr>
          <p:nvPr/>
        </p:nvGrpSpPr>
        <p:grpSpPr bwMode="auto">
          <a:xfrm>
            <a:off x="6553200" y="4705121"/>
            <a:ext cx="381000" cy="304800"/>
            <a:chOff x="3120" y="2880"/>
            <a:chExt cx="144" cy="96"/>
          </a:xfrm>
        </p:grpSpPr>
        <p:sp>
          <p:nvSpPr>
            <p:cNvPr id="306" name="Oval 158"/>
            <p:cNvSpPr>
              <a:spLocks noChangeArrowheads="1"/>
            </p:cNvSpPr>
            <p:nvPr/>
          </p:nvSpPr>
          <p:spPr bwMode="auto">
            <a:xfrm>
              <a:off x="3120" y="292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sp>
          <p:nvSpPr>
            <p:cNvPr id="307" name="Rectangle 159"/>
            <p:cNvSpPr>
              <a:spLocks noChangeArrowheads="1"/>
            </p:cNvSpPr>
            <p:nvPr/>
          </p:nvSpPr>
          <p:spPr bwMode="auto">
            <a:xfrm>
              <a:off x="3120" y="2909"/>
              <a:ext cx="144" cy="39"/>
            </a:xfrm>
            <a:prstGeom prst="rect">
              <a:avLst/>
            </a:prstGeom>
            <a:solidFill>
              <a:srgbClr val="0078AA"/>
            </a:solidFill>
            <a:ln w="9525">
              <a:noFill/>
              <a:miter lim="800000"/>
              <a:headEnd/>
              <a:tailEnd/>
            </a:ln>
          </p:spPr>
          <p:txBody>
            <a:bodyPr/>
            <a:lstStyle/>
            <a:p>
              <a:endParaRPr lang="en-US">
                <a:solidFill>
                  <a:srgbClr val="000000"/>
                </a:solidFill>
              </a:endParaRPr>
            </a:p>
          </p:txBody>
        </p:sp>
        <p:sp>
          <p:nvSpPr>
            <p:cNvPr id="308" name="Rectangle 160"/>
            <p:cNvSpPr>
              <a:spLocks noChangeArrowheads="1"/>
            </p:cNvSpPr>
            <p:nvPr/>
          </p:nvSpPr>
          <p:spPr bwMode="auto">
            <a:xfrm>
              <a:off x="3120" y="2909"/>
              <a:ext cx="144" cy="39"/>
            </a:xfrm>
            <a:prstGeom prst="rect">
              <a:avLst/>
            </a:prstGeom>
            <a:solidFill>
              <a:srgbClr val="FF0000"/>
            </a:solidFill>
            <a:ln w="9525">
              <a:noFill/>
              <a:miter lim="800000"/>
              <a:headEnd/>
              <a:tailEnd/>
            </a:ln>
          </p:spPr>
          <p:txBody>
            <a:bodyPr/>
            <a:lstStyle/>
            <a:p>
              <a:endParaRPr lang="en-US">
                <a:solidFill>
                  <a:srgbClr val="000000"/>
                </a:solidFill>
              </a:endParaRPr>
            </a:p>
          </p:txBody>
        </p:sp>
        <p:sp>
          <p:nvSpPr>
            <p:cNvPr id="309" name="Oval 161"/>
            <p:cNvSpPr>
              <a:spLocks noChangeArrowheads="1"/>
            </p:cNvSpPr>
            <p:nvPr/>
          </p:nvSpPr>
          <p:spPr bwMode="auto">
            <a:xfrm>
              <a:off x="3120" y="288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grpSp>
          <p:nvGrpSpPr>
            <p:cNvPr id="29" name="Group 162"/>
            <p:cNvGrpSpPr>
              <a:grpSpLocks/>
            </p:cNvGrpSpPr>
            <p:nvPr/>
          </p:nvGrpSpPr>
          <p:grpSpPr bwMode="auto">
            <a:xfrm>
              <a:off x="3141" y="2886"/>
              <a:ext cx="100" cy="43"/>
              <a:chOff x="6839" y="9479"/>
              <a:chExt cx="253" cy="119"/>
            </a:xfrm>
          </p:grpSpPr>
          <p:grpSp>
            <p:nvGrpSpPr>
              <p:cNvPr id="30" name="Group 163"/>
              <p:cNvGrpSpPr>
                <a:grpSpLocks/>
              </p:cNvGrpSpPr>
              <p:nvPr/>
            </p:nvGrpSpPr>
            <p:grpSpPr bwMode="auto">
              <a:xfrm>
                <a:off x="6839" y="9479"/>
                <a:ext cx="251" cy="116"/>
                <a:chOff x="6839" y="9479"/>
                <a:chExt cx="251" cy="116"/>
              </a:xfrm>
            </p:grpSpPr>
            <p:sp>
              <p:nvSpPr>
                <p:cNvPr id="351" name="Freeform 164"/>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356" name="Freeform 165"/>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359" name="Freeform 166"/>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360" name="Freeform 167"/>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377" name="Freeform 168"/>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382" name="Freeform 169"/>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385" name="Freeform 170"/>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sp>
              <p:nvSpPr>
                <p:cNvPr id="386" name="Freeform 171"/>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grpSp>
          <p:grpSp>
            <p:nvGrpSpPr>
              <p:cNvPr id="31" name="Group 172"/>
              <p:cNvGrpSpPr>
                <a:grpSpLocks/>
              </p:cNvGrpSpPr>
              <p:nvPr/>
            </p:nvGrpSpPr>
            <p:grpSpPr bwMode="auto">
              <a:xfrm>
                <a:off x="6842" y="9482"/>
                <a:ext cx="250" cy="116"/>
                <a:chOff x="6842" y="9482"/>
                <a:chExt cx="250" cy="116"/>
              </a:xfrm>
            </p:grpSpPr>
            <p:sp>
              <p:nvSpPr>
                <p:cNvPr id="317" name="Freeform 173"/>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318" name="Freeform 174"/>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321" name="Freeform 175"/>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323" name="Freeform 176"/>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325" name="Freeform 177"/>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330" name="Freeform 178"/>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333" name="Freeform 179"/>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sp>
              <p:nvSpPr>
                <p:cNvPr id="334" name="Freeform 180"/>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grpSp>
        </p:grpSp>
        <p:sp>
          <p:nvSpPr>
            <p:cNvPr id="311" name="Line 181"/>
            <p:cNvSpPr>
              <a:spLocks noChangeShapeType="1"/>
            </p:cNvSpPr>
            <p:nvPr/>
          </p:nvSpPr>
          <p:spPr bwMode="auto">
            <a:xfrm>
              <a:off x="3120" y="2908"/>
              <a:ext cx="0" cy="39"/>
            </a:xfrm>
            <a:prstGeom prst="line">
              <a:avLst/>
            </a:prstGeom>
            <a:noFill/>
            <a:ln w="1270">
              <a:solidFill>
                <a:srgbClr val="AAE6FF"/>
              </a:solidFill>
              <a:round/>
              <a:headEnd/>
              <a:tailEnd/>
            </a:ln>
          </p:spPr>
          <p:txBody>
            <a:bodyPr/>
            <a:lstStyle/>
            <a:p>
              <a:endParaRPr lang="en-US">
                <a:solidFill>
                  <a:srgbClr val="000000"/>
                </a:solidFill>
              </a:endParaRPr>
            </a:p>
          </p:txBody>
        </p:sp>
        <p:sp>
          <p:nvSpPr>
            <p:cNvPr id="312" name="Line 182"/>
            <p:cNvSpPr>
              <a:spLocks noChangeShapeType="1"/>
            </p:cNvSpPr>
            <p:nvPr/>
          </p:nvSpPr>
          <p:spPr bwMode="auto">
            <a:xfrm>
              <a:off x="3264" y="2908"/>
              <a:ext cx="0" cy="39"/>
            </a:xfrm>
            <a:prstGeom prst="line">
              <a:avLst/>
            </a:prstGeom>
            <a:noFill/>
            <a:ln w="1270">
              <a:solidFill>
                <a:srgbClr val="AAE6FF"/>
              </a:solidFill>
              <a:round/>
              <a:headEnd/>
              <a:tailEnd/>
            </a:ln>
          </p:spPr>
          <p:txBody>
            <a:bodyPr/>
            <a:lstStyle/>
            <a:p>
              <a:endParaRPr lang="en-US">
                <a:solidFill>
                  <a:srgbClr val="000000"/>
                </a:solidFill>
              </a:endParaRPr>
            </a:p>
          </p:txBody>
        </p:sp>
      </p:grpSp>
      <p:grpSp>
        <p:nvGrpSpPr>
          <p:cNvPr id="256" name="Group 157"/>
          <p:cNvGrpSpPr>
            <a:grpSpLocks/>
          </p:cNvGrpSpPr>
          <p:nvPr/>
        </p:nvGrpSpPr>
        <p:grpSpPr bwMode="auto">
          <a:xfrm>
            <a:off x="6553200" y="5467121"/>
            <a:ext cx="381000" cy="304800"/>
            <a:chOff x="3120" y="2880"/>
            <a:chExt cx="144" cy="96"/>
          </a:xfrm>
        </p:grpSpPr>
        <p:sp>
          <p:nvSpPr>
            <p:cNvPr id="408" name="Oval 158"/>
            <p:cNvSpPr>
              <a:spLocks noChangeArrowheads="1"/>
            </p:cNvSpPr>
            <p:nvPr/>
          </p:nvSpPr>
          <p:spPr bwMode="auto">
            <a:xfrm>
              <a:off x="3120" y="292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sp>
          <p:nvSpPr>
            <p:cNvPr id="411" name="Rectangle 159"/>
            <p:cNvSpPr>
              <a:spLocks noChangeArrowheads="1"/>
            </p:cNvSpPr>
            <p:nvPr/>
          </p:nvSpPr>
          <p:spPr bwMode="auto">
            <a:xfrm>
              <a:off x="3120" y="2909"/>
              <a:ext cx="144" cy="39"/>
            </a:xfrm>
            <a:prstGeom prst="rect">
              <a:avLst/>
            </a:prstGeom>
            <a:solidFill>
              <a:srgbClr val="0078AA"/>
            </a:solidFill>
            <a:ln w="9525">
              <a:noFill/>
              <a:miter lim="800000"/>
              <a:headEnd/>
              <a:tailEnd/>
            </a:ln>
          </p:spPr>
          <p:txBody>
            <a:bodyPr/>
            <a:lstStyle/>
            <a:p>
              <a:endParaRPr lang="en-US">
                <a:solidFill>
                  <a:srgbClr val="000000"/>
                </a:solidFill>
              </a:endParaRPr>
            </a:p>
          </p:txBody>
        </p:sp>
        <p:sp>
          <p:nvSpPr>
            <p:cNvPr id="412" name="Rectangle 160"/>
            <p:cNvSpPr>
              <a:spLocks noChangeArrowheads="1"/>
            </p:cNvSpPr>
            <p:nvPr/>
          </p:nvSpPr>
          <p:spPr bwMode="auto">
            <a:xfrm>
              <a:off x="3120" y="2909"/>
              <a:ext cx="144" cy="39"/>
            </a:xfrm>
            <a:prstGeom prst="rect">
              <a:avLst/>
            </a:prstGeom>
            <a:solidFill>
              <a:srgbClr val="FF0000"/>
            </a:solidFill>
            <a:ln w="9525">
              <a:noFill/>
              <a:miter lim="800000"/>
              <a:headEnd/>
              <a:tailEnd/>
            </a:ln>
          </p:spPr>
          <p:txBody>
            <a:bodyPr/>
            <a:lstStyle/>
            <a:p>
              <a:endParaRPr lang="en-US">
                <a:solidFill>
                  <a:srgbClr val="000000"/>
                </a:solidFill>
              </a:endParaRPr>
            </a:p>
          </p:txBody>
        </p:sp>
        <p:sp>
          <p:nvSpPr>
            <p:cNvPr id="429" name="Oval 161"/>
            <p:cNvSpPr>
              <a:spLocks noChangeArrowheads="1"/>
            </p:cNvSpPr>
            <p:nvPr/>
          </p:nvSpPr>
          <p:spPr bwMode="auto">
            <a:xfrm>
              <a:off x="3120" y="288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grpSp>
          <p:nvGrpSpPr>
            <p:cNvPr id="257" name="Group 162"/>
            <p:cNvGrpSpPr>
              <a:grpSpLocks/>
            </p:cNvGrpSpPr>
            <p:nvPr/>
          </p:nvGrpSpPr>
          <p:grpSpPr bwMode="auto">
            <a:xfrm>
              <a:off x="3141" y="2886"/>
              <a:ext cx="100" cy="43"/>
              <a:chOff x="6839" y="9479"/>
              <a:chExt cx="253" cy="119"/>
            </a:xfrm>
          </p:grpSpPr>
          <p:grpSp>
            <p:nvGrpSpPr>
              <p:cNvPr id="258" name="Group 163"/>
              <p:cNvGrpSpPr>
                <a:grpSpLocks/>
              </p:cNvGrpSpPr>
              <p:nvPr/>
            </p:nvGrpSpPr>
            <p:grpSpPr bwMode="auto">
              <a:xfrm>
                <a:off x="6839" y="9479"/>
                <a:ext cx="251" cy="116"/>
                <a:chOff x="6839" y="9479"/>
                <a:chExt cx="251" cy="116"/>
              </a:xfrm>
            </p:grpSpPr>
            <p:sp>
              <p:nvSpPr>
                <p:cNvPr id="465" name="Freeform 164"/>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466" name="Freeform 165"/>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467" name="Freeform 166"/>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468" name="Freeform 167"/>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469" name="Freeform 168"/>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470" name="Freeform 169"/>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471" name="Freeform 170"/>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sp>
              <p:nvSpPr>
                <p:cNvPr id="472" name="Freeform 171"/>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grpSp>
          <p:grpSp>
            <p:nvGrpSpPr>
              <p:cNvPr id="259" name="Group 172"/>
              <p:cNvGrpSpPr>
                <a:grpSpLocks/>
              </p:cNvGrpSpPr>
              <p:nvPr/>
            </p:nvGrpSpPr>
            <p:grpSpPr bwMode="auto">
              <a:xfrm>
                <a:off x="6842" y="9482"/>
                <a:ext cx="250" cy="116"/>
                <a:chOff x="6842" y="9482"/>
                <a:chExt cx="250" cy="116"/>
              </a:xfrm>
            </p:grpSpPr>
            <p:sp>
              <p:nvSpPr>
                <p:cNvPr id="457" name="Freeform 173"/>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458" name="Freeform 174"/>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459" name="Freeform 175"/>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460" name="Freeform 176"/>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461" name="Freeform 177"/>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462" name="Freeform 178"/>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463" name="Freeform 179"/>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sp>
              <p:nvSpPr>
                <p:cNvPr id="464" name="Freeform 180"/>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grpSp>
        </p:grpSp>
        <p:sp>
          <p:nvSpPr>
            <p:cNvPr id="437" name="Line 181"/>
            <p:cNvSpPr>
              <a:spLocks noChangeShapeType="1"/>
            </p:cNvSpPr>
            <p:nvPr/>
          </p:nvSpPr>
          <p:spPr bwMode="auto">
            <a:xfrm>
              <a:off x="3120" y="2908"/>
              <a:ext cx="0" cy="39"/>
            </a:xfrm>
            <a:prstGeom prst="line">
              <a:avLst/>
            </a:prstGeom>
            <a:noFill/>
            <a:ln w="1270">
              <a:solidFill>
                <a:srgbClr val="AAE6FF"/>
              </a:solidFill>
              <a:round/>
              <a:headEnd/>
              <a:tailEnd/>
            </a:ln>
          </p:spPr>
          <p:txBody>
            <a:bodyPr/>
            <a:lstStyle/>
            <a:p>
              <a:endParaRPr lang="en-US">
                <a:solidFill>
                  <a:srgbClr val="000000"/>
                </a:solidFill>
              </a:endParaRPr>
            </a:p>
          </p:txBody>
        </p:sp>
        <p:sp>
          <p:nvSpPr>
            <p:cNvPr id="438" name="Line 182"/>
            <p:cNvSpPr>
              <a:spLocks noChangeShapeType="1"/>
            </p:cNvSpPr>
            <p:nvPr/>
          </p:nvSpPr>
          <p:spPr bwMode="auto">
            <a:xfrm>
              <a:off x="3264" y="2908"/>
              <a:ext cx="0" cy="39"/>
            </a:xfrm>
            <a:prstGeom prst="line">
              <a:avLst/>
            </a:prstGeom>
            <a:noFill/>
            <a:ln w="1270">
              <a:solidFill>
                <a:srgbClr val="AAE6FF"/>
              </a:solidFill>
              <a:round/>
              <a:headEnd/>
              <a:tailEnd/>
            </a:ln>
          </p:spPr>
          <p:txBody>
            <a:bodyPr/>
            <a:lstStyle/>
            <a:p>
              <a:endParaRPr lang="en-US">
                <a:solidFill>
                  <a:srgbClr val="000000"/>
                </a:solidFill>
              </a:endParaRPr>
            </a:p>
          </p:txBody>
        </p:sp>
      </p:grpSp>
      <p:grpSp>
        <p:nvGrpSpPr>
          <p:cNvPr id="260" name="Group 157"/>
          <p:cNvGrpSpPr>
            <a:grpSpLocks/>
          </p:cNvGrpSpPr>
          <p:nvPr/>
        </p:nvGrpSpPr>
        <p:grpSpPr bwMode="auto">
          <a:xfrm>
            <a:off x="6553200" y="6229121"/>
            <a:ext cx="381000" cy="304800"/>
            <a:chOff x="3120" y="2880"/>
            <a:chExt cx="144" cy="96"/>
          </a:xfrm>
        </p:grpSpPr>
        <p:sp>
          <p:nvSpPr>
            <p:cNvPr id="474" name="Oval 158"/>
            <p:cNvSpPr>
              <a:spLocks noChangeArrowheads="1"/>
            </p:cNvSpPr>
            <p:nvPr/>
          </p:nvSpPr>
          <p:spPr bwMode="auto">
            <a:xfrm>
              <a:off x="3120" y="292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sp>
          <p:nvSpPr>
            <p:cNvPr id="475" name="Rectangle 159"/>
            <p:cNvSpPr>
              <a:spLocks noChangeArrowheads="1"/>
            </p:cNvSpPr>
            <p:nvPr/>
          </p:nvSpPr>
          <p:spPr bwMode="auto">
            <a:xfrm>
              <a:off x="3120" y="2909"/>
              <a:ext cx="144" cy="39"/>
            </a:xfrm>
            <a:prstGeom prst="rect">
              <a:avLst/>
            </a:prstGeom>
            <a:solidFill>
              <a:srgbClr val="0078AA"/>
            </a:solidFill>
            <a:ln w="9525">
              <a:noFill/>
              <a:miter lim="800000"/>
              <a:headEnd/>
              <a:tailEnd/>
            </a:ln>
          </p:spPr>
          <p:txBody>
            <a:bodyPr/>
            <a:lstStyle/>
            <a:p>
              <a:endParaRPr lang="en-US">
                <a:solidFill>
                  <a:srgbClr val="000000"/>
                </a:solidFill>
              </a:endParaRPr>
            </a:p>
          </p:txBody>
        </p:sp>
        <p:sp>
          <p:nvSpPr>
            <p:cNvPr id="476" name="Rectangle 160"/>
            <p:cNvSpPr>
              <a:spLocks noChangeArrowheads="1"/>
            </p:cNvSpPr>
            <p:nvPr/>
          </p:nvSpPr>
          <p:spPr bwMode="auto">
            <a:xfrm>
              <a:off x="3120" y="2909"/>
              <a:ext cx="144" cy="39"/>
            </a:xfrm>
            <a:prstGeom prst="rect">
              <a:avLst/>
            </a:prstGeom>
            <a:solidFill>
              <a:srgbClr val="FF0000"/>
            </a:solidFill>
            <a:ln w="9525">
              <a:noFill/>
              <a:miter lim="800000"/>
              <a:headEnd/>
              <a:tailEnd/>
            </a:ln>
          </p:spPr>
          <p:txBody>
            <a:bodyPr/>
            <a:lstStyle/>
            <a:p>
              <a:endParaRPr lang="en-US">
                <a:solidFill>
                  <a:srgbClr val="000000"/>
                </a:solidFill>
              </a:endParaRPr>
            </a:p>
          </p:txBody>
        </p:sp>
        <p:sp>
          <p:nvSpPr>
            <p:cNvPr id="477" name="Oval 161"/>
            <p:cNvSpPr>
              <a:spLocks noChangeArrowheads="1"/>
            </p:cNvSpPr>
            <p:nvPr/>
          </p:nvSpPr>
          <p:spPr bwMode="auto">
            <a:xfrm>
              <a:off x="3120" y="288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grpSp>
          <p:nvGrpSpPr>
            <p:cNvPr id="261" name="Group 162"/>
            <p:cNvGrpSpPr>
              <a:grpSpLocks/>
            </p:cNvGrpSpPr>
            <p:nvPr/>
          </p:nvGrpSpPr>
          <p:grpSpPr bwMode="auto">
            <a:xfrm>
              <a:off x="3141" y="2886"/>
              <a:ext cx="100" cy="43"/>
              <a:chOff x="6839" y="9479"/>
              <a:chExt cx="253" cy="119"/>
            </a:xfrm>
          </p:grpSpPr>
          <p:grpSp>
            <p:nvGrpSpPr>
              <p:cNvPr id="262" name="Group 163"/>
              <p:cNvGrpSpPr>
                <a:grpSpLocks/>
              </p:cNvGrpSpPr>
              <p:nvPr/>
            </p:nvGrpSpPr>
            <p:grpSpPr bwMode="auto">
              <a:xfrm>
                <a:off x="6839" y="9479"/>
                <a:ext cx="251" cy="116"/>
                <a:chOff x="6839" y="9479"/>
                <a:chExt cx="251" cy="116"/>
              </a:xfrm>
            </p:grpSpPr>
            <p:sp>
              <p:nvSpPr>
                <p:cNvPr id="491" name="Freeform 164"/>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492" name="Freeform 165"/>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493" name="Freeform 166"/>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494" name="Freeform 167"/>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495" name="Freeform 168"/>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496" name="Freeform 169"/>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497" name="Freeform 170"/>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sp>
              <p:nvSpPr>
                <p:cNvPr id="498" name="Freeform 171"/>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grpSp>
          <p:grpSp>
            <p:nvGrpSpPr>
              <p:cNvPr id="263" name="Group 172"/>
              <p:cNvGrpSpPr>
                <a:grpSpLocks/>
              </p:cNvGrpSpPr>
              <p:nvPr/>
            </p:nvGrpSpPr>
            <p:grpSpPr bwMode="auto">
              <a:xfrm>
                <a:off x="6842" y="9482"/>
                <a:ext cx="250" cy="116"/>
                <a:chOff x="6842" y="9482"/>
                <a:chExt cx="250" cy="116"/>
              </a:xfrm>
            </p:grpSpPr>
            <p:sp>
              <p:nvSpPr>
                <p:cNvPr id="483" name="Freeform 173"/>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484" name="Freeform 174"/>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485" name="Freeform 175"/>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486" name="Freeform 176"/>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487" name="Freeform 177"/>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488" name="Freeform 178"/>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489" name="Freeform 179"/>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sp>
              <p:nvSpPr>
                <p:cNvPr id="490" name="Freeform 180"/>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grpSp>
        </p:grpSp>
        <p:sp>
          <p:nvSpPr>
            <p:cNvPr id="479" name="Line 181"/>
            <p:cNvSpPr>
              <a:spLocks noChangeShapeType="1"/>
            </p:cNvSpPr>
            <p:nvPr/>
          </p:nvSpPr>
          <p:spPr bwMode="auto">
            <a:xfrm>
              <a:off x="3120" y="2908"/>
              <a:ext cx="0" cy="39"/>
            </a:xfrm>
            <a:prstGeom prst="line">
              <a:avLst/>
            </a:prstGeom>
            <a:noFill/>
            <a:ln w="1270">
              <a:solidFill>
                <a:srgbClr val="AAE6FF"/>
              </a:solidFill>
              <a:round/>
              <a:headEnd/>
              <a:tailEnd/>
            </a:ln>
          </p:spPr>
          <p:txBody>
            <a:bodyPr/>
            <a:lstStyle/>
            <a:p>
              <a:endParaRPr lang="en-US">
                <a:solidFill>
                  <a:srgbClr val="000000"/>
                </a:solidFill>
              </a:endParaRPr>
            </a:p>
          </p:txBody>
        </p:sp>
        <p:sp>
          <p:nvSpPr>
            <p:cNvPr id="480" name="Line 182"/>
            <p:cNvSpPr>
              <a:spLocks noChangeShapeType="1"/>
            </p:cNvSpPr>
            <p:nvPr/>
          </p:nvSpPr>
          <p:spPr bwMode="auto">
            <a:xfrm>
              <a:off x="3264" y="2908"/>
              <a:ext cx="0" cy="39"/>
            </a:xfrm>
            <a:prstGeom prst="line">
              <a:avLst/>
            </a:prstGeom>
            <a:noFill/>
            <a:ln w="1270">
              <a:solidFill>
                <a:srgbClr val="AAE6FF"/>
              </a:solidFill>
              <a:round/>
              <a:headEnd/>
              <a:tailEnd/>
            </a:ln>
          </p:spPr>
          <p:txBody>
            <a:bodyPr/>
            <a:lstStyle/>
            <a:p>
              <a:endParaRPr lang="en-US">
                <a:solidFill>
                  <a:srgbClr val="000000"/>
                </a:solidFill>
              </a:endParaRPr>
            </a:p>
          </p:txBody>
        </p:sp>
      </p:grpSp>
      <p:grpSp>
        <p:nvGrpSpPr>
          <p:cNvPr id="264" name="Group 157"/>
          <p:cNvGrpSpPr>
            <a:grpSpLocks/>
          </p:cNvGrpSpPr>
          <p:nvPr/>
        </p:nvGrpSpPr>
        <p:grpSpPr bwMode="auto">
          <a:xfrm>
            <a:off x="7696200" y="5467121"/>
            <a:ext cx="381000" cy="304800"/>
            <a:chOff x="3120" y="2880"/>
            <a:chExt cx="144" cy="96"/>
          </a:xfrm>
        </p:grpSpPr>
        <p:sp>
          <p:nvSpPr>
            <p:cNvPr id="500" name="Oval 158"/>
            <p:cNvSpPr>
              <a:spLocks noChangeArrowheads="1"/>
            </p:cNvSpPr>
            <p:nvPr/>
          </p:nvSpPr>
          <p:spPr bwMode="auto">
            <a:xfrm>
              <a:off x="3120" y="292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sp>
          <p:nvSpPr>
            <p:cNvPr id="501" name="Rectangle 159"/>
            <p:cNvSpPr>
              <a:spLocks noChangeArrowheads="1"/>
            </p:cNvSpPr>
            <p:nvPr/>
          </p:nvSpPr>
          <p:spPr bwMode="auto">
            <a:xfrm>
              <a:off x="3120" y="2909"/>
              <a:ext cx="144" cy="39"/>
            </a:xfrm>
            <a:prstGeom prst="rect">
              <a:avLst/>
            </a:prstGeom>
            <a:solidFill>
              <a:srgbClr val="0078AA"/>
            </a:solidFill>
            <a:ln w="9525">
              <a:noFill/>
              <a:miter lim="800000"/>
              <a:headEnd/>
              <a:tailEnd/>
            </a:ln>
          </p:spPr>
          <p:txBody>
            <a:bodyPr/>
            <a:lstStyle/>
            <a:p>
              <a:endParaRPr lang="en-US">
                <a:solidFill>
                  <a:srgbClr val="000000"/>
                </a:solidFill>
              </a:endParaRPr>
            </a:p>
          </p:txBody>
        </p:sp>
        <p:sp>
          <p:nvSpPr>
            <p:cNvPr id="502" name="Rectangle 160"/>
            <p:cNvSpPr>
              <a:spLocks noChangeArrowheads="1"/>
            </p:cNvSpPr>
            <p:nvPr/>
          </p:nvSpPr>
          <p:spPr bwMode="auto">
            <a:xfrm>
              <a:off x="3120" y="2909"/>
              <a:ext cx="144" cy="39"/>
            </a:xfrm>
            <a:prstGeom prst="rect">
              <a:avLst/>
            </a:prstGeom>
            <a:solidFill>
              <a:srgbClr val="FF0000"/>
            </a:solidFill>
            <a:ln w="9525">
              <a:noFill/>
              <a:miter lim="800000"/>
              <a:headEnd/>
              <a:tailEnd/>
            </a:ln>
          </p:spPr>
          <p:txBody>
            <a:bodyPr/>
            <a:lstStyle/>
            <a:p>
              <a:endParaRPr lang="en-US">
                <a:solidFill>
                  <a:srgbClr val="000000"/>
                </a:solidFill>
              </a:endParaRPr>
            </a:p>
          </p:txBody>
        </p:sp>
        <p:sp>
          <p:nvSpPr>
            <p:cNvPr id="503" name="Oval 161"/>
            <p:cNvSpPr>
              <a:spLocks noChangeArrowheads="1"/>
            </p:cNvSpPr>
            <p:nvPr/>
          </p:nvSpPr>
          <p:spPr bwMode="auto">
            <a:xfrm>
              <a:off x="3120" y="2880"/>
              <a:ext cx="144" cy="56"/>
            </a:xfrm>
            <a:prstGeom prst="ellipse">
              <a:avLst/>
            </a:prstGeom>
            <a:solidFill>
              <a:srgbClr val="FF0000"/>
            </a:solidFill>
            <a:ln w="1270">
              <a:solidFill>
                <a:srgbClr val="AAE6FF"/>
              </a:solidFill>
              <a:round/>
              <a:headEnd/>
              <a:tailEnd/>
            </a:ln>
          </p:spPr>
          <p:txBody>
            <a:bodyPr/>
            <a:lstStyle/>
            <a:p>
              <a:endParaRPr lang="en-US">
                <a:solidFill>
                  <a:srgbClr val="000000"/>
                </a:solidFill>
              </a:endParaRPr>
            </a:p>
          </p:txBody>
        </p:sp>
        <p:grpSp>
          <p:nvGrpSpPr>
            <p:cNvPr id="265" name="Group 162"/>
            <p:cNvGrpSpPr>
              <a:grpSpLocks/>
            </p:cNvGrpSpPr>
            <p:nvPr/>
          </p:nvGrpSpPr>
          <p:grpSpPr bwMode="auto">
            <a:xfrm>
              <a:off x="3141" y="2886"/>
              <a:ext cx="100" cy="43"/>
              <a:chOff x="6839" y="9479"/>
              <a:chExt cx="253" cy="119"/>
            </a:xfrm>
          </p:grpSpPr>
          <p:grpSp>
            <p:nvGrpSpPr>
              <p:cNvPr id="266" name="Group 163"/>
              <p:cNvGrpSpPr>
                <a:grpSpLocks/>
              </p:cNvGrpSpPr>
              <p:nvPr/>
            </p:nvGrpSpPr>
            <p:grpSpPr bwMode="auto">
              <a:xfrm>
                <a:off x="6839" y="9479"/>
                <a:ext cx="251" cy="116"/>
                <a:chOff x="6839" y="9479"/>
                <a:chExt cx="251" cy="116"/>
              </a:xfrm>
            </p:grpSpPr>
            <p:sp>
              <p:nvSpPr>
                <p:cNvPr id="517" name="Freeform 164"/>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518" name="Freeform 165"/>
                <p:cNvSpPr>
                  <a:spLocks/>
                </p:cNvSpPr>
                <p:nvPr/>
              </p:nvSpPr>
              <p:spPr bwMode="auto">
                <a:xfrm>
                  <a:off x="6970" y="9482"/>
                  <a:ext cx="120" cy="49"/>
                </a:xfrm>
                <a:custGeom>
                  <a:avLst/>
                  <a:gdLst>
                    <a:gd name="T0" fmla="*/ 0 w 479"/>
                    <a:gd name="T1" fmla="*/ 13 h 148"/>
                    <a:gd name="T2" fmla="*/ 7 w 479"/>
                    <a:gd name="T3" fmla="*/ 16 h 148"/>
                    <a:gd name="T4" fmla="*/ 23 w 479"/>
                    <a:gd name="T5" fmla="*/ 6 h 148"/>
                    <a:gd name="T6" fmla="*/ 30 w 479"/>
                    <a:gd name="T7" fmla="*/ 9 h 148"/>
                    <a:gd name="T8" fmla="*/ 26 w 479"/>
                    <a:gd name="T9" fmla="*/ 0 h 148"/>
                    <a:gd name="T10" fmla="*/ 7 w 479"/>
                    <a:gd name="T11" fmla="*/ 0 h 148"/>
                    <a:gd name="T12" fmla="*/ 15 w 479"/>
                    <a:gd name="T13" fmla="*/ 3 h 148"/>
                    <a:gd name="T14" fmla="*/ 0 w 479"/>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115"/>
                      </a:moveTo>
                      <a:lnTo>
                        <a:pt x="106" y="148"/>
                      </a:lnTo>
                      <a:lnTo>
                        <a:pt x="364" y="50"/>
                      </a:lnTo>
                      <a:lnTo>
                        <a:pt x="479" y="82"/>
                      </a:lnTo>
                      <a:lnTo>
                        <a:pt x="417" y="0"/>
                      </a:lnTo>
                      <a:lnTo>
                        <a:pt x="115" y="0"/>
                      </a:lnTo>
                      <a:lnTo>
                        <a:pt x="239" y="25"/>
                      </a:lnTo>
                      <a:lnTo>
                        <a:pt x="0" y="115"/>
                      </a:lnTo>
                      <a:close/>
                    </a:path>
                  </a:pathLst>
                </a:custGeom>
                <a:solidFill>
                  <a:srgbClr val="000000"/>
                </a:solidFill>
                <a:ln w="9525">
                  <a:noFill/>
                  <a:round/>
                  <a:headEnd/>
                  <a:tailEnd/>
                </a:ln>
              </p:spPr>
              <p:txBody>
                <a:bodyPr/>
                <a:lstStyle/>
                <a:p>
                  <a:endParaRPr lang="en-US">
                    <a:solidFill>
                      <a:srgbClr val="000000"/>
                    </a:solidFill>
                  </a:endParaRPr>
                </a:p>
              </p:txBody>
            </p:sp>
            <p:sp>
              <p:nvSpPr>
                <p:cNvPr id="519" name="Freeform 166"/>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520" name="Freeform 167"/>
                <p:cNvSpPr>
                  <a:spLocks/>
                </p:cNvSpPr>
                <p:nvPr/>
              </p:nvSpPr>
              <p:spPr bwMode="auto">
                <a:xfrm>
                  <a:off x="6839" y="9540"/>
                  <a:ext cx="120" cy="52"/>
                </a:xfrm>
                <a:custGeom>
                  <a:avLst/>
                  <a:gdLst>
                    <a:gd name="T0" fmla="*/ 30 w 480"/>
                    <a:gd name="T1" fmla="*/ 4 h 158"/>
                    <a:gd name="T2" fmla="*/ 23 w 480"/>
                    <a:gd name="T3" fmla="*/ 0 h 158"/>
                    <a:gd name="T4" fmla="*/ 8 w 480"/>
                    <a:gd name="T5" fmla="*/ 11 h 158"/>
                    <a:gd name="T6" fmla="*/ 0 w 480"/>
                    <a:gd name="T7" fmla="*/ 7 h 158"/>
                    <a:gd name="T8" fmla="*/ 4 w 480"/>
                    <a:gd name="T9" fmla="*/ 17 h 158"/>
                    <a:gd name="T10" fmla="*/ 23 w 480"/>
                    <a:gd name="T11" fmla="*/ 17 h 158"/>
                    <a:gd name="T12" fmla="*/ 15 w 480"/>
                    <a:gd name="T13" fmla="*/ 13 h 158"/>
                    <a:gd name="T14" fmla="*/ 30 w 480"/>
                    <a:gd name="T15" fmla="*/ 4 h 158"/>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8"/>
                    <a:gd name="T26" fmla="*/ 480 w 480"/>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8">
                      <a:moveTo>
                        <a:pt x="480" y="34"/>
                      </a:moveTo>
                      <a:lnTo>
                        <a:pt x="373" y="0"/>
                      </a:lnTo>
                      <a:lnTo>
                        <a:pt x="125" y="100"/>
                      </a:lnTo>
                      <a:lnTo>
                        <a:pt x="0" y="67"/>
                      </a:lnTo>
                      <a:lnTo>
                        <a:pt x="62" y="158"/>
                      </a:lnTo>
                      <a:lnTo>
                        <a:pt x="373" y="158"/>
                      </a:lnTo>
                      <a:lnTo>
                        <a:pt x="240" y="125"/>
                      </a:lnTo>
                      <a:lnTo>
                        <a:pt x="480" y="34"/>
                      </a:lnTo>
                      <a:close/>
                    </a:path>
                  </a:pathLst>
                </a:custGeom>
                <a:solidFill>
                  <a:srgbClr val="000000"/>
                </a:solidFill>
                <a:ln w="9525">
                  <a:noFill/>
                  <a:round/>
                  <a:headEnd/>
                  <a:tailEnd/>
                </a:ln>
              </p:spPr>
              <p:txBody>
                <a:bodyPr/>
                <a:lstStyle/>
                <a:p>
                  <a:endParaRPr lang="en-US">
                    <a:solidFill>
                      <a:srgbClr val="000000"/>
                    </a:solidFill>
                  </a:endParaRPr>
                </a:p>
              </p:txBody>
            </p:sp>
            <p:sp>
              <p:nvSpPr>
                <p:cNvPr id="521" name="Freeform 168"/>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522" name="Freeform 169"/>
                <p:cNvSpPr>
                  <a:spLocks/>
                </p:cNvSpPr>
                <p:nvPr/>
              </p:nvSpPr>
              <p:spPr bwMode="auto">
                <a:xfrm>
                  <a:off x="6846" y="9479"/>
                  <a:ext cx="120" cy="50"/>
                </a:xfrm>
                <a:custGeom>
                  <a:avLst/>
                  <a:gdLst>
                    <a:gd name="T0" fmla="*/ 0 w 479"/>
                    <a:gd name="T1" fmla="*/ 4 h 149"/>
                    <a:gd name="T2" fmla="*/ 7 w 479"/>
                    <a:gd name="T3" fmla="*/ 0 h 149"/>
                    <a:gd name="T4" fmla="*/ 23 w 479"/>
                    <a:gd name="T5" fmla="*/ 10 h 149"/>
                    <a:gd name="T6" fmla="*/ 30 w 479"/>
                    <a:gd name="T7" fmla="*/ 7 h 149"/>
                    <a:gd name="T8" fmla="*/ 26 w 479"/>
                    <a:gd name="T9" fmla="*/ 17 h 149"/>
                    <a:gd name="T10" fmla="*/ 7 w 479"/>
                    <a:gd name="T11" fmla="*/ 17 h 149"/>
                    <a:gd name="T12" fmla="*/ 15 w 479"/>
                    <a:gd name="T13" fmla="*/ 14 h 149"/>
                    <a:gd name="T14" fmla="*/ 0 w 479"/>
                    <a:gd name="T15" fmla="*/ 4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34"/>
                      </a:moveTo>
                      <a:lnTo>
                        <a:pt x="107" y="0"/>
                      </a:lnTo>
                      <a:lnTo>
                        <a:pt x="364" y="91"/>
                      </a:lnTo>
                      <a:lnTo>
                        <a:pt x="479" y="67"/>
                      </a:lnTo>
                      <a:lnTo>
                        <a:pt x="418" y="149"/>
                      </a:lnTo>
                      <a:lnTo>
                        <a:pt x="115" y="149"/>
                      </a:lnTo>
                      <a:lnTo>
                        <a:pt x="240" y="124"/>
                      </a:lnTo>
                      <a:lnTo>
                        <a:pt x="0" y="34"/>
                      </a:lnTo>
                      <a:close/>
                    </a:path>
                  </a:pathLst>
                </a:custGeom>
                <a:solidFill>
                  <a:srgbClr val="000000"/>
                </a:solidFill>
                <a:ln w="9525">
                  <a:noFill/>
                  <a:round/>
                  <a:headEnd/>
                  <a:tailEnd/>
                </a:ln>
              </p:spPr>
              <p:txBody>
                <a:bodyPr/>
                <a:lstStyle/>
                <a:p>
                  <a:endParaRPr lang="en-US">
                    <a:solidFill>
                      <a:srgbClr val="000000"/>
                    </a:solidFill>
                  </a:endParaRPr>
                </a:p>
              </p:txBody>
            </p:sp>
            <p:sp>
              <p:nvSpPr>
                <p:cNvPr id="523" name="Freeform 170"/>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sp>
              <p:nvSpPr>
                <p:cNvPr id="524" name="Freeform 171"/>
                <p:cNvSpPr>
                  <a:spLocks/>
                </p:cNvSpPr>
                <p:nvPr/>
              </p:nvSpPr>
              <p:spPr bwMode="auto">
                <a:xfrm>
                  <a:off x="6966" y="9545"/>
                  <a:ext cx="119" cy="50"/>
                </a:xfrm>
                <a:custGeom>
                  <a:avLst/>
                  <a:gdLst>
                    <a:gd name="T0" fmla="*/ 30 w 478"/>
                    <a:gd name="T1" fmla="*/ 13 h 148"/>
                    <a:gd name="T2" fmla="*/ 23 w 478"/>
                    <a:gd name="T3" fmla="*/ 17 h 148"/>
                    <a:gd name="T4" fmla="*/ 8 w 478"/>
                    <a:gd name="T5" fmla="*/ 6 h 148"/>
                    <a:gd name="T6" fmla="*/ 0 w 478"/>
                    <a:gd name="T7" fmla="*/ 9 h 148"/>
                    <a:gd name="T8" fmla="*/ 4 w 478"/>
                    <a:gd name="T9" fmla="*/ 0 h 148"/>
                    <a:gd name="T10" fmla="*/ 23 w 478"/>
                    <a:gd name="T11" fmla="*/ 0 h 148"/>
                    <a:gd name="T12" fmla="*/ 15 w 478"/>
                    <a:gd name="T13" fmla="*/ 3 h 148"/>
                    <a:gd name="T14" fmla="*/ 30 w 478"/>
                    <a:gd name="T15" fmla="*/ 13 h 148"/>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8"/>
                    <a:gd name="T26" fmla="*/ 478 w 478"/>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8">
                      <a:moveTo>
                        <a:pt x="478" y="116"/>
                      </a:moveTo>
                      <a:lnTo>
                        <a:pt x="372" y="148"/>
                      </a:lnTo>
                      <a:lnTo>
                        <a:pt x="123" y="50"/>
                      </a:lnTo>
                      <a:lnTo>
                        <a:pt x="0" y="83"/>
                      </a:lnTo>
                      <a:lnTo>
                        <a:pt x="61" y="0"/>
                      </a:lnTo>
                      <a:lnTo>
                        <a:pt x="372" y="0"/>
                      </a:lnTo>
                      <a:lnTo>
                        <a:pt x="238" y="25"/>
                      </a:lnTo>
                      <a:lnTo>
                        <a:pt x="478" y="116"/>
                      </a:lnTo>
                      <a:close/>
                    </a:path>
                  </a:pathLst>
                </a:custGeom>
                <a:solidFill>
                  <a:srgbClr val="000000"/>
                </a:solidFill>
                <a:ln w="9525">
                  <a:noFill/>
                  <a:round/>
                  <a:headEnd/>
                  <a:tailEnd/>
                </a:ln>
              </p:spPr>
              <p:txBody>
                <a:bodyPr/>
                <a:lstStyle/>
                <a:p>
                  <a:endParaRPr lang="en-US">
                    <a:solidFill>
                      <a:srgbClr val="000000"/>
                    </a:solidFill>
                  </a:endParaRPr>
                </a:p>
              </p:txBody>
            </p:sp>
          </p:grpSp>
          <p:grpSp>
            <p:nvGrpSpPr>
              <p:cNvPr id="267" name="Group 172"/>
              <p:cNvGrpSpPr>
                <a:grpSpLocks/>
              </p:cNvGrpSpPr>
              <p:nvPr/>
            </p:nvGrpSpPr>
            <p:grpSpPr bwMode="auto">
              <a:xfrm>
                <a:off x="6842" y="9482"/>
                <a:ext cx="250" cy="116"/>
                <a:chOff x="6842" y="9482"/>
                <a:chExt cx="250" cy="116"/>
              </a:xfrm>
            </p:grpSpPr>
            <p:sp>
              <p:nvSpPr>
                <p:cNvPr id="509" name="Freeform 173"/>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510" name="Freeform 174"/>
                <p:cNvSpPr>
                  <a:spLocks/>
                </p:cNvSpPr>
                <p:nvPr/>
              </p:nvSpPr>
              <p:spPr bwMode="auto">
                <a:xfrm>
                  <a:off x="6972" y="9485"/>
                  <a:ext cx="120" cy="49"/>
                </a:xfrm>
                <a:custGeom>
                  <a:avLst/>
                  <a:gdLst>
                    <a:gd name="T0" fmla="*/ 0 w 479"/>
                    <a:gd name="T1" fmla="*/ 12 h 149"/>
                    <a:gd name="T2" fmla="*/ 7 w 479"/>
                    <a:gd name="T3" fmla="*/ 16 h 149"/>
                    <a:gd name="T4" fmla="*/ 23 w 479"/>
                    <a:gd name="T5" fmla="*/ 5 h 149"/>
                    <a:gd name="T6" fmla="*/ 30 w 479"/>
                    <a:gd name="T7" fmla="*/ 9 h 149"/>
                    <a:gd name="T8" fmla="*/ 26 w 479"/>
                    <a:gd name="T9" fmla="*/ 0 h 149"/>
                    <a:gd name="T10" fmla="*/ 7 w 479"/>
                    <a:gd name="T11" fmla="*/ 0 h 149"/>
                    <a:gd name="T12" fmla="*/ 15 w 479"/>
                    <a:gd name="T13" fmla="*/ 3 h 149"/>
                    <a:gd name="T14" fmla="*/ 0 w 479"/>
                    <a:gd name="T15" fmla="*/ 12 h 149"/>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9"/>
                    <a:gd name="T26" fmla="*/ 479 w 479"/>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9">
                      <a:moveTo>
                        <a:pt x="0" y="115"/>
                      </a:moveTo>
                      <a:lnTo>
                        <a:pt x="106" y="149"/>
                      </a:lnTo>
                      <a:lnTo>
                        <a:pt x="364" y="50"/>
                      </a:lnTo>
                      <a:lnTo>
                        <a:pt x="479" y="82"/>
                      </a:lnTo>
                      <a:lnTo>
                        <a:pt x="417" y="0"/>
                      </a:lnTo>
                      <a:lnTo>
                        <a:pt x="115" y="0"/>
                      </a:lnTo>
                      <a:lnTo>
                        <a:pt x="239" y="25"/>
                      </a:lnTo>
                      <a:lnTo>
                        <a:pt x="0" y="115"/>
                      </a:lnTo>
                      <a:close/>
                    </a:path>
                  </a:pathLst>
                </a:custGeom>
                <a:solidFill>
                  <a:srgbClr val="FFFFFF"/>
                </a:solidFill>
                <a:ln w="9525">
                  <a:noFill/>
                  <a:round/>
                  <a:headEnd/>
                  <a:tailEnd/>
                </a:ln>
              </p:spPr>
              <p:txBody>
                <a:bodyPr/>
                <a:lstStyle/>
                <a:p>
                  <a:endParaRPr lang="en-US">
                    <a:solidFill>
                      <a:srgbClr val="000000"/>
                    </a:solidFill>
                  </a:endParaRPr>
                </a:p>
              </p:txBody>
            </p:sp>
            <p:sp>
              <p:nvSpPr>
                <p:cNvPr id="511" name="Freeform 175"/>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512" name="Freeform 176"/>
                <p:cNvSpPr>
                  <a:spLocks/>
                </p:cNvSpPr>
                <p:nvPr/>
              </p:nvSpPr>
              <p:spPr bwMode="auto">
                <a:xfrm>
                  <a:off x="6842" y="9543"/>
                  <a:ext cx="120" cy="52"/>
                </a:xfrm>
                <a:custGeom>
                  <a:avLst/>
                  <a:gdLst>
                    <a:gd name="T0" fmla="*/ 30 w 480"/>
                    <a:gd name="T1" fmla="*/ 4 h 156"/>
                    <a:gd name="T2" fmla="*/ 23 w 480"/>
                    <a:gd name="T3" fmla="*/ 0 h 156"/>
                    <a:gd name="T4" fmla="*/ 8 w 480"/>
                    <a:gd name="T5" fmla="*/ 11 h 156"/>
                    <a:gd name="T6" fmla="*/ 0 w 480"/>
                    <a:gd name="T7" fmla="*/ 7 h 156"/>
                    <a:gd name="T8" fmla="*/ 4 w 480"/>
                    <a:gd name="T9" fmla="*/ 17 h 156"/>
                    <a:gd name="T10" fmla="*/ 23 w 480"/>
                    <a:gd name="T11" fmla="*/ 17 h 156"/>
                    <a:gd name="T12" fmla="*/ 15 w 480"/>
                    <a:gd name="T13" fmla="*/ 14 h 156"/>
                    <a:gd name="T14" fmla="*/ 30 w 480"/>
                    <a:gd name="T15" fmla="*/ 4 h 156"/>
                    <a:gd name="T16" fmla="*/ 0 60000 65536"/>
                    <a:gd name="T17" fmla="*/ 0 60000 65536"/>
                    <a:gd name="T18" fmla="*/ 0 60000 65536"/>
                    <a:gd name="T19" fmla="*/ 0 60000 65536"/>
                    <a:gd name="T20" fmla="*/ 0 60000 65536"/>
                    <a:gd name="T21" fmla="*/ 0 60000 65536"/>
                    <a:gd name="T22" fmla="*/ 0 60000 65536"/>
                    <a:gd name="T23" fmla="*/ 0 60000 65536"/>
                    <a:gd name="T24" fmla="*/ 0 w 480"/>
                    <a:gd name="T25" fmla="*/ 0 h 156"/>
                    <a:gd name="T26" fmla="*/ 480 w 480"/>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0" h="156">
                      <a:moveTo>
                        <a:pt x="480" y="33"/>
                      </a:moveTo>
                      <a:lnTo>
                        <a:pt x="373" y="0"/>
                      </a:lnTo>
                      <a:lnTo>
                        <a:pt x="125" y="99"/>
                      </a:lnTo>
                      <a:lnTo>
                        <a:pt x="0" y="66"/>
                      </a:lnTo>
                      <a:lnTo>
                        <a:pt x="62" y="156"/>
                      </a:lnTo>
                      <a:lnTo>
                        <a:pt x="373" y="156"/>
                      </a:lnTo>
                      <a:lnTo>
                        <a:pt x="240" y="124"/>
                      </a:lnTo>
                      <a:lnTo>
                        <a:pt x="480" y="33"/>
                      </a:lnTo>
                      <a:close/>
                    </a:path>
                  </a:pathLst>
                </a:custGeom>
                <a:solidFill>
                  <a:srgbClr val="FFFFFF"/>
                </a:solidFill>
                <a:ln w="9525">
                  <a:noFill/>
                  <a:round/>
                  <a:headEnd/>
                  <a:tailEnd/>
                </a:ln>
              </p:spPr>
              <p:txBody>
                <a:bodyPr/>
                <a:lstStyle/>
                <a:p>
                  <a:endParaRPr lang="en-US">
                    <a:solidFill>
                      <a:srgbClr val="000000"/>
                    </a:solidFill>
                  </a:endParaRPr>
                </a:p>
              </p:txBody>
            </p:sp>
            <p:sp>
              <p:nvSpPr>
                <p:cNvPr id="513" name="Freeform 177"/>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514" name="Freeform 178"/>
                <p:cNvSpPr>
                  <a:spLocks/>
                </p:cNvSpPr>
                <p:nvPr/>
              </p:nvSpPr>
              <p:spPr bwMode="auto">
                <a:xfrm>
                  <a:off x="6848" y="9482"/>
                  <a:ext cx="120" cy="49"/>
                </a:xfrm>
                <a:custGeom>
                  <a:avLst/>
                  <a:gdLst>
                    <a:gd name="T0" fmla="*/ 0 w 479"/>
                    <a:gd name="T1" fmla="*/ 4 h 148"/>
                    <a:gd name="T2" fmla="*/ 7 w 479"/>
                    <a:gd name="T3" fmla="*/ 0 h 148"/>
                    <a:gd name="T4" fmla="*/ 23 w 479"/>
                    <a:gd name="T5" fmla="*/ 10 h 148"/>
                    <a:gd name="T6" fmla="*/ 30 w 479"/>
                    <a:gd name="T7" fmla="*/ 7 h 148"/>
                    <a:gd name="T8" fmla="*/ 26 w 479"/>
                    <a:gd name="T9" fmla="*/ 16 h 148"/>
                    <a:gd name="T10" fmla="*/ 7 w 479"/>
                    <a:gd name="T11" fmla="*/ 16 h 148"/>
                    <a:gd name="T12" fmla="*/ 15 w 479"/>
                    <a:gd name="T13" fmla="*/ 14 h 148"/>
                    <a:gd name="T14" fmla="*/ 0 w 479"/>
                    <a:gd name="T15" fmla="*/ 4 h 148"/>
                    <a:gd name="T16" fmla="*/ 0 60000 65536"/>
                    <a:gd name="T17" fmla="*/ 0 60000 65536"/>
                    <a:gd name="T18" fmla="*/ 0 60000 65536"/>
                    <a:gd name="T19" fmla="*/ 0 60000 65536"/>
                    <a:gd name="T20" fmla="*/ 0 60000 65536"/>
                    <a:gd name="T21" fmla="*/ 0 60000 65536"/>
                    <a:gd name="T22" fmla="*/ 0 60000 65536"/>
                    <a:gd name="T23" fmla="*/ 0 60000 65536"/>
                    <a:gd name="T24" fmla="*/ 0 w 479"/>
                    <a:gd name="T25" fmla="*/ 0 h 148"/>
                    <a:gd name="T26" fmla="*/ 479 w 479"/>
                    <a:gd name="T27" fmla="*/ 148 h 1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9" h="148">
                      <a:moveTo>
                        <a:pt x="0" y="33"/>
                      </a:moveTo>
                      <a:lnTo>
                        <a:pt x="106" y="0"/>
                      </a:lnTo>
                      <a:lnTo>
                        <a:pt x="364" y="90"/>
                      </a:lnTo>
                      <a:lnTo>
                        <a:pt x="479" y="66"/>
                      </a:lnTo>
                      <a:lnTo>
                        <a:pt x="417" y="148"/>
                      </a:lnTo>
                      <a:lnTo>
                        <a:pt x="115" y="148"/>
                      </a:lnTo>
                      <a:lnTo>
                        <a:pt x="240" y="123"/>
                      </a:lnTo>
                      <a:lnTo>
                        <a:pt x="0" y="33"/>
                      </a:lnTo>
                      <a:close/>
                    </a:path>
                  </a:pathLst>
                </a:custGeom>
                <a:solidFill>
                  <a:srgbClr val="FFFFFF"/>
                </a:solidFill>
                <a:ln w="9525">
                  <a:noFill/>
                  <a:round/>
                  <a:headEnd/>
                  <a:tailEnd/>
                </a:ln>
              </p:spPr>
              <p:txBody>
                <a:bodyPr/>
                <a:lstStyle/>
                <a:p>
                  <a:endParaRPr lang="en-US">
                    <a:solidFill>
                      <a:srgbClr val="000000"/>
                    </a:solidFill>
                  </a:endParaRPr>
                </a:p>
              </p:txBody>
            </p:sp>
            <p:sp>
              <p:nvSpPr>
                <p:cNvPr id="515" name="Freeform 179"/>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sp>
              <p:nvSpPr>
                <p:cNvPr id="516" name="Freeform 180"/>
                <p:cNvSpPr>
                  <a:spLocks/>
                </p:cNvSpPr>
                <p:nvPr/>
              </p:nvSpPr>
              <p:spPr bwMode="auto">
                <a:xfrm>
                  <a:off x="6968" y="9548"/>
                  <a:ext cx="120" cy="50"/>
                </a:xfrm>
                <a:custGeom>
                  <a:avLst/>
                  <a:gdLst>
                    <a:gd name="T0" fmla="*/ 30 w 478"/>
                    <a:gd name="T1" fmla="*/ 13 h 149"/>
                    <a:gd name="T2" fmla="*/ 23 w 478"/>
                    <a:gd name="T3" fmla="*/ 17 h 149"/>
                    <a:gd name="T4" fmla="*/ 8 w 478"/>
                    <a:gd name="T5" fmla="*/ 6 h 149"/>
                    <a:gd name="T6" fmla="*/ 0 w 478"/>
                    <a:gd name="T7" fmla="*/ 9 h 149"/>
                    <a:gd name="T8" fmla="*/ 4 w 478"/>
                    <a:gd name="T9" fmla="*/ 0 h 149"/>
                    <a:gd name="T10" fmla="*/ 23 w 478"/>
                    <a:gd name="T11" fmla="*/ 0 h 149"/>
                    <a:gd name="T12" fmla="*/ 15 w 478"/>
                    <a:gd name="T13" fmla="*/ 3 h 149"/>
                    <a:gd name="T14" fmla="*/ 30 w 478"/>
                    <a:gd name="T15" fmla="*/ 13 h 149"/>
                    <a:gd name="T16" fmla="*/ 0 60000 65536"/>
                    <a:gd name="T17" fmla="*/ 0 60000 65536"/>
                    <a:gd name="T18" fmla="*/ 0 60000 65536"/>
                    <a:gd name="T19" fmla="*/ 0 60000 65536"/>
                    <a:gd name="T20" fmla="*/ 0 60000 65536"/>
                    <a:gd name="T21" fmla="*/ 0 60000 65536"/>
                    <a:gd name="T22" fmla="*/ 0 60000 65536"/>
                    <a:gd name="T23" fmla="*/ 0 60000 65536"/>
                    <a:gd name="T24" fmla="*/ 0 w 478"/>
                    <a:gd name="T25" fmla="*/ 0 h 149"/>
                    <a:gd name="T26" fmla="*/ 478 w 478"/>
                    <a:gd name="T27" fmla="*/ 149 h 1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8" h="149">
                      <a:moveTo>
                        <a:pt x="478" y="117"/>
                      </a:moveTo>
                      <a:lnTo>
                        <a:pt x="372" y="149"/>
                      </a:lnTo>
                      <a:lnTo>
                        <a:pt x="123" y="50"/>
                      </a:lnTo>
                      <a:lnTo>
                        <a:pt x="0" y="83"/>
                      </a:lnTo>
                      <a:lnTo>
                        <a:pt x="61" y="0"/>
                      </a:lnTo>
                      <a:lnTo>
                        <a:pt x="372" y="0"/>
                      </a:lnTo>
                      <a:lnTo>
                        <a:pt x="238" y="25"/>
                      </a:lnTo>
                      <a:lnTo>
                        <a:pt x="478" y="117"/>
                      </a:lnTo>
                      <a:close/>
                    </a:path>
                  </a:pathLst>
                </a:custGeom>
                <a:solidFill>
                  <a:srgbClr val="FFFFFF"/>
                </a:solidFill>
                <a:ln w="9525">
                  <a:noFill/>
                  <a:round/>
                  <a:headEnd/>
                  <a:tailEnd/>
                </a:ln>
              </p:spPr>
              <p:txBody>
                <a:bodyPr/>
                <a:lstStyle/>
                <a:p>
                  <a:endParaRPr lang="en-US">
                    <a:solidFill>
                      <a:srgbClr val="000000"/>
                    </a:solidFill>
                  </a:endParaRPr>
                </a:p>
              </p:txBody>
            </p:sp>
          </p:grpSp>
        </p:grpSp>
        <p:sp>
          <p:nvSpPr>
            <p:cNvPr id="505" name="Line 181"/>
            <p:cNvSpPr>
              <a:spLocks noChangeShapeType="1"/>
            </p:cNvSpPr>
            <p:nvPr/>
          </p:nvSpPr>
          <p:spPr bwMode="auto">
            <a:xfrm>
              <a:off x="3120" y="2908"/>
              <a:ext cx="0" cy="39"/>
            </a:xfrm>
            <a:prstGeom prst="line">
              <a:avLst/>
            </a:prstGeom>
            <a:noFill/>
            <a:ln w="1270">
              <a:solidFill>
                <a:srgbClr val="AAE6FF"/>
              </a:solidFill>
              <a:round/>
              <a:headEnd/>
              <a:tailEnd/>
            </a:ln>
          </p:spPr>
          <p:txBody>
            <a:bodyPr/>
            <a:lstStyle/>
            <a:p>
              <a:endParaRPr lang="en-US">
                <a:solidFill>
                  <a:srgbClr val="000000"/>
                </a:solidFill>
              </a:endParaRPr>
            </a:p>
          </p:txBody>
        </p:sp>
        <p:sp>
          <p:nvSpPr>
            <p:cNvPr id="506" name="Line 182"/>
            <p:cNvSpPr>
              <a:spLocks noChangeShapeType="1"/>
            </p:cNvSpPr>
            <p:nvPr/>
          </p:nvSpPr>
          <p:spPr bwMode="auto">
            <a:xfrm>
              <a:off x="3264" y="2908"/>
              <a:ext cx="0" cy="39"/>
            </a:xfrm>
            <a:prstGeom prst="line">
              <a:avLst/>
            </a:prstGeom>
            <a:noFill/>
            <a:ln w="1270">
              <a:solidFill>
                <a:srgbClr val="AAE6FF"/>
              </a:solidFill>
              <a:round/>
              <a:headEnd/>
              <a:tailEnd/>
            </a:ln>
          </p:spPr>
          <p:txBody>
            <a:bodyPr/>
            <a:lstStyle/>
            <a:p>
              <a:endParaRPr lang="en-US">
                <a:solidFill>
                  <a:srgbClr val="000000"/>
                </a:solidFill>
              </a:endParaRPr>
            </a:p>
          </p:txBody>
        </p:sp>
      </p:grpSp>
      <p:sp>
        <p:nvSpPr>
          <p:cNvPr id="527" name="Freeform 526"/>
          <p:cNvSpPr/>
          <p:nvPr/>
        </p:nvSpPr>
        <p:spPr bwMode="auto">
          <a:xfrm>
            <a:off x="5576371" y="5808644"/>
            <a:ext cx="2280492" cy="820756"/>
          </a:xfrm>
          <a:custGeom>
            <a:avLst/>
            <a:gdLst>
              <a:gd name="connsiteX0" fmla="*/ 0 w 2280492"/>
              <a:gd name="connsiteY0" fmla="*/ 0 h 820756"/>
              <a:gd name="connsiteX1" fmla="*/ 936434 w 2280492"/>
              <a:gd name="connsiteY1" fmla="*/ 705079 h 820756"/>
              <a:gd name="connsiteX2" fmla="*/ 1553378 w 2280492"/>
              <a:gd name="connsiteY2" fmla="*/ 694063 h 820756"/>
              <a:gd name="connsiteX3" fmla="*/ 2280492 w 2280492"/>
              <a:gd name="connsiteY3" fmla="*/ 33050 h 820756"/>
            </a:gdLst>
            <a:ahLst/>
            <a:cxnLst>
              <a:cxn ang="0">
                <a:pos x="connsiteX0" y="connsiteY0"/>
              </a:cxn>
              <a:cxn ang="0">
                <a:pos x="connsiteX1" y="connsiteY1"/>
              </a:cxn>
              <a:cxn ang="0">
                <a:pos x="connsiteX2" y="connsiteY2"/>
              </a:cxn>
              <a:cxn ang="0">
                <a:pos x="connsiteX3" y="connsiteY3"/>
              </a:cxn>
            </a:cxnLst>
            <a:rect l="l" t="t" r="r" b="b"/>
            <a:pathLst>
              <a:path w="2280492" h="820756">
                <a:moveTo>
                  <a:pt x="0" y="0"/>
                </a:moveTo>
                <a:cubicBezTo>
                  <a:pt x="338769" y="294701"/>
                  <a:pt x="677538" y="589402"/>
                  <a:pt x="936434" y="705079"/>
                </a:cubicBezTo>
                <a:cubicBezTo>
                  <a:pt x="1195330" y="820756"/>
                  <a:pt x="1329368" y="806068"/>
                  <a:pt x="1553378" y="694063"/>
                </a:cubicBezTo>
                <a:cubicBezTo>
                  <a:pt x="1777388" y="582058"/>
                  <a:pt x="2028940" y="307554"/>
                  <a:pt x="2280492" y="33050"/>
                </a:cubicBezTo>
              </a:path>
            </a:pathLst>
          </a:custGeom>
          <a:noFill/>
          <a:ln w="25400" cap="flat" cmpd="sng" algn="ctr">
            <a:solidFill>
              <a:srgbClr val="0000FF"/>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528" name="Text Box 22"/>
          <p:cNvSpPr txBox="1">
            <a:spLocks noChangeArrowheads="1"/>
          </p:cNvSpPr>
          <p:nvPr/>
        </p:nvSpPr>
        <p:spPr bwMode="auto">
          <a:xfrm>
            <a:off x="5334000" y="4705121"/>
            <a:ext cx="630291" cy="477050"/>
          </a:xfrm>
          <a:prstGeom prst="rect">
            <a:avLst/>
          </a:prstGeom>
          <a:noFill/>
          <a:ln w="9525">
            <a:noFill/>
            <a:miter lim="800000"/>
            <a:headEnd/>
            <a:tailEnd/>
          </a:ln>
        </p:spPr>
        <p:txBody>
          <a:bodyPr wrap="none" lIns="91435" tIns="45718" rIns="91435" bIns="45718">
            <a:spAutoFit/>
          </a:bodyPr>
          <a:lstStyle/>
          <a:p>
            <a:pPr eaLnBrk="1" hangingPunct="1"/>
            <a:r>
              <a:rPr lang="en-US" altLang="zh-CN" sz="2500" dirty="0" smtClean="0">
                <a:solidFill>
                  <a:srgbClr val="FF9900"/>
                </a:solidFill>
                <a:latin typeface="Arial" charset="0"/>
                <a:ea typeface="宋体" pitchFamily="2" charset="-122"/>
                <a:cs typeface="Arial" charset="0"/>
              </a:rPr>
              <a:t>0.6</a:t>
            </a:r>
            <a:endParaRPr lang="en-US" altLang="zh-CN" sz="2500" baseline="-25000" dirty="0">
              <a:solidFill>
                <a:srgbClr val="FF9900"/>
              </a:solidFill>
              <a:latin typeface="Arial" charset="0"/>
              <a:ea typeface="宋体" pitchFamily="2" charset="-122"/>
              <a:cs typeface="Arial" charset="0"/>
            </a:endParaRPr>
          </a:p>
        </p:txBody>
      </p:sp>
      <p:sp>
        <p:nvSpPr>
          <p:cNvPr id="530" name="Text Box 22"/>
          <p:cNvSpPr txBox="1">
            <a:spLocks noChangeArrowheads="1"/>
          </p:cNvSpPr>
          <p:nvPr/>
        </p:nvSpPr>
        <p:spPr bwMode="auto">
          <a:xfrm>
            <a:off x="5257800" y="6000521"/>
            <a:ext cx="630291" cy="477050"/>
          </a:xfrm>
          <a:prstGeom prst="rect">
            <a:avLst/>
          </a:prstGeom>
          <a:noFill/>
          <a:ln w="9525">
            <a:noFill/>
            <a:miter lim="800000"/>
            <a:headEnd/>
            <a:tailEnd/>
          </a:ln>
        </p:spPr>
        <p:txBody>
          <a:bodyPr wrap="none" lIns="91435" tIns="45718" rIns="91435" bIns="45718">
            <a:spAutoFit/>
          </a:bodyPr>
          <a:lstStyle/>
          <a:p>
            <a:pPr eaLnBrk="1" hangingPunct="1"/>
            <a:r>
              <a:rPr lang="en-US" altLang="zh-CN" sz="2500" dirty="0" smtClean="0">
                <a:solidFill>
                  <a:srgbClr val="0000FF"/>
                </a:solidFill>
                <a:latin typeface="Arial" charset="0"/>
                <a:ea typeface="宋体" pitchFamily="2" charset="-122"/>
                <a:cs typeface="Arial" charset="0"/>
              </a:rPr>
              <a:t>0.4</a:t>
            </a:r>
            <a:endParaRPr lang="en-US" altLang="zh-CN" sz="2500" baseline="-25000" dirty="0">
              <a:solidFill>
                <a:srgbClr val="0000FF"/>
              </a:solidFill>
              <a:latin typeface="Arial" charset="0"/>
              <a:ea typeface="宋体" pitchFamily="2" charset="-122"/>
              <a:cs typeface="Arial" charset="0"/>
            </a:endParaRPr>
          </a:p>
        </p:txBody>
      </p:sp>
      <p:pic>
        <p:nvPicPr>
          <p:cNvPr id="531" name="Picture 2" descr="C:\Users\Martin\AppData\Local\Microsoft\Windows\Temporary Internet Files\Content.IE5\PYQD3J7I\MCj04325370000[1].png"/>
          <p:cNvPicPr>
            <a:picLocks noChangeAspect="1" noChangeArrowheads="1"/>
          </p:cNvPicPr>
          <p:nvPr/>
        </p:nvPicPr>
        <p:blipFill>
          <a:blip r:embed="rId3" cstate="print"/>
          <a:srcRect/>
          <a:stretch>
            <a:fillRect/>
          </a:stretch>
        </p:blipFill>
        <p:spPr bwMode="auto">
          <a:xfrm>
            <a:off x="6934200" y="5181600"/>
            <a:ext cx="685800" cy="685800"/>
          </a:xfrm>
          <a:prstGeom prst="rect">
            <a:avLst/>
          </a:prstGeom>
          <a:noFill/>
        </p:spPr>
      </p:pic>
      <p:sp>
        <p:nvSpPr>
          <p:cNvPr id="536" name="Text Box 22"/>
          <p:cNvSpPr txBox="1">
            <a:spLocks noChangeArrowheads="1"/>
          </p:cNvSpPr>
          <p:nvPr/>
        </p:nvSpPr>
        <p:spPr bwMode="auto">
          <a:xfrm>
            <a:off x="3886200" y="4495800"/>
            <a:ext cx="484418" cy="477050"/>
          </a:xfrm>
          <a:prstGeom prst="rect">
            <a:avLst/>
          </a:prstGeom>
          <a:noFill/>
          <a:ln w="9525">
            <a:noFill/>
            <a:miter lim="800000"/>
            <a:headEnd/>
            <a:tailEnd/>
          </a:ln>
        </p:spPr>
        <p:txBody>
          <a:bodyPr wrap="none" lIns="91435" tIns="45718" rIns="91435" bIns="45718">
            <a:spAutoFit/>
          </a:bodyPr>
          <a:lstStyle/>
          <a:p>
            <a:pPr eaLnBrk="1" hangingPunct="1"/>
            <a:r>
              <a:rPr lang="en-US" altLang="zh-CN" sz="2500" dirty="0" smtClean="0">
                <a:solidFill>
                  <a:srgbClr val="FF9900"/>
                </a:solidFill>
                <a:ea typeface="宋体" pitchFamily="2" charset="-122"/>
                <a:cs typeface="Arial" charset="0"/>
              </a:rPr>
              <a:t>p</a:t>
            </a:r>
            <a:r>
              <a:rPr lang="en-US" altLang="zh-CN" sz="2500" baseline="-25000" dirty="0" smtClean="0">
                <a:solidFill>
                  <a:srgbClr val="FF9900"/>
                </a:solidFill>
                <a:ea typeface="宋体" pitchFamily="2" charset="-122"/>
                <a:cs typeface="Arial" charset="0"/>
              </a:rPr>
              <a:t>1</a:t>
            </a:r>
            <a:endParaRPr lang="en-US" altLang="zh-CN" sz="2500" baseline="-25000" dirty="0">
              <a:solidFill>
                <a:srgbClr val="FF9900"/>
              </a:solidFill>
              <a:ea typeface="宋体" pitchFamily="2" charset="-122"/>
              <a:cs typeface="Arial" charset="0"/>
            </a:endParaRPr>
          </a:p>
        </p:txBody>
      </p:sp>
      <p:sp>
        <p:nvSpPr>
          <p:cNvPr id="537" name="Freeform 536"/>
          <p:cNvSpPr/>
          <p:nvPr/>
        </p:nvSpPr>
        <p:spPr bwMode="auto">
          <a:xfrm>
            <a:off x="1988545" y="4591280"/>
            <a:ext cx="2335575" cy="796886"/>
          </a:xfrm>
          <a:custGeom>
            <a:avLst/>
            <a:gdLst>
              <a:gd name="connsiteX0" fmla="*/ 0 w 2335575"/>
              <a:gd name="connsiteY0" fmla="*/ 796886 h 796886"/>
              <a:gd name="connsiteX1" fmla="*/ 705079 w 2335575"/>
              <a:gd name="connsiteY1" fmla="*/ 135874 h 796886"/>
              <a:gd name="connsiteX2" fmla="*/ 1211855 w 2335575"/>
              <a:gd name="connsiteY2" fmla="*/ 14689 h 796886"/>
              <a:gd name="connsiteX3" fmla="*/ 1784732 w 2335575"/>
              <a:gd name="connsiteY3" fmla="*/ 224009 h 796886"/>
              <a:gd name="connsiteX4" fmla="*/ 2335575 w 2335575"/>
              <a:gd name="connsiteY4" fmla="*/ 708751 h 796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5575" h="796886">
                <a:moveTo>
                  <a:pt x="0" y="796886"/>
                </a:moveTo>
                <a:cubicBezTo>
                  <a:pt x="251551" y="531563"/>
                  <a:pt x="503103" y="266240"/>
                  <a:pt x="705079" y="135874"/>
                </a:cubicBezTo>
                <a:cubicBezTo>
                  <a:pt x="907055" y="5508"/>
                  <a:pt x="1031913" y="0"/>
                  <a:pt x="1211855" y="14689"/>
                </a:cubicBezTo>
                <a:cubicBezTo>
                  <a:pt x="1391797" y="29378"/>
                  <a:pt x="1597445" y="108332"/>
                  <a:pt x="1784732" y="224009"/>
                </a:cubicBezTo>
                <a:cubicBezTo>
                  <a:pt x="1972019" y="339686"/>
                  <a:pt x="2153797" y="524218"/>
                  <a:pt x="2335575" y="708751"/>
                </a:cubicBezTo>
              </a:path>
            </a:pathLst>
          </a:custGeom>
          <a:noFill/>
          <a:ln w="25400" cap="flat" cmpd="sng" algn="ctr">
            <a:solidFill>
              <a:srgbClr val="FF990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538" name="Freeform 537"/>
          <p:cNvSpPr/>
          <p:nvPr/>
        </p:nvSpPr>
        <p:spPr bwMode="auto">
          <a:xfrm>
            <a:off x="5486400" y="4648200"/>
            <a:ext cx="2335575" cy="796886"/>
          </a:xfrm>
          <a:custGeom>
            <a:avLst/>
            <a:gdLst>
              <a:gd name="connsiteX0" fmla="*/ 0 w 2335575"/>
              <a:gd name="connsiteY0" fmla="*/ 796886 h 796886"/>
              <a:gd name="connsiteX1" fmla="*/ 705079 w 2335575"/>
              <a:gd name="connsiteY1" fmla="*/ 135874 h 796886"/>
              <a:gd name="connsiteX2" fmla="*/ 1211855 w 2335575"/>
              <a:gd name="connsiteY2" fmla="*/ 14689 h 796886"/>
              <a:gd name="connsiteX3" fmla="*/ 1784732 w 2335575"/>
              <a:gd name="connsiteY3" fmla="*/ 224009 h 796886"/>
              <a:gd name="connsiteX4" fmla="*/ 2335575 w 2335575"/>
              <a:gd name="connsiteY4" fmla="*/ 708751 h 796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5575" h="796886">
                <a:moveTo>
                  <a:pt x="0" y="796886"/>
                </a:moveTo>
                <a:cubicBezTo>
                  <a:pt x="251551" y="531563"/>
                  <a:pt x="503103" y="266240"/>
                  <a:pt x="705079" y="135874"/>
                </a:cubicBezTo>
                <a:cubicBezTo>
                  <a:pt x="907055" y="5508"/>
                  <a:pt x="1031913" y="0"/>
                  <a:pt x="1211855" y="14689"/>
                </a:cubicBezTo>
                <a:cubicBezTo>
                  <a:pt x="1391797" y="29378"/>
                  <a:pt x="1597445" y="108332"/>
                  <a:pt x="1784732" y="224009"/>
                </a:cubicBezTo>
                <a:cubicBezTo>
                  <a:pt x="1972019" y="339686"/>
                  <a:pt x="2153797" y="524218"/>
                  <a:pt x="2335575" y="708751"/>
                </a:cubicBezTo>
              </a:path>
            </a:pathLst>
          </a:custGeom>
          <a:noFill/>
          <a:ln w="25400" cap="flat" cmpd="sng" algn="ctr">
            <a:solidFill>
              <a:srgbClr val="FF990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539" name="Text Box 22"/>
          <p:cNvSpPr txBox="1">
            <a:spLocks noChangeArrowheads="1"/>
          </p:cNvSpPr>
          <p:nvPr/>
        </p:nvSpPr>
        <p:spPr bwMode="auto">
          <a:xfrm>
            <a:off x="3352800" y="4953000"/>
            <a:ext cx="484418" cy="477050"/>
          </a:xfrm>
          <a:prstGeom prst="rect">
            <a:avLst/>
          </a:prstGeom>
          <a:noFill/>
          <a:ln w="9525">
            <a:noFill/>
            <a:miter lim="800000"/>
            <a:headEnd/>
            <a:tailEnd/>
          </a:ln>
        </p:spPr>
        <p:txBody>
          <a:bodyPr wrap="none" lIns="91435" tIns="45718" rIns="91435" bIns="45718">
            <a:spAutoFit/>
          </a:bodyPr>
          <a:lstStyle/>
          <a:p>
            <a:pPr eaLnBrk="1" hangingPunct="1"/>
            <a:r>
              <a:rPr lang="en-US" altLang="zh-CN" sz="2500" dirty="0" smtClean="0">
                <a:solidFill>
                  <a:srgbClr val="659A2A"/>
                </a:solidFill>
                <a:ea typeface="宋体" pitchFamily="2" charset="-122"/>
                <a:cs typeface="Arial" charset="0"/>
              </a:rPr>
              <a:t>p</a:t>
            </a:r>
            <a:r>
              <a:rPr lang="en-US" altLang="zh-CN" sz="2500" baseline="-25000" dirty="0" smtClean="0">
                <a:solidFill>
                  <a:srgbClr val="659A2A"/>
                </a:solidFill>
                <a:ea typeface="宋体" pitchFamily="2" charset="-122"/>
                <a:cs typeface="Arial" charset="0"/>
              </a:rPr>
              <a:t>2</a:t>
            </a:r>
            <a:endParaRPr lang="en-US" altLang="zh-CN" sz="2500" baseline="-25000" dirty="0">
              <a:solidFill>
                <a:srgbClr val="659A2A"/>
              </a:solidFill>
              <a:ea typeface="宋体" pitchFamily="2" charset="-122"/>
              <a:cs typeface="Arial" charset="0"/>
            </a:endParaRPr>
          </a:p>
        </p:txBody>
      </p:sp>
      <p:sp>
        <p:nvSpPr>
          <p:cNvPr id="540" name="Text Box 22"/>
          <p:cNvSpPr txBox="1">
            <a:spLocks noChangeArrowheads="1"/>
          </p:cNvSpPr>
          <p:nvPr/>
        </p:nvSpPr>
        <p:spPr bwMode="auto">
          <a:xfrm>
            <a:off x="3657600" y="5715000"/>
            <a:ext cx="484418" cy="477050"/>
          </a:xfrm>
          <a:prstGeom prst="rect">
            <a:avLst/>
          </a:prstGeom>
          <a:noFill/>
          <a:ln w="9525">
            <a:noFill/>
            <a:miter lim="800000"/>
            <a:headEnd/>
            <a:tailEnd/>
          </a:ln>
        </p:spPr>
        <p:txBody>
          <a:bodyPr wrap="none" lIns="91435" tIns="45718" rIns="91435" bIns="45718">
            <a:spAutoFit/>
          </a:bodyPr>
          <a:lstStyle/>
          <a:p>
            <a:pPr eaLnBrk="1" hangingPunct="1"/>
            <a:r>
              <a:rPr lang="en-US" altLang="zh-CN" sz="2500" dirty="0" smtClean="0">
                <a:solidFill>
                  <a:srgbClr val="0000FF"/>
                </a:solidFill>
                <a:ea typeface="宋体" pitchFamily="2" charset="-122"/>
                <a:cs typeface="Arial" charset="0"/>
              </a:rPr>
              <a:t>p</a:t>
            </a:r>
            <a:r>
              <a:rPr lang="en-US" altLang="zh-CN" sz="2500" baseline="-25000" dirty="0" smtClean="0">
                <a:solidFill>
                  <a:srgbClr val="0000FF"/>
                </a:solidFill>
                <a:ea typeface="宋体" pitchFamily="2" charset="-122"/>
                <a:cs typeface="Arial" charset="0"/>
              </a:rPr>
              <a:t>3</a:t>
            </a:r>
            <a:endParaRPr lang="en-US" altLang="zh-CN" sz="2500" baseline="-25000" dirty="0">
              <a:solidFill>
                <a:srgbClr val="0000FF"/>
              </a:solidFill>
              <a:ea typeface="宋体" pitchFamily="2" charset="-122"/>
              <a:cs typeface="Arial" charset="0"/>
            </a:endParaRPr>
          </a:p>
        </p:txBody>
      </p:sp>
      <p:sp>
        <p:nvSpPr>
          <p:cNvPr id="310" name="Right Brace 309"/>
          <p:cNvSpPr/>
          <p:nvPr/>
        </p:nvSpPr>
        <p:spPr bwMode="auto">
          <a:xfrm>
            <a:off x="6248400" y="2895600"/>
            <a:ext cx="228600" cy="1219200"/>
          </a:xfrm>
          <a:prstGeom prst="rightBrac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313" name="Text Box 22"/>
          <p:cNvSpPr txBox="1">
            <a:spLocks noChangeArrowheads="1"/>
          </p:cNvSpPr>
          <p:nvPr/>
        </p:nvSpPr>
        <p:spPr bwMode="auto">
          <a:xfrm>
            <a:off x="6629400" y="2895600"/>
            <a:ext cx="2209800" cy="861770"/>
          </a:xfrm>
          <a:prstGeom prst="rect">
            <a:avLst/>
          </a:prstGeom>
          <a:noFill/>
          <a:ln w="9525">
            <a:noFill/>
            <a:miter lim="800000"/>
            <a:headEnd/>
            <a:tailEnd/>
          </a:ln>
        </p:spPr>
        <p:txBody>
          <a:bodyPr wrap="square" lIns="91435" tIns="45718" rIns="91435" bIns="45718">
            <a:spAutoFit/>
          </a:bodyPr>
          <a:lstStyle/>
          <a:p>
            <a:pPr eaLnBrk="1" hangingPunct="1"/>
            <a:r>
              <a:rPr lang="en-US" altLang="zh-CN" sz="2500" dirty="0" smtClean="0">
                <a:solidFill>
                  <a:srgbClr val="000000"/>
                </a:solidFill>
                <a:latin typeface="Arial" charset="0"/>
                <a:ea typeface="宋体" pitchFamily="2" charset="-122"/>
                <a:cs typeface="Arial" charset="0"/>
              </a:rPr>
              <a:t>at most 2</a:t>
            </a:r>
            <a:r>
              <a:rPr lang="en-US" altLang="zh-CN" sz="2500" baseline="25000" dirty="0" smtClean="0">
                <a:solidFill>
                  <a:srgbClr val="000000"/>
                </a:solidFill>
                <a:latin typeface="Arial" charset="0"/>
                <a:ea typeface="宋体" pitchFamily="2" charset="-122"/>
                <a:cs typeface="Arial" charset="0"/>
              </a:rPr>
              <a:t>#paths</a:t>
            </a:r>
            <a:r>
              <a:rPr lang="en-US" altLang="zh-CN" sz="2500" dirty="0" smtClean="0">
                <a:solidFill>
                  <a:srgbClr val="000000"/>
                </a:solidFill>
                <a:latin typeface="Arial" charset="0"/>
                <a:ea typeface="宋体" pitchFamily="2" charset="-122"/>
                <a:cs typeface="Arial" charset="0"/>
              </a:rPr>
              <a:t> entries</a:t>
            </a:r>
            <a:endParaRPr lang="en-US" altLang="zh-CN" sz="2500" dirty="0">
              <a:solidFill>
                <a:srgbClr val="000000"/>
              </a:solidFill>
              <a:latin typeface="Arial" charset="0"/>
              <a:ea typeface="宋体" pitchFamily="2" charset="-122"/>
              <a:cs typeface="Arial"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468993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Optimizing Paths and Weights</a:t>
            </a:r>
            <a:endParaRPr lang="en-US" dirty="0"/>
          </a:p>
        </p:txBody>
      </p:sp>
      <p:sp>
        <p:nvSpPr>
          <p:cNvPr id="3" name="Content Placeholder 2"/>
          <p:cNvSpPr>
            <a:spLocks noGrp="1"/>
          </p:cNvSpPr>
          <p:nvPr>
            <p:ph idx="1"/>
          </p:nvPr>
        </p:nvSpPr>
        <p:spPr/>
        <p:txBody>
          <a:bodyPr/>
          <a:lstStyle/>
          <a:p>
            <a:r>
              <a:rPr lang="en-US" dirty="0" smtClean="0"/>
              <a:t>Optimization algorithms</a:t>
            </a:r>
          </a:p>
          <a:p>
            <a:pPr lvl="1"/>
            <a:r>
              <a:rPr lang="en-US" dirty="0" smtClean="0"/>
              <a:t>Computing multiple paths per pair of routers</a:t>
            </a:r>
          </a:p>
          <a:p>
            <a:pPr lvl="1"/>
            <a:r>
              <a:rPr lang="en-US" dirty="0" smtClean="0"/>
              <a:t>Computing splitting ratios for each failure scenario</a:t>
            </a:r>
          </a:p>
          <a:p>
            <a:r>
              <a:rPr lang="en-US" dirty="0" smtClean="0"/>
              <a:t>Performance evaluation</a:t>
            </a:r>
          </a:p>
          <a:p>
            <a:pPr lvl="1"/>
            <a:r>
              <a:rPr lang="en-US" dirty="0" smtClean="0"/>
              <a:t>On AT&amp;T topology, traffic, and shared-risk data</a:t>
            </a:r>
          </a:p>
          <a:p>
            <a:pPr lvl="1"/>
            <a:r>
              <a:rPr lang="en-US" dirty="0" smtClean="0"/>
              <a:t>Performance competitive with optimal solution</a:t>
            </a:r>
          </a:p>
          <a:p>
            <a:pPr lvl="1"/>
            <a:r>
              <a:rPr lang="en-US" dirty="0" smtClean="0"/>
              <a:t>Using around 4-8 paths per pair of routers</a:t>
            </a:r>
          </a:p>
          <a:p>
            <a:r>
              <a:rPr lang="en-US" dirty="0" smtClean="0"/>
              <a:t>Benefits</a:t>
            </a:r>
          </a:p>
          <a:p>
            <a:pPr lvl="1"/>
            <a:r>
              <a:rPr lang="en-US" dirty="0" smtClean="0"/>
              <a:t>Joint failure recovery and traffic engineering</a:t>
            </a:r>
          </a:p>
          <a:p>
            <a:pPr lvl="1"/>
            <a:r>
              <a:rPr lang="en-US" dirty="0" smtClean="0"/>
              <a:t>Very simple network elements (nearly zero code)</a:t>
            </a:r>
          </a:p>
          <a:p>
            <a:pPr lvl="1"/>
            <a:r>
              <a:rPr lang="en-US" dirty="0" smtClean="0"/>
              <a:t>Part of gradual move away from dynamic layer 3</a:t>
            </a:r>
          </a:p>
        </p:txBody>
      </p:sp>
      <p:sp>
        <p:nvSpPr>
          <p:cNvPr id="4" name="Slide Number Placeholder 3"/>
          <p:cNvSpPr>
            <a:spLocks noGrp="1"/>
          </p:cNvSpPr>
          <p:nvPr>
            <p:ph type="sldNum" sz="quarter" idx="10"/>
          </p:nvPr>
        </p:nvSpPr>
        <p:spPr/>
        <p:txBody>
          <a:bodyPr/>
          <a:lstStyle/>
          <a:p>
            <a:pPr>
              <a:defRPr/>
            </a:pPr>
            <a:fld id="{C0CF8B3F-C82E-FB47-8048-C829DE2F4A25}" type="slidenum">
              <a:rPr lang="en-US" smtClean="0">
                <a:solidFill>
                  <a:srgbClr val="000000"/>
                </a:solidFill>
              </a:rPr>
              <a:pPr>
                <a:defRPr/>
              </a:pPr>
              <a:t>26</a:t>
            </a:fld>
            <a:endParaRPr lang="en-US">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algn="ctr"/>
            <a:r>
              <a:rPr lang="en-US" altLang="ko-KR" b="0" dirty="0">
                <a:latin typeface="Helvetica" charset="0"/>
                <a:ea typeface="ＭＳ Ｐゴシック" charset="0"/>
                <a:cs typeface="ＭＳ Ｐゴシック" charset="0"/>
              </a:rPr>
              <a:t>SEATTLE</a:t>
            </a:r>
          </a:p>
        </p:txBody>
      </p:sp>
      <p:sp>
        <p:nvSpPr>
          <p:cNvPr id="27649" name="Slide Number Placeholder 2"/>
          <p:cNvSpPr>
            <a:spLocks noGrp="1"/>
          </p:cNvSpPr>
          <p:nvPr>
            <p:ph type="sldNum" sz="quarter" idx="10"/>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fld id="{7A038D56-9ABF-5B4A-B26B-30C9D17AA29C}" type="slidenum">
              <a:rPr lang="en-US" sz="1400" b="0">
                <a:solidFill>
                  <a:srgbClr val="000000"/>
                </a:solidFill>
                <a:latin typeface="Times New Roman" charset="0"/>
              </a:rPr>
              <a:pPr eaLnBrk="1" hangingPunct="1"/>
              <a:t>3</a:t>
            </a:fld>
            <a:endParaRPr lang="en-US" sz="1400" b="0">
              <a:solidFill>
                <a:srgbClr val="000000"/>
              </a:solidFill>
              <a:latin typeface="Times New Roman" charset="0"/>
            </a:endParaRPr>
          </a:p>
        </p:txBody>
      </p:sp>
      <p:pic>
        <p:nvPicPr>
          <p:cNvPr id="27650" name="Picture 3" descr="seattle5b.jpg"/>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b="6009"/>
          <a:stretch>
            <a:fillRect/>
          </a:stretch>
        </p:blipFill>
        <p:spPr bwMode="auto">
          <a:xfrm>
            <a:off x="577850" y="2046288"/>
            <a:ext cx="8140700" cy="30607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7652" name="Rectangle 5"/>
          <p:cNvSpPr>
            <a:spLocks noChangeArrowheads="1"/>
          </p:cNvSpPr>
          <p:nvPr/>
        </p:nvSpPr>
        <p:spPr bwMode="auto">
          <a:xfrm>
            <a:off x="577850" y="5189537"/>
            <a:ext cx="8102600" cy="8302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miter lim="800000"/>
                <a:headEnd/>
                <a:tailEnd/>
              </a14:hiddenLine>
            </a:ext>
          </a:extLst>
        </p:spPr>
        <p:txBody>
          <a:bodyPr>
            <a:spAutoFit/>
          </a:bodyPr>
          <a:lstStyle/>
          <a:p>
            <a:pPr algn="ctr" defTabSz="914400"/>
            <a:r>
              <a:rPr lang="en-US" altLang="ko-KR" sz="2400" b="1" dirty="0" smtClean="0">
                <a:solidFill>
                  <a:srgbClr val="000000"/>
                </a:solidFill>
                <a:latin typeface="Helvetica" charset="0"/>
                <a:ea typeface="Gulim" charset="0"/>
                <a:cs typeface="Gulim" charset="0"/>
              </a:rPr>
              <a:t>Scalable Ethernet Architecture for Large Enterprises</a:t>
            </a:r>
          </a:p>
          <a:p>
            <a:pPr algn="ctr" defTabSz="914400"/>
            <a:r>
              <a:rPr lang="en-US" sz="2400" b="1" dirty="0" smtClean="0">
                <a:solidFill>
                  <a:srgbClr val="000000"/>
                </a:solidFill>
                <a:latin typeface="Helvetica" charset="0"/>
                <a:ea typeface="Gulim" charset="0"/>
                <a:cs typeface="Gulim" charset="0"/>
              </a:rPr>
              <a:t>(joint work with </a:t>
            </a:r>
            <a:r>
              <a:rPr lang="en-US" sz="2400" b="1" dirty="0" err="1" smtClean="0">
                <a:solidFill>
                  <a:srgbClr val="000000"/>
                </a:solidFill>
                <a:latin typeface="Helvetica" charset="0"/>
                <a:ea typeface="Gulim" charset="0"/>
                <a:cs typeface="Gulim" charset="0"/>
              </a:rPr>
              <a:t>Changhoon</a:t>
            </a:r>
            <a:r>
              <a:rPr lang="en-US" sz="2400" b="1" dirty="0" smtClean="0">
                <a:solidFill>
                  <a:srgbClr val="000000"/>
                </a:solidFill>
                <a:latin typeface="Helvetica" charset="0"/>
                <a:ea typeface="Gulim" charset="0"/>
                <a:cs typeface="Gulim" charset="0"/>
              </a:rPr>
              <a:t> Kim and Matt Caesar)</a:t>
            </a:r>
            <a:endParaRPr lang="en-US" sz="2400" b="1" dirty="0" smtClean="0">
              <a:solidFill>
                <a:srgbClr val="000000"/>
              </a:solidFill>
              <a:latin typeface="Helvetica" charset="0"/>
              <a:ea typeface="ＭＳ Ｐゴシック" charset="0"/>
              <a:cs typeface="ＭＳ Ｐゴシック" charset="0"/>
            </a:endParaRPr>
          </a:p>
        </p:txBody>
      </p:sp>
      <p:sp>
        <p:nvSpPr>
          <p:cNvPr id="7" name="Rectangle 6"/>
          <p:cNvSpPr/>
          <p:nvPr/>
        </p:nvSpPr>
        <p:spPr>
          <a:xfrm>
            <a:off x="1828800" y="6324600"/>
            <a:ext cx="6088063" cy="369332"/>
          </a:xfrm>
          <a:prstGeom prst="rect">
            <a:avLst/>
          </a:prstGeom>
        </p:spPr>
        <p:txBody>
          <a:bodyPr wrap="square">
            <a:spAutoFit/>
          </a:bodyPr>
          <a:lstStyle/>
          <a:p>
            <a:r>
              <a:rPr lang="en-US" dirty="0" smtClean="0"/>
              <a:t>http://www.cs.princeton.edu/~jrex/papers/seattle08.pdf</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60807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dirty="0" smtClean="0">
                <a:latin typeface="Helvetica" charset="0"/>
                <a:ea typeface="ＭＳ Ｐゴシック" charset="0"/>
                <a:cs typeface="ＭＳ Ｐゴシック" charset="0"/>
              </a:rPr>
              <a:t>Goal: Network as One Big LAN</a:t>
            </a:r>
            <a:endParaRPr lang="en-US" dirty="0">
              <a:latin typeface="Helvetica" charset="0"/>
              <a:ea typeface="ＭＳ Ｐゴシック" charset="0"/>
              <a:cs typeface="ＭＳ Ｐゴシック" charset="0"/>
            </a:endParaRPr>
          </a:p>
        </p:txBody>
      </p:sp>
      <p:sp>
        <p:nvSpPr>
          <p:cNvPr id="25603" name="Rectangle 3"/>
          <p:cNvSpPr>
            <a:spLocks noGrp="1" noChangeArrowheads="1"/>
          </p:cNvSpPr>
          <p:nvPr>
            <p:ph idx="1"/>
          </p:nvPr>
        </p:nvSpPr>
        <p:spPr/>
        <p:txBody>
          <a:bodyPr/>
          <a:lstStyle/>
          <a:p>
            <a:r>
              <a:rPr lang="en-US" sz="3200">
                <a:latin typeface="Arial" charset="0"/>
              </a:rPr>
              <a:t>Shortest-path routing on flat addresses</a:t>
            </a:r>
          </a:p>
          <a:p>
            <a:pPr lvl="1"/>
            <a:r>
              <a:rPr lang="en-US" sz="2800">
                <a:latin typeface="Arial" charset="0"/>
                <a:ea typeface="Arial" charset="0"/>
                <a:cs typeface="Arial" charset="0"/>
              </a:rPr>
              <a:t>Shortest paths: scalability and performance</a:t>
            </a:r>
          </a:p>
          <a:p>
            <a:pPr lvl="1"/>
            <a:r>
              <a:rPr lang="en-US" sz="2800">
                <a:latin typeface="Arial" charset="0"/>
                <a:ea typeface="Arial" charset="0"/>
                <a:cs typeface="Arial" charset="0"/>
              </a:rPr>
              <a:t>MAC addresses: self-configuration and mobility</a:t>
            </a:r>
          </a:p>
          <a:p>
            <a:pPr lvl="1"/>
            <a:endParaRPr lang="en-US" sz="2800">
              <a:latin typeface="Arial" charset="0"/>
              <a:ea typeface="Arial" charset="0"/>
              <a:cs typeface="Arial" charset="0"/>
            </a:endParaRPr>
          </a:p>
          <a:p>
            <a:pPr lvl="1"/>
            <a:endParaRPr lang="en-US" sz="2800">
              <a:latin typeface="Arial" charset="0"/>
              <a:ea typeface="Arial" charset="0"/>
              <a:cs typeface="Arial" charset="0"/>
            </a:endParaRPr>
          </a:p>
          <a:p>
            <a:pPr lvl="1"/>
            <a:endParaRPr lang="en-US" sz="2800">
              <a:latin typeface="Arial" charset="0"/>
              <a:ea typeface="Arial" charset="0"/>
              <a:cs typeface="Arial" charset="0"/>
            </a:endParaRPr>
          </a:p>
          <a:p>
            <a:pPr lvl="1"/>
            <a:endParaRPr lang="en-US" sz="2800">
              <a:latin typeface="Arial" charset="0"/>
              <a:ea typeface="Arial" charset="0"/>
              <a:cs typeface="Arial" charset="0"/>
            </a:endParaRPr>
          </a:p>
          <a:p>
            <a:pPr>
              <a:lnSpc>
                <a:spcPct val="140000"/>
              </a:lnSpc>
            </a:pPr>
            <a:r>
              <a:rPr lang="en-US" sz="3200">
                <a:latin typeface="Arial" charset="0"/>
              </a:rPr>
              <a:t>Scalability </a:t>
            </a:r>
            <a:r>
              <a:rPr lang="en-US" sz="3200" i="1">
                <a:latin typeface="Arial" charset="0"/>
              </a:rPr>
              <a:t>without</a:t>
            </a:r>
            <a:r>
              <a:rPr lang="en-US" sz="3200">
                <a:latin typeface="Arial" charset="0"/>
              </a:rPr>
              <a:t> hierarchical addressing</a:t>
            </a:r>
          </a:p>
          <a:p>
            <a:pPr lvl="1"/>
            <a:r>
              <a:rPr lang="en-US" sz="2800">
                <a:latin typeface="Arial" charset="0"/>
                <a:ea typeface="Arial" charset="0"/>
                <a:cs typeface="Arial" charset="0"/>
              </a:rPr>
              <a:t>Limit dissemination and storage of host info</a:t>
            </a:r>
          </a:p>
          <a:p>
            <a:pPr lvl="1"/>
            <a:r>
              <a:rPr lang="en-US" sz="2800">
                <a:latin typeface="Arial" charset="0"/>
                <a:ea typeface="Arial" charset="0"/>
                <a:cs typeface="Arial" charset="0"/>
              </a:rPr>
              <a:t>Sending packets on slightly longer paths</a:t>
            </a:r>
          </a:p>
        </p:txBody>
      </p:sp>
      <p:sp>
        <p:nvSpPr>
          <p:cNvPr id="25601" name="Slide Number Placeholder 3"/>
          <p:cNvSpPr>
            <a:spLocks noGrp="1"/>
          </p:cNvSpPr>
          <p:nvPr>
            <p:ph type="sldNum" sz="quarter" idx="10"/>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fld id="{30F1652C-2D51-5F4F-A6DB-850C8C890C1C}" type="slidenum">
              <a:rPr lang="en-US" sz="1400" b="0">
                <a:solidFill>
                  <a:srgbClr val="000000"/>
                </a:solidFill>
                <a:latin typeface="Times New Roman" charset="0"/>
              </a:rPr>
              <a:pPr eaLnBrk="1" hangingPunct="1"/>
              <a:t>4</a:t>
            </a:fld>
            <a:endParaRPr lang="en-US" sz="1400" b="0">
              <a:solidFill>
                <a:srgbClr val="000000"/>
              </a:solidFill>
              <a:latin typeface="Times New Roman" charset="0"/>
            </a:endParaRPr>
          </a:p>
        </p:txBody>
      </p:sp>
      <p:grpSp>
        <p:nvGrpSpPr>
          <p:cNvPr id="25604" name="Group 4"/>
          <p:cNvGrpSpPr>
            <a:grpSpLocks/>
          </p:cNvGrpSpPr>
          <p:nvPr/>
        </p:nvGrpSpPr>
        <p:grpSpPr bwMode="auto">
          <a:xfrm>
            <a:off x="769938" y="3006725"/>
            <a:ext cx="7553325" cy="1595438"/>
            <a:chOff x="769938" y="5224463"/>
            <a:chExt cx="7553325" cy="1595437"/>
          </a:xfrm>
        </p:grpSpPr>
        <p:sp>
          <p:nvSpPr>
            <p:cNvPr id="25605" name="Line 21"/>
            <p:cNvSpPr>
              <a:spLocks noChangeShapeType="1"/>
            </p:cNvSpPr>
            <p:nvPr/>
          </p:nvSpPr>
          <p:spPr bwMode="auto">
            <a:xfrm flipH="1">
              <a:off x="3052763" y="5448300"/>
              <a:ext cx="381000" cy="455613"/>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06" name="Line 22"/>
            <p:cNvSpPr>
              <a:spLocks noChangeShapeType="1"/>
            </p:cNvSpPr>
            <p:nvPr/>
          </p:nvSpPr>
          <p:spPr bwMode="auto">
            <a:xfrm flipH="1">
              <a:off x="3433763" y="6132513"/>
              <a:ext cx="304800" cy="531812"/>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07" name="Line 23"/>
            <p:cNvSpPr>
              <a:spLocks noChangeShapeType="1"/>
            </p:cNvSpPr>
            <p:nvPr/>
          </p:nvSpPr>
          <p:spPr bwMode="auto">
            <a:xfrm flipH="1">
              <a:off x="6021388" y="5600700"/>
              <a:ext cx="455612" cy="379413"/>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08" name="Line 24"/>
            <p:cNvSpPr>
              <a:spLocks noChangeShapeType="1"/>
            </p:cNvSpPr>
            <p:nvPr/>
          </p:nvSpPr>
          <p:spPr bwMode="auto">
            <a:xfrm>
              <a:off x="6983413" y="6415088"/>
              <a:ext cx="781050" cy="144462"/>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09" name="Line 25"/>
            <p:cNvSpPr>
              <a:spLocks noChangeShapeType="1"/>
            </p:cNvSpPr>
            <p:nvPr/>
          </p:nvSpPr>
          <p:spPr bwMode="auto">
            <a:xfrm flipV="1">
              <a:off x="7224713" y="5832475"/>
              <a:ext cx="623887" cy="179388"/>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10" name="Line 26"/>
            <p:cNvSpPr>
              <a:spLocks noChangeShapeType="1"/>
            </p:cNvSpPr>
            <p:nvPr/>
          </p:nvSpPr>
          <p:spPr bwMode="auto">
            <a:xfrm>
              <a:off x="7146925" y="6011863"/>
              <a:ext cx="809625" cy="15875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11" name="Line 27"/>
            <p:cNvSpPr>
              <a:spLocks noChangeShapeType="1"/>
            </p:cNvSpPr>
            <p:nvPr/>
          </p:nvSpPr>
          <p:spPr bwMode="auto">
            <a:xfrm>
              <a:off x="3767138" y="6146800"/>
              <a:ext cx="542925" cy="468313"/>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12" name="Line 28"/>
            <p:cNvSpPr>
              <a:spLocks noChangeShapeType="1"/>
            </p:cNvSpPr>
            <p:nvPr/>
          </p:nvSpPr>
          <p:spPr bwMode="auto">
            <a:xfrm flipH="1">
              <a:off x="3832225" y="6137275"/>
              <a:ext cx="1055688"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13" name="Line 29"/>
            <p:cNvSpPr>
              <a:spLocks noChangeShapeType="1"/>
            </p:cNvSpPr>
            <p:nvPr/>
          </p:nvSpPr>
          <p:spPr bwMode="auto">
            <a:xfrm flipH="1">
              <a:off x="4310063" y="6146800"/>
              <a:ext cx="655637" cy="468313"/>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14" name="Line 30"/>
            <p:cNvSpPr>
              <a:spLocks noChangeShapeType="1"/>
            </p:cNvSpPr>
            <p:nvPr/>
          </p:nvSpPr>
          <p:spPr bwMode="auto">
            <a:xfrm flipV="1">
              <a:off x="4327525" y="6003925"/>
              <a:ext cx="1735138" cy="630238"/>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15" name="Line 31"/>
            <p:cNvSpPr>
              <a:spLocks noChangeShapeType="1"/>
            </p:cNvSpPr>
            <p:nvPr/>
          </p:nvSpPr>
          <p:spPr bwMode="auto">
            <a:xfrm>
              <a:off x="6105525" y="6003925"/>
              <a:ext cx="1025525"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16" name="Line 32"/>
            <p:cNvSpPr>
              <a:spLocks noChangeShapeType="1"/>
            </p:cNvSpPr>
            <p:nvPr/>
          </p:nvSpPr>
          <p:spPr bwMode="auto">
            <a:xfrm>
              <a:off x="6105525" y="6011863"/>
              <a:ext cx="863600" cy="390525"/>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17" name="Line 33"/>
            <p:cNvSpPr>
              <a:spLocks noChangeShapeType="1"/>
            </p:cNvSpPr>
            <p:nvPr/>
          </p:nvSpPr>
          <p:spPr bwMode="auto">
            <a:xfrm flipV="1">
              <a:off x="6105525" y="5995988"/>
              <a:ext cx="1025525" cy="588962"/>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18" name="Line 34"/>
            <p:cNvSpPr>
              <a:spLocks noChangeShapeType="1"/>
            </p:cNvSpPr>
            <p:nvPr/>
          </p:nvSpPr>
          <p:spPr bwMode="auto">
            <a:xfrm flipV="1">
              <a:off x="6180138" y="6399213"/>
              <a:ext cx="709612" cy="180975"/>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19" name="Line 35"/>
            <p:cNvSpPr>
              <a:spLocks noChangeShapeType="1"/>
            </p:cNvSpPr>
            <p:nvPr/>
          </p:nvSpPr>
          <p:spPr bwMode="auto">
            <a:xfrm flipH="1">
              <a:off x="3027363" y="5505450"/>
              <a:ext cx="1468437" cy="420688"/>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20" name="Line 36"/>
            <p:cNvSpPr>
              <a:spLocks noChangeShapeType="1"/>
            </p:cNvSpPr>
            <p:nvPr/>
          </p:nvSpPr>
          <p:spPr bwMode="auto">
            <a:xfrm>
              <a:off x="1482725" y="5719763"/>
              <a:ext cx="304800" cy="225425"/>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21" name="Line 37"/>
            <p:cNvSpPr>
              <a:spLocks noChangeShapeType="1"/>
            </p:cNvSpPr>
            <p:nvPr/>
          </p:nvSpPr>
          <p:spPr bwMode="auto">
            <a:xfrm flipH="1">
              <a:off x="1436688" y="5959475"/>
              <a:ext cx="447675" cy="477838"/>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22" name="Line 38"/>
            <p:cNvSpPr>
              <a:spLocks noChangeShapeType="1"/>
            </p:cNvSpPr>
            <p:nvPr/>
          </p:nvSpPr>
          <p:spPr bwMode="auto">
            <a:xfrm>
              <a:off x="5564188" y="5667375"/>
              <a:ext cx="598487" cy="328613"/>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23" name="Line 39"/>
            <p:cNvSpPr>
              <a:spLocks noChangeShapeType="1"/>
            </p:cNvSpPr>
            <p:nvPr/>
          </p:nvSpPr>
          <p:spPr bwMode="auto">
            <a:xfrm>
              <a:off x="4362450" y="5505450"/>
              <a:ext cx="1301750" cy="185738"/>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24" name="Line 40"/>
            <p:cNvSpPr>
              <a:spLocks noChangeShapeType="1"/>
            </p:cNvSpPr>
            <p:nvPr/>
          </p:nvSpPr>
          <p:spPr bwMode="auto">
            <a:xfrm>
              <a:off x="1884363" y="5959475"/>
              <a:ext cx="544512" cy="473075"/>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25" name="Line 41"/>
            <p:cNvSpPr>
              <a:spLocks noChangeShapeType="1"/>
            </p:cNvSpPr>
            <p:nvPr/>
          </p:nvSpPr>
          <p:spPr bwMode="auto">
            <a:xfrm flipH="1">
              <a:off x="1947863" y="5951538"/>
              <a:ext cx="1057275" cy="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26" name="Line 42"/>
            <p:cNvSpPr>
              <a:spLocks noChangeShapeType="1"/>
            </p:cNvSpPr>
            <p:nvPr/>
          </p:nvSpPr>
          <p:spPr bwMode="auto">
            <a:xfrm flipH="1">
              <a:off x="2428875" y="5962650"/>
              <a:ext cx="652463" cy="46990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27" name="Line 43"/>
            <p:cNvSpPr>
              <a:spLocks noChangeShapeType="1"/>
            </p:cNvSpPr>
            <p:nvPr/>
          </p:nvSpPr>
          <p:spPr bwMode="auto">
            <a:xfrm>
              <a:off x="3081338" y="5962650"/>
              <a:ext cx="622300" cy="144463"/>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28" name="Line 44"/>
            <p:cNvSpPr>
              <a:spLocks noChangeShapeType="1"/>
            </p:cNvSpPr>
            <p:nvPr/>
          </p:nvSpPr>
          <p:spPr bwMode="auto">
            <a:xfrm flipV="1">
              <a:off x="2444750" y="6107113"/>
              <a:ext cx="1420813" cy="344487"/>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29" name="Line 45"/>
            <p:cNvSpPr>
              <a:spLocks noChangeShapeType="1"/>
            </p:cNvSpPr>
            <p:nvPr/>
          </p:nvSpPr>
          <p:spPr bwMode="auto">
            <a:xfrm flipV="1">
              <a:off x="1843088" y="5497513"/>
              <a:ext cx="827087" cy="40640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30" name="Line 46"/>
            <p:cNvSpPr>
              <a:spLocks noChangeShapeType="1"/>
            </p:cNvSpPr>
            <p:nvPr/>
          </p:nvSpPr>
          <p:spPr bwMode="auto">
            <a:xfrm flipV="1">
              <a:off x="3709988" y="5600700"/>
              <a:ext cx="730250" cy="484188"/>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31" name="Line 47"/>
            <p:cNvSpPr>
              <a:spLocks noChangeShapeType="1"/>
            </p:cNvSpPr>
            <p:nvPr/>
          </p:nvSpPr>
          <p:spPr bwMode="auto">
            <a:xfrm flipH="1">
              <a:off x="1036638" y="6003925"/>
              <a:ext cx="831850" cy="166688"/>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32" name="Line 48"/>
            <p:cNvSpPr>
              <a:spLocks noChangeShapeType="1"/>
            </p:cNvSpPr>
            <p:nvPr/>
          </p:nvSpPr>
          <p:spPr bwMode="auto">
            <a:xfrm>
              <a:off x="4468813" y="5568950"/>
              <a:ext cx="441325" cy="538163"/>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33" name="Line 49"/>
            <p:cNvSpPr>
              <a:spLocks noChangeShapeType="1"/>
            </p:cNvSpPr>
            <p:nvPr/>
          </p:nvSpPr>
          <p:spPr bwMode="auto">
            <a:xfrm>
              <a:off x="4895850" y="6037263"/>
              <a:ext cx="1166813" cy="576262"/>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34" name="Line 50"/>
            <p:cNvSpPr>
              <a:spLocks noChangeShapeType="1"/>
            </p:cNvSpPr>
            <p:nvPr/>
          </p:nvSpPr>
          <p:spPr bwMode="auto">
            <a:xfrm>
              <a:off x="2670175" y="5497513"/>
              <a:ext cx="358775" cy="450850"/>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35" name="Line 51"/>
            <p:cNvSpPr>
              <a:spLocks noChangeShapeType="1"/>
            </p:cNvSpPr>
            <p:nvPr/>
          </p:nvSpPr>
          <p:spPr bwMode="auto">
            <a:xfrm flipV="1">
              <a:off x="4965700" y="5995988"/>
              <a:ext cx="1122363" cy="111125"/>
            </a:xfrm>
            <a:prstGeom prst="line">
              <a:avLst/>
            </a:prstGeom>
            <a:noFill/>
            <a:ln w="28575">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25636" name="Rectangle 52"/>
            <p:cNvSpPr>
              <a:spLocks noChangeArrowheads="1"/>
            </p:cNvSpPr>
            <p:nvPr/>
          </p:nvSpPr>
          <p:spPr bwMode="auto">
            <a:xfrm>
              <a:off x="1570038" y="5903913"/>
              <a:ext cx="425450" cy="222250"/>
            </a:xfrm>
            <a:prstGeom prst="rect">
              <a:avLst/>
            </a:prstGeom>
            <a:solidFill>
              <a:srgbClr val="0080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nchor="ctr"/>
            <a:lstStyle/>
            <a:p>
              <a:r>
                <a:rPr lang="en-US" smtClean="0">
                  <a:solidFill>
                    <a:srgbClr val="FFFFFF"/>
                  </a:solidFill>
                  <a:ea typeface="ヒラギノ角ゴ Pro W3" charset="0"/>
                  <a:cs typeface="ヒラギノ角ゴ Pro W3" charset="0"/>
                </a:rPr>
                <a:t> S</a:t>
              </a:r>
            </a:p>
          </p:txBody>
        </p:sp>
        <p:sp>
          <p:nvSpPr>
            <p:cNvPr id="38" name="Oval 69"/>
            <p:cNvSpPr>
              <a:spLocks noChangeArrowheads="1"/>
            </p:cNvSpPr>
            <p:nvPr/>
          </p:nvSpPr>
          <p:spPr bwMode="auto">
            <a:xfrm>
              <a:off x="769938" y="6010276"/>
              <a:ext cx="474662" cy="293687"/>
            </a:xfrm>
            <a:prstGeom prst="ellipse">
              <a:avLst/>
            </a:prstGeom>
            <a:solidFill>
              <a:schemeClr val="accent5"/>
            </a:solidFill>
            <a:ln w="12700">
              <a:noFill/>
              <a:round/>
              <a:headEnd/>
              <a:tailEnd/>
            </a:ln>
          </p:spPr>
          <p:txBody>
            <a:bodyPr wrap="none" anchor="ctr"/>
            <a:lstStyle/>
            <a:p>
              <a:pPr>
                <a:defRPr/>
              </a:pPr>
              <a:r>
                <a:rPr lang="en-US">
                  <a:solidFill>
                    <a:srgbClr val="000000"/>
                  </a:solidFill>
                </a:rPr>
                <a:t>H</a:t>
              </a:r>
            </a:p>
          </p:txBody>
        </p:sp>
        <p:sp>
          <p:nvSpPr>
            <p:cNvPr id="25638" name="Rectangle 52"/>
            <p:cNvSpPr>
              <a:spLocks noChangeArrowheads="1"/>
            </p:cNvSpPr>
            <p:nvPr/>
          </p:nvSpPr>
          <p:spPr bwMode="auto">
            <a:xfrm>
              <a:off x="2414588" y="5372100"/>
              <a:ext cx="425450" cy="222250"/>
            </a:xfrm>
            <a:prstGeom prst="rect">
              <a:avLst/>
            </a:prstGeom>
            <a:solidFill>
              <a:srgbClr val="0080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nchor="ctr"/>
            <a:lstStyle/>
            <a:p>
              <a:r>
                <a:rPr lang="en-US" smtClean="0">
                  <a:solidFill>
                    <a:srgbClr val="FFFFFF"/>
                  </a:solidFill>
                  <a:ea typeface="ヒラギノ角ゴ Pro W3" charset="0"/>
                  <a:cs typeface="ヒラギノ角ゴ Pro W3" charset="0"/>
                </a:rPr>
                <a:t> S</a:t>
              </a:r>
            </a:p>
          </p:txBody>
        </p:sp>
        <p:sp>
          <p:nvSpPr>
            <p:cNvPr id="25639" name="Rectangle 52"/>
            <p:cNvSpPr>
              <a:spLocks noChangeArrowheads="1"/>
            </p:cNvSpPr>
            <p:nvPr/>
          </p:nvSpPr>
          <p:spPr bwMode="auto">
            <a:xfrm>
              <a:off x="2840038" y="5832475"/>
              <a:ext cx="425450" cy="222250"/>
            </a:xfrm>
            <a:prstGeom prst="rect">
              <a:avLst/>
            </a:prstGeom>
            <a:solidFill>
              <a:srgbClr val="0080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nchor="ctr"/>
            <a:lstStyle/>
            <a:p>
              <a:r>
                <a:rPr lang="en-US" smtClean="0">
                  <a:solidFill>
                    <a:srgbClr val="FFFFFF"/>
                  </a:solidFill>
                  <a:ea typeface="ヒラギノ角ゴ Pro W3" charset="0"/>
                  <a:cs typeface="ヒラギノ角ゴ Pro W3" charset="0"/>
                </a:rPr>
                <a:t> S</a:t>
              </a:r>
            </a:p>
          </p:txBody>
        </p:sp>
        <p:sp>
          <p:nvSpPr>
            <p:cNvPr id="25640" name="Rectangle 52"/>
            <p:cNvSpPr>
              <a:spLocks noChangeArrowheads="1"/>
            </p:cNvSpPr>
            <p:nvPr/>
          </p:nvSpPr>
          <p:spPr bwMode="auto">
            <a:xfrm>
              <a:off x="2244725" y="6334125"/>
              <a:ext cx="425450" cy="222250"/>
            </a:xfrm>
            <a:prstGeom prst="rect">
              <a:avLst/>
            </a:prstGeom>
            <a:solidFill>
              <a:srgbClr val="0080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nchor="ctr"/>
            <a:lstStyle/>
            <a:p>
              <a:r>
                <a:rPr lang="en-US" smtClean="0">
                  <a:solidFill>
                    <a:srgbClr val="FFFFFF"/>
                  </a:solidFill>
                  <a:ea typeface="ヒラギノ角ゴ Pro W3" charset="0"/>
                  <a:cs typeface="ヒラギノ角ゴ Pro W3" charset="0"/>
                </a:rPr>
                <a:t> S</a:t>
              </a:r>
            </a:p>
          </p:txBody>
        </p:sp>
        <p:sp>
          <p:nvSpPr>
            <p:cNvPr id="25641" name="Rectangle 52"/>
            <p:cNvSpPr>
              <a:spLocks noChangeArrowheads="1"/>
            </p:cNvSpPr>
            <p:nvPr/>
          </p:nvSpPr>
          <p:spPr bwMode="auto">
            <a:xfrm>
              <a:off x="3497263" y="6003925"/>
              <a:ext cx="425450" cy="222250"/>
            </a:xfrm>
            <a:prstGeom prst="rect">
              <a:avLst/>
            </a:prstGeom>
            <a:solidFill>
              <a:srgbClr val="0080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nchor="ctr"/>
            <a:lstStyle/>
            <a:p>
              <a:r>
                <a:rPr lang="en-US" smtClean="0">
                  <a:solidFill>
                    <a:srgbClr val="FFFFFF"/>
                  </a:solidFill>
                  <a:ea typeface="ヒラギノ角ゴ Pro W3" charset="0"/>
                  <a:cs typeface="ヒラギノ角ゴ Pro W3" charset="0"/>
                </a:rPr>
                <a:t> S</a:t>
              </a:r>
            </a:p>
          </p:txBody>
        </p:sp>
        <p:sp>
          <p:nvSpPr>
            <p:cNvPr id="25642" name="Rectangle 52"/>
            <p:cNvSpPr>
              <a:spLocks noChangeArrowheads="1"/>
            </p:cNvSpPr>
            <p:nvPr/>
          </p:nvSpPr>
          <p:spPr bwMode="auto">
            <a:xfrm>
              <a:off x="4227513" y="5438775"/>
              <a:ext cx="425450" cy="222250"/>
            </a:xfrm>
            <a:prstGeom prst="rect">
              <a:avLst/>
            </a:prstGeom>
            <a:solidFill>
              <a:srgbClr val="0080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nchor="ctr"/>
            <a:lstStyle/>
            <a:p>
              <a:r>
                <a:rPr lang="en-US" smtClean="0">
                  <a:solidFill>
                    <a:srgbClr val="FFFFFF"/>
                  </a:solidFill>
                  <a:ea typeface="ヒラギノ角ゴ Pro W3" charset="0"/>
                  <a:cs typeface="ヒラギノ角ゴ Pro W3" charset="0"/>
                </a:rPr>
                <a:t> S</a:t>
              </a:r>
            </a:p>
          </p:txBody>
        </p:sp>
        <p:sp>
          <p:nvSpPr>
            <p:cNvPr id="25643" name="Rectangle 52"/>
            <p:cNvSpPr>
              <a:spLocks noChangeArrowheads="1"/>
            </p:cNvSpPr>
            <p:nvPr/>
          </p:nvSpPr>
          <p:spPr bwMode="auto">
            <a:xfrm>
              <a:off x="5451475" y="5549900"/>
              <a:ext cx="425450" cy="222250"/>
            </a:xfrm>
            <a:prstGeom prst="rect">
              <a:avLst/>
            </a:prstGeom>
            <a:solidFill>
              <a:srgbClr val="0080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nchor="ctr"/>
            <a:lstStyle/>
            <a:p>
              <a:r>
                <a:rPr lang="en-US" smtClean="0">
                  <a:solidFill>
                    <a:srgbClr val="FFFFFF"/>
                  </a:solidFill>
                  <a:ea typeface="ヒラギノ角ゴ Pro W3" charset="0"/>
                  <a:cs typeface="ヒラギノ角ゴ Pro W3" charset="0"/>
                </a:rPr>
                <a:t> S</a:t>
              </a:r>
            </a:p>
          </p:txBody>
        </p:sp>
        <p:sp>
          <p:nvSpPr>
            <p:cNvPr id="25644" name="Rectangle 52"/>
            <p:cNvSpPr>
              <a:spLocks noChangeArrowheads="1"/>
            </p:cNvSpPr>
            <p:nvPr/>
          </p:nvSpPr>
          <p:spPr bwMode="auto">
            <a:xfrm>
              <a:off x="5892800" y="5915025"/>
              <a:ext cx="425450" cy="222250"/>
            </a:xfrm>
            <a:prstGeom prst="rect">
              <a:avLst/>
            </a:prstGeom>
            <a:solidFill>
              <a:srgbClr val="0080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nchor="ctr"/>
            <a:lstStyle/>
            <a:p>
              <a:r>
                <a:rPr lang="en-US" smtClean="0">
                  <a:solidFill>
                    <a:srgbClr val="FFFFFF"/>
                  </a:solidFill>
                  <a:ea typeface="ヒラギノ角ゴ Pro W3" charset="0"/>
                  <a:cs typeface="ヒラギノ角ゴ Pro W3" charset="0"/>
                </a:rPr>
                <a:t> S</a:t>
              </a:r>
            </a:p>
          </p:txBody>
        </p:sp>
        <p:sp>
          <p:nvSpPr>
            <p:cNvPr id="25645" name="Rectangle 52"/>
            <p:cNvSpPr>
              <a:spLocks noChangeArrowheads="1"/>
            </p:cNvSpPr>
            <p:nvPr/>
          </p:nvSpPr>
          <p:spPr bwMode="auto">
            <a:xfrm>
              <a:off x="4697413" y="5995988"/>
              <a:ext cx="425450" cy="222250"/>
            </a:xfrm>
            <a:prstGeom prst="rect">
              <a:avLst/>
            </a:prstGeom>
            <a:solidFill>
              <a:srgbClr val="0080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nchor="ctr"/>
            <a:lstStyle/>
            <a:p>
              <a:r>
                <a:rPr lang="en-US" smtClean="0">
                  <a:solidFill>
                    <a:srgbClr val="FFFFFF"/>
                  </a:solidFill>
                  <a:ea typeface="ヒラギノ角ゴ Pro W3" charset="0"/>
                  <a:cs typeface="ヒラギノ角ゴ Pro W3" charset="0"/>
                </a:rPr>
                <a:t> S</a:t>
              </a:r>
            </a:p>
          </p:txBody>
        </p:sp>
        <p:sp>
          <p:nvSpPr>
            <p:cNvPr id="25646" name="Rectangle 52"/>
            <p:cNvSpPr>
              <a:spLocks noChangeArrowheads="1"/>
            </p:cNvSpPr>
            <p:nvPr/>
          </p:nvSpPr>
          <p:spPr bwMode="auto">
            <a:xfrm>
              <a:off x="4149725" y="6488113"/>
              <a:ext cx="425450" cy="222250"/>
            </a:xfrm>
            <a:prstGeom prst="rect">
              <a:avLst/>
            </a:prstGeom>
            <a:solidFill>
              <a:srgbClr val="0080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nchor="ctr"/>
            <a:lstStyle/>
            <a:p>
              <a:r>
                <a:rPr lang="en-US" smtClean="0">
                  <a:solidFill>
                    <a:srgbClr val="FFFFFF"/>
                  </a:solidFill>
                  <a:ea typeface="ヒラギノ角ゴ Pro W3" charset="0"/>
                  <a:cs typeface="ヒラギノ角ゴ Pro W3" charset="0"/>
                </a:rPr>
                <a:t> S</a:t>
              </a:r>
            </a:p>
          </p:txBody>
        </p:sp>
        <p:sp>
          <p:nvSpPr>
            <p:cNvPr id="25647" name="Rectangle 52"/>
            <p:cNvSpPr>
              <a:spLocks noChangeArrowheads="1"/>
            </p:cNvSpPr>
            <p:nvPr/>
          </p:nvSpPr>
          <p:spPr bwMode="auto">
            <a:xfrm>
              <a:off x="5892800" y="6488113"/>
              <a:ext cx="425450" cy="222250"/>
            </a:xfrm>
            <a:prstGeom prst="rect">
              <a:avLst/>
            </a:prstGeom>
            <a:solidFill>
              <a:srgbClr val="0080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nchor="ctr"/>
            <a:lstStyle/>
            <a:p>
              <a:r>
                <a:rPr lang="en-US" smtClean="0">
                  <a:solidFill>
                    <a:srgbClr val="FFFFFF"/>
                  </a:solidFill>
                  <a:ea typeface="ヒラギノ角ゴ Pro W3" charset="0"/>
                  <a:cs typeface="ヒラギノ角ゴ Pro W3" charset="0"/>
                </a:rPr>
                <a:t> S</a:t>
              </a:r>
            </a:p>
          </p:txBody>
        </p:sp>
        <p:sp>
          <p:nvSpPr>
            <p:cNvPr id="25648" name="Rectangle 52"/>
            <p:cNvSpPr>
              <a:spLocks noChangeArrowheads="1"/>
            </p:cNvSpPr>
            <p:nvPr/>
          </p:nvSpPr>
          <p:spPr bwMode="auto">
            <a:xfrm>
              <a:off x="6721475" y="6303963"/>
              <a:ext cx="425450" cy="222250"/>
            </a:xfrm>
            <a:prstGeom prst="rect">
              <a:avLst/>
            </a:prstGeom>
            <a:solidFill>
              <a:srgbClr val="0080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nchor="ctr"/>
            <a:lstStyle/>
            <a:p>
              <a:r>
                <a:rPr lang="en-US" smtClean="0">
                  <a:solidFill>
                    <a:srgbClr val="FFFFFF"/>
                  </a:solidFill>
                  <a:ea typeface="ヒラギノ角ゴ Pro W3" charset="0"/>
                  <a:cs typeface="ヒラギノ角ゴ Pro W3" charset="0"/>
                </a:rPr>
                <a:t> S</a:t>
              </a:r>
            </a:p>
          </p:txBody>
        </p:sp>
        <p:sp>
          <p:nvSpPr>
            <p:cNvPr id="25649" name="Rectangle 52"/>
            <p:cNvSpPr>
              <a:spLocks noChangeArrowheads="1"/>
            </p:cNvSpPr>
            <p:nvPr/>
          </p:nvSpPr>
          <p:spPr bwMode="auto">
            <a:xfrm>
              <a:off x="6969125" y="5873750"/>
              <a:ext cx="425450" cy="222250"/>
            </a:xfrm>
            <a:prstGeom prst="rect">
              <a:avLst/>
            </a:prstGeom>
            <a:solidFill>
              <a:srgbClr val="0080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12700">
                  <a:solidFill>
                    <a:srgbClr val="000000"/>
                  </a:solidFill>
                  <a:miter lim="800000"/>
                  <a:headEnd/>
                  <a:tailEnd/>
                </a14:hiddenLine>
              </a:ext>
            </a:extLst>
          </p:spPr>
          <p:txBody>
            <a:bodyPr wrap="none" anchor="ctr"/>
            <a:lstStyle/>
            <a:p>
              <a:r>
                <a:rPr lang="en-US" smtClean="0">
                  <a:solidFill>
                    <a:srgbClr val="FFFFFF"/>
                  </a:solidFill>
                  <a:ea typeface="ヒラギノ角ゴ Pro W3" charset="0"/>
                  <a:cs typeface="ヒラギノ角ゴ Pro W3" charset="0"/>
                </a:rPr>
                <a:t> S</a:t>
              </a:r>
            </a:p>
          </p:txBody>
        </p:sp>
        <p:sp>
          <p:nvSpPr>
            <p:cNvPr id="51" name="Oval 69"/>
            <p:cNvSpPr>
              <a:spLocks noChangeArrowheads="1"/>
            </p:cNvSpPr>
            <p:nvPr/>
          </p:nvSpPr>
          <p:spPr bwMode="auto">
            <a:xfrm>
              <a:off x="1158875" y="5453063"/>
              <a:ext cx="474663" cy="293688"/>
            </a:xfrm>
            <a:prstGeom prst="ellipse">
              <a:avLst/>
            </a:prstGeom>
            <a:solidFill>
              <a:schemeClr val="accent5"/>
            </a:solidFill>
            <a:ln w="12700">
              <a:noFill/>
              <a:round/>
              <a:headEnd/>
              <a:tailEnd/>
            </a:ln>
          </p:spPr>
          <p:txBody>
            <a:bodyPr wrap="none" anchor="ctr"/>
            <a:lstStyle/>
            <a:p>
              <a:pPr>
                <a:defRPr/>
              </a:pPr>
              <a:r>
                <a:rPr lang="en-US">
                  <a:solidFill>
                    <a:srgbClr val="000000"/>
                  </a:solidFill>
                </a:rPr>
                <a:t>H</a:t>
              </a:r>
            </a:p>
          </p:txBody>
        </p:sp>
        <p:sp>
          <p:nvSpPr>
            <p:cNvPr id="52" name="Oval 69"/>
            <p:cNvSpPr>
              <a:spLocks noChangeArrowheads="1"/>
            </p:cNvSpPr>
            <p:nvPr/>
          </p:nvSpPr>
          <p:spPr bwMode="auto">
            <a:xfrm>
              <a:off x="1095375" y="6432550"/>
              <a:ext cx="474663" cy="293687"/>
            </a:xfrm>
            <a:prstGeom prst="ellipse">
              <a:avLst/>
            </a:prstGeom>
            <a:solidFill>
              <a:schemeClr val="accent5"/>
            </a:solidFill>
            <a:ln w="12700">
              <a:noFill/>
              <a:round/>
              <a:headEnd/>
              <a:tailEnd/>
            </a:ln>
          </p:spPr>
          <p:txBody>
            <a:bodyPr wrap="none" anchor="ctr"/>
            <a:lstStyle/>
            <a:p>
              <a:pPr>
                <a:defRPr/>
              </a:pPr>
              <a:r>
                <a:rPr lang="en-US">
                  <a:solidFill>
                    <a:srgbClr val="000000"/>
                  </a:solidFill>
                </a:rPr>
                <a:t>H</a:t>
              </a:r>
            </a:p>
          </p:txBody>
        </p:sp>
        <p:sp>
          <p:nvSpPr>
            <p:cNvPr id="53" name="Oval 69"/>
            <p:cNvSpPr>
              <a:spLocks noChangeArrowheads="1"/>
            </p:cNvSpPr>
            <p:nvPr/>
          </p:nvSpPr>
          <p:spPr bwMode="auto">
            <a:xfrm>
              <a:off x="3228975" y="5224463"/>
              <a:ext cx="474663" cy="293688"/>
            </a:xfrm>
            <a:prstGeom prst="ellipse">
              <a:avLst/>
            </a:prstGeom>
            <a:solidFill>
              <a:schemeClr val="accent5"/>
            </a:solidFill>
            <a:ln w="12700">
              <a:noFill/>
              <a:round/>
              <a:headEnd/>
              <a:tailEnd/>
            </a:ln>
          </p:spPr>
          <p:txBody>
            <a:bodyPr wrap="none" anchor="ctr"/>
            <a:lstStyle/>
            <a:p>
              <a:pPr>
                <a:defRPr/>
              </a:pPr>
              <a:r>
                <a:rPr lang="en-US">
                  <a:solidFill>
                    <a:srgbClr val="000000"/>
                  </a:solidFill>
                </a:rPr>
                <a:t>H</a:t>
              </a:r>
            </a:p>
          </p:txBody>
        </p:sp>
        <p:sp>
          <p:nvSpPr>
            <p:cNvPr id="54" name="Oval 69"/>
            <p:cNvSpPr>
              <a:spLocks noChangeArrowheads="1"/>
            </p:cNvSpPr>
            <p:nvPr/>
          </p:nvSpPr>
          <p:spPr bwMode="auto">
            <a:xfrm>
              <a:off x="3195638" y="6526212"/>
              <a:ext cx="474662" cy="293688"/>
            </a:xfrm>
            <a:prstGeom prst="ellipse">
              <a:avLst/>
            </a:prstGeom>
            <a:solidFill>
              <a:schemeClr val="accent5"/>
            </a:solidFill>
            <a:ln w="12700">
              <a:noFill/>
              <a:round/>
              <a:headEnd/>
              <a:tailEnd/>
            </a:ln>
          </p:spPr>
          <p:txBody>
            <a:bodyPr wrap="none" anchor="ctr"/>
            <a:lstStyle/>
            <a:p>
              <a:pPr>
                <a:defRPr/>
              </a:pPr>
              <a:r>
                <a:rPr lang="en-US">
                  <a:solidFill>
                    <a:srgbClr val="000000"/>
                  </a:solidFill>
                </a:rPr>
                <a:t>H</a:t>
              </a:r>
            </a:p>
          </p:txBody>
        </p:sp>
        <p:sp>
          <p:nvSpPr>
            <p:cNvPr id="55" name="Oval 69"/>
            <p:cNvSpPr>
              <a:spLocks noChangeArrowheads="1"/>
            </p:cNvSpPr>
            <p:nvPr/>
          </p:nvSpPr>
          <p:spPr bwMode="auto">
            <a:xfrm>
              <a:off x="6238875" y="5397501"/>
              <a:ext cx="474663" cy="293687"/>
            </a:xfrm>
            <a:prstGeom prst="ellipse">
              <a:avLst/>
            </a:prstGeom>
            <a:solidFill>
              <a:schemeClr val="accent5"/>
            </a:solidFill>
            <a:ln w="12700">
              <a:noFill/>
              <a:round/>
              <a:headEnd/>
              <a:tailEnd/>
            </a:ln>
          </p:spPr>
          <p:txBody>
            <a:bodyPr wrap="none" anchor="ctr"/>
            <a:lstStyle/>
            <a:p>
              <a:pPr>
                <a:defRPr/>
              </a:pPr>
              <a:r>
                <a:rPr lang="en-US">
                  <a:solidFill>
                    <a:srgbClr val="000000"/>
                  </a:solidFill>
                </a:rPr>
                <a:t>H</a:t>
              </a:r>
            </a:p>
          </p:txBody>
        </p:sp>
        <p:sp>
          <p:nvSpPr>
            <p:cNvPr id="56" name="Oval 69"/>
            <p:cNvSpPr>
              <a:spLocks noChangeArrowheads="1"/>
            </p:cNvSpPr>
            <p:nvPr/>
          </p:nvSpPr>
          <p:spPr bwMode="auto">
            <a:xfrm>
              <a:off x="7764463" y="5568951"/>
              <a:ext cx="474662" cy="293687"/>
            </a:xfrm>
            <a:prstGeom prst="ellipse">
              <a:avLst/>
            </a:prstGeom>
            <a:solidFill>
              <a:schemeClr val="accent5"/>
            </a:solidFill>
            <a:ln w="12700">
              <a:noFill/>
              <a:round/>
              <a:headEnd/>
              <a:tailEnd/>
            </a:ln>
          </p:spPr>
          <p:txBody>
            <a:bodyPr wrap="none" anchor="ctr"/>
            <a:lstStyle/>
            <a:p>
              <a:pPr>
                <a:defRPr/>
              </a:pPr>
              <a:r>
                <a:rPr lang="en-US">
                  <a:solidFill>
                    <a:srgbClr val="000000"/>
                  </a:solidFill>
                </a:rPr>
                <a:t>H</a:t>
              </a:r>
            </a:p>
          </p:txBody>
        </p:sp>
        <p:sp>
          <p:nvSpPr>
            <p:cNvPr id="57" name="Oval 69"/>
            <p:cNvSpPr>
              <a:spLocks noChangeArrowheads="1"/>
            </p:cNvSpPr>
            <p:nvPr/>
          </p:nvSpPr>
          <p:spPr bwMode="auto">
            <a:xfrm>
              <a:off x="7848600" y="6037262"/>
              <a:ext cx="474663" cy="293688"/>
            </a:xfrm>
            <a:prstGeom prst="ellipse">
              <a:avLst/>
            </a:prstGeom>
            <a:solidFill>
              <a:schemeClr val="accent5"/>
            </a:solidFill>
            <a:ln w="12700">
              <a:noFill/>
              <a:round/>
              <a:headEnd/>
              <a:tailEnd/>
            </a:ln>
          </p:spPr>
          <p:txBody>
            <a:bodyPr wrap="none" anchor="ctr"/>
            <a:lstStyle/>
            <a:p>
              <a:pPr>
                <a:defRPr/>
              </a:pPr>
              <a:r>
                <a:rPr lang="en-US">
                  <a:solidFill>
                    <a:srgbClr val="000000"/>
                  </a:solidFill>
                </a:rPr>
                <a:t>H</a:t>
              </a:r>
            </a:p>
          </p:txBody>
        </p:sp>
        <p:sp>
          <p:nvSpPr>
            <p:cNvPr id="58" name="Oval 69"/>
            <p:cNvSpPr>
              <a:spLocks noChangeArrowheads="1"/>
            </p:cNvSpPr>
            <p:nvPr/>
          </p:nvSpPr>
          <p:spPr bwMode="auto">
            <a:xfrm>
              <a:off x="7718425" y="6456362"/>
              <a:ext cx="474663" cy="293688"/>
            </a:xfrm>
            <a:prstGeom prst="ellipse">
              <a:avLst/>
            </a:prstGeom>
            <a:solidFill>
              <a:schemeClr val="accent5"/>
            </a:solidFill>
            <a:ln w="12700">
              <a:noFill/>
              <a:round/>
              <a:headEnd/>
              <a:tailEnd/>
            </a:ln>
          </p:spPr>
          <p:txBody>
            <a:bodyPr wrap="none" anchor="ctr"/>
            <a:lstStyle/>
            <a:p>
              <a:pPr>
                <a:defRPr/>
              </a:pPr>
              <a:r>
                <a:rPr lang="en-US">
                  <a:solidFill>
                    <a:srgbClr val="000000"/>
                  </a:solidFill>
                </a:rPr>
                <a:t>H</a:t>
              </a: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25300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b="0">
                <a:latin typeface="Helvetica" charset="0"/>
                <a:ea typeface="ＭＳ Ｐゴシック" charset="0"/>
                <a:cs typeface="ＭＳ Ｐゴシック" charset="0"/>
              </a:rPr>
              <a:t>SEATTLE Design Decisions</a:t>
            </a:r>
          </a:p>
        </p:txBody>
      </p:sp>
      <p:sp>
        <p:nvSpPr>
          <p:cNvPr id="29697" name="Slide Number Placeholder 2"/>
          <p:cNvSpPr>
            <a:spLocks noGrp="1"/>
          </p:cNvSpPr>
          <p:nvPr>
            <p:ph type="sldNum" sz="quarter" idx="10"/>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fld id="{6E4CD42C-A2CF-AF48-9F19-5C6B274A3DB9}" type="slidenum">
              <a:rPr lang="en-US" sz="1400" b="0">
                <a:solidFill>
                  <a:srgbClr val="000000"/>
                </a:solidFill>
                <a:latin typeface="Times New Roman" charset="0"/>
              </a:rPr>
              <a:pPr eaLnBrk="1" hangingPunct="1"/>
              <a:t>5</a:t>
            </a:fld>
            <a:endParaRPr lang="en-US" sz="1400" b="0">
              <a:solidFill>
                <a:srgbClr val="000000"/>
              </a:solidFill>
              <a:latin typeface="Times New Roman" charset="0"/>
            </a:endParaRPr>
          </a:p>
        </p:txBody>
      </p:sp>
      <p:graphicFrame>
        <p:nvGraphicFramePr>
          <p:cNvPr id="6" name="Content Placeholder 5"/>
          <p:cNvGraphicFramePr>
            <a:graphicFrameLocks noGrp="1"/>
          </p:cNvGraphicFramePr>
          <p:nvPr>
            <p:ph idx="4294967295"/>
          </p:nvPr>
        </p:nvGraphicFramePr>
        <p:xfrm>
          <a:off x="609600" y="1363663"/>
          <a:ext cx="8221663" cy="4714876"/>
        </p:xfrm>
        <a:graphic>
          <a:graphicData uri="http://schemas.openxmlformats.org/drawingml/2006/table">
            <a:tbl>
              <a:tblPr/>
              <a:tblGrid>
                <a:gridCol w="2241550"/>
                <a:gridCol w="2665413"/>
                <a:gridCol w="3314700"/>
              </a:tblGrid>
              <a:tr h="5238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a:ln>
                            <a:noFill/>
                          </a:ln>
                          <a:solidFill>
                            <a:srgbClr val="FFFFFF"/>
                          </a:solidFill>
                          <a:effectLst/>
                          <a:latin typeface="Arial" charset="0"/>
                          <a:ea typeface="MS PGothic" charset="0"/>
                          <a:cs typeface="MS PGothic" charset="0"/>
                        </a:rPr>
                        <a:t>Objective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a:ln>
                            <a:noFill/>
                          </a:ln>
                          <a:solidFill>
                            <a:srgbClr val="FFFFFF"/>
                          </a:solidFill>
                          <a:effectLst/>
                          <a:latin typeface="Arial" charset="0"/>
                          <a:ea typeface="MS PGothic" charset="0"/>
                          <a:cs typeface="MS PGothic" charset="0"/>
                        </a:rPr>
                        <a:t>Approach</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baseline="0">
                          <a:ln>
                            <a:noFill/>
                          </a:ln>
                          <a:solidFill>
                            <a:srgbClr val="FFFFFF"/>
                          </a:solidFill>
                          <a:effectLst/>
                          <a:latin typeface="Arial" charset="0"/>
                          <a:ea typeface="MS PGothic" charset="0"/>
                          <a:cs typeface="MS PGothic" charset="0"/>
                        </a:rPr>
                        <a:t>Solution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20750">
                <a:tc>
                  <a:txBody>
                    <a:bodyPr/>
                    <a:lstStyle/>
                    <a:p>
                      <a:pPr marL="282575" marR="0" lvl="0" indent="-282575"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ea typeface="MS PGothic" charset="0"/>
                          <a:cs typeface="MS PGothic" charset="0"/>
                        </a:rPr>
                        <a:t>1. Avoiding flooding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5715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rgbClr val="FF3300"/>
                          </a:solidFill>
                          <a:effectLst/>
                          <a:latin typeface="Arial" charset="0"/>
                          <a:ea typeface="MS PGothic" charset="0"/>
                          <a:cs typeface="MS PGothic" charset="0"/>
                        </a:rPr>
                        <a:t>Never broadcast unicast traffic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rowSpan="2">
                  <a:txBody>
                    <a:bodyPr/>
                    <a:lstStyle/>
                    <a:p>
                      <a:pPr marL="5715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rgbClr val="215968"/>
                          </a:solidFill>
                          <a:effectLst/>
                          <a:latin typeface="Arial" charset="0"/>
                          <a:ea typeface="MS PGothic" charset="0"/>
                          <a:cs typeface="MS PGothic" charset="0"/>
                        </a:rPr>
                        <a:t>Network-layer </a:t>
                      </a:r>
                      <a:br>
                        <a:rPr kumimoji="0" lang="en-US" sz="2000" b="1" i="0" u="none" strike="noStrike" cap="none" normalizeH="0" baseline="0">
                          <a:ln>
                            <a:noFill/>
                          </a:ln>
                          <a:solidFill>
                            <a:srgbClr val="215968"/>
                          </a:solidFill>
                          <a:effectLst/>
                          <a:latin typeface="Arial" charset="0"/>
                          <a:ea typeface="MS PGothic" charset="0"/>
                          <a:cs typeface="MS PGothic" charset="0"/>
                        </a:rPr>
                      </a:br>
                      <a:r>
                        <a:rPr kumimoji="0" lang="en-US" sz="2000" b="1" i="0" u="none" strike="noStrike" cap="none" normalizeH="0" baseline="0">
                          <a:ln>
                            <a:noFill/>
                          </a:ln>
                          <a:solidFill>
                            <a:srgbClr val="215968"/>
                          </a:solidFill>
                          <a:effectLst/>
                          <a:latin typeface="Arial" charset="0"/>
                          <a:ea typeface="MS PGothic" charset="0"/>
                          <a:cs typeface="MS PGothic" charset="0"/>
                        </a:rPr>
                        <a:t>one-hop DHT</a:t>
                      </a:r>
                    </a:p>
                  </a:txBody>
                  <a:tcPr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r>
              <a:tr h="839788">
                <a:tc>
                  <a:txBody>
                    <a:bodyPr/>
                    <a:lstStyle/>
                    <a:p>
                      <a:pPr marL="282575" marR="0" lvl="0" indent="-282575"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ea typeface="MS PGothic" charset="0"/>
                          <a:cs typeface="MS PGothic" charset="0"/>
                        </a:rPr>
                        <a:t>2. Restraining broadcasting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5715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rgbClr val="FF3300"/>
                          </a:solidFill>
                          <a:effectLst/>
                          <a:latin typeface="Arial" charset="0"/>
                          <a:ea typeface="MS PGothic" charset="0"/>
                          <a:cs typeface="MS PGothic" charset="0"/>
                        </a:rPr>
                        <a:t>Bootstrap hosts </a:t>
                      </a:r>
                      <a:br>
                        <a:rPr kumimoji="0" lang="en-US" sz="2000" b="0" i="0" u="none" strike="noStrike" cap="none" normalizeH="0" baseline="0">
                          <a:ln>
                            <a:noFill/>
                          </a:ln>
                          <a:solidFill>
                            <a:srgbClr val="FF3300"/>
                          </a:solidFill>
                          <a:effectLst/>
                          <a:latin typeface="Arial" charset="0"/>
                          <a:ea typeface="MS PGothic" charset="0"/>
                          <a:cs typeface="MS PGothic" charset="0"/>
                        </a:rPr>
                      </a:br>
                      <a:r>
                        <a:rPr kumimoji="0" lang="en-US" sz="2000" b="0" i="0" u="none" strike="noStrike" cap="none" normalizeH="0" baseline="0">
                          <a:ln>
                            <a:noFill/>
                          </a:ln>
                          <a:solidFill>
                            <a:srgbClr val="FF3300"/>
                          </a:solidFill>
                          <a:effectLst/>
                          <a:latin typeface="Arial" charset="0"/>
                          <a:ea typeface="MS PGothic" charset="0"/>
                          <a:cs typeface="MS PGothic" charset="0"/>
                        </a:rPr>
                        <a:t>via unicast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vMerge="1">
                  <a:txBody>
                    <a:bodyPr/>
                    <a:lstStyle/>
                    <a:p>
                      <a:endParaRPr lang="en-US"/>
                    </a:p>
                  </a:txBody>
                  <a:tcPr/>
                </a:tc>
              </a:tr>
              <a:tr h="1216025">
                <a:tc>
                  <a:txBody>
                    <a:bodyPr/>
                    <a:lstStyle/>
                    <a:p>
                      <a:pPr marL="282575" marR="0" lvl="0" indent="-282575"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ea typeface="MS PGothic" charset="0"/>
                          <a:cs typeface="MS PGothic" charset="0"/>
                        </a:rPr>
                        <a:t>3. Reducing </a:t>
                      </a:r>
                      <a:br>
                        <a:rPr kumimoji="0" lang="en-US" sz="2000" b="0" i="0" u="none" strike="noStrike" cap="none" normalizeH="0" baseline="0">
                          <a:ln>
                            <a:noFill/>
                          </a:ln>
                          <a:solidFill>
                            <a:srgbClr val="000000"/>
                          </a:solidFill>
                          <a:effectLst/>
                          <a:latin typeface="Arial" charset="0"/>
                          <a:ea typeface="MS PGothic" charset="0"/>
                          <a:cs typeface="MS PGothic" charset="0"/>
                        </a:rPr>
                      </a:br>
                      <a:r>
                        <a:rPr kumimoji="0" lang="en-US" sz="2000" b="0" i="0" u="none" strike="noStrike" cap="none" normalizeH="0" baseline="0">
                          <a:ln>
                            <a:noFill/>
                          </a:ln>
                          <a:solidFill>
                            <a:srgbClr val="000000"/>
                          </a:solidFill>
                          <a:effectLst/>
                          <a:latin typeface="Arial" charset="0"/>
                          <a:ea typeface="MS PGothic" charset="0"/>
                          <a:cs typeface="MS PGothic" charset="0"/>
                        </a:rPr>
                        <a:t>routing state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5715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rgbClr val="FF3300"/>
                          </a:solidFill>
                          <a:effectLst/>
                          <a:latin typeface="Arial" charset="0"/>
                          <a:ea typeface="MS PGothic" charset="0"/>
                          <a:cs typeface="MS PGothic" charset="0"/>
                        </a:rPr>
                        <a:t>Populate host info</a:t>
                      </a:r>
                      <a:br>
                        <a:rPr kumimoji="0" lang="en-US" sz="2000" b="0" i="0" u="none" strike="noStrike" cap="none" normalizeH="0" baseline="0" dirty="0">
                          <a:ln>
                            <a:noFill/>
                          </a:ln>
                          <a:solidFill>
                            <a:srgbClr val="FF3300"/>
                          </a:solidFill>
                          <a:effectLst/>
                          <a:latin typeface="Arial" charset="0"/>
                          <a:ea typeface="MS PGothic" charset="0"/>
                          <a:cs typeface="MS PGothic" charset="0"/>
                        </a:rPr>
                      </a:br>
                      <a:r>
                        <a:rPr kumimoji="0" lang="en-US" sz="2000" b="0" i="0" u="none" strike="noStrike" cap="none" normalizeH="0" baseline="0" dirty="0">
                          <a:ln>
                            <a:noFill/>
                          </a:ln>
                          <a:solidFill>
                            <a:srgbClr val="FF3300"/>
                          </a:solidFill>
                          <a:effectLst/>
                          <a:latin typeface="Arial" charset="0"/>
                          <a:ea typeface="MS PGothic" charset="0"/>
                          <a:cs typeface="MS PGothic" charset="0"/>
                        </a:rPr>
                        <a:t>only when and where it is needed</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5715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rgbClr val="215968"/>
                          </a:solidFill>
                          <a:effectLst/>
                          <a:latin typeface="Arial" charset="0"/>
                          <a:ea typeface="MS PGothic" charset="0"/>
                          <a:cs typeface="MS PGothic" charset="0"/>
                        </a:rPr>
                        <a:t>Traffic-driven resolution with caching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r>
              <a:tr h="1214438">
                <a:tc>
                  <a:txBody>
                    <a:bodyPr/>
                    <a:lstStyle/>
                    <a:p>
                      <a:pPr marL="282575" marR="0" lvl="0" indent="-282575"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rgbClr val="000000"/>
                          </a:solidFill>
                          <a:effectLst/>
                          <a:latin typeface="Arial" charset="0"/>
                          <a:ea typeface="MS PGothic" charset="0"/>
                          <a:cs typeface="MS PGothic" charset="0"/>
                        </a:rPr>
                        <a:t>4. Shortest-path forwarding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p>
                      <a:pPr marL="5715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a:ln>
                            <a:noFill/>
                          </a:ln>
                          <a:solidFill>
                            <a:srgbClr val="FF3300"/>
                          </a:solidFill>
                          <a:effectLst/>
                          <a:latin typeface="Arial" charset="0"/>
                          <a:ea typeface="MS PGothic" charset="0"/>
                          <a:cs typeface="MS PGothic" charset="0"/>
                        </a:rPr>
                        <a:t>Allow switches </a:t>
                      </a:r>
                      <a:br>
                        <a:rPr kumimoji="0" lang="en-US" sz="2000" b="0" i="0" u="none" strike="noStrike" cap="none" normalizeH="0" baseline="0">
                          <a:ln>
                            <a:noFill/>
                          </a:ln>
                          <a:solidFill>
                            <a:srgbClr val="FF3300"/>
                          </a:solidFill>
                          <a:effectLst/>
                          <a:latin typeface="Arial" charset="0"/>
                          <a:ea typeface="MS PGothic" charset="0"/>
                          <a:cs typeface="MS PGothic" charset="0"/>
                        </a:rPr>
                      </a:br>
                      <a:r>
                        <a:rPr kumimoji="0" lang="en-US" sz="2000" b="0" i="0" u="none" strike="noStrike" cap="none" normalizeH="0" baseline="0">
                          <a:ln>
                            <a:noFill/>
                          </a:ln>
                          <a:solidFill>
                            <a:srgbClr val="FF3300"/>
                          </a:solidFill>
                          <a:effectLst/>
                          <a:latin typeface="Arial" charset="0"/>
                          <a:ea typeface="MS PGothic" charset="0"/>
                          <a:cs typeface="MS PGothic" charset="0"/>
                        </a:rPr>
                        <a:t>to learn topology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5715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215968"/>
                          </a:solidFill>
                          <a:effectLst/>
                          <a:latin typeface="Arial" charset="0"/>
                          <a:ea typeface="MS PGothic" charset="0"/>
                          <a:cs typeface="MS PGothic" charset="0"/>
                        </a:rPr>
                        <a:t>L2 link-state routing</a:t>
                      </a:r>
                    </a:p>
                    <a:p>
                      <a:pPr marL="5715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a:ln>
                            <a:noFill/>
                          </a:ln>
                          <a:solidFill>
                            <a:srgbClr val="215968"/>
                          </a:solidFill>
                          <a:effectLst/>
                          <a:latin typeface="Arial" charset="0"/>
                          <a:ea typeface="MS PGothic" charset="0"/>
                          <a:cs typeface="MS PGothic" charset="0"/>
                        </a:rPr>
                        <a:t>maintaining only</a:t>
                      </a:r>
                      <a:br>
                        <a:rPr kumimoji="0" lang="en-US" sz="2000" b="1" i="0" u="none" strike="noStrike" cap="none" normalizeH="0" baseline="0" dirty="0">
                          <a:ln>
                            <a:noFill/>
                          </a:ln>
                          <a:solidFill>
                            <a:srgbClr val="215968"/>
                          </a:solidFill>
                          <a:effectLst/>
                          <a:latin typeface="Arial" charset="0"/>
                          <a:ea typeface="MS PGothic" charset="0"/>
                          <a:cs typeface="MS PGothic" charset="0"/>
                        </a:rPr>
                      </a:br>
                      <a:r>
                        <a:rPr kumimoji="0" lang="en-US" sz="2000" b="1" i="0" u="none" strike="noStrike" cap="none" normalizeH="0" baseline="0" dirty="0">
                          <a:ln>
                            <a:noFill/>
                          </a:ln>
                          <a:solidFill>
                            <a:srgbClr val="215968"/>
                          </a:solidFill>
                          <a:effectLst/>
                          <a:latin typeface="Arial" charset="0"/>
                          <a:ea typeface="MS PGothic" charset="0"/>
                          <a:cs typeface="MS PGothic" charset="0"/>
                        </a:rPr>
                        <a:t>switch-level topology</a:t>
                      </a:r>
                      <a:endParaRPr kumimoji="0" lang="en-US" sz="2000" b="0" i="0" u="none" strike="noStrike" cap="none" normalizeH="0" baseline="0" dirty="0">
                        <a:ln>
                          <a:noFill/>
                        </a:ln>
                        <a:solidFill>
                          <a:srgbClr val="215968"/>
                        </a:solidFill>
                        <a:effectLst/>
                        <a:latin typeface="Arial" charset="0"/>
                        <a:ea typeface="MS PGothic" charset="0"/>
                        <a:cs typeface="MS PGothic"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r>
            </a:tbl>
          </a:graphicData>
        </a:graphic>
      </p:graphicFrame>
      <p:sp>
        <p:nvSpPr>
          <p:cNvPr id="5" name="Rectangle 3"/>
          <p:cNvSpPr txBox="1">
            <a:spLocks noChangeArrowheads="1"/>
          </p:cNvSpPr>
          <p:nvPr/>
        </p:nvSpPr>
        <p:spPr bwMode="auto">
          <a:xfrm>
            <a:off x="461963" y="6232525"/>
            <a:ext cx="5214937" cy="50006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eaLnBrk="1" hangingPunct="1">
              <a:spcBef>
                <a:spcPct val="20000"/>
              </a:spcBef>
              <a:buFont typeface="Wingdings 2" charset="0"/>
              <a:buNone/>
            </a:pPr>
            <a:r>
              <a:rPr lang="en-US" altLang="ko-KR" sz="2200" smtClean="0">
                <a:solidFill>
                  <a:srgbClr val="007AD6"/>
                </a:solidFill>
                <a:latin typeface="Calibri" charset="0"/>
                <a:ea typeface="Gulim" charset="0"/>
                <a:cs typeface="Gulim" charset="0"/>
              </a:rPr>
              <a:t>* Meanwhile, avoid modifying end hosts</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34789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5"/>
          <p:cNvSpPr>
            <a:spLocks noGrp="1" noChangeArrowheads="1"/>
          </p:cNvSpPr>
          <p:nvPr>
            <p:ph type="title"/>
          </p:nvPr>
        </p:nvSpPr>
        <p:spPr/>
        <p:txBody>
          <a:bodyPr/>
          <a:lstStyle/>
          <a:p>
            <a:r>
              <a:rPr lang="en-US">
                <a:latin typeface="Helvetica" charset="0"/>
                <a:ea typeface="ＭＳ Ｐゴシック" charset="0"/>
                <a:cs typeface="ＭＳ Ｐゴシック" charset="0"/>
              </a:rPr>
              <a:t>Network-Layer One-hop DHT</a:t>
            </a:r>
          </a:p>
        </p:txBody>
      </p:sp>
      <p:sp>
        <p:nvSpPr>
          <p:cNvPr id="2013190" name="Rectangle 6"/>
          <p:cNvSpPr>
            <a:spLocks noGrp="1" noChangeArrowheads="1"/>
          </p:cNvSpPr>
          <p:nvPr>
            <p:ph idx="1"/>
          </p:nvPr>
        </p:nvSpPr>
        <p:spPr/>
        <p:txBody>
          <a:bodyPr/>
          <a:lstStyle/>
          <a:p>
            <a:r>
              <a:rPr lang="en-US">
                <a:latin typeface="Arial" charset="0"/>
              </a:rPr>
              <a:t>Maintains &lt;key, value&gt; pairs with function </a:t>
            </a:r>
            <a:r>
              <a:rPr lang="en-US" i="1">
                <a:latin typeface="Arial" charset="0"/>
              </a:rPr>
              <a:t>F</a:t>
            </a:r>
            <a:r>
              <a:rPr lang="en-US">
                <a:latin typeface="Arial" charset="0"/>
              </a:rPr>
              <a:t> </a:t>
            </a:r>
          </a:p>
          <a:p>
            <a:pPr lvl="1"/>
            <a:r>
              <a:rPr lang="en-US">
                <a:latin typeface="Arial" charset="0"/>
                <a:ea typeface="Arial" charset="0"/>
                <a:cs typeface="Arial" charset="0"/>
              </a:rPr>
              <a:t>Consistent hash mapping a key to a switch</a:t>
            </a:r>
          </a:p>
          <a:p>
            <a:pPr lvl="1"/>
            <a:r>
              <a:rPr lang="en-US" i="1">
                <a:latin typeface="Arial" charset="0"/>
                <a:ea typeface="Arial" charset="0"/>
                <a:cs typeface="Arial" charset="0"/>
              </a:rPr>
              <a:t>F</a:t>
            </a:r>
            <a:r>
              <a:rPr lang="en-US">
                <a:latin typeface="Arial" charset="0"/>
                <a:ea typeface="Arial" charset="0"/>
                <a:cs typeface="Arial" charset="0"/>
              </a:rPr>
              <a:t> is defined over the set of live switches</a:t>
            </a:r>
          </a:p>
          <a:p>
            <a:r>
              <a:rPr lang="en-US">
                <a:latin typeface="Arial" charset="0"/>
              </a:rPr>
              <a:t>One-hop DHT</a:t>
            </a:r>
          </a:p>
          <a:p>
            <a:pPr lvl="1"/>
            <a:r>
              <a:rPr lang="en-US">
                <a:latin typeface="Arial" charset="0"/>
                <a:ea typeface="Arial" charset="0"/>
                <a:cs typeface="Arial" charset="0"/>
              </a:rPr>
              <a:t>Link-state routing ensures </a:t>
            </a:r>
            <a:br>
              <a:rPr lang="en-US">
                <a:latin typeface="Arial" charset="0"/>
                <a:ea typeface="Arial" charset="0"/>
                <a:cs typeface="Arial" charset="0"/>
              </a:rPr>
            </a:br>
            <a:r>
              <a:rPr lang="en-US">
                <a:latin typeface="Arial" charset="0"/>
                <a:ea typeface="Arial" charset="0"/>
                <a:cs typeface="Arial" charset="0"/>
              </a:rPr>
              <a:t>switches know each other</a:t>
            </a:r>
          </a:p>
          <a:p>
            <a:r>
              <a:rPr lang="en-US">
                <a:latin typeface="Arial" charset="0"/>
              </a:rPr>
              <a:t>Benefits</a:t>
            </a:r>
          </a:p>
          <a:p>
            <a:pPr lvl="1"/>
            <a:r>
              <a:rPr lang="en-US">
                <a:latin typeface="Arial" charset="0"/>
                <a:ea typeface="Arial" charset="0"/>
                <a:cs typeface="Arial" charset="0"/>
              </a:rPr>
              <a:t>Fast and efficient </a:t>
            </a:r>
            <a:br>
              <a:rPr lang="en-US">
                <a:latin typeface="Arial" charset="0"/>
                <a:ea typeface="Arial" charset="0"/>
                <a:cs typeface="Arial" charset="0"/>
              </a:rPr>
            </a:br>
            <a:r>
              <a:rPr lang="en-US">
                <a:latin typeface="Arial" charset="0"/>
                <a:ea typeface="Arial" charset="0"/>
                <a:cs typeface="Arial" charset="0"/>
              </a:rPr>
              <a:t>reaction to changes</a:t>
            </a:r>
          </a:p>
          <a:p>
            <a:pPr lvl="1"/>
            <a:r>
              <a:rPr lang="en-US">
                <a:latin typeface="Arial" charset="0"/>
                <a:ea typeface="Arial" charset="0"/>
                <a:cs typeface="Arial" charset="0"/>
              </a:rPr>
              <a:t>Reliability and capacity </a:t>
            </a:r>
            <a:br>
              <a:rPr lang="en-US">
                <a:latin typeface="Arial" charset="0"/>
                <a:ea typeface="Arial" charset="0"/>
                <a:cs typeface="Arial" charset="0"/>
              </a:rPr>
            </a:br>
            <a:r>
              <a:rPr lang="en-US">
                <a:latin typeface="Arial" charset="0"/>
                <a:ea typeface="Arial" charset="0"/>
                <a:cs typeface="Arial" charset="0"/>
              </a:rPr>
              <a:t>naturally grow with </a:t>
            </a:r>
            <a:br>
              <a:rPr lang="en-US">
                <a:latin typeface="Arial" charset="0"/>
                <a:ea typeface="Arial" charset="0"/>
                <a:cs typeface="Arial" charset="0"/>
              </a:rPr>
            </a:br>
            <a:r>
              <a:rPr lang="en-US">
                <a:latin typeface="Arial" charset="0"/>
                <a:ea typeface="Arial" charset="0"/>
                <a:cs typeface="Arial" charset="0"/>
              </a:rPr>
              <a:t>size of the network</a:t>
            </a:r>
          </a:p>
        </p:txBody>
      </p:sp>
      <p:sp>
        <p:nvSpPr>
          <p:cNvPr id="31745" name="Slide Number Placeholder 3"/>
          <p:cNvSpPr>
            <a:spLocks noGrp="1"/>
          </p:cNvSpPr>
          <p:nvPr>
            <p:ph type="sldNum" sz="quarter" idx="10"/>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fld id="{97EEEB7A-1CEC-A84C-9728-8CDF466FD25C}" type="slidenum">
              <a:rPr lang="en-US" sz="1400" b="0">
                <a:solidFill>
                  <a:srgbClr val="000000"/>
                </a:solidFill>
                <a:latin typeface="Times New Roman" charset="0"/>
              </a:rPr>
              <a:pPr eaLnBrk="1" hangingPunct="1"/>
              <a:t>6</a:t>
            </a:fld>
            <a:endParaRPr lang="en-US" sz="1400" b="0">
              <a:solidFill>
                <a:srgbClr val="000000"/>
              </a:solidFill>
              <a:latin typeface="Times New Roman" charset="0"/>
            </a:endParaRPr>
          </a:p>
        </p:txBody>
      </p:sp>
      <p:sp>
        <p:nvSpPr>
          <p:cNvPr id="31748" name="Oval 26"/>
          <p:cNvSpPr>
            <a:spLocks noChangeArrowheads="1"/>
          </p:cNvSpPr>
          <p:nvPr/>
        </p:nvSpPr>
        <p:spPr bwMode="auto">
          <a:xfrm>
            <a:off x="4994275" y="3236913"/>
            <a:ext cx="3609975" cy="3263900"/>
          </a:xfrm>
          <a:prstGeom prst="ellipse">
            <a:avLst/>
          </a:prstGeom>
          <a:noFill/>
          <a:ln w="38100">
            <a:solidFill>
              <a:srgbClr val="0000FF"/>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49" name="Line 27"/>
          <p:cNvSpPr>
            <a:spLocks noChangeShapeType="1"/>
          </p:cNvSpPr>
          <p:nvPr/>
        </p:nvSpPr>
        <p:spPr bwMode="auto">
          <a:xfrm>
            <a:off x="6799263" y="3082925"/>
            <a:ext cx="0" cy="269875"/>
          </a:xfrm>
          <a:prstGeom prst="line">
            <a:avLst/>
          </a:prstGeom>
          <a:noFill/>
          <a:ln w="38100">
            <a:solidFill>
              <a:srgbClr val="0000FF"/>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50" name="Line 28"/>
          <p:cNvSpPr>
            <a:spLocks noChangeShapeType="1"/>
          </p:cNvSpPr>
          <p:nvPr/>
        </p:nvSpPr>
        <p:spPr bwMode="auto">
          <a:xfrm flipH="1">
            <a:off x="6991350" y="3121025"/>
            <a:ext cx="115888" cy="269875"/>
          </a:xfrm>
          <a:prstGeom prst="line">
            <a:avLst/>
          </a:prstGeom>
          <a:noFill/>
          <a:ln w="38100">
            <a:solidFill>
              <a:srgbClr val="0000FF"/>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51" name="Text Box 29"/>
          <p:cNvSpPr txBox="1">
            <a:spLocks noChangeArrowheads="1"/>
          </p:cNvSpPr>
          <p:nvPr/>
        </p:nvSpPr>
        <p:spPr bwMode="auto">
          <a:xfrm>
            <a:off x="6592888" y="2725738"/>
            <a:ext cx="354012" cy="4572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eaLnBrk="1" hangingPunct="1"/>
            <a:r>
              <a:rPr lang="en-US" sz="2400" smtClean="0">
                <a:solidFill>
                  <a:srgbClr val="000000"/>
                </a:solidFill>
              </a:rPr>
              <a:t>0</a:t>
            </a:r>
          </a:p>
        </p:txBody>
      </p:sp>
      <p:sp>
        <p:nvSpPr>
          <p:cNvPr id="31752" name="Text Box 30"/>
          <p:cNvSpPr txBox="1">
            <a:spLocks noChangeArrowheads="1"/>
          </p:cNvSpPr>
          <p:nvPr/>
        </p:nvSpPr>
        <p:spPr bwMode="auto">
          <a:xfrm>
            <a:off x="7053263" y="2725738"/>
            <a:ext cx="354012" cy="4572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eaLnBrk="1" hangingPunct="1"/>
            <a:r>
              <a:rPr lang="en-US" sz="2400" smtClean="0">
                <a:solidFill>
                  <a:srgbClr val="000000"/>
                </a:solidFill>
              </a:rPr>
              <a:t>1</a:t>
            </a:r>
          </a:p>
        </p:txBody>
      </p:sp>
      <p:grpSp>
        <p:nvGrpSpPr>
          <p:cNvPr id="31753" name="Group 31"/>
          <p:cNvGrpSpPr>
            <a:grpSpLocks/>
          </p:cNvGrpSpPr>
          <p:nvPr/>
        </p:nvGrpSpPr>
        <p:grpSpPr bwMode="auto">
          <a:xfrm>
            <a:off x="7451725" y="3121025"/>
            <a:ext cx="346075" cy="39688"/>
            <a:chOff x="824" y="3950"/>
            <a:chExt cx="218" cy="25"/>
          </a:xfrm>
        </p:grpSpPr>
        <p:sp>
          <p:nvSpPr>
            <p:cNvPr id="31769" name="Oval 32"/>
            <p:cNvSpPr>
              <a:spLocks noChangeArrowheads="1"/>
            </p:cNvSpPr>
            <p:nvPr/>
          </p:nvSpPr>
          <p:spPr bwMode="auto">
            <a:xfrm>
              <a:off x="824" y="3950"/>
              <a:ext cx="24" cy="25"/>
            </a:xfrm>
            <a:prstGeom prst="ellips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70" name="Oval 33"/>
            <p:cNvSpPr>
              <a:spLocks noChangeArrowheads="1"/>
            </p:cNvSpPr>
            <p:nvPr/>
          </p:nvSpPr>
          <p:spPr bwMode="auto">
            <a:xfrm>
              <a:off x="921" y="3950"/>
              <a:ext cx="24" cy="25"/>
            </a:xfrm>
            <a:prstGeom prst="ellips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71" name="Oval 34"/>
            <p:cNvSpPr>
              <a:spLocks noChangeArrowheads="1"/>
            </p:cNvSpPr>
            <p:nvPr/>
          </p:nvSpPr>
          <p:spPr bwMode="auto">
            <a:xfrm>
              <a:off x="1018" y="3950"/>
              <a:ext cx="24" cy="25"/>
            </a:xfrm>
            <a:prstGeom prst="ellipse">
              <a:avLst/>
            </a:prstGeom>
            <a:noFill/>
            <a:ln w="38100">
              <a:solidFill>
                <a:schemeClr val="tx1"/>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grpSp>
      <p:sp>
        <p:nvSpPr>
          <p:cNvPr id="31754" name="Oval 35"/>
          <p:cNvSpPr>
            <a:spLocks noChangeArrowheads="1"/>
          </p:cNvSpPr>
          <p:nvPr/>
        </p:nvSpPr>
        <p:spPr bwMode="auto">
          <a:xfrm>
            <a:off x="7835900" y="3505200"/>
            <a:ext cx="153988" cy="153988"/>
          </a:xfrm>
          <a:prstGeom prst="ellipse">
            <a:avLst/>
          </a:prstGeom>
          <a:solidFill>
            <a:srgbClr val="FF33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round/>
                <a:headEnd/>
                <a:tailEnd/>
              </a14:hiddenLine>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55" name="Oval 36"/>
          <p:cNvSpPr>
            <a:spLocks noChangeArrowheads="1"/>
          </p:cNvSpPr>
          <p:nvPr/>
        </p:nvSpPr>
        <p:spPr bwMode="auto">
          <a:xfrm>
            <a:off x="8528050" y="4887913"/>
            <a:ext cx="153988" cy="153987"/>
          </a:xfrm>
          <a:prstGeom prst="ellipse">
            <a:avLst/>
          </a:prstGeom>
          <a:solidFill>
            <a:srgbClr val="0099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round/>
                <a:headEnd/>
                <a:tailEnd/>
              </a14:hiddenLine>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56" name="Oval 37"/>
          <p:cNvSpPr>
            <a:spLocks noChangeArrowheads="1"/>
          </p:cNvSpPr>
          <p:nvPr/>
        </p:nvSpPr>
        <p:spPr bwMode="auto">
          <a:xfrm>
            <a:off x="7529513" y="6270625"/>
            <a:ext cx="153987" cy="153988"/>
          </a:xfrm>
          <a:prstGeom prst="ellipse">
            <a:avLst/>
          </a:prstGeom>
          <a:solidFill>
            <a:srgbClr val="FF33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round/>
                <a:headEnd/>
                <a:tailEnd/>
              </a14:hiddenLine>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57" name="Oval 38"/>
          <p:cNvSpPr>
            <a:spLocks noChangeArrowheads="1"/>
          </p:cNvSpPr>
          <p:nvPr/>
        </p:nvSpPr>
        <p:spPr bwMode="auto">
          <a:xfrm>
            <a:off x="5032375" y="4197350"/>
            <a:ext cx="153988" cy="153988"/>
          </a:xfrm>
          <a:prstGeom prst="ellipse">
            <a:avLst/>
          </a:prstGeom>
          <a:solidFill>
            <a:srgbClr val="0099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round/>
                <a:headEnd/>
                <a:tailEnd/>
              </a14:hiddenLine>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58" name="Oval 39"/>
          <p:cNvSpPr>
            <a:spLocks noChangeArrowheads="1"/>
          </p:cNvSpPr>
          <p:nvPr/>
        </p:nvSpPr>
        <p:spPr bwMode="auto">
          <a:xfrm>
            <a:off x="5876925" y="6232525"/>
            <a:ext cx="153988" cy="153988"/>
          </a:xfrm>
          <a:prstGeom prst="ellipse">
            <a:avLst/>
          </a:prstGeom>
          <a:solidFill>
            <a:srgbClr val="FF33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round/>
                <a:headEnd/>
                <a:tailEnd/>
              </a14:hiddenLine>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59" name="Oval 40"/>
          <p:cNvSpPr>
            <a:spLocks noChangeArrowheads="1"/>
          </p:cNvSpPr>
          <p:nvPr/>
        </p:nvSpPr>
        <p:spPr bwMode="auto">
          <a:xfrm>
            <a:off x="7874000" y="6040438"/>
            <a:ext cx="153988" cy="153987"/>
          </a:xfrm>
          <a:prstGeom prst="ellipse">
            <a:avLst/>
          </a:prstGeom>
          <a:solidFill>
            <a:srgbClr val="0099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round/>
                <a:headEnd/>
                <a:tailEnd/>
              </a14:hiddenLine>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60" name="Line 41"/>
          <p:cNvSpPr>
            <a:spLocks noChangeShapeType="1"/>
          </p:cNvSpPr>
          <p:nvPr/>
        </p:nvSpPr>
        <p:spPr bwMode="auto">
          <a:xfrm>
            <a:off x="6453188" y="3121025"/>
            <a:ext cx="115887" cy="269875"/>
          </a:xfrm>
          <a:prstGeom prst="line">
            <a:avLst/>
          </a:prstGeom>
          <a:noFill/>
          <a:ln w="38100">
            <a:solidFill>
              <a:srgbClr val="0000FF"/>
            </a:solidFill>
            <a:round/>
            <a:headEnd/>
            <a:tailEnd/>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61" name="Text Box 42"/>
          <p:cNvSpPr txBox="1">
            <a:spLocks noChangeArrowheads="1"/>
          </p:cNvSpPr>
          <p:nvPr/>
        </p:nvSpPr>
        <p:spPr bwMode="auto">
          <a:xfrm>
            <a:off x="5616575" y="2725738"/>
            <a:ext cx="963613" cy="4572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eaLnBrk="1" hangingPunct="1"/>
            <a:r>
              <a:rPr lang="en-US" sz="2400" smtClean="0">
                <a:solidFill>
                  <a:srgbClr val="000000"/>
                </a:solidFill>
              </a:rPr>
              <a:t>2</a:t>
            </a:r>
            <a:r>
              <a:rPr lang="en-US" sz="2400" baseline="30000" smtClean="0">
                <a:solidFill>
                  <a:srgbClr val="000000"/>
                </a:solidFill>
              </a:rPr>
              <a:t>128</a:t>
            </a:r>
            <a:r>
              <a:rPr lang="en-US" sz="2400" smtClean="0">
                <a:solidFill>
                  <a:srgbClr val="000000"/>
                </a:solidFill>
              </a:rPr>
              <a:t>-1</a:t>
            </a:r>
          </a:p>
        </p:txBody>
      </p:sp>
      <p:sp>
        <p:nvSpPr>
          <p:cNvPr id="31762" name="Oval 43"/>
          <p:cNvSpPr>
            <a:spLocks noChangeArrowheads="1"/>
          </p:cNvSpPr>
          <p:nvPr/>
        </p:nvSpPr>
        <p:spPr bwMode="auto">
          <a:xfrm>
            <a:off x="5646738" y="3505200"/>
            <a:ext cx="153987" cy="153988"/>
          </a:xfrm>
          <a:prstGeom prst="ellipse">
            <a:avLst/>
          </a:prstGeom>
          <a:solidFill>
            <a:srgbClr val="0099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round/>
                <a:headEnd/>
                <a:tailEnd/>
              </a14:hiddenLine>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63" name="Oval 44"/>
          <p:cNvSpPr>
            <a:spLocks noChangeArrowheads="1"/>
          </p:cNvSpPr>
          <p:nvPr/>
        </p:nvSpPr>
        <p:spPr bwMode="auto">
          <a:xfrm>
            <a:off x="5108575" y="5541963"/>
            <a:ext cx="153988" cy="153987"/>
          </a:xfrm>
          <a:prstGeom prst="ellipse">
            <a:avLst/>
          </a:prstGeom>
          <a:solidFill>
            <a:srgbClr val="0099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round/>
                <a:headEnd/>
                <a:tailEnd/>
              </a14:hiddenLine>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64" name="Oval 45"/>
          <p:cNvSpPr>
            <a:spLocks noChangeArrowheads="1"/>
          </p:cNvSpPr>
          <p:nvPr/>
        </p:nvSpPr>
        <p:spPr bwMode="auto">
          <a:xfrm>
            <a:off x="4918075" y="4887913"/>
            <a:ext cx="153988" cy="153987"/>
          </a:xfrm>
          <a:prstGeom prst="ellipse">
            <a:avLst/>
          </a:prstGeom>
          <a:solidFill>
            <a:srgbClr val="FF33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round/>
                <a:headEnd/>
                <a:tailEnd/>
              </a14:hiddenLine>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65" name="Oval 46"/>
          <p:cNvSpPr>
            <a:spLocks noChangeArrowheads="1"/>
          </p:cNvSpPr>
          <p:nvPr/>
        </p:nvSpPr>
        <p:spPr bwMode="auto">
          <a:xfrm>
            <a:off x="5340350" y="3736975"/>
            <a:ext cx="153988" cy="153988"/>
          </a:xfrm>
          <a:prstGeom prst="ellipse">
            <a:avLst/>
          </a:prstGeom>
          <a:solidFill>
            <a:srgbClr val="FF33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round/>
                <a:headEnd/>
                <a:tailEnd/>
              </a14:hiddenLine>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66" name="Oval 47"/>
          <p:cNvSpPr>
            <a:spLocks noChangeArrowheads="1"/>
          </p:cNvSpPr>
          <p:nvPr/>
        </p:nvSpPr>
        <p:spPr bwMode="auto">
          <a:xfrm>
            <a:off x="8450263" y="4389438"/>
            <a:ext cx="153987" cy="153987"/>
          </a:xfrm>
          <a:prstGeom prst="ellipse">
            <a:avLst/>
          </a:prstGeom>
          <a:solidFill>
            <a:srgbClr val="FF33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round/>
                <a:headEnd/>
                <a:tailEnd/>
              </a14:hiddenLine>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67" name="Oval 48"/>
          <p:cNvSpPr>
            <a:spLocks noChangeArrowheads="1"/>
          </p:cNvSpPr>
          <p:nvPr/>
        </p:nvSpPr>
        <p:spPr bwMode="auto">
          <a:xfrm>
            <a:off x="6723063" y="6424613"/>
            <a:ext cx="153987" cy="153987"/>
          </a:xfrm>
          <a:prstGeom prst="ellipse">
            <a:avLst/>
          </a:prstGeom>
          <a:solidFill>
            <a:srgbClr val="FF33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round/>
                <a:headEnd/>
                <a:tailEnd/>
              </a14:hiddenLine>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1768" name="Oval 49"/>
          <p:cNvSpPr>
            <a:spLocks noChangeArrowheads="1"/>
          </p:cNvSpPr>
          <p:nvPr/>
        </p:nvSpPr>
        <p:spPr bwMode="auto">
          <a:xfrm>
            <a:off x="8335963" y="5541963"/>
            <a:ext cx="153987" cy="153987"/>
          </a:xfrm>
          <a:prstGeom prst="ellipse">
            <a:avLst/>
          </a:prstGeom>
          <a:solidFill>
            <a:srgbClr val="FF3300"/>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38100">
                <a:solidFill>
                  <a:srgbClr val="000000"/>
                </a:solidFill>
                <a:round/>
                <a:headEnd/>
                <a:tailEnd/>
              </a14:hiddenLine>
            </a:ext>
          </a:extLst>
        </p:spPr>
        <p:txBody>
          <a:bodyPr wrap="none" anchor="ctr"/>
          <a:lstStyle/>
          <a:p>
            <a:pPr algn="ctr" defTabSz="914400"/>
            <a:endParaRPr lang="en-US" sz="2000" b="1" smtClean="0">
              <a:solidFill>
                <a:srgbClr val="000000"/>
              </a:solidFill>
              <a:latin typeface="Helvetica" charset="0"/>
              <a:ea typeface="ＭＳ Ｐゴシック" charset="0"/>
              <a:cs typeface="ＭＳ Ｐゴシック"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25608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a:latin typeface="Helvetica" charset="0"/>
                <a:ea typeface="ＭＳ Ｐゴシック" charset="0"/>
                <a:cs typeface="ＭＳ Ｐゴシック" charset="0"/>
              </a:rPr>
              <a:t>Location Resolution</a:t>
            </a:r>
          </a:p>
        </p:txBody>
      </p:sp>
      <p:sp>
        <p:nvSpPr>
          <p:cNvPr id="33794" name="Slide Number Placeholder 2"/>
          <p:cNvSpPr>
            <a:spLocks noGrp="1"/>
          </p:cNvSpPr>
          <p:nvPr>
            <p:ph type="sldNum" sz="quarter" idx="10"/>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fld id="{5A1A1FCD-CD43-D843-9EAC-EE4C5D716ACB}" type="slidenum">
              <a:rPr lang="en-US" sz="1400" b="0">
                <a:solidFill>
                  <a:srgbClr val="000000"/>
                </a:solidFill>
                <a:latin typeface="Times New Roman" charset="0"/>
              </a:rPr>
              <a:pPr eaLnBrk="1" hangingPunct="1"/>
              <a:t>7</a:t>
            </a:fld>
            <a:endParaRPr lang="en-US" sz="1400" b="0">
              <a:solidFill>
                <a:srgbClr val="000000"/>
              </a:solidFill>
              <a:latin typeface="Times New Roman" charset="0"/>
            </a:endParaRPr>
          </a:p>
        </p:txBody>
      </p:sp>
      <p:sp>
        <p:nvSpPr>
          <p:cNvPr id="31" name="AutoShape 40"/>
          <p:cNvSpPr>
            <a:spLocks noChangeArrowheads="1"/>
          </p:cNvSpPr>
          <p:nvPr/>
        </p:nvSpPr>
        <p:spPr bwMode="auto">
          <a:xfrm>
            <a:off x="644280" y="5201290"/>
            <a:ext cx="304800" cy="252413"/>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endParaRPr lang="en-US" altLang="ko-KR" b="1" i="1">
              <a:solidFill>
                <a:srgbClr val="FFFFFF"/>
              </a:solidFill>
              <a:latin typeface="Calibri" charset="0"/>
              <a:ea typeface="맑은 고딕" charset="0"/>
              <a:cs typeface="맑은 고딕" charset="0"/>
            </a:endParaRPr>
          </a:p>
        </p:txBody>
      </p:sp>
      <p:sp>
        <p:nvSpPr>
          <p:cNvPr id="32" name="Oval 41"/>
          <p:cNvSpPr>
            <a:spLocks noChangeArrowheads="1"/>
          </p:cNvSpPr>
          <p:nvPr/>
        </p:nvSpPr>
        <p:spPr bwMode="auto">
          <a:xfrm>
            <a:off x="642910" y="5539066"/>
            <a:ext cx="303432" cy="286927"/>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0" tIns="0" rIns="0" anchor="ctr"/>
          <a:lstStyle/>
          <a:p>
            <a:pPr algn="ctr" defTabSz="914400">
              <a:defRPr/>
            </a:pPr>
            <a:endParaRPr lang="en-US" altLang="ko-KR" sz="2000" b="1" i="1">
              <a:solidFill>
                <a:srgbClr val="FFFFFF"/>
              </a:solidFill>
              <a:latin typeface="Times New Roman" charset="0"/>
              <a:ea typeface="Times New Roman" charset="0"/>
              <a:cs typeface="Times New Roman" charset="0"/>
            </a:endParaRPr>
          </a:p>
        </p:txBody>
      </p:sp>
      <p:sp>
        <p:nvSpPr>
          <p:cNvPr id="33801" name="Text Box 42"/>
          <p:cNvSpPr txBox="1">
            <a:spLocks noChangeArrowheads="1"/>
          </p:cNvSpPr>
          <p:nvPr/>
        </p:nvSpPr>
        <p:spPr bwMode="auto">
          <a:xfrm>
            <a:off x="1095375" y="5143500"/>
            <a:ext cx="1004888" cy="36988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eaLnBrk="1" hangingPunct="1"/>
            <a:r>
              <a:rPr lang="en-US" altLang="ko-KR" sz="1800" b="0" smtClean="0">
                <a:solidFill>
                  <a:srgbClr val="000000"/>
                </a:solidFill>
                <a:latin typeface="Calibri" charset="0"/>
                <a:ea typeface="Gulim" charset="0"/>
                <a:cs typeface="Gulim" charset="0"/>
              </a:rPr>
              <a:t>Switches</a:t>
            </a:r>
          </a:p>
        </p:txBody>
      </p:sp>
      <p:sp>
        <p:nvSpPr>
          <p:cNvPr id="33802" name="Text Box 43"/>
          <p:cNvSpPr txBox="1">
            <a:spLocks noChangeArrowheads="1"/>
          </p:cNvSpPr>
          <p:nvPr/>
        </p:nvSpPr>
        <p:spPr bwMode="auto">
          <a:xfrm>
            <a:off x="1079500" y="5480050"/>
            <a:ext cx="1090613" cy="36988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eaLnBrk="1" hangingPunct="1"/>
            <a:r>
              <a:rPr lang="en-US" altLang="ko-KR" sz="1800" b="0" smtClean="0">
                <a:solidFill>
                  <a:srgbClr val="000000"/>
                </a:solidFill>
                <a:latin typeface="Calibri" charset="0"/>
                <a:ea typeface="Gulim" charset="0"/>
                <a:cs typeface="Gulim" charset="0"/>
              </a:rPr>
              <a:t>End hosts</a:t>
            </a:r>
          </a:p>
        </p:txBody>
      </p:sp>
      <p:sp>
        <p:nvSpPr>
          <p:cNvPr id="33803" name="Line 44"/>
          <p:cNvSpPr>
            <a:spLocks noChangeShapeType="1"/>
          </p:cNvSpPr>
          <p:nvPr/>
        </p:nvSpPr>
        <p:spPr bwMode="auto">
          <a:xfrm>
            <a:off x="555625" y="6018213"/>
            <a:ext cx="504825" cy="0"/>
          </a:xfrm>
          <a:prstGeom prst="line">
            <a:avLst/>
          </a:prstGeom>
          <a:noFill/>
          <a:ln w="28575">
            <a:solidFill>
              <a:srgbClr val="FF3300"/>
            </a:solidFill>
            <a:prstDash val="sysDot"/>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33804" name="Text Box 45"/>
          <p:cNvSpPr txBox="1">
            <a:spLocks noChangeArrowheads="1"/>
          </p:cNvSpPr>
          <p:nvPr/>
        </p:nvSpPr>
        <p:spPr bwMode="auto">
          <a:xfrm>
            <a:off x="1089025" y="5837238"/>
            <a:ext cx="1743075" cy="36988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eaLnBrk="1" hangingPunct="1"/>
            <a:r>
              <a:rPr lang="en-US" altLang="ko-KR" sz="1800" b="0" smtClean="0">
                <a:solidFill>
                  <a:srgbClr val="000000"/>
                </a:solidFill>
                <a:latin typeface="Calibri" charset="0"/>
                <a:ea typeface="Gulim" charset="0"/>
                <a:cs typeface="Gulim" charset="0"/>
              </a:rPr>
              <a:t>Control message</a:t>
            </a:r>
          </a:p>
        </p:txBody>
      </p:sp>
      <p:sp>
        <p:nvSpPr>
          <p:cNvPr id="33805" name="Text Box 47"/>
          <p:cNvSpPr txBox="1">
            <a:spLocks noChangeArrowheads="1"/>
          </p:cNvSpPr>
          <p:nvPr/>
        </p:nvSpPr>
        <p:spPr bwMode="auto">
          <a:xfrm>
            <a:off x="1087438" y="6175375"/>
            <a:ext cx="1225550" cy="3683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eaLnBrk="1" hangingPunct="1"/>
            <a:r>
              <a:rPr lang="en-US" altLang="ko-KR" sz="1800" b="0" smtClean="0">
                <a:solidFill>
                  <a:srgbClr val="000000"/>
                </a:solidFill>
                <a:latin typeface="Calibri" charset="0"/>
                <a:ea typeface="Gulim" charset="0"/>
                <a:cs typeface="Gulim" charset="0"/>
              </a:rPr>
              <a:t>Data traffic</a:t>
            </a:r>
          </a:p>
        </p:txBody>
      </p:sp>
      <p:sp>
        <p:nvSpPr>
          <p:cNvPr id="33806" name="Line 44"/>
          <p:cNvSpPr>
            <a:spLocks noChangeShapeType="1"/>
          </p:cNvSpPr>
          <p:nvPr/>
        </p:nvSpPr>
        <p:spPr bwMode="auto">
          <a:xfrm>
            <a:off x="552450" y="6356350"/>
            <a:ext cx="504825" cy="0"/>
          </a:xfrm>
          <a:prstGeom prst="line">
            <a:avLst/>
          </a:prstGeom>
          <a:noFill/>
          <a:ln w="28575">
            <a:solidFill>
              <a:srgbClr val="0033FF"/>
            </a:solidFill>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55" name="Text Box 25"/>
          <p:cNvSpPr txBox="1">
            <a:spLocks noChangeArrowheads="1"/>
          </p:cNvSpPr>
          <p:nvPr/>
        </p:nvSpPr>
        <p:spPr bwMode="auto">
          <a:xfrm>
            <a:off x="2266950" y="1316038"/>
            <a:ext cx="4572000" cy="457200"/>
          </a:xfrm>
          <a:prstGeom prst="rect">
            <a:avLst/>
          </a:prstGeom>
          <a:solidFill>
            <a:srgbClr val="99CCFF">
              <a:alpha val="59999"/>
            </a:srgbClr>
          </a:solidFill>
          <a:ln w="9525">
            <a:noFill/>
            <a:miter lim="800000"/>
            <a:headEnd/>
            <a:tailEnd/>
          </a:ln>
          <a:effectLst>
            <a:outerShdw blurRad="63500" dist="38100" dir="2700000" algn="tl" rotWithShape="0">
              <a:srgbClr val="000000">
                <a:alpha val="39999"/>
              </a:srgbClr>
            </a:outerShdw>
          </a:effectLst>
        </p:spPr>
        <p:txBody>
          <a:bodyPr>
            <a:spAutoFit/>
          </a:bodyPr>
          <a:lstStyle/>
          <a:p>
            <a:pPr marL="176213" indent="-176213" algn="ctr" defTabSz="914400" eaLnBrk="0" hangingPunct="0">
              <a:defRPr/>
            </a:pPr>
            <a:r>
              <a:rPr lang="en-US" altLang="ko-KR" sz="2400" b="1">
                <a:solidFill>
                  <a:srgbClr val="003366"/>
                </a:solidFill>
                <a:latin typeface="Calibri" charset="0"/>
                <a:ea typeface="MS PGothic" pitchFamily="34" charset="-128"/>
                <a:cs typeface="MS PGothic" pitchFamily="34" charset="-128"/>
              </a:rPr>
              <a:t>&lt;key, val&gt; = &lt;MAC addr, location&gt;</a:t>
            </a:r>
          </a:p>
        </p:txBody>
      </p:sp>
      <p:sp>
        <p:nvSpPr>
          <p:cNvPr id="58" name="Line 4"/>
          <p:cNvSpPr>
            <a:spLocks noChangeShapeType="1"/>
          </p:cNvSpPr>
          <p:nvPr/>
        </p:nvSpPr>
        <p:spPr bwMode="auto">
          <a:xfrm flipH="1" flipV="1">
            <a:off x="4724400" y="2513013"/>
            <a:ext cx="1905000" cy="2895600"/>
          </a:xfrm>
          <a:prstGeom prst="line">
            <a:avLst/>
          </a:prstGeom>
          <a:noFill/>
          <a:ln w="19050">
            <a:solidFill>
              <a:schemeClr val="tx1">
                <a:lumMod val="50000"/>
                <a:lumOff val="50000"/>
              </a:schemeClr>
            </a:solidFill>
            <a:round/>
            <a:headEnd/>
            <a:tailEnd/>
          </a:ln>
          <a:effectLst/>
        </p:spPr>
        <p:txBody>
          <a:bodyPr/>
          <a:lstStyle/>
          <a:p>
            <a:pPr defTabSz="914400" eaLnBrk="0" hangingPunct="0">
              <a:defRPr/>
            </a:pPr>
            <a:endParaRPr lang="en-US" sz="2000" dirty="0">
              <a:solidFill>
                <a:srgbClr val="000000"/>
              </a:solidFill>
              <a:latin typeface="Arial"/>
              <a:ea typeface="ＭＳ Ｐゴシック" pitchFamily="34" charset="-128"/>
              <a:cs typeface="Arial"/>
            </a:endParaRPr>
          </a:p>
        </p:txBody>
      </p:sp>
      <p:sp>
        <p:nvSpPr>
          <p:cNvPr id="59" name="Line 10"/>
          <p:cNvSpPr>
            <a:spLocks noChangeShapeType="1"/>
          </p:cNvSpPr>
          <p:nvPr/>
        </p:nvSpPr>
        <p:spPr bwMode="auto">
          <a:xfrm>
            <a:off x="914400" y="2436813"/>
            <a:ext cx="1295400" cy="406400"/>
          </a:xfrm>
          <a:prstGeom prst="line">
            <a:avLst/>
          </a:prstGeom>
          <a:noFill/>
          <a:ln w="28575">
            <a:solidFill>
              <a:srgbClr val="FF3300"/>
            </a:solidFill>
            <a:prstDash val="sysDot"/>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cxnSp>
        <p:nvCxnSpPr>
          <p:cNvPr id="60" name="AutoShape 11"/>
          <p:cNvCxnSpPr>
            <a:cxnSpLocks noChangeShapeType="1"/>
          </p:cNvCxnSpPr>
          <p:nvPr/>
        </p:nvCxnSpPr>
        <p:spPr bwMode="auto">
          <a:xfrm flipH="1">
            <a:off x="6697663" y="3516313"/>
            <a:ext cx="549275" cy="1730375"/>
          </a:xfrm>
          <a:prstGeom prst="straightConnector1">
            <a:avLst/>
          </a:prstGeom>
          <a:noFill/>
          <a:ln w="19050">
            <a:solidFill>
              <a:schemeClr val="tx1">
                <a:lumMod val="50000"/>
                <a:lumOff val="50000"/>
              </a:schemeClr>
            </a:solidFill>
            <a:round/>
            <a:headEnd/>
            <a:tailEnd/>
          </a:ln>
          <a:effectLst/>
        </p:spPr>
      </p:cxnSp>
      <p:sp>
        <p:nvSpPr>
          <p:cNvPr id="61" name="Line 12"/>
          <p:cNvSpPr>
            <a:spLocks noChangeShapeType="1"/>
          </p:cNvSpPr>
          <p:nvPr/>
        </p:nvSpPr>
        <p:spPr bwMode="auto">
          <a:xfrm>
            <a:off x="2514600" y="2894013"/>
            <a:ext cx="1387475" cy="2019300"/>
          </a:xfrm>
          <a:prstGeom prst="line">
            <a:avLst/>
          </a:prstGeom>
          <a:noFill/>
          <a:ln w="19050">
            <a:solidFill>
              <a:schemeClr val="tx1">
                <a:lumMod val="50000"/>
                <a:lumOff val="50000"/>
              </a:schemeClr>
            </a:solidFill>
            <a:round/>
            <a:headEnd/>
            <a:tailEnd/>
          </a:ln>
          <a:effectLst/>
        </p:spPr>
        <p:txBody>
          <a:bodyPr/>
          <a:lstStyle/>
          <a:p>
            <a:pPr defTabSz="914400" eaLnBrk="0" hangingPunct="0">
              <a:defRPr/>
            </a:pPr>
            <a:endParaRPr lang="en-US" sz="2000" dirty="0">
              <a:solidFill>
                <a:srgbClr val="000000"/>
              </a:solidFill>
              <a:latin typeface="Arial"/>
              <a:ea typeface="ＭＳ Ｐゴシック" pitchFamily="34" charset="-128"/>
              <a:cs typeface="Arial"/>
            </a:endParaRPr>
          </a:p>
        </p:txBody>
      </p:sp>
      <p:sp>
        <p:nvSpPr>
          <p:cNvPr id="62" name="Line 15"/>
          <p:cNvSpPr>
            <a:spLocks noChangeShapeType="1"/>
          </p:cNvSpPr>
          <p:nvPr/>
        </p:nvSpPr>
        <p:spPr bwMode="auto">
          <a:xfrm>
            <a:off x="4724400" y="2360613"/>
            <a:ext cx="2438400" cy="990600"/>
          </a:xfrm>
          <a:prstGeom prst="line">
            <a:avLst/>
          </a:prstGeom>
          <a:noFill/>
          <a:ln w="19050">
            <a:solidFill>
              <a:schemeClr val="tx1">
                <a:lumMod val="50000"/>
                <a:lumOff val="50000"/>
              </a:schemeClr>
            </a:solidFill>
            <a:round/>
            <a:headEnd/>
            <a:tailEnd/>
          </a:ln>
          <a:effectLst/>
        </p:spPr>
        <p:txBody>
          <a:bodyPr/>
          <a:lstStyle/>
          <a:p>
            <a:pPr defTabSz="914400" eaLnBrk="0" hangingPunct="0">
              <a:defRPr/>
            </a:pPr>
            <a:endParaRPr lang="en-US" sz="2000" dirty="0">
              <a:solidFill>
                <a:srgbClr val="000000"/>
              </a:solidFill>
              <a:latin typeface="Arial"/>
              <a:ea typeface="ＭＳ Ｐゴシック" pitchFamily="34" charset="-128"/>
              <a:cs typeface="Arial"/>
            </a:endParaRPr>
          </a:p>
        </p:txBody>
      </p:sp>
      <p:sp>
        <p:nvSpPr>
          <p:cNvPr id="63" name="Line 16"/>
          <p:cNvSpPr>
            <a:spLocks noChangeShapeType="1"/>
          </p:cNvSpPr>
          <p:nvPr/>
        </p:nvSpPr>
        <p:spPr bwMode="auto">
          <a:xfrm flipV="1">
            <a:off x="4038600" y="2513013"/>
            <a:ext cx="533400" cy="2438400"/>
          </a:xfrm>
          <a:prstGeom prst="line">
            <a:avLst/>
          </a:prstGeom>
          <a:noFill/>
          <a:ln w="19050">
            <a:solidFill>
              <a:schemeClr val="tx1">
                <a:lumMod val="50000"/>
                <a:lumOff val="50000"/>
              </a:schemeClr>
            </a:solidFill>
            <a:round/>
            <a:headEnd/>
            <a:tailEnd/>
          </a:ln>
          <a:effectLst/>
        </p:spPr>
        <p:txBody>
          <a:bodyPr/>
          <a:lstStyle/>
          <a:p>
            <a:pPr defTabSz="914400" eaLnBrk="0" hangingPunct="0">
              <a:defRPr/>
            </a:pPr>
            <a:endParaRPr lang="en-US" sz="2000" dirty="0">
              <a:solidFill>
                <a:srgbClr val="000000"/>
              </a:solidFill>
              <a:latin typeface="Arial"/>
              <a:ea typeface="ＭＳ Ｐゴシック" pitchFamily="34" charset="-128"/>
              <a:cs typeface="Arial"/>
            </a:endParaRPr>
          </a:p>
        </p:txBody>
      </p:sp>
      <p:sp>
        <p:nvSpPr>
          <p:cNvPr id="64" name="Line 17"/>
          <p:cNvSpPr>
            <a:spLocks noChangeShapeType="1"/>
          </p:cNvSpPr>
          <p:nvPr/>
        </p:nvSpPr>
        <p:spPr bwMode="auto">
          <a:xfrm>
            <a:off x="4038600" y="5051425"/>
            <a:ext cx="2514600" cy="433388"/>
          </a:xfrm>
          <a:prstGeom prst="line">
            <a:avLst/>
          </a:prstGeom>
          <a:noFill/>
          <a:ln w="19050">
            <a:solidFill>
              <a:schemeClr val="tx1">
                <a:lumMod val="50000"/>
                <a:lumOff val="50000"/>
              </a:schemeClr>
            </a:solidFill>
            <a:round/>
            <a:headEnd/>
            <a:tailEnd/>
          </a:ln>
          <a:effectLst/>
        </p:spPr>
        <p:txBody>
          <a:bodyPr/>
          <a:lstStyle/>
          <a:p>
            <a:pPr defTabSz="914400" eaLnBrk="0" hangingPunct="0">
              <a:defRPr/>
            </a:pPr>
            <a:endParaRPr lang="en-US" sz="2000" dirty="0">
              <a:solidFill>
                <a:srgbClr val="000000"/>
              </a:solidFill>
              <a:latin typeface="Arial"/>
              <a:ea typeface="ＭＳ Ｐゴシック" pitchFamily="34" charset="-128"/>
              <a:cs typeface="Arial"/>
            </a:endParaRPr>
          </a:p>
        </p:txBody>
      </p:sp>
      <p:sp>
        <p:nvSpPr>
          <p:cNvPr id="65" name="Text Box 18"/>
          <p:cNvSpPr txBox="1">
            <a:spLocks noChangeArrowheads="1"/>
          </p:cNvSpPr>
          <p:nvPr/>
        </p:nvSpPr>
        <p:spPr bwMode="auto">
          <a:xfrm>
            <a:off x="119063" y="2568575"/>
            <a:ext cx="1544637" cy="333375"/>
          </a:xfrm>
          <a:prstGeom prst="rect">
            <a:avLst/>
          </a:prstGeom>
          <a:solidFill>
            <a:schemeClr val="bg1"/>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lnSpc>
                <a:spcPts val="1900"/>
              </a:lnSpc>
            </a:pPr>
            <a:r>
              <a:rPr lang="en-US" altLang="ko-KR" sz="1800" b="0" smtClean="0">
                <a:solidFill>
                  <a:srgbClr val="FF3300"/>
                </a:solidFill>
                <a:latin typeface="Calibri" charset="0"/>
              </a:rPr>
              <a:t>Host discovery</a:t>
            </a:r>
          </a:p>
        </p:txBody>
      </p:sp>
      <p:sp>
        <p:nvSpPr>
          <p:cNvPr id="66" name="AutoShape 19"/>
          <p:cNvSpPr>
            <a:spLocks noChangeArrowheads="1"/>
          </p:cNvSpPr>
          <p:nvPr/>
        </p:nvSpPr>
        <p:spPr bwMode="auto">
          <a:xfrm>
            <a:off x="3733800" y="4823031"/>
            <a:ext cx="441325" cy="360362"/>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B</a:t>
            </a:r>
          </a:p>
        </p:txBody>
      </p:sp>
      <p:sp>
        <p:nvSpPr>
          <p:cNvPr id="67" name="Oval 23"/>
          <p:cNvSpPr>
            <a:spLocks noChangeArrowheads="1"/>
          </p:cNvSpPr>
          <p:nvPr/>
        </p:nvSpPr>
        <p:spPr bwMode="auto">
          <a:xfrm>
            <a:off x="642910" y="2160681"/>
            <a:ext cx="352648" cy="352537"/>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0" tIns="0" rIns="0" anchor="ctr"/>
          <a:lstStyle/>
          <a:p>
            <a:pPr algn="ctr" defTabSz="914400">
              <a:defRPr/>
            </a:pPr>
            <a:r>
              <a:rPr lang="en-US" altLang="ko-KR" sz="2000" b="1" i="1">
                <a:solidFill>
                  <a:srgbClr val="FFFFFF"/>
                </a:solidFill>
                <a:latin typeface="Times New Roman" charset="0"/>
                <a:ea typeface="Times New Roman" charset="0"/>
                <a:cs typeface="Times New Roman" charset="0"/>
              </a:rPr>
              <a:t>x</a:t>
            </a:r>
          </a:p>
        </p:txBody>
      </p:sp>
      <p:sp>
        <p:nvSpPr>
          <p:cNvPr id="68" name="Line 25"/>
          <p:cNvSpPr>
            <a:spLocks noChangeShapeType="1"/>
          </p:cNvSpPr>
          <p:nvPr/>
        </p:nvSpPr>
        <p:spPr bwMode="auto">
          <a:xfrm>
            <a:off x="2497138" y="3046413"/>
            <a:ext cx="1246187" cy="1781175"/>
          </a:xfrm>
          <a:prstGeom prst="line">
            <a:avLst/>
          </a:prstGeom>
          <a:noFill/>
          <a:ln w="28575">
            <a:solidFill>
              <a:srgbClr val="FF3300"/>
            </a:solidFill>
            <a:prstDash val="sysDot"/>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69" name="Text Box 26"/>
          <p:cNvSpPr txBox="1">
            <a:spLocks noChangeArrowheads="1"/>
          </p:cNvSpPr>
          <p:nvPr/>
        </p:nvSpPr>
        <p:spPr bwMode="auto">
          <a:xfrm>
            <a:off x="1143000" y="2959100"/>
            <a:ext cx="1397000" cy="82391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r" defTabSz="914400">
              <a:lnSpc>
                <a:spcPts val="1900"/>
              </a:lnSpc>
            </a:pPr>
            <a:r>
              <a:rPr lang="en-US" altLang="ko-KR" sz="1800" b="0" smtClean="0">
                <a:solidFill>
                  <a:srgbClr val="FF3300"/>
                </a:solidFill>
                <a:latin typeface="Calibri" charset="0"/>
              </a:rPr>
              <a:t>Hash</a:t>
            </a:r>
            <a:br>
              <a:rPr lang="en-US" altLang="ko-KR" sz="1800" b="0" smtClean="0">
                <a:solidFill>
                  <a:srgbClr val="FF3300"/>
                </a:solidFill>
                <a:latin typeface="Calibri" charset="0"/>
              </a:rPr>
            </a:br>
            <a:r>
              <a:rPr lang="en-US" altLang="ko-KR" sz="1800" i="1" smtClean="0">
                <a:solidFill>
                  <a:srgbClr val="FF3300"/>
                </a:solidFill>
                <a:latin typeface="Times New Roman" charset="0"/>
                <a:cs typeface="Times New Roman" charset="0"/>
              </a:rPr>
              <a:t>F</a:t>
            </a:r>
            <a:r>
              <a:rPr lang="en-US" altLang="ko-KR" sz="1800" b="0" smtClean="0">
                <a:solidFill>
                  <a:srgbClr val="FF3300"/>
                </a:solidFill>
                <a:latin typeface="Calibri" charset="0"/>
                <a:ea typeface="Gulim" charset="0"/>
                <a:cs typeface="Gulim" charset="0"/>
              </a:rPr>
              <a:t>(MAC</a:t>
            </a:r>
            <a:r>
              <a:rPr lang="en-US" altLang="ko-KR" sz="2800" b="0" i="1" baseline="-14000" smtClean="0">
                <a:solidFill>
                  <a:srgbClr val="FF3300"/>
                </a:solidFill>
                <a:latin typeface="Times New Roman" charset="0"/>
              </a:rPr>
              <a:t>x</a:t>
            </a:r>
            <a:r>
              <a:rPr lang="en-US" altLang="ko-KR" sz="1800" b="0" smtClean="0">
                <a:solidFill>
                  <a:srgbClr val="FF3300"/>
                </a:solidFill>
                <a:latin typeface="Calibri" charset="0"/>
                <a:ea typeface="Gulim" charset="0"/>
                <a:cs typeface="Gulim" charset="0"/>
              </a:rPr>
              <a:t>) = </a:t>
            </a:r>
            <a:r>
              <a:rPr lang="en-US" altLang="ko-KR" sz="1800" i="1" smtClean="0">
                <a:solidFill>
                  <a:srgbClr val="FF3300"/>
                </a:solidFill>
                <a:latin typeface="Calibri" charset="0"/>
              </a:rPr>
              <a:t>B</a:t>
            </a:r>
            <a:endParaRPr lang="en-US" altLang="ko-KR" sz="1800" b="0" smtClean="0">
              <a:solidFill>
                <a:srgbClr val="FF3300"/>
              </a:solidFill>
              <a:latin typeface="Calibri" charset="0"/>
              <a:ea typeface="Gulim" charset="0"/>
              <a:cs typeface="Gulim" charset="0"/>
            </a:endParaRPr>
          </a:p>
          <a:p>
            <a:pPr algn="r" defTabSz="914400">
              <a:lnSpc>
                <a:spcPts val="1900"/>
              </a:lnSpc>
            </a:pPr>
            <a:endParaRPr lang="en-US" altLang="ko-KR" sz="1000" b="0" smtClean="0">
              <a:solidFill>
                <a:srgbClr val="FF3300"/>
              </a:solidFill>
              <a:latin typeface="Calibri" charset="0"/>
            </a:endParaRPr>
          </a:p>
        </p:txBody>
      </p:sp>
      <p:sp>
        <p:nvSpPr>
          <p:cNvPr id="70" name="Text Box 27"/>
          <p:cNvSpPr txBox="1">
            <a:spLocks noChangeArrowheads="1"/>
          </p:cNvSpPr>
          <p:nvPr/>
        </p:nvSpPr>
        <p:spPr bwMode="auto">
          <a:xfrm>
            <a:off x="3362325" y="5195888"/>
            <a:ext cx="1222375" cy="57943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a:lnSpc>
                <a:spcPts val="1900"/>
              </a:lnSpc>
            </a:pPr>
            <a:r>
              <a:rPr lang="en-US" altLang="ko-KR" sz="1800" b="0" smtClean="0">
                <a:solidFill>
                  <a:srgbClr val="FF3300"/>
                </a:solidFill>
                <a:latin typeface="Calibri" charset="0"/>
              </a:rPr>
              <a:t>Store</a:t>
            </a:r>
            <a:br>
              <a:rPr lang="en-US" altLang="ko-KR" sz="1800" b="0" smtClean="0">
                <a:solidFill>
                  <a:srgbClr val="FF3300"/>
                </a:solidFill>
                <a:latin typeface="Calibri" charset="0"/>
              </a:rPr>
            </a:br>
            <a:r>
              <a:rPr lang="en-US" altLang="ko-KR" sz="1800" b="0" smtClean="0">
                <a:solidFill>
                  <a:srgbClr val="FF3300"/>
                </a:solidFill>
                <a:latin typeface="Calibri" charset="0"/>
              </a:rPr>
              <a:t>&lt;</a:t>
            </a:r>
            <a:r>
              <a:rPr lang="en-US" altLang="ko-KR" sz="1800" b="0" smtClean="0">
                <a:solidFill>
                  <a:srgbClr val="FF3300"/>
                </a:solidFill>
                <a:latin typeface="Calibri" charset="0"/>
                <a:ea typeface="Gulim" charset="0"/>
                <a:cs typeface="Gulim" charset="0"/>
              </a:rPr>
              <a:t>MAC</a:t>
            </a:r>
            <a:r>
              <a:rPr lang="en-US" altLang="ko-KR" sz="2800" b="0" i="1" baseline="-14000" smtClean="0">
                <a:solidFill>
                  <a:srgbClr val="FF3300"/>
                </a:solidFill>
                <a:latin typeface="Times New Roman" charset="0"/>
                <a:cs typeface="Times New Roman" charset="0"/>
              </a:rPr>
              <a:t>x</a:t>
            </a:r>
            <a:r>
              <a:rPr lang="en-US" altLang="ko-KR" sz="1800" b="0" smtClean="0">
                <a:solidFill>
                  <a:srgbClr val="FF3300"/>
                </a:solidFill>
                <a:latin typeface="Calibri" charset="0"/>
              </a:rPr>
              <a:t>, </a:t>
            </a:r>
            <a:r>
              <a:rPr lang="en-US" altLang="ko-KR" sz="1800" i="1" smtClean="0">
                <a:solidFill>
                  <a:srgbClr val="FF3300"/>
                </a:solidFill>
                <a:latin typeface="Calibri" charset="0"/>
              </a:rPr>
              <a:t>A</a:t>
            </a:r>
            <a:r>
              <a:rPr lang="en-US" altLang="ko-KR" sz="1800" b="0" smtClean="0">
                <a:solidFill>
                  <a:srgbClr val="FF3300"/>
                </a:solidFill>
                <a:latin typeface="Calibri" charset="0"/>
              </a:rPr>
              <a:t>&gt;</a:t>
            </a:r>
            <a:endParaRPr lang="en-US" altLang="ko-KR" sz="1800" i="1" smtClean="0">
              <a:solidFill>
                <a:srgbClr val="FF3300"/>
              </a:solidFill>
              <a:latin typeface="Calibri" charset="0"/>
            </a:endParaRPr>
          </a:p>
        </p:txBody>
      </p:sp>
      <p:sp>
        <p:nvSpPr>
          <p:cNvPr id="71" name="Line 28"/>
          <p:cNvSpPr>
            <a:spLocks noChangeShapeType="1"/>
          </p:cNvSpPr>
          <p:nvPr/>
        </p:nvSpPr>
        <p:spPr bwMode="auto">
          <a:xfrm flipH="1">
            <a:off x="7358063" y="2384425"/>
            <a:ext cx="815975" cy="766763"/>
          </a:xfrm>
          <a:prstGeom prst="line">
            <a:avLst/>
          </a:prstGeom>
          <a:noFill/>
          <a:ln w="28575">
            <a:solidFill>
              <a:srgbClr val="0033FF"/>
            </a:solidFill>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72" name="Line 29"/>
          <p:cNvSpPr>
            <a:spLocks noChangeShapeType="1"/>
          </p:cNvSpPr>
          <p:nvPr/>
        </p:nvSpPr>
        <p:spPr bwMode="auto">
          <a:xfrm flipH="1" flipV="1">
            <a:off x="990600" y="2360613"/>
            <a:ext cx="1219200" cy="376237"/>
          </a:xfrm>
          <a:prstGeom prst="line">
            <a:avLst/>
          </a:prstGeom>
          <a:noFill/>
          <a:ln w="28575">
            <a:solidFill>
              <a:srgbClr val="0033FF"/>
            </a:solidFill>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73" name="Text Box 30"/>
          <p:cNvSpPr txBox="1">
            <a:spLocks noChangeArrowheads="1"/>
          </p:cNvSpPr>
          <p:nvPr/>
        </p:nvSpPr>
        <p:spPr bwMode="auto">
          <a:xfrm>
            <a:off x="7829550" y="2589213"/>
            <a:ext cx="1169988" cy="3429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lnSpc>
                <a:spcPts val="1900"/>
              </a:lnSpc>
            </a:pPr>
            <a:r>
              <a:rPr lang="en-US" altLang="ko-KR" sz="1800" b="0" smtClean="0">
                <a:solidFill>
                  <a:srgbClr val="0033FF"/>
                </a:solidFill>
                <a:latin typeface="Calibri" charset="0"/>
              </a:rPr>
              <a:t>Traffic to </a:t>
            </a:r>
            <a:r>
              <a:rPr lang="en-US" altLang="ko-KR" b="0" i="1" smtClean="0">
                <a:solidFill>
                  <a:srgbClr val="0033FF"/>
                </a:solidFill>
                <a:latin typeface="Times New Roman" charset="0"/>
                <a:cs typeface="Times New Roman" charset="0"/>
              </a:rPr>
              <a:t>x</a:t>
            </a:r>
          </a:p>
        </p:txBody>
      </p:sp>
      <p:sp>
        <p:nvSpPr>
          <p:cNvPr id="74" name="Text Box 31"/>
          <p:cNvSpPr txBox="1">
            <a:spLocks noChangeArrowheads="1"/>
          </p:cNvSpPr>
          <p:nvPr/>
        </p:nvSpPr>
        <p:spPr bwMode="auto">
          <a:xfrm>
            <a:off x="7439025" y="3030538"/>
            <a:ext cx="1450975" cy="57943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lnSpc>
                <a:spcPts val="1900"/>
              </a:lnSpc>
            </a:pPr>
            <a:r>
              <a:rPr lang="en-US" altLang="ko-KR" sz="1800" b="0" smtClean="0">
                <a:solidFill>
                  <a:srgbClr val="0033FF"/>
                </a:solidFill>
                <a:latin typeface="Calibri" charset="0"/>
              </a:rPr>
              <a:t>Hash</a:t>
            </a:r>
          </a:p>
          <a:p>
            <a:pPr defTabSz="914400">
              <a:lnSpc>
                <a:spcPts val="1900"/>
              </a:lnSpc>
            </a:pPr>
            <a:r>
              <a:rPr lang="en-US" altLang="ko-KR" sz="1800" i="1" smtClean="0">
                <a:solidFill>
                  <a:srgbClr val="0033FF"/>
                </a:solidFill>
                <a:latin typeface="Times New Roman" charset="0"/>
                <a:cs typeface="Times New Roman" charset="0"/>
              </a:rPr>
              <a:t>F</a:t>
            </a:r>
            <a:r>
              <a:rPr lang="en-US" altLang="ko-KR" sz="1800" b="0" smtClean="0">
                <a:solidFill>
                  <a:srgbClr val="0000FF"/>
                </a:solidFill>
                <a:latin typeface="Calibri" charset="0"/>
              </a:rPr>
              <a:t>(</a:t>
            </a:r>
            <a:r>
              <a:rPr lang="en-US" altLang="ko-KR" sz="1800" b="0" smtClean="0">
                <a:solidFill>
                  <a:srgbClr val="0000FF"/>
                </a:solidFill>
                <a:latin typeface="Calibri" charset="0"/>
                <a:ea typeface="Gulim" charset="0"/>
                <a:cs typeface="Gulim" charset="0"/>
              </a:rPr>
              <a:t>MAC</a:t>
            </a:r>
            <a:r>
              <a:rPr lang="en-US" altLang="ko-KR" sz="2800" b="0" i="1" baseline="-14000" smtClean="0">
                <a:solidFill>
                  <a:srgbClr val="0000FF"/>
                </a:solidFill>
                <a:latin typeface="Times New Roman" charset="0"/>
              </a:rPr>
              <a:t>x</a:t>
            </a:r>
            <a:r>
              <a:rPr lang="en-US" altLang="ko-KR" sz="3200" b="0" i="1" baseline="-14000" smtClean="0">
                <a:solidFill>
                  <a:srgbClr val="0000FF"/>
                </a:solidFill>
                <a:latin typeface="Calibri" charset="0"/>
              </a:rPr>
              <a:t> </a:t>
            </a:r>
            <a:r>
              <a:rPr lang="en-US" altLang="ko-KR" sz="1800" b="0" smtClean="0">
                <a:solidFill>
                  <a:srgbClr val="0033FF"/>
                </a:solidFill>
                <a:latin typeface="Calibri" charset="0"/>
              </a:rPr>
              <a:t>) = </a:t>
            </a:r>
            <a:r>
              <a:rPr lang="en-US" altLang="ko-KR" sz="1800" i="1" smtClean="0">
                <a:solidFill>
                  <a:srgbClr val="0033FF"/>
                </a:solidFill>
                <a:latin typeface="Calibri" charset="0"/>
              </a:rPr>
              <a:t>B</a:t>
            </a:r>
            <a:endParaRPr lang="en-US" altLang="ko-KR" sz="1800" b="0" i="1" smtClean="0">
              <a:solidFill>
                <a:srgbClr val="0033FF"/>
              </a:solidFill>
              <a:latin typeface="Calibri" charset="0"/>
            </a:endParaRPr>
          </a:p>
        </p:txBody>
      </p:sp>
      <p:sp>
        <p:nvSpPr>
          <p:cNvPr id="75" name="Line 34"/>
          <p:cNvSpPr>
            <a:spLocks noChangeShapeType="1"/>
          </p:cNvSpPr>
          <p:nvPr/>
        </p:nvSpPr>
        <p:spPr bwMode="auto">
          <a:xfrm flipH="1" flipV="1">
            <a:off x="2668588" y="2947988"/>
            <a:ext cx="1268412" cy="1825625"/>
          </a:xfrm>
          <a:prstGeom prst="line">
            <a:avLst/>
          </a:prstGeom>
          <a:noFill/>
          <a:ln w="28575">
            <a:solidFill>
              <a:srgbClr val="0033FF"/>
            </a:solidFill>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76" name="Text Box 35"/>
          <p:cNvSpPr txBox="1">
            <a:spLocks noChangeArrowheads="1"/>
          </p:cNvSpPr>
          <p:nvPr/>
        </p:nvSpPr>
        <p:spPr bwMode="auto">
          <a:xfrm>
            <a:off x="2987675" y="3214688"/>
            <a:ext cx="869950" cy="57943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lnSpc>
                <a:spcPts val="1900"/>
              </a:lnSpc>
            </a:pPr>
            <a:r>
              <a:rPr lang="en-US" altLang="ko-KR" sz="1800" b="0" smtClean="0">
                <a:solidFill>
                  <a:srgbClr val="0033FF"/>
                </a:solidFill>
                <a:latin typeface="Calibri" charset="0"/>
              </a:rPr>
              <a:t>Tunnel </a:t>
            </a:r>
            <a:br>
              <a:rPr lang="en-US" altLang="ko-KR" sz="1800" b="0" smtClean="0">
                <a:solidFill>
                  <a:srgbClr val="0033FF"/>
                </a:solidFill>
                <a:latin typeface="Calibri" charset="0"/>
              </a:rPr>
            </a:br>
            <a:r>
              <a:rPr lang="en-US" altLang="ko-KR" sz="1800" b="0" smtClean="0">
                <a:solidFill>
                  <a:srgbClr val="0033FF"/>
                </a:solidFill>
                <a:latin typeface="Calibri" charset="0"/>
              </a:rPr>
              <a:t>    to </a:t>
            </a:r>
            <a:r>
              <a:rPr lang="en-US" altLang="ko-KR" sz="1800" i="1" smtClean="0">
                <a:solidFill>
                  <a:srgbClr val="0033FF"/>
                </a:solidFill>
                <a:latin typeface="Calibri" charset="0"/>
              </a:rPr>
              <a:t>A</a:t>
            </a:r>
          </a:p>
        </p:txBody>
      </p:sp>
      <p:sp>
        <p:nvSpPr>
          <p:cNvPr id="78" name="Freeform 48"/>
          <p:cNvSpPr>
            <a:spLocks/>
          </p:cNvSpPr>
          <p:nvPr/>
        </p:nvSpPr>
        <p:spPr bwMode="auto">
          <a:xfrm>
            <a:off x="4175125" y="3513138"/>
            <a:ext cx="2970213" cy="1485900"/>
          </a:xfrm>
          <a:custGeom>
            <a:avLst/>
            <a:gdLst>
              <a:gd name="T0" fmla="*/ 0 w 1552"/>
              <a:gd name="T1" fmla="*/ 2147483647 h 948"/>
              <a:gd name="T2" fmla="*/ 2147483647 w 1552"/>
              <a:gd name="T3" fmla="*/ 2147483647 h 948"/>
              <a:gd name="T4" fmla="*/ 2147483647 w 1552"/>
              <a:gd name="T5" fmla="*/ 2147483647 h 948"/>
              <a:gd name="T6" fmla="*/ 2147483647 w 1552"/>
              <a:gd name="T7" fmla="*/ 0 h 948"/>
              <a:gd name="T8" fmla="*/ 0 60000 65536"/>
              <a:gd name="T9" fmla="*/ 0 60000 65536"/>
              <a:gd name="T10" fmla="*/ 0 60000 65536"/>
              <a:gd name="T11" fmla="*/ 0 60000 65536"/>
              <a:gd name="T12" fmla="*/ 0 w 1552"/>
              <a:gd name="T13" fmla="*/ 0 h 948"/>
              <a:gd name="T14" fmla="*/ 1552 w 1552"/>
              <a:gd name="T15" fmla="*/ 948 h 948"/>
            </a:gdLst>
            <a:ahLst/>
            <a:cxnLst>
              <a:cxn ang="T8">
                <a:pos x="T0" y="T1"/>
              </a:cxn>
              <a:cxn ang="T9">
                <a:pos x="T2" y="T3"/>
              </a:cxn>
              <a:cxn ang="T10">
                <a:pos x="T4" y="T5"/>
              </a:cxn>
              <a:cxn ang="T11">
                <a:pos x="T6" y="T7"/>
              </a:cxn>
            </a:cxnLst>
            <a:rect l="T12" t="T13" r="T14" b="T15"/>
            <a:pathLst>
              <a:path w="1552" h="948">
                <a:moveTo>
                  <a:pt x="0" y="948"/>
                </a:moveTo>
                <a:cubicBezTo>
                  <a:pt x="324" y="936"/>
                  <a:pt x="648" y="924"/>
                  <a:pt x="864" y="852"/>
                </a:cubicBezTo>
                <a:cubicBezTo>
                  <a:pt x="1080" y="780"/>
                  <a:pt x="1181" y="658"/>
                  <a:pt x="1296" y="516"/>
                </a:cubicBezTo>
                <a:cubicBezTo>
                  <a:pt x="1411" y="374"/>
                  <a:pt x="1481" y="187"/>
                  <a:pt x="1552" y="0"/>
                </a:cubicBezTo>
              </a:path>
            </a:pathLst>
          </a:custGeom>
          <a:noFill/>
          <a:ln w="28575">
            <a:solidFill>
              <a:srgbClr val="FF3300"/>
            </a:solidFill>
            <a:prstDash val="sysDot"/>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79" name="Text Box 49"/>
          <p:cNvSpPr txBox="1">
            <a:spLocks noChangeArrowheads="1"/>
          </p:cNvSpPr>
          <p:nvPr/>
        </p:nvSpPr>
        <p:spPr bwMode="auto">
          <a:xfrm>
            <a:off x="4500563" y="4357688"/>
            <a:ext cx="1223962" cy="57943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a:lnSpc>
                <a:spcPts val="1900"/>
              </a:lnSpc>
            </a:pPr>
            <a:r>
              <a:rPr lang="en-US" altLang="ko-KR" sz="1800" b="0" smtClean="0">
                <a:solidFill>
                  <a:srgbClr val="FF3300"/>
                </a:solidFill>
                <a:latin typeface="Calibri" charset="0"/>
              </a:rPr>
              <a:t>Notify</a:t>
            </a:r>
            <a:br>
              <a:rPr lang="en-US" altLang="ko-KR" sz="1800" b="0" smtClean="0">
                <a:solidFill>
                  <a:srgbClr val="FF3300"/>
                </a:solidFill>
                <a:latin typeface="Calibri" charset="0"/>
              </a:rPr>
            </a:br>
            <a:r>
              <a:rPr lang="en-US" altLang="ko-KR" sz="1800" b="0" smtClean="0">
                <a:solidFill>
                  <a:srgbClr val="FF3300"/>
                </a:solidFill>
                <a:latin typeface="Calibri" charset="0"/>
              </a:rPr>
              <a:t>&lt;</a:t>
            </a:r>
            <a:r>
              <a:rPr lang="en-US" altLang="ko-KR" sz="1800" b="0" smtClean="0">
                <a:solidFill>
                  <a:srgbClr val="FF3300"/>
                </a:solidFill>
                <a:latin typeface="Calibri" charset="0"/>
                <a:ea typeface="Gulim" charset="0"/>
                <a:cs typeface="Gulim" charset="0"/>
              </a:rPr>
              <a:t>MAC</a:t>
            </a:r>
            <a:r>
              <a:rPr lang="en-US" altLang="ko-KR" sz="2800" b="0" i="1" baseline="-14000" smtClean="0">
                <a:solidFill>
                  <a:srgbClr val="FF3300"/>
                </a:solidFill>
                <a:latin typeface="Times New Roman" charset="0"/>
                <a:cs typeface="Times New Roman" charset="0"/>
              </a:rPr>
              <a:t>x</a:t>
            </a:r>
            <a:r>
              <a:rPr lang="en-US" altLang="ko-KR" sz="1800" b="0" smtClean="0">
                <a:solidFill>
                  <a:srgbClr val="FF3300"/>
                </a:solidFill>
                <a:latin typeface="Calibri" charset="0"/>
              </a:rPr>
              <a:t>, </a:t>
            </a:r>
            <a:r>
              <a:rPr lang="en-US" altLang="ko-KR" sz="1800" i="1" smtClean="0">
                <a:solidFill>
                  <a:srgbClr val="FF3300"/>
                </a:solidFill>
                <a:latin typeface="Calibri" charset="0"/>
              </a:rPr>
              <a:t>A</a:t>
            </a:r>
            <a:r>
              <a:rPr lang="en-US" altLang="ko-KR" sz="1800" b="0" smtClean="0">
                <a:solidFill>
                  <a:srgbClr val="FF3300"/>
                </a:solidFill>
                <a:latin typeface="Calibri" charset="0"/>
              </a:rPr>
              <a:t>&gt;</a:t>
            </a:r>
            <a:endParaRPr lang="en-US" altLang="ko-KR" sz="1800" b="0" i="1" smtClean="0">
              <a:solidFill>
                <a:srgbClr val="FF3300"/>
              </a:solidFill>
              <a:latin typeface="Calibri" charset="0"/>
            </a:endParaRPr>
          </a:p>
        </p:txBody>
      </p:sp>
      <p:sp>
        <p:nvSpPr>
          <p:cNvPr id="81" name="AutoShape 21"/>
          <p:cNvSpPr>
            <a:spLocks noChangeArrowheads="1"/>
          </p:cNvSpPr>
          <p:nvPr/>
        </p:nvSpPr>
        <p:spPr bwMode="auto">
          <a:xfrm>
            <a:off x="6477000" y="5256418"/>
            <a:ext cx="441325" cy="360363"/>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E</a:t>
            </a:r>
          </a:p>
        </p:txBody>
      </p:sp>
      <p:sp>
        <p:nvSpPr>
          <p:cNvPr id="82" name="Text Box 38"/>
          <p:cNvSpPr txBox="1">
            <a:spLocks noChangeArrowheads="1"/>
          </p:cNvSpPr>
          <p:nvPr/>
        </p:nvSpPr>
        <p:spPr bwMode="auto">
          <a:xfrm>
            <a:off x="5305425" y="2206625"/>
            <a:ext cx="1766888" cy="57943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lnSpc>
                <a:spcPts val="1900"/>
              </a:lnSpc>
            </a:pPr>
            <a:r>
              <a:rPr lang="en-US" altLang="ko-KR" sz="1800" b="0" smtClean="0">
                <a:solidFill>
                  <a:srgbClr val="0033FF"/>
                </a:solidFill>
                <a:latin typeface="Calibri" charset="0"/>
              </a:rPr>
              <a:t>Forward directly </a:t>
            </a:r>
            <a:br>
              <a:rPr lang="en-US" altLang="ko-KR" sz="1800" b="0" smtClean="0">
                <a:solidFill>
                  <a:srgbClr val="0033FF"/>
                </a:solidFill>
                <a:latin typeface="Calibri" charset="0"/>
              </a:rPr>
            </a:br>
            <a:r>
              <a:rPr lang="en-US" altLang="ko-KR" sz="1800" b="0" smtClean="0">
                <a:solidFill>
                  <a:srgbClr val="0033FF"/>
                </a:solidFill>
                <a:latin typeface="Calibri" charset="0"/>
              </a:rPr>
              <a:t>        from </a:t>
            </a:r>
            <a:r>
              <a:rPr lang="en-US" altLang="ko-KR" sz="1800" i="1" smtClean="0">
                <a:solidFill>
                  <a:srgbClr val="0033FF"/>
                </a:solidFill>
                <a:latin typeface="Calibri" charset="0"/>
              </a:rPr>
              <a:t>D</a:t>
            </a:r>
            <a:r>
              <a:rPr lang="en-US" altLang="ko-KR" sz="1800" b="0" smtClean="0">
                <a:solidFill>
                  <a:srgbClr val="0033FF"/>
                </a:solidFill>
                <a:latin typeface="Calibri" charset="0"/>
              </a:rPr>
              <a:t> to </a:t>
            </a:r>
            <a:r>
              <a:rPr lang="en-US" altLang="ko-KR" sz="1800" i="1" smtClean="0">
                <a:solidFill>
                  <a:srgbClr val="0033FF"/>
                </a:solidFill>
                <a:latin typeface="Calibri" charset="0"/>
              </a:rPr>
              <a:t>A</a:t>
            </a:r>
          </a:p>
        </p:txBody>
      </p:sp>
      <p:sp>
        <p:nvSpPr>
          <p:cNvPr id="83" name="Freeform 51"/>
          <p:cNvSpPr>
            <a:spLocks/>
          </p:cNvSpPr>
          <p:nvPr/>
        </p:nvSpPr>
        <p:spPr bwMode="auto">
          <a:xfrm>
            <a:off x="2633663" y="2259013"/>
            <a:ext cx="4397375" cy="960437"/>
          </a:xfrm>
          <a:custGeom>
            <a:avLst/>
            <a:gdLst>
              <a:gd name="T0" fmla="*/ 2147483647 w 2770"/>
              <a:gd name="T1" fmla="*/ 2147483647 h 622"/>
              <a:gd name="T2" fmla="*/ 2147483647 w 2770"/>
              <a:gd name="T3" fmla="*/ 0 h 622"/>
              <a:gd name="T4" fmla="*/ 0 w 2770"/>
              <a:gd name="T5" fmla="*/ 2147483647 h 622"/>
              <a:gd name="T6" fmla="*/ 0 60000 65536"/>
              <a:gd name="T7" fmla="*/ 0 60000 65536"/>
              <a:gd name="T8" fmla="*/ 0 60000 65536"/>
              <a:gd name="T9" fmla="*/ 0 w 2770"/>
              <a:gd name="T10" fmla="*/ 0 h 622"/>
              <a:gd name="T11" fmla="*/ 2770 w 2770"/>
              <a:gd name="T12" fmla="*/ 622 h 622"/>
            </a:gdLst>
            <a:ahLst/>
            <a:cxnLst>
              <a:cxn ang="T6">
                <a:pos x="T0" y="T1"/>
              </a:cxn>
              <a:cxn ang="T7">
                <a:pos x="T2" y="T3"/>
              </a:cxn>
              <a:cxn ang="T8">
                <a:pos x="T4" y="T5"/>
              </a:cxn>
            </a:cxnLst>
            <a:rect l="T9" t="T10" r="T11" b="T12"/>
            <a:pathLst>
              <a:path w="2770" h="622">
                <a:moveTo>
                  <a:pt x="2770" y="622"/>
                </a:moveTo>
                <a:lnTo>
                  <a:pt x="1261" y="0"/>
                </a:lnTo>
                <a:lnTo>
                  <a:pt x="0" y="265"/>
                </a:lnTo>
              </a:path>
            </a:pathLst>
          </a:custGeom>
          <a:noFill/>
          <a:ln w="28575">
            <a:solidFill>
              <a:srgbClr val="0033FF"/>
            </a:solidFill>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84" name="Line 13"/>
          <p:cNvSpPr>
            <a:spLocks noChangeShapeType="1"/>
          </p:cNvSpPr>
          <p:nvPr/>
        </p:nvSpPr>
        <p:spPr bwMode="auto">
          <a:xfrm flipV="1">
            <a:off x="2643188" y="2360613"/>
            <a:ext cx="1905000" cy="381000"/>
          </a:xfrm>
          <a:prstGeom prst="line">
            <a:avLst/>
          </a:prstGeom>
          <a:noFill/>
          <a:ln w="19050">
            <a:solidFill>
              <a:schemeClr val="tx1">
                <a:lumMod val="50000"/>
                <a:lumOff val="50000"/>
              </a:schemeClr>
            </a:solidFill>
            <a:round/>
            <a:headEnd/>
            <a:tailEnd/>
          </a:ln>
          <a:effectLst/>
        </p:spPr>
        <p:txBody>
          <a:bodyPr/>
          <a:lstStyle/>
          <a:p>
            <a:pPr defTabSz="914400" eaLnBrk="0" hangingPunct="0">
              <a:defRPr/>
            </a:pPr>
            <a:endParaRPr lang="en-US" sz="2000" dirty="0">
              <a:solidFill>
                <a:srgbClr val="000000"/>
              </a:solidFill>
              <a:latin typeface="Arial"/>
              <a:ea typeface="ＭＳ Ｐゴシック" pitchFamily="34" charset="-128"/>
              <a:cs typeface="Arial"/>
            </a:endParaRPr>
          </a:p>
        </p:txBody>
      </p:sp>
      <p:sp>
        <p:nvSpPr>
          <p:cNvPr id="85" name="AutoShape 14"/>
          <p:cNvSpPr>
            <a:spLocks noChangeArrowheads="1"/>
          </p:cNvSpPr>
          <p:nvPr/>
        </p:nvSpPr>
        <p:spPr bwMode="auto">
          <a:xfrm>
            <a:off x="2209800" y="2622756"/>
            <a:ext cx="441325" cy="360362"/>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A</a:t>
            </a:r>
          </a:p>
        </p:txBody>
      </p:sp>
      <p:sp>
        <p:nvSpPr>
          <p:cNvPr id="86" name="Text Box 32"/>
          <p:cNvSpPr txBox="1">
            <a:spLocks noChangeArrowheads="1"/>
          </p:cNvSpPr>
          <p:nvPr/>
        </p:nvSpPr>
        <p:spPr bwMode="auto">
          <a:xfrm>
            <a:off x="5286375" y="3001963"/>
            <a:ext cx="869950" cy="82391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lnSpc>
                <a:spcPts val="1900"/>
              </a:lnSpc>
            </a:pPr>
            <a:r>
              <a:rPr lang="en-US" altLang="ko-KR" sz="1800" b="0" smtClean="0">
                <a:solidFill>
                  <a:srgbClr val="0033FF"/>
                </a:solidFill>
                <a:latin typeface="Calibri" charset="0"/>
              </a:rPr>
              <a:t>Tunnel </a:t>
            </a:r>
          </a:p>
          <a:p>
            <a:pPr defTabSz="914400">
              <a:lnSpc>
                <a:spcPts val="1900"/>
              </a:lnSpc>
            </a:pPr>
            <a:r>
              <a:rPr lang="en-US" altLang="ko-KR" sz="1800" b="0" smtClean="0">
                <a:solidFill>
                  <a:srgbClr val="0033FF"/>
                </a:solidFill>
                <a:latin typeface="Calibri" charset="0"/>
              </a:rPr>
              <a:t> to </a:t>
            </a:r>
            <a:r>
              <a:rPr lang="en-US" altLang="ko-KR" sz="1800" i="1" smtClean="0">
                <a:solidFill>
                  <a:srgbClr val="0033FF"/>
                </a:solidFill>
                <a:latin typeface="Calibri" charset="0"/>
              </a:rPr>
              <a:t>B</a:t>
            </a:r>
          </a:p>
          <a:p>
            <a:pPr defTabSz="914400">
              <a:lnSpc>
                <a:spcPts val="1900"/>
              </a:lnSpc>
            </a:pPr>
            <a:r>
              <a:rPr lang="en-US" altLang="ko-KR" sz="1800" b="0" smtClean="0">
                <a:solidFill>
                  <a:srgbClr val="0033FF"/>
                </a:solidFill>
                <a:latin typeface="Calibri" charset="0"/>
              </a:rPr>
              <a:t> </a:t>
            </a:r>
            <a:endParaRPr lang="en-US" altLang="ko-KR" sz="1800" b="0" i="1" smtClean="0">
              <a:solidFill>
                <a:srgbClr val="0033FF"/>
              </a:solidFill>
              <a:latin typeface="Calibri" charset="0"/>
            </a:endParaRPr>
          </a:p>
        </p:txBody>
      </p:sp>
      <p:sp>
        <p:nvSpPr>
          <p:cNvPr id="88" name="Freeform 87"/>
          <p:cNvSpPr>
            <a:spLocks noChangeArrowheads="1"/>
          </p:cNvSpPr>
          <p:nvPr/>
        </p:nvSpPr>
        <p:spPr bwMode="auto">
          <a:xfrm>
            <a:off x="4157663" y="2447925"/>
            <a:ext cx="2859087" cy="2349500"/>
          </a:xfrm>
          <a:custGeom>
            <a:avLst/>
            <a:gdLst>
              <a:gd name="T0" fmla="*/ 2851601 w 2860158"/>
              <a:gd name="T1" fmla="*/ 955970 h 2349795"/>
              <a:gd name="T2" fmla="*/ 508835 w 2860158"/>
              <a:gd name="T3" fmla="*/ 0 h 2349795"/>
              <a:gd name="T4" fmla="*/ 0 w 2860158"/>
              <a:gd name="T5" fmla="*/ 2347435 h 2349795"/>
              <a:gd name="T6" fmla="*/ 0 60000 65536"/>
              <a:gd name="T7" fmla="*/ 0 60000 65536"/>
              <a:gd name="T8" fmla="*/ 0 60000 65536"/>
              <a:gd name="T9" fmla="*/ 0 w 2860158"/>
              <a:gd name="T10" fmla="*/ 0 h 2349795"/>
              <a:gd name="T11" fmla="*/ 2860158 w 2860158"/>
              <a:gd name="T12" fmla="*/ 2349795 h 2349795"/>
            </a:gdLst>
            <a:ahLst/>
            <a:cxnLst>
              <a:cxn ang="T6">
                <a:pos x="T0" y="T1"/>
              </a:cxn>
              <a:cxn ang="T7">
                <a:pos x="T2" y="T3"/>
              </a:cxn>
              <a:cxn ang="T8">
                <a:pos x="T4" y="T5"/>
              </a:cxn>
            </a:cxnLst>
            <a:rect l="T9" t="T10" r="T11" b="T12"/>
            <a:pathLst>
              <a:path w="2860158" h="2349795">
                <a:moveTo>
                  <a:pt x="2860158" y="956930"/>
                </a:moveTo>
                <a:lnTo>
                  <a:pt x="510363" y="0"/>
                </a:lnTo>
                <a:lnTo>
                  <a:pt x="0" y="2349795"/>
                </a:lnTo>
              </a:path>
            </a:pathLst>
          </a:custGeom>
          <a:noFill/>
          <a:ln w="28575">
            <a:solidFill>
              <a:srgbClr val="0033FF"/>
            </a:solidFill>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89" name="AutoShape 20"/>
          <p:cNvSpPr>
            <a:spLocks noChangeArrowheads="1"/>
          </p:cNvSpPr>
          <p:nvPr/>
        </p:nvSpPr>
        <p:spPr bwMode="auto">
          <a:xfrm>
            <a:off x="4419600" y="2151258"/>
            <a:ext cx="441325" cy="360363"/>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C</a:t>
            </a:r>
          </a:p>
        </p:txBody>
      </p:sp>
      <p:sp>
        <p:nvSpPr>
          <p:cNvPr id="90" name="AutoShape 22"/>
          <p:cNvSpPr>
            <a:spLocks noChangeArrowheads="1"/>
          </p:cNvSpPr>
          <p:nvPr/>
        </p:nvSpPr>
        <p:spPr bwMode="auto">
          <a:xfrm>
            <a:off x="7026275" y="3146631"/>
            <a:ext cx="441325" cy="360362"/>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D</a:t>
            </a:r>
          </a:p>
        </p:txBody>
      </p:sp>
      <p:sp>
        <p:nvSpPr>
          <p:cNvPr id="91" name="Oval 23"/>
          <p:cNvSpPr>
            <a:spLocks noChangeArrowheads="1"/>
          </p:cNvSpPr>
          <p:nvPr/>
        </p:nvSpPr>
        <p:spPr bwMode="auto">
          <a:xfrm>
            <a:off x="8136260" y="2101086"/>
            <a:ext cx="352648" cy="352537"/>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0" tIns="0" rIns="0" anchor="ctr"/>
          <a:lstStyle/>
          <a:p>
            <a:pPr algn="ctr" defTabSz="914400">
              <a:defRPr/>
            </a:pPr>
            <a:r>
              <a:rPr lang="en-US" altLang="ko-KR" sz="2000" b="1" i="1">
                <a:solidFill>
                  <a:srgbClr val="FFFFFF"/>
                </a:solidFill>
                <a:latin typeface="Times New Roman" charset="0"/>
                <a:ea typeface="Times New Roman" charset="0"/>
                <a:cs typeface="Times New Roman" charset="0"/>
              </a:rPr>
              <a:t>y</a:t>
            </a:r>
          </a:p>
        </p:txBody>
      </p:sp>
      <p:sp>
        <p:nvSpPr>
          <p:cNvPr id="92" name="Text Box 36"/>
          <p:cNvSpPr txBox="1">
            <a:spLocks noChangeArrowheads="1"/>
          </p:cNvSpPr>
          <p:nvPr/>
        </p:nvSpPr>
        <p:spPr bwMode="auto">
          <a:xfrm>
            <a:off x="1785938" y="2205038"/>
            <a:ext cx="1123950" cy="2952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rIns="0" bIns="0">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a:lnSpc>
                <a:spcPts val="1900"/>
              </a:lnSpc>
            </a:pPr>
            <a:r>
              <a:rPr lang="en-US" altLang="ko-KR" smtClean="0">
                <a:solidFill>
                  <a:srgbClr val="002060"/>
                </a:solidFill>
                <a:latin typeface="Calibri" charset="0"/>
              </a:rPr>
              <a:t>Owner</a:t>
            </a:r>
            <a:endParaRPr lang="en-US" altLang="ko-KR" smtClean="0">
              <a:solidFill>
                <a:srgbClr val="002060"/>
              </a:solidFill>
              <a:latin typeface="Arial" charset="0"/>
            </a:endParaRPr>
          </a:p>
        </p:txBody>
      </p:sp>
      <p:sp>
        <p:nvSpPr>
          <p:cNvPr id="93" name="Text Box 36"/>
          <p:cNvSpPr txBox="1">
            <a:spLocks noChangeArrowheads="1"/>
          </p:cNvSpPr>
          <p:nvPr/>
        </p:nvSpPr>
        <p:spPr bwMode="auto">
          <a:xfrm>
            <a:off x="6662738" y="2709863"/>
            <a:ext cx="1123950" cy="2952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rIns="0" bIns="0">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a:lnSpc>
                <a:spcPts val="1900"/>
              </a:lnSpc>
            </a:pPr>
            <a:r>
              <a:rPr lang="en-US" altLang="ko-KR" smtClean="0">
                <a:solidFill>
                  <a:srgbClr val="002060"/>
                </a:solidFill>
                <a:latin typeface="Calibri" charset="0"/>
              </a:rPr>
              <a:t>User</a:t>
            </a:r>
            <a:endParaRPr lang="en-US" altLang="ko-KR" smtClean="0">
              <a:solidFill>
                <a:srgbClr val="002060"/>
              </a:solidFill>
              <a:latin typeface="Arial" charset="0"/>
            </a:endParaRPr>
          </a:p>
        </p:txBody>
      </p:sp>
      <p:sp>
        <p:nvSpPr>
          <p:cNvPr id="94" name="Text Box 36"/>
          <p:cNvSpPr txBox="1">
            <a:spLocks noChangeArrowheads="1"/>
          </p:cNvSpPr>
          <p:nvPr/>
        </p:nvSpPr>
        <p:spPr bwMode="auto">
          <a:xfrm>
            <a:off x="2547938" y="4857750"/>
            <a:ext cx="1123950" cy="295275"/>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rIns="0" bIns="0">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a:lnSpc>
                <a:spcPts val="1900"/>
              </a:lnSpc>
            </a:pPr>
            <a:r>
              <a:rPr lang="en-US" altLang="ko-KR" smtClean="0">
                <a:solidFill>
                  <a:srgbClr val="002060"/>
                </a:solidFill>
                <a:latin typeface="Calibri" charset="0"/>
              </a:rPr>
              <a:t>Resolver</a:t>
            </a:r>
            <a:endParaRPr lang="en-US" altLang="ko-KR" i="1" smtClean="0">
              <a:solidFill>
                <a:srgbClr val="002060"/>
              </a:solidFill>
              <a:latin typeface="Times New Roman" charset="0"/>
              <a:cs typeface="Times New Roman" charset="0"/>
            </a:endParaRPr>
          </a:p>
        </p:txBody>
      </p:sp>
      <p:sp>
        <p:nvSpPr>
          <p:cNvPr id="47" name="Text Box 26"/>
          <p:cNvSpPr txBox="1">
            <a:spLocks noChangeArrowheads="1"/>
          </p:cNvSpPr>
          <p:nvPr/>
        </p:nvSpPr>
        <p:spPr bwMode="auto">
          <a:xfrm>
            <a:off x="1816100" y="3643313"/>
            <a:ext cx="1241425" cy="57943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a:lnSpc>
                <a:spcPts val="1900"/>
              </a:lnSpc>
            </a:pPr>
            <a:r>
              <a:rPr lang="en-US" altLang="ko-KR" sz="1800" b="0" smtClean="0">
                <a:solidFill>
                  <a:srgbClr val="FF3300"/>
                </a:solidFill>
                <a:latin typeface="Calibri" charset="0"/>
              </a:rPr>
              <a:t>Publish</a:t>
            </a:r>
            <a:br>
              <a:rPr lang="en-US" altLang="ko-KR" sz="1800" b="0" smtClean="0">
                <a:solidFill>
                  <a:srgbClr val="FF3300"/>
                </a:solidFill>
                <a:latin typeface="Calibri" charset="0"/>
              </a:rPr>
            </a:br>
            <a:r>
              <a:rPr lang="en-US" altLang="ko-KR" sz="1800" b="0" smtClean="0">
                <a:solidFill>
                  <a:srgbClr val="FF3300"/>
                </a:solidFill>
                <a:latin typeface="Calibri" charset="0"/>
              </a:rPr>
              <a:t>&lt;</a:t>
            </a:r>
            <a:r>
              <a:rPr lang="en-US" altLang="ko-KR" sz="1800" b="0" smtClean="0">
                <a:solidFill>
                  <a:srgbClr val="FF3300"/>
                </a:solidFill>
                <a:latin typeface="Calibri" charset="0"/>
                <a:ea typeface="Gulim" charset="0"/>
                <a:cs typeface="Gulim" charset="0"/>
              </a:rPr>
              <a:t>MAC</a:t>
            </a:r>
            <a:r>
              <a:rPr lang="en-US" altLang="ko-KR" sz="2800" b="0" i="1" baseline="-14000" smtClean="0">
                <a:solidFill>
                  <a:srgbClr val="FF3300"/>
                </a:solidFill>
                <a:latin typeface="Times New Roman" charset="0"/>
                <a:cs typeface="Times New Roman" charset="0"/>
              </a:rPr>
              <a:t>x</a:t>
            </a:r>
            <a:r>
              <a:rPr lang="en-US" altLang="ko-KR" sz="1800" b="0" smtClean="0">
                <a:solidFill>
                  <a:srgbClr val="FF3300"/>
                </a:solidFill>
                <a:latin typeface="Arial" charset="0"/>
              </a:rPr>
              <a:t>, </a:t>
            </a:r>
            <a:r>
              <a:rPr lang="en-US" altLang="ko-KR" sz="1800" i="1" smtClean="0">
                <a:solidFill>
                  <a:srgbClr val="FF3300"/>
                </a:solidFill>
                <a:latin typeface="Calibri" charset="0"/>
              </a:rPr>
              <a:t>A</a:t>
            </a:r>
            <a:r>
              <a:rPr lang="en-US" altLang="ko-KR" sz="1800" b="0" smtClean="0">
                <a:solidFill>
                  <a:srgbClr val="FF3300"/>
                </a:solidFill>
                <a:latin typeface="Calibri" charset="0"/>
              </a:rPr>
              <a:t>&gt;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833679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box(out)">
                                      <p:cBhvr>
                                        <p:cTn id="7" dur="500"/>
                                        <p:tgtEl>
                                          <p:spTgt spid="67"/>
                                        </p:tgtEl>
                                      </p:cBhvr>
                                    </p:animEffect>
                                  </p:childTnLst>
                                </p:cTn>
                              </p:par>
                              <p:par>
                                <p:cTn id="8" presetID="4" presetClass="entr" presetSubtype="32" fill="hold" nodeType="withEffect">
                                  <p:stCondLst>
                                    <p:cond delay="0"/>
                                  </p:stCondLst>
                                  <p:childTnLst>
                                    <p:set>
                                      <p:cBhvr>
                                        <p:cTn id="9" dur="1" fill="hold">
                                          <p:stCondLst>
                                            <p:cond delay="0"/>
                                          </p:stCondLst>
                                        </p:cTn>
                                        <p:tgtEl>
                                          <p:spTgt spid="91"/>
                                        </p:tgtEl>
                                        <p:attrNameLst>
                                          <p:attrName>style.visibility</p:attrName>
                                        </p:attrNameLst>
                                      </p:cBhvr>
                                      <p:to>
                                        <p:strVal val="visible"/>
                                      </p:to>
                                    </p:set>
                                    <p:animEffect transition="in" filter="box(out)">
                                      <p:cBhvr>
                                        <p:cTn id="10" dur="500"/>
                                        <p:tgtEl>
                                          <p:spTgt spid="91"/>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strips(downRight)">
                                      <p:cBhvr>
                                        <p:cTn id="15" dur="500"/>
                                        <p:tgtEl>
                                          <p:spTgt spid="59"/>
                                        </p:tgtEl>
                                      </p:cBhvr>
                                    </p:animEffect>
                                  </p:childTnLst>
                                </p:cTn>
                              </p:par>
                              <p:par>
                                <p:cTn id="16" presetID="1" presetClass="entr" presetSubtype="0" fill="hold" grpId="0" nodeType="withEffect">
                                  <p:stCondLst>
                                    <p:cond delay="0"/>
                                  </p:stCondLst>
                                  <p:childTnLst>
                                    <p:set>
                                      <p:cBhvr>
                                        <p:cTn id="17" dur="1" fill="hold">
                                          <p:stCondLst>
                                            <p:cond delay="0"/>
                                          </p:stCondLst>
                                        </p:cTn>
                                        <p:tgtEl>
                                          <p:spTgt spid="65"/>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9"/>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92"/>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8" presetClass="entr" presetSubtype="6" fill="hold" grpId="0" nodeType="clickEffect">
                                  <p:stCondLst>
                                    <p:cond delay="0"/>
                                  </p:stCondLst>
                                  <p:childTnLst>
                                    <p:set>
                                      <p:cBhvr>
                                        <p:cTn id="27" dur="1" fill="hold">
                                          <p:stCondLst>
                                            <p:cond delay="0"/>
                                          </p:stCondLst>
                                        </p:cTn>
                                        <p:tgtEl>
                                          <p:spTgt spid="68"/>
                                        </p:tgtEl>
                                        <p:attrNameLst>
                                          <p:attrName>style.visibility</p:attrName>
                                        </p:attrNameLst>
                                      </p:cBhvr>
                                      <p:to>
                                        <p:strVal val="visible"/>
                                      </p:to>
                                    </p:set>
                                    <p:animEffect transition="in" filter="strips(downRight)">
                                      <p:cBhvr>
                                        <p:cTn id="28" dur="500"/>
                                        <p:tgtEl>
                                          <p:spTgt spid="68"/>
                                        </p:tgtEl>
                                      </p:cBhvr>
                                    </p:animEffect>
                                  </p:childTnLst>
                                </p:cTn>
                              </p:par>
                              <p:par>
                                <p:cTn id="29" presetID="1" presetClass="entr" presetSubtype="0"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4"/>
                                        </p:tgtEl>
                                        <p:attrNameLst>
                                          <p:attrName>style.visibility</p:attrName>
                                        </p:attrNameLst>
                                      </p:cBhvr>
                                      <p:to>
                                        <p:strVal val="visible"/>
                                      </p:to>
                                    </p:set>
                                  </p:childTnLst>
                                </p:cTn>
                              </p:par>
                            </p:childTnLst>
                          </p:cTn>
                        </p:par>
                        <p:par>
                          <p:cTn id="35" fill="hold" nodeType="afterGroup">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70"/>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xit" presetSubtype="0" fill="hold" grpId="1" nodeType="clickEffect">
                                  <p:stCondLst>
                                    <p:cond delay="0"/>
                                  </p:stCondLst>
                                  <p:childTnLst>
                                    <p:set>
                                      <p:cBhvr>
                                        <p:cTn id="41" dur="1" fill="hold">
                                          <p:stCondLst>
                                            <p:cond delay="0"/>
                                          </p:stCondLst>
                                        </p:cTn>
                                        <p:tgtEl>
                                          <p:spTgt spid="47"/>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68"/>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69"/>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65"/>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59"/>
                                        </p:tgtEl>
                                        <p:attrNameLst>
                                          <p:attrName>style.visibility</p:attrName>
                                        </p:attrNameLst>
                                      </p:cBhvr>
                                      <p:to>
                                        <p:strVal val="hidden"/>
                                      </p:to>
                                    </p:set>
                                  </p:childTnLst>
                                </p:cTn>
                              </p:par>
                            </p:childTnLst>
                          </p:cTn>
                        </p:par>
                        <p:par>
                          <p:cTn id="50" fill="hold" nodeType="afterGroup">
                            <p:stCondLst>
                              <p:cond delay="0"/>
                            </p:stCondLst>
                            <p:childTnLst>
                              <p:par>
                                <p:cTn id="51" presetID="18" presetClass="entr" presetSubtype="12" fill="hold" grpId="0" nodeType="afterEffect">
                                  <p:stCondLst>
                                    <p:cond delay="0"/>
                                  </p:stCondLst>
                                  <p:childTnLst>
                                    <p:set>
                                      <p:cBhvr>
                                        <p:cTn id="52" dur="1" fill="hold">
                                          <p:stCondLst>
                                            <p:cond delay="0"/>
                                          </p:stCondLst>
                                        </p:cTn>
                                        <p:tgtEl>
                                          <p:spTgt spid="71"/>
                                        </p:tgtEl>
                                        <p:attrNameLst>
                                          <p:attrName>style.visibility</p:attrName>
                                        </p:attrNameLst>
                                      </p:cBhvr>
                                      <p:to>
                                        <p:strVal val="visible"/>
                                      </p:to>
                                    </p:set>
                                    <p:animEffect transition="in" filter="strips(downLeft)">
                                      <p:cBhvr>
                                        <p:cTn id="53" dur="500"/>
                                        <p:tgtEl>
                                          <p:spTgt spid="71"/>
                                        </p:tgtEl>
                                      </p:cBhvr>
                                    </p:animEffect>
                                  </p:childTnLst>
                                </p:cTn>
                              </p:par>
                              <p:par>
                                <p:cTn id="54" presetID="1" presetClass="entr" presetSubtype="0" fill="hold" grpId="0" nodeType="withEffect">
                                  <p:stCondLst>
                                    <p:cond delay="0"/>
                                  </p:stCondLst>
                                  <p:childTnLst>
                                    <p:set>
                                      <p:cBhvr>
                                        <p:cTn id="55" dur="1" fill="hold">
                                          <p:stCondLst>
                                            <p:cond delay="0"/>
                                          </p:stCondLst>
                                        </p:cTn>
                                        <p:tgtEl>
                                          <p:spTgt spid="93"/>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73"/>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74"/>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86"/>
                                        </p:tgtEl>
                                        <p:attrNameLst>
                                          <p:attrName>style.visibility</p:attrName>
                                        </p:attrNameLst>
                                      </p:cBhvr>
                                      <p:to>
                                        <p:strVal val="visible"/>
                                      </p:to>
                                    </p:set>
                                  </p:childTnLst>
                                  <p:subTnLst>
                                    <p:set>
                                      <p:cBhvr override="childStyle">
                                        <p:cTn dur="1" fill="hold" display="0" masterRel="nextClick" afterEffect="1"/>
                                        <p:tgtEl>
                                          <p:spTgt spid="86"/>
                                        </p:tgtEl>
                                        <p:attrNameLst>
                                          <p:attrName>style.visibility</p:attrName>
                                        </p:attrNameLst>
                                      </p:cBhvr>
                                      <p:to>
                                        <p:strVal val="hidden"/>
                                      </p:to>
                                    </p:set>
                                  </p:subTnLst>
                                </p:cTn>
                              </p:par>
                              <p:par>
                                <p:cTn id="66" presetID="22" presetClass="entr" presetSubtype="2" fill="hold" grpId="0" nodeType="withEffect">
                                  <p:stCondLst>
                                    <p:cond delay="0"/>
                                  </p:stCondLst>
                                  <p:childTnLst>
                                    <p:set>
                                      <p:cBhvr>
                                        <p:cTn id="67" dur="1" fill="hold">
                                          <p:stCondLst>
                                            <p:cond delay="0"/>
                                          </p:stCondLst>
                                        </p:cTn>
                                        <p:tgtEl>
                                          <p:spTgt spid="88"/>
                                        </p:tgtEl>
                                        <p:attrNameLst>
                                          <p:attrName>style.visibility</p:attrName>
                                        </p:attrNameLst>
                                      </p:cBhvr>
                                      <p:to>
                                        <p:strVal val="visible"/>
                                      </p:to>
                                    </p:set>
                                    <p:animEffect transition="in" filter="wipe(right)">
                                      <p:cBhvr>
                                        <p:cTn id="68" dur="500"/>
                                        <p:tgtEl>
                                          <p:spTgt spid="88"/>
                                        </p:tgtEl>
                                      </p:cBhvr>
                                    </p:animEffect>
                                  </p:childTnLst>
                                  <p:subTnLst>
                                    <p:set>
                                      <p:cBhvr override="childStyle">
                                        <p:cTn dur="1" fill="hold" display="0" masterRel="nextClick" afterEffect="1"/>
                                        <p:tgtEl>
                                          <p:spTgt spid="88"/>
                                        </p:tgtEl>
                                        <p:attrNameLst>
                                          <p:attrName>style.visibility</p:attrName>
                                        </p:attrNameLst>
                                      </p:cBhvr>
                                      <p:to>
                                        <p:strVal val="hidden"/>
                                      </p:to>
                                    </p:set>
                                  </p:sub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76"/>
                                        </p:tgtEl>
                                        <p:attrNameLst>
                                          <p:attrName>style.visibility</p:attrName>
                                        </p:attrNameLst>
                                      </p:cBhvr>
                                      <p:to>
                                        <p:strVal val="visible"/>
                                      </p:to>
                                    </p:set>
                                  </p:childTnLst>
                                  <p:subTnLst>
                                    <p:set>
                                      <p:cBhvr override="childStyle">
                                        <p:cTn dur="1" fill="hold" display="0" masterRel="nextClick" afterEffect="1"/>
                                        <p:tgtEl>
                                          <p:spTgt spid="76"/>
                                        </p:tgtEl>
                                        <p:attrNameLst>
                                          <p:attrName>style.visibility</p:attrName>
                                        </p:attrNameLst>
                                      </p:cBhvr>
                                      <p:to>
                                        <p:strVal val="hidden"/>
                                      </p:to>
                                    </p:set>
                                  </p:subTnLst>
                                </p:cTn>
                              </p:par>
                              <p:par>
                                <p:cTn id="73" presetID="18" presetClass="entr" presetSubtype="9" fill="hold" grpId="0" nodeType="withEffect">
                                  <p:stCondLst>
                                    <p:cond delay="0"/>
                                  </p:stCondLst>
                                  <p:childTnLst>
                                    <p:set>
                                      <p:cBhvr>
                                        <p:cTn id="74" dur="1" fill="hold">
                                          <p:stCondLst>
                                            <p:cond delay="0"/>
                                          </p:stCondLst>
                                        </p:cTn>
                                        <p:tgtEl>
                                          <p:spTgt spid="75"/>
                                        </p:tgtEl>
                                        <p:attrNameLst>
                                          <p:attrName>style.visibility</p:attrName>
                                        </p:attrNameLst>
                                      </p:cBhvr>
                                      <p:to>
                                        <p:strVal val="visible"/>
                                      </p:to>
                                    </p:set>
                                    <p:animEffect transition="in" filter="strips(upLeft)">
                                      <p:cBhvr>
                                        <p:cTn id="75" dur="500"/>
                                        <p:tgtEl>
                                          <p:spTgt spid="75"/>
                                        </p:tgtEl>
                                      </p:cBhvr>
                                    </p:animEffect>
                                  </p:childTnLst>
                                  <p:subTnLst>
                                    <p:set>
                                      <p:cBhvr override="childStyle">
                                        <p:cTn dur="1" fill="hold" display="0" masterRel="nextClick" afterEffect="1"/>
                                        <p:tgtEl>
                                          <p:spTgt spid="75"/>
                                        </p:tgtEl>
                                        <p:attrNameLst>
                                          <p:attrName>style.visibility</p:attrName>
                                        </p:attrNameLst>
                                      </p:cBhvr>
                                      <p:to>
                                        <p:strVal val="hidden"/>
                                      </p:to>
                                    </p:set>
                                  </p:subTnLst>
                                </p:cTn>
                              </p:par>
                            </p:childTnLst>
                          </p:cTn>
                        </p:par>
                      </p:childTnLst>
                    </p:cTn>
                  </p:par>
                  <p:par>
                    <p:cTn id="76" fill="hold" nodeType="clickPar">
                      <p:stCondLst>
                        <p:cond delay="indefinite"/>
                      </p:stCondLst>
                      <p:childTnLst>
                        <p:par>
                          <p:cTn id="77" fill="hold" nodeType="withGroup">
                            <p:stCondLst>
                              <p:cond delay="0"/>
                            </p:stCondLst>
                            <p:childTnLst>
                              <p:par>
                                <p:cTn id="78" presetID="18" presetClass="entr" presetSubtype="9" fill="hold" grpId="0" nodeType="clickEffect">
                                  <p:stCondLst>
                                    <p:cond delay="0"/>
                                  </p:stCondLst>
                                  <p:childTnLst>
                                    <p:set>
                                      <p:cBhvr>
                                        <p:cTn id="79" dur="1" fill="hold">
                                          <p:stCondLst>
                                            <p:cond delay="0"/>
                                          </p:stCondLst>
                                        </p:cTn>
                                        <p:tgtEl>
                                          <p:spTgt spid="72"/>
                                        </p:tgtEl>
                                        <p:attrNameLst>
                                          <p:attrName>style.visibility</p:attrName>
                                        </p:attrNameLst>
                                      </p:cBhvr>
                                      <p:to>
                                        <p:strVal val="visible"/>
                                      </p:to>
                                    </p:set>
                                    <p:animEffect transition="in" filter="strips(upLeft)">
                                      <p:cBhvr>
                                        <p:cTn id="80" dur="500"/>
                                        <p:tgtEl>
                                          <p:spTgt spid="72"/>
                                        </p:tgtEl>
                                      </p:cBhvr>
                                    </p:animEffect>
                                  </p:childTnLst>
                                  <p:subTnLst>
                                    <p:set>
                                      <p:cBhvr override="childStyle">
                                        <p:cTn dur="1" fill="hold" display="0" masterRel="nextClick" afterEffect="1"/>
                                        <p:tgtEl>
                                          <p:spTgt spid="72"/>
                                        </p:tgtEl>
                                        <p:attrNameLst>
                                          <p:attrName>style.visibility</p:attrName>
                                        </p:attrNameLst>
                                      </p:cBhvr>
                                      <p:to>
                                        <p:strVal val="hidden"/>
                                      </p:to>
                                    </p:set>
                                  </p:subTnLst>
                                </p:cTn>
                              </p:par>
                            </p:childTnLst>
                          </p:cTn>
                        </p:par>
                      </p:childTnLst>
                    </p:cTn>
                  </p:par>
                  <p:par>
                    <p:cTn id="81" fill="hold" nodeType="clickPar">
                      <p:stCondLst>
                        <p:cond delay="indefinite"/>
                      </p:stCondLst>
                      <p:childTnLst>
                        <p:par>
                          <p:cTn id="82" fill="hold" nodeType="withGroup">
                            <p:stCondLst>
                              <p:cond delay="0"/>
                            </p:stCondLst>
                            <p:childTnLst>
                              <p:par>
                                <p:cTn id="83" presetID="18" presetClass="entr" presetSubtype="3" fill="hold" grpId="0" nodeType="clickEffect">
                                  <p:stCondLst>
                                    <p:cond delay="0"/>
                                  </p:stCondLst>
                                  <p:childTnLst>
                                    <p:set>
                                      <p:cBhvr>
                                        <p:cTn id="84" dur="1" fill="hold">
                                          <p:stCondLst>
                                            <p:cond delay="0"/>
                                          </p:stCondLst>
                                        </p:cTn>
                                        <p:tgtEl>
                                          <p:spTgt spid="78"/>
                                        </p:tgtEl>
                                        <p:attrNameLst>
                                          <p:attrName>style.visibility</p:attrName>
                                        </p:attrNameLst>
                                      </p:cBhvr>
                                      <p:to>
                                        <p:strVal val="visible"/>
                                      </p:to>
                                    </p:set>
                                    <p:animEffect transition="in" filter="strips(upRight)">
                                      <p:cBhvr>
                                        <p:cTn id="85" dur="500"/>
                                        <p:tgtEl>
                                          <p:spTgt spid="78"/>
                                        </p:tgtEl>
                                      </p:cBhvr>
                                    </p:animEffect>
                                  </p:childTnLst>
                                </p:cTn>
                              </p:par>
                              <p:par>
                                <p:cTn id="86" presetID="1" presetClass="entr" presetSubtype="0" fill="hold" grpId="0" nodeType="withEffect">
                                  <p:stCondLst>
                                    <p:cond delay="0"/>
                                  </p:stCondLst>
                                  <p:childTnLst>
                                    <p:set>
                                      <p:cBhvr>
                                        <p:cTn id="87" dur="1" fill="hold">
                                          <p:stCondLst>
                                            <p:cond delay="0"/>
                                          </p:stCondLst>
                                        </p:cTn>
                                        <p:tgtEl>
                                          <p:spTgt spid="79"/>
                                        </p:tgtEl>
                                        <p:attrNameLst>
                                          <p:attrName>style.visibility</p:attrName>
                                        </p:attrNameLst>
                                      </p:cBhvr>
                                      <p:to>
                                        <p:strVal val="visible"/>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18" presetClass="entr" presetSubtype="9" fill="hold" grpId="0" nodeType="clickEffect">
                                  <p:stCondLst>
                                    <p:cond delay="0"/>
                                  </p:stCondLst>
                                  <p:childTnLst>
                                    <p:set>
                                      <p:cBhvr>
                                        <p:cTn id="91" dur="1" fill="hold">
                                          <p:stCondLst>
                                            <p:cond delay="0"/>
                                          </p:stCondLst>
                                        </p:cTn>
                                        <p:tgtEl>
                                          <p:spTgt spid="83"/>
                                        </p:tgtEl>
                                        <p:attrNameLst>
                                          <p:attrName>style.visibility</p:attrName>
                                        </p:attrNameLst>
                                      </p:cBhvr>
                                      <p:to>
                                        <p:strVal val="visible"/>
                                      </p:to>
                                    </p:set>
                                    <p:animEffect transition="in" filter="strips(upLeft)">
                                      <p:cBhvr>
                                        <p:cTn id="92" dur="500"/>
                                        <p:tgtEl>
                                          <p:spTgt spid="83"/>
                                        </p:tgtEl>
                                      </p:cBhvr>
                                    </p:animEffect>
                                  </p:childTnLst>
                                </p:cTn>
                              </p:par>
                              <p:par>
                                <p:cTn id="93" presetID="1" presetClass="entr" presetSubtype="0" fill="hold" grpId="0" nodeType="withEffect">
                                  <p:stCondLst>
                                    <p:cond delay="0"/>
                                  </p:stCondLst>
                                  <p:childTnLst>
                                    <p:set>
                                      <p:cBhvr>
                                        <p:cTn id="94" dur="1" fill="hold">
                                          <p:stCondLst>
                                            <p:cond delay="0"/>
                                          </p:stCondLst>
                                        </p:cTn>
                                        <p:tgtEl>
                                          <p:spTgt spid="82"/>
                                        </p:tgtEl>
                                        <p:attrNameLst>
                                          <p:attrName>style.visibility</p:attrName>
                                        </p:attrNameLst>
                                      </p:cBhvr>
                                      <p:to>
                                        <p:strVal val="visible"/>
                                      </p:to>
                                    </p:set>
                                  </p:childTnLst>
                                </p:cTn>
                              </p:par>
                            </p:childTnLst>
                          </p:cTn>
                        </p:par>
                        <p:par>
                          <p:cTn id="95" fill="hold" nodeType="afterGroup">
                            <p:stCondLst>
                              <p:cond delay="500"/>
                            </p:stCondLst>
                            <p:childTnLst>
                              <p:par>
                                <p:cTn id="96" presetID="18" presetClass="entr" presetSubtype="9" fill="hold" grpId="1" nodeType="afterEffect">
                                  <p:stCondLst>
                                    <p:cond delay="0"/>
                                  </p:stCondLst>
                                  <p:childTnLst>
                                    <p:set>
                                      <p:cBhvr>
                                        <p:cTn id="97" dur="1" fill="hold">
                                          <p:stCondLst>
                                            <p:cond delay="0"/>
                                          </p:stCondLst>
                                        </p:cTn>
                                        <p:tgtEl>
                                          <p:spTgt spid="72"/>
                                        </p:tgtEl>
                                        <p:attrNameLst>
                                          <p:attrName>style.visibility</p:attrName>
                                        </p:attrNameLst>
                                      </p:cBhvr>
                                      <p:to>
                                        <p:strVal val="visible"/>
                                      </p:to>
                                    </p:set>
                                    <p:animEffect transition="in" filter="strips(upLeft)">
                                      <p:cBhvr>
                                        <p:cTn id="98"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9" grpId="1" animBg="1"/>
      <p:bldP spid="65" grpId="0" animBg="1"/>
      <p:bldP spid="65" grpId="1" animBg="1"/>
      <p:bldP spid="68" grpId="0" animBg="1"/>
      <p:bldP spid="68" grpId="1" animBg="1"/>
      <p:bldP spid="69" grpId="0"/>
      <p:bldP spid="69" grpId="1"/>
      <p:bldP spid="70" grpId="0"/>
      <p:bldP spid="71" grpId="0" animBg="1"/>
      <p:bldP spid="72" grpId="0" animBg="1"/>
      <p:bldP spid="72" grpId="1" animBg="1"/>
      <p:bldP spid="73" grpId="0"/>
      <p:bldP spid="74" grpId="0"/>
      <p:bldP spid="75" grpId="0" animBg="1"/>
      <p:bldP spid="76" grpId="0"/>
      <p:bldP spid="78" grpId="0" animBg="1"/>
      <p:bldP spid="79" grpId="0"/>
      <p:bldP spid="82" grpId="0"/>
      <p:bldP spid="83" grpId="0" animBg="1"/>
      <p:bldP spid="86" grpId="0"/>
      <p:bldP spid="88" grpId="0" animBg="1"/>
      <p:bldP spid="92" grpId="0"/>
      <p:bldP spid="93" grpId="0"/>
      <p:bldP spid="94" grpId="0"/>
      <p:bldP spid="47" grpId="0"/>
      <p:bldP spid="47" grpId="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a:latin typeface="Helvetica" charset="0"/>
                <a:ea typeface="ＭＳ Ｐゴシック" charset="0"/>
                <a:cs typeface="ＭＳ Ｐゴシック" charset="0"/>
              </a:rPr>
              <a:t>Address Resolution</a:t>
            </a:r>
          </a:p>
        </p:txBody>
      </p:sp>
      <p:sp>
        <p:nvSpPr>
          <p:cNvPr id="35842" name="Slide Number Placeholder 2"/>
          <p:cNvSpPr>
            <a:spLocks noGrp="1"/>
          </p:cNvSpPr>
          <p:nvPr>
            <p:ph type="sldNum" sz="quarter" idx="10"/>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fld id="{B406EBB7-6F35-3C44-8237-6A0267C18044}" type="slidenum">
              <a:rPr lang="en-US" sz="1400" b="0">
                <a:solidFill>
                  <a:srgbClr val="000000"/>
                </a:solidFill>
                <a:latin typeface="Times New Roman" charset="0"/>
              </a:rPr>
              <a:pPr eaLnBrk="1" hangingPunct="1"/>
              <a:t>8</a:t>
            </a:fld>
            <a:endParaRPr lang="en-US" sz="1400" b="0">
              <a:solidFill>
                <a:srgbClr val="000000"/>
              </a:solidFill>
              <a:latin typeface="Times New Roman" charset="0"/>
            </a:endParaRPr>
          </a:p>
        </p:txBody>
      </p:sp>
      <p:sp>
        <p:nvSpPr>
          <p:cNvPr id="39" name="Text Box 25"/>
          <p:cNvSpPr txBox="1">
            <a:spLocks noChangeArrowheads="1"/>
          </p:cNvSpPr>
          <p:nvPr/>
        </p:nvSpPr>
        <p:spPr bwMode="auto">
          <a:xfrm>
            <a:off x="2190750" y="1316038"/>
            <a:ext cx="4572000" cy="457200"/>
          </a:xfrm>
          <a:prstGeom prst="rect">
            <a:avLst/>
          </a:prstGeom>
          <a:solidFill>
            <a:srgbClr val="99CCFF">
              <a:alpha val="59999"/>
            </a:srgbClr>
          </a:solidFill>
          <a:ln w="9525">
            <a:noFill/>
            <a:miter lim="800000"/>
            <a:headEnd/>
            <a:tailEnd/>
          </a:ln>
          <a:effectLst>
            <a:outerShdw blurRad="63500" dist="38100" dir="2700000" algn="tl" rotWithShape="0">
              <a:srgbClr val="000000">
                <a:alpha val="39999"/>
              </a:srgbClr>
            </a:outerShdw>
          </a:effectLst>
        </p:spPr>
        <p:txBody>
          <a:bodyPr>
            <a:spAutoFit/>
          </a:bodyPr>
          <a:lstStyle/>
          <a:p>
            <a:pPr marL="176213" indent="-176213" algn="ctr" defTabSz="914400" eaLnBrk="0" hangingPunct="0">
              <a:defRPr/>
            </a:pPr>
            <a:r>
              <a:rPr lang="en-US" altLang="ko-KR" sz="2400" b="1">
                <a:solidFill>
                  <a:srgbClr val="003366"/>
                </a:solidFill>
                <a:latin typeface="Calibri" charset="0"/>
                <a:ea typeface="MS PGothic" pitchFamily="34" charset="-128"/>
                <a:cs typeface="MS PGothic" pitchFamily="34" charset="-128"/>
              </a:rPr>
              <a:t>&lt;key, val&gt; = &lt;IP addr, MAC addr&gt;</a:t>
            </a:r>
          </a:p>
        </p:txBody>
      </p:sp>
      <p:sp>
        <p:nvSpPr>
          <p:cNvPr id="31" name="Text Box 25"/>
          <p:cNvSpPr txBox="1">
            <a:spLocks noChangeArrowheads="1"/>
          </p:cNvSpPr>
          <p:nvPr/>
        </p:nvSpPr>
        <p:spPr bwMode="auto">
          <a:xfrm>
            <a:off x="928688" y="5715000"/>
            <a:ext cx="7358062" cy="95408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a:r>
              <a:rPr lang="en-US" altLang="ko-KR" sz="2800" smtClean="0">
                <a:solidFill>
                  <a:srgbClr val="003366"/>
                </a:solidFill>
                <a:latin typeface="Calibri" charset="0"/>
              </a:rPr>
              <a:t>Traffic following ARP takes a shortest path</a:t>
            </a:r>
            <a:br>
              <a:rPr lang="en-US" altLang="ko-KR" sz="2800" smtClean="0">
                <a:solidFill>
                  <a:srgbClr val="003366"/>
                </a:solidFill>
                <a:latin typeface="Calibri" charset="0"/>
              </a:rPr>
            </a:br>
            <a:r>
              <a:rPr lang="en-US" altLang="ko-KR" sz="2800" smtClean="0">
                <a:solidFill>
                  <a:srgbClr val="003366"/>
                </a:solidFill>
                <a:latin typeface="Calibri" charset="0"/>
              </a:rPr>
              <a:t>without separate location resolution</a:t>
            </a:r>
          </a:p>
        </p:txBody>
      </p:sp>
      <p:sp>
        <p:nvSpPr>
          <p:cNvPr id="35" name="Line 4"/>
          <p:cNvSpPr>
            <a:spLocks noChangeShapeType="1"/>
          </p:cNvSpPr>
          <p:nvPr/>
        </p:nvSpPr>
        <p:spPr bwMode="auto">
          <a:xfrm flipH="1" flipV="1">
            <a:off x="4724400" y="2505075"/>
            <a:ext cx="1905000" cy="2895600"/>
          </a:xfrm>
          <a:prstGeom prst="line">
            <a:avLst/>
          </a:prstGeom>
          <a:noFill/>
          <a:ln w="19050">
            <a:solidFill>
              <a:schemeClr val="tx1">
                <a:lumMod val="50000"/>
                <a:lumOff val="50000"/>
              </a:schemeClr>
            </a:solidFill>
            <a:round/>
            <a:headEnd/>
            <a:tailEnd/>
          </a:ln>
          <a:effectLst/>
        </p:spPr>
        <p:txBody>
          <a:bodyPr/>
          <a:lstStyle/>
          <a:p>
            <a:pPr defTabSz="914400" eaLnBrk="0" hangingPunct="0">
              <a:defRPr/>
            </a:pPr>
            <a:endParaRPr lang="en-US" sz="2000" dirty="0">
              <a:solidFill>
                <a:srgbClr val="000000"/>
              </a:solidFill>
              <a:latin typeface="Arial"/>
              <a:ea typeface="ＭＳ Ｐゴシック" pitchFamily="34" charset="-128"/>
              <a:cs typeface="Arial"/>
            </a:endParaRPr>
          </a:p>
        </p:txBody>
      </p:sp>
      <p:sp>
        <p:nvSpPr>
          <p:cNvPr id="36" name="Line 10"/>
          <p:cNvSpPr>
            <a:spLocks noChangeShapeType="1"/>
          </p:cNvSpPr>
          <p:nvPr/>
        </p:nvSpPr>
        <p:spPr bwMode="auto">
          <a:xfrm>
            <a:off x="914400" y="2373313"/>
            <a:ext cx="1295400" cy="461962"/>
          </a:xfrm>
          <a:prstGeom prst="line">
            <a:avLst/>
          </a:prstGeom>
          <a:noFill/>
          <a:ln w="28575">
            <a:solidFill>
              <a:srgbClr val="FF3300"/>
            </a:solidFill>
            <a:prstDash val="sysDot"/>
            <a:round/>
            <a:headEnd/>
            <a:tailEnd type="triangle" w="lg" len="lg"/>
          </a:ln>
          <a:effectLst/>
        </p:spPr>
        <p:txBody>
          <a:bodyPr/>
          <a:lstStyle/>
          <a:p>
            <a:pPr defTabSz="914400" eaLnBrk="0" hangingPunct="0">
              <a:defRPr/>
            </a:pPr>
            <a:endParaRPr lang="en-US" sz="2000" dirty="0">
              <a:solidFill>
                <a:srgbClr val="000000"/>
              </a:solidFill>
              <a:latin typeface="Arial"/>
              <a:ea typeface="Arial"/>
              <a:cs typeface="Arial"/>
            </a:endParaRPr>
          </a:p>
        </p:txBody>
      </p:sp>
      <p:cxnSp>
        <p:nvCxnSpPr>
          <p:cNvPr id="37" name="AutoShape 11"/>
          <p:cNvCxnSpPr>
            <a:cxnSpLocks noChangeShapeType="1"/>
          </p:cNvCxnSpPr>
          <p:nvPr/>
        </p:nvCxnSpPr>
        <p:spPr bwMode="auto">
          <a:xfrm flipH="1">
            <a:off x="6697663" y="3508375"/>
            <a:ext cx="549275" cy="1730375"/>
          </a:xfrm>
          <a:prstGeom prst="straightConnector1">
            <a:avLst/>
          </a:prstGeom>
          <a:noFill/>
          <a:ln w="19050">
            <a:solidFill>
              <a:schemeClr val="tx1">
                <a:lumMod val="50000"/>
                <a:lumOff val="50000"/>
              </a:schemeClr>
            </a:solidFill>
            <a:round/>
            <a:headEnd/>
            <a:tailEnd/>
          </a:ln>
          <a:effectLst/>
        </p:spPr>
      </p:cxnSp>
      <p:sp>
        <p:nvSpPr>
          <p:cNvPr id="38" name="Line 12"/>
          <p:cNvSpPr>
            <a:spLocks noChangeShapeType="1"/>
          </p:cNvSpPr>
          <p:nvPr/>
        </p:nvSpPr>
        <p:spPr bwMode="auto">
          <a:xfrm>
            <a:off x="2514600" y="2886075"/>
            <a:ext cx="1387475" cy="2019300"/>
          </a:xfrm>
          <a:prstGeom prst="line">
            <a:avLst/>
          </a:prstGeom>
          <a:noFill/>
          <a:ln w="19050">
            <a:solidFill>
              <a:schemeClr val="tx1">
                <a:lumMod val="50000"/>
                <a:lumOff val="50000"/>
              </a:schemeClr>
            </a:solidFill>
            <a:round/>
            <a:headEnd/>
            <a:tailEnd/>
          </a:ln>
          <a:effectLst/>
        </p:spPr>
        <p:txBody>
          <a:bodyPr/>
          <a:lstStyle/>
          <a:p>
            <a:pPr defTabSz="914400" eaLnBrk="0" hangingPunct="0">
              <a:defRPr/>
            </a:pPr>
            <a:endParaRPr lang="en-US" sz="2000" dirty="0">
              <a:solidFill>
                <a:srgbClr val="000000"/>
              </a:solidFill>
              <a:latin typeface="Arial"/>
              <a:ea typeface="ＭＳ Ｐゴシック" pitchFamily="34" charset="-128"/>
              <a:cs typeface="Arial"/>
            </a:endParaRPr>
          </a:p>
        </p:txBody>
      </p:sp>
      <p:sp>
        <p:nvSpPr>
          <p:cNvPr id="47" name="Line 15"/>
          <p:cNvSpPr>
            <a:spLocks noChangeShapeType="1"/>
          </p:cNvSpPr>
          <p:nvPr/>
        </p:nvSpPr>
        <p:spPr bwMode="auto">
          <a:xfrm>
            <a:off x="4724400" y="2352675"/>
            <a:ext cx="2438400" cy="990600"/>
          </a:xfrm>
          <a:prstGeom prst="line">
            <a:avLst/>
          </a:prstGeom>
          <a:noFill/>
          <a:ln w="19050">
            <a:solidFill>
              <a:schemeClr val="tx1">
                <a:lumMod val="50000"/>
                <a:lumOff val="50000"/>
              </a:schemeClr>
            </a:solidFill>
            <a:round/>
            <a:headEnd/>
            <a:tailEnd/>
          </a:ln>
          <a:effectLst/>
        </p:spPr>
        <p:txBody>
          <a:bodyPr/>
          <a:lstStyle/>
          <a:p>
            <a:pPr defTabSz="914400" eaLnBrk="0" hangingPunct="0">
              <a:defRPr/>
            </a:pPr>
            <a:endParaRPr lang="en-US" sz="2000" dirty="0">
              <a:solidFill>
                <a:srgbClr val="000000"/>
              </a:solidFill>
              <a:latin typeface="Arial"/>
              <a:ea typeface="ＭＳ Ｐゴシック" pitchFamily="34" charset="-128"/>
              <a:cs typeface="Arial"/>
            </a:endParaRPr>
          </a:p>
        </p:txBody>
      </p:sp>
      <p:sp>
        <p:nvSpPr>
          <p:cNvPr id="50" name="Line 16"/>
          <p:cNvSpPr>
            <a:spLocks noChangeShapeType="1"/>
          </p:cNvSpPr>
          <p:nvPr/>
        </p:nvSpPr>
        <p:spPr bwMode="auto">
          <a:xfrm flipV="1">
            <a:off x="4038600" y="2505075"/>
            <a:ext cx="533400" cy="2438400"/>
          </a:xfrm>
          <a:prstGeom prst="line">
            <a:avLst/>
          </a:prstGeom>
          <a:noFill/>
          <a:ln w="19050">
            <a:solidFill>
              <a:schemeClr val="tx1">
                <a:lumMod val="50000"/>
                <a:lumOff val="50000"/>
              </a:schemeClr>
            </a:solidFill>
            <a:round/>
            <a:headEnd/>
            <a:tailEnd/>
          </a:ln>
          <a:effectLst/>
        </p:spPr>
        <p:txBody>
          <a:bodyPr/>
          <a:lstStyle/>
          <a:p>
            <a:pPr defTabSz="914400" eaLnBrk="0" hangingPunct="0">
              <a:defRPr/>
            </a:pPr>
            <a:endParaRPr lang="en-US" sz="2000" dirty="0">
              <a:solidFill>
                <a:srgbClr val="000000"/>
              </a:solidFill>
              <a:latin typeface="Arial"/>
              <a:ea typeface="ＭＳ Ｐゴシック" pitchFamily="34" charset="-128"/>
              <a:cs typeface="Arial"/>
            </a:endParaRPr>
          </a:p>
        </p:txBody>
      </p:sp>
      <p:sp>
        <p:nvSpPr>
          <p:cNvPr id="51" name="Line 17"/>
          <p:cNvSpPr>
            <a:spLocks noChangeShapeType="1"/>
          </p:cNvSpPr>
          <p:nvPr/>
        </p:nvSpPr>
        <p:spPr bwMode="auto">
          <a:xfrm>
            <a:off x="4038600" y="5043488"/>
            <a:ext cx="2514600" cy="433387"/>
          </a:xfrm>
          <a:prstGeom prst="line">
            <a:avLst/>
          </a:prstGeom>
          <a:noFill/>
          <a:ln w="19050">
            <a:solidFill>
              <a:schemeClr val="tx1">
                <a:lumMod val="50000"/>
                <a:lumOff val="50000"/>
              </a:schemeClr>
            </a:solidFill>
            <a:round/>
            <a:headEnd/>
            <a:tailEnd/>
          </a:ln>
          <a:effectLst/>
        </p:spPr>
        <p:txBody>
          <a:bodyPr/>
          <a:lstStyle/>
          <a:p>
            <a:pPr defTabSz="914400" eaLnBrk="0" hangingPunct="0">
              <a:defRPr/>
            </a:pPr>
            <a:endParaRPr lang="en-US" sz="2000" dirty="0">
              <a:solidFill>
                <a:srgbClr val="000000"/>
              </a:solidFill>
              <a:latin typeface="Arial"/>
              <a:ea typeface="ＭＳ Ｐゴシック" pitchFamily="34" charset="-128"/>
              <a:cs typeface="Arial"/>
            </a:endParaRPr>
          </a:p>
        </p:txBody>
      </p:sp>
      <p:sp>
        <p:nvSpPr>
          <p:cNvPr id="56" name="AutoShape 19"/>
          <p:cNvSpPr>
            <a:spLocks noChangeArrowheads="1"/>
          </p:cNvSpPr>
          <p:nvPr/>
        </p:nvSpPr>
        <p:spPr bwMode="auto">
          <a:xfrm>
            <a:off x="3733800" y="4814889"/>
            <a:ext cx="441325" cy="360362"/>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B</a:t>
            </a:r>
          </a:p>
        </p:txBody>
      </p:sp>
      <p:sp>
        <p:nvSpPr>
          <p:cNvPr id="59" name="AutoShape 22"/>
          <p:cNvSpPr>
            <a:spLocks noChangeArrowheads="1"/>
          </p:cNvSpPr>
          <p:nvPr/>
        </p:nvSpPr>
        <p:spPr bwMode="auto">
          <a:xfrm>
            <a:off x="7026275" y="3138489"/>
            <a:ext cx="441325" cy="360362"/>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D</a:t>
            </a:r>
          </a:p>
        </p:txBody>
      </p:sp>
      <p:sp>
        <p:nvSpPr>
          <p:cNvPr id="60" name="Line 25"/>
          <p:cNvSpPr>
            <a:spLocks noChangeShapeType="1"/>
          </p:cNvSpPr>
          <p:nvPr/>
        </p:nvSpPr>
        <p:spPr bwMode="auto">
          <a:xfrm>
            <a:off x="2497138" y="3038475"/>
            <a:ext cx="1246187" cy="1781175"/>
          </a:xfrm>
          <a:prstGeom prst="line">
            <a:avLst/>
          </a:prstGeom>
          <a:noFill/>
          <a:ln w="28575">
            <a:solidFill>
              <a:srgbClr val="FF3300"/>
            </a:solidFill>
            <a:prstDash val="sysDot"/>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61" name="Text Box 26"/>
          <p:cNvSpPr txBox="1">
            <a:spLocks noChangeArrowheads="1"/>
          </p:cNvSpPr>
          <p:nvPr/>
        </p:nvSpPr>
        <p:spPr bwMode="auto">
          <a:xfrm>
            <a:off x="1427163" y="2951163"/>
            <a:ext cx="1112837" cy="82391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r" defTabSz="914400">
              <a:lnSpc>
                <a:spcPts val="1900"/>
              </a:lnSpc>
            </a:pPr>
            <a:r>
              <a:rPr lang="en-US" altLang="ko-KR" sz="1800" b="0" smtClean="0">
                <a:solidFill>
                  <a:srgbClr val="FF3300"/>
                </a:solidFill>
                <a:latin typeface="Calibri" charset="0"/>
              </a:rPr>
              <a:t>Hash</a:t>
            </a:r>
            <a:br>
              <a:rPr lang="en-US" altLang="ko-KR" sz="1800" b="0" smtClean="0">
                <a:solidFill>
                  <a:srgbClr val="FF3300"/>
                </a:solidFill>
                <a:latin typeface="Calibri" charset="0"/>
              </a:rPr>
            </a:br>
            <a:r>
              <a:rPr lang="en-US" altLang="ko-KR" sz="1800" i="1" smtClean="0">
                <a:solidFill>
                  <a:srgbClr val="FF3300"/>
                </a:solidFill>
                <a:latin typeface="Times New Roman" charset="0"/>
                <a:cs typeface="Times New Roman" charset="0"/>
              </a:rPr>
              <a:t>F</a:t>
            </a:r>
            <a:r>
              <a:rPr lang="en-US" altLang="ko-KR" sz="1800" b="0" smtClean="0">
                <a:solidFill>
                  <a:srgbClr val="FF3300"/>
                </a:solidFill>
                <a:latin typeface="Calibri" charset="0"/>
                <a:ea typeface="Gulim" charset="0"/>
                <a:cs typeface="Gulim" charset="0"/>
              </a:rPr>
              <a:t>(IP</a:t>
            </a:r>
            <a:r>
              <a:rPr lang="en-US" altLang="ko-KR" sz="2800" b="0" i="1" baseline="-14000" smtClean="0">
                <a:solidFill>
                  <a:srgbClr val="FF3300"/>
                </a:solidFill>
                <a:latin typeface="Times New Roman" charset="0"/>
              </a:rPr>
              <a:t>x</a:t>
            </a:r>
            <a:r>
              <a:rPr lang="en-US" altLang="ko-KR" sz="1800" b="0" smtClean="0">
                <a:solidFill>
                  <a:srgbClr val="FF3300"/>
                </a:solidFill>
                <a:latin typeface="Calibri" charset="0"/>
                <a:ea typeface="Gulim" charset="0"/>
                <a:cs typeface="Gulim" charset="0"/>
              </a:rPr>
              <a:t>) = </a:t>
            </a:r>
            <a:r>
              <a:rPr lang="en-US" altLang="ko-KR" sz="1800" i="1" smtClean="0">
                <a:solidFill>
                  <a:srgbClr val="FF3300"/>
                </a:solidFill>
                <a:latin typeface="Calibri" charset="0"/>
              </a:rPr>
              <a:t>B</a:t>
            </a:r>
            <a:endParaRPr lang="en-US" altLang="ko-KR" sz="1800" b="0" smtClean="0">
              <a:solidFill>
                <a:srgbClr val="FF3300"/>
              </a:solidFill>
              <a:latin typeface="Calibri" charset="0"/>
              <a:ea typeface="Gulim" charset="0"/>
              <a:cs typeface="Gulim" charset="0"/>
            </a:endParaRPr>
          </a:p>
          <a:p>
            <a:pPr algn="r" defTabSz="914400">
              <a:lnSpc>
                <a:spcPts val="1900"/>
              </a:lnSpc>
            </a:pPr>
            <a:endParaRPr lang="en-US" altLang="ko-KR" sz="1000" b="0" smtClean="0">
              <a:solidFill>
                <a:srgbClr val="FF3300"/>
              </a:solidFill>
              <a:latin typeface="Calibri" charset="0"/>
            </a:endParaRPr>
          </a:p>
        </p:txBody>
      </p:sp>
      <p:sp>
        <p:nvSpPr>
          <p:cNvPr id="62" name="Text Box 27"/>
          <p:cNvSpPr txBox="1">
            <a:spLocks noChangeArrowheads="1"/>
          </p:cNvSpPr>
          <p:nvPr/>
        </p:nvSpPr>
        <p:spPr bwMode="auto">
          <a:xfrm>
            <a:off x="3163888" y="5135563"/>
            <a:ext cx="1622425" cy="57943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a:lnSpc>
                <a:spcPts val="1900"/>
              </a:lnSpc>
            </a:pPr>
            <a:r>
              <a:rPr lang="en-US" altLang="ko-KR" sz="1800" b="0" smtClean="0">
                <a:solidFill>
                  <a:srgbClr val="FF3300"/>
                </a:solidFill>
                <a:latin typeface="Calibri" charset="0"/>
              </a:rPr>
              <a:t>Store</a:t>
            </a:r>
            <a:br>
              <a:rPr lang="en-US" altLang="ko-KR" sz="1800" b="0" smtClean="0">
                <a:solidFill>
                  <a:srgbClr val="FF3300"/>
                </a:solidFill>
                <a:latin typeface="Calibri" charset="0"/>
              </a:rPr>
            </a:br>
            <a:r>
              <a:rPr lang="en-US" altLang="ko-KR" sz="1800" b="0" smtClean="0">
                <a:solidFill>
                  <a:srgbClr val="FF3300"/>
                </a:solidFill>
                <a:latin typeface="Calibri" charset="0"/>
              </a:rPr>
              <a:t>&lt;</a:t>
            </a:r>
            <a:r>
              <a:rPr lang="en-US" altLang="ko-KR" sz="1800" b="0" smtClean="0">
                <a:solidFill>
                  <a:srgbClr val="FF3300"/>
                </a:solidFill>
                <a:latin typeface="Calibri" charset="0"/>
                <a:ea typeface="Gulim" charset="0"/>
                <a:cs typeface="Gulim" charset="0"/>
              </a:rPr>
              <a:t>IP</a:t>
            </a:r>
            <a:r>
              <a:rPr lang="en-US" altLang="ko-KR" sz="2800" b="0" i="1" baseline="-14000" smtClean="0">
                <a:solidFill>
                  <a:srgbClr val="FF3300"/>
                </a:solidFill>
                <a:latin typeface="Times New Roman" charset="0"/>
                <a:cs typeface="Times New Roman" charset="0"/>
              </a:rPr>
              <a:t>x</a:t>
            </a:r>
            <a:r>
              <a:rPr lang="en-US" altLang="ko-KR" sz="1800" b="0" smtClean="0">
                <a:solidFill>
                  <a:srgbClr val="FF3300"/>
                </a:solidFill>
                <a:latin typeface="Calibri" charset="0"/>
              </a:rPr>
              <a:t>, </a:t>
            </a:r>
            <a:r>
              <a:rPr lang="en-US" altLang="ko-KR" sz="1800" b="0" smtClean="0">
                <a:solidFill>
                  <a:srgbClr val="FF3300"/>
                </a:solidFill>
                <a:latin typeface="Calibri" charset="0"/>
                <a:ea typeface="Gulim" charset="0"/>
                <a:cs typeface="Gulim" charset="0"/>
              </a:rPr>
              <a:t>MAC</a:t>
            </a:r>
            <a:r>
              <a:rPr lang="en-US" altLang="ko-KR" sz="2800" b="0" i="1" baseline="-14000" smtClean="0">
                <a:solidFill>
                  <a:srgbClr val="FF3300"/>
                </a:solidFill>
                <a:latin typeface="Times New Roman" charset="0"/>
              </a:rPr>
              <a:t>x</a:t>
            </a:r>
            <a:r>
              <a:rPr lang="en-US" altLang="ko-KR" sz="1800" b="0" smtClean="0">
                <a:solidFill>
                  <a:srgbClr val="FF3300"/>
                </a:solidFill>
                <a:latin typeface="Calibri" charset="0"/>
              </a:rPr>
              <a:t>,</a:t>
            </a:r>
            <a:r>
              <a:rPr lang="en-US" altLang="ko-KR" sz="2800" b="0" i="1" baseline="-14000" smtClean="0">
                <a:solidFill>
                  <a:srgbClr val="FF3300"/>
                </a:solidFill>
                <a:latin typeface="Times New Roman" charset="0"/>
              </a:rPr>
              <a:t> </a:t>
            </a:r>
            <a:r>
              <a:rPr lang="en-US" altLang="ko-KR" sz="1800" i="1" smtClean="0">
                <a:solidFill>
                  <a:srgbClr val="FF3300"/>
                </a:solidFill>
                <a:latin typeface="Calibri" charset="0"/>
                <a:ea typeface="Gulim" charset="0"/>
                <a:cs typeface="Gulim" charset="0"/>
              </a:rPr>
              <a:t>A</a:t>
            </a:r>
            <a:r>
              <a:rPr lang="en-US" altLang="ko-KR" sz="1800" b="0" smtClean="0">
                <a:solidFill>
                  <a:srgbClr val="FF3300"/>
                </a:solidFill>
                <a:latin typeface="Calibri" charset="0"/>
              </a:rPr>
              <a:t>&gt;</a:t>
            </a:r>
            <a:endParaRPr lang="en-US" altLang="ko-KR" sz="1800" i="1" smtClean="0">
              <a:solidFill>
                <a:srgbClr val="FF3300"/>
              </a:solidFill>
              <a:latin typeface="Calibri" charset="0"/>
            </a:endParaRPr>
          </a:p>
        </p:txBody>
      </p:sp>
      <p:sp>
        <p:nvSpPr>
          <p:cNvPr id="63" name="Line 28"/>
          <p:cNvSpPr>
            <a:spLocks noChangeShapeType="1"/>
          </p:cNvSpPr>
          <p:nvPr/>
        </p:nvSpPr>
        <p:spPr bwMode="auto">
          <a:xfrm flipH="1">
            <a:off x="7259638" y="2376488"/>
            <a:ext cx="914400" cy="750887"/>
          </a:xfrm>
          <a:prstGeom prst="line">
            <a:avLst/>
          </a:prstGeom>
          <a:noFill/>
          <a:ln w="28575">
            <a:solidFill>
              <a:srgbClr val="0000FF"/>
            </a:solidFill>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no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64" name="Text Box 30"/>
          <p:cNvSpPr txBox="1">
            <a:spLocks noChangeArrowheads="1"/>
          </p:cNvSpPr>
          <p:nvPr/>
        </p:nvSpPr>
        <p:spPr bwMode="auto">
          <a:xfrm>
            <a:off x="6643688" y="2071688"/>
            <a:ext cx="1330325" cy="823912"/>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lnSpc>
                <a:spcPts val="1900"/>
              </a:lnSpc>
            </a:pPr>
            <a:r>
              <a:rPr lang="en-US" altLang="ko-KR" sz="1800" b="0" smtClean="0">
                <a:solidFill>
                  <a:srgbClr val="0033FF"/>
                </a:solidFill>
                <a:latin typeface="Calibri" charset="0"/>
              </a:rPr>
              <a:t>Broadcast</a:t>
            </a:r>
            <a:br>
              <a:rPr lang="en-US" altLang="ko-KR" sz="1800" b="0" smtClean="0">
                <a:solidFill>
                  <a:srgbClr val="0033FF"/>
                </a:solidFill>
                <a:latin typeface="Calibri" charset="0"/>
              </a:rPr>
            </a:br>
            <a:r>
              <a:rPr lang="en-US" altLang="ko-KR" sz="1800" b="0" smtClean="0">
                <a:solidFill>
                  <a:srgbClr val="0033FF"/>
                </a:solidFill>
                <a:latin typeface="Calibri" charset="0"/>
              </a:rPr>
              <a:t>ARP request</a:t>
            </a:r>
          </a:p>
          <a:p>
            <a:pPr defTabSz="914400">
              <a:lnSpc>
                <a:spcPts val="1900"/>
              </a:lnSpc>
            </a:pPr>
            <a:r>
              <a:rPr lang="en-US" altLang="ko-KR" sz="1800" b="0" smtClean="0">
                <a:solidFill>
                  <a:srgbClr val="0033FF"/>
                </a:solidFill>
                <a:latin typeface="Calibri" charset="0"/>
              </a:rPr>
              <a:t>for</a:t>
            </a:r>
            <a:r>
              <a:rPr lang="en-US" altLang="ko-KR" sz="1800" b="0" i="1" smtClean="0">
                <a:solidFill>
                  <a:srgbClr val="0033FF"/>
                </a:solidFill>
                <a:latin typeface="Calibri" charset="0"/>
                <a:cs typeface="Times New Roman" charset="0"/>
              </a:rPr>
              <a:t> </a:t>
            </a:r>
            <a:r>
              <a:rPr lang="en-US" altLang="ko-KR" sz="1800" b="0" smtClean="0">
                <a:solidFill>
                  <a:srgbClr val="0000FF"/>
                </a:solidFill>
                <a:latin typeface="Calibri" charset="0"/>
                <a:ea typeface="Gulim" charset="0"/>
                <a:cs typeface="Gulim" charset="0"/>
              </a:rPr>
              <a:t>IP</a:t>
            </a:r>
            <a:r>
              <a:rPr lang="en-US" altLang="ko-KR" sz="2800" b="0" i="1" baseline="-14000" smtClean="0">
                <a:solidFill>
                  <a:srgbClr val="0000FF"/>
                </a:solidFill>
                <a:latin typeface="Times New Roman" charset="0"/>
              </a:rPr>
              <a:t>x</a:t>
            </a:r>
            <a:endParaRPr lang="en-US" altLang="ko-KR" b="0" i="1" smtClean="0">
              <a:solidFill>
                <a:srgbClr val="0033FF"/>
              </a:solidFill>
              <a:latin typeface="Times New Roman" charset="0"/>
            </a:endParaRPr>
          </a:p>
        </p:txBody>
      </p:sp>
      <p:sp>
        <p:nvSpPr>
          <p:cNvPr id="65" name="Text Box 31"/>
          <p:cNvSpPr txBox="1">
            <a:spLocks noChangeArrowheads="1"/>
          </p:cNvSpPr>
          <p:nvPr/>
        </p:nvSpPr>
        <p:spPr bwMode="auto">
          <a:xfrm>
            <a:off x="7439025" y="3022600"/>
            <a:ext cx="1174750" cy="579438"/>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lnSpc>
                <a:spcPts val="1900"/>
              </a:lnSpc>
            </a:pPr>
            <a:r>
              <a:rPr lang="en-US" altLang="ko-KR" sz="1800" b="0" smtClean="0">
                <a:solidFill>
                  <a:srgbClr val="0033FF"/>
                </a:solidFill>
                <a:latin typeface="Calibri" charset="0"/>
              </a:rPr>
              <a:t>Hash</a:t>
            </a:r>
          </a:p>
          <a:p>
            <a:pPr defTabSz="914400">
              <a:lnSpc>
                <a:spcPts val="1900"/>
              </a:lnSpc>
            </a:pPr>
            <a:r>
              <a:rPr lang="en-US" altLang="ko-KR" sz="1800" i="1" smtClean="0">
                <a:solidFill>
                  <a:srgbClr val="0033FF"/>
                </a:solidFill>
                <a:latin typeface="Times New Roman" charset="0"/>
                <a:cs typeface="Times New Roman" charset="0"/>
              </a:rPr>
              <a:t>F</a:t>
            </a:r>
            <a:r>
              <a:rPr lang="en-US" altLang="ko-KR" sz="1800" b="0" smtClean="0">
                <a:solidFill>
                  <a:srgbClr val="0000FF"/>
                </a:solidFill>
                <a:latin typeface="Calibri" charset="0"/>
              </a:rPr>
              <a:t>(</a:t>
            </a:r>
            <a:r>
              <a:rPr lang="en-US" altLang="ko-KR" sz="1800" b="0" smtClean="0">
                <a:solidFill>
                  <a:srgbClr val="0000FF"/>
                </a:solidFill>
                <a:latin typeface="Calibri" charset="0"/>
                <a:ea typeface="Gulim" charset="0"/>
                <a:cs typeface="Gulim" charset="0"/>
              </a:rPr>
              <a:t>IP</a:t>
            </a:r>
            <a:r>
              <a:rPr lang="en-US" altLang="ko-KR" sz="2800" b="0" i="1" baseline="-14000" smtClean="0">
                <a:solidFill>
                  <a:srgbClr val="0000FF"/>
                </a:solidFill>
                <a:latin typeface="Times New Roman" charset="0"/>
              </a:rPr>
              <a:t>x</a:t>
            </a:r>
            <a:r>
              <a:rPr lang="en-US" altLang="ko-KR" sz="3200" b="0" i="1" baseline="-14000" smtClean="0">
                <a:solidFill>
                  <a:srgbClr val="0000FF"/>
                </a:solidFill>
                <a:latin typeface="Calibri" charset="0"/>
              </a:rPr>
              <a:t> </a:t>
            </a:r>
            <a:r>
              <a:rPr lang="en-US" altLang="ko-KR" sz="1800" b="0" smtClean="0">
                <a:solidFill>
                  <a:srgbClr val="0033FF"/>
                </a:solidFill>
                <a:latin typeface="Calibri" charset="0"/>
              </a:rPr>
              <a:t>) = </a:t>
            </a:r>
            <a:r>
              <a:rPr lang="en-US" altLang="ko-KR" sz="1800" i="1" smtClean="0">
                <a:solidFill>
                  <a:srgbClr val="0033FF"/>
                </a:solidFill>
                <a:latin typeface="Calibri" charset="0"/>
              </a:rPr>
              <a:t>B</a:t>
            </a:r>
            <a:endParaRPr lang="en-US" altLang="ko-KR" sz="1800" b="0" i="1" smtClean="0">
              <a:solidFill>
                <a:srgbClr val="0033FF"/>
              </a:solidFill>
              <a:latin typeface="Calibri" charset="0"/>
            </a:endParaRPr>
          </a:p>
        </p:txBody>
      </p:sp>
      <p:sp>
        <p:nvSpPr>
          <p:cNvPr id="68" name="Freeform 48"/>
          <p:cNvSpPr>
            <a:spLocks/>
          </p:cNvSpPr>
          <p:nvPr/>
        </p:nvSpPr>
        <p:spPr bwMode="auto">
          <a:xfrm>
            <a:off x="4175125" y="3505200"/>
            <a:ext cx="2970213" cy="1485900"/>
          </a:xfrm>
          <a:custGeom>
            <a:avLst/>
            <a:gdLst>
              <a:gd name="T0" fmla="*/ 0 w 1552"/>
              <a:gd name="T1" fmla="*/ 2147483647 h 948"/>
              <a:gd name="T2" fmla="*/ 2147483647 w 1552"/>
              <a:gd name="T3" fmla="*/ 2147483647 h 948"/>
              <a:gd name="T4" fmla="*/ 2147483647 w 1552"/>
              <a:gd name="T5" fmla="*/ 2147483647 h 948"/>
              <a:gd name="T6" fmla="*/ 2147483647 w 1552"/>
              <a:gd name="T7" fmla="*/ 0 h 948"/>
              <a:gd name="T8" fmla="*/ 0 60000 65536"/>
              <a:gd name="T9" fmla="*/ 0 60000 65536"/>
              <a:gd name="T10" fmla="*/ 0 60000 65536"/>
              <a:gd name="T11" fmla="*/ 0 60000 65536"/>
              <a:gd name="T12" fmla="*/ 0 w 1552"/>
              <a:gd name="T13" fmla="*/ 0 h 948"/>
              <a:gd name="T14" fmla="*/ 1552 w 1552"/>
              <a:gd name="T15" fmla="*/ 948 h 948"/>
            </a:gdLst>
            <a:ahLst/>
            <a:cxnLst>
              <a:cxn ang="T8">
                <a:pos x="T0" y="T1"/>
              </a:cxn>
              <a:cxn ang="T9">
                <a:pos x="T2" y="T3"/>
              </a:cxn>
              <a:cxn ang="T10">
                <a:pos x="T4" y="T5"/>
              </a:cxn>
              <a:cxn ang="T11">
                <a:pos x="T6" y="T7"/>
              </a:cxn>
            </a:cxnLst>
            <a:rect l="T12" t="T13" r="T14" b="T15"/>
            <a:pathLst>
              <a:path w="1552" h="948">
                <a:moveTo>
                  <a:pt x="0" y="948"/>
                </a:moveTo>
                <a:cubicBezTo>
                  <a:pt x="324" y="936"/>
                  <a:pt x="648" y="924"/>
                  <a:pt x="864" y="852"/>
                </a:cubicBezTo>
                <a:cubicBezTo>
                  <a:pt x="1080" y="780"/>
                  <a:pt x="1181" y="658"/>
                  <a:pt x="1296" y="516"/>
                </a:cubicBezTo>
                <a:cubicBezTo>
                  <a:pt x="1411" y="374"/>
                  <a:pt x="1481" y="187"/>
                  <a:pt x="1552" y="0"/>
                </a:cubicBezTo>
              </a:path>
            </a:pathLst>
          </a:custGeom>
          <a:noFill/>
          <a:ln w="28575">
            <a:solidFill>
              <a:srgbClr val="FF3300"/>
            </a:solidFill>
            <a:prstDash val="sysDot"/>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70" name="Text Box 49"/>
          <p:cNvSpPr txBox="1">
            <a:spLocks noChangeArrowheads="1"/>
          </p:cNvSpPr>
          <p:nvPr/>
        </p:nvSpPr>
        <p:spPr bwMode="auto">
          <a:xfrm>
            <a:off x="4500563" y="4278313"/>
            <a:ext cx="1662112" cy="579437"/>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ctr" defTabSz="914400">
              <a:lnSpc>
                <a:spcPts val="1900"/>
              </a:lnSpc>
            </a:pPr>
            <a:r>
              <a:rPr lang="en-US" altLang="ko-KR" sz="1800" b="0" smtClean="0">
                <a:solidFill>
                  <a:srgbClr val="FF3300"/>
                </a:solidFill>
                <a:latin typeface="Calibri" charset="0"/>
              </a:rPr>
              <a:t>Unicast reply</a:t>
            </a:r>
            <a:br>
              <a:rPr lang="en-US" altLang="ko-KR" sz="1800" b="0" smtClean="0">
                <a:solidFill>
                  <a:srgbClr val="FF3300"/>
                </a:solidFill>
                <a:latin typeface="Calibri" charset="0"/>
              </a:rPr>
            </a:br>
            <a:r>
              <a:rPr lang="en-US" altLang="ko-KR" sz="1800" b="0" smtClean="0">
                <a:solidFill>
                  <a:srgbClr val="FF3300"/>
                </a:solidFill>
                <a:latin typeface="Calibri" charset="0"/>
              </a:rPr>
              <a:t>&lt;</a:t>
            </a:r>
            <a:r>
              <a:rPr lang="en-US" altLang="ko-KR" sz="1800" b="0" smtClean="0">
                <a:solidFill>
                  <a:srgbClr val="FF3300"/>
                </a:solidFill>
                <a:latin typeface="Calibri" charset="0"/>
                <a:ea typeface="Gulim" charset="0"/>
                <a:cs typeface="Gulim" charset="0"/>
              </a:rPr>
              <a:t>IP</a:t>
            </a:r>
            <a:r>
              <a:rPr lang="en-US" altLang="ko-KR" sz="2800" b="0" i="1" baseline="-14000" smtClean="0">
                <a:solidFill>
                  <a:srgbClr val="FF3300"/>
                </a:solidFill>
                <a:latin typeface="Times New Roman" charset="0"/>
                <a:cs typeface="Times New Roman" charset="0"/>
              </a:rPr>
              <a:t>x</a:t>
            </a:r>
            <a:r>
              <a:rPr lang="en-US" altLang="ko-KR" sz="1800" b="0" smtClean="0">
                <a:solidFill>
                  <a:srgbClr val="FF3300"/>
                </a:solidFill>
                <a:latin typeface="Calibri" charset="0"/>
              </a:rPr>
              <a:t>, </a:t>
            </a:r>
            <a:r>
              <a:rPr lang="en-US" altLang="ko-KR" sz="1800" b="0" smtClean="0">
                <a:solidFill>
                  <a:srgbClr val="FF3300"/>
                </a:solidFill>
                <a:latin typeface="Calibri" charset="0"/>
                <a:ea typeface="Gulim" charset="0"/>
                <a:cs typeface="Gulim" charset="0"/>
              </a:rPr>
              <a:t>MAC</a:t>
            </a:r>
            <a:r>
              <a:rPr lang="en-US" altLang="ko-KR" sz="2800" b="0" i="1" baseline="-14000" smtClean="0">
                <a:solidFill>
                  <a:srgbClr val="FF3300"/>
                </a:solidFill>
                <a:latin typeface="Times New Roman" charset="0"/>
              </a:rPr>
              <a:t>x</a:t>
            </a:r>
            <a:r>
              <a:rPr lang="en-US" altLang="ko-KR" sz="1800" b="0" smtClean="0">
                <a:solidFill>
                  <a:srgbClr val="FF3300"/>
                </a:solidFill>
                <a:latin typeface="Calibri" charset="0"/>
                <a:ea typeface="Gulim" charset="0"/>
                <a:cs typeface="Gulim" charset="0"/>
              </a:rPr>
              <a:t>, </a:t>
            </a:r>
            <a:r>
              <a:rPr lang="en-US" altLang="ko-KR" sz="1800" i="1" smtClean="0">
                <a:solidFill>
                  <a:srgbClr val="FF3300"/>
                </a:solidFill>
                <a:latin typeface="Calibri" charset="0"/>
                <a:ea typeface="Gulim" charset="0"/>
                <a:cs typeface="Gulim" charset="0"/>
              </a:rPr>
              <a:t>A</a:t>
            </a:r>
            <a:r>
              <a:rPr lang="en-US" altLang="ko-KR" sz="1800" b="0" smtClean="0">
                <a:solidFill>
                  <a:srgbClr val="FF3300"/>
                </a:solidFill>
                <a:latin typeface="Calibri" charset="0"/>
              </a:rPr>
              <a:t>&gt; </a:t>
            </a:r>
            <a:endParaRPr lang="en-US" altLang="ko-KR" sz="1800" b="0" i="1" smtClean="0">
              <a:solidFill>
                <a:srgbClr val="FF3300"/>
              </a:solidFill>
              <a:latin typeface="Calibri" charset="0"/>
            </a:endParaRPr>
          </a:p>
        </p:txBody>
      </p:sp>
      <p:sp>
        <p:nvSpPr>
          <p:cNvPr id="71" name="AutoShape 21"/>
          <p:cNvSpPr>
            <a:spLocks noChangeArrowheads="1"/>
          </p:cNvSpPr>
          <p:nvPr/>
        </p:nvSpPr>
        <p:spPr bwMode="auto">
          <a:xfrm>
            <a:off x="6477000" y="5248276"/>
            <a:ext cx="441325" cy="360363"/>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E</a:t>
            </a:r>
          </a:p>
        </p:txBody>
      </p:sp>
      <p:sp>
        <p:nvSpPr>
          <p:cNvPr id="78" name="Line 13"/>
          <p:cNvSpPr>
            <a:spLocks noChangeShapeType="1"/>
          </p:cNvSpPr>
          <p:nvPr/>
        </p:nvSpPr>
        <p:spPr bwMode="auto">
          <a:xfrm flipV="1">
            <a:off x="2643188" y="2352675"/>
            <a:ext cx="1905000" cy="381000"/>
          </a:xfrm>
          <a:prstGeom prst="line">
            <a:avLst/>
          </a:prstGeom>
          <a:noFill/>
          <a:ln w="19050">
            <a:solidFill>
              <a:schemeClr val="tx1">
                <a:lumMod val="50000"/>
                <a:lumOff val="50000"/>
              </a:schemeClr>
            </a:solidFill>
            <a:round/>
            <a:headEnd/>
            <a:tailEnd/>
          </a:ln>
          <a:effectLst/>
        </p:spPr>
        <p:txBody>
          <a:bodyPr/>
          <a:lstStyle/>
          <a:p>
            <a:pPr defTabSz="914400" eaLnBrk="0" hangingPunct="0">
              <a:defRPr/>
            </a:pPr>
            <a:endParaRPr lang="en-US" sz="2000" dirty="0">
              <a:solidFill>
                <a:srgbClr val="000000"/>
              </a:solidFill>
              <a:latin typeface="Arial"/>
              <a:ea typeface="ＭＳ Ｐゴシック" pitchFamily="34" charset="-128"/>
              <a:cs typeface="Arial"/>
            </a:endParaRPr>
          </a:p>
        </p:txBody>
      </p:sp>
      <p:sp>
        <p:nvSpPr>
          <p:cNvPr id="79" name="AutoShape 14"/>
          <p:cNvSpPr>
            <a:spLocks noChangeArrowheads="1"/>
          </p:cNvSpPr>
          <p:nvPr/>
        </p:nvSpPr>
        <p:spPr bwMode="auto">
          <a:xfrm>
            <a:off x="2209800" y="2614614"/>
            <a:ext cx="441325" cy="360362"/>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A</a:t>
            </a:r>
          </a:p>
        </p:txBody>
      </p:sp>
      <p:sp>
        <p:nvSpPr>
          <p:cNvPr id="82" name="Text Box 32"/>
          <p:cNvSpPr txBox="1">
            <a:spLocks noChangeArrowheads="1"/>
          </p:cNvSpPr>
          <p:nvPr/>
        </p:nvSpPr>
        <p:spPr bwMode="auto">
          <a:xfrm>
            <a:off x="5286375" y="2994025"/>
            <a:ext cx="1331913" cy="823913"/>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none">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defTabSz="914400">
              <a:lnSpc>
                <a:spcPts val="1900"/>
              </a:lnSpc>
            </a:pPr>
            <a:r>
              <a:rPr lang="en-US" altLang="ko-KR" sz="1800" b="0" smtClean="0">
                <a:solidFill>
                  <a:srgbClr val="FF3300"/>
                </a:solidFill>
                <a:latin typeface="Calibri" charset="0"/>
              </a:rPr>
              <a:t>Unicast</a:t>
            </a:r>
            <a:br>
              <a:rPr lang="en-US" altLang="ko-KR" sz="1800" b="0" smtClean="0">
                <a:solidFill>
                  <a:srgbClr val="FF3300"/>
                </a:solidFill>
                <a:latin typeface="Calibri" charset="0"/>
              </a:rPr>
            </a:br>
            <a:r>
              <a:rPr lang="en-US" altLang="ko-KR" sz="1800" b="0" smtClean="0">
                <a:solidFill>
                  <a:srgbClr val="FF3300"/>
                </a:solidFill>
                <a:latin typeface="Calibri" charset="0"/>
              </a:rPr>
              <a:t>look-up to </a:t>
            </a:r>
            <a:r>
              <a:rPr lang="en-US" altLang="ko-KR" sz="1800" i="1" smtClean="0">
                <a:solidFill>
                  <a:srgbClr val="FF3300"/>
                </a:solidFill>
                <a:latin typeface="Calibri" charset="0"/>
              </a:rPr>
              <a:t>B</a:t>
            </a:r>
          </a:p>
          <a:p>
            <a:pPr defTabSz="914400">
              <a:lnSpc>
                <a:spcPts val="1900"/>
              </a:lnSpc>
            </a:pPr>
            <a:r>
              <a:rPr lang="en-US" altLang="ko-KR" sz="1800" b="0" smtClean="0">
                <a:solidFill>
                  <a:srgbClr val="FF3300"/>
                </a:solidFill>
                <a:latin typeface="Calibri" charset="0"/>
              </a:rPr>
              <a:t> </a:t>
            </a:r>
            <a:endParaRPr lang="en-US" altLang="ko-KR" sz="1800" b="0" i="1" smtClean="0">
              <a:solidFill>
                <a:srgbClr val="FF3300"/>
              </a:solidFill>
              <a:latin typeface="Calibri" charset="0"/>
            </a:endParaRPr>
          </a:p>
        </p:txBody>
      </p:sp>
      <p:sp>
        <p:nvSpPr>
          <p:cNvPr id="83" name="Freeform 82"/>
          <p:cNvSpPr>
            <a:spLocks noChangeArrowheads="1"/>
          </p:cNvSpPr>
          <p:nvPr/>
        </p:nvSpPr>
        <p:spPr bwMode="auto">
          <a:xfrm>
            <a:off x="4157663" y="2439988"/>
            <a:ext cx="2859087" cy="2349500"/>
          </a:xfrm>
          <a:custGeom>
            <a:avLst/>
            <a:gdLst>
              <a:gd name="T0" fmla="*/ 2851601 w 2860158"/>
              <a:gd name="T1" fmla="*/ 955970 h 2349795"/>
              <a:gd name="T2" fmla="*/ 508835 w 2860158"/>
              <a:gd name="T3" fmla="*/ 0 h 2349795"/>
              <a:gd name="T4" fmla="*/ 0 w 2860158"/>
              <a:gd name="T5" fmla="*/ 2347435 h 2349795"/>
              <a:gd name="T6" fmla="*/ 0 60000 65536"/>
              <a:gd name="T7" fmla="*/ 0 60000 65536"/>
              <a:gd name="T8" fmla="*/ 0 60000 65536"/>
              <a:gd name="T9" fmla="*/ 0 w 2860158"/>
              <a:gd name="T10" fmla="*/ 0 h 2349795"/>
              <a:gd name="T11" fmla="*/ 2860158 w 2860158"/>
              <a:gd name="T12" fmla="*/ 2349795 h 2349795"/>
            </a:gdLst>
            <a:ahLst/>
            <a:cxnLst>
              <a:cxn ang="T6">
                <a:pos x="T0" y="T1"/>
              </a:cxn>
              <a:cxn ang="T7">
                <a:pos x="T2" y="T3"/>
              </a:cxn>
              <a:cxn ang="T8">
                <a:pos x="T4" y="T5"/>
              </a:cxn>
            </a:cxnLst>
            <a:rect l="T9" t="T10" r="T11" b="T12"/>
            <a:pathLst>
              <a:path w="2860158" h="2349795">
                <a:moveTo>
                  <a:pt x="2860158" y="956930"/>
                </a:moveTo>
                <a:lnTo>
                  <a:pt x="510363" y="0"/>
                </a:lnTo>
                <a:lnTo>
                  <a:pt x="0" y="2349795"/>
                </a:lnTo>
              </a:path>
            </a:pathLst>
          </a:custGeom>
          <a:noFill/>
          <a:ln w="28575">
            <a:solidFill>
              <a:srgbClr val="FF3300"/>
            </a:solidFill>
            <a:prstDash val="sysDot"/>
            <a:round/>
            <a:headEnd/>
            <a:tailEnd type="triangle" w="lg" len="lg"/>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txBody>
          <a:bodyPr/>
          <a:lstStyle/>
          <a:p>
            <a:pPr algn="ctr" defTabSz="914400"/>
            <a:endParaRPr lang="en-US" sz="2000" b="1" smtClean="0">
              <a:solidFill>
                <a:srgbClr val="000000"/>
              </a:solidFill>
              <a:latin typeface="Helvetica" charset="0"/>
              <a:ea typeface="ＭＳ Ｐゴシック" charset="0"/>
              <a:cs typeface="ＭＳ Ｐゴシック" charset="0"/>
            </a:endParaRPr>
          </a:p>
        </p:txBody>
      </p:sp>
      <p:sp>
        <p:nvSpPr>
          <p:cNvPr id="84" name="AutoShape 20"/>
          <p:cNvSpPr>
            <a:spLocks noChangeArrowheads="1"/>
          </p:cNvSpPr>
          <p:nvPr/>
        </p:nvSpPr>
        <p:spPr bwMode="auto">
          <a:xfrm>
            <a:off x="4419600" y="2143116"/>
            <a:ext cx="441325" cy="360363"/>
          </a:xfrm>
          <a:prstGeom prst="roundRect">
            <a:avLst>
              <a:gd name="adj" fmla="val 16667"/>
            </a:avLst>
          </a:prstGeom>
          <a:gradFill>
            <a:gsLst>
              <a:gs pos="0">
                <a:schemeClr val="tx1">
                  <a:lumMod val="65000"/>
                  <a:lumOff val="35000"/>
                </a:schemeClr>
              </a:gs>
              <a:gs pos="80000">
                <a:schemeClr val="dk1">
                  <a:shade val="93000"/>
                  <a:satMod val="130000"/>
                </a:schemeClr>
              </a:gs>
              <a:gs pos="100000">
                <a:schemeClr val="dk1">
                  <a:shade val="94000"/>
                  <a:satMod val="135000"/>
                </a:schemeClr>
              </a:gs>
            </a:gsLst>
          </a:gradFill>
          <a:ln>
            <a:headEnd/>
            <a:tailEnd/>
          </a:ln>
        </p:spPr>
        <p:style>
          <a:lnRef idx="0">
            <a:schemeClr val="dk1"/>
          </a:lnRef>
          <a:fillRef idx="3">
            <a:schemeClr val="dk1"/>
          </a:fillRef>
          <a:effectRef idx="3">
            <a:schemeClr val="dk1"/>
          </a:effectRef>
          <a:fontRef idx="minor">
            <a:schemeClr val="lt1"/>
          </a:fontRef>
        </p:style>
        <p:txBody>
          <a:bodyPr wrap="none" lIns="54000" anchor="ctr"/>
          <a:lstStyle/>
          <a:p>
            <a:pPr algn="ctr" defTabSz="914400" eaLnBrk="0" hangingPunct="0">
              <a:defRPr/>
            </a:pPr>
            <a:r>
              <a:rPr lang="en-US" altLang="ko-KR" b="1" i="1">
                <a:solidFill>
                  <a:srgbClr val="FFFFFF"/>
                </a:solidFill>
                <a:latin typeface="Calibri" charset="0"/>
                <a:ea typeface="맑은 고딕" charset="0"/>
                <a:cs typeface="맑은 고딕" charset="0"/>
              </a:rPr>
              <a:t>C</a:t>
            </a:r>
          </a:p>
        </p:txBody>
      </p:sp>
      <p:sp>
        <p:nvSpPr>
          <p:cNvPr id="85" name="Text Box 38"/>
          <p:cNvSpPr txBox="1">
            <a:spLocks noChangeArrowheads="1"/>
          </p:cNvSpPr>
          <p:nvPr/>
        </p:nvSpPr>
        <p:spPr bwMode="auto">
          <a:xfrm>
            <a:off x="0" y="2571750"/>
            <a:ext cx="1428750" cy="338138"/>
          </a:xfrm>
          <a:prstGeom prst="rect">
            <a:avLst/>
          </a:prstGeom>
          <a:solidFill>
            <a:schemeClr val="bg1"/>
          </a:solidFill>
          <a:ln>
            <a:noFill/>
          </a:ln>
          <a:extLs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spAutoFit/>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algn="r" defTabSz="914400">
              <a:lnSpc>
                <a:spcPct val="80000"/>
              </a:lnSpc>
            </a:pPr>
            <a:r>
              <a:rPr lang="en-US" altLang="ko-KR" sz="1800" b="0" smtClean="0">
                <a:solidFill>
                  <a:srgbClr val="FF3300"/>
                </a:solidFill>
                <a:latin typeface="Calibri" charset="0"/>
              </a:rPr>
              <a:t>&lt;</a:t>
            </a:r>
            <a:r>
              <a:rPr lang="en-US" altLang="ko-KR" sz="1800" b="0" smtClean="0">
                <a:solidFill>
                  <a:srgbClr val="FF3300"/>
                </a:solidFill>
                <a:latin typeface="Calibri" charset="0"/>
                <a:ea typeface="Gulim" charset="0"/>
                <a:cs typeface="Gulim" charset="0"/>
              </a:rPr>
              <a:t>IP</a:t>
            </a:r>
            <a:r>
              <a:rPr lang="en-US" altLang="ko-KR" sz="2800" b="0" i="1" baseline="-14000" smtClean="0">
                <a:solidFill>
                  <a:srgbClr val="FF3300"/>
                </a:solidFill>
                <a:latin typeface="Times New Roman" charset="0"/>
                <a:cs typeface="Times New Roman" charset="0"/>
              </a:rPr>
              <a:t>x</a:t>
            </a:r>
            <a:r>
              <a:rPr lang="en-US" altLang="ko-KR" b="0" i="1" baseline="-13000" smtClean="0">
                <a:solidFill>
                  <a:srgbClr val="FF3300"/>
                </a:solidFill>
                <a:latin typeface="Times New Roman" charset="0"/>
              </a:rPr>
              <a:t> </a:t>
            </a:r>
            <a:r>
              <a:rPr lang="en-US" altLang="ko-KR" b="0" i="1" smtClean="0">
                <a:solidFill>
                  <a:srgbClr val="FF3300"/>
                </a:solidFill>
                <a:latin typeface="Times New Roman" charset="0"/>
              </a:rPr>
              <a:t>,</a:t>
            </a:r>
            <a:r>
              <a:rPr lang="en-US" altLang="ko-KR" sz="1800" b="0" smtClean="0">
                <a:solidFill>
                  <a:srgbClr val="FF3300"/>
                </a:solidFill>
                <a:latin typeface="Calibri" charset="0"/>
                <a:ea typeface="Gulim" charset="0"/>
                <a:cs typeface="Gulim" charset="0"/>
              </a:rPr>
              <a:t>MAC</a:t>
            </a:r>
            <a:r>
              <a:rPr lang="en-US" altLang="ko-KR" sz="2800" b="0" i="1" baseline="-14000" smtClean="0">
                <a:solidFill>
                  <a:srgbClr val="FF3300"/>
                </a:solidFill>
                <a:latin typeface="Times New Roman" charset="0"/>
              </a:rPr>
              <a:t>x</a:t>
            </a:r>
            <a:r>
              <a:rPr lang="en-US" altLang="ko-KR" sz="1800" b="0" smtClean="0">
                <a:solidFill>
                  <a:srgbClr val="FF3300"/>
                </a:solidFill>
                <a:latin typeface="Calibri" charset="0"/>
              </a:rPr>
              <a:t>&gt;</a:t>
            </a:r>
          </a:p>
        </p:txBody>
      </p:sp>
      <p:sp>
        <p:nvSpPr>
          <p:cNvPr id="86" name="Oval 23"/>
          <p:cNvSpPr>
            <a:spLocks noChangeArrowheads="1"/>
          </p:cNvSpPr>
          <p:nvPr/>
        </p:nvSpPr>
        <p:spPr bwMode="auto">
          <a:xfrm>
            <a:off x="642910" y="2152539"/>
            <a:ext cx="352648" cy="352537"/>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0" tIns="0" rIns="0" anchor="ctr"/>
          <a:lstStyle/>
          <a:p>
            <a:pPr algn="ctr" defTabSz="914400">
              <a:defRPr/>
            </a:pPr>
            <a:r>
              <a:rPr lang="en-US" altLang="ko-KR" sz="2000" b="1" i="1">
                <a:solidFill>
                  <a:srgbClr val="FFFFFF"/>
                </a:solidFill>
                <a:latin typeface="Times New Roman" charset="0"/>
                <a:ea typeface="Times New Roman" charset="0"/>
                <a:cs typeface="Times New Roman" charset="0"/>
              </a:rPr>
              <a:t>x</a:t>
            </a:r>
          </a:p>
        </p:txBody>
      </p:sp>
      <p:sp>
        <p:nvSpPr>
          <p:cNvPr id="87" name="Oval 23"/>
          <p:cNvSpPr>
            <a:spLocks noChangeArrowheads="1"/>
          </p:cNvSpPr>
          <p:nvPr/>
        </p:nvSpPr>
        <p:spPr bwMode="auto">
          <a:xfrm>
            <a:off x="8136260" y="2092944"/>
            <a:ext cx="352648" cy="352537"/>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0" tIns="0" rIns="0" anchor="ctr"/>
          <a:lstStyle/>
          <a:p>
            <a:pPr algn="ctr" defTabSz="914400">
              <a:defRPr/>
            </a:pPr>
            <a:r>
              <a:rPr lang="en-US" altLang="ko-KR" sz="2000" b="1" i="1">
                <a:solidFill>
                  <a:srgbClr val="FFFFFF"/>
                </a:solidFill>
                <a:latin typeface="Times New Roman" charset="0"/>
                <a:ea typeface="Times New Roman" charset="0"/>
                <a:cs typeface="Times New Roman" charset="0"/>
              </a:rPr>
              <a:t>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198377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8" presetClass="entr" presetSubtype="6"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strips(downRight)">
                                      <p:cBhvr>
                                        <p:cTn id="11" dur="500"/>
                                        <p:tgtEl>
                                          <p:spTgt spid="36"/>
                                        </p:tgtEl>
                                      </p:cBhvr>
                                    </p:animEffect>
                                  </p:childTnLst>
                                </p:cTn>
                              </p:par>
                            </p:childTnLst>
                          </p:cTn>
                        </p:par>
                        <p:par>
                          <p:cTn id="12" fill="hold" nodeType="afterGroup">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60"/>
                                        </p:tgtEl>
                                        <p:attrNameLst>
                                          <p:attrName>style.visibility</p:attrName>
                                        </p:attrNameLst>
                                      </p:cBhvr>
                                      <p:to>
                                        <p:strVal val="visible"/>
                                      </p:to>
                                    </p:set>
                                    <p:animEffect transition="in" filter="strips(downRight)">
                                      <p:cBhvr>
                                        <p:cTn id="19" dur="500"/>
                                        <p:tgtEl>
                                          <p:spTgt spid="60"/>
                                        </p:tgtEl>
                                      </p:cBhvr>
                                    </p:animEffect>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36"/>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61"/>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60"/>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85"/>
                                        </p:tgtEl>
                                        <p:attrNameLst>
                                          <p:attrName>style.visibility</p:attrName>
                                        </p:attrNameLst>
                                      </p:cBhvr>
                                      <p:to>
                                        <p:strVal val="hidden"/>
                                      </p:to>
                                    </p:set>
                                  </p:childTnLst>
                                </p:cTn>
                              </p:par>
                            </p:childTnLst>
                          </p:cTn>
                        </p:par>
                        <p:par>
                          <p:cTn id="33" fill="hold" nodeType="afterGroup">
                            <p:stCondLst>
                              <p:cond delay="0"/>
                            </p:stCondLst>
                            <p:childTnLst>
                              <p:par>
                                <p:cTn id="34" presetID="18" presetClass="entr" presetSubtype="12" fill="hold" grpId="0" nodeType="afterEffect">
                                  <p:stCondLst>
                                    <p:cond delay="0"/>
                                  </p:stCondLst>
                                  <p:childTnLst>
                                    <p:set>
                                      <p:cBhvr>
                                        <p:cTn id="35" dur="1" fill="hold">
                                          <p:stCondLst>
                                            <p:cond delay="0"/>
                                          </p:stCondLst>
                                        </p:cTn>
                                        <p:tgtEl>
                                          <p:spTgt spid="63"/>
                                        </p:tgtEl>
                                        <p:attrNameLst>
                                          <p:attrName>style.visibility</p:attrName>
                                        </p:attrNameLst>
                                      </p:cBhvr>
                                      <p:to>
                                        <p:strVal val="visible"/>
                                      </p:to>
                                    </p:set>
                                    <p:animEffect transition="in" filter="strips(downLeft)">
                                      <p:cBhvr>
                                        <p:cTn id="36" dur="500"/>
                                        <p:tgtEl>
                                          <p:spTgt spid="63"/>
                                        </p:tgtEl>
                                      </p:cBhvr>
                                    </p:animEffect>
                                  </p:childTnLst>
                                </p:cTn>
                              </p:par>
                              <p:par>
                                <p:cTn id="37" presetID="1" presetClass="entr" presetSubtype="0" fill="hold" grpId="0" nodeType="withEffect">
                                  <p:stCondLst>
                                    <p:cond delay="0"/>
                                  </p:stCondLst>
                                  <p:childTnLst>
                                    <p:set>
                                      <p:cBhvr>
                                        <p:cTn id="38" dur="1" fill="hold">
                                          <p:stCondLst>
                                            <p:cond delay="0"/>
                                          </p:stCondLst>
                                        </p:cTn>
                                        <p:tgtEl>
                                          <p:spTgt spid="6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5"/>
                                        </p:tgtEl>
                                        <p:attrNameLst>
                                          <p:attrName>style.visibility</p:attrName>
                                        </p:attrNameLst>
                                      </p:cBhvr>
                                      <p:to>
                                        <p:strVal val="visible"/>
                                      </p:to>
                                    </p:set>
                                  </p:childTnLst>
                                </p:cTn>
                              </p:par>
                            </p:childTnLst>
                          </p:cTn>
                        </p:par>
                        <p:par>
                          <p:cTn id="43" fill="hold" nodeType="afterGroup">
                            <p:stCondLst>
                              <p:cond delay="0"/>
                            </p:stCondLst>
                            <p:childTnLst>
                              <p:par>
                                <p:cTn id="44" presetID="22" presetClass="entr" presetSubtype="2" fill="hold" grpId="0" nodeType="afterEffect">
                                  <p:stCondLst>
                                    <p:cond delay="0"/>
                                  </p:stCondLst>
                                  <p:childTnLst>
                                    <p:set>
                                      <p:cBhvr>
                                        <p:cTn id="45" dur="1" fill="hold">
                                          <p:stCondLst>
                                            <p:cond delay="0"/>
                                          </p:stCondLst>
                                        </p:cTn>
                                        <p:tgtEl>
                                          <p:spTgt spid="83"/>
                                        </p:tgtEl>
                                        <p:attrNameLst>
                                          <p:attrName>style.visibility</p:attrName>
                                        </p:attrNameLst>
                                      </p:cBhvr>
                                      <p:to>
                                        <p:strVal val="visible"/>
                                      </p:to>
                                    </p:set>
                                    <p:animEffect transition="in" filter="wipe(right)">
                                      <p:cBhvr>
                                        <p:cTn id="46" dur="500"/>
                                        <p:tgtEl>
                                          <p:spTgt spid="83"/>
                                        </p:tgtEl>
                                      </p:cBhvr>
                                    </p:animEffect>
                                  </p:childTnLst>
                                  <p:subTnLst>
                                    <p:set>
                                      <p:cBhvr override="childStyle">
                                        <p:cTn dur="1" fill="hold" display="0" masterRel="nextClick" afterEffect="1"/>
                                        <p:tgtEl>
                                          <p:spTgt spid="83"/>
                                        </p:tgtEl>
                                        <p:attrNameLst>
                                          <p:attrName>style.visibility</p:attrName>
                                        </p:attrNameLst>
                                      </p:cBhvr>
                                      <p:to>
                                        <p:strVal val="hidden"/>
                                      </p:to>
                                    </p:set>
                                  </p:subTnLst>
                                </p:cTn>
                              </p:par>
                              <p:par>
                                <p:cTn id="47" presetID="1" presetClass="entr" presetSubtype="0" fill="hold" grpId="0" nodeType="withEffect">
                                  <p:stCondLst>
                                    <p:cond delay="0"/>
                                  </p:stCondLst>
                                  <p:childTnLst>
                                    <p:set>
                                      <p:cBhvr>
                                        <p:cTn id="48" dur="1" fill="hold">
                                          <p:stCondLst>
                                            <p:cond delay="0"/>
                                          </p:stCondLst>
                                        </p:cTn>
                                        <p:tgtEl>
                                          <p:spTgt spid="82"/>
                                        </p:tgtEl>
                                        <p:attrNameLst>
                                          <p:attrName>style.visibility</p:attrName>
                                        </p:attrNameLst>
                                      </p:cBhvr>
                                      <p:to>
                                        <p:strVal val="visible"/>
                                      </p:to>
                                    </p:set>
                                  </p:childTnLst>
                                  <p:subTnLst>
                                    <p:set>
                                      <p:cBhvr override="childStyle">
                                        <p:cTn dur="1" fill="hold" display="0" masterRel="nextClick" afterEffect="1"/>
                                        <p:tgtEl>
                                          <p:spTgt spid="82"/>
                                        </p:tgtEl>
                                        <p:attrNameLst>
                                          <p:attrName>style.visibility</p:attrName>
                                        </p:attrNameLst>
                                      </p:cBhvr>
                                      <p:to>
                                        <p:strVal val="hidden"/>
                                      </p:to>
                                    </p:set>
                                  </p:subTnLst>
                                </p:cTn>
                              </p:par>
                            </p:childTnLst>
                          </p:cTn>
                        </p:par>
                      </p:childTnLst>
                    </p:cTn>
                  </p:par>
                  <p:par>
                    <p:cTn id="49" fill="hold" nodeType="clickPar">
                      <p:stCondLst>
                        <p:cond delay="indefinite"/>
                      </p:stCondLst>
                      <p:childTnLst>
                        <p:par>
                          <p:cTn id="50" fill="hold" nodeType="withGroup">
                            <p:stCondLst>
                              <p:cond delay="0"/>
                            </p:stCondLst>
                            <p:childTnLst>
                              <p:par>
                                <p:cTn id="51" presetID="18" presetClass="entr" presetSubtype="3" fill="hold" grpId="0" nodeType="clickEffect">
                                  <p:stCondLst>
                                    <p:cond delay="0"/>
                                  </p:stCondLst>
                                  <p:childTnLst>
                                    <p:set>
                                      <p:cBhvr>
                                        <p:cTn id="52" dur="1" fill="hold">
                                          <p:stCondLst>
                                            <p:cond delay="0"/>
                                          </p:stCondLst>
                                        </p:cTn>
                                        <p:tgtEl>
                                          <p:spTgt spid="68"/>
                                        </p:tgtEl>
                                        <p:attrNameLst>
                                          <p:attrName>style.visibility</p:attrName>
                                        </p:attrNameLst>
                                      </p:cBhvr>
                                      <p:to>
                                        <p:strVal val="visible"/>
                                      </p:to>
                                    </p:set>
                                    <p:animEffect transition="in" filter="strips(upRight)">
                                      <p:cBhvr>
                                        <p:cTn id="53" dur="500"/>
                                        <p:tgtEl>
                                          <p:spTgt spid="68"/>
                                        </p:tgtEl>
                                      </p:cBhvr>
                                    </p:animEffect>
                                  </p:childTnLst>
                                </p:cTn>
                              </p:par>
                              <p:par>
                                <p:cTn id="54" presetID="1" presetClass="entr" presetSubtype="0" fill="hold" grpId="0" nodeType="withEffect">
                                  <p:stCondLst>
                                    <p:cond delay="0"/>
                                  </p:stCondLst>
                                  <p:childTnLst>
                                    <p:set>
                                      <p:cBhvr>
                                        <p:cTn id="55" dur="1" fill="hold">
                                          <p:stCondLst>
                                            <p:cond delay="0"/>
                                          </p:stCondLst>
                                        </p:cTn>
                                        <p:tgtEl>
                                          <p:spTgt spid="70"/>
                                        </p:tgtEl>
                                        <p:attrNameLst>
                                          <p:attrName>style.visibility</p:attrName>
                                        </p:attrNameLst>
                                      </p:cBhvr>
                                      <p:to>
                                        <p:strVal val="visible"/>
                                      </p:to>
                                    </p:se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32" fill="hold" grpId="0" nodeType="clickEffect">
                                  <p:stCondLst>
                                    <p:cond delay="0"/>
                                  </p:stCondLst>
                                  <p:childTnLst>
                                    <p:set>
                                      <p:cBhvr>
                                        <p:cTn id="59" dur="1" fill="hold">
                                          <p:stCondLst>
                                            <p:cond delay="0"/>
                                          </p:stCondLst>
                                        </p:cTn>
                                        <p:tgtEl>
                                          <p:spTgt spid="31"/>
                                        </p:tgtEl>
                                        <p:attrNameLst>
                                          <p:attrName>style.visibility</p:attrName>
                                        </p:attrNameLst>
                                      </p:cBhvr>
                                      <p:to>
                                        <p:strVal val="visible"/>
                                      </p:to>
                                    </p:set>
                                    <p:animEffect transition="in" filter="box(out)">
                                      <p:cBhvr>
                                        <p:cTn id="6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60" grpId="0" animBg="1"/>
      <p:bldP spid="60" grpId="1" animBg="1"/>
      <p:bldP spid="61" grpId="0"/>
      <p:bldP spid="61" grpId="1"/>
      <p:bldP spid="62" grpId="0"/>
      <p:bldP spid="63" grpId="0" animBg="1"/>
      <p:bldP spid="64" grpId="0"/>
      <p:bldP spid="65" grpId="0"/>
      <p:bldP spid="68" grpId="0" animBg="1"/>
      <p:bldP spid="70" grpId="0"/>
      <p:bldP spid="82" grpId="0"/>
      <p:bldP spid="83" grpId="0" animBg="1"/>
      <p:bldP spid="85" grpId="0" animBg="1"/>
      <p:bldP spid="85" grpId="1"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5"/>
          <p:cNvSpPr>
            <a:spLocks noGrp="1" noChangeArrowheads="1"/>
          </p:cNvSpPr>
          <p:nvPr>
            <p:ph type="title"/>
          </p:nvPr>
        </p:nvSpPr>
        <p:spPr/>
        <p:txBody>
          <a:bodyPr/>
          <a:lstStyle/>
          <a:p>
            <a:r>
              <a:rPr lang="en-US" sz="3200">
                <a:latin typeface="Helvetica" charset="0"/>
                <a:ea typeface="ＭＳ Ｐゴシック" charset="0"/>
                <a:cs typeface="ＭＳ Ｐゴシック" charset="0"/>
              </a:rPr>
              <a:t>Handling Network and Host Dynamics</a:t>
            </a:r>
          </a:p>
        </p:txBody>
      </p:sp>
      <p:sp>
        <p:nvSpPr>
          <p:cNvPr id="37891" name="Rectangle 6"/>
          <p:cNvSpPr>
            <a:spLocks noGrp="1" noChangeArrowheads="1"/>
          </p:cNvSpPr>
          <p:nvPr>
            <p:ph idx="1"/>
          </p:nvPr>
        </p:nvSpPr>
        <p:spPr/>
        <p:txBody>
          <a:bodyPr/>
          <a:lstStyle/>
          <a:p>
            <a:r>
              <a:rPr lang="en-US" sz="3600">
                <a:latin typeface="Arial" charset="0"/>
              </a:rPr>
              <a:t>Network events</a:t>
            </a:r>
          </a:p>
          <a:p>
            <a:pPr lvl="1"/>
            <a:r>
              <a:rPr lang="en-US" sz="3200">
                <a:latin typeface="Arial" charset="0"/>
                <a:ea typeface="Arial" charset="0"/>
                <a:cs typeface="Arial" charset="0"/>
              </a:rPr>
              <a:t>Switch failure/recovery</a:t>
            </a:r>
          </a:p>
          <a:p>
            <a:pPr lvl="2"/>
            <a:r>
              <a:rPr lang="en-US" sz="2800">
                <a:latin typeface="Arial" charset="0"/>
                <a:ea typeface="Arial" charset="0"/>
                <a:cs typeface="Arial" charset="0"/>
              </a:rPr>
              <a:t>Change in &lt;key, value&gt; for DHT neighbor</a:t>
            </a:r>
          </a:p>
          <a:p>
            <a:pPr lvl="2"/>
            <a:r>
              <a:rPr lang="en-US" sz="2800">
                <a:latin typeface="Arial" charset="0"/>
                <a:ea typeface="Arial" charset="0"/>
                <a:cs typeface="Arial" charset="0"/>
              </a:rPr>
              <a:t>Fortunately, switch failures are not common</a:t>
            </a:r>
          </a:p>
          <a:p>
            <a:pPr lvl="1"/>
            <a:r>
              <a:rPr lang="en-US" sz="3200">
                <a:latin typeface="Arial" charset="0"/>
                <a:ea typeface="Arial" charset="0"/>
                <a:cs typeface="Arial" charset="0"/>
              </a:rPr>
              <a:t>Link failure/recovery</a:t>
            </a:r>
          </a:p>
          <a:p>
            <a:pPr lvl="2"/>
            <a:r>
              <a:rPr lang="en-US" sz="2800">
                <a:latin typeface="Arial" charset="0"/>
                <a:ea typeface="Arial" charset="0"/>
                <a:cs typeface="Arial" charset="0"/>
              </a:rPr>
              <a:t>Link-state routing finds new shortest paths</a:t>
            </a:r>
          </a:p>
          <a:p>
            <a:r>
              <a:rPr lang="en-US" sz="3600">
                <a:latin typeface="Arial" charset="0"/>
              </a:rPr>
              <a:t>Host events</a:t>
            </a:r>
          </a:p>
          <a:p>
            <a:pPr lvl="1"/>
            <a:r>
              <a:rPr lang="en-US" sz="3200">
                <a:latin typeface="Arial" charset="0"/>
                <a:ea typeface="Arial" charset="0"/>
                <a:cs typeface="Arial" charset="0"/>
              </a:rPr>
              <a:t>Host location, MAC address, or IP address </a:t>
            </a:r>
          </a:p>
          <a:p>
            <a:pPr lvl="1"/>
            <a:r>
              <a:rPr lang="en-US" sz="3200">
                <a:latin typeface="Arial" charset="0"/>
                <a:ea typeface="Arial" charset="0"/>
                <a:cs typeface="Arial" charset="0"/>
              </a:rPr>
              <a:t>Must update stale host-information entries</a:t>
            </a:r>
          </a:p>
        </p:txBody>
      </p:sp>
      <p:sp>
        <p:nvSpPr>
          <p:cNvPr id="37889" name="Slide Number Placeholder 3"/>
          <p:cNvSpPr>
            <a:spLocks noGrp="1"/>
          </p:cNvSpPr>
          <p:nvPr>
            <p:ph type="sldNum" sz="quarter" idx="10"/>
          </p:nvPr>
        </p:nvSpPr>
        <p:spPr>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eaLnBrk="0" hangingPunct="0">
              <a:defRPr sz="2000" b="1">
                <a:solidFill>
                  <a:schemeClr val="tx1"/>
                </a:solidFill>
                <a:latin typeface="Helvetica" charset="0"/>
                <a:ea typeface="ＭＳ Ｐゴシック" charset="0"/>
                <a:cs typeface="ＭＳ Ｐゴシック" charset="0"/>
              </a:defRPr>
            </a:lvl1pPr>
            <a:lvl2pPr marL="742950" indent="-285750" eaLnBrk="0" hangingPunct="0">
              <a:defRPr sz="2000" b="1">
                <a:solidFill>
                  <a:schemeClr val="tx1"/>
                </a:solidFill>
                <a:latin typeface="Helvetica" charset="0"/>
                <a:ea typeface="ＭＳ Ｐゴシック" charset="0"/>
              </a:defRPr>
            </a:lvl2pPr>
            <a:lvl3pPr marL="1143000" indent="-228600" eaLnBrk="0" hangingPunct="0">
              <a:defRPr sz="2000" b="1">
                <a:solidFill>
                  <a:schemeClr val="tx1"/>
                </a:solidFill>
                <a:latin typeface="Helvetica" charset="0"/>
                <a:ea typeface="ＭＳ Ｐゴシック" charset="0"/>
              </a:defRPr>
            </a:lvl3pPr>
            <a:lvl4pPr marL="1600200" indent="-228600" eaLnBrk="0" hangingPunct="0">
              <a:defRPr sz="2000" b="1">
                <a:solidFill>
                  <a:schemeClr val="tx1"/>
                </a:solidFill>
                <a:latin typeface="Helvetica" charset="0"/>
                <a:ea typeface="ＭＳ Ｐゴシック" charset="0"/>
              </a:defRPr>
            </a:lvl4pPr>
            <a:lvl5pPr marL="2057400" indent="-228600" eaLnBrk="0" hangingPunct="0">
              <a:defRPr sz="2000" b="1">
                <a:solidFill>
                  <a:schemeClr val="tx1"/>
                </a:solidFill>
                <a:latin typeface="Helvetica" charset="0"/>
                <a:ea typeface="ＭＳ Ｐゴシック" charset="0"/>
              </a:defRPr>
            </a:lvl5pPr>
            <a:lvl6pPr marL="2514600" indent="-228600" algn="ctr" eaLnBrk="0" fontAlgn="base" hangingPunct="0">
              <a:spcBef>
                <a:spcPct val="0"/>
              </a:spcBef>
              <a:spcAft>
                <a:spcPct val="0"/>
              </a:spcAft>
              <a:defRPr sz="2000" b="1">
                <a:solidFill>
                  <a:schemeClr val="tx1"/>
                </a:solidFill>
                <a:latin typeface="Helvetica" charset="0"/>
                <a:ea typeface="ＭＳ Ｐゴシック" charset="0"/>
              </a:defRPr>
            </a:lvl6pPr>
            <a:lvl7pPr marL="2971800" indent="-228600" algn="ctr" eaLnBrk="0" fontAlgn="base" hangingPunct="0">
              <a:spcBef>
                <a:spcPct val="0"/>
              </a:spcBef>
              <a:spcAft>
                <a:spcPct val="0"/>
              </a:spcAft>
              <a:defRPr sz="2000" b="1">
                <a:solidFill>
                  <a:schemeClr val="tx1"/>
                </a:solidFill>
                <a:latin typeface="Helvetica" charset="0"/>
                <a:ea typeface="ＭＳ Ｐゴシック" charset="0"/>
              </a:defRPr>
            </a:lvl7pPr>
            <a:lvl8pPr marL="3429000" indent="-228600" algn="ctr" eaLnBrk="0" fontAlgn="base" hangingPunct="0">
              <a:spcBef>
                <a:spcPct val="0"/>
              </a:spcBef>
              <a:spcAft>
                <a:spcPct val="0"/>
              </a:spcAft>
              <a:defRPr sz="2000" b="1">
                <a:solidFill>
                  <a:schemeClr val="tx1"/>
                </a:solidFill>
                <a:latin typeface="Helvetica" charset="0"/>
                <a:ea typeface="ＭＳ Ｐゴシック" charset="0"/>
              </a:defRPr>
            </a:lvl8pPr>
            <a:lvl9pPr marL="3886200" indent="-228600" algn="ctr" eaLnBrk="0" fontAlgn="base" hangingPunct="0">
              <a:spcBef>
                <a:spcPct val="0"/>
              </a:spcBef>
              <a:spcAft>
                <a:spcPct val="0"/>
              </a:spcAft>
              <a:defRPr sz="2000" b="1">
                <a:solidFill>
                  <a:schemeClr val="tx1"/>
                </a:solidFill>
                <a:latin typeface="Helvetica" charset="0"/>
                <a:ea typeface="ＭＳ Ｐゴシック" charset="0"/>
              </a:defRPr>
            </a:lvl9pPr>
          </a:lstStyle>
          <a:p>
            <a:pPr eaLnBrk="1" hangingPunct="1"/>
            <a:fld id="{58DCD003-E7C2-3049-BAAA-C30031E6FC5F}" type="slidenum">
              <a:rPr lang="en-US" sz="1400" b="0">
                <a:solidFill>
                  <a:srgbClr val="000000"/>
                </a:solidFill>
                <a:latin typeface="Times New Roman" charset="0"/>
              </a:rPr>
              <a:pPr eaLnBrk="1" hangingPunct="1"/>
              <a:t>9</a:t>
            </a:fld>
            <a:endParaRPr lang="en-US" sz="1400" b="0">
              <a:solidFill>
                <a:srgbClr val="000000"/>
              </a:solidFill>
              <a:latin typeface="Times New Roman"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294482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0.1|2.7"/>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2.9"/>
</p:tagLst>
</file>

<file path=ppt/theme/theme1.xml><?xml version="1.0" encoding="utf-8"?>
<a:theme xmlns:a="http://schemas.openxmlformats.org/drawingml/2006/main" name="cs426">
  <a:themeElements>
    <a:clrScheme name="">
      <a:dk1>
        <a:srgbClr val="000000"/>
      </a:dk1>
      <a:lt1>
        <a:srgbClr val="FFFFFF"/>
      </a:lt1>
      <a:dk2>
        <a:srgbClr val="000000"/>
      </a:dk2>
      <a:lt2>
        <a:srgbClr val="777777"/>
      </a:lt2>
      <a:accent1>
        <a:srgbClr val="F47A00"/>
      </a:accent1>
      <a:accent2>
        <a:srgbClr val="000066"/>
      </a:accent2>
      <a:accent3>
        <a:srgbClr val="FFFFFF"/>
      </a:accent3>
      <a:accent4>
        <a:srgbClr val="000000"/>
      </a:accent4>
      <a:accent5>
        <a:srgbClr val="F8BEAA"/>
      </a:accent5>
      <a:accent6>
        <a:srgbClr val="00005C"/>
      </a:accent6>
      <a:hlink>
        <a:srgbClr val="A50021"/>
      </a:hlink>
      <a:folHlink>
        <a:srgbClr val="008000"/>
      </a:folHlink>
    </a:clrScheme>
    <a:fontScheme name="cs426">
      <a:majorFont>
        <a:latin typeface="Helvetica"/>
        <a:ea typeface=""/>
        <a:cs typeface=""/>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0000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Helvetica" pitchFamily="-65" charset="0"/>
          </a:defRPr>
        </a:defPPr>
      </a:lstStyle>
    </a:spDef>
    <a:lnDef>
      <a:spPr bwMode="auto">
        <a:xfrm>
          <a:off x="0" y="0"/>
          <a:ext cx="1" cy="1"/>
        </a:xfrm>
        <a:custGeom>
          <a:avLst/>
          <a:gdLst/>
          <a:ahLst/>
          <a:cxnLst/>
          <a:rect l="0" t="0" r="0" b="0"/>
          <a:pathLst/>
        </a:custGeom>
        <a:noFill/>
        <a:ln w="38100" cap="flat" cmpd="sng" algn="ctr">
          <a:solidFill>
            <a:srgbClr val="0000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a:ln>
              <a:noFill/>
            </a:ln>
            <a:solidFill>
              <a:schemeClr val="tx1"/>
            </a:solidFill>
            <a:effectLst/>
            <a:latin typeface="Helvetica" pitchFamily="-65" charset="0"/>
          </a:defRPr>
        </a:defPPr>
      </a:lstStyle>
    </a:lnDef>
  </a:objectDefaults>
  <a:extraClrSchemeLst>
    <a:extraClrScheme>
      <a:clrScheme name="cs42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426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426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426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42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42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42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777777"/>
    </a:lt2>
    <a:accent1>
      <a:srgbClr val="F47A00"/>
    </a:accent1>
    <a:accent2>
      <a:srgbClr val="000066"/>
    </a:accent2>
    <a:accent3>
      <a:srgbClr val="FFFFFF"/>
    </a:accent3>
    <a:accent4>
      <a:srgbClr val="000000"/>
    </a:accent4>
    <a:accent5>
      <a:srgbClr val="F8BEAA"/>
    </a:accent5>
    <a:accent6>
      <a:srgbClr val="00005C"/>
    </a:accent6>
    <a:hlink>
      <a:srgbClr val="A50021"/>
    </a:hlink>
    <a:folHlink>
      <a:srgbClr val="008000"/>
    </a:folHlink>
  </a:clrScheme>
  <a:fontScheme name="cs426">
    <a:majorFont>
      <a:latin typeface="Helvetica"/>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43829</TotalTime>
  <Words>2729</Words>
  <Application>Microsoft Macintosh PowerPoint</Application>
  <PresentationFormat>On-screen Show (4:3)</PresentationFormat>
  <Paragraphs>457</Paragraphs>
  <Slides>26</Slides>
  <Notes>16</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cs426</vt:lpstr>
      <vt:lpstr>Projects Related to Coronet</vt:lpstr>
      <vt:lpstr>Outline</vt:lpstr>
      <vt:lpstr>SEATTLE</vt:lpstr>
      <vt:lpstr>Goal: Network as One Big LAN</vt:lpstr>
      <vt:lpstr>SEATTLE Design Decisions</vt:lpstr>
      <vt:lpstr>Network-Layer One-hop DHT</vt:lpstr>
      <vt:lpstr>Location Resolution</vt:lpstr>
      <vt:lpstr>Address Resolution</vt:lpstr>
      <vt:lpstr>Handling Network and Host Dynamics</vt:lpstr>
      <vt:lpstr>Handling Host Information Changes</vt:lpstr>
      <vt:lpstr>Packet-Level Simulations</vt:lpstr>
      <vt:lpstr>Prototype Implementation</vt:lpstr>
      <vt:lpstr>Conclusions on SEATTLE</vt:lpstr>
      <vt:lpstr>Router Grafting</vt:lpstr>
      <vt:lpstr>Today: Change is Disruptive</vt:lpstr>
      <vt:lpstr>Router Grafting: Seamless Migration</vt:lpstr>
      <vt:lpstr>Prototype Implementation</vt:lpstr>
      <vt:lpstr>Grafting for Traffic Engineering</vt:lpstr>
      <vt:lpstr>Traffic Engineering Evaluation</vt:lpstr>
      <vt:lpstr>Conclusions</vt:lpstr>
      <vt:lpstr>Joint Failure Recovery and Traffic Engineering</vt:lpstr>
      <vt:lpstr>Simple Network Architecture</vt:lpstr>
      <vt:lpstr>Architecture</vt:lpstr>
      <vt:lpstr>Architecture</vt:lpstr>
      <vt:lpstr>State-Dependent Splitting</vt:lpstr>
      <vt:lpstr>Optimizing Paths and Weights</vt:lpstr>
    </vt:vector>
  </TitlesOfParts>
  <Company>Princeton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high-speed packet forwarding  in software routers  on multi-core platforms</dc:title>
  <dc:creator>Minlan Yu</dc:creator>
  <cp:lastModifiedBy>Jennifer Rexford</cp:lastModifiedBy>
  <cp:revision>963</cp:revision>
  <cp:lastPrinted>2010-02-19T19:19:57Z</cp:lastPrinted>
  <dcterms:created xsi:type="dcterms:W3CDTF">2011-01-14T03:01:26Z</dcterms:created>
  <dcterms:modified xsi:type="dcterms:W3CDTF">2011-01-14T04:12:05Z</dcterms:modified>
</cp:coreProperties>
</file>