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slides/slide22.xml" ContentType="application/vnd.openxmlformats-officedocument.presentationml.slide+xml"/>
  <Override PartName="/ppt/tags/tag1.xml" ContentType="application/vnd.openxmlformats-officedocument.presentationml.tags+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charts/chart1.xml" ContentType="application/vnd.openxmlformats-officedocument.drawingml.chart+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ags/tag2.xml" ContentType="application/vnd.openxmlformats-officedocument.presentationml.tags+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Default Extension="wmf" ContentType="image/x-wmf"/>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theme/themeOverride1.xml" ContentType="application/vnd.openxmlformats-officedocument.themeOverrid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919" r:id="rId1"/>
  </p:sldMasterIdLst>
  <p:notesMasterIdLst>
    <p:notesMasterId r:id="rId28"/>
  </p:notesMasterIdLst>
  <p:handoutMasterIdLst>
    <p:handoutMasterId r:id="rId29"/>
  </p:handoutMasterIdLst>
  <p:sldIdLst>
    <p:sldId id="607" r:id="rId2"/>
    <p:sldId id="626" r:id="rId3"/>
    <p:sldId id="613" r:id="rId4"/>
    <p:sldId id="612" r:id="rId5"/>
    <p:sldId id="614" r:id="rId6"/>
    <p:sldId id="615" r:id="rId7"/>
    <p:sldId id="616" r:id="rId8"/>
    <p:sldId id="617" r:id="rId9"/>
    <p:sldId id="618" r:id="rId10"/>
    <p:sldId id="619" r:id="rId11"/>
    <p:sldId id="620" r:id="rId12"/>
    <p:sldId id="624" r:id="rId13"/>
    <p:sldId id="625" r:id="rId14"/>
    <p:sldId id="627" r:id="rId15"/>
    <p:sldId id="628" r:id="rId16"/>
    <p:sldId id="642" r:id="rId17"/>
    <p:sldId id="643" r:id="rId18"/>
    <p:sldId id="646" r:id="rId19"/>
    <p:sldId id="647" r:id="rId20"/>
    <p:sldId id="658" r:id="rId21"/>
    <p:sldId id="648" r:id="rId22"/>
    <p:sldId id="650" r:id="rId23"/>
    <p:sldId id="653" r:id="rId24"/>
    <p:sldId id="654" r:id="rId25"/>
    <p:sldId id="655" r:id="rId26"/>
    <p:sldId id="656" r:id="rId2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1pPr>
    <a:lvl2pPr marL="4572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2pPr>
    <a:lvl3pPr marL="9144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3pPr>
    <a:lvl4pPr marL="13716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4pPr>
    <a:lvl5pPr marL="1828800" algn="l" defTabSz="457200" rtl="0" fontAlgn="base">
      <a:spcBef>
        <a:spcPct val="0"/>
      </a:spcBef>
      <a:spcAft>
        <a:spcPct val="0"/>
      </a:spcAft>
      <a:defRPr kern="1200">
        <a:solidFill>
          <a:schemeClr val="tx1"/>
        </a:solidFill>
        <a:latin typeface="Arial" charset="0"/>
        <a:ea typeface="ヒラギノ角ゴ Pro W3" charset="-128"/>
        <a:cs typeface="ヒラギノ角ゴ Pro W3" charset="-128"/>
      </a:defRPr>
    </a:lvl5pPr>
    <a:lvl6pPr marL="2286000" algn="l" defTabSz="457200" rtl="0" eaLnBrk="1" latinLnBrk="0" hangingPunct="1">
      <a:defRPr kern="1200">
        <a:solidFill>
          <a:schemeClr val="tx1"/>
        </a:solidFill>
        <a:latin typeface="Arial" charset="0"/>
        <a:ea typeface="ヒラギノ角ゴ Pro W3" charset="-128"/>
        <a:cs typeface="ヒラギノ角ゴ Pro W3" charset="-128"/>
      </a:defRPr>
    </a:lvl6pPr>
    <a:lvl7pPr marL="2743200" algn="l" defTabSz="457200" rtl="0" eaLnBrk="1" latinLnBrk="0" hangingPunct="1">
      <a:defRPr kern="1200">
        <a:solidFill>
          <a:schemeClr val="tx1"/>
        </a:solidFill>
        <a:latin typeface="Arial" charset="0"/>
        <a:ea typeface="ヒラギノ角ゴ Pro W3" charset="-128"/>
        <a:cs typeface="ヒラギノ角ゴ Pro W3" charset="-128"/>
      </a:defRPr>
    </a:lvl7pPr>
    <a:lvl8pPr marL="3200400" algn="l" defTabSz="457200" rtl="0" eaLnBrk="1" latinLnBrk="0" hangingPunct="1">
      <a:defRPr kern="1200">
        <a:solidFill>
          <a:schemeClr val="tx1"/>
        </a:solidFill>
        <a:latin typeface="Arial" charset="0"/>
        <a:ea typeface="ヒラギノ角ゴ Pro W3" charset="-128"/>
        <a:cs typeface="ヒラギノ角ゴ Pro W3" charset="-128"/>
      </a:defRPr>
    </a:lvl8pPr>
    <a:lvl9pPr marL="3657600" algn="l" defTabSz="457200" rtl="0" eaLnBrk="1" latinLnBrk="0" hangingPunct="1">
      <a:defRPr kern="1200">
        <a:solidFill>
          <a:schemeClr val="tx1"/>
        </a:solidFill>
        <a:latin typeface="Arial" charset="0"/>
        <a:ea typeface="ヒラギノ角ゴ Pro W3" charset="-128"/>
        <a:cs typeface="ヒラギノ角ゴ Pro W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scaleToFitPaper="1"/>
  <p:showPr showNarration="1" useTimings="0">
    <p:present/>
    <p:sldAll/>
    <p:penClr>
      <a:schemeClr val="tx1"/>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clrMru>
    <a:srgbClr val="E8534A"/>
    <a:srgbClr val="BDEF1C"/>
    <a:srgbClr val="B5FA59"/>
    <a:srgbClr val="7149BD"/>
    <a:srgbClr val="5E3E9C"/>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5336" autoAdjust="0"/>
  </p:normalViewPr>
  <p:slideViewPr>
    <p:cSldViewPr snapToObjects="1">
      <p:cViewPr>
        <p:scale>
          <a:sx n="85" d="100"/>
          <a:sy n="85" d="100"/>
        </p:scale>
        <p:origin x="-1560"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school\projects\TE\data_9_14_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683696980625"/>
          <c:y val="0.0514005540974045"/>
          <c:w val="0.615405026297342"/>
          <c:h val="0.737090624088658"/>
        </c:manualLayout>
      </c:layout>
      <c:scatterChart>
        <c:scatterStyle val="lineMarker"/>
        <c:ser>
          <c:idx val="0"/>
          <c:order val="0"/>
          <c:tx>
            <c:v>Original Topology (optimal paths)</c:v>
          </c:tx>
          <c:spPr>
            <a:ln w="76200">
              <a:solidFill>
                <a:schemeClr val="accent1"/>
              </a:solidFill>
            </a:ln>
          </c:spPr>
          <c:xVal>
            <c:numRef>
              <c:f>'Virtual Node'!$A$3:$A$11</c:f>
              <c:numCache>
                <c:formatCode>General</c:formatCode>
                <c:ptCount val="9"/>
                <c:pt idx="0">
                  <c:v>1.0</c:v>
                </c:pt>
                <c:pt idx="1">
                  <c:v>1.25</c:v>
                </c:pt>
                <c:pt idx="2">
                  <c:v>1.5</c:v>
                </c:pt>
                <c:pt idx="3">
                  <c:v>1.75</c:v>
                </c:pt>
                <c:pt idx="4">
                  <c:v>1.8</c:v>
                </c:pt>
                <c:pt idx="5">
                  <c:v>1.85</c:v>
                </c:pt>
                <c:pt idx="6">
                  <c:v>1.9</c:v>
                </c:pt>
                <c:pt idx="7">
                  <c:v>1.950000000000001</c:v>
                </c:pt>
                <c:pt idx="8">
                  <c:v>2.0</c:v>
                </c:pt>
              </c:numCache>
            </c:numRef>
          </c:xVal>
          <c:yVal>
            <c:numRef>
              <c:f>'Virtual Node'!$B$3:$B$11</c:f>
              <c:numCache>
                <c:formatCode>General</c:formatCode>
                <c:ptCount val="9"/>
                <c:pt idx="0">
                  <c:v>46999.00441900001</c:v>
                </c:pt>
                <c:pt idx="1">
                  <c:v>63418.77803800001</c:v>
                </c:pt>
                <c:pt idx="2">
                  <c:v>86049.564129</c:v>
                </c:pt>
                <c:pt idx="3">
                  <c:v>145696.330175</c:v>
                </c:pt>
                <c:pt idx="4">
                  <c:v>210804.803377</c:v>
                </c:pt>
                <c:pt idx="5">
                  <c:v>288825.9814090002</c:v>
                </c:pt>
                <c:pt idx="6">
                  <c:v>390640.5227219998</c:v>
                </c:pt>
                <c:pt idx="7">
                  <c:v>736947.397335</c:v>
                </c:pt>
                <c:pt idx="8">
                  <c:v>1.354005235209E6</c:v>
                </c:pt>
              </c:numCache>
            </c:numRef>
          </c:yVal>
        </c:ser>
        <c:ser>
          <c:idx val="3"/>
          <c:order val="1"/>
          <c:tx>
            <c:v>With Grafting</c:v>
          </c:tx>
          <c:spPr>
            <a:ln w="76200">
              <a:solidFill>
                <a:schemeClr val="accent6">
                  <a:lumMod val="50000"/>
                  <a:lumOff val="50000"/>
                </a:schemeClr>
              </a:solidFill>
              <a:prstDash val="solid"/>
            </a:ln>
          </c:spPr>
          <c:marker>
            <c:symbol val="circle"/>
            <c:size val="4"/>
            <c:spPr>
              <a:ln w="12700"/>
            </c:spPr>
          </c:marker>
          <c:xVal>
            <c:numRef>
              <c:f>'Virtual Node'!$A$3:$A$21</c:f>
              <c:numCache>
                <c:formatCode>General</c:formatCode>
                <c:ptCount val="19"/>
                <c:pt idx="0">
                  <c:v>1.0</c:v>
                </c:pt>
                <c:pt idx="1">
                  <c:v>1.25</c:v>
                </c:pt>
                <c:pt idx="2">
                  <c:v>1.5</c:v>
                </c:pt>
                <c:pt idx="3">
                  <c:v>1.75</c:v>
                </c:pt>
                <c:pt idx="4">
                  <c:v>1.8</c:v>
                </c:pt>
                <c:pt idx="5">
                  <c:v>1.85</c:v>
                </c:pt>
                <c:pt idx="6">
                  <c:v>1.9</c:v>
                </c:pt>
                <c:pt idx="7">
                  <c:v>1.950000000000001</c:v>
                </c:pt>
                <c:pt idx="8">
                  <c:v>2.0</c:v>
                </c:pt>
                <c:pt idx="9">
                  <c:v>2.05</c:v>
                </c:pt>
                <c:pt idx="10">
                  <c:v>2.1</c:v>
                </c:pt>
                <c:pt idx="11">
                  <c:v>2.15</c:v>
                </c:pt>
                <c:pt idx="12">
                  <c:v>2.2</c:v>
                </c:pt>
                <c:pt idx="13">
                  <c:v>2.25</c:v>
                </c:pt>
                <c:pt idx="14">
                  <c:v>2.3</c:v>
                </c:pt>
                <c:pt idx="15">
                  <c:v>2.349999999999999</c:v>
                </c:pt>
                <c:pt idx="16">
                  <c:v>2.4</c:v>
                </c:pt>
                <c:pt idx="17">
                  <c:v>2.45</c:v>
                </c:pt>
                <c:pt idx="18">
                  <c:v>2.5</c:v>
                </c:pt>
              </c:numCache>
            </c:numRef>
          </c:xVal>
          <c:yVal>
            <c:numRef>
              <c:f>'Virtual Node'!$D$3:$D$21</c:f>
              <c:numCache>
                <c:formatCode>General</c:formatCode>
                <c:ptCount val="19"/>
                <c:pt idx="0">
                  <c:v>39909.893497</c:v>
                </c:pt>
                <c:pt idx="1">
                  <c:v>51866.247946</c:v>
                </c:pt>
                <c:pt idx="2">
                  <c:v>64898.67310399999</c:v>
                </c:pt>
                <c:pt idx="3">
                  <c:v>80336.43909</c:v>
                </c:pt>
                <c:pt idx="4">
                  <c:v>83627.397992</c:v>
                </c:pt>
                <c:pt idx="5">
                  <c:v>87303.765813</c:v>
                </c:pt>
                <c:pt idx="6">
                  <c:v>91065.261351</c:v>
                </c:pt>
                <c:pt idx="7">
                  <c:v>94947.5777260001</c:v>
                </c:pt>
                <c:pt idx="8">
                  <c:v>100723.840265</c:v>
                </c:pt>
                <c:pt idx="9">
                  <c:v>108422.6547500001</c:v>
                </c:pt>
                <c:pt idx="10">
                  <c:v>116186.628909</c:v>
                </c:pt>
                <c:pt idx="11">
                  <c:v>124282.1396480001</c:v>
                </c:pt>
                <c:pt idx="12">
                  <c:v>134969.9821679999</c:v>
                </c:pt>
                <c:pt idx="13">
                  <c:v>172401.435579</c:v>
                </c:pt>
                <c:pt idx="14">
                  <c:v>210018.2679390001</c:v>
                </c:pt>
                <c:pt idx="15">
                  <c:v>248113.8308119999</c:v>
                </c:pt>
                <c:pt idx="16">
                  <c:v>287596.3573749998</c:v>
                </c:pt>
                <c:pt idx="17">
                  <c:v>536528.720323</c:v>
                </c:pt>
                <c:pt idx="18">
                  <c:v>882848.5733459993</c:v>
                </c:pt>
              </c:numCache>
            </c:numRef>
          </c:yVal>
        </c:ser>
        <c:axId val="479590712"/>
        <c:axId val="479734984"/>
      </c:scatterChart>
      <c:valAx>
        <c:axId val="479590712"/>
        <c:scaling>
          <c:orientation val="minMax"/>
          <c:min val="1.0"/>
        </c:scaling>
        <c:axPos val="b"/>
        <c:title>
          <c:tx>
            <c:rich>
              <a:bodyPr/>
              <a:lstStyle/>
              <a:p>
                <a:pPr>
                  <a:defRPr/>
                </a:pPr>
                <a:r>
                  <a:rPr lang="en-US" sz="3200" dirty="0">
                    <a:latin typeface="Times New Roman" pitchFamily="18" charset="0"/>
                    <a:cs typeface="Times New Roman" pitchFamily="18" charset="0"/>
                  </a:rPr>
                  <a:t>Demand Multiple</a:t>
                </a:r>
              </a:p>
            </c:rich>
          </c:tx>
          <c:layout/>
        </c:title>
        <c:numFmt formatCode="General" sourceLinked="1"/>
        <c:minorTickMark val="out"/>
        <c:tickLblPos val="nextTo"/>
        <c:txPr>
          <a:bodyPr/>
          <a:lstStyle/>
          <a:p>
            <a:pPr>
              <a:defRPr sz="1400" baseline="0"/>
            </a:pPr>
            <a:endParaRPr lang="en-US"/>
          </a:p>
        </c:txPr>
        <c:crossAx val="479734984"/>
        <c:crosses val="autoZero"/>
        <c:crossBetween val="midCat"/>
        <c:majorUnit val="0.2"/>
        <c:minorUnit val="0.2"/>
      </c:valAx>
      <c:valAx>
        <c:axId val="479734984"/>
        <c:scaling>
          <c:orientation val="minMax"/>
        </c:scaling>
        <c:axPos val="l"/>
        <c:majorGridlines/>
        <c:title>
          <c:tx>
            <c:rich>
              <a:bodyPr rot="-5400000" vert="horz"/>
              <a:lstStyle/>
              <a:p>
                <a:pPr>
                  <a:defRPr/>
                </a:pPr>
                <a:r>
                  <a:rPr lang="en-US" sz="3200" dirty="0">
                    <a:latin typeface="Times New Roman" pitchFamily="18" charset="0"/>
                    <a:cs typeface="Times New Roman" pitchFamily="18" charset="0"/>
                  </a:rPr>
                  <a:t>Total Link Usage</a:t>
                </a:r>
              </a:p>
            </c:rich>
          </c:tx>
          <c:layout/>
        </c:title>
        <c:numFmt formatCode="General" sourceLinked="1"/>
        <c:tickLblPos val="nextTo"/>
        <c:txPr>
          <a:bodyPr/>
          <a:lstStyle/>
          <a:p>
            <a:pPr>
              <a:defRPr sz="1400" baseline="0"/>
            </a:pPr>
            <a:endParaRPr lang="en-US"/>
          </a:p>
        </c:txPr>
        <c:crossAx val="479590712"/>
        <c:crosses val="autoZero"/>
        <c:crossBetween val="midCat"/>
      </c:valAx>
    </c:plotArea>
    <c:legend>
      <c:legendPos val="r"/>
      <c:legendEntry>
        <c:idx val="0"/>
        <c:txPr>
          <a:bodyPr/>
          <a:lstStyle/>
          <a:p>
            <a:pPr>
              <a:defRPr sz="1600"/>
            </a:pPr>
            <a:endParaRPr lang="en-US"/>
          </a:p>
        </c:txPr>
      </c:legendEntry>
      <c:legendEntry>
        <c:idx val="1"/>
        <c:txPr>
          <a:bodyPr/>
          <a:lstStyle/>
          <a:p>
            <a:pPr>
              <a:defRPr sz="1600"/>
            </a:pPr>
            <a:endParaRPr lang="en-US"/>
          </a:p>
        </c:txPr>
      </c:legendEntry>
      <c:layout>
        <c:manualLayout>
          <c:xMode val="edge"/>
          <c:yMode val="edge"/>
          <c:x val="0.766239105607982"/>
          <c:y val="0.317545890359921"/>
          <c:w val="0.233760894392018"/>
          <c:h val="0.28919844010035"/>
        </c:manualLayout>
      </c:layout>
    </c:legend>
    <c:plotVisOnly val="1"/>
    <c:dispBlanksAs val="span"/>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26" charset="0"/>
                <a:ea typeface="ヒラギノ角ゴ Pro W3" pitchFamily="26" charset="-128"/>
                <a:cs typeface="ヒラギノ角ゴ Pro W3" pitchFamily="26"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26" charset="0"/>
                <a:ea typeface="ヒラギノ角ゴ Pro W3" pitchFamily="26" charset="-128"/>
                <a:cs typeface="ヒラギノ角ゴ Pro W3" pitchFamily="26" charset="-128"/>
              </a:defRPr>
            </a:lvl1pPr>
          </a:lstStyle>
          <a:p>
            <a:pPr>
              <a:defRPr/>
            </a:pPr>
            <a:fld id="{F6ABF563-1349-114F-917E-F10D2F89553A}" type="datetime1">
              <a:rPr lang="en-US"/>
              <a:pPr>
                <a:defRPr/>
              </a:pPr>
              <a:t>1/13/11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26" charset="0"/>
                <a:ea typeface="ヒラギノ角ゴ Pro W3" pitchFamily="26" charset="-128"/>
                <a:cs typeface="ヒラギノ角ゴ Pro W3" pitchFamily="26"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26" charset="0"/>
                <a:ea typeface="ヒラギノ角ゴ Pro W3" pitchFamily="26" charset="-128"/>
                <a:cs typeface="ヒラギノ角ゴ Pro W3" pitchFamily="26" charset="-128"/>
              </a:defRPr>
            </a:lvl1pPr>
          </a:lstStyle>
          <a:p>
            <a:pPr>
              <a:defRPr/>
            </a:pPr>
            <a:fld id="{4D729AAA-475A-484D-BED9-728A460D1BBD}"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119390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pitchFamily="26" charset="0"/>
                <a:ea typeface="ヒラギノ角ゴ Pro W3" pitchFamily="26" charset="-128"/>
                <a:cs typeface="ヒラギノ角ゴ Pro W3" pitchFamily="26"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26" charset="0"/>
                <a:ea typeface="ヒラギノ角ゴ Pro W3" pitchFamily="26" charset="-128"/>
                <a:cs typeface="ヒラギノ角ゴ Pro W3" pitchFamily="26" charset="-128"/>
              </a:defRPr>
            </a:lvl1pPr>
          </a:lstStyle>
          <a:p>
            <a:pPr>
              <a:defRPr/>
            </a:pPr>
            <a:fld id="{D662A70D-56FA-514A-B5B5-64D4FBCEB377}" type="datetime1">
              <a:rPr lang="en-US"/>
              <a:pPr>
                <a:defRPr/>
              </a:pPr>
              <a:t>1/13/11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pitchFamily="26" charset="0"/>
                <a:ea typeface="ヒラギノ角ゴ Pro W3" pitchFamily="26" charset="-128"/>
                <a:cs typeface="ヒラギノ角ゴ Pro W3" pitchFamily="26"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26" charset="0"/>
                <a:ea typeface="ヒラギノ角ゴ Pro W3" pitchFamily="26" charset="-128"/>
                <a:cs typeface="ヒラギノ角ゴ Pro W3" pitchFamily="26" charset="-128"/>
              </a:defRPr>
            </a:lvl1pPr>
          </a:lstStyle>
          <a:p>
            <a:pPr>
              <a:defRPr/>
            </a:pPr>
            <a:fld id="{25A263EA-D37C-9142-8F5F-2C50D4782130}"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7814083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ヒラギノ角ゴ Pro W3" pitchFamily="-111"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11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E69ED77C-50FF-D849-9E24-C72FE3097F1B}" type="slidenum">
              <a:rPr lang="en-US" sz="1200" b="0">
                <a:solidFill>
                  <a:prstClr val="black"/>
                </a:solidFill>
                <a:latin typeface="Times New Roman" charset="0"/>
              </a:rPr>
              <a:pPr eaLnBrk="1" hangingPunct="1"/>
              <a:t>1</a:t>
            </a:fld>
            <a:endParaRPr lang="en-US" sz="1200" b="0">
              <a:solidFill>
                <a:prstClr val="black"/>
              </a:solidFill>
              <a:latin typeface="Times New Roman"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DBC7CBFB-AB9D-B34B-8F72-DB69565DDA00}" type="slidenum">
              <a:rPr lang="en-US" sz="1200" b="0">
                <a:solidFill>
                  <a:prstClr val="black"/>
                </a:solidFill>
                <a:latin typeface="Times New Roman" charset="0"/>
              </a:rPr>
              <a:pPr eaLnBrk="1" hangingPunct="1"/>
              <a:t>11</a:t>
            </a:fld>
            <a:endParaRPr lang="en-US" sz="1200" b="0">
              <a:solidFill>
                <a:prstClr val="black"/>
              </a:solidFill>
              <a:latin typeface="Times New Roman" charset="0"/>
            </a:endParaRPr>
          </a:p>
        </p:txBody>
      </p:sp>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lstStyle/>
          <a:p>
            <a:pPr eaLnBrk="1" hangingPunct="1"/>
            <a:r>
              <a:rPr lang="en-US">
                <a:latin typeface="Times New Roman" charset="0"/>
                <a:ea typeface="ＭＳ Ｐゴシック" charset="0"/>
                <a:cs typeface="ＭＳ Ｐゴシック" charset="0"/>
              </a:rPr>
              <a:t>To evaluate our SEATTLE design, we first performed large-scale packet-level simulations.</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Since there</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no publicly-available simulator that implements layer-2 control-plane protocols, </a:t>
            </a:r>
          </a:p>
          <a:p>
            <a:pPr eaLnBrk="1" hangingPunct="1"/>
            <a:r>
              <a:rPr lang="en-US">
                <a:latin typeface="Times New Roman" charset="0"/>
                <a:ea typeface="ＭＳ Ｐゴシック" charset="0"/>
                <a:cs typeface="ＭＳ Ｐゴシック" charset="0"/>
              </a:rPr>
              <a:t>we wrote our own event-driven simulator.</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Initially we tested our system using the real traces captured in LBNL by Pang and Paxon in 2005.</a:t>
            </a:r>
          </a:p>
          <a:p>
            <a:pPr eaLnBrk="1" hangingPunct="1"/>
            <a:r>
              <a:rPr lang="en-US">
                <a:latin typeface="Times New Roman" charset="0"/>
                <a:ea typeface="ＭＳ Ｐゴシック" charset="0"/>
                <a:cs typeface="ＭＳ Ｐゴシック" charset="0"/>
              </a:rPr>
              <a:t>The traces, however, contain packets from around 5K hosts across 22 subnets. Since we need to test our system</a:t>
            </a:r>
            <a:br>
              <a:rPr lang="en-US">
                <a:latin typeface="Times New Roman" charset="0"/>
                <a:ea typeface="ＭＳ Ｐゴシック" charset="0"/>
                <a:cs typeface="ＭＳ Ｐゴシック" charset="0"/>
              </a:rPr>
            </a:br>
            <a:r>
              <a:rPr lang="en-US">
                <a:latin typeface="Times New Roman" charset="0"/>
                <a:ea typeface="ＭＳ Ｐゴシック" charset="0"/>
                <a:cs typeface="ＭＳ Ｐゴシック" charset="0"/>
              </a:rPr>
              <a:t>with many more number of hosts, we inflated the trace while preserving the original properties, such as</a:t>
            </a:r>
            <a:br>
              <a:rPr lang="en-US">
                <a:latin typeface="Times New Roman" charset="0"/>
                <a:ea typeface="ＭＳ Ｐゴシック" charset="0"/>
                <a:cs typeface="ＭＳ Ｐゴシック" charset="0"/>
              </a:rPr>
            </a:br>
            <a:r>
              <a:rPr lang="en-US">
                <a:latin typeface="Times New Roman" charset="0"/>
                <a:ea typeface="ＭＳ Ｐゴシック" charset="0"/>
                <a:cs typeface="ＭＳ Ｐゴシック" charset="0"/>
              </a:rPr>
              <a:t>destination popularity distribution.</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Then we used real topologies from a large state university, data centers, and various ISPs.</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For further validation, we also performed emulation tests using our prototype SEATTLE switches built with Click and XORP.</a:t>
            </a:r>
          </a:p>
        </p:txBody>
      </p:sp>
      <p:sp>
        <p:nvSpPr>
          <p:cNvPr id="43012" name="Slide Number Placeholder 3"/>
          <p:cNvSpPr txBox="1">
            <a:spLocks noGrp="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967AFB55-DCB5-B54E-AF6C-E7CABA023D57}" type="slidenum">
              <a:rPr lang="en-US" altLang="ko-KR" sz="1200" b="0">
                <a:solidFill>
                  <a:prstClr val="black"/>
                </a:solidFill>
                <a:latin typeface="Arial" charset="0"/>
              </a:rPr>
              <a:pPr algn="r"/>
              <a:t>11</a:t>
            </a:fld>
            <a:endParaRPr lang="en-US" altLang="ko-KR" sz="1200" b="0">
              <a:solidFill>
                <a:prstClr val="black"/>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365AA52A-C9BF-7143-8E82-8976DEB85796}" type="slidenum">
              <a:rPr lang="en-US" sz="1200" b="0">
                <a:solidFill>
                  <a:prstClr val="black"/>
                </a:solidFill>
                <a:latin typeface="Times New Roman" charset="0"/>
              </a:rPr>
              <a:pPr eaLnBrk="1" hangingPunct="1"/>
              <a:t>12</a:t>
            </a:fld>
            <a:endParaRPr lang="en-US" sz="1200" b="0">
              <a:solidFill>
                <a:prstClr val="black"/>
              </a:solidFill>
              <a:latin typeface="Times New Roman" charset="0"/>
            </a:endParaRPr>
          </a:p>
        </p:txBody>
      </p:sp>
      <p:sp>
        <p:nvSpPr>
          <p:cNvPr id="51202" name="Rectangle 7"/>
          <p:cNvSpPr txBox="1">
            <a:spLocks noGrp="1" noChangeArrowheads="1"/>
          </p:cNvSpPr>
          <p:nvPr/>
        </p:nvSpPr>
        <p:spPr bwMode="auto">
          <a:xfrm>
            <a:off x="3884414" y="8685894"/>
            <a:ext cx="2972098"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28" tIns="45713" rIns="91428" bIns="45713" anchor="b"/>
          <a:lstStyle>
            <a:lvl1pPr defTabSz="957263" eaLnBrk="0" hangingPunct="0">
              <a:defRPr sz="2000" b="1">
                <a:solidFill>
                  <a:schemeClr val="tx1"/>
                </a:solidFill>
                <a:latin typeface="Helvetica" charset="0"/>
                <a:ea typeface="ＭＳ Ｐゴシック" charset="0"/>
                <a:cs typeface="ＭＳ Ｐゴシック" charset="0"/>
              </a:defRPr>
            </a:lvl1pPr>
            <a:lvl2pPr marL="742950" indent="-285750" defTabSz="957263" eaLnBrk="0" hangingPunct="0">
              <a:defRPr sz="2000" b="1">
                <a:solidFill>
                  <a:schemeClr val="tx1"/>
                </a:solidFill>
                <a:latin typeface="Helvetica" charset="0"/>
                <a:ea typeface="ＭＳ Ｐゴシック" charset="0"/>
              </a:defRPr>
            </a:lvl2pPr>
            <a:lvl3pPr marL="1143000" indent="-228600" defTabSz="957263" eaLnBrk="0" hangingPunct="0">
              <a:defRPr sz="2000" b="1">
                <a:solidFill>
                  <a:schemeClr val="tx1"/>
                </a:solidFill>
                <a:latin typeface="Helvetica" charset="0"/>
                <a:ea typeface="ＭＳ Ｐゴシック" charset="0"/>
              </a:defRPr>
            </a:lvl3pPr>
            <a:lvl4pPr marL="1600200" indent="-228600" defTabSz="957263" eaLnBrk="0" hangingPunct="0">
              <a:defRPr sz="2000" b="1">
                <a:solidFill>
                  <a:schemeClr val="tx1"/>
                </a:solidFill>
                <a:latin typeface="Helvetica" charset="0"/>
                <a:ea typeface="ＭＳ Ｐゴシック" charset="0"/>
              </a:defRPr>
            </a:lvl4pPr>
            <a:lvl5pPr marL="2057400" indent="-228600" defTabSz="957263" eaLnBrk="0" hangingPunct="0">
              <a:defRPr sz="2000" b="1">
                <a:solidFill>
                  <a:schemeClr val="tx1"/>
                </a:solidFill>
                <a:latin typeface="Helvetica" charset="0"/>
                <a:ea typeface="ＭＳ Ｐゴシック" charset="0"/>
              </a:defRPr>
            </a:lvl5pPr>
            <a:lvl6pPr marL="25146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9pPr>
          </a:lstStyle>
          <a:p>
            <a:pPr algn="r" eaLnBrk="1" hangingPunct="1"/>
            <a:fld id="{481DD044-0240-F045-9157-A8FDBE51F338}" type="slidenum">
              <a:rPr lang="en-US" altLang="ko-KR" sz="1200" b="0">
                <a:solidFill>
                  <a:prstClr val="black"/>
                </a:solidFill>
                <a:latin typeface="Calibri" charset="0"/>
                <a:ea typeface="Gulim" charset="0"/>
                <a:cs typeface="Gulim" charset="0"/>
              </a:rPr>
              <a:pPr algn="r" eaLnBrk="1" hangingPunct="1"/>
              <a:t>12</a:t>
            </a:fld>
            <a:endParaRPr lang="en-US" altLang="ko-KR" sz="1200" b="0">
              <a:solidFill>
                <a:prstClr val="black"/>
              </a:solidFill>
              <a:latin typeface="Calibri" charset="0"/>
              <a:ea typeface="Gulim" charset="0"/>
              <a:cs typeface="Gulim" charset="0"/>
            </a:endParaRPr>
          </a:p>
        </p:txBody>
      </p:sp>
      <p:sp>
        <p:nvSpPr>
          <p:cNvPr id="51203" name="Rectangle 2"/>
          <p:cNvSpPr>
            <a:spLocks noGrp="1" noRot="1" noChangeAspect="1" noChangeArrowheads="1" noTextEdit="1"/>
          </p:cNvSpPr>
          <p:nvPr>
            <p:ph type="sldImg"/>
          </p:nvPr>
        </p:nvSpPr>
        <p:spPr>
          <a:solidFill>
            <a:srgbClr val="FFFFFF"/>
          </a:solidFill>
          <a:ln/>
        </p:spPr>
      </p:sp>
      <p:sp>
        <p:nvSpPr>
          <p:cNvPr id="51204" name="Notes Placeholder 4"/>
          <p:cNvSpPr>
            <a:spLocks noGrp="1"/>
          </p:cNvSpPr>
          <p:nvPr>
            <p:ph type="body" sz="quarter" idx="10"/>
          </p:nvPr>
        </p:nvSpPr>
        <p:spPr>
          <a:xfrm>
            <a:off x="468809" y="4343703"/>
            <a:ext cx="5920383" cy="4308929"/>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91428" tIns="45713" rIns="91428" bIns="45713"/>
          <a:lstStyle/>
          <a:p>
            <a:pPr>
              <a:spcBef>
                <a:spcPct val="0"/>
              </a:spcBef>
            </a:pPr>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064935F8-CED0-FF48-8FF1-AF0725F50B40}" type="slidenum">
              <a:rPr lang="en-US" sz="1200" b="0">
                <a:solidFill>
                  <a:prstClr val="black"/>
                </a:solidFill>
                <a:latin typeface="Times New Roman" charset="0"/>
              </a:rPr>
              <a:pPr eaLnBrk="1" hangingPunct="1"/>
              <a:t>13</a:t>
            </a:fld>
            <a:endParaRPr lang="en-US" sz="1200" b="0">
              <a:solidFill>
                <a:prstClr val="black"/>
              </a:solidFill>
              <a:latin typeface="Times New Roman" charset="0"/>
            </a:endParaRPr>
          </a:p>
        </p:txBody>
      </p:sp>
      <p:sp>
        <p:nvSpPr>
          <p:cNvPr id="53250" name="Rectangle 7"/>
          <p:cNvSpPr txBox="1">
            <a:spLocks noGrp="1" noChangeArrowheads="1"/>
          </p:cNvSpPr>
          <p:nvPr/>
        </p:nvSpPr>
        <p:spPr bwMode="auto">
          <a:xfrm>
            <a:off x="3884414" y="8685894"/>
            <a:ext cx="2972098"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28" tIns="45713" rIns="91428" bIns="45713" anchor="b"/>
          <a:lstStyle>
            <a:lvl1pPr defTabSz="957263" eaLnBrk="0" hangingPunct="0">
              <a:defRPr sz="2000" b="1">
                <a:solidFill>
                  <a:schemeClr val="tx1"/>
                </a:solidFill>
                <a:latin typeface="Helvetica" charset="0"/>
                <a:ea typeface="ＭＳ Ｐゴシック" charset="0"/>
                <a:cs typeface="ＭＳ Ｐゴシック" charset="0"/>
              </a:defRPr>
            </a:lvl1pPr>
            <a:lvl2pPr marL="742950" indent="-285750" defTabSz="957263" eaLnBrk="0" hangingPunct="0">
              <a:defRPr sz="2000" b="1">
                <a:solidFill>
                  <a:schemeClr val="tx1"/>
                </a:solidFill>
                <a:latin typeface="Helvetica" charset="0"/>
                <a:ea typeface="ＭＳ Ｐゴシック" charset="0"/>
              </a:defRPr>
            </a:lvl2pPr>
            <a:lvl3pPr marL="1143000" indent="-228600" defTabSz="957263" eaLnBrk="0" hangingPunct="0">
              <a:defRPr sz="2000" b="1">
                <a:solidFill>
                  <a:schemeClr val="tx1"/>
                </a:solidFill>
                <a:latin typeface="Helvetica" charset="0"/>
                <a:ea typeface="ＭＳ Ｐゴシック" charset="0"/>
              </a:defRPr>
            </a:lvl3pPr>
            <a:lvl4pPr marL="1600200" indent="-228600" defTabSz="957263" eaLnBrk="0" hangingPunct="0">
              <a:defRPr sz="2000" b="1">
                <a:solidFill>
                  <a:schemeClr val="tx1"/>
                </a:solidFill>
                <a:latin typeface="Helvetica" charset="0"/>
                <a:ea typeface="ＭＳ Ｐゴシック" charset="0"/>
              </a:defRPr>
            </a:lvl4pPr>
            <a:lvl5pPr marL="2057400" indent="-228600" defTabSz="957263" eaLnBrk="0" hangingPunct="0">
              <a:defRPr sz="2000" b="1">
                <a:solidFill>
                  <a:schemeClr val="tx1"/>
                </a:solidFill>
                <a:latin typeface="Helvetica" charset="0"/>
                <a:ea typeface="ＭＳ Ｐゴシック" charset="0"/>
              </a:defRPr>
            </a:lvl5pPr>
            <a:lvl6pPr marL="25146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57263" eaLnBrk="0" fontAlgn="base" hangingPunct="0">
              <a:spcBef>
                <a:spcPct val="0"/>
              </a:spcBef>
              <a:spcAft>
                <a:spcPct val="0"/>
              </a:spcAft>
              <a:defRPr sz="2000" b="1">
                <a:solidFill>
                  <a:schemeClr val="tx1"/>
                </a:solidFill>
                <a:latin typeface="Helvetica" charset="0"/>
                <a:ea typeface="ＭＳ Ｐゴシック" charset="0"/>
              </a:defRPr>
            </a:lvl9pPr>
          </a:lstStyle>
          <a:p>
            <a:pPr algn="r" eaLnBrk="1" hangingPunct="1"/>
            <a:fld id="{CC3E4A44-6656-514F-ACAC-FA3C2A4F9EA8}" type="slidenum">
              <a:rPr lang="en-US" altLang="ko-KR" sz="1200" b="0">
                <a:solidFill>
                  <a:prstClr val="black"/>
                </a:solidFill>
                <a:latin typeface="Calibri" charset="0"/>
                <a:ea typeface="Gulim" charset="0"/>
                <a:cs typeface="Gulim" charset="0"/>
              </a:rPr>
              <a:pPr algn="r" eaLnBrk="1" hangingPunct="1"/>
              <a:t>13</a:t>
            </a:fld>
            <a:endParaRPr lang="en-US" altLang="ko-KR" sz="1200" b="0">
              <a:solidFill>
                <a:prstClr val="black"/>
              </a:solidFill>
              <a:latin typeface="Calibri" charset="0"/>
              <a:ea typeface="Gulim" charset="0"/>
              <a:cs typeface="Gulim"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468809" y="4343703"/>
            <a:ext cx="5920383" cy="4308929"/>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91428" tIns="45713" rIns="91428" bIns="45713"/>
          <a:lstStyle/>
          <a:p>
            <a:pPr>
              <a:spcBef>
                <a:spcPct val="0"/>
              </a:spcBef>
            </a:pPr>
            <a:endParaRPr lang="ko-KR" alt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0" name="Slide Image Placeholder 1"/>
          <p:cNvSpPr>
            <a:spLocks noGrp="1" noRot="1" noChangeAspec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3972" name="Slide Number Placeholder 3"/>
          <p:cNvSpPr>
            <a:spLocks noGrp="1"/>
          </p:cNvSpPr>
          <p:nvPr>
            <p:ph type="sldNum" sz="quarter" idx="5"/>
          </p:nvPr>
        </p:nvSpPr>
        <p:spPr bwMode="auto">
          <a:noFill/>
          <a:ln>
            <a:miter lim="800000"/>
            <a:headEnd/>
            <a:tailEnd/>
          </a:ln>
        </p:spPr>
        <p:txBody>
          <a:bodyPr/>
          <a:lstStyle/>
          <a:p>
            <a:fld id="{3D999892-86FE-0047-A5E3-6FB5F2DEF633}" type="slidenum">
              <a:rPr lang="en-US"/>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3AFA2616-11F0-4F4D-A64A-A32680326F0F}" type="slidenum">
              <a:rPr lang="en-US" smtClean="0"/>
              <a:pPr/>
              <a:t>18</a:t>
            </a:fld>
            <a:endParaRPr lang="en-US" smtClean="0"/>
          </a:p>
        </p:txBody>
      </p:sp>
      <p:sp>
        <p:nvSpPr>
          <p:cNvPr id="73731" name="Rectangle 2"/>
          <p:cNvSpPr>
            <a:spLocks noGrp="1" noRot="1" noChangeAspect="1" noChangeArrowheads="1" noTextEdit="1"/>
          </p:cNvSpPr>
          <p:nvPr>
            <p:ph type="sldImg"/>
          </p:nvPr>
        </p:nvSpPr>
        <p:spPr>
          <a:solidFill>
            <a:srgbClr val="FFFFFF"/>
          </a:solidFill>
          <a:ln/>
        </p:spPr>
      </p:sp>
      <p:sp>
        <p:nvSpPr>
          <p:cNvPr id="7373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do this experiment, we took a topology (either the original, or our optimized one), along</a:t>
            </a:r>
            <a:r>
              <a:rPr lang="en-US" baseline="0" dirty="0" smtClean="0"/>
              <a:t> with the traffic patterns as measured on Internet2.  We then ran multi-commodity flow to determine what the cost of using the network is with an e</a:t>
            </a:r>
            <a:r>
              <a:rPr lang="en-US" dirty="0" smtClean="0"/>
              <a:t>xponential cost to using a link (the more utilized,</a:t>
            </a:r>
            <a:r>
              <a:rPr lang="en-US" baseline="0" dirty="0" smtClean="0"/>
              <a:t> the more expensive it is).  We then scaled up the demand matrix, so it was more traffic but the same pattern, and recalculated.  We ran this </a:t>
            </a:r>
            <a:r>
              <a:rPr lang="en-US" baseline="0" dirty="0" err="1" smtClean="0"/>
              <a:t>mulitiple</a:t>
            </a:r>
            <a:r>
              <a:rPr lang="en-US" baseline="0" dirty="0" smtClean="0"/>
              <a:t> times, scaling the demand each time as shown on the x-axis.  This shows the amount of traffic where the network becomes congested (you want to run your network at the knee).  We compare this to our results with grafting (the right two lines).</a:t>
            </a:r>
            <a:endParaRPr lang="en-US" dirty="0" smtClean="0"/>
          </a:p>
          <a:p>
            <a:endParaRPr lang="en-US" dirty="0"/>
          </a:p>
        </p:txBody>
      </p:sp>
      <p:sp>
        <p:nvSpPr>
          <p:cNvPr id="4" name="Slide Number Placeholder 3"/>
          <p:cNvSpPr>
            <a:spLocks noGrp="1"/>
          </p:cNvSpPr>
          <p:nvPr>
            <p:ph type="sldNum" sz="quarter" idx="10"/>
          </p:nvPr>
        </p:nvSpPr>
        <p:spPr/>
        <p:txBody>
          <a:bodyPr/>
          <a:lstStyle/>
          <a:p>
            <a:fld id="{541F5D02-866D-4EC5-A69E-49F21DAB3A45}"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DFF7224-7688-4E7D-9623-079D2229305A}" type="slidenum">
              <a:rPr lang="zh-CN" altLang="en-US" smtClean="0">
                <a:solidFill>
                  <a:prstClr val="black"/>
                </a:solidFill>
              </a:rPr>
              <a:pPr/>
              <a:t>25</a:t>
            </a:fld>
            <a:endParaRPr lang="en-US" altLang="zh-CN" smtClean="0">
              <a:solidFill>
                <a:prstClr val="black"/>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indent="-228573" eaLnBrk="1" hangingPunct="1">
              <a:buAutoNum type="arabicPeriod"/>
            </a:pPr>
            <a:r>
              <a:rPr lang="en-US" baseline="0" dirty="0" smtClean="0"/>
              <a:t>In contrast to the previous approach, here the router does not know which edge failed. In this example, it cannot distinguish which of the two links failed, it only knows p_2 doesn’t work.</a:t>
            </a:r>
          </a:p>
          <a:p>
            <a:pPr indent="-228573" eaLnBrk="1" hangingPunct="1">
              <a:buAutoNum type="arabicPeriod"/>
            </a:pPr>
            <a:r>
              <a:rPr lang="en-US" baseline="0" dirty="0" smtClean="0"/>
              <a:t>Show how to look up the configuration, and say how large the configuration is.</a:t>
            </a:r>
          </a:p>
          <a:p>
            <a:pPr indent="-228573" eaLnBrk="1" hangingPunct="1">
              <a:buAutoNum type="arabicPeriod"/>
            </a:pPr>
            <a:r>
              <a:rPr lang="en-US" baseline="0" dirty="0" smtClean="0"/>
              <a:t>NP hardness result.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15451A5C-DC39-8F4A-B5FE-16F64CC396FF}" type="slidenum">
              <a:rPr lang="en-US" sz="1200" b="0">
                <a:solidFill>
                  <a:prstClr val="black"/>
                </a:solidFill>
                <a:latin typeface="Times New Roman" charset="0"/>
              </a:rPr>
              <a:pPr eaLnBrk="1" hangingPunct="1"/>
              <a:t>3</a:t>
            </a:fld>
            <a:endParaRPr lang="en-US" sz="1200" b="0">
              <a:solidFill>
                <a:prstClr val="black"/>
              </a:solidFill>
              <a:latin typeface="Times New Roman" charset="0"/>
            </a:endParaRPr>
          </a:p>
        </p:txBody>
      </p:sp>
      <p:sp>
        <p:nvSpPr>
          <p:cNvPr id="28674" name="Rectangle 7"/>
          <p:cNvSpPr txBox="1">
            <a:spLocks noGrp="1" noChangeArrowheads="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8638ADB7-4AAE-5246-ABFB-DF14B536EED2}" type="slidenum">
              <a:rPr lang="en-US" altLang="ko-KR" sz="1200" b="0">
                <a:solidFill>
                  <a:prstClr val="black"/>
                </a:solidFill>
                <a:latin typeface="Arial" charset="0"/>
              </a:rPr>
              <a:pPr algn="r"/>
              <a:t>3</a:t>
            </a:fld>
            <a:endParaRPr lang="en-US" altLang="ko-KR" sz="1200" b="0">
              <a:solidFill>
                <a:prstClr val="black"/>
              </a:solidFill>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91432" tIns="45716" rIns="91432" bIns="45716"/>
          <a:lstStyle/>
          <a:p>
            <a:pPr eaLnBrk="1" hangingPunct="1"/>
            <a:endParaRPr lang="en-US" altLang="ko-KR">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3A63E2FC-9BD8-8749-B1B5-A7FF6F7AFF3D}" type="slidenum">
              <a:rPr lang="en-US" sz="1200" b="0">
                <a:solidFill>
                  <a:prstClr val="black"/>
                </a:solidFill>
                <a:latin typeface="Times New Roman" charset="0"/>
              </a:rPr>
              <a:pPr eaLnBrk="1" hangingPunct="1"/>
              <a:t>4</a:t>
            </a:fld>
            <a:endParaRPr lang="en-US" sz="1200" b="0">
              <a:solidFill>
                <a:prstClr val="black"/>
              </a:solidFill>
              <a:latin typeface="Times New Roman"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76627C0B-1DD3-A846-8308-536476F1825A}" type="slidenum">
              <a:rPr lang="en-US" sz="1200" b="0">
                <a:solidFill>
                  <a:prstClr val="black"/>
                </a:solidFill>
                <a:latin typeface="Times New Roman" charset="0"/>
              </a:rPr>
              <a:pPr eaLnBrk="1" hangingPunct="1"/>
              <a:t>5</a:t>
            </a:fld>
            <a:endParaRPr lang="en-US" sz="1200" b="0">
              <a:solidFill>
                <a:prstClr val="black"/>
              </a:solidFill>
              <a:latin typeface="Times New Roman" charset="0"/>
            </a:endParaRPr>
          </a:p>
        </p:txBody>
      </p:sp>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lstStyle/>
          <a:p>
            <a:pPr eaLnBrk="1" hangingPunct="1"/>
            <a:r>
              <a:rPr lang="en-US">
                <a:latin typeface="Times New Roman" charset="0"/>
                <a:ea typeface="ＭＳ Ｐゴシック" charset="0"/>
                <a:cs typeface="ＭＳ Ｐゴシック" charset="0"/>
              </a:rPr>
              <a:t>This slide summarizes the specific objectives of SEATTLE, and the corresponding set of solutions we propose.</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First, SEATTLE aims at avoiding flooding. And the approach to satisfy this is prohibiting broadcasting for unicast traffic. </a:t>
            </a:r>
          </a:p>
          <a:p>
            <a:pPr eaLnBrk="1" hangingPunct="1"/>
            <a:r>
              <a:rPr lang="en-US">
                <a:latin typeface="Times New Roman" charset="0"/>
                <a:ea typeface="ＭＳ Ｐゴシック" charset="0"/>
                <a:cs typeface="ＭＳ Ｐゴシック" charset="0"/>
              </a:rPr>
              <a:t>Therefore SEATTLE switches need a mechanism to figure out a host</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location in a scalable fashion.</a:t>
            </a:r>
          </a:p>
          <a:p>
            <a:pPr eaLnBrk="1" hangingPunct="1"/>
            <a:r>
              <a:rPr lang="en-US">
                <a:latin typeface="Times New Roman" charset="0"/>
                <a:ea typeface="ＭＳ Ｐゴシック" charset="0"/>
                <a:cs typeface="ＭＳ Ｐゴシック" charset="0"/>
              </a:rPr>
              <a:t>Before talking about the technical solution to realize this approach, let me introduce our second objective, which is restraining broadcasting.</a:t>
            </a:r>
          </a:p>
          <a:p>
            <a:pPr eaLnBrk="1" hangingPunct="1"/>
            <a:r>
              <a:rPr lang="en-US">
                <a:latin typeface="Times New Roman" charset="0"/>
                <a:ea typeface="ＭＳ Ｐゴシック" charset="0"/>
                <a:cs typeface="ＭＳ Ｐゴシック" charset="0"/>
              </a:rPr>
              <a:t>Broadcasting in Ethernet is widely used for various bootstrapping purposes. Thus we need to offer a unicast-based host bootstrapping mechanism.</a:t>
            </a:r>
          </a:p>
          <a:p>
            <a:pPr eaLnBrk="1" hangingPunct="1"/>
            <a:r>
              <a:rPr lang="en-US">
                <a:latin typeface="Times New Roman" charset="0"/>
                <a:ea typeface="ＭＳ Ｐゴシック" charset="0"/>
                <a:cs typeface="ＭＳ Ｐゴシック" charset="0"/>
              </a:rPr>
              <a:t>Now we can see that realizing both these approaches requires a scalable mechanism with which switches can resolve end hosts</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 information. </a:t>
            </a:r>
          </a:p>
          <a:p>
            <a:pPr eaLnBrk="1" hangingPunct="1"/>
            <a:r>
              <a:rPr lang="en-US">
                <a:latin typeface="Times New Roman" charset="0"/>
                <a:ea typeface="ＭＳ Ｐゴシック" charset="0"/>
                <a:cs typeface="ＭＳ Ｐゴシック" charset="0"/>
              </a:rPr>
              <a:t>Our technical solution for this is a network-layer one-hop DHT, which I</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ll explain in next few slides.</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The third objective is reducing routing state at each switch. And the high-level approach we take is populating host information only when and where it is needed.</a:t>
            </a:r>
          </a:p>
          <a:p>
            <a:pPr eaLnBrk="1" hangingPunct="1"/>
            <a:r>
              <a:rPr lang="en-US">
                <a:latin typeface="Times New Roman" charset="0"/>
                <a:ea typeface="ＭＳ Ｐゴシック" charset="0"/>
                <a:cs typeface="ＭＳ Ｐゴシック" charset="0"/>
              </a:rPr>
              <a:t>The insight behind this is that most hosts in an enterprise anyway communicate with only a small number of very popular hosts, such as mail servers, file servers, printers, and web proxies. To fully leverage this locality, SEATTLE switches resolve host information on-demand and cache the resolved information.</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Additionally, we want to ensure shortest paths for any pairs of hosts. Our approach is letting switches learn a complete network topology. </a:t>
            </a:r>
          </a:p>
          <a:p>
            <a:pPr eaLnBrk="1" hangingPunct="1"/>
            <a:r>
              <a:rPr lang="en-US">
                <a:latin typeface="Times New Roman" charset="0"/>
                <a:ea typeface="ＭＳ Ｐゴシック" charset="0"/>
                <a:cs typeface="ＭＳ Ｐゴシック" charset="0"/>
              </a:rPr>
              <a:t>The technical solution we choose is reusing the link-state routing technology, which is already proven to be effective. </a:t>
            </a:r>
          </a:p>
          <a:p>
            <a:pPr eaLnBrk="1" hangingPunct="1"/>
            <a:r>
              <a:rPr lang="en-US">
                <a:latin typeface="Times New Roman" charset="0"/>
                <a:ea typeface="ＭＳ Ｐゴシック" charset="0"/>
                <a:cs typeface="ＭＳ Ｐゴシック" charset="0"/>
              </a:rPr>
              <a:t>However, generating link-state advertisements whenever each host</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state changes obviously leads to huge control-plane overhead.</a:t>
            </a:r>
          </a:p>
          <a:p>
            <a:pPr eaLnBrk="1" hangingPunct="1"/>
            <a:r>
              <a:rPr lang="en-US">
                <a:latin typeface="Times New Roman" charset="0"/>
                <a:ea typeface="ＭＳ Ｐゴシック" charset="0"/>
                <a:cs typeface="ＭＳ Ｐゴシック" charset="0"/>
              </a:rPr>
              <a:t>Instead, SEATTLE switches maintain only the switch-level topology.</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Last but not least, we want to avoid any modification to end hosts, because host-level backwards compatibility is very important for real-world deployment.</a:t>
            </a:r>
          </a:p>
        </p:txBody>
      </p:sp>
      <p:sp>
        <p:nvSpPr>
          <p:cNvPr id="30724" name="Slide Number Placeholder 3"/>
          <p:cNvSpPr txBox="1">
            <a:spLocks noGrp="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DF08BBCF-A464-1147-BD26-911C9661AFF4}" type="slidenum">
              <a:rPr lang="en-US" altLang="ko-KR" sz="1200" b="0">
                <a:solidFill>
                  <a:prstClr val="black"/>
                </a:solidFill>
                <a:latin typeface="Arial" charset="0"/>
              </a:rPr>
              <a:pPr algn="r"/>
              <a:t>5</a:t>
            </a:fld>
            <a:endParaRPr lang="en-US" altLang="ko-KR" sz="1200" b="0">
              <a:solidFill>
                <a:prstClr val="black"/>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50C3C18D-5D69-CF4C-9DE1-5D176834C276}" type="slidenum">
              <a:rPr lang="en-US" sz="1200" b="0">
                <a:solidFill>
                  <a:prstClr val="black"/>
                </a:solidFill>
                <a:latin typeface="Times New Roman" charset="0"/>
              </a:rPr>
              <a:pPr eaLnBrk="1" hangingPunct="1"/>
              <a:t>6</a:t>
            </a:fld>
            <a:endParaRPr lang="en-US" sz="1200" b="0">
              <a:solidFill>
                <a:prstClr val="black"/>
              </a:solidFill>
              <a:latin typeface="Times New Roman" charset="0"/>
            </a:endParaRPr>
          </a:p>
        </p:txBody>
      </p:sp>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lstStyle/>
          <a:p>
            <a:pPr eaLnBrk="1" hangingPunct="1">
              <a:lnSpc>
                <a:spcPct val="80000"/>
              </a:lnSpc>
            </a:pPr>
            <a:r>
              <a:rPr lang="en-US" sz="800">
                <a:latin typeface="Times New Roman" charset="0"/>
                <a:ea typeface="ＭＳ Ｐゴシック" charset="0"/>
                <a:cs typeface="ＭＳ Ｐゴシック" charset="0"/>
              </a:rPr>
              <a:t>Now we shortly explain our network-layer one-hop DHT.</a:t>
            </a:r>
          </a:p>
          <a:p>
            <a:pPr eaLnBrk="1" hangingPunct="1">
              <a:lnSpc>
                <a:spcPct val="80000"/>
              </a:lnSpc>
            </a:pPr>
            <a:r>
              <a:rPr lang="en-US" sz="800">
                <a:latin typeface="Times New Roman" charset="0"/>
                <a:ea typeface="ＭＳ Ｐゴシック" charset="0"/>
                <a:cs typeface="ＭＳ Ｐゴシック" charset="0"/>
              </a:rPr>
              <a:t>The DHT can maintain any key-value pairs using a hash function F.</a:t>
            </a:r>
          </a:p>
          <a:p>
            <a:pPr eaLnBrk="1" hangingPunct="1">
              <a:lnSpc>
                <a:spcPct val="80000"/>
              </a:lnSpc>
            </a:pPr>
            <a:r>
              <a:rPr lang="en-US" sz="800">
                <a:latin typeface="Times New Roman" charset="0"/>
                <a:ea typeface="ＭＳ Ｐゴシック" charset="0"/>
                <a:cs typeface="ＭＳ Ｐゴシック" charset="0"/>
              </a:rPr>
              <a:t>Specifically, F is a consistent hash mapping a key to one of the switches in the network. </a:t>
            </a:r>
          </a:p>
          <a:p>
            <a:pPr eaLnBrk="1" hangingPunct="1">
              <a:lnSpc>
                <a:spcPct val="80000"/>
              </a:lnSpc>
            </a:pPr>
            <a:r>
              <a:rPr lang="en-US" sz="800">
                <a:latin typeface="Times New Roman" charset="0"/>
                <a:ea typeface="ＭＳ Ｐゴシック" charset="0"/>
                <a:cs typeface="ＭＳ Ｐゴシック" charset="0"/>
              </a:rPr>
              <a:t>That is, F is defined over the live set of switches in the network, and all switches in the network commonly use this function, F. </a:t>
            </a:r>
          </a:p>
          <a:p>
            <a:pPr eaLnBrk="1" hangingPunct="1">
              <a:lnSpc>
                <a:spcPct val="80000"/>
              </a:lnSpc>
            </a:pPr>
            <a:endParaRPr lang="en-US" sz="800">
              <a:latin typeface="Times New Roman" charset="0"/>
              <a:ea typeface="ＭＳ Ｐゴシック" charset="0"/>
              <a:cs typeface="ＭＳ Ｐゴシック" charset="0"/>
            </a:endParaRPr>
          </a:p>
          <a:p>
            <a:pPr eaLnBrk="1" hangingPunct="1">
              <a:lnSpc>
                <a:spcPct val="80000"/>
              </a:lnSpc>
            </a:pPr>
            <a:r>
              <a:rPr lang="en-US" sz="800">
                <a:latin typeface="Times New Roman" charset="0"/>
                <a:ea typeface="ＭＳ Ｐゴシック" charset="0"/>
                <a:cs typeface="ＭＳ Ｐゴシック" charset="0"/>
              </a:rPr>
              <a:t>Fortunately in SEATTLE, the link-state routing ensures that each switch knows about all the other live switches.</a:t>
            </a:r>
          </a:p>
          <a:p>
            <a:pPr eaLnBrk="1" hangingPunct="1">
              <a:lnSpc>
                <a:spcPct val="80000"/>
              </a:lnSpc>
            </a:pPr>
            <a:r>
              <a:rPr lang="en-US" sz="800">
                <a:latin typeface="Times New Roman" charset="0"/>
                <a:ea typeface="ＭＳ Ｐゴシック" charset="0"/>
                <a:cs typeface="ＭＳ Ｐゴシック" charset="0"/>
              </a:rPr>
              <a:t>Therefore, the strong consistency of the function F is easily achievable. Additionally, every DHT operation involved with F</a:t>
            </a:r>
            <a:br>
              <a:rPr lang="en-US" sz="800">
                <a:latin typeface="Times New Roman" charset="0"/>
                <a:ea typeface="ＭＳ Ｐゴシック" charset="0"/>
                <a:cs typeface="ＭＳ Ｐゴシック" charset="0"/>
              </a:rPr>
            </a:br>
            <a:r>
              <a:rPr lang="en-US" sz="800">
                <a:latin typeface="Times New Roman" charset="0"/>
                <a:ea typeface="ＭＳ Ｐゴシック" charset="0"/>
                <a:cs typeface="ＭＳ Ｐゴシック" charset="0"/>
              </a:rPr>
              <a:t>can also be implemented via a single-hop look-up on the consistent hash ring.</a:t>
            </a:r>
          </a:p>
          <a:p>
            <a:pPr eaLnBrk="1" hangingPunct="1">
              <a:lnSpc>
                <a:spcPct val="80000"/>
              </a:lnSpc>
            </a:pPr>
            <a:endParaRPr lang="en-US" sz="800">
              <a:latin typeface="Times New Roman" charset="0"/>
              <a:ea typeface="ＭＳ Ｐゴシック" charset="0"/>
              <a:cs typeface="ＭＳ Ｐゴシック" charset="0"/>
            </a:endParaRPr>
          </a:p>
          <a:p>
            <a:pPr eaLnBrk="1" hangingPunct="1">
              <a:lnSpc>
                <a:spcPct val="80000"/>
              </a:lnSpc>
            </a:pPr>
            <a:r>
              <a:rPr lang="en-US" sz="800">
                <a:latin typeface="Times New Roman" charset="0"/>
                <a:ea typeface="ＭＳ Ｐゴシック" charset="0"/>
                <a:cs typeface="ＭＳ Ｐゴシック" charset="0"/>
              </a:rPr>
              <a:t>This network-layer one-hop DHT has some unique benefits.</a:t>
            </a:r>
          </a:p>
          <a:p>
            <a:pPr eaLnBrk="1" hangingPunct="1">
              <a:lnSpc>
                <a:spcPct val="80000"/>
              </a:lnSpc>
            </a:pPr>
            <a:r>
              <a:rPr lang="en-US" sz="800">
                <a:latin typeface="Times New Roman" charset="0"/>
                <a:ea typeface="ＭＳ Ｐゴシック" charset="0"/>
                <a:cs typeface="ＭＳ Ｐゴシック" charset="0"/>
              </a:rPr>
              <a:t>First, we can ensure fast and efficient reaction to network changes, </a:t>
            </a:r>
          </a:p>
          <a:p>
            <a:pPr eaLnBrk="1" hangingPunct="1">
              <a:lnSpc>
                <a:spcPct val="80000"/>
              </a:lnSpc>
            </a:pPr>
            <a:r>
              <a:rPr lang="en-US" sz="800">
                <a:latin typeface="Times New Roman" charset="0"/>
                <a:ea typeface="ＭＳ Ｐゴシック" charset="0"/>
                <a:cs typeface="ＭＳ Ｐゴシック" charset="0"/>
              </a:rPr>
              <a:t>because the LS routing ensures that any network events are reliably shared by all switches within a small convergence period.</a:t>
            </a:r>
          </a:p>
          <a:p>
            <a:pPr eaLnBrk="1" hangingPunct="1">
              <a:lnSpc>
                <a:spcPct val="80000"/>
              </a:lnSpc>
            </a:pPr>
            <a:r>
              <a:rPr lang="en-US" sz="800">
                <a:latin typeface="Times New Roman" charset="0"/>
                <a:ea typeface="ＭＳ Ｐゴシック" charset="0"/>
                <a:cs typeface="ＭＳ Ｐゴシック" charset="0"/>
              </a:rPr>
              <a:t>Second, the reliability and capacity of the DHT system naturally grows with the network size.</a:t>
            </a:r>
          </a:p>
        </p:txBody>
      </p:sp>
      <p:sp>
        <p:nvSpPr>
          <p:cNvPr id="32772" name="Slide Number Placeholder 3"/>
          <p:cNvSpPr txBox="1">
            <a:spLocks noGrp="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97D6FE95-5736-D046-A9D8-1923DF4E4387}" type="slidenum">
              <a:rPr lang="en-US" altLang="ko-KR" sz="1200" b="0">
                <a:solidFill>
                  <a:prstClr val="black"/>
                </a:solidFill>
                <a:latin typeface="Arial" charset="0"/>
              </a:rPr>
              <a:pPr algn="r"/>
              <a:t>6</a:t>
            </a:fld>
            <a:endParaRPr lang="en-US" altLang="ko-KR" sz="1200" b="0">
              <a:solidFill>
                <a:prstClr val="black"/>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69385340-4865-C046-9B2B-69677694A4F0}" type="slidenum">
              <a:rPr lang="en-US" sz="1200" b="0">
                <a:solidFill>
                  <a:prstClr val="black"/>
                </a:solidFill>
                <a:latin typeface="Times New Roman" charset="0"/>
              </a:rPr>
              <a:pPr eaLnBrk="1" hangingPunct="1"/>
              <a:t>7</a:t>
            </a:fld>
            <a:endParaRPr lang="en-US" sz="1200" b="0">
              <a:solidFill>
                <a:prstClr val="black"/>
              </a:solidFill>
              <a:latin typeface="Times New Roman" charset="0"/>
            </a:endParaRPr>
          </a:p>
        </p:txBody>
      </p:sp>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lstStyle/>
          <a:p>
            <a:pPr eaLnBrk="1" hangingPunct="1"/>
            <a:r>
              <a:rPr lang="en-US">
                <a:latin typeface="Times New Roman" charset="0"/>
                <a:ea typeface="ＭＳ Ｐゴシック" charset="0"/>
                <a:cs typeface="ＭＳ Ｐゴシック" charset="0"/>
              </a:rPr>
              <a:t>Here we give an example usage of the DHT for location resolution.</a:t>
            </a:r>
          </a:p>
          <a:p>
            <a:pPr eaLnBrk="1" hangingPunct="1"/>
            <a:r>
              <a:rPr lang="en-US">
                <a:latin typeface="Times New Roman" charset="0"/>
                <a:ea typeface="ＭＳ Ｐゴシック" charset="0"/>
                <a:cs typeface="ＭＳ Ｐゴシック" charset="0"/>
              </a:rPr>
              <a:t>A key is a host</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MAC address, and the corresponding value is the location of the host.</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Suppose we have a network composed of five switches, running a link-state routing protocol.</a:t>
            </a:r>
          </a:p>
          <a:p>
            <a:pPr eaLnBrk="1" hangingPunct="1"/>
            <a:r>
              <a:rPr lang="en-US">
                <a:latin typeface="Times New Roman" charset="0"/>
                <a:ea typeface="ＭＳ Ｐゴシック" charset="0"/>
                <a:cs typeface="ＭＳ Ｐゴシック" charset="0"/>
              </a:rPr>
              <a:t>Then there are two end hosts, x and y. When x arrives at the network, its adjacent switch A learns x</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MAC address and location.</a:t>
            </a:r>
          </a:p>
          <a:p>
            <a:pPr eaLnBrk="1" hangingPunct="1"/>
            <a:r>
              <a:rPr lang="en-US">
                <a:latin typeface="Times New Roman" charset="0"/>
                <a:ea typeface="ＭＳ Ｐゴシック" charset="0"/>
                <a:cs typeface="ＭＳ Ｐゴシック" charset="0"/>
              </a:rPr>
              <a:t>And the location of x is actually the identifier of x</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adjacent switch, which is A itself.</a:t>
            </a:r>
          </a:p>
          <a:p>
            <a:pPr eaLnBrk="1" hangingPunct="1"/>
            <a:r>
              <a:rPr lang="en-US">
                <a:latin typeface="Times New Roman" charset="0"/>
                <a:ea typeface="ＭＳ Ｐゴシック" charset="0"/>
                <a:cs typeface="ＭＳ Ｐゴシック" charset="0"/>
              </a:rPr>
              <a:t>Then as the owner of x</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information, A applies the hash function F to the key, and obtains one of the switches in the network, for example, B.</a:t>
            </a:r>
          </a:p>
          <a:p>
            <a:pPr eaLnBrk="1" hangingPunct="1"/>
            <a:r>
              <a:rPr lang="en-US">
                <a:latin typeface="Times New Roman" charset="0"/>
                <a:ea typeface="ＭＳ Ｐゴシック" charset="0"/>
                <a:cs typeface="ＭＳ Ｐゴシック" charset="0"/>
              </a:rPr>
              <a:t>Then A publishes x</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information to B, and B stores that information for future use.</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Now, suppose y sends some traffic destined to x. Y</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adjacent switch D receives this and applies the same hashing function F to x</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MAC address,</a:t>
            </a:r>
          </a:p>
          <a:p>
            <a:pPr eaLnBrk="1" hangingPunct="1"/>
            <a:r>
              <a:rPr lang="en-US">
                <a:latin typeface="Times New Roman" charset="0"/>
                <a:ea typeface="ＭＳ Ｐゴシック" charset="0"/>
                <a:cs typeface="ＭＳ Ｐゴシック" charset="0"/>
              </a:rPr>
              <a:t>and of course obtains the same value, B. Thus, D sends the traffic to B using encapsulation. The reason we need encapsulation is because intermediate switches between D and B do not necessarily know x</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s location. When B receives this traffic, it looks up its own forwarding table, finds out that x is located behind A.</a:t>
            </a:r>
          </a:p>
          <a:p>
            <a:pPr eaLnBrk="1" hangingPunct="1"/>
            <a:r>
              <a:rPr lang="en-US">
                <a:latin typeface="Times New Roman" charset="0"/>
                <a:ea typeface="ＭＳ Ｐゴシック" charset="0"/>
                <a:cs typeface="ＭＳ Ｐゴシック" charset="0"/>
              </a:rPr>
              <a:t>Thus it sends the traffic to A again using encapsulation. </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This ensures correct delivery but along a detour path. How can we optimize this?</a:t>
            </a:r>
          </a:p>
          <a:p>
            <a:pPr eaLnBrk="1" hangingPunct="1"/>
            <a:r>
              <a:rPr lang="en-US">
                <a:latin typeface="Times New Roman" charset="0"/>
                <a:ea typeface="ＭＳ Ｐゴシック" charset="0"/>
                <a:cs typeface="ＭＳ Ｐゴシック" charset="0"/>
              </a:rPr>
              <a:t>The idea is making B notify D that </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hey, if you want to reach x, send traffic directly to A</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 </a:t>
            </a:r>
          </a:p>
          <a:p>
            <a:pPr eaLnBrk="1" hangingPunct="1"/>
            <a:r>
              <a:rPr lang="en-US">
                <a:latin typeface="Times New Roman" charset="0"/>
                <a:ea typeface="ＭＳ Ｐゴシック" charset="0"/>
                <a:cs typeface="ＭＳ Ｐゴシック" charset="0"/>
              </a:rPr>
              <a:t>D can then directly forwards traffic to x along the shortest path from D to A.</a:t>
            </a:r>
          </a:p>
          <a:p>
            <a:pPr eaLnBrk="1" hangingPunct="1"/>
            <a:r>
              <a:rPr lang="en-US">
                <a:latin typeface="Times New Roman" charset="0"/>
                <a:ea typeface="ＭＳ Ｐゴシック" charset="0"/>
                <a:cs typeface="ＭＳ Ｐゴシック" charset="0"/>
              </a:rPr>
              <a:t>Meanwhile, D applies an appropriate caching strategy to the temporarily-stored host information.</a:t>
            </a:r>
          </a:p>
          <a:p>
            <a:pPr eaLnBrk="1" hangingPunct="1"/>
            <a:endParaRPr lang="en-US">
              <a:latin typeface="Times New Roman" charset="0"/>
              <a:ea typeface="ＭＳ Ｐゴシック" charset="0"/>
              <a:cs typeface="ＭＳ Ｐゴシック" charset="0"/>
            </a:endParaRPr>
          </a:p>
        </p:txBody>
      </p:sp>
      <p:sp>
        <p:nvSpPr>
          <p:cNvPr id="34820" name="Slide Number Placeholder 3"/>
          <p:cNvSpPr txBox="1">
            <a:spLocks noGrp="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2CA7B78D-489C-D14C-9BA5-E70AA5D97BED}" type="slidenum">
              <a:rPr lang="en-US" altLang="ko-KR" sz="1200" b="0">
                <a:solidFill>
                  <a:prstClr val="black"/>
                </a:solidFill>
                <a:latin typeface="Arial" charset="0"/>
              </a:rPr>
              <a:pPr algn="r"/>
              <a:t>7</a:t>
            </a:fld>
            <a:endParaRPr lang="en-US" altLang="ko-KR" sz="1200" b="0">
              <a:solidFill>
                <a:prstClr val="black"/>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8473FD65-2300-4F48-9208-E6EC46DDA58F}" type="slidenum">
              <a:rPr lang="en-US" sz="1200" b="0">
                <a:solidFill>
                  <a:prstClr val="black"/>
                </a:solidFill>
                <a:latin typeface="Times New Roman" charset="0"/>
              </a:rPr>
              <a:pPr eaLnBrk="1" hangingPunct="1"/>
              <a:t>8</a:t>
            </a:fld>
            <a:endParaRPr lang="en-US" sz="1200" b="0">
              <a:solidFill>
                <a:prstClr val="black"/>
              </a:solidFill>
              <a:latin typeface="Times New Roman" charset="0"/>
            </a:endParaRPr>
          </a:p>
        </p:txBody>
      </p:sp>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lstStyle/>
          <a:p>
            <a:pPr eaLnBrk="1" hangingPunct="1"/>
            <a:r>
              <a:rPr lang="en-US">
                <a:latin typeface="Times New Roman" charset="0"/>
                <a:ea typeface="ＭＳ Ｐゴシック" charset="0"/>
                <a:cs typeface="ＭＳ Ｐゴシック" charset="0"/>
              </a:rPr>
              <a:t>Piggybacking location info upon ARP reply</a:t>
            </a:r>
          </a:p>
          <a:p>
            <a:pPr eaLnBrk="1" hangingPunct="1"/>
            <a:endParaRPr lang="en-US">
              <a:latin typeface="Times New Roman" charset="0"/>
              <a:ea typeface="ＭＳ Ｐゴシック" charset="0"/>
              <a:cs typeface="ＭＳ Ｐゴシック" charset="0"/>
            </a:endParaRPr>
          </a:p>
        </p:txBody>
      </p:sp>
      <p:sp>
        <p:nvSpPr>
          <p:cNvPr id="36868" name="Slide Number Placeholder 3"/>
          <p:cNvSpPr txBox="1">
            <a:spLocks noGrp="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EB59FFAB-E31E-2748-A034-38697184D156}" type="slidenum">
              <a:rPr lang="en-US" altLang="ko-KR" sz="1200" b="0">
                <a:solidFill>
                  <a:prstClr val="black"/>
                </a:solidFill>
                <a:latin typeface="Arial" charset="0"/>
              </a:rPr>
              <a:pPr algn="r"/>
              <a:t>8</a:t>
            </a:fld>
            <a:endParaRPr lang="en-US" altLang="ko-KR" sz="1200" b="0">
              <a:solidFill>
                <a:prstClr val="black"/>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AD344E91-FD69-3844-9F63-F83AFF81EE77}" type="slidenum">
              <a:rPr lang="en-US" sz="1200" b="0">
                <a:solidFill>
                  <a:prstClr val="black"/>
                </a:solidFill>
                <a:latin typeface="Times New Roman" charset="0"/>
              </a:rPr>
              <a:pPr eaLnBrk="1" hangingPunct="1"/>
              <a:t>9</a:t>
            </a:fld>
            <a:endParaRPr lang="en-US" sz="1200" b="0">
              <a:solidFill>
                <a:prstClr val="black"/>
              </a:solidFill>
              <a:latin typeface="Times New Roman" charset="0"/>
            </a:endParaRPr>
          </a:p>
        </p:txBody>
      </p:sp>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lstStyle/>
          <a:p>
            <a:pPr eaLnBrk="1" hangingPunct="1"/>
            <a:r>
              <a:rPr lang="en-US">
                <a:latin typeface="Times New Roman" charset="0"/>
                <a:ea typeface="ＭＳ Ｐゴシック" charset="0"/>
                <a:cs typeface="ＭＳ Ｐゴシック" charset="0"/>
              </a:rPr>
              <a:t>So far, I</a:t>
            </a:r>
            <a:r>
              <a:rPr lang="ja-JP" altLang="en-US">
                <a:latin typeface="Times New Roman" charset="0"/>
                <a:ea typeface="ＭＳ Ｐゴシック" charset="0"/>
                <a:cs typeface="ＭＳ Ｐゴシック" charset="0"/>
              </a:rPr>
              <a:t>’</a:t>
            </a:r>
            <a:r>
              <a:rPr lang="en-US" altLang="ja-JP">
                <a:latin typeface="Times New Roman" charset="0"/>
                <a:ea typeface="ＭＳ Ｐゴシック" charset="0"/>
                <a:cs typeface="ＭＳ Ｐゴシック" charset="0"/>
              </a:rPr>
              <a:t>ve described how SEATTLE works in a stationary period.</a:t>
            </a:r>
          </a:p>
          <a:p>
            <a:pPr eaLnBrk="1" hangingPunct="1"/>
            <a:r>
              <a:rPr lang="en-US">
                <a:latin typeface="Times New Roman" charset="0"/>
                <a:ea typeface="ＭＳ Ｐゴシック" charset="0"/>
                <a:cs typeface="ＭＳ Ｐゴシック" charset="0"/>
              </a:rPr>
              <a:t>In reality, however, neither network nor hosts are static.</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First, the network can change due to various events.</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The majority of network events do not modify the set of live switches in the network.</a:t>
            </a:r>
          </a:p>
          <a:p>
            <a:pPr eaLnBrk="1" hangingPunct="1"/>
            <a:r>
              <a:rPr lang="en-US">
                <a:latin typeface="Times New Roman" charset="0"/>
                <a:ea typeface="ＭＳ Ｐゴシック" charset="0"/>
                <a:cs typeface="ＭＳ Ｐゴシック" charset="0"/>
              </a:rPr>
              <a:t>Network events falling in this category are link failure or recovery.</a:t>
            </a:r>
          </a:p>
          <a:p>
            <a:pPr eaLnBrk="1" hangingPunct="1"/>
            <a:r>
              <a:rPr lang="en-US">
                <a:latin typeface="Times New Roman" charset="0"/>
                <a:ea typeface="ＭＳ Ｐゴシック" charset="0"/>
                <a:cs typeface="ＭＳ Ｐゴシック" charset="0"/>
              </a:rPr>
              <a:t>Fortunately, handling this kind of events is very simple in SEATTLE,</a:t>
            </a:r>
          </a:p>
          <a:p>
            <a:pPr eaLnBrk="1" hangingPunct="1"/>
            <a:r>
              <a:rPr lang="en-US">
                <a:latin typeface="Times New Roman" charset="0"/>
                <a:ea typeface="ＭＳ Ｐゴシック" charset="0"/>
                <a:cs typeface="ＭＳ Ｐゴシック" charset="0"/>
              </a:rPr>
              <a:t>because the link-state routing protocol can simply find new shortest paths.</a:t>
            </a:r>
          </a:p>
          <a:p>
            <a:pPr eaLnBrk="1" hangingPunct="1"/>
            <a:endParaRPr lang="en-US">
              <a:latin typeface="Times New Roman" charset="0"/>
              <a:ea typeface="ＭＳ Ｐゴシック" charset="0"/>
              <a:cs typeface="ＭＳ Ｐゴシック" charset="0"/>
            </a:endParaRPr>
          </a:p>
          <a:p>
            <a:pPr eaLnBrk="1" hangingPunct="1"/>
            <a:r>
              <a:rPr lang="en-US">
                <a:latin typeface="Times New Roman" charset="0"/>
                <a:ea typeface="ＭＳ Ｐゴシック" charset="0"/>
                <a:cs typeface="ＭＳ Ｐゴシック" charset="0"/>
              </a:rPr>
              <a:t>However, there are some </a:t>
            </a:r>
          </a:p>
          <a:p>
            <a:pPr eaLnBrk="1" hangingPunct="1"/>
            <a:endParaRPr lang="en-US">
              <a:latin typeface="Times New Roman" charset="0"/>
              <a:ea typeface="ＭＳ Ｐゴシック" charset="0"/>
              <a:cs typeface="ＭＳ Ｐゴシック" charset="0"/>
            </a:endParaRPr>
          </a:p>
          <a:p>
            <a:pPr eaLnBrk="1" hangingPunct="1"/>
            <a:endParaRPr lang="en-US">
              <a:latin typeface="Times New Roman" charset="0"/>
              <a:ea typeface="ＭＳ Ｐゴシック" charset="0"/>
              <a:cs typeface="ＭＳ Ｐゴシック" charset="0"/>
            </a:endParaRPr>
          </a:p>
          <a:p>
            <a:pPr eaLnBrk="1" hangingPunct="1"/>
            <a:endParaRPr lang="en-US">
              <a:latin typeface="Times New Roman" charset="0"/>
              <a:ea typeface="ＭＳ Ｐゴシック" charset="0"/>
              <a:cs typeface="ＭＳ Ｐゴシック" charset="0"/>
            </a:endParaRPr>
          </a:p>
        </p:txBody>
      </p:sp>
      <p:sp>
        <p:nvSpPr>
          <p:cNvPr id="38916" name="Slide Number Placeholder 3"/>
          <p:cNvSpPr txBox="1">
            <a:spLocks noGrp="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D0AE2746-DE27-9C43-9BF1-6954A668132B}" type="slidenum">
              <a:rPr lang="en-US" altLang="ko-KR" sz="1200" b="0">
                <a:solidFill>
                  <a:prstClr val="black"/>
                </a:solidFill>
                <a:latin typeface="Arial" charset="0"/>
              </a:rPr>
              <a:pPr algn="r"/>
              <a:t>9</a:t>
            </a:fld>
            <a:endParaRPr lang="en-US" altLang="ko-KR" sz="1200" b="0">
              <a:solidFill>
                <a:prstClr val="black"/>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defTabSz="905475" eaLnBrk="0" hangingPunct="0">
              <a:defRPr sz="1900" b="1">
                <a:solidFill>
                  <a:schemeClr val="tx1"/>
                </a:solidFill>
                <a:latin typeface="Helvetica" charset="0"/>
                <a:ea typeface="ＭＳ Ｐゴシック" charset="0"/>
                <a:cs typeface="ＭＳ Ｐゴシック" charset="0"/>
              </a:defRPr>
            </a:lvl1pPr>
            <a:lvl2pPr marL="702756" indent="-270291" defTabSz="905475" eaLnBrk="0" hangingPunct="0">
              <a:defRPr sz="1900" b="1">
                <a:solidFill>
                  <a:schemeClr val="tx1"/>
                </a:solidFill>
                <a:latin typeface="Helvetica" charset="0"/>
                <a:ea typeface="ＭＳ Ｐゴシック" charset="0"/>
              </a:defRPr>
            </a:lvl2pPr>
            <a:lvl3pPr marL="1081164" indent="-216233" defTabSz="905475" eaLnBrk="0" hangingPunct="0">
              <a:defRPr sz="1900" b="1">
                <a:solidFill>
                  <a:schemeClr val="tx1"/>
                </a:solidFill>
                <a:latin typeface="Helvetica" charset="0"/>
                <a:ea typeface="ＭＳ Ｐゴシック" charset="0"/>
              </a:defRPr>
            </a:lvl3pPr>
            <a:lvl4pPr marL="1513629" indent="-216233" defTabSz="905475" eaLnBrk="0" hangingPunct="0">
              <a:defRPr sz="1900" b="1">
                <a:solidFill>
                  <a:schemeClr val="tx1"/>
                </a:solidFill>
                <a:latin typeface="Helvetica" charset="0"/>
                <a:ea typeface="ＭＳ Ｐゴシック" charset="0"/>
              </a:defRPr>
            </a:lvl4pPr>
            <a:lvl5pPr marL="1946095" indent="-216233" defTabSz="905475" eaLnBrk="0" hangingPunct="0">
              <a:defRPr sz="1900" b="1">
                <a:solidFill>
                  <a:schemeClr val="tx1"/>
                </a:solidFill>
                <a:latin typeface="Helvetica" charset="0"/>
                <a:ea typeface="ＭＳ Ｐゴシック" charset="0"/>
              </a:defRPr>
            </a:lvl5pPr>
            <a:lvl6pPr marL="2378560" indent="-216233" algn="ctr" defTabSz="905475" eaLnBrk="0" fontAlgn="base" hangingPunct="0">
              <a:spcBef>
                <a:spcPct val="0"/>
              </a:spcBef>
              <a:spcAft>
                <a:spcPct val="0"/>
              </a:spcAft>
              <a:defRPr sz="1900" b="1">
                <a:solidFill>
                  <a:schemeClr val="tx1"/>
                </a:solidFill>
                <a:latin typeface="Helvetica" charset="0"/>
                <a:ea typeface="ＭＳ Ｐゴシック" charset="0"/>
              </a:defRPr>
            </a:lvl6pPr>
            <a:lvl7pPr marL="2811026" indent="-216233" algn="ctr" defTabSz="905475" eaLnBrk="0" fontAlgn="base" hangingPunct="0">
              <a:spcBef>
                <a:spcPct val="0"/>
              </a:spcBef>
              <a:spcAft>
                <a:spcPct val="0"/>
              </a:spcAft>
              <a:defRPr sz="1900" b="1">
                <a:solidFill>
                  <a:schemeClr val="tx1"/>
                </a:solidFill>
                <a:latin typeface="Helvetica" charset="0"/>
                <a:ea typeface="ＭＳ Ｐゴシック" charset="0"/>
              </a:defRPr>
            </a:lvl7pPr>
            <a:lvl8pPr marL="3243491" indent="-216233" algn="ctr" defTabSz="905475" eaLnBrk="0" fontAlgn="base" hangingPunct="0">
              <a:spcBef>
                <a:spcPct val="0"/>
              </a:spcBef>
              <a:spcAft>
                <a:spcPct val="0"/>
              </a:spcAft>
              <a:defRPr sz="1900" b="1">
                <a:solidFill>
                  <a:schemeClr val="tx1"/>
                </a:solidFill>
                <a:latin typeface="Helvetica" charset="0"/>
                <a:ea typeface="ＭＳ Ｐゴシック" charset="0"/>
              </a:defRPr>
            </a:lvl8pPr>
            <a:lvl9pPr marL="3675957" indent="-216233" algn="ctr" defTabSz="905475" eaLnBrk="0" fontAlgn="base" hangingPunct="0">
              <a:spcBef>
                <a:spcPct val="0"/>
              </a:spcBef>
              <a:spcAft>
                <a:spcPct val="0"/>
              </a:spcAft>
              <a:defRPr sz="1900" b="1">
                <a:solidFill>
                  <a:schemeClr val="tx1"/>
                </a:solidFill>
                <a:latin typeface="Helvetica" charset="0"/>
                <a:ea typeface="ＭＳ Ｐゴシック" charset="0"/>
              </a:defRPr>
            </a:lvl9pPr>
          </a:lstStyle>
          <a:p>
            <a:pPr eaLnBrk="1" hangingPunct="1"/>
            <a:fld id="{97A0A8BD-CAB4-C94D-8E78-AA5EC9FEAE81}" type="slidenum">
              <a:rPr lang="en-US" sz="1200" b="0">
                <a:solidFill>
                  <a:prstClr val="black"/>
                </a:solidFill>
                <a:latin typeface="Times New Roman" charset="0"/>
              </a:rPr>
              <a:pPr eaLnBrk="1" hangingPunct="1"/>
              <a:t>10</a:t>
            </a:fld>
            <a:endParaRPr lang="en-US" sz="1200" b="0">
              <a:solidFill>
                <a:prstClr val="black"/>
              </a:solidFill>
              <a:latin typeface="Times New Roman" charset="0"/>
            </a:endParaRPr>
          </a:p>
        </p:txBody>
      </p:sp>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913805" y="4343704"/>
            <a:ext cx="5030391" cy="4113892"/>
          </a:xfrm>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91432" tIns="45716" rIns="91432" bIns="45716"/>
          <a:lstStyle/>
          <a:p>
            <a:pPr eaLnBrk="1" hangingPunct="1"/>
            <a:endParaRPr lang="en-US">
              <a:latin typeface="Times New Roman" charset="0"/>
              <a:ea typeface="ＭＳ Ｐゴシック" charset="0"/>
              <a:cs typeface="ＭＳ Ｐゴシック" charset="0"/>
            </a:endParaRPr>
          </a:p>
        </p:txBody>
      </p:sp>
      <p:sp>
        <p:nvSpPr>
          <p:cNvPr id="40964" name="Slide Number Placeholder 3"/>
          <p:cNvSpPr txBox="1">
            <a:spLocks noGrp="1"/>
          </p:cNvSpPr>
          <p:nvPr/>
        </p:nvSpPr>
        <p:spPr bwMode="auto">
          <a:xfrm>
            <a:off x="3885903" y="8687405"/>
            <a:ext cx="2972097" cy="45659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lIns="91432" tIns="45716" rIns="91432" bIns="45716" anchor="b"/>
          <a:lstStyle>
            <a:lvl1pPr defTabSz="966788" eaLnBrk="0" hangingPunct="0">
              <a:defRPr sz="2000" b="1">
                <a:solidFill>
                  <a:schemeClr val="tx1"/>
                </a:solidFill>
                <a:latin typeface="Helvetica" charset="0"/>
                <a:ea typeface="ＭＳ Ｐゴシック" charset="0"/>
                <a:cs typeface="ＭＳ Ｐゴシック" charset="0"/>
              </a:defRPr>
            </a:lvl1pPr>
            <a:lvl2pPr marL="742950" indent="-285750" defTabSz="966788" eaLnBrk="0" hangingPunct="0">
              <a:defRPr sz="2000" b="1">
                <a:solidFill>
                  <a:schemeClr val="tx1"/>
                </a:solidFill>
                <a:latin typeface="Helvetica" charset="0"/>
                <a:ea typeface="ＭＳ Ｐゴシック" charset="0"/>
              </a:defRPr>
            </a:lvl2pPr>
            <a:lvl3pPr marL="1143000" indent="-228600" defTabSz="966788" eaLnBrk="0" hangingPunct="0">
              <a:defRPr sz="2000" b="1">
                <a:solidFill>
                  <a:schemeClr val="tx1"/>
                </a:solidFill>
                <a:latin typeface="Helvetica" charset="0"/>
                <a:ea typeface="ＭＳ Ｐゴシック" charset="0"/>
              </a:defRPr>
            </a:lvl3pPr>
            <a:lvl4pPr marL="1600200" indent="-228600" defTabSz="966788" eaLnBrk="0" hangingPunct="0">
              <a:defRPr sz="2000" b="1">
                <a:solidFill>
                  <a:schemeClr val="tx1"/>
                </a:solidFill>
                <a:latin typeface="Helvetica" charset="0"/>
                <a:ea typeface="ＭＳ Ｐゴシック" charset="0"/>
              </a:defRPr>
            </a:lvl4pPr>
            <a:lvl5pPr marL="2057400" indent="-228600" defTabSz="966788" eaLnBrk="0" hangingPunct="0">
              <a:defRPr sz="2000" b="1">
                <a:solidFill>
                  <a:schemeClr val="tx1"/>
                </a:solidFill>
                <a:latin typeface="Helvetica" charset="0"/>
                <a:ea typeface="ＭＳ Ｐゴシック" charset="0"/>
              </a:defRPr>
            </a:lvl5pPr>
            <a:lvl6pPr marL="25146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defTabSz="966788" eaLnBrk="0" fontAlgn="base" hangingPunct="0">
              <a:spcBef>
                <a:spcPct val="0"/>
              </a:spcBef>
              <a:spcAft>
                <a:spcPct val="0"/>
              </a:spcAft>
              <a:defRPr sz="2000" b="1">
                <a:solidFill>
                  <a:schemeClr val="tx1"/>
                </a:solidFill>
                <a:latin typeface="Helvetica" charset="0"/>
                <a:ea typeface="ＭＳ Ｐゴシック" charset="0"/>
              </a:defRPr>
            </a:lvl9pPr>
          </a:lstStyle>
          <a:p>
            <a:pPr algn="r"/>
            <a:fld id="{7CB45410-872F-0945-8B79-3AC8DB1BC337}" type="slidenum">
              <a:rPr lang="en-US" altLang="ko-KR" sz="1200" b="0">
                <a:solidFill>
                  <a:prstClr val="black"/>
                </a:solidFill>
                <a:latin typeface="Arial" charset="0"/>
              </a:rPr>
              <a:pPr algn="r"/>
              <a:t>10</a:t>
            </a:fld>
            <a:endParaRPr lang="en-US" altLang="ko-KR" sz="1200" b="0">
              <a:solidFill>
                <a:prstClr val="black"/>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Line 5"/>
          <p:cNvSpPr>
            <a:spLocks noChangeShapeType="1"/>
          </p:cNvSpPr>
          <p:nvPr/>
        </p:nvSpPr>
        <p:spPr bwMode="auto">
          <a:xfrm>
            <a:off x="152400" y="1143000"/>
            <a:ext cx="8839200" cy="0"/>
          </a:xfrm>
          <a:prstGeom prst="line">
            <a:avLst/>
          </a:prstGeom>
          <a:noFill/>
          <a:ln w="28575">
            <a:solidFill>
              <a:schemeClr val="accent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5" name="Line 6"/>
          <p:cNvSpPr>
            <a:spLocks noChangeShapeType="1"/>
          </p:cNvSpPr>
          <p:nvPr/>
        </p:nvSpPr>
        <p:spPr bwMode="auto">
          <a:xfrm>
            <a:off x="381000" y="1143000"/>
            <a:ext cx="0" cy="5562600"/>
          </a:xfrm>
          <a:prstGeom prst="line">
            <a:avLst/>
          </a:prstGeom>
          <a:noFill/>
          <a:ln w="28575">
            <a:solidFill>
              <a:schemeClr val="accent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pic>
        <p:nvPicPr>
          <p:cNvPr id="6" name="Picture 7" descr="pulogo"/>
          <p:cNvPicPr>
            <a:picLocks noChangeAspect="1" noChangeArrowheads="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8297863" y="317500"/>
            <a:ext cx="641350" cy="7239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7" name="AutoShape 8"/>
          <p:cNvSpPr>
            <a:spLocks noChangeArrowheads="1"/>
          </p:cNvSpPr>
          <p:nvPr/>
        </p:nvSpPr>
        <p:spPr bwMode="auto">
          <a:xfrm>
            <a:off x="152400" y="152400"/>
            <a:ext cx="8839200" cy="6553200"/>
          </a:xfrm>
          <a:prstGeom prst="roundRect">
            <a:avLst>
              <a:gd name="adj" fmla="val 4144"/>
            </a:avLst>
          </a:prstGeom>
          <a:noFill/>
          <a:ln w="28575">
            <a:solidFill>
              <a:schemeClr val="accent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Arial" charset="0"/>
            </a:endParaRPr>
          </a:p>
        </p:txBody>
      </p:sp>
      <p:sp>
        <p:nvSpPr>
          <p:cNvPr id="657410" name="Rectangle 2"/>
          <p:cNvSpPr>
            <a:spLocks noGrp="1" noChangeArrowheads="1"/>
          </p:cNvSpPr>
          <p:nvPr>
            <p:ph type="ctrTitle"/>
          </p:nvPr>
        </p:nvSpPr>
        <p:spPr>
          <a:xfrm>
            <a:off x="685800" y="2130425"/>
            <a:ext cx="7772400" cy="1470025"/>
          </a:xfrm>
        </p:spPr>
        <p:txBody>
          <a:bodyPr/>
          <a:lstStyle>
            <a:lvl1pPr algn="ctr">
              <a:defRPr>
                <a:solidFill>
                  <a:srgbClr val="0000FF"/>
                </a:solidFill>
              </a:defRPr>
            </a:lvl1pPr>
          </a:lstStyle>
          <a:p>
            <a:r>
              <a:rPr lang="en-US"/>
              <a:t>Click to edit Master title style</a:t>
            </a:r>
          </a:p>
        </p:txBody>
      </p:sp>
      <p:sp>
        <p:nvSpPr>
          <p:cNvPr id="65741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tx1"/>
                </a:solidFill>
              </a:defRPr>
            </a:lvl1pPr>
          </a:lstStyle>
          <a:p>
            <a:r>
              <a:rPr lang="en-US"/>
              <a:t>Click to edit Master subtitle style</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8876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DCD3E59E-3345-3948-B4E4-D5806F2285B8}"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8014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381000"/>
            <a:ext cx="215265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381000"/>
            <a:ext cx="630555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BF74BDE8-7AFB-234B-9853-D9C08813C64C}"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71058914"/>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C0CF8B3F-C82E-FB47-8048-C829DE2F4A25}"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33576711"/>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A4D961FE-57CA-4547-8858-B82DBEF35118}"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70102524"/>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1529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219200"/>
            <a:ext cx="41529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905D9857-862C-3649-A651-65807BB27BA1}"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4003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23A8FDDF-9C66-F844-9FDA-2F478CCC2FFA}"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33593934"/>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3FB20E50-EC71-E44F-AA81-11444F02E7F7}"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0504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46A1C1C2-7EA9-3847-97EB-ADCCE68D173A}"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83988857"/>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B478D4B-EC4C-6246-8201-79C0EE81C7DE}"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51721466"/>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C9F85BD-2C9B-D449-B5BA-BFCCC961847D}" type="slidenum">
              <a:rPr lang="en-US">
                <a:solidFill>
                  <a:srgbClr val="000000"/>
                </a:solidFill>
              </a:rPr>
              <a:pPr>
                <a:defRPr/>
              </a:pPr>
              <a:t>‹#›</a:t>
            </a:fld>
            <a:endParaRPr lang="en-US">
              <a:solidFill>
                <a:srgbClr val="000000"/>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933462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381000"/>
            <a:ext cx="8069263" cy="6858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19200"/>
            <a:ext cx="8458200" cy="54864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492" name="Rectangle 4"/>
          <p:cNvSpPr>
            <a:spLocks noGrp="1" noChangeArrowheads="1"/>
          </p:cNvSpPr>
          <p:nvPr>
            <p:ph type="sldNum" sz="quarter" idx="4"/>
          </p:nvPr>
        </p:nvSpPr>
        <p:spPr bwMode="auto">
          <a:xfrm>
            <a:off x="8001000" y="6324600"/>
            <a:ext cx="914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latin typeface="Times New Roman" charset="0"/>
                <a:cs typeface="Arial" charset="0"/>
              </a:defRPr>
            </a:lvl1pPr>
          </a:lstStyle>
          <a:p>
            <a:pPr defTabSz="914400">
              <a:defRPr/>
            </a:pPr>
            <a:fld id="{D5D2EE91-97B4-1A4D-92BC-581A64D9DFE4}" type="slidenum">
              <a:rPr lang="en-US">
                <a:solidFill>
                  <a:srgbClr val="000000"/>
                </a:solidFill>
                <a:ea typeface="ＭＳ Ｐゴシック" charset="0"/>
              </a:rPr>
              <a:pPr defTabSz="914400">
                <a:defRPr/>
              </a:pPr>
              <a:t>‹#›</a:t>
            </a:fld>
            <a:endParaRPr lang="en-US">
              <a:solidFill>
                <a:srgbClr val="000000"/>
              </a:solidFill>
              <a:ea typeface="ＭＳ Ｐゴシック" charset="0"/>
            </a:endParaRPr>
          </a:p>
        </p:txBody>
      </p:sp>
      <p:sp>
        <p:nvSpPr>
          <p:cNvPr id="1029" name="Line 5"/>
          <p:cNvSpPr>
            <a:spLocks noChangeShapeType="1"/>
          </p:cNvSpPr>
          <p:nvPr/>
        </p:nvSpPr>
        <p:spPr bwMode="auto">
          <a:xfrm>
            <a:off x="152400" y="1143000"/>
            <a:ext cx="8839200" cy="0"/>
          </a:xfrm>
          <a:prstGeom prst="line">
            <a:avLst/>
          </a:prstGeom>
          <a:noFill/>
          <a:ln w="28575">
            <a:solidFill>
              <a:schemeClr val="accent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1030" name="Line 6"/>
          <p:cNvSpPr>
            <a:spLocks noChangeShapeType="1"/>
          </p:cNvSpPr>
          <p:nvPr/>
        </p:nvSpPr>
        <p:spPr bwMode="auto">
          <a:xfrm>
            <a:off x="381000" y="1143000"/>
            <a:ext cx="0" cy="5562600"/>
          </a:xfrm>
          <a:prstGeom prst="line">
            <a:avLst/>
          </a:prstGeom>
          <a:noFill/>
          <a:ln w="28575">
            <a:solidFill>
              <a:schemeClr val="accent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pic>
        <p:nvPicPr>
          <p:cNvPr id="1031" name="Picture 7" descr="pulogo"/>
          <p:cNvPicPr>
            <a:picLocks noChangeAspect="1" noChangeArrowheads="1"/>
          </p:cNvPicPr>
          <p:nvPr/>
        </p:nvPicPr>
        <p:blipFill>
          <a:blip r:embed="rId1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8297863" y="317500"/>
            <a:ext cx="641350" cy="7239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1032" name="AutoShape 8"/>
          <p:cNvSpPr>
            <a:spLocks noChangeArrowheads="1"/>
          </p:cNvSpPr>
          <p:nvPr/>
        </p:nvSpPr>
        <p:spPr bwMode="auto">
          <a:xfrm>
            <a:off x="152400" y="152400"/>
            <a:ext cx="8839200" cy="6553200"/>
          </a:xfrm>
          <a:prstGeom prst="roundRect">
            <a:avLst>
              <a:gd name="adj" fmla="val 4144"/>
            </a:avLst>
          </a:prstGeom>
          <a:noFill/>
          <a:ln w="28575">
            <a:solidFill>
              <a:schemeClr val="accent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Arial"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68028998"/>
      </p:ext>
    </p:extLst>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hf hdr="0" ftr="0" dt="0"/>
  <p:txStyles>
    <p:titleStyle>
      <a:lvl1pPr algn="l" rtl="0" eaLnBrk="0" fontAlgn="base" hangingPunct="0">
        <a:spcBef>
          <a:spcPct val="0"/>
        </a:spcBef>
        <a:spcAft>
          <a:spcPct val="0"/>
        </a:spcAft>
        <a:defRPr sz="3600" b="1">
          <a:solidFill>
            <a:schemeClr val="tx1"/>
          </a:solidFill>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600" b="1">
          <a:solidFill>
            <a:schemeClr val="tx1"/>
          </a:solidFill>
          <a:latin typeface="Helvetica" pitchFamily="-65" charset="0"/>
          <a:ea typeface="ＭＳ Ｐゴシック" pitchFamily="-65" charset="-128"/>
          <a:cs typeface="ＭＳ Ｐゴシック" pitchFamily="-65" charset="-128"/>
        </a:defRPr>
      </a:lvl2pPr>
      <a:lvl3pPr algn="l" rtl="0" eaLnBrk="0" fontAlgn="base" hangingPunct="0">
        <a:spcBef>
          <a:spcPct val="0"/>
        </a:spcBef>
        <a:spcAft>
          <a:spcPct val="0"/>
        </a:spcAft>
        <a:defRPr sz="3600" b="1">
          <a:solidFill>
            <a:schemeClr val="tx1"/>
          </a:solidFill>
          <a:latin typeface="Helvetica" pitchFamily="-65" charset="0"/>
          <a:ea typeface="ＭＳ Ｐゴシック" pitchFamily="-65" charset="-128"/>
          <a:cs typeface="ＭＳ Ｐゴシック" pitchFamily="-65" charset="-128"/>
        </a:defRPr>
      </a:lvl3pPr>
      <a:lvl4pPr algn="l" rtl="0" eaLnBrk="0" fontAlgn="base" hangingPunct="0">
        <a:spcBef>
          <a:spcPct val="0"/>
        </a:spcBef>
        <a:spcAft>
          <a:spcPct val="0"/>
        </a:spcAft>
        <a:defRPr sz="3600" b="1">
          <a:solidFill>
            <a:schemeClr val="tx1"/>
          </a:solidFill>
          <a:latin typeface="Helvetica" pitchFamily="-65" charset="0"/>
          <a:ea typeface="ＭＳ Ｐゴシック" pitchFamily="-65" charset="-128"/>
          <a:cs typeface="ＭＳ Ｐゴシック" pitchFamily="-65" charset="-128"/>
        </a:defRPr>
      </a:lvl4pPr>
      <a:lvl5pPr algn="l" rtl="0" eaLnBrk="0" fontAlgn="base" hangingPunct="0">
        <a:spcBef>
          <a:spcPct val="0"/>
        </a:spcBef>
        <a:spcAft>
          <a:spcPct val="0"/>
        </a:spcAft>
        <a:defRPr sz="3600" b="1">
          <a:solidFill>
            <a:schemeClr val="tx1"/>
          </a:solidFill>
          <a:latin typeface="Helvetica" pitchFamily="-65" charset="0"/>
          <a:ea typeface="ＭＳ Ｐゴシック" pitchFamily="-65" charset="-128"/>
          <a:cs typeface="ＭＳ Ｐゴシック" pitchFamily="-65" charset="-128"/>
        </a:defRPr>
      </a:lvl5pPr>
      <a:lvl6pPr marL="457200" algn="l" rtl="0" eaLnBrk="0" fontAlgn="base" hangingPunct="0">
        <a:spcBef>
          <a:spcPct val="0"/>
        </a:spcBef>
        <a:spcAft>
          <a:spcPct val="0"/>
        </a:spcAft>
        <a:defRPr sz="3600" b="1">
          <a:solidFill>
            <a:schemeClr val="tx1"/>
          </a:solidFill>
          <a:latin typeface="Helvetica" pitchFamily="-65" charset="0"/>
        </a:defRPr>
      </a:lvl6pPr>
      <a:lvl7pPr marL="914400" algn="l" rtl="0" eaLnBrk="0" fontAlgn="base" hangingPunct="0">
        <a:spcBef>
          <a:spcPct val="0"/>
        </a:spcBef>
        <a:spcAft>
          <a:spcPct val="0"/>
        </a:spcAft>
        <a:defRPr sz="3600" b="1">
          <a:solidFill>
            <a:schemeClr val="tx1"/>
          </a:solidFill>
          <a:latin typeface="Helvetica" pitchFamily="-65" charset="0"/>
        </a:defRPr>
      </a:lvl7pPr>
      <a:lvl8pPr marL="1371600" algn="l" rtl="0" eaLnBrk="0" fontAlgn="base" hangingPunct="0">
        <a:spcBef>
          <a:spcPct val="0"/>
        </a:spcBef>
        <a:spcAft>
          <a:spcPct val="0"/>
        </a:spcAft>
        <a:defRPr sz="3600" b="1">
          <a:solidFill>
            <a:schemeClr val="tx1"/>
          </a:solidFill>
          <a:latin typeface="Helvetica" pitchFamily="-65" charset="0"/>
        </a:defRPr>
      </a:lvl8pPr>
      <a:lvl9pPr marL="1828800" algn="l" rtl="0" eaLnBrk="0" fontAlgn="base" hangingPunct="0">
        <a:spcBef>
          <a:spcPct val="0"/>
        </a:spcBef>
        <a:spcAft>
          <a:spcPct val="0"/>
        </a:spcAft>
        <a:defRPr sz="3600" b="1">
          <a:solidFill>
            <a:schemeClr val="tx1"/>
          </a:solidFill>
          <a:latin typeface="Helvetica" pitchFamily="-65" charset="0"/>
        </a:defRPr>
      </a:lvl9pPr>
    </p:titleStyle>
    <p:bodyStyle>
      <a:lvl1pPr marL="223838" indent="-223838" algn="l" rtl="0" eaLnBrk="0" fontAlgn="base" hangingPunct="0">
        <a:spcBef>
          <a:spcPct val="50000"/>
        </a:spcBef>
        <a:spcAft>
          <a:spcPct val="0"/>
        </a:spcAft>
        <a:buChar char="•"/>
        <a:defRPr sz="2800">
          <a:solidFill>
            <a:srgbClr val="0000FF"/>
          </a:solidFill>
          <a:latin typeface="+mn-lt"/>
          <a:ea typeface="ＭＳ Ｐゴシック" charset="0"/>
          <a:cs typeface="+mn-cs"/>
        </a:defRPr>
      </a:lvl1pPr>
      <a:lvl2pPr marL="563563" indent="-223838" algn="l" rtl="0" eaLnBrk="0" fontAlgn="base" hangingPunct="0">
        <a:spcBef>
          <a:spcPct val="10000"/>
        </a:spcBef>
        <a:spcAft>
          <a:spcPct val="0"/>
        </a:spcAft>
        <a:buFont typeface="Helvetica" charset="0"/>
        <a:buChar char="–"/>
        <a:defRPr sz="2400">
          <a:solidFill>
            <a:schemeClr val="accent2"/>
          </a:solidFill>
          <a:latin typeface="+mn-lt"/>
          <a:ea typeface="+mn-ea"/>
          <a:cs typeface="+mn-cs"/>
        </a:defRPr>
      </a:lvl2pPr>
      <a:lvl3pPr marL="911225" indent="-233363" algn="l" rtl="0" eaLnBrk="0" fontAlgn="base" hangingPunct="0">
        <a:spcBef>
          <a:spcPct val="10000"/>
        </a:spcBef>
        <a:spcAft>
          <a:spcPct val="0"/>
        </a:spcAft>
        <a:buFont typeface="Wingdings" charset="0"/>
        <a:buChar char=""/>
        <a:defRPr sz="2000">
          <a:solidFill>
            <a:schemeClr val="tx1"/>
          </a:solidFill>
          <a:latin typeface="+mn-lt"/>
          <a:ea typeface="+mn-ea"/>
          <a:cs typeface="+mn-cs"/>
        </a:defRPr>
      </a:lvl3pPr>
      <a:lvl4pPr marL="1258888" indent="-233363" algn="l" rtl="0" eaLnBrk="0" fontAlgn="base" hangingPunct="0">
        <a:spcBef>
          <a:spcPct val="10000"/>
        </a:spcBef>
        <a:spcAft>
          <a:spcPct val="0"/>
        </a:spcAft>
        <a:buChar char="•"/>
        <a:defRPr sz="2000">
          <a:solidFill>
            <a:schemeClr val="accent2"/>
          </a:solidFill>
          <a:latin typeface="+mj-lt"/>
          <a:ea typeface="+mn-ea"/>
          <a:cs typeface="+mn-cs"/>
        </a:defRPr>
      </a:lvl4pPr>
      <a:lvl5pPr marL="1597025" indent="-223838" algn="l" rtl="0" eaLnBrk="0" fontAlgn="base" hangingPunct="0">
        <a:spcBef>
          <a:spcPct val="10000"/>
        </a:spcBef>
        <a:spcAft>
          <a:spcPct val="0"/>
        </a:spcAft>
        <a:buChar char="•"/>
        <a:defRPr sz="2000">
          <a:solidFill>
            <a:schemeClr val="tx1"/>
          </a:solidFill>
          <a:latin typeface="+mj-lt"/>
          <a:ea typeface="+mn-ea"/>
          <a:cs typeface="+mn-cs"/>
        </a:defRPr>
      </a:lvl5pPr>
      <a:lvl6pPr marL="2054225" indent="-223838" algn="l" rtl="0" eaLnBrk="0" fontAlgn="base" hangingPunct="0">
        <a:spcBef>
          <a:spcPct val="10000"/>
        </a:spcBef>
        <a:spcAft>
          <a:spcPct val="0"/>
        </a:spcAft>
        <a:buChar char="•"/>
        <a:defRPr sz="2000">
          <a:solidFill>
            <a:schemeClr val="tx1"/>
          </a:solidFill>
          <a:latin typeface="+mj-lt"/>
          <a:ea typeface="+mn-ea"/>
          <a:cs typeface="+mn-cs"/>
        </a:defRPr>
      </a:lvl6pPr>
      <a:lvl7pPr marL="2511425" indent="-223838" algn="l" rtl="0" eaLnBrk="0" fontAlgn="base" hangingPunct="0">
        <a:spcBef>
          <a:spcPct val="10000"/>
        </a:spcBef>
        <a:spcAft>
          <a:spcPct val="0"/>
        </a:spcAft>
        <a:buChar char="•"/>
        <a:defRPr sz="2000">
          <a:solidFill>
            <a:schemeClr val="tx1"/>
          </a:solidFill>
          <a:latin typeface="+mj-lt"/>
          <a:ea typeface="+mn-ea"/>
          <a:cs typeface="+mn-cs"/>
        </a:defRPr>
      </a:lvl7pPr>
      <a:lvl8pPr marL="2968625" indent="-223838" algn="l" rtl="0" eaLnBrk="0" fontAlgn="base" hangingPunct="0">
        <a:spcBef>
          <a:spcPct val="10000"/>
        </a:spcBef>
        <a:spcAft>
          <a:spcPct val="0"/>
        </a:spcAft>
        <a:buChar char="•"/>
        <a:defRPr sz="2000">
          <a:solidFill>
            <a:schemeClr val="tx1"/>
          </a:solidFill>
          <a:latin typeface="+mj-lt"/>
          <a:ea typeface="+mn-ea"/>
          <a:cs typeface="+mn-cs"/>
        </a:defRPr>
      </a:lvl8pPr>
      <a:lvl9pPr marL="3425825" indent="-223838" algn="l" rtl="0" eaLnBrk="0" fontAlgn="base" hangingPunct="0">
        <a:spcBef>
          <a:spcPct val="10000"/>
        </a:spcBef>
        <a:spcAft>
          <a:spcPct val="0"/>
        </a:spcAft>
        <a:buChar char="•"/>
        <a:defRPr sz="2000">
          <a:solidFill>
            <a:schemeClr val="tx1"/>
          </a:solidFill>
          <a:latin typeface="+mj-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image" Target="../media/image7.jpe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image" Target="../media/image8.wmf"/><Relationship Id="rId5" Type="http://schemas.openxmlformats.org/officeDocument/2006/relationships/image" Target="../media/image9.png"/><Relationship Id="rId6" Type="http://schemas.openxmlformats.org/officeDocument/2006/relationships/image" Target="../media/image10.wmf"/><Relationship Id="rId7" Type="http://schemas.openxmlformats.org/officeDocument/2006/relationships/image" Target="../media/image11.png"/><Relationship Id="rId1" Type="http://schemas.openxmlformats.org/officeDocument/2006/relationships/tags" Target="../tags/tag2.x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a:xfrm>
            <a:off x="347663" y="2130425"/>
            <a:ext cx="8720137" cy="1470025"/>
          </a:xfrm>
        </p:spPr>
        <p:txBody>
          <a:bodyPr/>
          <a:lstStyle/>
          <a:p>
            <a:r>
              <a:rPr lang="en-US" dirty="0" smtClean="0">
                <a:latin typeface="Helvetica" charset="0"/>
                <a:ea typeface="ＭＳ Ｐゴシック" charset="0"/>
                <a:cs typeface="ＭＳ Ｐゴシック" charset="0"/>
              </a:rPr>
              <a:t>Projects Related to Coronet</a:t>
            </a:r>
            <a:endParaRPr lang="en-US" dirty="0">
              <a:latin typeface="Helvetica" charset="0"/>
              <a:ea typeface="ＭＳ Ｐゴシック" charset="0"/>
              <a:cs typeface="ＭＳ Ｐゴシック" charset="0"/>
            </a:endParaRPr>
          </a:p>
        </p:txBody>
      </p:sp>
      <p:sp>
        <p:nvSpPr>
          <p:cNvPr id="15362" name="Rectangle 5"/>
          <p:cNvSpPr>
            <a:spLocks noGrp="1" noChangeArrowheads="1"/>
          </p:cNvSpPr>
          <p:nvPr>
            <p:ph type="subTitle" idx="1"/>
          </p:nvPr>
        </p:nvSpPr>
        <p:spPr/>
        <p:txBody>
          <a:bodyPr/>
          <a:lstStyle/>
          <a:p>
            <a:r>
              <a:rPr lang="en-US">
                <a:latin typeface="Arial" charset="0"/>
              </a:rPr>
              <a:t>Jennifer Rexford</a:t>
            </a:r>
            <a:br>
              <a:rPr lang="en-US">
                <a:latin typeface="Arial" charset="0"/>
              </a:rPr>
            </a:br>
            <a:r>
              <a:rPr lang="en-US">
                <a:latin typeface="Arial" charset="0"/>
              </a:rPr>
              <a:t>Princeton University</a:t>
            </a:r>
          </a:p>
          <a:p>
            <a:r>
              <a:rPr lang="en-US">
                <a:latin typeface="Arial" charset="0"/>
              </a:rPr>
              <a:t>http://www.cs.princeton.edu/~jrex</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05031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9" name="Rectangle 58"/>
          <p:cNvSpPr>
            <a:spLocks noGrp="1" noChangeArrowheads="1"/>
          </p:cNvSpPr>
          <p:nvPr>
            <p:ph type="title"/>
          </p:nvPr>
        </p:nvSpPr>
        <p:spPr/>
        <p:txBody>
          <a:bodyPr/>
          <a:lstStyle/>
          <a:p>
            <a:r>
              <a:rPr lang="en-US">
                <a:latin typeface="Helvetica" charset="0"/>
                <a:ea typeface="ＭＳ Ｐゴシック" charset="0"/>
                <a:cs typeface="ＭＳ Ｐゴシック" charset="0"/>
              </a:rPr>
              <a:t>Handling Host Information Changes</a:t>
            </a:r>
          </a:p>
        </p:txBody>
      </p:sp>
      <p:sp>
        <p:nvSpPr>
          <p:cNvPr id="39937" name="Slide Number Placeholder 2"/>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DE6459D1-7B70-7D4C-B59E-CB72093912C9}" type="slidenum">
              <a:rPr lang="en-US" sz="1400" b="0">
                <a:solidFill>
                  <a:srgbClr val="000000"/>
                </a:solidFill>
                <a:latin typeface="Times New Roman" charset="0"/>
              </a:rPr>
              <a:pPr eaLnBrk="1" hangingPunct="1"/>
              <a:t>10</a:t>
            </a:fld>
            <a:endParaRPr lang="en-US" sz="1400" b="0">
              <a:solidFill>
                <a:srgbClr val="000000"/>
              </a:solidFill>
              <a:latin typeface="Times New Roman" charset="0"/>
            </a:endParaRPr>
          </a:p>
        </p:txBody>
      </p:sp>
      <p:cxnSp>
        <p:nvCxnSpPr>
          <p:cNvPr id="46" name="Straight Connector 45"/>
          <p:cNvCxnSpPr/>
          <p:nvPr/>
        </p:nvCxnSpPr>
        <p:spPr>
          <a:xfrm rot="10800000" flipV="1">
            <a:off x="1500188" y="4799013"/>
            <a:ext cx="852487" cy="6191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Text Box 7"/>
          <p:cNvSpPr txBox="1">
            <a:spLocks noChangeArrowheads="1"/>
          </p:cNvSpPr>
          <p:nvPr/>
        </p:nvSpPr>
        <p:spPr bwMode="auto">
          <a:xfrm>
            <a:off x="4500563" y="4360863"/>
            <a:ext cx="1001712" cy="36988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sz="1800" smtClean="0">
                <a:solidFill>
                  <a:srgbClr val="000000"/>
                </a:solidFill>
                <a:latin typeface="Calibri" charset="0"/>
                <a:ea typeface="Gulim" charset="0"/>
                <a:cs typeface="Gulim" charset="0"/>
              </a:rPr>
              <a:t>Resolver</a:t>
            </a:r>
          </a:p>
        </p:txBody>
      </p:sp>
      <p:sp>
        <p:nvSpPr>
          <p:cNvPr id="10" name="Oval 11"/>
          <p:cNvSpPr>
            <a:spLocks noChangeArrowheads="1"/>
          </p:cNvSpPr>
          <p:nvPr/>
        </p:nvSpPr>
        <p:spPr bwMode="auto">
          <a:xfrm>
            <a:off x="7053936" y="2714020"/>
            <a:ext cx="350187" cy="348476"/>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lIns="0" tIns="0" rIns="0" anchor="ctr"/>
          <a:lstStyle/>
          <a:p>
            <a:pPr algn="ctr" defTabSz="914400">
              <a:defRPr/>
            </a:pPr>
            <a:r>
              <a:rPr lang="en-US" altLang="ko-KR" sz="2000" b="1" i="1">
                <a:solidFill>
                  <a:srgbClr val="FFFFFF"/>
                </a:solidFill>
                <a:latin typeface="Times New Roman" charset="0"/>
                <a:ea typeface="Times New Roman" charset="0"/>
                <a:cs typeface="Times New Roman" charset="0"/>
              </a:rPr>
              <a:t>y</a:t>
            </a:r>
          </a:p>
        </p:txBody>
      </p:sp>
      <p:sp>
        <p:nvSpPr>
          <p:cNvPr id="13" name="Text Box 19"/>
          <p:cNvSpPr txBox="1">
            <a:spLocks noChangeArrowheads="1"/>
          </p:cNvSpPr>
          <p:nvPr/>
        </p:nvSpPr>
        <p:spPr bwMode="auto">
          <a:xfrm>
            <a:off x="7070725" y="2214563"/>
            <a:ext cx="1322388" cy="646112"/>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eaLnBrk="1" hangingPunct="1"/>
            <a:r>
              <a:rPr lang="en-US" altLang="ko-KR" sz="1800" smtClean="0">
                <a:solidFill>
                  <a:srgbClr val="000000"/>
                </a:solidFill>
                <a:latin typeface="Calibri" charset="0"/>
                <a:ea typeface="Gulim" charset="0"/>
                <a:cs typeface="Gulim" charset="0"/>
              </a:rPr>
              <a:t>Host talking</a:t>
            </a:r>
            <a:br>
              <a:rPr lang="en-US" altLang="ko-KR" sz="1800" smtClean="0">
                <a:solidFill>
                  <a:srgbClr val="000000"/>
                </a:solidFill>
                <a:latin typeface="Calibri" charset="0"/>
                <a:ea typeface="Gulim" charset="0"/>
                <a:cs typeface="Gulim" charset="0"/>
              </a:rPr>
            </a:br>
            <a:r>
              <a:rPr lang="en-US" altLang="ko-KR" sz="1800" smtClean="0">
                <a:solidFill>
                  <a:srgbClr val="000000"/>
                </a:solidFill>
                <a:latin typeface="Calibri" charset="0"/>
                <a:ea typeface="Gulim" charset="0"/>
                <a:cs typeface="Gulim" charset="0"/>
              </a:rPr>
              <a:t>with</a:t>
            </a:r>
            <a:r>
              <a:rPr lang="en-US" altLang="ko-KR" sz="1600" smtClean="0">
                <a:solidFill>
                  <a:srgbClr val="000000"/>
                </a:solidFill>
                <a:latin typeface="Arial" charset="0"/>
                <a:ea typeface="Gulim" charset="0"/>
                <a:cs typeface="Gulim" charset="0"/>
              </a:rPr>
              <a:t> </a:t>
            </a:r>
            <a:r>
              <a:rPr lang="en-US" altLang="ko-KR" sz="1600" i="1" smtClean="0">
                <a:solidFill>
                  <a:srgbClr val="000000"/>
                </a:solidFill>
                <a:latin typeface="Times New Roman" charset="0"/>
                <a:cs typeface="Times New Roman" charset="0"/>
              </a:rPr>
              <a:t>x</a:t>
            </a:r>
          </a:p>
        </p:txBody>
      </p:sp>
      <p:sp>
        <p:nvSpPr>
          <p:cNvPr id="14" name="Text Box 20"/>
          <p:cNvSpPr txBox="1">
            <a:spLocks noChangeArrowheads="1"/>
          </p:cNvSpPr>
          <p:nvPr/>
        </p:nvSpPr>
        <p:spPr bwMode="auto">
          <a:xfrm>
            <a:off x="2287588" y="3046413"/>
            <a:ext cx="920750" cy="3968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r>
              <a:rPr lang="en-US" altLang="ko-KR" sz="1600" smtClean="0">
                <a:solidFill>
                  <a:srgbClr val="003366"/>
                </a:solidFill>
                <a:latin typeface="Arial" charset="0"/>
              </a:rPr>
              <a:t>&lt; </a:t>
            </a:r>
            <a:r>
              <a:rPr lang="en-US" altLang="ko-KR" i="1" smtClean="0">
                <a:solidFill>
                  <a:srgbClr val="003366"/>
                </a:solidFill>
                <a:latin typeface="Times New Roman" charset="0"/>
              </a:rPr>
              <a:t>x</a:t>
            </a:r>
            <a:r>
              <a:rPr lang="en-US" altLang="ko-KR" sz="1600" smtClean="0">
                <a:solidFill>
                  <a:srgbClr val="003366"/>
                </a:solidFill>
                <a:latin typeface="Arial" charset="0"/>
              </a:rPr>
              <a:t>, </a:t>
            </a:r>
            <a:r>
              <a:rPr lang="en-US" altLang="ko-KR" sz="1600" i="1" smtClean="0">
                <a:solidFill>
                  <a:srgbClr val="003366"/>
                </a:solidFill>
                <a:latin typeface="Arial" charset="0"/>
              </a:rPr>
              <a:t>A </a:t>
            </a:r>
            <a:r>
              <a:rPr lang="en-US" altLang="ko-KR" sz="1600" smtClean="0">
                <a:solidFill>
                  <a:srgbClr val="003366"/>
                </a:solidFill>
                <a:latin typeface="Arial" charset="0"/>
              </a:rPr>
              <a:t>&gt;</a:t>
            </a:r>
          </a:p>
        </p:txBody>
      </p:sp>
      <p:sp>
        <p:nvSpPr>
          <p:cNvPr id="15" name="Text Box 21"/>
          <p:cNvSpPr txBox="1">
            <a:spLocks noChangeArrowheads="1"/>
          </p:cNvSpPr>
          <p:nvPr/>
        </p:nvSpPr>
        <p:spPr bwMode="auto">
          <a:xfrm>
            <a:off x="3865563" y="4646613"/>
            <a:ext cx="920750" cy="3968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r>
              <a:rPr lang="en-US" altLang="ko-KR" sz="1600" smtClean="0">
                <a:solidFill>
                  <a:srgbClr val="003366"/>
                </a:solidFill>
                <a:latin typeface="Arial" charset="0"/>
              </a:rPr>
              <a:t>&lt; </a:t>
            </a:r>
            <a:r>
              <a:rPr lang="en-US" altLang="ko-KR" i="1" smtClean="0">
                <a:solidFill>
                  <a:srgbClr val="003366"/>
                </a:solidFill>
                <a:latin typeface="Times New Roman" charset="0"/>
              </a:rPr>
              <a:t>x</a:t>
            </a:r>
            <a:r>
              <a:rPr lang="en-US" altLang="ko-KR" sz="1600" smtClean="0">
                <a:solidFill>
                  <a:srgbClr val="003366"/>
                </a:solidFill>
                <a:latin typeface="Arial" charset="0"/>
              </a:rPr>
              <a:t>, </a:t>
            </a:r>
            <a:r>
              <a:rPr lang="en-US" altLang="ko-KR" sz="1600" i="1" smtClean="0">
                <a:solidFill>
                  <a:srgbClr val="003366"/>
                </a:solidFill>
                <a:latin typeface="Arial" charset="0"/>
              </a:rPr>
              <a:t>A</a:t>
            </a:r>
            <a:r>
              <a:rPr lang="en-US" altLang="ko-KR" sz="1600" smtClean="0">
                <a:solidFill>
                  <a:srgbClr val="003366"/>
                </a:solidFill>
                <a:latin typeface="Arial" charset="0"/>
              </a:rPr>
              <a:t> &gt;</a:t>
            </a:r>
          </a:p>
        </p:txBody>
      </p:sp>
      <p:sp>
        <p:nvSpPr>
          <p:cNvPr id="16" name="Text Box 22"/>
          <p:cNvSpPr txBox="1">
            <a:spLocks noChangeArrowheads="1"/>
          </p:cNvSpPr>
          <p:nvPr/>
        </p:nvSpPr>
        <p:spPr bwMode="auto">
          <a:xfrm>
            <a:off x="5937250" y="3503613"/>
            <a:ext cx="920750" cy="3968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r>
              <a:rPr lang="en-US" altLang="ko-KR" sz="1600" smtClean="0">
                <a:solidFill>
                  <a:srgbClr val="003366"/>
                </a:solidFill>
                <a:latin typeface="Arial" charset="0"/>
              </a:rPr>
              <a:t>&lt; </a:t>
            </a:r>
            <a:r>
              <a:rPr lang="en-US" altLang="ko-KR" i="1" smtClean="0">
                <a:solidFill>
                  <a:srgbClr val="003366"/>
                </a:solidFill>
                <a:latin typeface="Times New Roman" charset="0"/>
              </a:rPr>
              <a:t>x</a:t>
            </a:r>
            <a:r>
              <a:rPr lang="en-US" altLang="ko-KR" sz="1600" smtClean="0">
                <a:solidFill>
                  <a:srgbClr val="003366"/>
                </a:solidFill>
                <a:latin typeface="Arial" charset="0"/>
              </a:rPr>
              <a:t>, </a:t>
            </a:r>
            <a:r>
              <a:rPr lang="en-US" altLang="ko-KR" sz="1600" i="1" smtClean="0">
                <a:solidFill>
                  <a:srgbClr val="003366"/>
                </a:solidFill>
                <a:latin typeface="Arial" charset="0"/>
              </a:rPr>
              <a:t>A </a:t>
            </a:r>
            <a:r>
              <a:rPr lang="en-US" altLang="ko-KR" sz="1600" smtClean="0">
                <a:solidFill>
                  <a:srgbClr val="003366"/>
                </a:solidFill>
                <a:latin typeface="Arial" charset="0"/>
              </a:rPr>
              <a:t>&gt;</a:t>
            </a:r>
          </a:p>
        </p:txBody>
      </p:sp>
      <p:sp>
        <p:nvSpPr>
          <p:cNvPr id="19" name="AutoShape 29"/>
          <p:cNvSpPr>
            <a:spLocks noChangeArrowheads="1"/>
          </p:cNvSpPr>
          <p:nvPr/>
        </p:nvSpPr>
        <p:spPr bwMode="auto">
          <a:xfrm>
            <a:off x="2352261" y="4618255"/>
            <a:ext cx="441325" cy="36036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D</a:t>
            </a:r>
          </a:p>
        </p:txBody>
      </p:sp>
      <p:sp>
        <p:nvSpPr>
          <p:cNvPr id="20" name="Text Box 31"/>
          <p:cNvSpPr txBox="1">
            <a:spLocks noChangeArrowheads="1"/>
          </p:cNvSpPr>
          <p:nvPr/>
        </p:nvSpPr>
        <p:spPr bwMode="auto">
          <a:xfrm>
            <a:off x="2139950" y="4932363"/>
            <a:ext cx="931863" cy="3968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r>
              <a:rPr lang="en-US" altLang="ko-KR" sz="1600" smtClean="0">
                <a:solidFill>
                  <a:srgbClr val="003366"/>
                </a:solidFill>
                <a:latin typeface="Arial" charset="0"/>
              </a:rPr>
              <a:t>&lt; </a:t>
            </a:r>
            <a:r>
              <a:rPr lang="en-US" altLang="ko-KR" i="1" smtClean="0">
                <a:solidFill>
                  <a:srgbClr val="003366"/>
                </a:solidFill>
                <a:latin typeface="Times New Roman" charset="0"/>
              </a:rPr>
              <a:t>x</a:t>
            </a:r>
            <a:r>
              <a:rPr lang="en-US" altLang="ko-KR" sz="1600" smtClean="0">
                <a:solidFill>
                  <a:srgbClr val="003366"/>
                </a:solidFill>
                <a:latin typeface="Arial" charset="0"/>
              </a:rPr>
              <a:t>, </a:t>
            </a:r>
            <a:r>
              <a:rPr lang="en-US" altLang="ko-KR" sz="1600" i="1" smtClean="0">
                <a:solidFill>
                  <a:srgbClr val="003366"/>
                </a:solidFill>
                <a:latin typeface="Calibri" charset="0"/>
              </a:rPr>
              <a:t>D</a:t>
            </a:r>
            <a:r>
              <a:rPr lang="en-US" altLang="ko-KR" sz="1600" i="1" smtClean="0">
                <a:solidFill>
                  <a:srgbClr val="003366"/>
                </a:solidFill>
                <a:latin typeface="Arial" charset="0"/>
              </a:rPr>
              <a:t> </a:t>
            </a:r>
            <a:r>
              <a:rPr lang="en-US" altLang="ko-KR" sz="1600" smtClean="0">
                <a:solidFill>
                  <a:srgbClr val="003366"/>
                </a:solidFill>
                <a:latin typeface="Arial" charset="0"/>
              </a:rPr>
              <a:t>&gt;</a:t>
            </a:r>
          </a:p>
        </p:txBody>
      </p:sp>
      <p:cxnSp>
        <p:nvCxnSpPr>
          <p:cNvPr id="21" name="AutoShape 34"/>
          <p:cNvCxnSpPr>
            <a:cxnSpLocks noChangeShapeType="1"/>
          </p:cNvCxnSpPr>
          <p:nvPr/>
        </p:nvCxnSpPr>
        <p:spPr bwMode="auto">
          <a:xfrm flipV="1">
            <a:off x="2794000" y="4551363"/>
            <a:ext cx="1243013" cy="247650"/>
          </a:xfrm>
          <a:prstGeom prst="straightConnector1">
            <a:avLst/>
          </a:pr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22" name="AutoShape 36"/>
          <p:cNvCxnSpPr>
            <a:cxnSpLocks noChangeShapeType="1"/>
          </p:cNvCxnSpPr>
          <p:nvPr/>
        </p:nvCxnSpPr>
        <p:spPr bwMode="auto">
          <a:xfrm rot="16200000" flipV="1">
            <a:off x="2824163" y="2936875"/>
            <a:ext cx="1290638" cy="1576387"/>
          </a:xfrm>
          <a:prstGeom prst="straightConnector1">
            <a:avLst/>
          </a:pr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23" name="AutoShape 38"/>
          <p:cNvCxnSpPr>
            <a:cxnSpLocks noChangeShapeType="1"/>
          </p:cNvCxnSpPr>
          <p:nvPr/>
        </p:nvCxnSpPr>
        <p:spPr bwMode="auto">
          <a:xfrm>
            <a:off x="2901950" y="2900363"/>
            <a:ext cx="3201988" cy="476250"/>
          </a:xfrm>
          <a:prstGeom prst="straightConnector1">
            <a:avLst/>
          </a:pr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sp>
        <p:nvSpPr>
          <p:cNvPr id="24" name="Text Box 41"/>
          <p:cNvSpPr txBox="1">
            <a:spLocks noChangeArrowheads="1"/>
          </p:cNvSpPr>
          <p:nvPr/>
        </p:nvSpPr>
        <p:spPr bwMode="auto">
          <a:xfrm>
            <a:off x="1785938" y="1997075"/>
            <a:ext cx="954087" cy="64611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eaLnBrk="1" hangingPunct="1"/>
            <a:r>
              <a:rPr lang="en-US" altLang="ko-KR" sz="1800" smtClean="0">
                <a:solidFill>
                  <a:srgbClr val="000000"/>
                </a:solidFill>
                <a:latin typeface="Calibri" charset="0"/>
                <a:ea typeface="Gulim" charset="0"/>
                <a:cs typeface="Gulim" charset="0"/>
              </a:rPr>
              <a:t>Old</a:t>
            </a:r>
            <a:br>
              <a:rPr lang="en-US" altLang="ko-KR" sz="1800" smtClean="0">
                <a:solidFill>
                  <a:srgbClr val="000000"/>
                </a:solidFill>
                <a:latin typeface="Calibri" charset="0"/>
                <a:ea typeface="Gulim" charset="0"/>
                <a:cs typeface="Gulim" charset="0"/>
              </a:rPr>
            </a:br>
            <a:r>
              <a:rPr lang="en-US" altLang="ko-KR" sz="1800" smtClean="0">
                <a:solidFill>
                  <a:srgbClr val="000000"/>
                </a:solidFill>
                <a:latin typeface="Calibri" charset="0"/>
                <a:ea typeface="Gulim" charset="0"/>
                <a:cs typeface="Gulim" charset="0"/>
              </a:rPr>
              <a:t>location</a:t>
            </a:r>
          </a:p>
        </p:txBody>
      </p:sp>
      <p:sp>
        <p:nvSpPr>
          <p:cNvPr id="25" name="Text Box 42"/>
          <p:cNvSpPr txBox="1">
            <a:spLocks noChangeArrowheads="1"/>
          </p:cNvSpPr>
          <p:nvPr/>
        </p:nvSpPr>
        <p:spPr bwMode="auto">
          <a:xfrm>
            <a:off x="1500188" y="4000500"/>
            <a:ext cx="954087" cy="64611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eaLnBrk="1" hangingPunct="1"/>
            <a:r>
              <a:rPr lang="en-US" altLang="ko-KR" sz="1800" smtClean="0">
                <a:solidFill>
                  <a:srgbClr val="000000"/>
                </a:solidFill>
                <a:latin typeface="Calibri" charset="0"/>
                <a:ea typeface="Gulim" charset="0"/>
                <a:cs typeface="Gulim" charset="0"/>
              </a:rPr>
              <a:t>New </a:t>
            </a:r>
            <a:br>
              <a:rPr lang="en-US" altLang="ko-KR" sz="1800" smtClean="0">
                <a:solidFill>
                  <a:srgbClr val="000000"/>
                </a:solidFill>
                <a:latin typeface="Calibri" charset="0"/>
                <a:ea typeface="Gulim" charset="0"/>
                <a:cs typeface="Gulim" charset="0"/>
              </a:rPr>
            </a:br>
            <a:r>
              <a:rPr lang="en-US" altLang="ko-KR" sz="1800" smtClean="0">
                <a:solidFill>
                  <a:srgbClr val="000000"/>
                </a:solidFill>
                <a:latin typeface="Calibri" charset="0"/>
                <a:ea typeface="Gulim" charset="0"/>
                <a:cs typeface="Gulim" charset="0"/>
              </a:rPr>
              <a:t>location</a:t>
            </a:r>
          </a:p>
        </p:txBody>
      </p:sp>
      <p:grpSp>
        <p:nvGrpSpPr>
          <p:cNvPr id="2" name="Group 45"/>
          <p:cNvGrpSpPr>
            <a:grpSpLocks/>
          </p:cNvGrpSpPr>
          <p:nvPr/>
        </p:nvGrpSpPr>
        <p:grpSpPr bwMode="auto">
          <a:xfrm>
            <a:off x="3843338" y="4837113"/>
            <a:ext cx="931862" cy="430212"/>
            <a:chOff x="2302" y="3278"/>
            <a:chExt cx="587" cy="271"/>
          </a:xfrm>
        </p:grpSpPr>
        <p:sp>
          <p:nvSpPr>
            <p:cNvPr id="39990" name="Text Box 35"/>
            <p:cNvSpPr txBox="1">
              <a:spLocks noChangeArrowheads="1"/>
            </p:cNvSpPr>
            <p:nvPr/>
          </p:nvSpPr>
          <p:spPr bwMode="auto">
            <a:xfrm>
              <a:off x="2302" y="3299"/>
              <a:ext cx="587" cy="2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r>
                <a:rPr lang="en-US" altLang="ko-KR" sz="1600" smtClean="0">
                  <a:solidFill>
                    <a:srgbClr val="003366"/>
                  </a:solidFill>
                  <a:latin typeface="Arial" charset="0"/>
                </a:rPr>
                <a:t>&lt; </a:t>
              </a:r>
              <a:r>
                <a:rPr lang="en-US" altLang="ko-KR" i="1" smtClean="0">
                  <a:solidFill>
                    <a:srgbClr val="003366"/>
                  </a:solidFill>
                  <a:latin typeface="Times New Roman" charset="0"/>
                </a:rPr>
                <a:t>x</a:t>
              </a:r>
              <a:r>
                <a:rPr lang="en-US" altLang="ko-KR" sz="1600" smtClean="0">
                  <a:solidFill>
                    <a:srgbClr val="003366"/>
                  </a:solidFill>
                  <a:latin typeface="Arial" charset="0"/>
                </a:rPr>
                <a:t>, </a:t>
              </a:r>
              <a:r>
                <a:rPr lang="en-US" altLang="ko-KR" sz="1600" i="1" smtClean="0">
                  <a:solidFill>
                    <a:srgbClr val="003366"/>
                  </a:solidFill>
                  <a:latin typeface="Calibri" charset="0"/>
                </a:rPr>
                <a:t>D</a:t>
              </a:r>
              <a:r>
                <a:rPr lang="en-US" altLang="ko-KR" sz="1600" smtClean="0">
                  <a:solidFill>
                    <a:srgbClr val="003366"/>
                  </a:solidFill>
                  <a:latin typeface="Arial" charset="0"/>
                </a:rPr>
                <a:t> &gt;</a:t>
              </a:r>
            </a:p>
          </p:txBody>
        </p:sp>
        <p:sp>
          <p:nvSpPr>
            <p:cNvPr id="39991" name="Line 43"/>
            <p:cNvSpPr>
              <a:spLocks noChangeShapeType="1"/>
            </p:cNvSpPr>
            <p:nvPr/>
          </p:nvSpPr>
          <p:spPr bwMode="auto">
            <a:xfrm flipH="1">
              <a:off x="2311" y="3313"/>
              <a:ext cx="576"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9992" name="Line 44"/>
            <p:cNvSpPr>
              <a:spLocks noChangeShapeType="1"/>
            </p:cNvSpPr>
            <p:nvPr/>
          </p:nvSpPr>
          <p:spPr bwMode="auto">
            <a:xfrm flipH="1">
              <a:off x="2313" y="3278"/>
              <a:ext cx="576"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grpSp>
      <p:grpSp>
        <p:nvGrpSpPr>
          <p:cNvPr id="3" name="Group 54"/>
          <p:cNvGrpSpPr>
            <a:grpSpLocks/>
          </p:cNvGrpSpPr>
          <p:nvPr/>
        </p:nvGrpSpPr>
        <p:grpSpPr bwMode="auto">
          <a:xfrm>
            <a:off x="2282825" y="3251200"/>
            <a:ext cx="931863" cy="428625"/>
            <a:chOff x="1336" y="1405"/>
            <a:chExt cx="587" cy="270"/>
          </a:xfrm>
        </p:grpSpPr>
        <p:sp>
          <p:nvSpPr>
            <p:cNvPr id="39987" name="Text Box 47"/>
            <p:cNvSpPr txBox="1">
              <a:spLocks noChangeArrowheads="1"/>
            </p:cNvSpPr>
            <p:nvPr/>
          </p:nvSpPr>
          <p:spPr bwMode="auto">
            <a:xfrm>
              <a:off x="1336" y="1425"/>
              <a:ext cx="587" cy="2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r>
                <a:rPr lang="en-US" altLang="ko-KR" sz="1600" smtClean="0">
                  <a:solidFill>
                    <a:srgbClr val="003366"/>
                  </a:solidFill>
                  <a:latin typeface="Arial" charset="0"/>
                </a:rPr>
                <a:t>&lt; </a:t>
              </a:r>
              <a:r>
                <a:rPr lang="en-US" altLang="ko-KR" i="1" smtClean="0">
                  <a:solidFill>
                    <a:srgbClr val="003366"/>
                  </a:solidFill>
                  <a:latin typeface="Times New Roman" charset="0"/>
                </a:rPr>
                <a:t>x</a:t>
              </a:r>
              <a:r>
                <a:rPr lang="en-US" altLang="ko-KR" sz="1600" smtClean="0">
                  <a:solidFill>
                    <a:srgbClr val="003366"/>
                  </a:solidFill>
                  <a:latin typeface="Arial" charset="0"/>
                </a:rPr>
                <a:t>, </a:t>
              </a:r>
              <a:r>
                <a:rPr lang="en-US" altLang="ko-KR" sz="1600" i="1" smtClean="0">
                  <a:solidFill>
                    <a:srgbClr val="003366"/>
                  </a:solidFill>
                  <a:latin typeface="Calibri" charset="0"/>
                </a:rPr>
                <a:t>D</a:t>
              </a:r>
              <a:r>
                <a:rPr lang="en-US" altLang="ko-KR" sz="1600" smtClean="0">
                  <a:solidFill>
                    <a:srgbClr val="003366"/>
                  </a:solidFill>
                  <a:latin typeface="Arial" charset="0"/>
                </a:rPr>
                <a:t> &gt;</a:t>
              </a:r>
            </a:p>
          </p:txBody>
        </p:sp>
        <p:sp>
          <p:nvSpPr>
            <p:cNvPr id="39988" name="Line 48"/>
            <p:cNvSpPr>
              <a:spLocks noChangeShapeType="1"/>
            </p:cNvSpPr>
            <p:nvPr/>
          </p:nvSpPr>
          <p:spPr bwMode="auto">
            <a:xfrm flipH="1">
              <a:off x="1344" y="1440"/>
              <a:ext cx="576"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9989" name="Line 49"/>
            <p:cNvSpPr>
              <a:spLocks noChangeShapeType="1"/>
            </p:cNvSpPr>
            <p:nvPr/>
          </p:nvSpPr>
          <p:spPr bwMode="auto">
            <a:xfrm flipH="1">
              <a:off x="1344" y="1405"/>
              <a:ext cx="576"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grpSp>
      <p:grpSp>
        <p:nvGrpSpPr>
          <p:cNvPr id="4" name="Group 50"/>
          <p:cNvGrpSpPr>
            <a:grpSpLocks/>
          </p:cNvGrpSpPr>
          <p:nvPr/>
        </p:nvGrpSpPr>
        <p:grpSpPr bwMode="auto">
          <a:xfrm>
            <a:off x="5921375" y="3697288"/>
            <a:ext cx="950913" cy="450850"/>
            <a:chOff x="2256" y="3278"/>
            <a:chExt cx="599" cy="284"/>
          </a:xfrm>
        </p:grpSpPr>
        <p:sp>
          <p:nvSpPr>
            <p:cNvPr id="39984" name="Text Box 51"/>
            <p:cNvSpPr txBox="1">
              <a:spLocks noChangeArrowheads="1"/>
            </p:cNvSpPr>
            <p:nvPr/>
          </p:nvSpPr>
          <p:spPr bwMode="auto">
            <a:xfrm>
              <a:off x="2268" y="3312"/>
              <a:ext cx="587" cy="25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r>
                <a:rPr lang="en-US" altLang="ko-KR" sz="1600" smtClean="0">
                  <a:solidFill>
                    <a:srgbClr val="003366"/>
                  </a:solidFill>
                  <a:latin typeface="Arial" charset="0"/>
                </a:rPr>
                <a:t>&lt; </a:t>
              </a:r>
              <a:r>
                <a:rPr lang="en-US" altLang="ko-KR" i="1" smtClean="0">
                  <a:solidFill>
                    <a:srgbClr val="003366"/>
                  </a:solidFill>
                  <a:latin typeface="Times New Roman" charset="0"/>
                </a:rPr>
                <a:t>x</a:t>
              </a:r>
              <a:r>
                <a:rPr lang="en-US" altLang="ko-KR" sz="1600" smtClean="0">
                  <a:solidFill>
                    <a:srgbClr val="003366"/>
                  </a:solidFill>
                  <a:latin typeface="Arial" charset="0"/>
                </a:rPr>
                <a:t>, </a:t>
              </a:r>
              <a:r>
                <a:rPr lang="en-US" altLang="ko-KR" sz="1600" i="1" smtClean="0">
                  <a:solidFill>
                    <a:srgbClr val="003366"/>
                  </a:solidFill>
                  <a:latin typeface="Calibri" charset="0"/>
                </a:rPr>
                <a:t>D</a:t>
              </a:r>
              <a:r>
                <a:rPr lang="en-US" altLang="ko-KR" sz="1600" smtClean="0">
                  <a:solidFill>
                    <a:srgbClr val="003366"/>
                  </a:solidFill>
                  <a:latin typeface="Arial" charset="0"/>
                </a:rPr>
                <a:t> &gt;</a:t>
              </a:r>
            </a:p>
          </p:txBody>
        </p:sp>
        <p:sp>
          <p:nvSpPr>
            <p:cNvPr id="39985" name="Line 52"/>
            <p:cNvSpPr>
              <a:spLocks noChangeShapeType="1"/>
            </p:cNvSpPr>
            <p:nvPr/>
          </p:nvSpPr>
          <p:spPr bwMode="auto">
            <a:xfrm flipH="1">
              <a:off x="2256" y="3313"/>
              <a:ext cx="576"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9986" name="Line 53"/>
            <p:cNvSpPr>
              <a:spLocks noChangeShapeType="1"/>
            </p:cNvSpPr>
            <p:nvPr/>
          </p:nvSpPr>
          <p:spPr bwMode="auto">
            <a:xfrm flipH="1">
              <a:off x="2256" y="3278"/>
              <a:ext cx="576"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grpSp>
      <p:sp>
        <p:nvSpPr>
          <p:cNvPr id="39" name="Text Box 25"/>
          <p:cNvSpPr txBox="1">
            <a:spLocks noChangeArrowheads="1"/>
          </p:cNvSpPr>
          <p:nvPr/>
        </p:nvSpPr>
        <p:spPr bwMode="auto">
          <a:xfrm>
            <a:off x="2843213" y="1355725"/>
            <a:ext cx="3714750" cy="457200"/>
          </a:xfrm>
          <a:prstGeom prst="rect">
            <a:avLst/>
          </a:prstGeom>
          <a:solidFill>
            <a:srgbClr val="99CCFF">
              <a:alpha val="59999"/>
            </a:srgbClr>
          </a:solidFill>
          <a:ln w="9525">
            <a:noFill/>
            <a:miter lim="800000"/>
            <a:headEnd/>
            <a:tailEnd/>
          </a:ln>
          <a:effectLst>
            <a:outerShdw blurRad="63500" dist="38100" dir="2700000" algn="tl" rotWithShape="0">
              <a:srgbClr val="000000">
                <a:alpha val="39999"/>
              </a:srgbClr>
            </a:outerShdw>
          </a:effectLst>
        </p:spPr>
        <p:txBody>
          <a:bodyPr>
            <a:spAutoFit/>
          </a:bodyPr>
          <a:lstStyle/>
          <a:p>
            <a:pPr marL="176213" indent="-176213" algn="ctr" defTabSz="914400" eaLnBrk="0" hangingPunct="0">
              <a:defRPr/>
            </a:pPr>
            <a:r>
              <a:rPr lang="en-US" altLang="ko-KR" sz="2400" b="1">
                <a:solidFill>
                  <a:srgbClr val="003366"/>
                </a:solidFill>
                <a:latin typeface="Calibri" charset="0"/>
                <a:ea typeface="MS PGothic" pitchFamily="34" charset="-128"/>
                <a:cs typeface="MS PGothic" pitchFamily="34" charset="-128"/>
              </a:rPr>
              <a:t>Dealing with host mobility</a:t>
            </a:r>
          </a:p>
        </p:txBody>
      </p:sp>
      <p:sp>
        <p:nvSpPr>
          <p:cNvPr id="40" name="Text Box 25"/>
          <p:cNvSpPr txBox="1">
            <a:spLocks noChangeArrowheads="1"/>
          </p:cNvSpPr>
          <p:nvPr/>
        </p:nvSpPr>
        <p:spPr bwMode="auto">
          <a:xfrm>
            <a:off x="642938" y="5691188"/>
            <a:ext cx="7929562" cy="5238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r>
              <a:rPr lang="en-US" altLang="ko-KR" sz="2800" smtClean="0">
                <a:solidFill>
                  <a:srgbClr val="003366"/>
                </a:solidFill>
                <a:latin typeface="Calibri" charset="0"/>
              </a:rPr>
              <a:t>MAC- or IP-address change can be handled similarly</a:t>
            </a:r>
          </a:p>
        </p:txBody>
      </p:sp>
      <p:sp>
        <p:nvSpPr>
          <p:cNvPr id="11" name="AutoShape 15"/>
          <p:cNvSpPr>
            <a:spLocks noChangeArrowheads="1"/>
          </p:cNvSpPr>
          <p:nvPr/>
        </p:nvSpPr>
        <p:spPr bwMode="auto">
          <a:xfrm>
            <a:off x="4036599" y="4370615"/>
            <a:ext cx="441325" cy="36036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B</a:t>
            </a:r>
          </a:p>
        </p:txBody>
      </p:sp>
      <p:cxnSp>
        <p:nvCxnSpPr>
          <p:cNvPr id="42" name="Straight Connector 41"/>
          <p:cNvCxnSpPr/>
          <p:nvPr/>
        </p:nvCxnSpPr>
        <p:spPr>
          <a:xfrm>
            <a:off x="1571625" y="2574925"/>
            <a:ext cx="990600" cy="29527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Oval 10"/>
          <p:cNvSpPr>
            <a:spLocks noChangeArrowheads="1"/>
          </p:cNvSpPr>
          <p:nvPr/>
        </p:nvSpPr>
        <p:spPr bwMode="auto">
          <a:xfrm>
            <a:off x="1428728" y="2432257"/>
            <a:ext cx="350187" cy="348476"/>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lIns="0" tIns="0" rIns="0" anchor="ctr"/>
          <a:lstStyle/>
          <a:p>
            <a:pPr algn="ctr" defTabSz="914400">
              <a:defRPr/>
            </a:pPr>
            <a:r>
              <a:rPr lang="en-US" altLang="ko-KR" sz="2000" b="1" i="1">
                <a:solidFill>
                  <a:srgbClr val="FFFFFF"/>
                </a:solidFill>
                <a:latin typeface="Times New Roman" charset="0"/>
                <a:ea typeface="Times New Roman" charset="0"/>
                <a:cs typeface="Times New Roman" charset="0"/>
              </a:rPr>
              <a:t>x</a:t>
            </a:r>
          </a:p>
        </p:txBody>
      </p:sp>
      <p:cxnSp>
        <p:nvCxnSpPr>
          <p:cNvPr id="45" name="Straight Connector 44"/>
          <p:cNvCxnSpPr/>
          <p:nvPr/>
        </p:nvCxnSpPr>
        <p:spPr>
          <a:xfrm rot="5400000">
            <a:off x="6557169" y="2812257"/>
            <a:ext cx="349250" cy="74771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AutoShape 16"/>
          <p:cNvSpPr>
            <a:spLocks noChangeArrowheads="1"/>
          </p:cNvSpPr>
          <p:nvPr/>
        </p:nvSpPr>
        <p:spPr bwMode="auto">
          <a:xfrm>
            <a:off x="2460615" y="2719601"/>
            <a:ext cx="441325" cy="36036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A</a:t>
            </a:r>
          </a:p>
        </p:txBody>
      </p:sp>
      <p:sp>
        <p:nvSpPr>
          <p:cNvPr id="17" name="AutoShape 23"/>
          <p:cNvSpPr>
            <a:spLocks noChangeArrowheads="1"/>
          </p:cNvSpPr>
          <p:nvPr/>
        </p:nvSpPr>
        <p:spPr bwMode="auto">
          <a:xfrm>
            <a:off x="6103938" y="3195857"/>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C</a:t>
            </a:r>
          </a:p>
        </p:txBody>
      </p:sp>
      <p:sp>
        <p:nvSpPr>
          <p:cNvPr id="43" name="AutoShape 23"/>
          <p:cNvSpPr>
            <a:spLocks noChangeArrowheads="1"/>
          </p:cNvSpPr>
          <p:nvPr/>
        </p:nvSpPr>
        <p:spPr bwMode="auto">
          <a:xfrm>
            <a:off x="6357950" y="4714884"/>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E</a:t>
            </a:r>
          </a:p>
        </p:txBody>
      </p:sp>
      <p:sp>
        <p:nvSpPr>
          <p:cNvPr id="44" name="AutoShape 23"/>
          <p:cNvSpPr>
            <a:spLocks noChangeArrowheads="1"/>
          </p:cNvSpPr>
          <p:nvPr/>
        </p:nvSpPr>
        <p:spPr bwMode="auto">
          <a:xfrm>
            <a:off x="4357686" y="2214554"/>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F</a:t>
            </a:r>
          </a:p>
        </p:txBody>
      </p:sp>
      <p:cxnSp>
        <p:nvCxnSpPr>
          <p:cNvPr id="47" name="AutoShape 38"/>
          <p:cNvCxnSpPr>
            <a:cxnSpLocks noChangeShapeType="1"/>
          </p:cNvCxnSpPr>
          <p:nvPr/>
        </p:nvCxnSpPr>
        <p:spPr bwMode="auto">
          <a:xfrm rot="10800000">
            <a:off x="2895600" y="2814638"/>
            <a:ext cx="3186113" cy="471487"/>
          </a:xfrm>
          <a:prstGeom prst="straightConnector1">
            <a:avLst/>
          </a:pr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3" name="AutoShape 38"/>
          <p:cNvCxnSpPr>
            <a:cxnSpLocks noChangeShapeType="1"/>
          </p:cNvCxnSpPr>
          <p:nvPr/>
        </p:nvCxnSpPr>
        <p:spPr bwMode="auto">
          <a:xfrm rot="5400000">
            <a:off x="1858169" y="3794919"/>
            <a:ext cx="1538288" cy="107950"/>
          </a:xfrm>
          <a:prstGeom prst="straightConnector1">
            <a:avLst/>
          </a:pr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435034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ox(out)">
                                      <p:cBhvr>
                                        <p:cTn id="7" dur="500"/>
                                        <p:tgtEl>
                                          <p:spTgt spid="39"/>
                                        </p:tgtEl>
                                      </p:cBhvr>
                                    </p:animEffect>
                                  </p:childTnLst>
                                </p:cTn>
                              </p:par>
                              <p:par>
                                <p:cTn id="8" presetID="1"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7"/>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43"/>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4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42"/>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45"/>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32"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ox(out)">
                                      <p:cBhvr>
                                        <p:cTn id="36" dur="500"/>
                                        <p:tgtEl>
                                          <p:spTgt spid="14"/>
                                        </p:tgtEl>
                                      </p:cBhvr>
                                    </p:animEffect>
                                  </p:childTnLst>
                                </p:cTn>
                              </p:par>
                              <p:par>
                                <p:cTn id="37" presetID="4" presetClass="entr" presetSubtype="32"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ox(out)">
                                      <p:cBhvr>
                                        <p:cTn id="39" dur="500"/>
                                        <p:tgtEl>
                                          <p:spTgt spid="15"/>
                                        </p:tgtEl>
                                      </p:cBhvr>
                                    </p:animEffect>
                                  </p:childTnLst>
                                </p:cTn>
                              </p:par>
                              <p:par>
                                <p:cTn id="40" presetID="4" presetClass="entr" presetSubtype="32"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ox(out)">
                                      <p:cBhvr>
                                        <p:cTn id="42" dur="500"/>
                                        <p:tgtEl>
                                          <p:spTgt spid="8"/>
                                        </p:tgtEl>
                                      </p:cBhvr>
                                    </p:animEffect>
                                  </p:childTnLst>
                                </p:cTn>
                              </p:par>
                              <p:par>
                                <p:cTn id="43" presetID="4" presetClass="entr" presetSubtype="32"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ox(out)">
                                      <p:cBhvr>
                                        <p:cTn id="45" dur="500"/>
                                        <p:tgtEl>
                                          <p:spTgt spid="1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9" presetClass="path" presetSubtype="0" accel="50000" decel="50000" fill="hold" nodeType="clickEffect">
                                  <p:stCondLst>
                                    <p:cond delay="0"/>
                                  </p:stCondLst>
                                  <p:childTnLst>
                                    <p:animMotion origin="layout" path="M 2.77778E-6 3.7037E-6 L -0.01389 0.33055 " pathEditMode="relative" rAng="0" ptsTypes="AA">
                                      <p:cBhvr>
                                        <p:cTn id="49" dur="1000" fill="hold"/>
                                        <p:tgtEl>
                                          <p:spTgt spid="9"/>
                                        </p:tgtEl>
                                        <p:attrNameLst>
                                          <p:attrName>ppt_x</p:attrName>
                                          <p:attrName>ppt_y</p:attrName>
                                        </p:attrNameLst>
                                      </p:cBhvr>
                                      <p:rCtr x="-700" y="16500"/>
                                    </p:animMotion>
                                  </p:childTnLst>
                                </p:cTn>
                              </p:par>
                              <p:par>
                                <p:cTn id="50" presetID="1" presetClass="exit" presetSubtype="0" fill="hold" nodeType="withEffect">
                                  <p:stCondLst>
                                    <p:cond delay="0"/>
                                  </p:stCondLst>
                                  <p:childTnLst>
                                    <p:set>
                                      <p:cBhvr>
                                        <p:cTn id="51" dur="1" fill="hold">
                                          <p:stCondLst>
                                            <p:cond delay="0"/>
                                          </p:stCondLst>
                                        </p:cTn>
                                        <p:tgtEl>
                                          <p:spTgt spid="42"/>
                                        </p:tgtEl>
                                        <p:attrNameLst>
                                          <p:attrName>style.visibility</p:attrName>
                                        </p:attrNameLst>
                                      </p:cBhvr>
                                      <p:to>
                                        <p:strVal val="hidden"/>
                                      </p:to>
                                    </p:set>
                                  </p:childTnLst>
                                </p:cTn>
                              </p:par>
                            </p:childTnLst>
                          </p:cTn>
                        </p:par>
                        <p:par>
                          <p:cTn id="52" fill="hold" nodeType="afterGroup">
                            <p:stCondLst>
                              <p:cond delay="1000"/>
                            </p:stCondLst>
                            <p:childTnLst>
                              <p:par>
                                <p:cTn id="53" presetID="4" presetClass="entr" presetSubtype="32" fill="hold" grpId="0"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box(out)">
                                      <p:cBhvr>
                                        <p:cTn id="55" dur="500"/>
                                        <p:tgtEl>
                                          <p:spTgt spid="25"/>
                                        </p:tgtEl>
                                      </p:cBhvr>
                                    </p:animEffect>
                                  </p:childTnLst>
                                </p:cTn>
                              </p:par>
                              <p:par>
                                <p:cTn id="56" presetID="1" presetClass="entr" presetSubtype="0" fill="hold" nodeType="withEffect">
                                  <p:stCondLst>
                                    <p:cond delay="0"/>
                                  </p:stCondLst>
                                  <p:childTnLst>
                                    <p:set>
                                      <p:cBhvr>
                                        <p:cTn id="57" dur="1" fill="hold">
                                          <p:stCondLst>
                                            <p:cond delay="0"/>
                                          </p:stCondLst>
                                        </p:cTn>
                                        <p:tgtEl>
                                          <p:spTgt spid="46"/>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32"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box(out)">
                                      <p:cBhvr>
                                        <p:cTn id="62" dur="500"/>
                                        <p:tgtEl>
                                          <p:spTgt spid="2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500"/>
                                        <p:tgtEl>
                                          <p:spTgt spid="21"/>
                                        </p:tgtEl>
                                      </p:cBhvr>
                                    </p:animEffect>
                                  </p:childTnLst>
                                </p:cTn>
                              </p:par>
                            </p:childTnLst>
                          </p:cTn>
                        </p:par>
                        <p:par>
                          <p:cTn id="68" fill="hold" nodeType="afterGroup">
                            <p:stCondLst>
                              <p:cond delay="500"/>
                            </p:stCondLst>
                            <p:childTnLst>
                              <p:par>
                                <p:cTn id="69" presetID="4" presetClass="entr" presetSubtype="32" fill="hold" nodeType="afterEffect">
                                  <p:stCondLst>
                                    <p:cond delay="0"/>
                                  </p:stCondLst>
                                  <p:childTnLst>
                                    <p:set>
                                      <p:cBhvr>
                                        <p:cTn id="70" dur="1" fill="hold">
                                          <p:stCondLst>
                                            <p:cond delay="0"/>
                                          </p:stCondLst>
                                        </p:cTn>
                                        <p:tgtEl>
                                          <p:spTgt spid="2"/>
                                        </p:tgtEl>
                                        <p:attrNameLst>
                                          <p:attrName>style.visibility</p:attrName>
                                        </p:attrNameLst>
                                      </p:cBhvr>
                                      <p:to>
                                        <p:strVal val="visible"/>
                                      </p:to>
                                    </p:set>
                                    <p:animEffect transition="in" filter="box(out)">
                                      <p:cBhvr>
                                        <p:cTn id="71" dur="500"/>
                                        <p:tgtEl>
                                          <p:spTgt spid="2"/>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4" fill="hold" nodeType="click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wipe(down)">
                                      <p:cBhvr>
                                        <p:cTn id="76" dur="500"/>
                                        <p:tgtEl>
                                          <p:spTgt spid="22"/>
                                        </p:tgtEl>
                                      </p:cBhvr>
                                    </p:animEffect>
                                  </p:childTnLst>
                                </p:cTn>
                              </p:par>
                            </p:childTnLst>
                          </p:cTn>
                        </p:par>
                        <p:par>
                          <p:cTn id="77" fill="hold" nodeType="afterGroup">
                            <p:stCondLst>
                              <p:cond delay="500"/>
                            </p:stCondLst>
                            <p:childTnLst>
                              <p:par>
                                <p:cTn id="78" presetID="4" presetClass="entr" presetSubtype="32" fill="hold" nodeType="afterEffect">
                                  <p:stCondLst>
                                    <p:cond delay="0"/>
                                  </p:stCondLst>
                                  <p:childTnLst>
                                    <p:set>
                                      <p:cBhvr>
                                        <p:cTn id="79" dur="1" fill="hold">
                                          <p:stCondLst>
                                            <p:cond delay="0"/>
                                          </p:stCondLst>
                                        </p:cTn>
                                        <p:tgtEl>
                                          <p:spTgt spid="3"/>
                                        </p:tgtEl>
                                        <p:attrNameLst>
                                          <p:attrName>style.visibility</p:attrName>
                                        </p:attrNameLst>
                                      </p:cBhvr>
                                      <p:to>
                                        <p:strVal val="visible"/>
                                      </p:to>
                                    </p:set>
                                    <p:animEffect transition="in" filter="box(out)">
                                      <p:cBhvr>
                                        <p:cTn id="80" dur="500"/>
                                        <p:tgtEl>
                                          <p:spTgt spid="3"/>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2" fill="hold" nodeType="clickEffect">
                                  <p:stCondLst>
                                    <p:cond delay="0"/>
                                  </p:stCondLst>
                                  <p:childTnLst>
                                    <p:set>
                                      <p:cBhvr>
                                        <p:cTn id="84" dur="1" fill="hold">
                                          <p:stCondLst>
                                            <p:cond delay="0"/>
                                          </p:stCondLst>
                                        </p:cTn>
                                        <p:tgtEl>
                                          <p:spTgt spid="47"/>
                                        </p:tgtEl>
                                        <p:attrNameLst>
                                          <p:attrName>style.visibility</p:attrName>
                                        </p:attrNameLst>
                                      </p:cBhvr>
                                      <p:to>
                                        <p:strVal val="visible"/>
                                      </p:to>
                                    </p:set>
                                    <p:animEffect transition="in" filter="wipe(right)">
                                      <p:cBhvr>
                                        <p:cTn id="85" dur="500"/>
                                        <p:tgtEl>
                                          <p:spTgt spid="4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8" fill="hold" nodeType="clickEffect">
                                  <p:stCondLst>
                                    <p:cond delay="0"/>
                                  </p:stCondLst>
                                  <p:childTnLst>
                                    <p:set>
                                      <p:cBhvr>
                                        <p:cTn id="89" dur="1" fill="hold">
                                          <p:stCondLst>
                                            <p:cond delay="0"/>
                                          </p:stCondLst>
                                        </p:cTn>
                                        <p:tgtEl>
                                          <p:spTgt spid="23"/>
                                        </p:tgtEl>
                                        <p:attrNameLst>
                                          <p:attrName>style.visibility</p:attrName>
                                        </p:attrNameLst>
                                      </p:cBhvr>
                                      <p:to>
                                        <p:strVal val="visible"/>
                                      </p:to>
                                    </p:set>
                                    <p:animEffect transition="in" filter="wipe(left)">
                                      <p:cBhvr>
                                        <p:cTn id="90" dur="500"/>
                                        <p:tgtEl>
                                          <p:spTgt spid="23"/>
                                        </p:tgtEl>
                                      </p:cBhvr>
                                    </p:animEffect>
                                  </p:childTnLst>
                                </p:cTn>
                              </p:par>
                            </p:childTnLst>
                          </p:cTn>
                        </p:par>
                        <p:par>
                          <p:cTn id="91" fill="hold" nodeType="afterGroup">
                            <p:stCondLst>
                              <p:cond delay="500"/>
                            </p:stCondLst>
                            <p:childTnLst>
                              <p:par>
                                <p:cTn id="92" presetID="4" presetClass="entr" presetSubtype="32" fill="hold" nodeType="afterEffect">
                                  <p:stCondLst>
                                    <p:cond delay="0"/>
                                  </p:stCondLst>
                                  <p:childTnLst>
                                    <p:set>
                                      <p:cBhvr>
                                        <p:cTn id="93" dur="1" fill="hold">
                                          <p:stCondLst>
                                            <p:cond delay="0"/>
                                          </p:stCondLst>
                                        </p:cTn>
                                        <p:tgtEl>
                                          <p:spTgt spid="4"/>
                                        </p:tgtEl>
                                        <p:attrNameLst>
                                          <p:attrName>style.visibility</p:attrName>
                                        </p:attrNameLst>
                                      </p:cBhvr>
                                      <p:to>
                                        <p:strVal val="visible"/>
                                      </p:to>
                                    </p:set>
                                    <p:animEffect transition="in" filter="box(out)">
                                      <p:cBhvr>
                                        <p:cTn id="94" dur="500"/>
                                        <p:tgtEl>
                                          <p:spTgt spid="4"/>
                                        </p:tgtEl>
                                      </p:cBhvr>
                                    </p:animEffect>
                                  </p:childTnLst>
                                </p:cTn>
                              </p:par>
                            </p:childTnLst>
                          </p:cTn>
                        </p:par>
                        <p:par>
                          <p:cTn id="95" fill="hold" nodeType="afterGroup">
                            <p:stCondLst>
                              <p:cond delay="1000"/>
                            </p:stCondLst>
                            <p:childTnLst>
                              <p:par>
                                <p:cTn id="96" presetID="22" presetClass="entr" presetSubtype="2" fill="hold" nodeType="afterEffect">
                                  <p:stCondLst>
                                    <p:cond delay="0"/>
                                  </p:stCondLst>
                                  <p:childTnLst>
                                    <p:set>
                                      <p:cBhvr>
                                        <p:cTn id="97" dur="1" fill="hold">
                                          <p:stCondLst>
                                            <p:cond delay="0"/>
                                          </p:stCondLst>
                                        </p:cTn>
                                        <p:tgtEl>
                                          <p:spTgt spid="53"/>
                                        </p:tgtEl>
                                        <p:attrNameLst>
                                          <p:attrName>style.visibility</p:attrName>
                                        </p:attrNameLst>
                                      </p:cBhvr>
                                      <p:to>
                                        <p:strVal val="visible"/>
                                      </p:to>
                                    </p:set>
                                    <p:animEffect transition="in" filter="wipe(right)">
                                      <p:cBhvr>
                                        <p:cTn id="98" dur="500"/>
                                        <p:tgtEl>
                                          <p:spTgt spid="53"/>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4" presetClass="entr" presetSubtype="32" fill="hold" grpId="0" nodeType="click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box(out)">
                                      <p:cBhvr>
                                        <p:cTn id="10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5" grpId="0"/>
      <p:bldP spid="16" grpId="0"/>
      <p:bldP spid="20" grpId="0"/>
      <p:bldP spid="24" grpId="0"/>
      <p:bldP spid="25" grpId="0"/>
      <p:bldP spid="39" grpId="0" animBg="1"/>
      <p:bldP spid="40"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5"/>
          <p:cNvSpPr>
            <a:spLocks noGrp="1" noChangeArrowheads="1"/>
          </p:cNvSpPr>
          <p:nvPr>
            <p:ph type="title"/>
          </p:nvPr>
        </p:nvSpPr>
        <p:spPr/>
        <p:txBody>
          <a:bodyPr/>
          <a:lstStyle/>
          <a:p>
            <a:r>
              <a:rPr lang="en-US">
                <a:latin typeface="Helvetica" charset="0"/>
                <a:ea typeface="ＭＳ Ｐゴシック" charset="0"/>
                <a:cs typeface="ＭＳ Ｐゴシック" charset="0"/>
              </a:rPr>
              <a:t>Packet-Level Simulations</a:t>
            </a:r>
          </a:p>
        </p:txBody>
      </p:sp>
      <p:sp>
        <p:nvSpPr>
          <p:cNvPr id="2027526" name="Rectangle 6"/>
          <p:cNvSpPr>
            <a:spLocks noGrp="1" noChangeArrowheads="1"/>
          </p:cNvSpPr>
          <p:nvPr>
            <p:ph idx="1"/>
          </p:nvPr>
        </p:nvSpPr>
        <p:spPr/>
        <p:txBody>
          <a:bodyPr/>
          <a:lstStyle/>
          <a:p>
            <a:r>
              <a:rPr lang="en-US" sz="3200">
                <a:latin typeface="Arial" charset="0"/>
              </a:rPr>
              <a:t>Large-scale packet-level simulation</a:t>
            </a:r>
          </a:p>
          <a:p>
            <a:pPr lvl="1"/>
            <a:r>
              <a:rPr lang="en-US" sz="2800">
                <a:latin typeface="Arial" charset="0"/>
                <a:ea typeface="Arial" charset="0"/>
                <a:cs typeface="Arial" charset="0"/>
              </a:rPr>
              <a:t>Event-driven simulation of control plane</a:t>
            </a:r>
          </a:p>
          <a:p>
            <a:pPr lvl="1"/>
            <a:r>
              <a:rPr lang="en-US" sz="2800">
                <a:latin typeface="Arial" charset="0"/>
                <a:ea typeface="Arial" charset="0"/>
                <a:cs typeface="Arial" charset="0"/>
              </a:rPr>
              <a:t>Synthetic traffic based on LBNL traces </a:t>
            </a:r>
          </a:p>
          <a:p>
            <a:pPr lvl="1"/>
            <a:r>
              <a:rPr lang="en-US" sz="2800">
                <a:latin typeface="Arial" charset="0"/>
                <a:ea typeface="Arial" charset="0"/>
                <a:cs typeface="Arial" charset="0"/>
              </a:rPr>
              <a:t>Campus, data center, and ISP topologies</a:t>
            </a:r>
          </a:p>
          <a:p>
            <a:pPr lvl="2"/>
            <a:endParaRPr lang="en-US" sz="2400">
              <a:latin typeface="Arial" charset="0"/>
              <a:ea typeface="Arial" charset="0"/>
              <a:cs typeface="Arial" charset="0"/>
            </a:endParaRPr>
          </a:p>
          <a:p>
            <a:r>
              <a:rPr lang="en-US" sz="3200">
                <a:latin typeface="Arial" charset="0"/>
              </a:rPr>
              <a:t>Main results</a:t>
            </a:r>
          </a:p>
          <a:p>
            <a:pPr lvl="1"/>
            <a:r>
              <a:rPr lang="en-US" sz="2800">
                <a:latin typeface="Arial" charset="0"/>
                <a:ea typeface="Arial" charset="0"/>
                <a:cs typeface="Arial" charset="0"/>
              </a:rPr>
              <a:t>Much less routing state than Ethernet</a:t>
            </a:r>
          </a:p>
          <a:p>
            <a:pPr lvl="1"/>
            <a:r>
              <a:rPr lang="en-US" sz="2800">
                <a:latin typeface="Arial" charset="0"/>
                <a:ea typeface="Arial" charset="0"/>
                <a:cs typeface="Arial" charset="0"/>
              </a:rPr>
              <a:t>Only slightly more stretch than IP routing</a:t>
            </a:r>
          </a:p>
          <a:p>
            <a:pPr lvl="1"/>
            <a:r>
              <a:rPr lang="en-US" sz="2800">
                <a:latin typeface="Arial" charset="0"/>
                <a:ea typeface="Arial" charset="0"/>
                <a:cs typeface="Arial" charset="0"/>
              </a:rPr>
              <a:t>Low overhead for handling host mobility</a:t>
            </a:r>
          </a:p>
          <a:p>
            <a:pPr lvl="1"/>
            <a:endParaRPr lang="en-US" sz="2800">
              <a:latin typeface="Arial" charset="0"/>
              <a:ea typeface="Arial" charset="0"/>
              <a:cs typeface="Arial" charset="0"/>
            </a:endParaRPr>
          </a:p>
        </p:txBody>
      </p:sp>
      <p:sp>
        <p:nvSpPr>
          <p:cNvPr id="41985" name="Slide Number Placeholder 3"/>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D29CE53D-2D6D-5344-B987-FB47CD43AB78}" type="slidenum">
              <a:rPr lang="en-US" sz="1400" b="0">
                <a:solidFill>
                  <a:srgbClr val="000000"/>
                </a:solidFill>
                <a:latin typeface="Times New Roman" charset="0"/>
              </a:rPr>
              <a:pPr eaLnBrk="1" hangingPunct="1"/>
              <a:t>11</a:t>
            </a:fld>
            <a:endParaRPr lang="en-US" sz="1400" b="0">
              <a:solidFill>
                <a:srgbClr val="000000"/>
              </a:solidFill>
              <a:latin typeface="Times New Roman"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68526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33"/>
          <p:cNvSpPr>
            <a:spLocks noGrp="1" noChangeArrowheads="1"/>
          </p:cNvSpPr>
          <p:nvPr>
            <p:ph type="title"/>
          </p:nvPr>
        </p:nvSpPr>
        <p:spPr/>
        <p:txBody>
          <a:bodyPr/>
          <a:lstStyle/>
          <a:p>
            <a:r>
              <a:rPr lang="en-US" altLang="ko-KR">
                <a:latin typeface="Helvetica" charset="0"/>
                <a:ea typeface="Gulim" charset="0"/>
                <a:cs typeface="Gulim" charset="0"/>
              </a:rPr>
              <a:t>Prototype Implementation</a:t>
            </a:r>
          </a:p>
        </p:txBody>
      </p:sp>
      <p:sp>
        <p:nvSpPr>
          <p:cNvPr id="50177" name="Slide Number Placeholder 2"/>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5CE11662-7906-6645-A09A-8E3E6CFDA766}" type="slidenum">
              <a:rPr lang="en-US" sz="1400" b="0">
                <a:solidFill>
                  <a:srgbClr val="000000"/>
                </a:solidFill>
                <a:latin typeface="Times New Roman" charset="0"/>
              </a:rPr>
              <a:pPr eaLnBrk="1" hangingPunct="1"/>
              <a:t>12</a:t>
            </a:fld>
            <a:endParaRPr lang="en-US" sz="1400" b="0">
              <a:solidFill>
                <a:srgbClr val="000000"/>
              </a:solidFill>
              <a:latin typeface="Times New Roman" charset="0"/>
            </a:endParaRPr>
          </a:p>
        </p:txBody>
      </p:sp>
      <p:sp>
        <p:nvSpPr>
          <p:cNvPr id="50179" name="Text Box 39"/>
          <p:cNvSpPr txBox="1">
            <a:spLocks noChangeArrowheads="1"/>
          </p:cNvSpPr>
          <p:nvPr/>
        </p:nvSpPr>
        <p:spPr bwMode="auto">
          <a:xfrm>
            <a:off x="6107113" y="3592513"/>
            <a:ext cx="2843212" cy="7016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b="0" smtClean="0">
                <a:solidFill>
                  <a:srgbClr val="000000"/>
                </a:solidFill>
                <a:latin typeface="Calibri" charset="0"/>
                <a:ea typeface="Gulim" charset="0"/>
                <a:cs typeface="Gulim" charset="0"/>
              </a:rPr>
              <a:t>Host-info registration</a:t>
            </a:r>
            <a:br>
              <a:rPr lang="en-US" altLang="ko-KR" b="0" smtClean="0">
                <a:solidFill>
                  <a:srgbClr val="000000"/>
                </a:solidFill>
                <a:latin typeface="Calibri" charset="0"/>
                <a:ea typeface="Gulim" charset="0"/>
                <a:cs typeface="Gulim" charset="0"/>
              </a:rPr>
            </a:br>
            <a:r>
              <a:rPr lang="en-US" altLang="ko-KR" b="0" smtClean="0">
                <a:solidFill>
                  <a:srgbClr val="000000"/>
                </a:solidFill>
                <a:latin typeface="Calibri" charset="0"/>
                <a:ea typeface="Gulim" charset="0"/>
                <a:cs typeface="Gulim" charset="0"/>
              </a:rPr>
              <a:t>and notification msgs</a:t>
            </a:r>
          </a:p>
        </p:txBody>
      </p:sp>
      <p:grpSp>
        <p:nvGrpSpPr>
          <p:cNvPr id="50180" name="Group 32"/>
          <p:cNvGrpSpPr>
            <a:grpSpLocks/>
          </p:cNvGrpSpPr>
          <p:nvPr/>
        </p:nvGrpSpPr>
        <p:grpSpPr bwMode="auto">
          <a:xfrm>
            <a:off x="390525" y="1355725"/>
            <a:ext cx="8005763" cy="4683125"/>
            <a:chOff x="246" y="854"/>
            <a:chExt cx="5043" cy="3418"/>
          </a:xfrm>
        </p:grpSpPr>
        <p:sp>
          <p:nvSpPr>
            <p:cNvPr id="137256" name="Rectangle 40"/>
            <p:cNvSpPr>
              <a:spLocks noChangeArrowheads="1"/>
            </p:cNvSpPr>
            <p:nvPr/>
          </p:nvSpPr>
          <p:spPr bwMode="auto">
            <a:xfrm>
              <a:off x="1145" y="2211"/>
              <a:ext cx="2678" cy="1437"/>
            </a:xfrm>
            <a:prstGeom prst="rect">
              <a:avLst/>
            </a:prstGeom>
            <a:solidFill>
              <a:schemeClr val="bg2">
                <a:lumMod val="75000"/>
                <a:alpha val="56000"/>
              </a:schemeClr>
            </a:solidFill>
            <a:ln w="15875" algn="ctr">
              <a:noFill/>
              <a:miter lim="800000"/>
              <a:headEnd/>
              <a:tailEnd/>
            </a:ln>
            <a:effectLst/>
          </p:spPr>
          <p:txBody>
            <a:bodyPr/>
            <a:lstStyle/>
            <a:p>
              <a:pPr algn="ctr" defTabSz="914400">
                <a:defRPr/>
              </a:pPr>
              <a:r>
                <a:rPr lang="en-US" altLang="ko-KR" sz="2200" b="1" i="1">
                  <a:solidFill>
                    <a:srgbClr val="000000"/>
                  </a:solidFill>
                  <a:latin typeface="Calibri" charset="0"/>
                  <a:ea typeface="맑은 고딕" charset="0"/>
                  <a:cs typeface="맑은 고딕" charset="0"/>
                </a:rPr>
                <a:t>User/Kernel Click</a:t>
              </a:r>
            </a:p>
          </p:txBody>
        </p:sp>
        <p:sp>
          <p:nvSpPr>
            <p:cNvPr id="137257" name="Rectangle 41"/>
            <p:cNvSpPr>
              <a:spLocks noChangeArrowheads="1"/>
            </p:cNvSpPr>
            <p:nvPr/>
          </p:nvSpPr>
          <p:spPr bwMode="auto">
            <a:xfrm>
              <a:off x="1145" y="854"/>
              <a:ext cx="2678" cy="1208"/>
            </a:xfrm>
            <a:prstGeom prst="rect">
              <a:avLst/>
            </a:prstGeom>
            <a:solidFill>
              <a:schemeClr val="bg2">
                <a:lumMod val="75000"/>
                <a:alpha val="56000"/>
              </a:schemeClr>
            </a:solidFill>
            <a:ln w="15875" algn="ctr">
              <a:noFill/>
              <a:miter lim="800000"/>
              <a:headEnd/>
              <a:tailEnd/>
            </a:ln>
            <a:effectLst/>
          </p:spPr>
          <p:txBody>
            <a:bodyPr/>
            <a:lstStyle/>
            <a:p>
              <a:pPr algn="ctr" defTabSz="914400">
                <a:defRPr/>
              </a:pPr>
              <a:r>
                <a:rPr lang="en-US" altLang="ko-KR" sz="2200" b="1" i="1">
                  <a:solidFill>
                    <a:srgbClr val="000000"/>
                  </a:solidFill>
                  <a:latin typeface="Calibri" charset="0"/>
                  <a:ea typeface="맑은 고딕" charset="0"/>
                  <a:cs typeface="맑은 고딕" charset="0"/>
                </a:rPr>
                <a:t>XORP</a:t>
              </a:r>
            </a:p>
          </p:txBody>
        </p:sp>
        <p:sp>
          <p:nvSpPr>
            <p:cNvPr id="137258" name="AutoShape 42"/>
            <p:cNvSpPr>
              <a:spLocks noChangeArrowheads="1"/>
            </p:cNvSpPr>
            <p:nvPr/>
          </p:nvSpPr>
          <p:spPr bwMode="auto">
            <a:xfrm>
              <a:off x="3073" y="1189"/>
              <a:ext cx="668" cy="755"/>
            </a:xfrm>
            <a:prstGeom prst="roundRect">
              <a:avLst>
                <a:gd name="adj" fmla="val 7917"/>
              </a:avLst>
            </a:prstGeom>
            <a:gradFill rotWithShape="1">
              <a:gsLst>
                <a:gs pos="0">
                  <a:srgbClr val="769535"/>
                </a:gs>
                <a:gs pos="80000">
                  <a:srgbClr val="9BC348"/>
                </a:gs>
                <a:gs pos="100000">
                  <a:srgbClr val="9CC746"/>
                </a:gs>
              </a:gsLst>
              <a:lin ang="16200000"/>
            </a:gradFill>
            <a:ln w="9525">
              <a:solidFill>
                <a:srgbClr val="98B954"/>
              </a:solidFill>
              <a:round/>
              <a:headEnd/>
              <a:tailEnd/>
            </a:ln>
            <a:effectLst>
              <a:outerShdw blurRad="63500" dist="23000" dir="5400000" rotWithShape="0">
                <a:srgbClr val="000000">
                  <a:alpha val="34999"/>
                </a:srgbClr>
              </a:outerShdw>
            </a:effectLst>
          </p:spPr>
          <p:txBody>
            <a:bodyPr lIns="45720" rIns="45720" anchor="ctr"/>
            <a:lstStyle/>
            <a:p>
              <a:pPr algn="ctr" defTabSz="914400">
                <a:defRPr/>
              </a:pPr>
              <a:r>
                <a:rPr lang="en-US" altLang="ko-KR" sz="1600" b="1">
                  <a:solidFill>
                    <a:srgbClr val="FFFFFF"/>
                  </a:solidFill>
                  <a:latin typeface="Calibri" charset="0"/>
                  <a:ea typeface="맑은 고딕" charset="0"/>
                  <a:cs typeface="맑은 고딕" charset="0"/>
                </a:rPr>
                <a:t>OSPF</a:t>
              </a:r>
            </a:p>
            <a:p>
              <a:pPr algn="ctr" defTabSz="914400">
                <a:defRPr/>
              </a:pPr>
              <a:r>
                <a:rPr lang="en-US" altLang="ko-KR" sz="1600" b="1">
                  <a:solidFill>
                    <a:srgbClr val="FFFFFF"/>
                  </a:solidFill>
                  <a:latin typeface="Calibri" charset="0"/>
                  <a:ea typeface="맑은 고딕" charset="0"/>
                  <a:cs typeface="맑은 고딕" charset="0"/>
                </a:rPr>
                <a:t>Daemon</a:t>
              </a:r>
            </a:p>
          </p:txBody>
        </p:sp>
        <p:sp>
          <p:nvSpPr>
            <p:cNvPr id="137259" name="AutoShape 43"/>
            <p:cNvSpPr>
              <a:spLocks noChangeArrowheads="1"/>
            </p:cNvSpPr>
            <p:nvPr/>
          </p:nvSpPr>
          <p:spPr bwMode="auto">
            <a:xfrm>
              <a:off x="2143" y="2543"/>
              <a:ext cx="799" cy="402"/>
            </a:xfrm>
            <a:prstGeom prst="roundRect">
              <a:avLst>
                <a:gd name="adj" fmla="val 7917"/>
              </a:avLst>
            </a:prstGeom>
            <a:gradFill rotWithShape="1">
              <a:gsLst>
                <a:gs pos="0">
                  <a:srgbClr val="2C5D98"/>
                </a:gs>
                <a:gs pos="80000">
                  <a:srgbClr val="3C7BC7"/>
                </a:gs>
                <a:gs pos="100000">
                  <a:srgbClr val="3A7CCB"/>
                </a:gs>
              </a:gsLst>
              <a:lin ang="16200000"/>
            </a:gradFill>
            <a:ln w="9525">
              <a:solidFill>
                <a:srgbClr val="4A7EBB"/>
              </a:solidFill>
              <a:round/>
              <a:headEnd/>
              <a:tailEnd/>
            </a:ln>
            <a:effectLst>
              <a:outerShdw blurRad="63500" dist="23000" dir="5400000" rotWithShape="0">
                <a:srgbClr val="000000">
                  <a:alpha val="34999"/>
                </a:srgbClr>
              </a:outerShdw>
            </a:effectLst>
          </p:spPr>
          <p:txBody>
            <a:bodyPr anchor="ctr"/>
            <a:lstStyle/>
            <a:p>
              <a:pPr algn="ctr" defTabSz="914400">
                <a:defRPr/>
              </a:pPr>
              <a:r>
                <a:rPr lang="en-US" altLang="ko-KR" sz="1600" b="1">
                  <a:solidFill>
                    <a:srgbClr val="FFFFFF"/>
                  </a:solidFill>
                  <a:latin typeface="Calibri" charset="0"/>
                  <a:ea typeface="맑은 고딕" charset="0"/>
                  <a:cs typeface="맑은 고딕" charset="0"/>
                </a:rPr>
                <a:t>Ring</a:t>
              </a:r>
            </a:p>
            <a:p>
              <a:pPr algn="ctr" defTabSz="914400">
                <a:defRPr/>
              </a:pPr>
              <a:r>
                <a:rPr lang="en-US" altLang="ko-KR" sz="1600" b="1">
                  <a:solidFill>
                    <a:srgbClr val="FFFFFF"/>
                  </a:solidFill>
                  <a:latin typeface="Calibri" charset="0"/>
                  <a:ea typeface="맑은 고딕" charset="0"/>
                  <a:cs typeface="맑은 고딕" charset="0"/>
                </a:rPr>
                <a:t>Manager</a:t>
              </a:r>
            </a:p>
          </p:txBody>
        </p:sp>
        <p:cxnSp>
          <p:nvCxnSpPr>
            <p:cNvPr id="50186" name="AutoShape 44"/>
            <p:cNvCxnSpPr>
              <a:cxnSpLocks noChangeShapeType="1"/>
              <a:stCxn id="50195" idx="3"/>
              <a:endCxn id="50190" idx="2"/>
            </p:cNvCxnSpPr>
            <p:nvPr/>
          </p:nvCxnSpPr>
          <p:spPr bwMode="auto">
            <a:xfrm flipV="1">
              <a:off x="945" y="3534"/>
              <a:ext cx="1150" cy="397"/>
            </a:xfrm>
            <a:prstGeom prst="bentConnector2">
              <a:avLst/>
            </a:prstGeom>
            <a:noFill/>
            <a:ln w="38100">
              <a:solidFill>
                <a:schemeClr val="tx1"/>
              </a:solidFill>
              <a:miter lim="800000"/>
              <a:headEn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0187" name="AutoShape 45"/>
            <p:cNvCxnSpPr>
              <a:cxnSpLocks noChangeShapeType="1"/>
              <a:stCxn id="50191" idx="2"/>
              <a:endCxn id="50196" idx="1"/>
            </p:cNvCxnSpPr>
            <p:nvPr/>
          </p:nvCxnSpPr>
          <p:spPr bwMode="auto">
            <a:xfrm rot="16200000" flipH="1">
              <a:off x="3651" y="3076"/>
              <a:ext cx="397" cy="1314"/>
            </a:xfrm>
            <a:prstGeom prst="bentConnector2">
              <a:avLst/>
            </a:prstGeom>
            <a:noFill/>
            <a:ln w="38100">
              <a:solidFill>
                <a:schemeClr val="tx1"/>
              </a:solidFill>
              <a:miter lim="800000"/>
              <a:headEn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sp>
          <p:nvSpPr>
            <p:cNvPr id="137262" name="AutoShape 46"/>
            <p:cNvSpPr>
              <a:spLocks noChangeArrowheads="1"/>
            </p:cNvSpPr>
            <p:nvPr/>
          </p:nvSpPr>
          <p:spPr bwMode="auto">
            <a:xfrm>
              <a:off x="3005" y="2543"/>
              <a:ext cx="736" cy="402"/>
            </a:xfrm>
            <a:prstGeom prst="roundRect">
              <a:avLst>
                <a:gd name="adj" fmla="val 7917"/>
              </a:avLst>
            </a:prstGeom>
            <a:gradFill rotWithShape="1">
              <a:gsLst>
                <a:gs pos="0">
                  <a:srgbClr val="2C5D98"/>
                </a:gs>
                <a:gs pos="80000">
                  <a:srgbClr val="3C7BC7"/>
                </a:gs>
                <a:gs pos="100000">
                  <a:srgbClr val="3A7CCB"/>
                </a:gs>
              </a:gsLst>
              <a:lin ang="16200000"/>
            </a:gradFill>
            <a:ln w="9525">
              <a:solidFill>
                <a:srgbClr val="4A7EBB"/>
              </a:solidFill>
              <a:round/>
              <a:headEnd/>
              <a:tailEnd/>
            </a:ln>
            <a:effectLst>
              <a:outerShdw blurRad="63500" dist="23000" dir="5400000" rotWithShape="0">
                <a:srgbClr val="000000">
                  <a:alpha val="34999"/>
                </a:srgbClr>
              </a:outerShdw>
            </a:effectLst>
          </p:spPr>
          <p:txBody>
            <a:bodyPr anchor="ctr"/>
            <a:lstStyle/>
            <a:p>
              <a:pPr algn="ctr" defTabSz="914400">
                <a:defRPr/>
              </a:pPr>
              <a:r>
                <a:rPr lang="en-US" altLang="ko-KR" sz="1600" b="1">
                  <a:solidFill>
                    <a:srgbClr val="FFFFFF"/>
                  </a:solidFill>
                  <a:latin typeface="Calibri" charset="0"/>
                  <a:ea typeface="맑은 고딕" charset="0"/>
                  <a:cs typeface="맑은 고딕" charset="0"/>
                </a:rPr>
                <a:t>Host Info</a:t>
              </a:r>
              <a:br>
                <a:rPr lang="en-US" altLang="ko-KR" sz="1600" b="1">
                  <a:solidFill>
                    <a:srgbClr val="FFFFFF"/>
                  </a:solidFill>
                  <a:latin typeface="Calibri" charset="0"/>
                  <a:ea typeface="맑은 고딕" charset="0"/>
                  <a:cs typeface="맑은 고딕" charset="0"/>
                </a:rPr>
              </a:br>
              <a:r>
                <a:rPr lang="en-US" altLang="ko-KR" sz="1600" b="1">
                  <a:solidFill>
                    <a:srgbClr val="FFFFFF"/>
                  </a:solidFill>
                  <a:latin typeface="Calibri" charset="0"/>
                  <a:ea typeface="맑은 고딕" charset="0"/>
                  <a:cs typeface="맑은 고딕" charset="0"/>
                </a:rPr>
                <a:t>Manager</a:t>
              </a:r>
            </a:p>
          </p:txBody>
        </p:sp>
        <p:sp>
          <p:nvSpPr>
            <p:cNvPr id="137264" name="AutoShape 48"/>
            <p:cNvSpPr>
              <a:spLocks noChangeArrowheads="1"/>
            </p:cNvSpPr>
            <p:nvPr/>
          </p:nvSpPr>
          <p:spPr bwMode="auto">
            <a:xfrm>
              <a:off x="1262" y="3090"/>
              <a:ext cx="2461" cy="444"/>
            </a:xfrm>
            <a:prstGeom prst="roundRect">
              <a:avLst>
                <a:gd name="adj" fmla="val 7917"/>
              </a:avLst>
            </a:prstGeom>
            <a:gradFill rotWithShape="1">
              <a:gsLst>
                <a:gs pos="0">
                  <a:srgbClr val="2C5D98"/>
                </a:gs>
                <a:gs pos="80000">
                  <a:srgbClr val="3C7BC7"/>
                </a:gs>
                <a:gs pos="100000">
                  <a:srgbClr val="3A7CCB"/>
                </a:gs>
              </a:gsLst>
              <a:lin ang="16200000"/>
            </a:gradFill>
            <a:ln w="9525">
              <a:solidFill>
                <a:srgbClr val="4A7EBB"/>
              </a:solidFill>
              <a:round/>
              <a:headEnd/>
              <a:tailEnd/>
            </a:ln>
            <a:effectLst>
              <a:outerShdw blurRad="63500" dist="23000" dir="5400000" rotWithShape="0">
                <a:srgbClr val="000000">
                  <a:alpha val="34999"/>
                </a:srgbClr>
              </a:outerShdw>
            </a:effectLst>
          </p:spPr>
          <p:txBody>
            <a:bodyPr anchor="ctr"/>
            <a:lstStyle/>
            <a:p>
              <a:pPr algn="ctr" defTabSz="914400">
                <a:defRPr/>
              </a:pPr>
              <a:r>
                <a:rPr lang="en-US" altLang="ko-KR" b="1" i="1">
                  <a:solidFill>
                    <a:srgbClr val="FFFFFF"/>
                  </a:solidFill>
                  <a:latin typeface="Calibri" charset="0"/>
                  <a:ea typeface="맑은 고딕" charset="0"/>
                  <a:cs typeface="맑은 고딕" charset="0"/>
                </a:rPr>
                <a:t>SeattleSwitch</a:t>
              </a:r>
            </a:p>
          </p:txBody>
        </p:sp>
        <p:sp>
          <p:nvSpPr>
            <p:cNvPr id="50190" name="Rectangle 49"/>
            <p:cNvSpPr>
              <a:spLocks noChangeArrowheads="1"/>
            </p:cNvSpPr>
            <p:nvPr/>
          </p:nvSpPr>
          <p:spPr bwMode="auto">
            <a:xfrm>
              <a:off x="1956" y="3406"/>
              <a:ext cx="277" cy="12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nchor="ctr"/>
            <a:lstStyle/>
            <a:p>
              <a:pPr defTabSz="914400"/>
              <a:endParaRPr lang="en-US" sz="2800" smtClean="0">
                <a:solidFill>
                  <a:srgbClr val="000000"/>
                </a:solidFill>
                <a:latin typeface="Calibri" charset="0"/>
                <a:ea typeface="ＭＳ Ｐゴシック" charset="0"/>
                <a:cs typeface="ＭＳ Ｐゴシック" charset="0"/>
              </a:endParaRPr>
            </a:p>
          </p:txBody>
        </p:sp>
        <p:sp>
          <p:nvSpPr>
            <p:cNvPr id="50191" name="Rectangle 50"/>
            <p:cNvSpPr>
              <a:spLocks noChangeArrowheads="1"/>
            </p:cNvSpPr>
            <p:nvPr/>
          </p:nvSpPr>
          <p:spPr bwMode="auto">
            <a:xfrm>
              <a:off x="3054" y="3406"/>
              <a:ext cx="277" cy="12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nchor="ctr"/>
            <a:lstStyle/>
            <a:p>
              <a:pPr defTabSz="914400"/>
              <a:endParaRPr lang="en-US" sz="2800" smtClean="0">
                <a:solidFill>
                  <a:srgbClr val="000000"/>
                </a:solidFill>
                <a:latin typeface="Calibri" charset="0"/>
                <a:ea typeface="ＭＳ Ｐゴシック" charset="0"/>
                <a:cs typeface="ＭＳ Ｐゴシック" charset="0"/>
              </a:endParaRPr>
            </a:p>
          </p:txBody>
        </p:sp>
        <p:sp>
          <p:nvSpPr>
            <p:cNvPr id="50192" name="Rectangle 51"/>
            <p:cNvSpPr>
              <a:spLocks noChangeArrowheads="1"/>
            </p:cNvSpPr>
            <p:nvPr/>
          </p:nvSpPr>
          <p:spPr bwMode="auto">
            <a:xfrm>
              <a:off x="2618" y="3128"/>
              <a:ext cx="277" cy="129"/>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nchor="ctr"/>
            <a:lstStyle/>
            <a:p>
              <a:pPr defTabSz="914400"/>
              <a:endParaRPr lang="en-US" sz="2800" smtClean="0">
                <a:solidFill>
                  <a:srgbClr val="000000"/>
                </a:solidFill>
                <a:latin typeface="Calibri" charset="0"/>
                <a:ea typeface="ＭＳ Ｐゴシック" charset="0"/>
                <a:cs typeface="ＭＳ Ｐゴシック" charset="0"/>
              </a:endParaRPr>
            </a:p>
          </p:txBody>
        </p:sp>
        <p:sp>
          <p:nvSpPr>
            <p:cNvPr id="50193" name="Rectangle 52"/>
            <p:cNvSpPr>
              <a:spLocks noChangeArrowheads="1"/>
            </p:cNvSpPr>
            <p:nvPr/>
          </p:nvSpPr>
          <p:spPr bwMode="auto">
            <a:xfrm>
              <a:off x="3167" y="3130"/>
              <a:ext cx="278" cy="129"/>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nchor="ctr"/>
            <a:lstStyle/>
            <a:p>
              <a:pPr defTabSz="914400"/>
              <a:endParaRPr lang="en-US" sz="2800" smtClean="0">
                <a:solidFill>
                  <a:srgbClr val="000000"/>
                </a:solidFill>
                <a:latin typeface="Calibri" charset="0"/>
                <a:ea typeface="ＭＳ Ｐゴシック" charset="0"/>
                <a:cs typeface="ＭＳ Ｐゴシック" charset="0"/>
              </a:endParaRPr>
            </a:p>
          </p:txBody>
        </p:sp>
        <p:sp>
          <p:nvSpPr>
            <p:cNvPr id="50194" name="Text Box 53"/>
            <p:cNvSpPr txBox="1">
              <a:spLocks noChangeArrowheads="1"/>
            </p:cNvSpPr>
            <p:nvPr/>
          </p:nvSpPr>
          <p:spPr bwMode="auto">
            <a:xfrm>
              <a:off x="3858" y="1063"/>
              <a:ext cx="1128" cy="512"/>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b="0" smtClean="0">
                  <a:solidFill>
                    <a:srgbClr val="000000"/>
                  </a:solidFill>
                  <a:latin typeface="Calibri" charset="0"/>
                  <a:ea typeface="Gulim" charset="0"/>
                  <a:cs typeface="Gulim" charset="0"/>
                </a:rPr>
                <a:t>Link-state</a:t>
              </a:r>
              <a:br>
                <a:rPr lang="en-US" altLang="ko-KR" b="0" smtClean="0">
                  <a:solidFill>
                    <a:srgbClr val="000000"/>
                  </a:solidFill>
                  <a:latin typeface="Calibri" charset="0"/>
                  <a:ea typeface="Gulim" charset="0"/>
                  <a:cs typeface="Gulim" charset="0"/>
                </a:rPr>
              </a:br>
              <a:r>
                <a:rPr lang="en-US" altLang="ko-KR" b="0" smtClean="0">
                  <a:solidFill>
                    <a:srgbClr val="000000"/>
                  </a:solidFill>
                  <a:latin typeface="Calibri" charset="0"/>
                  <a:ea typeface="Gulim" charset="0"/>
                  <a:cs typeface="Gulim" charset="0"/>
                </a:rPr>
                <a:t>advertisements</a:t>
              </a:r>
            </a:p>
          </p:txBody>
        </p:sp>
        <p:sp>
          <p:nvSpPr>
            <p:cNvPr id="50195" name="Text Box 55"/>
            <p:cNvSpPr txBox="1">
              <a:spLocks noChangeArrowheads="1"/>
            </p:cNvSpPr>
            <p:nvPr/>
          </p:nvSpPr>
          <p:spPr bwMode="auto">
            <a:xfrm>
              <a:off x="246" y="3672"/>
              <a:ext cx="699" cy="6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r" defTabSz="914400" eaLnBrk="1" hangingPunct="1"/>
              <a:r>
                <a:rPr lang="en-US" altLang="ko-KR" sz="2400" b="0" smtClean="0">
                  <a:solidFill>
                    <a:srgbClr val="000000"/>
                  </a:solidFill>
                  <a:latin typeface="Calibri" charset="0"/>
                  <a:ea typeface="Gulim" charset="0"/>
                  <a:cs typeface="Gulim" charset="0"/>
                </a:rPr>
                <a:t>Data Frames</a:t>
              </a:r>
            </a:p>
          </p:txBody>
        </p:sp>
        <p:sp>
          <p:nvSpPr>
            <p:cNvPr id="50196" name="Text Box 56"/>
            <p:cNvSpPr txBox="1">
              <a:spLocks noChangeArrowheads="1"/>
            </p:cNvSpPr>
            <p:nvPr/>
          </p:nvSpPr>
          <p:spPr bwMode="auto">
            <a:xfrm>
              <a:off x="4507" y="3672"/>
              <a:ext cx="782" cy="6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sz="2400" b="0" smtClean="0">
                  <a:solidFill>
                    <a:srgbClr val="000000"/>
                  </a:solidFill>
                  <a:latin typeface="Calibri" charset="0"/>
                  <a:ea typeface="Gulim" charset="0"/>
                  <a:cs typeface="Gulim" charset="0"/>
                </a:rPr>
                <a:t>Data Frames</a:t>
              </a:r>
            </a:p>
          </p:txBody>
        </p:sp>
        <p:sp>
          <p:nvSpPr>
            <p:cNvPr id="137273" name="AutoShape 57"/>
            <p:cNvSpPr>
              <a:spLocks noChangeArrowheads="1"/>
            </p:cNvSpPr>
            <p:nvPr/>
          </p:nvSpPr>
          <p:spPr bwMode="auto">
            <a:xfrm>
              <a:off x="1207" y="2542"/>
              <a:ext cx="850" cy="403"/>
            </a:xfrm>
            <a:prstGeom prst="roundRect">
              <a:avLst>
                <a:gd name="adj" fmla="val 7917"/>
              </a:avLst>
            </a:prstGeom>
            <a:gradFill rotWithShape="1">
              <a:gsLst>
                <a:gs pos="0">
                  <a:srgbClr val="769535"/>
                </a:gs>
                <a:gs pos="80000">
                  <a:srgbClr val="9BC348"/>
                </a:gs>
                <a:gs pos="100000">
                  <a:srgbClr val="9CC746"/>
                </a:gs>
              </a:gsLst>
              <a:lin ang="16200000"/>
            </a:gradFill>
            <a:ln w="9525">
              <a:solidFill>
                <a:srgbClr val="98B954"/>
              </a:solidFill>
              <a:round/>
              <a:headEnd/>
              <a:tailEnd/>
            </a:ln>
            <a:effectLst>
              <a:outerShdw blurRad="63500" dist="23000" dir="5400000" rotWithShape="0">
                <a:srgbClr val="000000">
                  <a:alpha val="34999"/>
                </a:srgbClr>
              </a:outerShdw>
            </a:effectLst>
          </p:spPr>
          <p:txBody>
            <a:bodyPr anchor="ctr"/>
            <a:lstStyle/>
            <a:p>
              <a:pPr algn="ctr" defTabSz="914400">
                <a:defRPr/>
              </a:pPr>
              <a:r>
                <a:rPr lang="en-US" altLang="ko-KR" sz="1600" b="1">
                  <a:solidFill>
                    <a:srgbClr val="FFFFFF"/>
                  </a:solidFill>
                  <a:latin typeface="Calibri" charset="0"/>
                  <a:ea typeface="맑은 고딕" charset="0"/>
                  <a:cs typeface="맑은 고딕" charset="0"/>
                </a:rPr>
                <a:t>Routing</a:t>
              </a:r>
              <a:br>
                <a:rPr lang="en-US" altLang="ko-KR" sz="1600" b="1">
                  <a:solidFill>
                    <a:srgbClr val="FFFFFF"/>
                  </a:solidFill>
                  <a:latin typeface="Calibri" charset="0"/>
                  <a:ea typeface="맑은 고딕" charset="0"/>
                  <a:cs typeface="맑은 고딕" charset="0"/>
                </a:rPr>
              </a:br>
              <a:r>
                <a:rPr lang="en-US" altLang="ko-KR" sz="1600" b="1">
                  <a:solidFill>
                    <a:srgbClr val="FFFFFF"/>
                  </a:solidFill>
                  <a:latin typeface="Calibri" charset="0"/>
                  <a:ea typeface="맑은 고딕" charset="0"/>
                  <a:cs typeface="맑은 고딕" charset="0"/>
                </a:rPr>
                <a:t>Table</a:t>
              </a:r>
            </a:p>
          </p:txBody>
        </p:sp>
        <p:sp>
          <p:nvSpPr>
            <p:cNvPr id="137274" name="AutoShape 58"/>
            <p:cNvSpPr>
              <a:spLocks noChangeArrowheads="1"/>
            </p:cNvSpPr>
            <p:nvPr/>
          </p:nvSpPr>
          <p:spPr bwMode="auto">
            <a:xfrm>
              <a:off x="2180" y="1189"/>
              <a:ext cx="735" cy="755"/>
            </a:xfrm>
            <a:prstGeom prst="roundRect">
              <a:avLst>
                <a:gd name="adj" fmla="val 7917"/>
              </a:avLst>
            </a:prstGeom>
            <a:gradFill rotWithShape="1">
              <a:gsLst>
                <a:gs pos="0">
                  <a:srgbClr val="769535"/>
                </a:gs>
                <a:gs pos="80000">
                  <a:srgbClr val="9BC348"/>
                </a:gs>
                <a:gs pos="100000">
                  <a:srgbClr val="9CC746"/>
                </a:gs>
              </a:gsLst>
              <a:lin ang="16200000"/>
            </a:gradFill>
            <a:ln w="9525">
              <a:solidFill>
                <a:srgbClr val="98B954"/>
              </a:solidFill>
              <a:round/>
              <a:headEnd/>
              <a:tailEnd/>
            </a:ln>
            <a:effectLst>
              <a:outerShdw blurRad="63500" dist="23000" dir="5400000" rotWithShape="0">
                <a:srgbClr val="000000">
                  <a:alpha val="34999"/>
                </a:srgbClr>
              </a:outerShdw>
            </a:effectLst>
          </p:spPr>
          <p:txBody>
            <a:bodyPr anchor="ctr"/>
            <a:lstStyle/>
            <a:p>
              <a:pPr algn="ctr" defTabSz="914400">
                <a:defRPr/>
              </a:pPr>
              <a:r>
                <a:rPr lang="en-US" altLang="ko-KR" sz="1600" b="1">
                  <a:solidFill>
                    <a:srgbClr val="FFFFFF"/>
                  </a:solidFill>
                  <a:latin typeface="Calibri" charset="0"/>
                  <a:ea typeface="맑은 고딕" charset="0"/>
                  <a:cs typeface="맑은 고딕" charset="0"/>
                </a:rPr>
                <a:t>Network</a:t>
              </a:r>
              <a:br>
                <a:rPr lang="en-US" altLang="ko-KR" sz="1600" b="1">
                  <a:solidFill>
                    <a:srgbClr val="FFFFFF"/>
                  </a:solidFill>
                  <a:latin typeface="Calibri" charset="0"/>
                  <a:ea typeface="맑은 고딕" charset="0"/>
                  <a:cs typeface="맑은 고딕" charset="0"/>
                </a:rPr>
              </a:br>
              <a:r>
                <a:rPr lang="en-US" altLang="ko-KR" sz="1600" b="1">
                  <a:solidFill>
                    <a:srgbClr val="FFFFFF"/>
                  </a:solidFill>
                  <a:latin typeface="Calibri" charset="0"/>
                  <a:ea typeface="맑은 고딕" charset="0"/>
                  <a:cs typeface="맑은 고딕" charset="0"/>
                </a:rPr>
                <a:t>Map</a:t>
              </a:r>
            </a:p>
          </p:txBody>
        </p:sp>
        <p:cxnSp>
          <p:nvCxnSpPr>
            <p:cNvPr id="50199" name="AutoShape 59"/>
            <p:cNvCxnSpPr>
              <a:cxnSpLocks noChangeShapeType="1"/>
              <a:stCxn id="137258" idx="1"/>
              <a:endCxn id="137274" idx="3"/>
            </p:cNvCxnSpPr>
            <p:nvPr/>
          </p:nvCxnSpPr>
          <p:spPr bwMode="auto">
            <a:xfrm rot="10800000">
              <a:off x="2915" y="1567"/>
              <a:ext cx="158" cy="1"/>
            </a:xfrm>
            <a:prstGeom prst="straightConnector1">
              <a:avLst/>
            </a:prstGeom>
            <a:noFill/>
            <a:ln w="28575">
              <a:solidFill>
                <a:schemeClr val="tx1"/>
              </a:solidFill>
              <a:prstDash val="sysDot"/>
              <a:round/>
              <a:headEn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sp>
          <p:nvSpPr>
            <p:cNvPr id="50200" name="Rectangle 60"/>
            <p:cNvSpPr>
              <a:spLocks noChangeArrowheads="1"/>
            </p:cNvSpPr>
            <p:nvPr/>
          </p:nvSpPr>
          <p:spPr bwMode="auto">
            <a:xfrm>
              <a:off x="1897" y="3126"/>
              <a:ext cx="277" cy="12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nchor="ctr"/>
            <a:lstStyle/>
            <a:p>
              <a:pPr defTabSz="914400"/>
              <a:endParaRPr lang="en-US" sz="2800" smtClean="0">
                <a:solidFill>
                  <a:srgbClr val="000000"/>
                </a:solidFill>
                <a:latin typeface="Calibri" charset="0"/>
                <a:ea typeface="ＭＳ Ｐゴシック" charset="0"/>
                <a:cs typeface="ＭＳ Ｐゴシック" charset="0"/>
              </a:endParaRPr>
            </a:p>
          </p:txBody>
        </p:sp>
        <p:sp>
          <p:nvSpPr>
            <p:cNvPr id="137280" name="AutoShape 64"/>
            <p:cNvSpPr>
              <a:spLocks noChangeArrowheads="1"/>
            </p:cNvSpPr>
            <p:nvPr/>
          </p:nvSpPr>
          <p:spPr bwMode="auto">
            <a:xfrm>
              <a:off x="1231" y="1189"/>
              <a:ext cx="799" cy="755"/>
            </a:xfrm>
            <a:prstGeom prst="roundRect">
              <a:avLst>
                <a:gd name="adj" fmla="val 7917"/>
              </a:avLst>
            </a:prstGeom>
            <a:gradFill rotWithShape="1">
              <a:gsLst>
                <a:gs pos="0">
                  <a:srgbClr val="2C5D98"/>
                </a:gs>
                <a:gs pos="80000">
                  <a:srgbClr val="3C7BC7"/>
                </a:gs>
                <a:gs pos="100000">
                  <a:srgbClr val="3A7CCB"/>
                </a:gs>
              </a:gsLst>
              <a:lin ang="16200000"/>
            </a:gradFill>
            <a:ln w="9525">
              <a:solidFill>
                <a:srgbClr val="4A7EBB"/>
              </a:solidFill>
              <a:round/>
              <a:headEnd/>
              <a:tailEnd/>
            </a:ln>
            <a:effectLst>
              <a:outerShdw blurRad="63500" dist="23000" dir="5400000" rotWithShape="0">
                <a:srgbClr val="000000">
                  <a:alpha val="34999"/>
                </a:srgbClr>
              </a:outerShdw>
            </a:effectLst>
          </p:spPr>
          <p:txBody>
            <a:bodyPr anchor="ctr"/>
            <a:lstStyle/>
            <a:p>
              <a:pPr algn="ctr" defTabSz="914400">
                <a:defRPr/>
              </a:pPr>
              <a:r>
                <a:rPr lang="en-US" altLang="ko-KR" sz="1600" b="1" i="1">
                  <a:solidFill>
                    <a:srgbClr val="FFFFFF"/>
                  </a:solidFill>
                  <a:latin typeface="Calibri" charset="0"/>
                  <a:ea typeface="Gulim" pitchFamily="34" charset="-127"/>
                  <a:cs typeface="Gulim" pitchFamily="34" charset="-127"/>
                </a:rPr>
                <a:t>Click</a:t>
              </a:r>
              <a:r>
                <a:rPr lang="en-US" altLang="ko-KR" sz="1600" b="1">
                  <a:solidFill>
                    <a:srgbClr val="FFFFFF"/>
                  </a:solidFill>
                  <a:latin typeface="Calibri" charset="0"/>
                  <a:ea typeface="Gulim" pitchFamily="34" charset="-127"/>
                  <a:cs typeface="Gulim" pitchFamily="34" charset="-127"/>
                </a:rPr>
                <a:t/>
              </a:r>
              <a:br>
                <a:rPr lang="en-US" altLang="ko-KR" sz="1600" b="1">
                  <a:solidFill>
                    <a:srgbClr val="FFFFFF"/>
                  </a:solidFill>
                  <a:latin typeface="Calibri" charset="0"/>
                  <a:ea typeface="Gulim" pitchFamily="34" charset="-127"/>
                  <a:cs typeface="Gulim" pitchFamily="34" charset="-127"/>
                </a:rPr>
              </a:br>
              <a:r>
                <a:rPr lang="en-US" altLang="ko-KR" sz="1600" b="1">
                  <a:solidFill>
                    <a:srgbClr val="FFFFFF"/>
                  </a:solidFill>
                  <a:latin typeface="Calibri" charset="0"/>
                  <a:ea typeface="Gulim" pitchFamily="34" charset="-127"/>
                  <a:cs typeface="Gulim" pitchFamily="34" charset="-127"/>
                </a:rPr>
                <a:t>Interface</a:t>
              </a:r>
            </a:p>
          </p:txBody>
        </p:sp>
        <p:cxnSp>
          <p:nvCxnSpPr>
            <p:cNvPr id="50202" name="AutoShape 65"/>
            <p:cNvCxnSpPr>
              <a:cxnSpLocks noChangeShapeType="1"/>
              <a:stCxn id="137274" idx="1"/>
              <a:endCxn id="137280" idx="3"/>
            </p:cNvCxnSpPr>
            <p:nvPr/>
          </p:nvCxnSpPr>
          <p:spPr bwMode="auto">
            <a:xfrm rot="10800000">
              <a:off x="2030" y="1567"/>
              <a:ext cx="150" cy="1"/>
            </a:xfrm>
            <a:prstGeom prst="straightConnector1">
              <a:avLst/>
            </a:prstGeom>
            <a:noFill/>
            <a:ln w="28575">
              <a:solidFill>
                <a:schemeClr val="tx1"/>
              </a:solidFill>
              <a:prstDash val="sysDot"/>
              <a:round/>
              <a:headEn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0203" name="Straight Arrow Connector 52"/>
            <p:cNvCxnSpPr>
              <a:cxnSpLocks noChangeShapeType="1"/>
            </p:cNvCxnSpPr>
            <p:nvPr/>
          </p:nvCxnSpPr>
          <p:spPr bwMode="auto">
            <a:xfrm>
              <a:off x="3751" y="1585"/>
              <a:ext cx="849" cy="1"/>
            </a:xfrm>
            <a:prstGeom prst="straightConnector1">
              <a:avLst/>
            </a:prstGeom>
            <a:noFill/>
            <a:ln w="28575">
              <a:solidFill>
                <a:schemeClr val="tx1"/>
              </a:solidFill>
              <a:prstDash val="sysDot"/>
              <a:round/>
              <a:headEnd type="stealth" w="lg" len="me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0204" name="Straight Arrow Connector 53"/>
            <p:cNvCxnSpPr>
              <a:cxnSpLocks noChangeShapeType="1"/>
            </p:cNvCxnSpPr>
            <p:nvPr/>
          </p:nvCxnSpPr>
          <p:spPr bwMode="auto">
            <a:xfrm>
              <a:off x="3751" y="2733"/>
              <a:ext cx="849" cy="1"/>
            </a:xfrm>
            <a:prstGeom prst="straightConnector1">
              <a:avLst/>
            </a:prstGeom>
            <a:noFill/>
            <a:ln w="28575">
              <a:solidFill>
                <a:schemeClr val="tx1"/>
              </a:solidFill>
              <a:prstDash val="sysDot"/>
              <a:round/>
              <a:headEnd type="stealth" w="lg" len="me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0205" name="Straight Arrow Connector 55"/>
            <p:cNvCxnSpPr>
              <a:cxnSpLocks noChangeShapeType="1"/>
              <a:endCxn id="137259" idx="2"/>
            </p:cNvCxnSpPr>
            <p:nvPr/>
          </p:nvCxnSpPr>
          <p:spPr bwMode="auto">
            <a:xfrm rot="5400000" flipH="1" flipV="1">
              <a:off x="2438" y="3048"/>
              <a:ext cx="207" cy="2"/>
            </a:xfrm>
            <a:prstGeom prst="straightConnector1">
              <a:avLst/>
            </a:prstGeom>
            <a:noFill/>
            <a:ln w="28575">
              <a:solidFill>
                <a:schemeClr val="tx1"/>
              </a:solidFill>
              <a:prstDash val="sysDot"/>
              <a:round/>
              <a:headEnd type="stealth" w="lg" len="me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0206" name="Straight Arrow Connector 58"/>
            <p:cNvCxnSpPr>
              <a:cxnSpLocks noChangeShapeType="1"/>
            </p:cNvCxnSpPr>
            <p:nvPr/>
          </p:nvCxnSpPr>
          <p:spPr bwMode="auto">
            <a:xfrm rot="5400000" flipH="1" flipV="1">
              <a:off x="3239" y="3046"/>
              <a:ext cx="206" cy="1"/>
            </a:xfrm>
            <a:prstGeom prst="straightConnector1">
              <a:avLst/>
            </a:prstGeom>
            <a:noFill/>
            <a:ln w="28575">
              <a:solidFill>
                <a:schemeClr val="tx1"/>
              </a:solidFill>
              <a:prstDash val="sysDot"/>
              <a:round/>
              <a:headEnd type="stealth" w="lg" len="me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0207" name="Straight Arrow Connector 63"/>
            <p:cNvCxnSpPr>
              <a:cxnSpLocks noChangeShapeType="1"/>
              <a:stCxn id="137280" idx="2"/>
              <a:endCxn id="137273" idx="0"/>
            </p:cNvCxnSpPr>
            <p:nvPr/>
          </p:nvCxnSpPr>
          <p:spPr bwMode="auto">
            <a:xfrm rot="16200000" flipH="1">
              <a:off x="1333" y="2242"/>
              <a:ext cx="598" cy="1"/>
            </a:xfrm>
            <a:prstGeom prst="straightConnector1">
              <a:avLst/>
            </a:prstGeom>
            <a:noFill/>
            <a:ln w="28575">
              <a:solidFill>
                <a:schemeClr val="tx1"/>
              </a:solidFill>
              <a:prstDash val="sysDot"/>
              <a:round/>
              <a:headEn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cxnSp>
          <p:nvCxnSpPr>
            <p:cNvPr id="50208" name="Straight Arrow Connector 35"/>
            <p:cNvCxnSpPr>
              <a:cxnSpLocks noChangeShapeType="1"/>
            </p:cNvCxnSpPr>
            <p:nvPr/>
          </p:nvCxnSpPr>
          <p:spPr bwMode="auto">
            <a:xfrm rot="5400000" flipH="1" flipV="1">
              <a:off x="1540" y="2993"/>
              <a:ext cx="207" cy="0"/>
            </a:xfrm>
            <a:prstGeom prst="straightConnector1">
              <a:avLst/>
            </a:prstGeom>
            <a:noFill/>
            <a:ln w="28575">
              <a:solidFill>
                <a:schemeClr val="tx1"/>
              </a:solidFill>
              <a:prstDash val="sysDot"/>
              <a:round/>
              <a:headEnd type="stealth" w="lg" len="med"/>
              <a:tailEnd type="stealth" w="lg" len="me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cxnSp>
      </p:grpSp>
      <p:sp>
        <p:nvSpPr>
          <p:cNvPr id="50181" name="Text Box 33"/>
          <p:cNvSpPr txBox="1">
            <a:spLocks noChangeArrowheads="1"/>
          </p:cNvSpPr>
          <p:nvPr/>
        </p:nvSpPr>
        <p:spPr bwMode="auto">
          <a:xfrm>
            <a:off x="461963" y="6308725"/>
            <a:ext cx="8020050" cy="36671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eaLnBrk="1" hangingPunct="1"/>
            <a:r>
              <a:rPr lang="en-US" sz="1800" smtClean="0">
                <a:solidFill>
                  <a:srgbClr val="A50021"/>
                </a:solidFill>
              </a:rPr>
              <a:t>Throughput: 800 Mbps for 512B packets, or 1400 Mbps for 896B packets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4536292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5"/>
          <p:cNvSpPr>
            <a:spLocks noGrp="1" noChangeArrowheads="1"/>
          </p:cNvSpPr>
          <p:nvPr>
            <p:ph type="title"/>
          </p:nvPr>
        </p:nvSpPr>
        <p:spPr/>
        <p:txBody>
          <a:bodyPr/>
          <a:lstStyle/>
          <a:p>
            <a:r>
              <a:rPr lang="en-US" altLang="ko-KR" smtClean="0"/>
              <a:t>Conclusions on SEATTLE</a:t>
            </a:r>
            <a:endParaRPr lang="en-US" altLang="ko-KR"/>
          </a:p>
        </p:txBody>
      </p:sp>
      <p:sp>
        <p:nvSpPr>
          <p:cNvPr id="52227" name="Rectangle 6"/>
          <p:cNvSpPr>
            <a:spLocks noGrp="1" noChangeArrowheads="1"/>
          </p:cNvSpPr>
          <p:nvPr>
            <p:ph idx="1"/>
          </p:nvPr>
        </p:nvSpPr>
        <p:spPr/>
        <p:txBody>
          <a:bodyPr/>
          <a:lstStyle/>
          <a:p>
            <a:r>
              <a:rPr lang="en-US" sz="3200" dirty="0" smtClean="0"/>
              <a:t>SEATTLE </a:t>
            </a:r>
          </a:p>
          <a:p>
            <a:pPr lvl="1"/>
            <a:r>
              <a:rPr lang="en-US" sz="2800" dirty="0" smtClean="0"/>
              <a:t>Self-configuring, scalable, efficient</a:t>
            </a:r>
          </a:p>
          <a:p>
            <a:r>
              <a:rPr lang="en-US" sz="3200" dirty="0" smtClean="0"/>
              <a:t>Enabling design decisions</a:t>
            </a:r>
          </a:p>
          <a:p>
            <a:pPr lvl="1"/>
            <a:r>
              <a:rPr lang="en-US" sz="2800" dirty="0" smtClean="0"/>
              <a:t>One-hop DHT with link-state routing</a:t>
            </a:r>
          </a:p>
          <a:p>
            <a:pPr lvl="1"/>
            <a:r>
              <a:rPr lang="en-US" sz="2800" dirty="0" smtClean="0"/>
              <a:t>Reactive location resolution and caching</a:t>
            </a:r>
          </a:p>
          <a:p>
            <a:pPr lvl="1"/>
            <a:r>
              <a:rPr lang="en-US" sz="2800" dirty="0" smtClean="0"/>
              <a:t>Shortest-path forwarding</a:t>
            </a:r>
          </a:p>
          <a:p>
            <a:r>
              <a:rPr lang="en-US" sz="3200" dirty="0" smtClean="0"/>
              <a:t>Relevance to Coronet</a:t>
            </a:r>
          </a:p>
          <a:p>
            <a:pPr lvl="1"/>
            <a:r>
              <a:rPr lang="en-US" sz="2800" dirty="0" smtClean="0"/>
              <a:t>Backbone as one big virtual LAN</a:t>
            </a:r>
          </a:p>
          <a:p>
            <a:pPr lvl="1"/>
            <a:r>
              <a:rPr lang="en-US" sz="2800" dirty="0" smtClean="0"/>
              <a:t>Using Ethernet addressing</a:t>
            </a:r>
            <a:endParaRPr lang="en-US" sz="2800" dirty="0" smtClean="0"/>
          </a:p>
          <a:p>
            <a:pPr lvl="2"/>
            <a:endParaRPr lang="en-US" dirty="0"/>
          </a:p>
        </p:txBody>
      </p:sp>
      <p:sp>
        <p:nvSpPr>
          <p:cNvPr id="52225" name="Slide Number Placeholder 3"/>
          <p:cNvSpPr>
            <a:spLocks noGrp="1"/>
          </p:cNvSpPr>
          <p:nvPr>
            <p:ph type="sldNum" sz="quarter" idx="10"/>
          </p:nvPr>
        </p:nvSpPr>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fld id="{BB39965F-2459-0A4D-A280-706CD304962A}" type="slidenum">
              <a:rPr lang="en-US" smtClean="0"/>
              <a:pPr/>
              <a:t>13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88517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Router Grafting</a:t>
            </a:r>
            <a:endParaRPr lang="en-US" dirty="0"/>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14</a:t>
            </a:fld>
            <a:endParaRPr lang="en-US">
              <a:solidFill>
                <a:srgbClr val="000000"/>
              </a:solidFill>
            </a:endParaRPr>
          </a:p>
        </p:txBody>
      </p:sp>
      <p:sp>
        <p:nvSpPr>
          <p:cNvPr id="7" name="TextBox 6"/>
          <p:cNvSpPr txBox="1"/>
          <p:nvPr/>
        </p:nvSpPr>
        <p:spPr>
          <a:xfrm>
            <a:off x="685800" y="4953000"/>
            <a:ext cx="8060808" cy="369332"/>
          </a:xfrm>
          <a:prstGeom prst="rect">
            <a:avLst/>
          </a:prstGeom>
          <a:noFill/>
        </p:spPr>
        <p:txBody>
          <a:bodyPr wrap="none" rtlCol="0">
            <a:spAutoFit/>
          </a:bodyPr>
          <a:lstStyle/>
          <a:p>
            <a:r>
              <a:rPr lang="en-US" b="1" dirty="0" smtClean="0"/>
              <a:t>Joint work with Eric Keller, </a:t>
            </a:r>
            <a:r>
              <a:rPr lang="en-US" b="1" dirty="0" err="1" smtClean="0"/>
              <a:t>Kobus</a:t>
            </a:r>
            <a:r>
              <a:rPr lang="en-US" b="1" dirty="0" smtClean="0"/>
              <a:t> van </a:t>
            </a:r>
            <a:r>
              <a:rPr lang="en-US" b="1" dirty="0" err="1" smtClean="0"/>
              <a:t>der</a:t>
            </a:r>
            <a:r>
              <a:rPr lang="en-US" b="1" dirty="0" smtClean="0"/>
              <a:t> </a:t>
            </a:r>
            <a:r>
              <a:rPr lang="en-US" b="1" dirty="0" err="1" smtClean="0"/>
              <a:t>Merwe</a:t>
            </a:r>
            <a:r>
              <a:rPr lang="en-US" b="1" dirty="0" smtClean="0"/>
              <a:t>, and Michael </a:t>
            </a:r>
            <a:r>
              <a:rPr lang="en-US" b="1" dirty="0" err="1" smtClean="0"/>
              <a:t>Schapira</a:t>
            </a:r>
            <a:r>
              <a:rPr lang="en-US" b="1" dirty="0" smtClean="0"/>
              <a:t> </a:t>
            </a:r>
            <a:endParaRPr lang="en-US" b="1" dirty="0"/>
          </a:p>
        </p:txBody>
      </p:sp>
      <p:pic>
        <p:nvPicPr>
          <p:cNvPr id="8" name="Picture 7"/>
          <p:cNvPicPr>
            <a:picLocks noChangeAspect="1"/>
          </p:cNvPicPr>
          <p:nvPr/>
        </p:nvPicPr>
        <p:blipFill>
          <a:blip r:embed="rId2"/>
          <a:stretch>
            <a:fillRect/>
          </a:stretch>
        </p:blipFill>
        <p:spPr>
          <a:xfrm>
            <a:off x="838200" y="1447800"/>
            <a:ext cx="4007922" cy="3086100"/>
          </a:xfrm>
          <a:prstGeom prst="rect">
            <a:avLst/>
          </a:prstGeom>
        </p:spPr>
      </p:pic>
      <p:pic>
        <p:nvPicPr>
          <p:cNvPr id="10" name="Picture 4"/>
          <p:cNvPicPr>
            <a:picLocks noChangeAspect="1" noChangeArrowheads="1"/>
          </p:cNvPicPr>
          <p:nvPr/>
        </p:nvPicPr>
        <p:blipFill>
          <a:blip r:embed="rId3"/>
          <a:srcRect/>
          <a:stretch>
            <a:fillRect/>
          </a:stretch>
        </p:blipFill>
        <p:spPr bwMode="auto">
          <a:xfrm>
            <a:off x="5181600" y="1295400"/>
            <a:ext cx="3238500" cy="3238500"/>
          </a:xfrm>
          <a:prstGeom prst="rect">
            <a:avLst/>
          </a:prstGeom>
          <a:noFill/>
          <a:ln w="9525">
            <a:noFill/>
            <a:miter lim="800000"/>
            <a:headEnd/>
            <a:tailEnd/>
          </a:ln>
        </p:spPr>
      </p:pic>
      <p:sp>
        <p:nvSpPr>
          <p:cNvPr id="11" name="Rectangle 10"/>
          <p:cNvSpPr/>
          <p:nvPr/>
        </p:nvSpPr>
        <p:spPr>
          <a:xfrm>
            <a:off x="1752600" y="5678269"/>
            <a:ext cx="5562600" cy="369332"/>
          </a:xfrm>
          <a:prstGeom prst="rect">
            <a:avLst/>
          </a:prstGeom>
        </p:spPr>
        <p:txBody>
          <a:bodyPr wrap="square">
            <a:spAutoFit/>
          </a:bodyPr>
          <a:lstStyle/>
          <a:p>
            <a:r>
              <a:rPr lang="en-US" dirty="0" smtClean="0"/>
              <a:t>http://www.cs.princeton.edu/~jrex/papers/nsdi10.pdf</a:t>
            </a:r>
            <a:endParaRPr lang="en-US" dirty="0"/>
          </a:p>
        </p:txBody>
      </p:sp>
      <p:sp>
        <p:nvSpPr>
          <p:cNvPr id="12" name="Rectangle 11"/>
          <p:cNvSpPr/>
          <p:nvPr/>
        </p:nvSpPr>
        <p:spPr>
          <a:xfrm>
            <a:off x="1524000" y="6019800"/>
            <a:ext cx="6248400" cy="369332"/>
          </a:xfrm>
          <a:prstGeom prst="rect">
            <a:avLst/>
          </a:prstGeom>
        </p:spPr>
        <p:txBody>
          <a:bodyPr wrap="square">
            <a:spAutoFit/>
          </a:bodyPr>
          <a:lstStyle/>
          <a:p>
            <a:r>
              <a:rPr lang="en-US" dirty="0" smtClean="0"/>
              <a:t>http://</a:t>
            </a:r>
            <a:r>
              <a:rPr lang="en-US" dirty="0" err="1" smtClean="0"/>
              <a:t>www.cs.princeton.edu/~jrex/papers/temigration.pdf</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 Change is Disruptive</a:t>
            </a:r>
            <a:endParaRPr lang="en-US" dirty="0"/>
          </a:p>
        </p:txBody>
      </p:sp>
      <p:sp>
        <p:nvSpPr>
          <p:cNvPr id="3" name="Content Placeholder 2"/>
          <p:cNvSpPr>
            <a:spLocks noGrp="1"/>
          </p:cNvSpPr>
          <p:nvPr>
            <p:ph idx="1"/>
          </p:nvPr>
        </p:nvSpPr>
        <p:spPr/>
        <p:txBody>
          <a:bodyPr/>
          <a:lstStyle/>
          <a:p>
            <a:r>
              <a:rPr lang="en-US" sz="3200" dirty="0" smtClean="0"/>
              <a:t>Planned change</a:t>
            </a:r>
          </a:p>
          <a:p>
            <a:pPr lvl="1"/>
            <a:r>
              <a:rPr lang="en-US" sz="2800" dirty="0" smtClean="0"/>
              <a:t>Maintenance on a link, card, or router</a:t>
            </a:r>
          </a:p>
          <a:p>
            <a:pPr lvl="1"/>
            <a:r>
              <a:rPr lang="en-US" sz="2800" dirty="0" smtClean="0"/>
              <a:t>Re-homing customer to enable new features</a:t>
            </a:r>
          </a:p>
          <a:p>
            <a:pPr lvl="1">
              <a:spcAft>
                <a:spcPts val="3600"/>
              </a:spcAft>
            </a:pPr>
            <a:r>
              <a:rPr lang="en-US" sz="2800" dirty="0" smtClean="0"/>
              <a:t>Traffic engineering by changing the traffic matrix</a:t>
            </a:r>
          </a:p>
          <a:p>
            <a:pPr lvl="1"/>
            <a:endParaRPr lang="en-US" sz="2800" dirty="0" smtClean="0"/>
          </a:p>
          <a:p>
            <a:pPr lvl="1"/>
            <a:endParaRPr lang="en-US" sz="2800" dirty="0" smtClean="0"/>
          </a:p>
          <a:p>
            <a:r>
              <a:rPr lang="en-US" sz="3200" dirty="0" smtClean="0"/>
              <a:t>Several minutes of disruption</a:t>
            </a:r>
          </a:p>
          <a:p>
            <a:pPr lvl="1"/>
            <a:r>
              <a:rPr lang="en-US" sz="2800" dirty="0" smtClean="0"/>
              <a:t>Remove link and reconfigure old router</a:t>
            </a:r>
          </a:p>
          <a:p>
            <a:pPr lvl="1"/>
            <a:r>
              <a:rPr lang="en-US" sz="2800" dirty="0" smtClean="0"/>
              <a:t>Connect link to the new router</a:t>
            </a:r>
          </a:p>
          <a:p>
            <a:pPr lvl="1"/>
            <a:r>
              <a:rPr lang="en-US" sz="2800" dirty="0" smtClean="0"/>
              <a:t>Establish BGP session and exchange routes</a:t>
            </a:r>
          </a:p>
          <a:p>
            <a:pPr lvl="1"/>
            <a:endParaRPr lang="en-US" sz="2800" dirty="0" smtClean="0"/>
          </a:p>
          <a:p>
            <a:pPr lvl="1"/>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15</a:t>
            </a:fld>
            <a:endParaRPr lang="en-US">
              <a:solidFill>
                <a:srgbClr val="000000"/>
              </a:solidFill>
            </a:endParaRPr>
          </a:p>
        </p:txBody>
      </p:sp>
      <p:pic>
        <p:nvPicPr>
          <p:cNvPr id="19" name="Picture 37"/>
          <p:cNvPicPr>
            <a:picLocks noChangeArrowheads="1"/>
          </p:cNvPicPr>
          <p:nvPr/>
        </p:nvPicPr>
        <p:blipFill>
          <a:blip r:embed="rId2"/>
          <a:srcRect/>
          <a:stretch>
            <a:fillRect/>
          </a:stretch>
        </p:blipFill>
        <p:spPr bwMode="auto">
          <a:xfrm>
            <a:off x="4276281" y="3495676"/>
            <a:ext cx="457200" cy="352425"/>
          </a:xfrm>
          <a:prstGeom prst="rect">
            <a:avLst/>
          </a:prstGeom>
          <a:noFill/>
          <a:ln w="9525">
            <a:noFill/>
            <a:miter lim="800000"/>
            <a:headEnd/>
            <a:tailEnd/>
          </a:ln>
        </p:spPr>
      </p:pic>
      <p:pic>
        <p:nvPicPr>
          <p:cNvPr id="20" name="Picture 37"/>
          <p:cNvPicPr>
            <a:picLocks noChangeArrowheads="1"/>
          </p:cNvPicPr>
          <p:nvPr/>
        </p:nvPicPr>
        <p:blipFill>
          <a:blip r:embed="rId2"/>
          <a:srcRect/>
          <a:stretch>
            <a:fillRect/>
          </a:stretch>
        </p:blipFill>
        <p:spPr bwMode="auto">
          <a:xfrm>
            <a:off x="4047681" y="4157663"/>
            <a:ext cx="457200" cy="352425"/>
          </a:xfrm>
          <a:prstGeom prst="rect">
            <a:avLst/>
          </a:prstGeom>
          <a:noFill/>
          <a:ln w="9525">
            <a:noFill/>
            <a:miter lim="800000"/>
            <a:headEnd/>
            <a:tailEnd/>
          </a:ln>
        </p:spPr>
      </p:pic>
      <p:sp>
        <p:nvSpPr>
          <p:cNvPr id="21" name="Cloud 20"/>
          <p:cNvSpPr/>
          <p:nvPr/>
        </p:nvSpPr>
        <p:spPr bwMode="auto">
          <a:xfrm>
            <a:off x="2066481" y="3352800"/>
            <a:ext cx="2667000" cy="1362075"/>
          </a:xfrm>
          <a:prstGeom prst="cloud">
            <a:avLst/>
          </a:prstGeom>
          <a:noFill/>
          <a:ln w="9525" cap="flat" cmpd="sng" algn="ctr">
            <a:solidFill>
              <a:srgbClr val="0000FF"/>
            </a:solidFill>
            <a:prstDash val="solid"/>
            <a:round/>
            <a:headEnd type="none" w="med" len="med"/>
            <a:tailEnd type="none" w="med" len="med"/>
          </a:ln>
          <a:effectLst/>
        </p:spPr>
        <p:txBody>
          <a:bodyPr wrap="none" anchor="ctr">
            <a:prstTxWarp prst="textNoShape">
              <a:avLst/>
            </a:prstTxWarp>
          </a:bodyPr>
          <a:lstStyle/>
          <a:p>
            <a:pPr algn="ctr">
              <a:defRPr/>
            </a:pPr>
            <a:endParaRPr lang="en-US" sz="2000" b="1">
              <a:latin typeface="Helvetica" pitchFamily="34" charset="0"/>
            </a:endParaRPr>
          </a:p>
        </p:txBody>
      </p:sp>
      <p:pic>
        <p:nvPicPr>
          <p:cNvPr id="22" name="Picture 37"/>
          <p:cNvPicPr>
            <a:picLocks noChangeArrowheads="1"/>
          </p:cNvPicPr>
          <p:nvPr/>
        </p:nvPicPr>
        <p:blipFill>
          <a:blip r:embed="rId2"/>
          <a:srcRect/>
          <a:stretch>
            <a:fillRect/>
          </a:stretch>
        </p:blipFill>
        <p:spPr bwMode="auto">
          <a:xfrm>
            <a:off x="5190681" y="3805238"/>
            <a:ext cx="457200" cy="352425"/>
          </a:xfrm>
          <a:prstGeom prst="rect">
            <a:avLst/>
          </a:prstGeom>
          <a:noFill/>
          <a:ln w="9525">
            <a:noFill/>
            <a:miter lim="800000"/>
            <a:headEnd/>
            <a:tailEnd/>
          </a:ln>
        </p:spPr>
      </p:pic>
      <p:cxnSp>
        <p:nvCxnSpPr>
          <p:cNvPr id="23" name="Straight Connector 22"/>
          <p:cNvCxnSpPr>
            <a:stCxn id="19" idx="3"/>
            <a:endCxn id="22" idx="1"/>
          </p:cNvCxnSpPr>
          <p:nvPr/>
        </p:nvCxnSpPr>
        <p:spPr bwMode="auto">
          <a:xfrm>
            <a:off x="4733481" y="3671889"/>
            <a:ext cx="457200" cy="309562"/>
          </a:xfrm>
          <a:prstGeom prst="line">
            <a:avLst/>
          </a:prstGeom>
          <a:noFill/>
          <a:ln w="38100" cap="flat" cmpd="sng" algn="ctr">
            <a:solidFill>
              <a:srgbClr val="0000FF"/>
            </a:solidFill>
            <a:prstDash val="solid"/>
            <a:round/>
            <a:headEnd type="none" w="med" len="med"/>
            <a:tailEnd type="none" w="med" len="med"/>
          </a:ln>
          <a:effectLst/>
        </p:spPr>
      </p:cxnSp>
      <p:cxnSp>
        <p:nvCxnSpPr>
          <p:cNvPr id="24" name="Straight Connector 23"/>
          <p:cNvCxnSpPr>
            <a:stCxn id="20" idx="3"/>
          </p:cNvCxnSpPr>
          <p:nvPr/>
        </p:nvCxnSpPr>
        <p:spPr bwMode="auto">
          <a:xfrm flipV="1">
            <a:off x="4504881" y="4133851"/>
            <a:ext cx="838200" cy="200025"/>
          </a:xfrm>
          <a:prstGeom prst="line">
            <a:avLst/>
          </a:prstGeom>
          <a:noFill/>
          <a:ln w="38100" cap="flat" cmpd="sng" algn="ctr">
            <a:solidFill>
              <a:srgbClr val="0000FF"/>
            </a:solidFill>
            <a:prstDash val="dash"/>
            <a:round/>
            <a:headEnd type="none" w="med" len="med"/>
            <a:tailEnd type="none" w="med" len="med"/>
          </a:ln>
          <a:effectLst/>
        </p:spPr>
      </p:cxnSp>
      <p:sp>
        <p:nvSpPr>
          <p:cNvPr id="25" name="TextBox 24"/>
          <p:cNvSpPr txBox="1"/>
          <p:nvPr/>
        </p:nvSpPr>
        <p:spPr>
          <a:xfrm>
            <a:off x="5876481" y="3805238"/>
            <a:ext cx="1133919" cy="369332"/>
          </a:xfrm>
          <a:prstGeom prst="rect">
            <a:avLst/>
          </a:prstGeom>
          <a:noFill/>
        </p:spPr>
        <p:txBody>
          <a:bodyPr wrap="none" rtlCol="0">
            <a:spAutoFit/>
          </a:bodyPr>
          <a:lstStyle/>
          <a:p>
            <a:r>
              <a:rPr lang="en-US" dirty="0" smtClean="0"/>
              <a:t>customer</a:t>
            </a:r>
            <a:endParaRPr lang="en-US" dirty="0"/>
          </a:p>
        </p:txBody>
      </p:sp>
      <p:sp>
        <p:nvSpPr>
          <p:cNvPr id="26" name="TextBox 25"/>
          <p:cNvSpPr txBox="1"/>
          <p:nvPr/>
        </p:nvSpPr>
        <p:spPr>
          <a:xfrm>
            <a:off x="2819400" y="3796785"/>
            <a:ext cx="1018616" cy="369332"/>
          </a:xfrm>
          <a:prstGeom prst="rect">
            <a:avLst/>
          </a:prstGeom>
          <a:noFill/>
        </p:spPr>
        <p:txBody>
          <a:bodyPr wrap="none" rtlCol="0">
            <a:spAutoFit/>
          </a:bodyPr>
          <a:lstStyle/>
          <a:p>
            <a:r>
              <a:rPr lang="en-US" dirty="0" smtClean="0"/>
              <a:t>provider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8914" name="Picture 12"/>
          <p:cNvPicPr>
            <a:picLocks noChangeArrowheads="1"/>
          </p:cNvPicPr>
          <p:nvPr/>
        </p:nvPicPr>
        <p:blipFill>
          <a:blip r:embed="rId3"/>
          <a:srcRect/>
          <a:stretch>
            <a:fillRect/>
          </a:stretch>
        </p:blipFill>
        <p:spPr bwMode="auto">
          <a:xfrm>
            <a:off x="1143000" y="3365500"/>
            <a:ext cx="6629400" cy="3340100"/>
          </a:xfrm>
          <a:prstGeom prst="rect">
            <a:avLst/>
          </a:prstGeom>
          <a:noFill/>
          <a:ln w="9525">
            <a:noFill/>
            <a:miter lim="800000"/>
            <a:headEnd/>
            <a:tailEnd/>
          </a:ln>
        </p:spPr>
      </p:pic>
      <p:pic>
        <p:nvPicPr>
          <p:cNvPr id="38915" name="Picture 50"/>
          <p:cNvPicPr>
            <a:picLocks noChangeAspect="1" noChangeArrowheads="1"/>
          </p:cNvPicPr>
          <p:nvPr/>
        </p:nvPicPr>
        <p:blipFill>
          <a:blip r:embed="rId4"/>
          <a:srcRect/>
          <a:stretch>
            <a:fillRect/>
          </a:stretch>
        </p:blipFill>
        <p:spPr bwMode="auto">
          <a:xfrm>
            <a:off x="4648200" y="5194300"/>
            <a:ext cx="762000" cy="1016000"/>
          </a:xfrm>
          <a:prstGeom prst="rect">
            <a:avLst/>
          </a:prstGeom>
          <a:noFill/>
          <a:ln w="9525">
            <a:noFill/>
            <a:miter lim="800000"/>
            <a:headEnd/>
            <a:tailEnd/>
          </a:ln>
        </p:spPr>
      </p:pic>
      <p:pic>
        <p:nvPicPr>
          <p:cNvPr id="38916" name="Picture 50"/>
          <p:cNvPicPr>
            <a:picLocks noChangeAspect="1" noChangeArrowheads="1"/>
          </p:cNvPicPr>
          <p:nvPr/>
        </p:nvPicPr>
        <p:blipFill>
          <a:blip r:embed="rId4"/>
          <a:srcRect/>
          <a:stretch>
            <a:fillRect/>
          </a:stretch>
        </p:blipFill>
        <p:spPr bwMode="auto">
          <a:xfrm>
            <a:off x="2057400" y="5041900"/>
            <a:ext cx="762000" cy="1016000"/>
          </a:xfrm>
          <a:prstGeom prst="rect">
            <a:avLst/>
          </a:prstGeom>
          <a:noFill/>
          <a:ln w="9525">
            <a:noFill/>
            <a:miter lim="800000"/>
            <a:headEnd/>
            <a:tailEnd/>
          </a:ln>
        </p:spPr>
      </p:pic>
      <p:pic>
        <p:nvPicPr>
          <p:cNvPr id="38917" name="Picture 50"/>
          <p:cNvPicPr>
            <a:picLocks noChangeAspect="1" noChangeArrowheads="1"/>
          </p:cNvPicPr>
          <p:nvPr/>
        </p:nvPicPr>
        <p:blipFill>
          <a:blip r:embed="rId4"/>
          <a:srcRect/>
          <a:stretch>
            <a:fillRect/>
          </a:stretch>
        </p:blipFill>
        <p:spPr bwMode="auto">
          <a:xfrm>
            <a:off x="2971800" y="4051300"/>
            <a:ext cx="762000" cy="1016000"/>
          </a:xfrm>
          <a:prstGeom prst="rect">
            <a:avLst/>
          </a:prstGeom>
          <a:noFill/>
          <a:ln w="9525">
            <a:noFill/>
            <a:miter lim="800000"/>
            <a:headEnd/>
            <a:tailEnd/>
          </a:ln>
        </p:spPr>
      </p:pic>
      <p:pic>
        <p:nvPicPr>
          <p:cNvPr id="38918" name="Picture 50"/>
          <p:cNvPicPr>
            <a:picLocks noChangeAspect="1" noChangeArrowheads="1"/>
          </p:cNvPicPr>
          <p:nvPr/>
        </p:nvPicPr>
        <p:blipFill>
          <a:blip r:embed="rId4"/>
          <a:srcRect/>
          <a:stretch>
            <a:fillRect/>
          </a:stretch>
        </p:blipFill>
        <p:spPr bwMode="auto">
          <a:xfrm>
            <a:off x="5791200" y="3898900"/>
            <a:ext cx="762000" cy="1016000"/>
          </a:xfrm>
          <a:prstGeom prst="rect">
            <a:avLst/>
          </a:prstGeom>
          <a:noFill/>
          <a:ln w="9525">
            <a:noFill/>
            <a:miter lim="800000"/>
            <a:headEnd/>
            <a:tailEnd/>
          </a:ln>
        </p:spPr>
      </p:pic>
      <p:sp>
        <p:nvSpPr>
          <p:cNvPr id="38919" name="Title 1"/>
          <p:cNvSpPr>
            <a:spLocks noGrp="1"/>
          </p:cNvSpPr>
          <p:nvPr>
            <p:ph type="title"/>
          </p:nvPr>
        </p:nvSpPr>
        <p:spPr/>
        <p:txBody>
          <a:bodyPr/>
          <a:lstStyle/>
          <a:p>
            <a:r>
              <a:rPr lang="en-US" sz="3200" dirty="0" smtClean="0"/>
              <a:t>Router Grafting: Seamless Migration</a:t>
            </a:r>
            <a:endParaRPr lang="en-US" sz="3200" dirty="0" smtClean="0"/>
          </a:p>
        </p:txBody>
      </p:sp>
      <p:sp>
        <p:nvSpPr>
          <p:cNvPr id="24" name="Content Placeholder 23"/>
          <p:cNvSpPr>
            <a:spLocks noGrp="1"/>
          </p:cNvSpPr>
          <p:nvPr>
            <p:ph idx="1"/>
          </p:nvPr>
        </p:nvSpPr>
        <p:spPr/>
        <p:txBody>
          <a:bodyPr/>
          <a:lstStyle/>
          <a:p>
            <a:r>
              <a:rPr lang="en-US" dirty="0" smtClean="0"/>
              <a:t>IP: </a:t>
            </a:r>
            <a:r>
              <a:rPr lang="en-US" dirty="0" smtClean="0">
                <a:solidFill>
                  <a:schemeClr val="tx1"/>
                </a:solidFill>
              </a:rPr>
              <a:t>signal new path in underlying transport network</a:t>
            </a:r>
          </a:p>
          <a:p>
            <a:r>
              <a:rPr lang="en-US" dirty="0" smtClean="0">
                <a:solidFill>
                  <a:schemeClr val="accent6">
                    <a:lumMod val="50000"/>
                    <a:lumOff val="50000"/>
                  </a:schemeClr>
                </a:solidFill>
              </a:rPr>
              <a:t>TCP</a:t>
            </a:r>
            <a:r>
              <a:rPr lang="en-US" dirty="0" smtClean="0">
                <a:solidFill>
                  <a:schemeClr val="tx1"/>
                </a:solidFill>
              </a:rPr>
              <a:t>: transfer TCP state, and keep IP address</a:t>
            </a:r>
          </a:p>
          <a:p>
            <a:r>
              <a:rPr lang="en-US" dirty="0" smtClean="0">
                <a:solidFill>
                  <a:srgbClr val="2E2EFF"/>
                </a:solidFill>
              </a:rPr>
              <a:t>BGP: </a:t>
            </a:r>
            <a:r>
              <a:rPr lang="en-US" dirty="0" smtClean="0">
                <a:solidFill>
                  <a:schemeClr val="tx1"/>
                </a:solidFill>
              </a:rPr>
              <a:t>copy BGP state, repeat decision process</a:t>
            </a:r>
            <a:endParaRPr lang="en-US" dirty="0">
              <a:solidFill>
                <a:schemeClr val="tx1"/>
              </a:solidFill>
            </a:endParaRPr>
          </a:p>
        </p:txBody>
      </p:sp>
      <p:sp>
        <p:nvSpPr>
          <p:cNvPr id="38920" name="Slide Number Placeholder 3"/>
          <p:cNvSpPr>
            <a:spLocks noGrp="1"/>
          </p:cNvSpPr>
          <p:nvPr>
            <p:ph type="sldNum" sz="quarter" idx="10"/>
          </p:nvPr>
        </p:nvSpPr>
        <p:spPr/>
        <p:txBody>
          <a:bodyPr/>
          <a:lstStyle/>
          <a:p>
            <a:fld id="{E2F11B1C-73A1-8E45-9868-0C4930C89003}" type="slidenum">
              <a:rPr lang="en-US" smtClean="0"/>
              <a:pPr/>
              <a:t>16</a:t>
            </a:fld>
            <a:endParaRPr lang="en-US"/>
          </a:p>
        </p:txBody>
      </p:sp>
      <p:sp>
        <p:nvSpPr>
          <p:cNvPr id="38921" name="Line 20"/>
          <p:cNvSpPr>
            <a:spLocks noChangeShapeType="1"/>
          </p:cNvSpPr>
          <p:nvPr/>
        </p:nvSpPr>
        <p:spPr bwMode="auto">
          <a:xfrm flipH="1">
            <a:off x="5105400" y="4648200"/>
            <a:ext cx="838200" cy="698500"/>
          </a:xfrm>
          <a:prstGeom prst="line">
            <a:avLst/>
          </a:prstGeom>
          <a:noFill/>
          <a:ln w="38100">
            <a:solidFill>
              <a:srgbClr val="0080FF"/>
            </a:solidFill>
            <a:round/>
            <a:headEnd/>
            <a:tailEnd/>
          </a:ln>
        </p:spPr>
        <p:txBody>
          <a:bodyPr wrap="none" anchor="ctr">
            <a:prstTxWarp prst="textNoShape">
              <a:avLst/>
            </a:prstTxWarp>
          </a:bodyPr>
          <a:lstStyle/>
          <a:p>
            <a:endParaRPr lang="en-US"/>
          </a:p>
        </p:txBody>
      </p:sp>
      <p:sp>
        <p:nvSpPr>
          <p:cNvPr id="38922" name="Line 20"/>
          <p:cNvSpPr>
            <a:spLocks noChangeShapeType="1"/>
          </p:cNvSpPr>
          <p:nvPr/>
        </p:nvSpPr>
        <p:spPr bwMode="auto">
          <a:xfrm flipH="1">
            <a:off x="3657600" y="4419600"/>
            <a:ext cx="2286000" cy="76200"/>
          </a:xfrm>
          <a:prstGeom prst="line">
            <a:avLst/>
          </a:prstGeom>
          <a:noFill/>
          <a:ln w="38100">
            <a:solidFill>
              <a:srgbClr val="0080FF"/>
            </a:solidFill>
            <a:round/>
            <a:headEnd/>
            <a:tailEnd/>
          </a:ln>
        </p:spPr>
        <p:txBody>
          <a:bodyPr wrap="none" anchor="ctr">
            <a:prstTxWarp prst="textNoShape">
              <a:avLst/>
            </a:prstTxWarp>
          </a:bodyPr>
          <a:lstStyle/>
          <a:p>
            <a:endParaRPr lang="en-US"/>
          </a:p>
        </p:txBody>
      </p:sp>
      <p:sp>
        <p:nvSpPr>
          <p:cNvPr id="38923" name="Line 20"/>
          <p:cNvSpPr>
            <a:spLocks noChangeShapeType="1"/>
          </p:cNvSpPr>
          <p:nvPr/>
        </p:nvSpPr>
        <p:spPr bwMode="auto">
          <a:xfrm flipH="1">
            <a:off x="2514600" y="4584700"/>
            <a:ext cx="685800" cy="762000"/>
          </a:xfrm>
          <a:prstGeom prst="line">
            <a:avLst/>
          </a:prstGeom>
          <a:noFill/>
          <a:ln w="38100">
            <a:solidFill>
              <a:srgbClr val="0080FF"/>
            </a:solidFill>
            <a:round/>
            <a:headEnd/>
            <a:tailEnd/>
          </a:ln>
        </p:spPr>
        <p:txBody>
          <a:bodyPr wrap="none" anchor="ctr">
            <a:prstTxWarp prst="textNoShape">
              <a:avLst/>
            </a:prstTxWarp>
          </a:bodyPr>
          <a:lstStyle/>
          <a:p>
            <a:endParaRPr lang="en-US"/>
          </a:p>
        </p:txBody>
      </p:sp>
      <p:cxnSp>
        <p:nvCxnSpPr>
          <p:cNvPr id="38924" name="Straight Connector 21"/>
          <p:cNvCxnSpPr>
            <a:cxnSpLocks noChangeShapeType="1"/>
          </p:cNvCxnSpPr>
          <p:nvPr/>
        </p:nvCxnSpPr>
        <p:spPr bwMode="auto">
          <a:xfrm>
            <a:off x="2667000" y="5535613"/>
            <a:ext cx="1981200" cy="1587"/>
          </a:xfrm>
          <a:prstGeom prst="line">
            <a:avLst/>
          </a:prstGeom>
          <a:noFill/>
          <a:ln w="38100">
            <a:solidFill>
              <a:srgbClr val="0080FF"/>
            </a:solidFill>
            <a:round/>
            <a:headEnd/>
            <a:tailEnd/>
          </a:ln>
        </p:spPr>
      </p:cxnSp>
      <p:sp>
        <p:nvSpPr>
          <p:cNvPr id="38925" name="Line 20"/>
          <p:cNvSpPr>
            <a:spLocks noChangeShapeType="1"/>
          </p:cNvSpPr>
          <p:nvPr/>
        </p:nvSpPr>
        <p:spPr bwMode="auto">
          <a:xfrm flipH="1" flipV="1">
            <a:off x="685800" y="5194300"/>
            <a:ext cx="1447800" cy="381000"/>
          </a:xfrm>
          <a:prstGeom prst="line">
            <a:avLst/>
          </a:prstGeom>
          <a:noFill/>
          <a:ln w="38100">
            <a:solidFill>
              <a:srgbClr val="0080FF"/>
            </a:solidFill>
            <a:round/>
            <a:headEnd/>
            <a:tailEnd/>
          </a:ln>
        </p:spPr>
        <p:txBody>
          <a:bodyPr wrap="none" anchor="ctr">
            <a:prstTxWarp prst="textNoShape">
              <a:avLst/>
            </a:prstTxWarp>
          </a:bodyPr>
          <a:lstStyle/>
          <a:p>
            <a:endParaRPr lang="en-US"/>
          </a:p>
        </p:txBody>
      </p:sp>
      <p:sp>
        <p:nvSpPr>
          <p:cNvPr id="20" name="Line 20"/>
          <p:cNvSpPr>
            <a:spLocks noChangeShapeType="1"/>
          </p:cNvSpPr>
          <p:nvPr/>
        </p:nvSpPr>
        <p:spPr bwMode="auto">
          <a:xfrm flipH="1" flipV="1">
            <a:off x="6477000" y="4508500"/>
            <a:ext cx="1828800" cy="292100"/>
          </a:xfrm>
          <a:prstGeom prst="line">
            <a:avLst/>
          </a:prstGeom>
          <a:noFill/>
          <a:ln w="38100">
            <a:solidFill>
              <a:srgbClr val="FF0000"/>
            </a:solidFill>
            <a:round/>
            <a:headEnd/>
            <a:tailEnd/>
          </a:ln>
        </p:spPr>
        <p:txBody>
          <a:bodyPr wrap="none" anchor="ctr">
            <a:prstTxWarp prst="textNoShape">
              <a:avLst/>
            </a:prstTxWarp>
          </a:bodyPr>
          <a:lstStyle/>
          <a:p>
            <a:endParaRPr lang="en-US"/>
          </a:p>
        </p:txBody>
      </p:sp>
      <p:sp>
        <p:nvSpPr>
          <p:cNvPr id="38927" name="Line 20"/>
          <p:cNvSpPr>
            <a:spLocks noChangeShapeType="1"/>
          </p:cNvSpPr>
          <p:nvPr/>
        </p:nvSpPr>
        <p:spPr bwMode="auto">
          <a:xfrm flipH="1">
            <a:off x="6477000" y="4279900"/>
            <a:ext cx="1752600" cy="152400"/>
          </a:xfrm>
          <a:prstGeom prst="line">
            <a:avLst/>
          </a:prstGeom>
          <a:noFill/>
          <a:ln w="38100">
            <a:solidFill>
              <a:srgbClr val="0080FF"/>
            </a:solidFill>
            <a:round/>
            <a:headEnd/>
            <a:tailEnd/>
          </a:ln>
        </p:spPr>
        <p:txBody>
          <a:bodyPr wrap="none" anchor="ctr">
            <a:prstTxWarp prst="textNoShape">
              <a:avLst/>
            </a:prstTxWarp>
          </a:bodyPr>
          <a:lstStyle/>
          <a:p>
            <a:endParaRPr lang="en-US"/>
          </a:p>
        </p:txBody>
      </p:sp>
      <p:sp>
        <p:nvSpPr>
          <p:cNvPr id="22" name="Line 20"/>
          <p:cNvSpPr>
            <a:spLocks noChangeShapeType="1"/>
          </p:cNvSpPr>
          <p:nvPr/>
        </p:nvSpPr>
        <p:spPr bwMode="auto">
          <a:xfrm flipH="1">
            <a:off x="5181600" y="4800600"/>
            <a:ext cx="3124200" cy="698500"/>
          </a:xfrm>
          <a:prstGeom prst="line">
            <a:avLst/>
          </a:prstGeom>
          <a:noFill/>
          <a:ln w="38100">
            <a:solidFill>
              <a:srgbClr val="FF0000"/>
            </a:solidFill>
            <a:round/>
            <a:headEnd/>
            <a:tailEnd/>
          </a:ln>
        </p:spPr>
        <p:txBody>
          <a:bodyPr wrap="none" anchor="ctr">
            <a:prstTxWarp prst="textNoShape">
              <a:avLst/>
            </a:prstTxWarp>
          </a:bodyPr>
          <a:lstStyle/>
          <a:p>
            <a:endParaRPr lang="en-US"/>
          </a:p>
        </p:txBody>
      </p:sp>
      <p:cxnSp>
        <p:nvCxnSpPr>
          <p:cNvPr id="32" name="Curved Connector 31"/>
          <p:cNvCxnSpPr>
            <a:cxnSpLocks noChangeShapeType="1"/>
          </p:cNvCxnSpPr>
          <p:nvPr/>
        </p:nvCxnSpPr>
        <p:spPr bwMode="auto">
          <a:xfrm rot="-5400000" flipH="1" flipV="1">
            <a:off x="5037138" y="3924300"/>
            <a:ext cx="1066800" cy="1295400"/>
          </a:xfrm>
          <a:prstGeom prst="curvedConnector3">
            <a:avLst>
              <a:gd name="adj1" fmla="val -21431"/>
            </a:avLst>
          </a:prstGeom>
          <a:noFill/>
          <a:ln w="38100">
            <a:solidFill>
              <a:srgbClr val="0000FF"/>
            </a:solidFill>
            <a:round/>
            <a:headEnd/>
            <a:tailEnd type="arrow" w="med" len="med"/>
          </a:ln>
        </p:spPr>
      </p:cxnSp>
      <p:sp>
        <p:nvSpPr>
          <p:cNvPr id="34" name="TextBox 33"/>
          <p:cNvSpPr txBox="1">
            <a:spLocks noChangeArrowheads="1"/>
          </p:cNvSpPr>
          <p:nvPr/>
        </p:nvSpPr>
        <p:spPr bwMode="auto">
          <a:xfrm>
            <a:off x="5105400" y="3276600"/>
            <a:ext cx="1287463" cy="369888"/>
          </a:xfrm>
          <a:prstGeom prst="rect">
            <a:avLst/>
          </a:prstGeom>
          <a:solidFill>
            <a:schemeClr val="bg1"/>
          </a:solidFill>
          <a:ln w="9525">
            <a:noFill/>
            <a:miter lim="800000"/>
            <a:headEnd/>
            <a:tailEnd/>
          </a:ln>
        </p:spPr>
        <p:txBody>
          <a:bodyPr wrap="none">
            <a:prstTxWarp prst="textNoShape">
              <a:avLst/>
            </a:prstTxWarp>
            <a:spAutoFit/>
          </a:bodyPr>
          <a:lstStyle/>
          <a:p>
            <a:r>
              <a:rPr lang="en-US">
                <a:ea typeface="ＭＳ Ｐゴシック" charset="-128"/>
                <a:cs typeface="ＭＳ Ｐゴシック" charset="-128"/>
              </a:rPr>
              <a:t>Send state</a:t>
            </a:r>
          </a:p>
        </p:txBody>
      </p:sp>
      <p:sp>
        <p:nvSpPr>
          <p:cNvPr id="36" name="TextBox 35"/>
          <p:cNvSpPr txBox="1">
            <a:spLocks noChangeArrowheads="1"/>
          </p:cNvSpPr>
          <p:nvPr/>
        </p:nvSpPr>
        <p:spPr bwMode="auto">
          <a:xfrm>
            <a:off x="7772400" y="5029200"/>
            <a:ext cx="1158875" cy="369888"/>
          </a:xfrm>
          <a:prstGeom prst="rect">
            <a:avLst/>
          </a:prstGeom>
          <a:noFill/>
          <a:ln w="9525">
            <a:noFill/>
            <a:miter lim="800000"/>
            <a:headEnd/>
            <a:tailEnd/>
          </a:ln>
        </p:spPr>
        <p:txBody>
          <a:bodyPr wrap="none">
            <a:prstTxWarp prst="textNoShape">
              <a:avLst/>
            </a:prstTxWarp>
            <a:spAutoFit/>
          </a:bodyPr>
          <a:lstStyle/>
          <a:p>
            <a:r>
              <a:rPr lang="en-US">
                <a:ea typeface="ＭＳ Ｐゴシック" charset="-128"/>
                <a:cs typeface="ＭＳ Ｐゴシック" charset="-128"/>
              </a:rPr>
              <a:t>Move link</a:t>
            </a:r>
          </a:p>
        </p:txBody>
      </p:sp>
    </p:spTree>
    <p:custDataLst>
      <p:tags r:id="rId1"/>
    </p:custDataLst>
  </p:cSld>
  <p:clrMapOvr>
    <a:masterClrMapping/>
  </p:clrMapOvr>
  <p:transition advTm="3222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strips(downLeft)">
                                      <p:cBhvr>
                                        <p:cTn id="7" dur="500"/>
                                        <p:tgtEl>
                                          <p:spTgt spid="32"/>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grpId="1" nodeType="clickEffect">
                                  <p:stCondLst>
                                    <p:cond delay="0"/>
                                  </p:stCondLst>
                                  <p:childTnLst>
                                    <p:set>
                                      <p:cBhvr>
                                        <p:cTn id="13" dur="1" fill="hold">
                                          <p:stCondLst>
                                            <p:cond delay="0"/>
                                          </p:stCondLst>
                                        </p:cTn>
                                        <p:tgtEl>
                                          <p:spTgt spid="34"/>
                                        </p:tgtEl>
                                        <p:attrNameLst>
                                          <p:attrName>style.visibility</p:attrName>
                                        </p:attrNameLst>
                                      </p:cBhvr>
                                      <p:to>
                                        <p:strVal val="hidden"/>
                                      </p:to>
                                    </p:set>
                                  </p:childTnLst>
                                </p:cTn>
                              </p:par>
                              <p:par>
                                <p:cTn id="14" presetID="1" presetClass="exit" presetSubtype="0" fill="hold" nodeType="withEffect">
                                  <p:stCondLst>
                                    <p:cond delay="0"/>
                                  </p:stCondLst>
                                  <p:childTnLst>
                                    <p:set>
                                      <p:cBhvr>
                                        <p:cTn id="15" dur="1" fill="hold">
                                          <p:stCondLst>
                                            <p:cond delay="0"/>
                                          </p:stCondLst>
                                        </p:cTn>
                                        <p:tgtEl>
                                          <p:spTgt spid="32"/>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20"/>
                                        </p:tgtEl>
                                      </p:cBhvr>
                                    </p:animEffect>
                                    <p:set>
                                      <p:cBhvr>
                                        <p:cTn id="18" dur="1" fill="hold">
                                          <p:stCondLst>
                                            <p:cond delay="499"/>
                                          </p:stCondLst>
                                        </p:cTn>
                                        <p:tgtEl>
                                          <p:spTgt spid="20"/>
                                        </p:tgtEl>
                                        <p:attrNameLst>
                                          <p:attrName>style.visibility</p:attrName>
                                        </p:attrNameLst>
                                      </p:cBhvr>
                                      <p:to>
                                        <p:strVal val="hidden"/>
                                      </p:to>
                                    </p:se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P spid="34" grpId="0" animBg="1"/>
      <p:bldP spid="34" grpId="1" animBg="1"/>
      <p:bldP spid="36"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US" dirty="0" smtClean="0"/>
              <a:t>Prototype Implementation</a:t>
            </a:r>
            <a:endParaRPr lang="en-US" dirty="0" smtClean="0"/>
          </a:p>
        </p:txBody>
      </p:sp>
      <p:sp>
        <p:nvSpPr>
          <p:cNvPr id="82947" name="Content Placeholder 2"/>
          <p:cNvSpPr>
            <a:spLocks noGrp="1"/>
          </p:cNvSpPr>
          <p:nvPr>
            <p:ph idx="1"/>
          </p:nvPr>
        </p:nvSpPr>
        <p:spPr/>
        <p:txBody>
          <a:bodyPr/>
          <a:lstStyle/>
          <a:p>
            <a:r>
              <a:rPr lang="en-US" smtClean="0"/>
              <a:t>Added grafting into Quagga</a:t>
            </a:r>
          </a:p>
          <a:p>
            <a:pPr lvl="1"/>
            <a:r>
              <a:rPr lang="en-US" smtClean="0"/>
              <a:t>Import/export routes, new ‘inactive’ state</a:t>
            </a:r>
          </a:p>
          <a:p>
            <a:pPr lvl="1"/>
            <a:r>
              <a:rPr lang="en-US" smtClean="0"/>
              <a:t>Routing data and decision process well separated</a:t>
            </a:r>
          </a:p>
          <a:p>
            <a:r>
              <a:rPr lang="en-US" smtClean="0"/>
              <a:t>Graft daemon to control process</a:t>
            </a:r>
          </a:p>
          <a:p>
            <a:r>
              <a:rPr lang="en-US" smtClean="0"/>
              <a:t>SockMi for TCP migration</a:t>
            </a:r>
            <a:endParaRPr lang="en-US" smtClean="0"/>
          </a:p>
        </p:txBody>
      </p:sp>
      <p:sp>
        <p:nvSpPr>
          <p:cNvPr id="82948" name="Slide Number Placeholder 3"/>
          <p:cNvSpPr>
            <a:spLocks noGrp="1"/>
          </p:cNvSpPr>
          <p:nvPr>
            <p:ph type="sldNum" sz="quarter" idx="10"/>
          </p:nvPr>
        </p:nvSpPr>
        <p:spPr/>
        <p:txBody>
          <a:bodyPr/>
          <a:lstStyle/>
          <a:p>
            <a:fld id="{73C8FB27-6FDB-B445-AB05-9F87FC790CF9}" type="slidenum">
              <a:rPr lang="en-US" smtClean="0"/>
              <a:pPr/>
              <a:t>17</a:t>
            </a:fld>
            <a:endParaRPr lang="en-US"/>
          </a:p>
        </p:txBody>
      </p:sp>
      <p:sp>
        <p:nvSpPr>
          <p:cNvPr id="5" name="Rectangle 4"/>
          <p:cNvSpPr/>
          <p:nvPr/>
        </p:nvSpPr>
        <p:spPr>
          <a:xfrm>
            <a:off x="533400" y="4581525"/>
            <a:ext cx="2895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85800" y="4657725"/>
            <a:ext cx="12954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Modified</a:t>
            </a:r>
          </a:p>
          <a:p>
            <a:pPr algn="ctr" fontAlgn="auto">
              <a:spcBef>
                <a:spcPts val="0"/>
              </a:spcBef>
              <a:spcAft>
                <a:spcPts val="0"/>
              </a:spcAft>
              <a:defRPr/>
            </a:pPr>
            <a:r>
              <a:rPr lang="en-US" sz="2000" dirty="0" err="1"/>
              <a:t>Quagga</a:t>
            </a:r>
            <a:endParaRPr lang="en-US" sz="2000" dirty="0"/>
          </a:p>
        </p:txBody>
      </p:sp>
      <p:sp>
        <p:nvSpPr>
          <p:cNvPr id="7" name="Rectangle 6"/>
          <p:cNvSpPr/>
          <p:nvPr/>
        </p:nvSpPr>
        <p:spPr>
          <a:xfrm>
            <a:off x="2057400" y="4657725"/>
            <a:ext cx="12954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cs typeface="Times New Roman" pitchFamily="18" charset="0"/>
              </a:rPr>
              <a:t>graft</a:t>
            </a:r>
          </a:p>
          <a:p>
            <a:pPr algn="ctr" fontAlgn="auto">
              <a:spcBef>
                <a:spcPts val="0"/>
              </a:spcBef>
              <a:spcAft>
                <a:spcPts val="0"/>
              </a:spcAft>
              <a:defRPr/>
            </a:pPr>
            <a:r>
              <a:rPr lang="en-US" sz="2000" dirty="0">
                <a:cs typeface="Times New Roman" pitchFamily="18" charset="0"/>
              </a:rPr>
              <a:t>daemon</a:t>
            </a:r>
            <a:endParaRPr lang="en-US" sz="2000" dirty="0">
              <a:cs typeface="Times New Roman" pitchFamily="18" charset="0"/>
            </a:endParaRPr>
          </a:p>
        </p:txBody>
      </p:sp>
      <p:cxnSp>
        <p:nvCxnSpPr>
          <p:cNvPr id="8" name="Straight Connector 7"/>
          <p:cNvCxnSpPr>
            <a:stCxn id="5" idx="1"/>
            <a:endCxn id="5" idx="3"/>
          </p:cNvCxnSpPr>
          <p:nvPr/>
        </p:nvCxnSpPr>
        <p:spPr>
          <a:xfrm rot="10800000" flipH="1">
            <a:off x="533400" y="5457825"/>
            <a:ext cx="28956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2953" name="TextBox 8"/>
          <p:cNvSpPr txBox="1">
            <a:spLocks noChangeArrowheads="1"/>
          </p:cNvSpPr>
          <p:nvPr/>
        </p:nvSpPr>
        <p:spPr bwMode="auto">
          <a:xfrm>
            <a:off x="533400" y="6334125"/>
            <a:ext cx="1676400" cy="523875"/>
          </a:xfrm>
          <a:prstGeom prst="rect">
            <a:avLst/>
          </a:prstGeom>
          <a:noFill/>
          <a:ln w="9525">
            <a:noFill/>
            <a:miter lim="800000"/>
            <a:headEnd/>
            <a:tailEnd/>
          </a:ln>
        </p:spPr>
        <p:txBody>
          <a:bodyPr>
            <a:prstTxWarp prst="textNoShape">
              <a:avLst/>
            </a:prstTxWarp>
            <a:spAutoFit/>
          </a:bodyPr>
          <a:lstStyle/>
          <a:p>
            <a:r>
              <a:rPr lang="en-US" sz="1400">
                <a:ea typeface="ＭＳ Ｐゴシック" charset="-128"/>
                <a:cs typeface="ＭＳ Ｐゴシック" charset="-128"/>
              </a:rPr>
              <a:t>Linux kernel 2.6.19.7</a:t>
            </a:r>
          </a:p>
        </p:txBody>
      </p:sp>
      <p:sp>
        <p:nvSpPr>
          <p:cNvPr id="10" name="Rectangle 9"/>
          <p:cNvSpPr/>
          <p:nvPr/>
        </p:nvSpPr>
        <p:spPr>
          <a:xfrm>
            <a:off x="1905000" y="5648325"/>
            <a:ext cx="1447800" cy="6096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err="1"/>
              <a:t>SockMi.ko</a:t>
            </a:r>
            <a:endParaRPr lang="en-US" sz="2000" dirty="0"/>
          </a:p>
        </p:txBody>
      </p:sp>
      <p:sp>
        <p:nvSpPr>
          <p:cNvPr id="82955" name="TextBox 10"/>
          <p:cNvSpPr txBox="1">
            <a:spLocks noChangeArrowheads="1"/>
          </p:cNvSpPr>
          <p:nvPr/>
        </p:nvSpPr>
        <p:spPr bwMode="auto">
          <a:xfrm>
            <a:off x="685800" y="3819525"/>
            <a:ext cx="2613025" cy="461963"/>
          </a:xfrm>
          <a:prstGeom prst="rect">
            <a:avLst/>
          </a:prstGeom>
          <a:noFill/>
          <a:ln w="9525">
            <a:noFill/>
            <a:miter lim="800000"/>
            <a:headEnd/>
            <a:tailEnd/>
          </a:ln>
        </p:spPr>
        <p:txBody>
          <a:bodyPr wrap="none">
            <a:prstTxWarp prst="textNoShape">
              <a:avLst/>
            </a:prstTxWarp>
            <a:spAutoFit/>
          </a:bodyPr>
          <a:lstStyle/>
          <a:p>
            <a:r>
              <a:rPr lang="en-US" sz="2400" b="1">
                <a:ea typeface="ＭＳ Ｐゴシック" charset="-128"/>
                <a:cs typeface="ＭＳ Ｐゴシック" charset="-128"/>
              </a:rPr>
              <a:t>Graftable Router</a:t>
            </a:r>
          </a:p>
        </p:txBody>
      </p:sp>
      <p:cxnSp>
        <p:nvCxnSpPr>
          <p:cNvPr id="12" name="Straight Connector 11"/>
          <p:cNvCxnSpPr>
            <a:stCxn id="5" idx="3"/>
            <a:endCxn id="13" idx="1"/>
          </p:cNvCxnSpPr>
          <p:nvPr/>
        </p:nvCxnSpPr>
        <p:spPr>
          <a:xfrm>
            <a:off x="3429000" y="5457825"/>
            <a:ext cx="762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191000" y="4581525"/>
            <a:ext cx="17526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13"/>
          <p:cNvSpPr/>
          <p:nvPr/>
        </p:nvSpPr>
        <p:spPr>
          <a:xfrm>
            <a:off x="4495800" y="4657725"/>
            <a:ext cx="11430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a:t>Handler</a:t>
            </a:r>
          </a:p>
          <a:p>
            <a:pPr algn="ctr" fontAlgn="auto">
              <a:spcBef>
                <a:spcPts val="0"/>
              </a:spcBef>
              <a:spcAft>
                <a:spcPts val="0"/>
              </a:spcAft>
              <a:defRPr/>
            </a:pPr>
            <a:r>
              <a:rPr lang="en-US" sz="2000" dirty="0" err="1"/>
              <a:t>Comm</a:t>
            </a:r>
            <a:endParaRPr lang="en-US" sz="2000" dirty="0"/>
          </a:p>
        </p:txBody>
      </p:sp>
      <p:cxnSp>
        <p:nvCxnSpPr>
          <p:cNvPr id="15" name="Straight Connector 14"/>
          <p:cNvCxnSpPr>
            <a:stCxn id="13" idx="1"/>
            <a:endCxn id="13" idx="3"/>
          </p:cNvCxnSpPr>
          <p:nvPr/>
        </p:nvCxnSpPr>
        <p:spPr>
          <a:xfrm rot="10800000" flipH="1">
            <a:off x="4191000" y="5457825"/>
            <a:ext cx="17526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2960" name="TextBox 15"/>
          <p:cNvSpPr txBox="1">
            <a:spLocks noChangeArrowheads="1"/>
          </p:cNvSpPr>
          <p:nvPr/>
        </p:nvSpPr>
        <p:spPr bwMode="auto">
          <a:xfrm>
            <a:off x="3962400" y="6334125"/>
            <a:ext cx="2362200" cy="307975"/>
          </a:xfrm>
          <a:prstGeom prst="rect">
            <a:avLst/>
          </a:prstGeom>
          <a:noFill/>
          <a:ln w="9525">
            <a:noFill/>
            <a:miter lim="800000"/>
            <a:headEnd/>
            <a:tailEnd/>
          </a:ln>
        </p:spPr>
        <p:txBody>
          <a:bodyPr>
            <a:prstTxWarp prst="textNoShape">
              <a:avLst/>
            </a:prstTxWarp>
            <a:spAutoFit/>
          </a:bodyPr>
          <a:lstStyle/>
          <a:p>
            <a:r>
              <a:rPr lang="en-US" sz="1400">
                <a:ea typeface="ＭＳ Ｐゴシック" charset="-128"/>
                <a:cs typeface="ＭＳ Ｐゴシック" charset="-128"/>
              </a:rPr>
              <a:t>Linux kernel 2.6.19.7-click</a:t>
            </a:r>
          </a:p>
        </p:txBody>
      </p:sp>
      <p:sp>
        <p:nvSpPr>
          <p:cNvPr id="17" name="Rectangle 16"/>
          <p:cNvSpPr/>
          <p:nvPr/>
        </p:nvSpPr>
        <p:spPr>
          <a:xfrm>
            <a:off x="4495800" y="5648325"/>
            <a:ext cx="1143000" cy="5334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err="1"/>
              <a:t>click.ko</a:t>
            </a:r>
            <a:endParaRPr lang="en-US" sz="2000" dirty="0"/>
          </a:p>
        </p:txBody>
      </p:sp>
      <p:sp>
        <p:nvSpPr>
          <p:cNvPr id="82962" name="TextBox 17"/>
          <p:cNvSpPr txBox="1">
            <a:spLocks noChangeArrowheads="1"/>
          </p:cNvSpPr>
          <p:nvPr/>
        </p:nvSpPr>
        <p:spPr bwMode="auto">
          <a:xfrm>
            <a:off x="4191000" y="3743325"/>
            <a:ext cx="2200275" cy="831850"/>
          </a:xfrm>
          <a:prstGeom prst="rect">
            <a:avLst/>
          </a:prstGeom>
          <a:noFill/>
          <a:ln w="9525">
            <a:noFill/>
            <a:miter lim="800000"/>
            <a:headEnd/>
            <a:tailEnd/>
          </a:ln>
        </p:spPr>
        <p:txBody>
          <a:bodyPr wrap="none">
            <a:prstTxWarp prst="textNoShape">
              <a:avLst/>
            </a:prstTxWarp>
            <a:spAutoFit/>
          </a:bodyPr>
          <a:lstStyle/>
          <a:p>
            <a:r>
              <a:rPr lang="en-US" sz="2400" b="1">
                <a:ea typeface="ＭＳ Ｐゴシック" charset="-128"/>
                <a:cs typeface="ＭＳ Ｐゴシック" charset="-128"/>
              </a:rPr>
              <a:t>Emulated</a:t>
            </a:r>
          </a:p>
          <a:p>
            <a:r>
              <a:rPr lang="en-US" sz="2400" b="1">
                <a:ea typeface="ＭＳ Ｐゴシック" charset="-128"/>
                <a:cs typeface="ＭＳ Ｐゴシック" charset="-128"/>
              </a:rPr>
              <a:t>link migration</a:t>
            </a:r>
          </a:p>
        </p:txBody>
      </p:sp>
      <p:sp>
        <p:nvSpPr>
          <p:cNvPr id="19" name="Rectangle 18"/>
          <p:cNvSpPr/>
          <p:nvPr/>
        </p:nvSpPr>
        <p:spPr>
          <a:xfrm>
            <a:off x="7010400" y="4581525"/>
            <a:ext cx="1447800" cy="1752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Rectangle 19"/>
          <p:cNvSpPr/>
          <p:nvPr/>
        </p:nvSpPr>
        <p:spPr>
          <a:xfrm>
            <a:off x="7162800" y="4657725"/>
            <a:ext cx="1143000" cy="6858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dirty="0" err="1"/>
              <a:t>Quagga</a:t>
            </a:r>
            <a:endParaRPr lang="en-US" sz="2000" dirty="0"/>
          </a:p>
        </p:txBody>
      </p:sp>
      <p:cxnSp>
        <p:nvCxnSpPr>
          <p:cNvPr id="21" name="Straight Connector 20"/>
          <p:cNvCxnSpPr>
            <a:stCxn id="19" idx="1"/>
            <a:endCxn id="19" idx="3"/>
          </p:cNvCxnSpPr>
          <p:nvPr/>
        </p:nvCxnSpPr>
        <p:spPr>
          <a:xfrm rot="10800000" flipH="1">
            <a:off x="7010400" y="5457825"/>
            <a:ext cx="14478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2966" name="TextBox 21"/>
          <p:cNvSpPr txBox="1">
            <a:spLocks noChangeArrowheads="1"/>
          </p:cNvSpPr>
          <p:nvPr/>
        </p:nvSpPr>
        <p:spPr bwMode="auto">
          <a:xfrm>
            <a:off x="7010400" y="3741738"/>
            <a:ext cx="1828800" cy="830262"/>
          </a:xfrm>
          <a:prstGeom prst="rect">
            <a:avLst/>
          </a:prstGeom>
          <a:noFill/>
          <a:ln w="9525">
            <a:noFill/>
            <a:miter lim="800000"/>
            <a:headEnd/>
            <a:tailEnd/>
          </a:ln>
        </p:spPr>
        <p:txBody>
          <a:bodyPr>
            <a:prstTxWarp prst="textNoShape">
              <a:avLst/>
            </a:prstTxWarp>
            <a:spAutoFit/>
          </a:bodyPr>
          <a:lstStyle/>
          <a:p>
            <a:r>
              <a:rPr lang="en-US" sz="2400" b="1">
                <a:ea typeface="ＭＳ Ｐゴシック" charset="-128"/>
                <a:cs typeface="ＭＳ Ｐゴシック" charset="-128"/>
              </a:rPr>
              <a:t>Unmod.</a:t>
            </a:r>
          </a:p>
          <a:p>
            <a:r>
              <a:rPr lang="en-US" sz="2400" b="1">
                <a:ea typeface="ＭＳ Ｐゴシック" charset="-128"/>
                <a:cs typeface="ＭＳ Ｐゴシック" charset="-128"/>
              </a:rPr>
              <a:t>Router</a:t>
            </a:r>
          </a:p>
        </p:txBody>
      </p:sp>
      <p:cxnSp>
        <p:nvCxnSpPr>
          <p:cNvPr id="23" name="Straight Connector 22"/>
          <p:cNvCxnSpPr>
            <a:stCxn id="13" idx="3"/>
            <a:endCxn id="19" idx="1"/>
          </p:cNvCxnSpPr>
          <p:nvPr/>
        </p:nvCxnSpPr>
        <p:spPr>
          <a:xfrm>
            <a:off x="5943600" y="5457825"/>
            <a:ext cx="106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2968" name="TextBox 24"/>
          <p:cNvSpPr txBox="1">
            <a:spLocks noChangeArrowheads="1"/>
          </p:cNvSpPr>
          <p:nvPr/>
        </p:nvSpPr>
        <p:spPr bwMode="auto">
          <a:xfrm>
            <a:off x="6934200" y="6334125"/>
            <a:ext cx="1600200" cy="523875"/>
          </a:xfrm>
          <a:prstGeom prst="rect">
            <a:avLst/>
          </a:prstGeom>
          <a:noFill/>
          <a:ln w="9525">
            <a:noFill/>
            <a:miter lim="800000"/>
            <a:headEnd/>
            <a:tailEnd/>
          </a:ln>
        </p:spPr>
        <p:txBody>
          <a:bodyPr>
            <a:prstTxWarp prst="textNoShape">
              <a:avLst/>
            </a:prstTxWarp>
            <a:spAutoFit/>
          </a:bodyPr>
          <a:lstStyle/>
          <a:p>
            <a:r>
              <a:rPr lang="en-US" sz="1400">
                <a:ea typeface="ＭＳ Ｐゴシック" charset="-128"/>
                <a:cs typeface="ＭＳ Ｐゴシック" charset="-128"/>
              </a:rPr>
              <a:t>Linux kernel 2.6.19.7</a:t>
            </a:r>
          </a:p>
        </p:txBody>
      </p:sp>
    </p:spTree>
  </p:cSld>
  <p:clrMapOvr>
    <a:masterClrMapping/>
  </p:clrMapOvr>
  <p:transition advTm="65396"/>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Grafting for Traffic Engineering</a:t>
            </a:r>
            <a:endParaRPr lang="en-US" dirty="0" smtClean="0"/>
          </a:p>
        </p:txBody>
      </p:sp>
      <p:sp>
        <p:nvSpPr>
          <p:cNvPr id="43" name="Slide Number Placeholder 42"/>
          <p:cNvSpPr>
            <a:spLocks noGrp="1"/>
          </p:cNvSpPr>
          <p:nvPr>
            <p:ph type="sldNum" sz="quarter" idx="10"/>
          </p:nvPr>
        </p:nvSpPr>
        <p:spPr/>
        <p:txBody>
          <a:bodyPr/>
          <a:lstStyle/>
          <a:p>
            <a:fld id="{78045D62-CC08-48FA-985A-62E7EF5E9DE8}" type="slidenum">
              <a:rPr lang="en-US" smtClean="0"/>
              <a:pPr/>
              <a:t>18</a:t>
            </a:fld>
            <a:endParaRPr lang="en-US"/>
          </a:p>
        </p:txBody>
      </p:sp>
      <p:pic>
        <p:nvPicPr>
          <p:cNvPr id="24" name="Picture 12"/>
          <p:cNvPicPr>
            <a:picLocks noChangeArrowheads="1"/>
          </p:cNvPicPr>
          <p:nvPr/>
        </p:nvPicPr>
        <p:blipFill>
          <a:blip r:embed="rId4" cstate="print"/>
          <a:srcRect/>
          <a:stretch>
            <a:fillRect/>
          </a:stretch>
        </p:blipFill>
        <p:spPr bwMode="auto">
          <a:xfrm>
            <a:off x="1371600" y="3136900"/>
            <a:ext cx="6324600" cy="3492500"/>
          </a:xfrm>
          <a:prstGeom prst="rect">
            <a:avLst/>
          </a:prstGeom>
          <a:noFill/>
          <a:ln w="9525">
            <a:noFill/>
            <a:miter lim="800000"/>
            <a:headEnd/>
            <a:tailEnd/>
          </a:ln>
        </p:spPr>
      </p:pic>
      <p:pic>
        <p:nvPicPr>
          <p:cNvPr id="25" name="Picture 9"/>
          <p:cNvPicPr>
            <a:picLocks noChangeAspect="1" noChangeArrowheads="1"/>
          </p:cNvPicPr>
          <p:nvPr/>
        </p:nvPicPr>
        <p:blipFill>
          <a:blip r:embed="rId5" cstate="print"/>
          <a:srcRect/>
          <a:stretch>
            <a:fillRect/>
          </a:stretch>
        </p:blipFill>
        <p:spPr bwMode="auto">
          <a:xfrm>
            <a:off x="5867400" y="4203700"/>
            <a:ext cx="400050" cy="533400"/>
          </a:xfrm>
          <a:prstGeom prst="rect">
            <a:avLst/>
          </a:prstGeom>
          <a:noFill/>
          <a:ln w="9525">
            <a:noFill/>
            <a:miter lim="800000"/>
            <a:headEnd/>
            <a:tailEnd/>
          </a:ln>
        </p:spPr>
      </p:pic>
      <p:pic>
        <p:nvPicPr>
          <p:cNvPr id="26" name="Picture 12"/>
          <p:cNvPicPr>
            <a:picLocks noChangeAspect="1" noChangeArrowheads="1"/>
          </p:cNvPicPr>
          <p:nvPr/>
        </p:nvPicPr>
        <p:blipFill>
          <a:blip r:embed="rId5" cstate="print"/>
          <a:srcRect/>
          <a:stretch>
            <a:fillRect/>
          </a:stretch>
        </p:blipFill>
        <p:spPr bwMode="auto">
          <a:xfrm>
            <a:off x="6477000" y="5499100"/>
            <a:ext cx="400050" cy="533400"/>
          </a:xfrm>
          <a:prstGeom prst="rect">
            <a:avLst/>
          </a:prstGeom>
          <a:noFill/>
          <a:ln w="9525">
            <a:noFill/>
            <a:miter lim="800000"/>
            <a:headEnd/>
            <a:tailEnd/>
          </a:ln>
        </p:spPr>
      </p:pic>
      <p:sp>
        <p:nvSpPr>
          <p:cNvPr id="27" name="Line 60"/>
          <p:cNvSpPr>
            <a:spLocks noChangeShapeType="1"/>
          </p:cNvSpPr>
          <p:nvPr/>
        </p:nvSpPr>
        <p:spPr bwMode="auto">
          <a:xfrm flipH="1" flipV="1">
            <a:off x="2667000" y="4584700"/>
            <a:ext cx="1295400" cy="914400"/>
          </a:xfrm>
          <a:prstGeom prst="line">
            <a:avLst/>
          </a:prstGeom>
          <a:noFill/>
          <a:ln w="31750">
            <a:solidFill>
              <a:srgbClr val="0000FF"/>
            </a:solidFill>
            <a:round/>
            <a:headEnd/>
            <a:tailEnd/>
          </a:ln>
        </p:spPr>
        <p:txBody>
          <a:bodyPr wrap="none" anchor="ctr"/>
          <a:lstStyle/>
          <a:p>
            <a:endParaRPr lang="en-US"/>
          </a:p>
        </p:txBody>
      </p:sp>
      <p:sp>
        <p:nvSpPr>
          <p:cNvPr id="28" name="Line 62"/>
          <p:cNvSpPr>
            <a:spLocks noChangeShapeType="1"/>
          </p:cNvSpPr>
          <p:nvPr/>
        </p:nvSpPr>
        <p:spPr bwMode="auto">
          <a:xfrm flipH="1" flipV="1">
            <a:off x="6019800" y="4203700"/>
            <a:ext cx="685800" cy="1143000"/>
          </a:xfrm>
          <a:prstGeom prst="line">
            <a:avLst/>
          </a:prstGeom>
          <a:noFill/>
          <a:ln w="31750">
            <a:solidFill>
              <a:srgbClr val="0000FF"/>
            </a:solidFill>
            <a:round/>
            <a:headEnd/>
            <a:tailEnd/>
          </a:ln>
        </p:spPr>
        <p:txBody>
          <a:bodyPr wrap="none" anchor="ctr"/>
          <a:lstStyle/>
          <a:p>
            <a:endParaRPr lang="en-US"/>
          </a:p>
        </p:txBody>
      </p:sp>
      <p:pic>
        <p:nvPicPr>
          <p:cNvPr id="29" name="Picture 66"/>
          <p:cNvPicPr>
            <a:picLocks noChangeAspect="1" noChangeArrowheads="1"/>
          </p:cNvPicPr>
          <p:nvPr/>
        </p:nvPicPr>
        <p:blipFill>
          <a:blip r:embed="rId5" cstate="print"/>
          <a:srcRect/>
          <a:stretch>
            <a:fillRect/>
          </a:stretch>
        </p:blipFill>
        <p:spPr bwMode="auto">
          <a:xfrm>
            <a:off x="2438400" y="4584700"/>
            <a:ext cx="400050" cy="533400"/>
          </a:xfrm>
          <a:prstGeom prst="rect">
            <a:avLst/>
          </a:prstGeom>
          <a:noFill/>
          <a:ln w="9525">
            <a:noFill/>
            <a:miter lim="800000"/>
            <a:headEnd/>
            <a:tailEnd/>
          </a:ln>
        </p:spPr>
      </p:pic>
      <p:pic>
        <p:nvPicPr>
          <p:cNvPr id="30" name="Picture 37"/>
          <p:cNvPicPr>
            <a:picLocks noChangeArrowheads="1"/>
          </p:cNvPicPr>
          <p:nvPr/>
        </p:nvPicPr>
        <p:blipFill>
          <a:blip r:embed="rId6" cstate="print"/>
          <a:srcRect/>
          <a:stretch>
            <a:fillRect/>
          </a:stretch>
        </p:blipFill>
        <p:spPr bwMode="auto">
          <a:xfrm>
            <a:off x="2438400" y="4432300"/>
            <a:ext cx="384175" cy="200025"/>
          </a:xfrm>
          <a:prstGeom prst="rect">
            <a:avLst/>
          </a:prstGeom>
          <a:noFill/>
          <a:ln w="9525">
            <a:noFill/>
            <a:miter lim="800000"/>
            <a:headEnd/>
            <a:tailEnd/>
          </a:ln>
        </p:spPr>
      </p:pic>
      <p:pic>
        <p:nvPicPr>
          <p:cNvPr id="31" name="Picture 37"/>
          <p:cNvPicPr>
            <a:picLocks noChangeArrowheads="1"/>
          </p:cNvPicPr>
          <p:nvPr/>
        </p:nvPicPr>
        <p:blipFill>
          <a:blip r:embed="rId6" cstate="print"/>
          <a:srcRect/>
          <a:stretch>
            <a:fillRect/>
          </a:stretch>
        </p:blipFill>
        <p:spPr bwMode="auto">
          <a:xfrm>
            <a:off x="5867400" y="4051300"/>
            <a:ext cx="384175" cy="200025"/>
          </a:xfrm>
          <a:prstGeom prst="rect">
            <a:avLst/>
          </a:prstGeom>
          <a:noFill/>
          <a:ln w="9525">
            <a:noFill/>
            <a:miter lim="800000"/>
            <a:headEnd/>
            <a:tailEnd/>
          </a:ln>
        </p:spPr>
      </p:pic>
      <p:pic>
        <p:nvPicPr>
          <p:cNvPr id="32" name="Picture 37"/>
          <p:cNvPicPr>
            <a:picLocks noChangeArrowheads="1"/>
          </p:cNvPicPr>
          <p:nvPr/>
        </p:nvPicPr>
        <p:blipFill>
          <a:blip r:embed="rId6" cstate="print"/>
          <a:srcRect/>
          <a:stretch>
            <a:fillRect/>
          </a:stretch>
        </p:blipFill>
        <p:spPr bwMode="auto">
          <a:xfrm>
            <a:off x="6477000" y="5346700"/>
            <a:ext cx="384175" cy="200025"/>
          </a:xfrm>
          <a:prstGeom prst="rect">
            <a:avLst/>
          </a:prstGeom>
          <a:noFill/>
          <a:ln w="9525">
            <a:noFill/>
            <a:miter lim="800000"/>
            <a:headEnd/>
            <a:tailEnd/>
          </a:ln>
        </p:spPr>
      </p:pic>
      <p:sp>
        <p:nvSpPr>
          <p:cNvPr id="33" name="Line 64"/>
          <p:cNvSpPr>
            <a:spLocks noChangeShapeType="1"/>
          </p:cNvSpPr>
          <p:nvPr/>
        </p:nvSpPr>
        <p:spPr bwMode="auto">
          <a:xfrm flipH="1">
            <a:off x="4114800" y="5422900"/>
            <a:ext cx="2362200" cy="152400"/>
          </a:xfrm>
          <a:prstGeom prst="line">
            <a:avLst/>
          </a:prstGeom>
          <a:noFill/>
          <a:ln w="31750">
            <a:solidFill>
              <a:srgbClr val="0000FF"/>
            </a:solidFill>
            <a:round/>
            <a:headEnd/>
            <a:tailEnd/>
          </a:ln>
        </p:spPr>
        <p:txBody>
          <a:bodyPr wrap="none" anchor="ctr"/>
          <a:lstStyle/>
          <a:p>
            <a:endParaRPr lang="en-US"/>
          </a:p>
        </p:txBody>
      </p:sp>
      <p:sp>
        <p:nvSpPr>
          <p:cNvPr id="34" name="Line 60"/>
          <p:cNvSpPr>
            <a:spLocks noChangeShapeType="1"/>
          </p:cNvSpPr>
          <p:nvPr/>
        </p:nvSpPr>
        <p:spPr bwMode="auto">
          <a:xfrm flipH="1" flipV="1">
            <a:off x="1143000" y="3581400"/>
            <a:ext cx="1295400" cy="914400"/>
          </a:xfrm>
          <a:prstGeom prst="line">
            <a:avLst/>
          </a:prstGeom>
          <a:noFill/>
          <a:ln w="31750">
            <a:solidFill>
              <a:srgbClr val="0000FF"/>
            </a:solidFill>
            <a:round/>
            <a:headEnd/>
            <a:tailEnd/>
          </a:ln>
        </p:spPr>
        <p:txBody>
          <a:bodyPr wrap="none" anchor="ctr"/>
          <a:lstStyle/>
          <a:p>
            <a:endParaRPr lang="en-US"/>
          </a:p>
        </p:txBody>
      </p:sp>
      <p:sp>
        <p:nvSpPr>
          <p:cNvPr id="35" name="Line 60"/>
          <p:cNvSpPr>
            <a:spLocks noChangeShapeType="1"/>
          </p:cNvSpPr>
          <p:nvPr/>
        </p:nvSpPr>
        <p:spPr bwMode="auto">
          <a:xfrm flipH="1" flipV="1">
            <a:off x="1371600" y="3352800"/>
            <a:ext cx="1143000" cy="1066800"/>
          </a:xfrm>
          <a:prstGeom prst="line">
            <a:avLst/>
          </a:prstGeom>
          <a:noFill/>
          <a:ln w="31750">
            <a:solidFill>
              <a:srgbClr val="0000FF"/>
            </a:solidFill>
            <a:round/>
            <a:headEnd/>
            <a:tailEnd/>
          </a:ln>
        </p:spPr>
        <p:txBody>
          <a:bodyPr wrap="none" anchor="ctr"/>
          <a:lstStyle/>
          <a:p>
            <a:endParaRPr lang="en-US"/>
          </a:p>
        </p:txBody>
      </p:sp>
      <p:sp>
        <p:nvSpPr>
          <p:cNvPr id="36" name="Line 60"/>
          <p:cNvSpPr>
            <a:spLocks noChangeShapeType="1"/>
          </p:cNvSpPr>
          <p:nvPr/>
        </p:nvSpPr>
        <p:spPr bwMode="auto">
          <a:xfrm flipH="1" flipV="1">
            <a:off x="3429000" y="2895600"/>
            <a:ext cx="685800" cy="685800"/>
          </a:xfrm>
          <a:prstGeom prst="line">
            <a:avLst/>
          </a:prstGeom>
          <a:noFill/>
          <a:ln w="31750">
            <a:solidFill>
              <a:srgbClr val="0000FF"/>
            </a:solidFill>
            <a:round/>
            <a:headEnd/>
            <a:tailEnd/>
          </a:ln>
        </p:spPr>
        <p:txBody>
          <a:bodyPr wrap="none" anchor="ctr"/>
          <a:lstStyle/>
          <a:p>
            <a:endParaRPr lang="en-US"/>
          </a:p>
        </p:txBody>
      </p:sp>
      <p:sp>
        <p:nvSpPr>
          <p:cNvPr id="37" name="Line 60"/>
          <p:cNvSpPr>
            <a:spLocks noChangeShapeType="1"/>
          </p:cNvSpPr>
          <p:nvPr/>
        </p:nvSpPr>
        <p:spPr bwMode="auto">
          <a:xfrm flipV="1">
            <a:off x="6096000" y="2667000"/>
            <a:ext cx="457200" cy="1371600"/>
          </a:xfrm>
          <a:prstGeom prst="line">
            <a:avLst/>
          </a:prstGeom>
          <a:noFill/>
          <a:ln w="31750">
            <a:solidFill>
              <a:srgbClr val="0000FF"/>
            </a:solidFill>
            <a:round/>
            <a:headEnd/>
            <a:tailEnd/>
          </a:ln>
        </p:spPr>
        <p:txBody>
          <a:bodyPr wrap="none" anchor="ctr"/>
          <a:lstStyle/>
          <a:p>
            <a:endParaRPr lang="en-US"/>
          </a:p>
        </p:txBody>
      </p:sp>
      <p:pic>
        <p:nvPicPr>
          <p:cNvPr id="38" name="Picture 2"/>
          <p:cNvPicPr>
            <a:picLocks noChangeAspect="1" noChangeArrowheads="1"/>
          </p:cNvPicPr>
          <p:nvPr/>
        </p:nvPicPr>
        <p:blipFill>
          <a:blip r:embed="rId7" cstate="print"/>
          <a:srcRect/>
          <a:stretch>
            <a:fillRect/>
          </a:stretch>
        </p:blipFill>
        <p:spPr bwMode="auto">
          <a:xfrm>
            <a:off x="3886200" y="3733800"/>
            <a:ext cx="609600" cy="546202"/>
          </a:xfrm>
          <a:prstGeom prst="rect">
            <a:avLst/>
          </a:prstGeom>
          <a:noFill/>
          <a:ln w="9525">
            <a:noFill/>
            <a:miter lim="800000"/>
            <a:headEnd/>
            <a:tailEnd/>
          </a:ln>
        </p:spPr>
      </p:pic>
      <p:sp>
        <p:nvSpPr>
          <p:cNvPr id="39" name="Line 60"/>
          <p:cNvSpPr>
            <a:spLocks noChangeShapeType="1"/>
          </p:cNvSpPr>
          <p:nvPr/>
        </p:nvSpPr>
        <p:spPr bwMode="auto">
          <a:xfrm flipH="1" flipV="1">
            <a:off x="6858000" y="5410200"/>
            <a:ext cx="1219200" cy="609600"/>
          </a:xfrm>
          <a:prstGeom prst="line">
            <a:avLst/>
          </a:prstGeom>
          <a:noFill/>
          <a:ln w="31750">
            <a:solidFill>
              <a:srgbClr val="0000FF"/>
            </a:solidFill>
            <a:round/>
            <a:headEnd/>
            <a:tailEnd/>
          </a:ln>
        </p:spPr>
        <p:txBody>
          <a:bodyPr wrap="none" anchor="ctr"/>
          <a:lstStyle/>
          <a:p>
            <a:endParaRPr lang="en-US"/>
          </a:p>
        </p:txBody>
      </p:sp>
      <p:sp>
        <p:nvSpPr>
          <p:cNvPr id="40" name="Line 60"/>
          <p:cNvSpPr>
            <a:spLocks noChangeShapeType="1"/>
          </p:cNvSpPr>
          <p:nvPr/>
        </p:nvSpPr>
        <p:spPr bwMode="auto">
          <a:xfrm flipH="1" flipV="1">
            <a:off x="3810000" y="2819400"/>
            <a:ext cx="381000" cy="762000"/>
          </a:xfrm>
          <a:prstGeom prst="line">
            <a:avLst/>
          </a:prstGeom>
          <a:noFill/>
          <a:ln w="31750">
            <a:solidFill>
              <a:srgbClr val="0000FF"/>
            </a:solidFill>
            <a:round/>
            <a:headEnd/>
            <a:tailEnd/>
          </a:ln>
        </p:spPr>
        <p:txBody>
          <a:bodyPr wrap="none" anchor="ctr"/>
          <a:lstStyle/>
          <a:p>
            <a:endParaRPr lang="en-US"/>
          </a:p>
        </p:txBody>
      </p:sp>
      <p:sp>
        <p:nvSpPr>
          <p:cNvPr id="41" name="Line 60"/>
          <p:cNvSpPr>
            <a:spLocks noChangeShapeType="1"/>
          </p:cNvSpPr>
          <p:nvPr/>
        </p:nvSpPr>
        <p:spPr bwMode="auto">
          <a:xfrm flipH="1">
            <a:off x="6172200" y="3886200"/>
            <a:ext cx="2057400" cy="228600"/>
          </a:xfrm>
          <a:prstGeom prst="line">
            <a:avLst/>
          </a:prstGeom>
          <a:noFill/>
          <a:ln w="31750">
            <a:solidFill>
              <a:srgbClr val="0000FF"/>
            </a:solidFill>
            <a:round/>
            <a:headEnd/>
            <a:tailEnd/>
          </a:ln>
        </p:spPr>
        <p:txBody>
          <a:bodyPr wrap="none" anchor="ctr"/>
          <a:lstStyle/>
          <a:p>
            <a:endParaRPr lang="en-US"/>
          </a:p>
        </p:txBody>
      </p:sp>
      <p:pic>
        <p:nvPicPr>
          <p:cNvPr id="42" name="Picture 37"/>
          <p:cNvPicPr>
            <a:picLocks noChangeArrowheads="1"/>
          </p:cNvPicPr>
          <p:nvPr/>
        </p:nvPicPr>
        <p:blipFill>
          <a:blip r:embed="rId6" cstate="print"/>
          <a:srcRect/>
          <a:stretch>
            <a:fillRect/>
          </a:stretch>
        </p:blipFill>
        <p:spPr bwMode="auto">
          <a:xfrm>
            <a:off x="6553200" y="2438400"/>
            <a:ext cx="457200" cy="352425"/>
          </a:xfrm>
          <a:prstGeom prst="rect">
            <a:avLst/>
          </a:prstGeom>
          <a:noFill/>
          <a:ln w="9525">
            <a:noFill/>
            <a:miter lim="800000"/>
            <a:headEnd/>
            <a:tailEnd/>
          </a:ln>
        </p:spPr>
      </p:pic>
      <p:sp>
        <p:nvSpPr>
          <p:cNvPr id="44" name="Line 64"/>
          <p:cNvSpPr>
            <a:spLocks noChangeShapeType="1"/>
          </p:cNvSpPr>
          <p:nvPr/>
        </p:nvSpPr>
        <p:spPr bwMode="auto">
          <a:xfrm flipH="1">
            <a:off x="2743200" y="3670300"/>
            <a:ext cx="1295400" cy="762000"/>
          </a:xfrm>
          <a:prstGeom prst="line">
            <a:avLst/>
          </a:prstGeom>
          <a:noFill/>
          <a:ln w="31750">
            <a:solidFill>
              <a:srgbClr val="0000FF"/>
            </a:solidFill>
            <a:round/>
            <a:headEnd/>
            <a:tailEnd/>
          </a:ln>
        </p:spPr>
        <p:txBody>
          <a:bodyPr wrap="none" anchor="ctr"/>
          <a:lstStyle/>
          <a:p>
            <a:endParaRPr lang="en-US"/>
          </a:p>
        </p:txBody>
      </p:sp>
      <p:sp>
        <p:nvSpPr>
          <p:cNvPr id="45" name="Line 60"/>
          <p:cNvSpPr>
            <a:spLocks noChangeShapeType="1"/>
          </p:cNvSpPr>
          <p:nvPr/>
        </p:nvSpPr>
        <p:spPr bwMode="auto">
          <a:xfrm flipV="1">
            <a:off x="4038600" y="4495800"/>
            <a:ext cx="381000" cy="1066800"/>
          </a:xfrm>
          <a:prstGeom prst="line">
            <a:avLst/>
          </a:prstGeom>
          <a:noFill/>
          <a:ln w="31750">
            <a:solidFill>
              <a:srgbClr val="0000FF"/>
            </a:solidFill>
            <a:round/>
            <a:headEnd/>
            <a:tailEnd/>
          </a:ln>
        </p:spPr>
        <p:txBody>
          <a:bodyPr wrap="none" anchor="ctr"/>
          <a:lstStyle/>
          <a:p>
            <a:endParaRPr lang="en-US"/>
          </a:p>
        </p:txBody>
      </p:sp>
      <p:pic>
        <p:nvPicPr>
          <p:cNvPr id="46" name="Picture 2"/>
          <p:cNvPicPr>
            <a:picLocks noChangeAspect="1" noChangeArrowheads="1"/>
          </p:cNvPicPr>
          <p:nvPr/>
        </p:nvPicPr>
        <p:blipFill>
          <a:blip r:embed="rId7" cstate="print"/>
          <a:srcRect/>
          <a:stretch>
            <a:fillRect/>
          </a:stretch>
        </p:blipFill>
        <p:spPr bwMode="auto">
          <a:xfrm>
            <a:off x="3733800" y="5638800"/>
            <a:ext cx="609600" cy="546202"/>
          </a:xfrm>
          <a:prstGeom prst="rect">
            <a:avLst/>
          </a:prstGeom>
          <a:noFill/>
          <a:ln w="9525">
            <a:noFill/>
            <a:miter lim="800000"/>
            <a:headEnd/>
            <a:tailEnd/>
          </a:ln>
        </p:spPr>
      </p:pic>
      <p:pic>
        <p:nvPicPr>
          <p:cNvPr id="47" name="Picture 37"/>
          <p:cNvPicPr>
            <a:picLocks noChangeArrowheads="1"/>
          </p:cNvPicPr>
          <p:nvPr/>
        </p:nvPicPr>
        <p:blipFill>
          <a:blip r:embed="rId6" cstate="print"/>
          <a:srcRect/>
          <a:stretch>
            <a:fillRect/>
          </a:stretch>
        </p:blipFill>
        <p:spPr bwMode="auto">
          <a:xfrm>
            <a:off x="3810000" y="5499100"/>
            <a:ext cx="384175" cy="200025"/>
          </a:xfrm>
          <a:prstGeom prst="rect">
            <a:avLst/>
          </a:prstGeom>
          <a:noFill/>
          <a:ln w="9525">
            <a:noFill/>
            <a:miter lim="800000"/>
            <a:headEnd/>
            <a:tailEnd/>
          </a:ln>
        </p:spPr>
      </p:pic>
      <p:pic>
        <p:nvPicPr>
          <p:cNvPr id="48" name="Picture 37"/>
          <p:cNvPicPr>
            <a:picLocks noChangeArrowheads="1"/>
          </p:cNvPicPr>
          <p:nvPr/>
        </p:nvPicPr>
        <p:blipFill>
          <a:blip r:embed="rId6" cstate="print"/>
          <a:srcRect/>
          <a:stretch>
            <a:fillRect/>
          </a:stretch>
        </p:blipFill>
        <p:spPr bwMode="auto">
          <a:xfrm>
            <a:off x="4038600" y="3594100"/>
            <a:ext cx="384175" cy="200025"/>
          </a:xfrm>
          <a:prstGeom prst="rect">
            <a:avLst/>
          </a:prstGeom>
          <a:noFill/>
          <a:ln w="9525">
            <a:noFill/>
            <a:miter lim="800000"/>
            <a:headEnd/>
            <a:tailEnd/>
          </a:ln>
        </p:spPr>
      </p:pic>
      <p:sp>
        <p:nvSpPr>
          <p:cNvPr id="49" name="Cloud 48"/>
          <p:cNvSpPr/>
          <p:nvPr/>
        </p:nvSpPr>
        <p:spPr bwMode="auto">
          <a:xfrm>
            <a:off x="6019800" y="2133600"/>
            <a:ext cx="2209800" cy="990600"/>
          </a:xfrm>
          <a:prstGeom prst="cloud">
            <a:avLst/>
          </a:prstGeom>
          <a:noFill/>
          <a:ln w="9525"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50" name="TextBox 49"/>
          <p:cNvSpPr txBox="1"/>
          <p:nvPr/>
        </p:nvSpPr>
        <p:spPr>
          <a:xfrm>
            <a:off x="457200" y="1219200"/>
            <a:ext cx="6275275" cy="830997"/>
          </a:xfrm>
          <a:prstGeom prst="rect">
            <a:avLst/>
          </a:prstGeom>
          <a:noFill/>
        </p:spPr>
        <p:txBody>
          <a:bodyPr wrap="none" rtlCol="0">
            <a:spAutoFit/>
          </a:bodyPr>
          <a:lstStyle/>
          <a:p>
            <a:r>
              <a:rPr lang="en-US" sz="2400" dirty="0" smtClean="0"/>
              <a:t>Rather than tweaking the routing protocols</a:t>
            </a:r>
            <a:r>
              <a:rPr lang="en-US" sz="2400" dirty="0" smtClean="0"/>
              <a:t>…</a:t>
            </a:r>
            <a:endParaRPr lang="en-US" sz="2400" dirty="0" smtClean="0"/>
          </a:p>
          <a:p>
            <a:r>
              <a:rPr lang="en-US" sz="2400" dirty="0" smtClean="0"/>
              <a:t>* </a:t>
            </a:r>
            <a:r>
              <a:rPr lang="en-US" sz="2400" dirty="0" err="1" smtClean="0"/>
              <a:t>Rehome</a:t>
            </a:r>
            <a:r>
              <a:rPr lang="en-US" sz="2400" dirty="0" smtClean="0"/>
              <a:t> customer to change traffic matrix</a:t>
            </a:r>
            <a:endParaRPr lang="en-US" sz="2400" dirty="0"/>
          </a:p>
        </p:txBody>
      </p:sp>
      <p:pic>
        <p:nvPicPr>
          <p:cNvPr id="52" name="Picture 37"/>
          <p:cNvPicPr>
            <a:picLocks noChangeArrowheads="1"/>
          </p:cNvPicPr>
          <p:nvPr/>
        </p:nvPicPr>
        <p:blipFill>
          <a:blip r:embed="rId6" cstate="print"/>
          <a:srcRect/>
          <a:stretch>
            <a:fillRect/>
          </a:stretch>
        </p:blipFill>
        <p:spPr bwMode="auto">
          <a:xfrm>
            <a:off x="4267200" y="4343400"/>
            <a:ext cx="384175" cy="200025"/>
          </a:xfrm>
          <a:prstGeom prst="rect">
            <a:avLst/>
          </a:prstGeom>
          <a:noFill/>
          <a:ln w="9525">
            <a:noFill/>
            <a:miter lim="800000"/>
            <a:headEnd/>
            <a:tailEnd/>
          </a:ln>
        </p:spPr>
      </p:pic>
      <p:pic>
        <p:nvPicPr>
          <p:cNvPr id="53" name="Picture 37"/>
          <p:cNvPicPr>
            <a:picLocks noChangeArrowheads="1"/>
          </p:cNvPicPr>
          <p:nvPr/>
        </p:nvPicPr>
        <p:blipFill>
          <a:blip r:embed="rId6" cstate="print"/>
          <a:srcRect/>
          <a:stretch>
            <a:fillRect/>
          </a:stretch>
        </p:blipFill>
        <p:spPr bwMode="auto">
          <a:xfrm>
            <a:off x="4800600" y="4724400"/>
            <a:ext cx="384175" cy="200025"/>
          </a:xfrm>
          <a:prstGeom prst="rect">
            <a:avLst/>
          </a:prstGeom>
          <a:noFill/>
          <a:ln w="9525">
            <a:noFill/>
            <a:miter lim="800000"/>
            <a:headEnd/>
            <a:tailEnd/>
          </a:ln>
        </p:spPr>
      </p:pic>
      <p:pic>
        <p:nvPicPr>
          <p:cNvPr id="54" name="Picture 37"/>
          <p:cNvPicPr>
            <a:picLocks noChangeArrowheads="1"/>
          </p:cNvPicPr>
          <p:nvPr/>
        </p:nvPicPr>
        <p:blipFill>
          <a:blip r:embed="rId6" cstate="print"/>
          <a:srcRect/>
          <a:stretch>
            <a:fillRect/>
          </a:stretch>
        </p:blipFill>
        <p:spPr bwMode="auto">
          <a:xfrm>
            <a:off x="4876800" y="4191000"/>
            <a:ext cx="384175" cy="200025"/>
          </a:xfrm>
          <a:prstGeom prst="rect">
            <a:avLst/>
          </a:prstGeom>
          <a:noFill/>
          <a:ln w="9525">
            <a:noFill/>
            <a:miter lim="800000"/>
            <a:headEnd/>
            <a:tailEnd/>
          </a:ln>
        </p:spPr>
      </p:pic>
      <p:sp>
        <p:nvSpPr>
          <p:cNvPr id="55" name="Line 60"/>
          <p:cNvSpPr>
            <a:spLocks noChangeShapeType="1"/>
          </p:cNvSpPr>
          <p:nvPr/>
        </p:nvSpPr>
        <p:spPr bwMode="auto">
          <a:xfrm flipH="1">
            <a:off x="2819400" y="4450081"/>
            <a:ext cx="1524000" cy="45719"/>
          </a:xfrm>
          <a:prstGeom prst="line">
            <a:avLst/>
          </a:prstGeom>
          <a:noFill/>
          <a:ln w="31750">
            <a:solidFill>
              <a:srgbClr val="0000FF"/>
            </a:solidFill>
            <a:round/>
            <a:headEnd/>
            <a:tailEnd/>
          </a:ln>
        </p:spPr>
        <p:txBody>
          <a:bodyPr wrap="none" anchor="ctr"/>
          <a:lstStyle/>
          <a:p>
            <a:endParaRPr lang="en-US"/>
          </a:p>
        </p:txBody>
      </p:sp>
      <p:sp>
        <p:nvSpPr>
          <p:cNvPr id="56" name="Line 60"/>
          <p:cNvSpPr>
            <a:spLocks noChangeShapeType="1"/>
          </p:cNvSpPr>
          <p:nvPr/>
        </p:nvSpPr>
        <p:spPr bwMode="auto">
          <a:xfrm flipH="1" flipV="1">
            <a:off x="4267200" y="3733800"/>
            <a:ext cx="152400" cy="609600"/>
          </a:xfrm>
          <a:prstGeom prst="line">
            <a:avLst/>
          </a:prstGeom>
          <a:noFill/>
          <a:ln w="31750">
            <a:solidFill>
              <a:srgbClr val="0000FF"/>
            </a:solidFill>
            <a:round/>
            <a:headEnd/>
            <a:tailEnd/>
          </a:ln>
        </p:spPr>
        <p:txBody>
          <a:bodyPr wrap="none" anchor="ctr"/>
          <a:lstStyle/>
          <a:p>
            <a:endParaRPr lang="en-US"/>
          </a:p>
        </p:txBody>
      </p:sp>
      <p:sp>
        <p:nvSpPr>
          <p:cNvPr id="57" name="Line 60"/>
          <p:cNvSpPr>
            <a:spLocks noChangeShapeType="1"/>
          </p:cNvSpPr>
          <p:nvPr/>
        </p:nvSpPr>
        <p:spPr bwMode="auto">
          <a:xfrm flipV="1">
            <a:off x="4114800" y="4800600"/>
            <a:ext cx="685800" cy="762000"/>
          </a:xfrm>
          <a:prstGeom prst="line">
            <a:avLst/>
          </a:prstGeom>
          <a:noFill/>
          <a:ln w="31750">
            <a:solidFill>
              <a:srgbClr val="0000FF"/>
            </a:solidFill>
            <a:round/>
            <a:headEnd/>
            <a:tailEnd/>
          </a:ln>
        </p:spPr>
        <p:txBody>
          <a:bodyPr wrap="none" anchor="ctr"/>
          <a:lstStyle/>
          <a:p>
            <a:endParaRPr lang="en-US"/>
          </a:p>
        </p:txBody>
      </p:sp>
      <p:sp>
        <p:nvSpPr>
          <p:cNvPr id="58" name="Line 60"/>
          <p:cNvSpPr>
            <a:spLocks noChangeShapeType="1"/>
          </p:cNvSpPr>
          <p:nvPr/>
        </p:nvSpPr>
        <p:spPr bwMode="auto">
          <a:xfrm flipH="1">
            <a:off x="5029200" y="4343400"/>
            <a:ext cx="76200" cy="381000"/>
          </a:xfrm>
          <a:prstGeom prst="line">
            <a:avLst/>
          </a:prstGeom>
          <a:noFill/>
          <a:ln w="31750">
            <a:solidFill>
              <a:srgbClr val="0000FF"/>
            </a:solidFill>
            <a:round/>
            <a:headEnd/>
            <a:tailEnd/>
          </a:ln>
        </p:spPr>
        <p:txBody>
          <a:bodyPr wrap="none" anchor="ctr"/>
          <a:lstStyle/>
          <a:p>
            <a:endParaRPr lang="en-US"/>
          </a:p>
        </p:txBody>
      </p:sp>
      <p:sp>
        <p:nvSpPr>
          <p:cNvPr id="59" name="Line 60"/>
          <p:cNvSpPr>
            <a:spLocks noChangeShapeType="1"/>
          </p:cNvSpPr>
          <p:nvPr/>
        </p:nvSpPr>
        <p:spPr bwMode="auto">
          <a:xfrm flipV="1">
            <a:off x="5257800" y="4191000"/>
            <a:ext cx="609600" cy="76200"/>
          </a:xfrm>
          <a:prstGeom prst="line">
            <a:avLst/>
          </a:prstGeom>
          <a:noFill/>
          <a:ln w="31750">
            <a:solidFill>
              <a:srgbClr val="0000FF"/>
            </a:solidFill>
            <a:round/>
            <a:headEnd/>
            <a:tailEnd/>
          </a:ln>
        </p:spPr>
        <p:txBody>
          <a:bodyPr wrap="none" anchor="ctr"/>
          <a:lstStyle/>
          <a:p>
            <a:endParaRPr lang="en-US"/>
          </a:p>
        </p:txBody>
      </p:sp>
      <p:sp>
        <p:nvSpPr>
          <p:cNvPr id="60" name="Line 60"/>
          <p:cNvSpPr>
            <a:spLocks noChangeShapeType="1"/>
          </p:cNvSpPr>
          <p:nvPr/>
        </p:nvSpPr>
        <p:spPr bwMode="auto">
          <a:xfrm flipV="1">
            <a:off x="4648200" y="4267200"/>
            <a:ext cx="228600" cy="152400"/>
          </a:xfrm>
          <a:prstGeom prst="line">
            <a:avLst/>
          </a:prstGeom>
          <a:noFill/>
          <a:ln w="31750">
            <a:solidFill>
              <a:srgbClr val="0000FF"/>
            </a:solidFill>
            <a:round/>
            <a:headEnd/>
            <a:tailEnd/>
          </a:ln>
        </p:spPr>
        <p:txBody>
          <a:bodyPr wrap="none" anchor="ctr"/>
          <a:lstStyle/>
          <a:p>
            <a:endParaRPr lang="en-US"/>
          </a:p>
        </p:txBody>
      </p:sp>
      <p:sp>
        <p:nvSpPr>
          <p:cNvPr id="62" name="Freeform 61"/>
          <p:cNvSpPr/>
          <p:nvPr/>
        </p:nvSpPr>
        <p:spPr bwMode="auto">
          <a:xfrm>
            <a:off x="3200400" y="2687782"/>
            <a:ext cx="3293918" cy="1861705"/>
          </a:xfrm>
          <a:custGeom>
            <a:avLst/>
            <a:gdLst>
              <a:gd name="connsiteX0" fmla="*/ 3293918 w 3293918"/>
              <a:gd name="connsiteY0" fmla="*/ 0 h 1861705"/>
              <a:gd name="connsiteX1" fmla="*/ 2763982 w 3293918"/>
              <a:gd name="connsiteY1" fmla="*/ 1381991 h 1861705"/>
              <a:gd name="connsiteX2" fmla="*/ 1652155 w 3293918"/>
              <a:gd name="connsiteY2" fmla="*/ 1527463 h 1861705"/>
              <a:gd name="connsiteX3" fmla="*/ 1246909 w 3293918"/>
              <a:gd name="connsiteY3" fmla="*/ 1745673 h 1861705"/>
              <a:gd name="connsiteX4" fmla="*/ 789709 w 3293918"/>
              <a:gd name="connsiteY4" fmla="*/ 831273 h 1861705"/>
              <a:gd name="connsiteX5" fmla="*/ 0 w 3293918"/>
              <a:gd name="connsiteY5" fmla="*/ 145473 h 1861705"/>
              <a:gd name="connsiteX6" fmla="*/ 0 w 3293918"/>
              <a:gd name="connsiteY6" fmla="*/ 145473 h 1861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3918" h="1861705">
                <a:moveTo>
                  <a:pt x="3293918" y="0"/>
                </a:moveTo>
                <a:cubicBezTo>
                  <a:pt x="3165763" y="563707"/>
                  <a:pt x="3037609" y="1127414"/>
                  <a:pt x="2763982" y="1381991"/>
                </a:cubicBezTo>
                <a:cubicBezTo>
                  <a:pt x="2490355" y="1636568"/>
                  <a:pt x="1905001" y="1466849"/>
                  <a:pt x="1652155" y="1527463"/>
                </a:cubicBezTo>
                <a:cubicBezTo>
                  <a:pt x="1399310" y="1588077"/>
                  <a:pt x="1390650" y="1861705"/>
                  <a:pt x="1246909" y="1745673"/>
                </a:cubicBezTo>
                <a:cubicBezTo>
                  <a:pt x="1103168" y="1629641"/>
                  <a:pt x="997527" y="1097973"/>
                  <a:pt x="789709" y="831273"/>
                </a:cubicBezTo>
                <a:cubicBezTo>
                  <a:pt x="581891" y="564573"/>
                  <a:pt x="0" y="145473"/>
                  <a:pt x="0" y="145473"/>
                </a:cubicBezTo>
                <a:lnTo>
                  <a:pt x="0" y="145473"/>
                </a:lnTo>
              </a:path>
            </a:pathLst>
          </a:cu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3" name="Line 60"/>
          <p:cNvSpPr>
            <a:spLocks noChangeShapeType="1"/>
          </p:cNvSpPr>
          <p:nvPr/>
        </p:nvSpPr>
        <p:spPr bwMode="auto">
          <a:xfrm flipV="1">
            <a:off x="4343400" y="2667000"/>
            <a:ext cx="2209800" cy="914400"/>
          </a:xfrm>
          <a:prstGeom prst="line">
            <a:avLst/>
          </a:prstGeom>
          <a:noFill/>
          <a:ln w="31750">
            <a:solidFill>
              <a:srgbClr val="0000FF"/>
            </a:solidFill>
            <a:round/>
            <a:headEnd/>
            <a:tailEnd/>
          </a:ln>
        </p:spPr>
        <p:txBody>
          <a:bodyPr wrap="none" anchor="ctr"/>
          <a:lstStyle/>
          <a:p>
            <a:endParaRPr lang="en-US"/>
          </a:p>
        </p:txBody>
      </p:sp>
      <p:sp>
        <p:nvSpPr>
          <p:cNvPr id="64" name="Freeform 63"/>
          <p:cNvSpPr/>
          <p:nvPr/>
        </p:nvSpPr>
        <p:spPr bwMode="auto">
          <a:xfrm>
            <a:off x="3200400" y="2666999"/>
            <a:ext cx="3293918" cy="983673"/>
          </a:xfrm>
          <a:custGeom>
            <a:avLst/>
            <a:gdLst>
              <a:gd name="connsiteX0" fmla="*/ 3293918 w 3293918"/>
              <a:gd name="connsiteY0" fmla="*/ 0 h 1861705"/>
              <a:gd name="connsiteX1" fmla="*/ 2763982 w 3293918"/>
              <a:gd name="connsiteY1" fmla="*/ 1381991 h 1861705"/>
              <a:gd name="connsiteX2" fmla="*/ 1652155 w 3293918"/>
              <a:gd name="connsiteY2" fmla="*/ 1527463 h 1861705"/>
              <a:gd name="connsiteX3" fmla="*/ 1246909 w 3293918"/>
              <a:gd name="connsiteY3" fmla="*/ 1745673 h 1861705"/>
              <a:gd name="connsiteX4" fmla="*/ 789709 w 3293918"/>
              <a:gd name="connsiteY4" fmla="*/ 831273 h 1861705"/>
              <a:gd name="connsiteX5" fmla="*/ 0 w 3293918"/>
              <a:gd name="connsiteY5" fmla="*/ 145473 h 1861705"/>
              <a:gd name="connsiteX6" fmla="*/ 0 w 3293918"/>
              <a:gd name="connsiteY6" fmla="*/ 145473 h 1861705"/>
              <a:gd name="connsiteX0" fmla="*/ 3293918 w 3293918"/>
              <a:gd name="connsiteY0" fmla="*/ 0 h 1861705"/>
              <a:gd name="connsiteX1" fmla="*/ 1652155 w 3293918"/>
              <a:gd name="connsiteY1" fmla="*/ 1527463 h 1861705"/>
              <a:gd name="connsiteX2" fmla="*/ 1246909 w 3293918"/>
              <a:gd name="connsiteY2" fmla="*/ 1745673 h 1861705"/>
              <a:gd name="connsiteX3" fmla="*/ 789709 w 3293918"/>
              <a:gd name="connsiteY3" fmla="*/ 831273 h 1861705"/>
              <a:gd name="connsiteX4" fmla="*/ 0 w 3293918"/>
              <a:gd name="connsiteY4" fmla="*/ 145473 h 1861705"/>
              <a:gd name="connsiteX5" fmla="*/ 0 w 3293918"/>
              <a:gd name="connsiteY5" fmla="*/ 145473 h 1861705"/>
              <a:gd name="connsiteX0" fmla="*/ 3293918 w 3293918"/>
              <a:gd name="connsiteY0" fmla="*/ 0 h 1884219"/>
              <a:gd name="connsiteX1" fmla="*/ 1246909 w 3293918"/>
              <a:gd name="connsiteY1" fmla="*/ 1745673 h 1884219"/>
              <a:gd name="connsiteX2" fmla="*/ 789709 w 3293918"/>
              <a:gd name="connsiteY2" fmla="*/ 831273 h 1884219"/>
              <a:gd name="connsiteX3" fmla="*/ 0 w 3293918"/>
              <a:gd name="connsiteY3" fmla="*/ 145473 h 1884219"/>
              <a:gd name="connsiteX4" fmla="*/ 0 w 3293918"/>
              <a:gd name="connsiteY4" fmla="*/ 145473 h 1884219"/>
              <a:gd name="connsiteX0" fmla="*/ 3293918 w 3293918"/>
              <a:gd name="connsiteY0" fmla="*/ 0 h 2038350"/>
              <a:gd name="connsiteX1" fmla="*/ 1246909 w 3293918"/>
              <a:gd name="connsiteY1" fmla="*/ 1745673 h 2038350"/>
              <a:gd name="connsiteX2" fmla="*/ 1780309 w 3293918"/>
              <a:gd name="connsiteY2" fmla="*/ 308264 h 2038350"/>
              <a:gd name="connsiteX3" fmla="*/ 789709 w 3293918"/>
              <a:gd name="connsiteY3" fmla="*/ 831273 h 2038350"/>
              <a:gd name="connsiteX4" fmla="*/ 0 w 3293918"/>
              <a:gd name="connsiteY4" fmla="*/ 145473 h 2038350"/>
              <a:gd name="connsiteX5" fmla="*/ 0 w 3293918"/>
              <a:gd name="connsiteY5" fmla="*/ 145473 h 2038350"/>
              <a:gd name="connsiteX0" fmla="*/ 3293918 w 3293918"/>
              <a:gd name="connsiteY0" fmla="*/ 0 h 858405"/>
              <a:gd name="connsiteX1" fmla="*/ 2161309 w 3293918"/>
              <a:gd name="connsiteY1" fmla="*/ 221673 h 858405"/>
              <a:gd name="connsiteX2" fmla="*/ 1780309 w 3293918"/>
              <a:gd name="connsiteY2" fmla="*/ 308264 h 858405"/>
              <a:gd name="connsiteX3" fmla="*/ 789709 w 3293918"/>
              <a:gd name="connsiteY3" fmla="*/ 831273 h 858405"/>
              <a:gd name="connsiteX4" fmla="*/ 0 w 3293918"/>
              <a:gd name="connsiteY4" fmla="*/ 145473 h 858405"/>
              <a:gd name="connsiteX5" fmla="*/ 0 w 3293918"/>
              <a:gd name="connsiteY5" fmla="*/ 145473 h 858405"/>
              <a:gd name="connsiteX0" fmla="*/ 3293918 w 3293918"/>
              <a:gd name="connsiteY0" fmla="*/ 0 h 858405"/>
              <a:gd name="connsiteX1" fmla="*/ 1780309 w 3293918"/>
              <a:gd name="connsiteY1" fmla="*/ 308264 h 858405"/>
              <a:gd name="connsiteX2" fmla="*/ 789709 w 3293918"/>
              <a:gd name="connsiteY2" fmla="*/ 831273 h 858405"/>
              <a:gd name="connsiteX3" fmla="*/ 0 w 3293918"/>
              <a:gd name="connsiteY3" fmla="*/ 145473 h 858405"/>
              <a:gd name="connsiteX4" fmla="*/ 0 w 3293918"/>
              <a:gd name="connsiteY4" fmla="*/ 145473 h 858405"/>
              <a:gd name="connsiteX0" fmla="*/ 3293918 w 3293918"/>
              <a:gd name="connsiteY0" fmla="*/ 0 h 855518"/>
              <a:gd name="connsiteX1" fmla="*/ 789709 w 3293918"/>
              <a:gd name="connsiteY1" fmla="*/ 831273 h 855518"/>
              <a:gd name="connsiteX2" fmla="*/ 0 w 3293918"/>
              <a:gd name="connsiteY2" fmla="*/ 145473 h 855518"/>
              <a:gd name="connsiteX3" fmla="*/ 0 w 3293918"/>
              <a:gd name="connsiteY3" fmla="*/ 145473 h 855518"/>
              <a:gd name="connsiteX0" fmla="*/ 3293918 w 3293918"/>
              <a:gd name="connsiteY0" fmla="*/ 0 h 1007918"/>
              <a:gd name="connsiteX1" fmla="*/ 1094509 w 3293918"/>
              <a:gd name="connsiteY1" fmla="*/ 983673 h 1007918"/>
              <a:gd name="connsiteX2" fmla="*/ 0 w 3293918"/>
              <a:gd name="connsiteY2" fmla="*/ 145473 h 1007918"/>
              <a:gd name="connsiteX3" fmla="*/ 0 w 3293918"/>
              <a:gd name="connsiteY3" fmla="*/ 145473 h 1007918"/>
              <a:gd name="connsiteX0" fmla="*/ 3293918 w 3293918"/>
              <a:gd name="connsiteY0" fmla="*/ 0 h 983673"/>
              <a:gd name="connsiteX1" fmla="*/ 1094509 w 3293918"/>
              <a:gd name="connsiteY1" fmla="*/ 983673 h 983673"/>
              <a:gd name="connsiteX2" fmla="*/ 0 w 3293918"/>
              <a:gd name="connsiteY2" fmla="*/ 145473 h 983673"/>
              <a:gd name="connsiteX3" fmla="*/ 0 w 3293918"/>
              <a:gd name="connsiteY3" fmla="*/ 145473 h 983673"/>
            </a:gdLst>
            <a:ahLst/>
            <a:cxnLst>
              <a:cxn ang="0">
                <a:pos x="connsiteX0" y="connsiteY0"/>
              </a:cxn>
              <a:cxn ang="0">
                <a:pos x="connsiteX1" y="connsiteY1"/>
              </a:cxn>
              <a:cxn ang="0">
                <a:pos x="connsiteX2" y="connsiteY2"/>
              </a:cxn>
              <a:cxn ang="0">
                <a:pos x="connsiteX3" y="connsiteY3"/>
              </a:cxn>
            </a:cxnLst>
            <a:rect l="l" t="t" r="r" b="b"/>
            <a:pathLst>
              <a:path w="3293918" h="983673">
                <a:moveTo>
                  <a:pt x="3293918" y="0"/>
                </a:moveTo>
                <a:cubicBezTo>
                  <a:pt x="2772208" y="173182"/>
                  <a:pt x="1643495" y="959428"/>
                  <a:pt x="1094509" y="983673"/>
                </a:cubicBezTo>
                <a:cubicBezTo>
                  <a:pt x="573232" y="869373"/>
                  <a:pt x="182418" y="285173"/>
                  <a:pt x="0" y="145473"/>
                </a:cubicBezTo>
                <a:lnTo>
                  <a:pt x="0" y="145473"/>
                </a:lnTo>
              </a:path>
            </a:pathLst>
          </a:cu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Helvetica" pitchFamily="34" charset="0"/>
            </a:endParaRPr>
          </a:p>
        </p:txBody>
      </p:sp>
      <p:sp>
        <p:nvSpPr>
          <p:cNvPr id="65" name="Line 60"/>
          <p:cNvSpPr>
            <a:spLocks noChangeShapeType="1"/>
          </p:cNvSpPr>
          <p:nvPr/>
        </p:nvSpPr>
        <p:spPr bwMode="auto">
          <a:xfrm flipH="1" flipV="1">
            <a:off x="4572000" y="4495800"/>
            <a:ext cx="304800" cy="228600"/>
          </a:xfrm>
          <a:prstGeom prst="line">
            <a:avLst/>
          </a:prstGeom>
          <a:noFill/>
          <a:ln w="31750">
            <a:solidFill>
              <a:srgbClr val="0000FF"/>
            </a:solidFill>
            <a:round/>
            <a:headEnd/>
            <a:tailEnd/>
          </a:ln>
        </p:spPr>
        <p:txBody>
          <a:bodyPr wrap="none" anchor="ctr"/>
          <a:lstStyle/>
          <a:p>
            <a:endParaRPr lang="en-US"/>
          </a:p>
        </p:txBody>
      </p:sp>
      <p:sp>
        <p:nvSpPr>
          <p:cNvPr id="51" name="Line 60"/>
          <p:cNvSpPr>
            <a:spLocks noChangeShapeType="1"/>
          </p:cNvSpPr>
          <p:nvPr/>
        </p:nvSpPr>
        <p:spPr bwMode="auto">
          <a:xfrm flipH="1">
            <a:off x="2667000" y="5562600"/>
            <a:ext cx="1219200" cy="914400"/>
          </a:xfrm>
          <a:prstGeom prst="line">
            <a:avLst/>
          </a:prstGeom>
          <a:noFill/>
          <a:ln w="31750">
            <a:solidFill>
              <a:srgbClr val="0000FF"/>
            </a:solidFill>
            <a:round/>
            <a:headEnd/>
            <a:tailEnd/>
          </a:ln>
        </p:spPr>
        <p:txBody>
          <a:bodyPr wrap="none" anchor="ctr"/>
          <a:lstStyle/>
          <a:p>
            <a:endParaRPr lang="en-US"/>
          </a:p>
        </p:txBody>
      </p:sp>
    </p:spTree>
    <p:custDataLst>
      <p:tags r:id="rId1"/>
    </p:custDataLst>
  </p:cSld>
  <p:clrMapOvr>
    <a:masterClrMapping/>
  </p:clrMapOvr>
  <p:transition advTm="4227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fade">
                                      <p:cBhvr>
                                        <p:cTn id="7" dur="1000"/>
                                        <p:tgtEl>
                                          <p:spTgt spid="63"/>
                                        </p:tgtEl>
                                      </p:cBhvr>
                                    </p:animEffect>
                                  </p:childTnLst>
                                </p:cTn>
                              </p:par>
                              <p:par>
                                <p:cTn id="8" presetID="10" presetClass="exit" presetSubtype="0" fill="hold" grpId="0" nodeType="withEffect">
                                  <p:stCondLst>
                                    <p:cond delay="0"/>
                                  </p:stCondLst>
                                  <p:childTnLst>
                                    <p:animEffect transition="out" filter="fade">
                                      <p:cBhvr>
                                        <p:cTn id="9" dur="1000"/>
                                        <p:tgtEl>
                                          <p:spTgt spid="37"/>
                                        </p:tgtEl>
                                      </p:cBhvr>
                                    </p:animEffect>
                                    <p:set>
                                      <p:cBhvr>
                                        <p:cTn id="10" dur="1" fill="hold">
                                          <p:stCondLst>
                                            <p:cond delay="999"/>
                                          </p:stCondLst>
                                        </p:cTn>
                                        <p:tgtEl>
                                          <p:spTgt spid="37"/>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1000"/>
                                        <p:tgtEl>
                                          <p:spTgt spid="62"/>
                                        </p:tgtEl>
                                      </p:cBhvr>
                                    </p:animEffect>
                                    <p:set>
                                      <p:cBhvr>
                                        <p:cTn id="13" dur="1" fill="hold">
                                          <p:stCondLst>
                                            <p:cond delay="999"/>
                                          </p:stCondLst>
                                        </p:cTn>
                                        <p:tgtEl>
                                          <p:spTgt spid="62"/>
                                        </p:tgtEl>
                                        <p:attrNameLst>
                                          <p:attrName>style.visibility</p:attrName>
                                        </p:attrNameLst>
                                      </p:cBhvr>
                                      <p:to>
                                        <p:strVal val="hidden"/>
                                      </p:to>
                                    </p:set>
                                  </p:childTnLst>
                                </p:cTn>
                              </p:par>
                              <p:par>
                                <p:cTn id="14" presetID="10" presetClass="entr" presetSubtype="0"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Effect transition="in" filter="fade">
                                      <p:cBhvr>
                                        <p:cTn id="16"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62" grpId="0" animBg="1"/>
      <p:bldP spid="63" grpId="0" animBg="1"/>
      <p:bldP spid="64" grpId="0" animBg="1"/>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219200"/>
            <a:ext cx="8686800" cy="5486400"/>
          </a:xfrm>
        </p:spPr>
        <p:txBody>
          <a:bodyPr/>
          <a:lstStyle/>
          <a:p>
            <a:r>
              <a:rPr lang="en-US" dirty="0" smtClean="0"/>
              <a:t>Internet2 topology, and traffic data</a:t>
            </a:r>
          </a:p>
          <a:p>
            <a:r>
              <a:rPr lang="en-US" dirty="0" smtClean="0"/>
              <a:t>Developed algorithms to determine links to graft</a:t>
            </a:r>
          </a:p>
          <a:p>
            <a:pPr lvl="1"/>
            <a:endParaRPr lang="en-US" dirty="0"/>
          </a:p>
        </p:txBody>
      </p:sp>
      <p:sp>
        <p:nvSpPr>
          <p:cNvPr id="2" name="Title 1"/>
          <p:cNvSpPr>
            <a:spLocks noGrp="1"/>
          </p:cNvSpPr>
          <p:nvPr>
            <p:ph type="title"/>
          </p:nvPr>
        </p:nvSpPr>
        <p:spPr>
          <a:xfrm>
            <a:off x="304800" y="304800"/>
            <a:ext cx="8069263" cy="685800"/>
          </a:xfrm>
        </p:spPr>
        <p:txBody>
          <a:bodyPr/>
          <a:lstStyle/>
          <a:p>
            <a:r>
              <a:rPr lang="en-US" dirty="0" smtClean="0"/>
              <a:t>Traffic Engineering </a:t>
            </a:r>
            <a:r>
              <a:rPr lang="en-US" dirty="0" smtClean="0"/>
              <a:t>Evaluation</a:t>
            </a:r>
            <a:endParaRPr lang="en-US" sz="2800" dirty="0"/>
          </a:p>
        </p:txBody>
      </p:sp>
      <p:sp>
        <p:nvSpPr>
          <p:cNvPr id="4" name="Slide Number Placeholder 3"/>
          <p:cNvSpPr>
            <a:spLocks noGrp="1"/>
          </p:cNvSpPr>
          <p:nvPr>
            <p:ph type="sldNum" sz="quarter" idx="10"/>
          </p:nvPr>
        </p:nvSpPr>
        <p:spPr/>
        <p:txBody>
          <a:bodyPr/>
          <a:lstStyle/>
          <a:p>
            <a:fld id="{FAFAE12B-AF5E-4676-AE1F-60AB827D625D}" type="slidenum">
              <a:rPr lang="en-US" smtClean="0"/>
              <a:pPr/>
              <a:t>19</a:t>
            </a:fld>
            <a:endParaRPr lang="en-US"/>
          </a:p>
        </p:txBody>
      </p:sp>
      <p:graphicFrame>
        <p:nvGraphicFramePr>
          <p:cNvPr id="5" name="Chart 4"/>
          <p:cNvGraphicFramePr/>
          <p:nvPr/>
        </p:nvGraphicFramePr>
        <p:xfrm>
          <a:off x="304800" y="2514600"/>
          <a:ext cx="8610600" cy="4114800"/>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Arrow Connector 6"/>
          <p:cNvCxnSpPr/>
          <p:nvPr/>
        </p:nvCxnSpPr>
        <p:spPr bwMode="auto">
          <a:xfrm>
            <a:off x="4953000" y="4343400"/>
            <a:ext cx="1371600" cy="1588"/>
          </a:xfrm>
          <a:prstGeom prst="straightConnector1">
            <a:avLst/>
          </a:prstGeom>
          <a:noFill/>
          <a:ln w="76200" cap="flat" cmpd="sng" algn="ctr">
            <a:solidFill>
              <a:srgbClr val="FF0000"/>
            </a:solidFill>
            <a:prstDash val="solid"/>
            <a:round/>
            <a:headEnd type="triangle" w="med" len="med"/>
            <a:tailEnd type="triangle" w="med" len="med"/>
          </a:ln>
          <a:effectLst/>
        </p:spPr>
      </p:cxnSp>
      <p:sp>
        <p:nvSpPr>
          <p:cNvPr id="8" name="TextBox 7"/>
          <p:cNvSpPr txBox="1"/>
          <p:nvPr/>
        </p:nvSpPr>
        <p:spPr>
          <a:xfrm>
            <a:off x="2209800" y="2667000"/>
            <a:ext cx="5256504" cy="954107"/>
          </a:xfrm>
          <a:prstGeom prst="rect">
            <a:avLst/>
          </a:prstGeom>
          <a:solidFill>
            <a:schemeClr val="bg1"/>
          </a:solidFill>
          <a:ln>
            <a:solidFill>
              <a:srgbClr val="FF0000"/>
            </a:solidFill>
          </a:ln>
        </p:spPr>
        <p:txBody>
          <a:bodyPr wrap="none" rtlCol="0">
            <a:spAutoFit/>
          </a:bodyPr>
          <a:lstStyle/>
          <a:p>
            <a:r>
              <a:rPr lang="en-US" sz="2800" dirty="0" smtClean="0">
                <a:solidFill>
                  <a:srgbClr val="FF0000"/>
                </a:solidFill>
              </a:rPr>
              <a:t>Network can handle more traffic</a:t>
            </a:r>
          </a:p>
          <a:p>
            <a:r>
              <a:rPr lang="en-US" sz="2800" dirty="0" smtClean="0">
                <a:solidFill>
                  <a:srgbClr val="FF0000"/>
                </a:solidFill>
              </a:rPr>
              <a:t>(at same level of congestion)</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SEATTLE</a:t>
            </a:r>
          </a:p>
          <a:p>
            <a:pPr lvl="1"/>
            <a:r>
              <a:rPr lang="en-US" dirty="0" smtClean="0"/>
              <a:t>Scalable Ethernet architecture</a:t>
            </a:r>
          </a:p>
          <a:p>
            <a:r>
              <a:rPr lang="en-US" dirty="0" smtClean="0"/>
              <a:t>Router grafting (joint work with </a:t>
            </a:r>
            <a:r>
              <a:rPr lang="en-US" dirty="0" err="1" smtClean="0"/>
              <a:t>Kobus</a:t>
            </a:r>
            <a:r>
              <a:rPr lang="en-US" dirty="0" smtClean="0"/>
              <a:t>)</a:t>
            </a:r>
          </a:p>
          <a:p>
            <a:pPr lvl="1"/>
            <a:r>
              <a:rPr lang="en-US" dirty="0" smtClean="0"/>
              <a:t>Seamless re-homing of links to BGP neighbors</a:t>
            </a:r>
          </a:p>
          <a:p>
            <a:pPr lvl="1"/>
            <a:r>
              <a:rPr lang="en-US" dirty="0" smtClean="0"/>
              <a:t>Applications of grafting for traffic engineering</a:t>
            </a:r>
          </a:p>
          <a:p>
            <a:r>
              <a:rPr lang="en-US" dirty="0" smtClean="0"/>
              <a:t>Static multipath routing (Martin’s AT&amp;T project)</a:t>
            </a:r>
          </a:p>
          <a:p>
            <a:pPr lvl="1"/>
            <a:r>
              <a:rPr lang="en-US" dirty="0" smtClean="0"/>
              <a:t>Joint traffic engineering and fault tolerance</a:t>
            </a:r>
          </a:p>
          <a:p>
            <a:pPr lvl="1"/>
            <a:endParaRPr lang="en-US" dirty="0"/>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2</a:t>
            </a:fld>
            <a:endParaRPr lang="en-US">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sz="3200" dirty="0" smtClean="0"/>
              <a:t>Grafting for seamless change</a:t>
            </a:r>
          </a:p>
          <a:p>
            <a:pPr lvl="1"/>
            <a:r>
              <a:rPr lang="en-US" sz="2800" dirty="0" smtClean="0"/>
              <a:t>Make maintenance and upgrades seamless</a:t>
            </a:r>
          </a:p>
          <a:p>
            <a:pPr lvl="1"/>
            <a:r>
              <a:rPr lang="en-US" sz="2800" dirty="0" smtClean="0"/>
              <a:t>Enable new management applications (e.g., TE)</a:t>
            </a:r>
          </a:p>
          <a:p>
            <a:r>
              <a:rPr lang="en-US" sz="3200" dirty="0" smtClean="0"/>
              <a:t>Implementing grafting</a:t>
            </a:r>
          </a:p>
          <a:p>
            <a:pPr lvl="1"/>
            <a:r>
              <a:rPr lang="en-US" sz="2800" dirty="0" smtClean="0"/>
              <a:t>Modest modifications to the router </a:t>
            </a:r>
          </a:p>
          <a:p>
            <a:pPr lvl="1"/>
            <a:r>
              <a:rPr lang="en-US" sz="2800" dirty="0" smtClean="0"/>
              <a:t>Leveraging programmable transport networks</a:t>
            </a:r>
          </a:p>
          <a:p>
            <a:r>
              <a:rPr lang="en-US" sz="3200" dirty="0" smtClean="0"/>
              <a:t>Relevance to Coronet</a:t>
            </a:r>
          </a:p>
          <a:p>
            <a:pPr lvl="1"/>
            <a:r>
              <a:rPr lang="en-US" sz="2800" dirty="0" smtClean="0"/>
              <a:t>Flexible edge-router connectivity</a:t>
            </a:r>
          </a:p>
          <a:p>
            <a:pPr lvl="1"/>
            <a:r>
              <a:rPr lang="en-US" sz="2800" dirty="0" smtClean="0"/>
              <a:t>Without disrupting neighboring ISPs</a:t>
            </a:r>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20</a:t>
            </a:fld>
            <a:endParaRPr lang="en-US">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Joint Failure Recovery</a:t>
            </a:r>
            <a:br>
              <a:rPr lang="en-US" dirty="0" smtClean="0"/>
            </a:br>
            <a:r>
              <a:rPr lang="en-US" dirty="0" smtClean="0"/>
              <a:t>and Traffic Engineering</a:t>
            </a:r>
            <a:endParaRPr lang="en-US" dirty="0"/>
          </a:p>
        </p:txBody>
      </p:sp>
      <p:sp>
        <p:nvSpPr>
          <p:cNvPr id="4" name="Slide Number Placeholder 3"/>
          <p:cNvSpPr>
            <a:spLocks noGrp="1"/>
          </p:cNvSpPr>
          <p:nvPr>
            <p:ph type="sldNum" sz="quarter" idx="4294967295"/>
          </p:nvPr>
        </p:nvSpPr>
        <p:spPr>
          <a:xfrm>
            <a:off x="8229600" y="6324600"/>
            <a:ext cx="914400" cy="381000"/>
          </a:xfrm>
        </p:spPr>
        <p:txBody>
          <a:bodyPr/>
          <a:lstStyle/>
          <a:p>
            <a:pPr>
              <a:defRPr/>
            </a:pPr>
            <a:fld id="{C0CF8B3F-C82E-FB47-8048-C829DE2F4A25}" type="slidenum">
              <a:rPr lang="en-US" smtClean="0">
                <a:solidFill>
                  <a:srgbClr val="000000"/>
                </a:solidFill>
              </a:rPr>
              <a:pPr>
                <a:defRPr/>
              </a:pPr>
              <a:t>21</a:t>
            </a:fld>
            <a:endParaRPr lang="en-US">
              <a:solidFill>
                <a:srgbClr val="000000"/>
              </a:solidFill>
            </a:endParaRPr>
          </a:p>
        </p:txBody>
      </p:sp>
      <p:sp>
        <p:nvSpPr>
          <p:cNvPr id="7" name="TextBox 6"/>
          <p:cNvSpPr txBox="1"/>
          <p:nvPr/>
        </p:nvSpPr>
        <p:spPr>
          <a:xfrm>
            <a:off x="457200" y="5334000"/>
            <a:ext cx="8267858" cy="369332"/>
          </a:xfrm>
          <a:prstGeom prst="rect">
            <a:avLst/>
          </a:prstGeom>
          <a:noFill/>
        </p:spPr>
        <p:txBody>
          <a:bodyPr wrap="none" rtlCol="0">
            <a:spAutoFit/>
          </a:bodyPr>
          <a:lstStyle/>
          <a:p>
            <a:r>
              <a:rPr lang="en-US" dirty="0" smtClean="0"/>
              <a:t>Joint work with Martin </a:t>
            </a:r>
            <a:r>
              <a:rPr lang="en-US" dirty="0" err="1" smtClean="0"/>
              <a:t>Suchara</a:t>
            </a:r>
            <a:r>
              <a:rPr lang="en-US" dirty="0" smtClean="0"/>
              <a:t>, </a:t>
            </a:r>
            <a:r>
              <a:rPr lang="en-US" dirty="0" err="1" smtClean="0"/>
              <a:t>Dahai</a:t>
            </a:r>
            <a:r>
              <a:rPr lang="en-US" dirty="0" smtClean="0"/>
              <a:t> </a:t>
            </a:r>
            <a:r>
              <a:rPr lang="en-US" dirty="0" err="1" smtClean="0"/>
              <a:t>Xu</a:t>
            </a:r>
            <a:r>
              <a:rPr lang="en-US" dirty="0" smtClean="0"/>
              <a:t>, Bob </a:t>
            </a:r>
            <a:r>
              <a:rPr lang="en-US" dirty="0" err="1" smtClean="0"/>
              <a:t>Doverspike</a:t>
            </a:r>
            <a:r>
              <a:rPr lang="en-US" dirty="0" smtClean="0"/>
              <a:t>, and David Johnson</a:t>
            </a:r>
            <a:endParaRPr lang="en-US" dirty="0"/>
          </a:p>
        </p:txBody>
      </p:sp>
      <p:sp>
        <p:nvSpPr>
          <p:cNvPr id="8" name="Rectangle 7"/>
          <p:cNvSpPr/>
          <p:nvPr/>
        </p:nvSpPr>
        <p:spPr>
          <a:xfrm>
            <a:off x="1828800" y="5943600"/>
            <a:ext cx="6172200" cy="369332"/>
          </a:xfrm>
          <a:prstGeom prst="rect">
            <a:avLst/>
          </a:prstGeom>
        </p:spPr>
        <p:txBody>
          <a:bodyPr wrap="square">
            <a:spAutoFit/>
          </a:bodyPr>
          <a:lstStyle/>
          <a:p>
            <a:r>
              <a:rPr lang="en-US" dirty="0" smtClean="0"/>
              <a:t>http://www.cs.princeton.edu/~jrex/papers/stamult10.pdf</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Network Architecture</a:t>
            </a:r>
            <a:endParaRPr lang="en-US" dirty="0"/>
          </a:p>
        </p:txBody>
      </p:sp>
      <p:sp>
        <p:nvSpPr>
          <p:cNvPr id="3" name="Content Placeholder 2"/>
          <p:cNvSpPr>
            <a:spLocks noGrp="1"/>
          </p:cNvSpPr>
          <p:nvPr>
            <p:ph idx="1"/>
          </p:nvPr>
        </p:nvSpPr>
        <p:spPr/>
        <p:txBody>
          <a:bodyPr/>
          <a:lstStyle/>
          <a:p>
            <a:r>
              <a:rPr lang="en-US" dirty="0" err="1" smtClean="0"/>
              <a:t>Precomputed</a:t>
            </a:r>
            <a:r>
              <a:rPr lang="en-US" dirty="0" smtClean="0"/>
              <a:t> multipath routing</a:t>
            </a:r>
          </a:p>
          <a:p>
            <a:pPr lvl="1"/>
            <a:r>
              <a:rPr lang="en-US" dirty="0" smtClean="0"/>
              <a:t>Offline computation based on underlying topology</a:t>
            </a:r>
          </a:p>
          <a:p>
            <a:pPr lvl="1"/>
            <a:r>
              <a:rPr lang="en-US" dirty="0" smtClean="0"/>
              <a:t>Multiple paths between each pair of routers</a:t>
            </a:r>
          </a:p>
          <a:p>
            <a:r>
              <a:rPr lang="en-US" dirty="0" smtClean="0"/>
              <a:t>Path-level failure detection</a:t>
            </a:r>
          </a:p>
          <a:p>
            <a:pPr lvl="1"/>
            <a:r>
              <a:rPr lang="en-US" dirty="0" smtClean="0"/>
              <a:t>Edge router only learns which </a:t>
            </a:r>
            <a:r>
              <a:rPr lang="en-US" dirty="0" err="1" smtClean="0"/>
              <a:t>path(s</a:t>
            </a:r>
            <a:r>
              <a:rPr lang="en-US" dirty="0" smtClean="0"/>
              <a:t>) have failed</a:t>
            </a:r>
          </a:p>
          <a:p>
            <a:pPr lvl="1"/>
            <a:r>
              <a:rPr lang="en-US" dirty="0" smtClean="0"/>
              <a:t>E.g., using end-to-end probes, like BFD</a:t>
            </a:r>
          </a:p>
          <a:p>
            <a:pPr lvl="1"/>
            <a:r>
              <a:rPr lang="en-US" dirty="0" smtClean="0"/>
              <a:t>No need for network-wide flooding</a:t>
            </a:r>
          </a:p>
          <a:p>
            <a:r>
              <a:rPr lang="en-US" dirty="0" smtClean="0"/>
              <a:t>Local adaptation to path failures</a:t>
            </a:r>
          </a:p>
          <a:p>
            <a:pPr lvl="1"/>
            <a:r>
              <a:rPr lang="en-US" dirty="0" smtClean="0"/>
              <a:t>Ingress router rebalances load over remaining paths</a:t>
            </a:r>
          </a:p>
          <a:p>
            <a:pPr lvl="1"/>
            <a:r>
              <a:rPr lang="en-US" dirty="0" smtClean="0"/>
              <a:t>Based on pre-installed weights</a:t>
            </a:r>
            <a:endParaRPr lang="en-US" dirty="0"/>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22</a:t>
            </a:fld>
            <a:endParaRPr lang="en-US">
              <a:solidFill>
                <a:srgbClr val="0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endParaRPr lang="en-US" dirty="0"/>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23</a:t>
            </a:fld>
            <a:endParaRPr lang="en-US">
              <a:solidFill>
                <a:srgbClr val="000000"/>
              </a:solidFill>
            </a:endParaRPr>
          </a:p>
        </p:txBody>
      </p:sp>
      <p:sp>
        <p:nvSpPr>
          <p:cNvPr id="8" name="TextBox 7"/>
          <p:cNvSpPr txBox="1"/>
          <p:nvPr/>
        </p:nvSpPr>
        <p:spPr>
          <a:xfrm>
            <a:off x="5410200" y="1600201"/>
            <a:ext cx="2971800" cy="1227221"/>
          </a:xfrm>
          <a:prstGeom prst="rect">
            <a:avLst/>
          </a:prstGeom>
          <a:noFill/>
          <a:ln w="19050">
            <a:solidFill>
              <a:schemeClr val="bg1">
                <a:lumMod val="50000"/>
              </a:schemeClr>
            </a:solidFill>
          </a:ln>
        </p:spPr>
        <p:txBody>
          <a:bodyPr wrap="square" rtlCol="0">
            <a:noAutofit/>
          </a:bodyPr>
          <a:lstStyle/>
          <a:p>
            <a:r>
              <a:rPr lang="en-US" sz="2400" dirty="0" smtClean="0">
                <a:solidFill>
                  <a:srgbClr val="000000"/>
                </a:solidFill>
              </a:rPr>
              <a:t>• topology design</a:t>
            </a:r>
          </a:p>
          <a:p>
            <a:r>
              <a:rPr lang="en-US" sz="2400" dirty="0" smtClean="0">
                <a:solidFill>
                  <a:srgbClr val="000000"/>
                </a:solidFill>
              </a:rPr>
              <a:t>• list of shared risks</a:t>
            </a:r>
          </a:p>
          <a:p>
            <a:r>
              <a:rPr lang="en-US" sz="2400" dirty="0" smtClean="0">
                <a:solidFill>
                  <a:srgbClr val="000000"/>
                </a:solidFill>
              </a:rPr>
              <a:t>• traffic demands</a:t>
            </a:r>
          </a:p>
          <a:p>
            <a:endParaRPr lang="en-US" sz="2400" baseline="-25000" dirty="0">
              <a:solidFill>
                <a:srgbClr val="000000"/>
              </a:solidFill>
            </a:endParaRPr>
          </a:p>
        </p:txBody>
      </p:sp>
      <p:grpSp>
        <p:nvGrpSpPr>
          <p:cNvPr id="9" name="Group 9"/>
          <p:cNvGrpSpPr>
            <a:grpSpLocks noChangeAspect="1"/>
          </p:cNvGrpSpPr>
          <p:nvPr/>
        </p:nvGrpSpPr>
        <p:grpSpPr bwMode="auto">
          <a:xfrm>
            <a:off x="3657600" y="1391467"/>
            <a:ext cx="1371600" cy="1427934"/>
            <a:chOff x="624" y="432"/>
            <a:chExt cx="1120" cy="1166"/>
          </a:xfrm>
        </p:grpSpPr>
        <p:sp>
          <p:nvSpPr>
            <p:cNvPr id="10" name="AutoShape 8"/>
            <p:cNvSpPr>
              <a:spLocks noChangeAspect="1" noChangeArrowheads="1" noTextEdit="1"/>
            </p:cNvSpPr>
            <p:nvPr/>
          </p:nvSpPr>
          <p:spPr bwMode="auto">
            <a:xfrm>
              <a:off x="624" y="432"/>
              <a:ext cx="1120" cy="11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1" name="Freeform 11"/>
            <p:cNvSpPr>
              <a:spLocks/>
            </p:cNvSpPr>
            <p:nvPr/>
          </p:nvSpPr>
          <p:spPr bwMode="auto">
            <a:xfrm>
              <a:off x="970" y="536"/>
              <a:ext cx="746" cy="966"/>
            </a:xfrm>
            <a:custGeom>
              <a:avLst/>
              <a:gdLst/>
              <a:ahLst/>
              <a:cxnLst>
                <a:cxn ang="0">
                  <a:pos x="352" y="0"/>
                </a:cxn>
                <a:cxn ang="0">
                  <a:pos x="352" y="0"/>
                </a:cxn>
                <a:cxn ang="0">
                  <a:pos x="352" y="0"/>
                </a:cxn>
                <a:cxn ang="0">
                  <a:pos x="352" y="0"/>
                </a:cxn>
                <a:cxn ang="0">
                  <a:pos x="338" y="2"/>
                </a:cxn>
                <a:cxn ang="0">
                  <a:pos x="18" y="20"/>
                </a:cxn>
                <a:cxn ang="0">
                  <a:pos x="18" y="20"/>
                </a:cxn>
                <a:cxn ang="0">
                  <a:pos x="12" y="22"/>
                </a:cxn>
                <a:cxn ang="0">
                  <a:pos x="6" y="26"/>
                </a:cxn>
                <a:cxn ang="0">
                  <a:pos x="2" y="32"/>
                </a:cxn>
                <a:cxn ang="0">
                  <a:pos x="0" y="40"/>
                </a:cxn>
                <a:cxn ang="0">
                  <a:pos x="0" y="892"/>
                </a:cxn>
                <a:cxn ang="0">
                  <a:pos x="0" y="892"/>
                </a:cxn>
                <a:cxn ang="0">
                  <a:pos x="0" y="892"/>
                </a:cxn>
                <a:cxn ang="0">
                  <a:pos x="0" y="900"/>
                </a:cxn>
                <a:cxn ang="0">
                  <a:pos x="4" y="908"/>
                </a:cxn>
                <a:cxn ang="0">
                  <a:pos x="10" y="916"/>
                </a:cxn>
                <a:cxn ang="0">
                  <a:pos x="20" y="924"/>
                </a:cxn>
                <a:cxn ang="0">
                  <a:pos x="20" y="924"/>
                </a:cxn>
                <a:cxn ang="0">
                  <a:pos x="42" y="930"/>
                </a:cxn>
                <a:cxn ang="0">
                  <a:pos x="68" y="936"/>
                </a:cxn>
                <a:cxn ang="0">
                  <a:pos x="102" y="944"/>
                </a:cxn>
                <a:cxn ang="0">
                  <a:pos x="148" y="950"/>
                </a:cxn>
                <a:cxn ang="0">
                  <a:pos x="204" y="958"/>
                </a:cxn>
                <a:cxn ang="0">
                  <a:pos x="272" y="964"/>
                </a:cxn>
                <a:cxn ang="0">
                  <a:pos x="352" y="966"/>
                </a:cxn>
                <a:cxn ang="0">
                  <a:pos x="352" y="966"/>
                </a:cxn>
                <a:cxn ang="0">
                  <a:pos x="366" y="966"/>
                </a:cxn>
                <a:cxn ang="0">
                  <a:pos x="378" y="964"/>
                </a:cxn>
                <a:cxn ang="0">
                  <a:pos x="388" y="958"/>
                </a:cxn>
                <a:cxn ang="0">
                  <a:pos x="386" y="960"/>
                </a:cxn>
                <a:cxn ang="0">
                  <a:pos x="734" y="808"/>
                </a:cxn>
                <a:cxn ang="0">
                  <a:pos x="734" y="808"/>
                </a:cxn>
                <a:cxn ang="0">
                  <a:pos x="740" y="806"/>
                </a:cxn>
                <a:cxn ang="0">
                  <a:pos x="742" y="800"/>
                </a:cxn>
                <a:cxn ang="0">
                  <a:pos x="746" y="796"/>
                </a:cxn>
                <a:cxn ang="0">
                  <a:pos x="746" y="790"/>
                </a:cxn>
                <a:cxn ang="0">
                  <a:pos x="746" y="76"/>
                </a:cxn>
                <a:cxn ang="0">
                  <a:pos x="746" y="76"/>
                </a:cxn>
                <a:cxn ang="0">
                  <a:pos x="744" y="68"/>
                </a:cxn>
                <a:cxn ang="0">
                  <a:pos x="742" y="62"/>
                </a:cxn>
                <a:cxn ang="0">
                  <a:pos x="736" y="58"/>
                </a:cxn>
                <a:cxn ang="0">
                  <a:pos x="730" y="56"/>
                </a:cxn>
                <a:cxn ang="0">
                  <a:pos x="380" y="2"/>
                </a:cxn>
                <a:cxn ang="0">
                  <a:pos x="380" y="2"/>
                </a:cxn>
                <a:cxn ang="0">
                  <a:pos x="362" y="0"/>
                </a:cxn>
                <a:cxn ang="0">
                  <a:pos x="352" y="0"/>
                </a:cxn>
                <a:cxn ang="0">
                  <a:pos x="352" y="0"/>
                </a:cxn>
              </a:cxnLst>
              <a:rect l="0" t="0" r="r" b="b"/>
              <a:pathLst>
                <a:path w="746" h="966">
                  <a:moveTo>
                    <a:pt x="352" y="0"/>
                  </a:moveTo>
                  <a:lnTo>
                    <a:pt x="352" y="0"/>
                  </a:lnTo>
                  <a:lnTo>
                    <a:pt x="352" y="0"/>
                  </a:lnTo>
                  <a:lnTo>
                    <a:pt x="352" y="0"/>
                  </a:lnTo>
                  <a:lnTo>
                    <a:pt x="338" y="2"/>
                  </a:lnTo>
                  <a:lnTo>
                    <a:pt x="18" y="20"/>
                  </a:lnTo>
                  <a:lnTo>
                    <a:pt x="18" y="20"/>
                  </a:lnTo>
                  <a:lnTo>
                    <a:pt x="12" y="22"/>
                  </a:lnTo>
                  <a:lnTo>
                    <a:pt x="6" y="26"/>
                  </a:lnTo>
                  <a:lnTo>
                    <a:pt x="2" y="32"/>
                  </a:lnTo>
                  <a:lnTo>
                    <a:pt x="0" y="40"/>
                  </a:lnTo>
                  <a:lnTo>
                    <a:pt x="0" y="892"/>
                  </a:lnTo>
                  <a:lnTo>
                    <a:pt x="0" y="892"/>
                  </a:lnTo>
                  <a:lnTo>
                    <a:pt x="0" y="892"/>
                  </a:lnTo>
                  <a:lnTo>
                    <a:pt x="0" y="900"/>
                  </a:lnTo>
                  <a:lnTo>
                    <a:pt x="4" y="908"/>
                  </a:lnTo>
                  <a:lnTo>
                    <a:pt x="10" y="916"/>
                  </a:lnTo>
                  <a:lnTo>
                    <a:pt x="20" y="924"/>
                  </a:lnTo>
                  <a:lnTo>
                    <a:pt x="20" y="924"/>
                  </a:lnTo>
                  <a:lnTo>
                    <a:pt x="42" y="930"/>
                  </a:lnTo>
                  <a:lnTo>
                    <a:pt x="68" y="936"/>
                  </a:lnTo>
                  <a:lnTo>
                    <a:pt x="102" y="944"/>
                  </a:lnTo>
                  <a:lnTo>
                    <a:pt x="148" y="950"/>
                  </a:lnTo>
                  <a:lnTo>
                    <a:pt x="204" y="958"/>
                  </a:lnTo>
                  <a:lnTo>
                    <a:pt x="272" y="964"/>
                  </a:lnTo>
                  <a:lnTo>
                    <a:pt x="352" y="966"/>
                  </a:lnTo>
                  <a:lnTo>
                    <a:pt x="352" y="966"/>
                  </a:lnTo>
                  <a:lnTo>
                    <a:pt x="366" y="966"/>
                  </a:lnTo>
                  <a:lnTo>
                    <a:pt x="378" y="964"/>
                  </a:lnTo>
                  <a:lnTo>
                    <a:pt x="388" y="958"/>
                  </a:lnTo>
                  <a:lnTo>
                    <a:pt x="386" y="960"/>
                  </a:lnTo>
                  <a:lnTo>
                    <a:pt x="734" y="808"/>
                  </a:lnTo>
                  <a:lnTo>
                    <a:pt x="734" y="808"/>
                  </a:lnTo>
                  <a:lnTo>
                    <a:pt x="740" y="806"/>
                  </a:lnTo>
                  <a:lnTo>
                    <a:pt x="742" y="800"/>
                  </a:lnTo>
                  <a:lnTo>
                    <a:pt x="746" y="796"/>
                  </a:lnTo>
                  <a:lnTo>
                    <a:pt x="746" y="790"/>
                  </a:lnTo>
                  <a:lnTo>
                    <a:pt x="746" y="76"/>
                  </a:lnTo>
                  <a:lnTo>
                    <a:pt x="746" y="76"/>
                  </a:lnTo>
                  <a:lnTo>
                    <a:pt x="744" y="68"/>
                  </a:lnTo>
                  <a:lnTo>
                    <a:pt x="742" y="62"/>
                  </a:lnTo>
                  <a:lnTo>
                    <a:pt x="736" y="58"/>
                  </a:lnTo>
                  <a:lnTo>
                    <a:pt x="730" y="56"/>
                  </a:lnTo>
                  <a:lnTo>
                    <a:pt x="380" y="2"/>
                  </a:lnTo>
                  <a:lnTo>
                    <a:pt x="380" y="2"/>
                  </a:lnTo>
                  <a:lnTo>
                    <a:pt x="362" y="0"/>
                  </a:lnTo>
                  <a:lnTo>
                    <a:pt x="352" y="0"/>
                  </a:lnTo>
                  <a:lnTo>
                    <a:pt x="352"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2" name="Freeform 12"/>
            <p:cNvSpPr>
              <a:spLocks/>
            </p:cNvSpPr>
            <p:nvPr/>
          </p:nvSpPr>
          <p:spPr bwMode="auto">
            <a:xfrm>
              <a:off x="994" y="558"/>
              <a:ext cx="338" cy="920"/>
            </a:xfrm>
            <a:custGeom>
              <a:avLst/>
              <a:gdLst/>
              <a:ahLst/>
              <a:cxnLst>
                <a:cxn ang="0">
                  <a:pos x="0" y="20"/>
                </a:cxn>
                <a:cxn ang="0">
                  <a:pos x="0" y="20"/>
                </a:cxn>
                <a:cxn ang="0">
                  <a:pos x="0" y="872"/>
                </a:cxn>
                <a:cxn ang="0">
                  <a:pos x="0" y="872"/>
                </a:cxn>
                <a:cxn ang="0">
                  <a:pos x="0" y="876"/>
                </a:cxn>
                <a:cxn ang="0">
                  <a:pos x="2" y="878"/>
                </a:cxn>
                <a:cxn ang="0">
                  <a:pos x="4" y="878"/>
                </a:cxn>
                <a:cxn ang="0">
                  <a:pos x="4" y="878"/>
                </a:cxn>
                <a:cxn ang="0">
                  <a:pos x="34" y="888"/>
                </a:cxn>
                <a:cxn ang="0">
                  <a:pos x="60" y="894"/>
                </a:cxn>
                <a:cxn ang="0">
                  <a:pos x="92" y="900"/>
                </a:cxn>
                <a:cxn ang="0">
                  <a:pos x="136" y="906"/>
                </a:cxn>
                <a:cxn ang="0">
                  <a:pos x="188" y="912"/>
                </a:cxn>
                <a:cxn ang="0">
                  <a:pos x="254" y="916"/>
                </a:cxn>
                <a:cxn ang="0">
                  <a:pos x="330" y="920"/>
                </a:cxn>
                <a:cxn ang="0">
                  <a:pos x="330" y="920"/>
                </a:cxn>
                <a:cxn ang="0">
                  <a:pos x="338" y="920"/>
                </a:cxn>
                <a:cxn ang="0">
                  <a:pos x="338" y="0"/>
                </a:cxn>
                <a:cxn ang="0">
                  <a:pos x="338" y="0"/>
                </a:cxn>
                <a:cxn ang="0">
                  <a:pos x="330" y="0"/>
                </a:cxn>
                <a:cxn ang="0">
                  <a:pos x="330" y="0"/>
                </a:cxn>
                <a:cxn ang="0">
                  <a:pos x="0" y="20"/>
                </a:cxn>
                <a:cxn ang="0">
                  <a:pos x="0" y="20"/>
                </a:cxn>
              </a:cxnLst>
              <a:rect l="0" t="0" r="r" b="b"/>
              <a:pathLst>
                <a:path w="338" h="920">
                  <a:moveTo>
                    <a:pt x="0" y="20"/>
                  </a:moveTo>
                  <a:lnTo>
                    <a:pt x="0" y="20"/>
                  </a:lnTo>
                  <a:lnTo>
                    <a:pt x="0" y="872"/>
                  </a:lnTo>
                  <a:lnTo>
                    <a:pt x="0" y="872"/>
                  </a:lnTo>
                  <a:lnTo>
                    <a:pt x="0" y="876"/>
                  </a:lnTo>
                  <a:lnTo>
                    <a:pt x="2" y="878"/>
                  </a:lnTo>
                  <a:lnTo>
                    <a:pt x="4" y="878"/>
                  </a:lnTo>
                  <a:lnTo>
                    <a:pt x="4" y="878"/>
                  </a:lnTo>
                  <a:lnTo>
                    <a:pt x="34" y="888"/>
                  </a:lnTo>
                  <a:lnTo>
                    <a:pt x="60" y="894"/>
                  </a:lnTo>
                  <a:lnTo>
                    <a:pt x="92" y="900"/>
                  </a:lnTo>
                  <a:lnTo>
                    <a:pt x="136" y="906"/>
                  </a:lnTo>
                  <a:lnTo>
                    <a:pt x="188" y="912"/>
                  </a:lnTo>
                  <a:lnTo>
                    <a:pt x="254" y="916"/>
                  </a:lnTo>
                  <a:lnTo>
                    <a:pt x="330" y="920"/>
                  </a:lnTo>
                  <a:lnTo>
                    <a:pt x="330" y="920"/>
                  </a:lnTo>
                  <a:lnTo>
                    <a:pt x="338" y="920"/>
                  </a:lnTo>
                  <a:lnTo>
                    <a:pt x="338" y="0"/>
                  </a:lnTo>
                  <a:lnTo>
                    <a:pt x="338" y="0"/>
                  </a:lnTo>
                  <a:lnTo>
                    <a:pt x="330" y="0"/>
                  </a:lnTo>
                  <a:lnTo>
                    <a:pt x="330" y="0"/>
                  </a:lnTo>
                  <a:lnTo>
                    <a:pt x="0" y="20"/>
                  </a:lnTo>
                  <a:lnTo>
                    <a:pt x="0" y="20"/>
                  </a:lnTo>
                  <a:close/>
                </a:path>
              </a:pathLst>
            </a:custGeom>
            <a:solidFill>
              <a:srgbClr val="8C8C8C"/>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3" name="Freeform 13"/>
            <p:cNvSpPr>
              <a:spLocks/>
            </p:cNvSpPr>
            <p:nvPr/>
          </p:nvSpPr>
          <p:spPr bwMode="auto">
            <a:xfrm>
              <a:off x="1002" y="560"/>
              <a:ext cx="328" cy="906"/>
            </a:xfrm>
            <a:custGeom>
              <a:avLst/>
              <a:gdLst/>
              <a:ahLst/>
              <a:cxnLst>
                <a:cxn ang="0">
                  <a:pos x="0" y="20"/>
                </a:cxn>
                <a:cxn ang="0">
                  <a:pos x="0" y="20"/>
                </a:cxn>
                <a:cxn ang="0">
                  <a:pos x="0" y="858"/>
                </a:cxn>
                <a:cxn ang="0">
                  <a:pos x="0" y="858"/>
                </a:cxn>
                <a:cxn ang="0">
                  <a:pos x="0" y="862"/>
                </a:cxn>
                <a:cxn ang="0">
                  <a:pos x="2" y="864"/>
                </a:cxn>
                <a:cxn ang="0">
                  <a:pos x="4" y="864"/>
                </a:cxn>
                <a:cxn ang="0">
                  <a:pos x="4" y="864"/>
                </a:cxn>
                <a:cxn ang="0">
                  <a:pos x="32" y="874"/>
                </a:cxn>
                <a:cxn ang="0">
                  <a:pos x="58" y="878"/>
                </a:cxn>
                <a:cxn ang="0">
                  <a:pos x="90" y="884"/>
                </a:cxn>
                <a:cxn ang="0">
                  <a:pos x="132" y="890"/>
                </a:cxn>
                <a:cxn ang="0">
                  <a:pos x="184" y="896"/>
                </a:cxn>
                <a:cxn ang="0">
                  <a:pos x="246" y="902"/>
                </a:cxn>
                <a:cxn ang="0">
                  <a:pos x="320" y="906"/>
                </a:cxn>
                <a:cxn ang="0">
                  <a:pos x="320" y="906"/>
                </a:cxn>
                <a:cxn ang="0">
                  <a:pos x="328" y="906"/>
                </a:cxn>
                <a:cxn ang="0">
                  <a:pos x="328" y="0"/>
                </a:cxn>
                <a:cxn ang="0">
                  <a:pos x="328" y="0"/>
                </a:cxn>
                <a:cxn ang="0">
                  <a:pos x="0" y="20"/>
                </a:cxn>
                <a:cxn ang="0">
                  <a:pos x="0" y="20"/>
                </a:cxn>
              </a:cxnLst>
              <a:rect l="0" t="0" r="r" b="b"/>
              <a:pathLst>
                <a:path w="328" h="906">
                  <a:moveTo>
                    <a:pt x="0" y="20"/>
                  </a:moveTo>
                  <a:lnTo>
                    <a:pt x="0" y="20"/>
                  </a:lnTo>
                  <a:lnTo>
                    <a:pt x="0" y="858"/>
                  </a:lnTo>
                  <a:lnTo>
                    <a:pt x="0" y="858"/>
                  </a:lnTo>
                  <a:lnTo>
                    <a:pt x="0" y="862"/>
                  </a:lnTo>
                  <a:lnTo>
                    <a:pt x="2" y="864"/>
                  </a:lnTo>
                  <a:lnTo>
                    <a:pt x="4" y="864"/>
                  </a:lnTo>
                  <a:lnTo>
                    <a:pt x="4" y="864"/>
                  </a:lnTo>
                  <a:lnTo>
                    <a:pt x="32" y="874"/>
                  </a:lnTo>
                  <a:lnTo>
                    <a:pt x="58" y="878"/>
                  </a:lnTo>
                  <a:lnTo>
                    <a:pt x="90" y="884"/>
                  </a:lnTo>
                  <a:lnTo>
                    <a:pt x="132" y="890"/>
                  </a:lnTo>
                  <a:lnTo>
                    <a:pt x="184" y="896"/>
                  </a:lnTo>
                  <a:lnTo>
                    <a:pt x="246" y="902"/>
                  </a:lnTo>
                  <a:lnTo>
                    <a:pt x="320" y="906"/>
                  </a:lnTo>
                  <a:lnTo>
                    <a:pt x="320" y="906"/>
                  </a:lnTo>
                  <a:lnTo>
                    <a:pt x="328" y="906"/>
                  </a:lnTo>
                  <a:lnTo>
                    <a:pt x="328" y="0"/>
                  </a:lnTo>
                  <a:lnTo>
                    <a:pt x="328" y="0"/>
                  </a:lnTo>
                  <a:lnTo>
                    <a:pt x="0" y="20"/>
                  </a:lnTo>
                  <a:lnTo>
                    <a:pt x="0" y="20"/>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4" name="Freeform 14"/>
            <p:cNvSpPr>
              <a:spLocks/>
            </p:cNvSpPr>
            <p:nvPr/>
          </p:nvSpPr>
          <p:spPr bwMode="auto">
            <a:xfrm>
              <a:off x="1378" y="564"/>
              <a:ext cx="312" cy="896"/>
            </a:xfrm>
            <a:custGeom>
              <a:avLst/>
              <a:gdLst/>
              <a:ahLst/>
              <a:cxnLst>
                <a:cxn ang="0">
                  <a:pos x="0" y="0"/>
                </a:cxn>
                <a:cxn ang="0">
                  <a:pos x="0" y="896"/>
                </a:cxn>
                <a:cxn ang="0">
                  <a:pos x="0" y="896"/>
                </a:cxn>
                <a:cxn ang="0">
                  <a:pos x="312" y="758"/>
                </a:cxn>
                <a:cxn ang="0">
                  <a:pos x="312" y="758"/>
                </a:cxn>
                <a:cxn ang="0">
                  <a:pos x="312" y="48"/>
                </a:cxn>
                <a:cxn ang="0">
                  <a:pos x="312" y="48"/>
                </a:cxn>
                <a:cxn ang="0">
                  <a:pos x="0" y="0"/>
                </a:cxn>
                <a:cxn ang="0">
                  <a:pos x="0" y="0"/>
                </a:cxn>
              </a:cxnLst>
              <a:rect l="0" t="0" r="r" b="b"/>
              <a:pathLst>
                <a:path w="312" h="896">
                  <a:moveTo>
                    <a:pt x="0" y="0"/>
                  </a:moveTo>
                  <a:lnTo>
                    <a:pt x="0" y="896"/>
                  </a:lnTo>
                  <a:lnTo>
                    <a:pt x="0" y="896"/>
                  </a:lnTo>
                  <a:lnTo>
                    <a:pt x="312" y="758"/>
                  </a:lnTo>
                  <a:lnTo>
                    <a:pt x="312" y="758"/>
                  </a:lnTo>
                  <a:lnTo>
                    <a:pt x="312" y="48"/>
                  </a:lnTo>
                  <a:lnTo>
                    <a:pt x="312" y="48"/>
                  </a:lnTo>
                  <a:lnTo>
                    <a:pt x="0" y="0"/>
                  </a:lnTo>
                  <a:lnTo>
                    <a:pt x="0" y="0"/>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5" name="Freeform 15"/>
            <p:cNvSpPr>
              <a:spLocks/>
            </p:cNvSpPr>
            <p:nvPr/>
          </p:nvSpPr>
          <p:spPr bwMode="auto">
            <a:xfrm>
              <a:off x="1378" y="604"/>
              <a:ext cx="312" cy="856"/>
            </a:xfrm>
            <a:custGeom>
              <a:avLst/>
              <a:gdLst/>
              <a:ahLst/>
              <a:cxnLst>
                <a:cxn ang="0">
                  <a:pos x="256" y="0"/>
                </a:cxn>
                <a:cxn ang="0">
                  <a:pos x="256" y="0"/>
                </a:cxn>
                <a:cxn ang="0">
                  <a:pos x="312" y="8"/>
                </a:cxn>
                <a:cxn ang="0">
                  <a:pos x="312" y="8"/>
                </a:cxn>
                <a:cxn ang="0">
                  <a:pos x="312" y="718"/>
                </a:cxn>
                <a:cxn ang="0">
                  <a:pos x="312" y="718"/>
                </a:cxn>
                <a:cxn ang="0">
                  <a:pos x="0" y="856"/>
                </a:cxn>
                <a:cxn ang="0">
                  <a:pos x="0" y="544"/>
                </a:cxn>
                <a:cxn ang="0">
                  <a:pos x="0" y="544"/>
                </a:cxn>
                <a:cxn ang="0">
                  <a:pos x="8" y="520"/>
                </a:cxn>
                <a:cxn ang="0">
                  <a:pos x="16" y="496"/>
                </a:cxn>
                <a:cxn ang="0">
                  <a:pos x="24" y="476"/>
                </a:cxn>
                <a:cxn ang="0">
                  <a:pos x="34" y="456"/>
                </a:cxn>
                <a:cxn ang="0">
                  <a:pos x="54" y="422"/>
                </a:cxn>
                <a:cxn ang="0">
                  <a:pos x="76" y="392"/>
                </a:cxn>
                <a:cxn ang="0">
                  <a:pos x="100" y="364"/>
                </a:cxn>
                <a:cxn ang="0">
                  <a:pos x="124" y="340"/>
                </a:cxn>
                <a:cxn ang="0">
                  <a:pos x="170" y="296"/>
                </a:cxn>
                <a:cxn ang="0">
                  <a:pos x="192" y="272"/>
                </a:cxn>
                <a:cxn ang="0">
                  <a:pos x="212" y="248"/>
                </a:cxn>
                <a:cxn ang="0">
                  <a:pos x="230" y="220"/>
                </a:cxn>
                <a:cxn ang="0">
                  <a:pos x="236" y="204"/>
                </a:cxn>
                <a:cxn ang="0">
                  <a:pos x="244" y="188"/>
                </a:cxn>
                <a:cxn ang="0">
                  <a:pos x="248" y="170"/>
                </a:cxn>
                <a:cxn ang="0">
                  <a:pos x="254" y="152"/>
                </a:cxn>
                <a:cxn ang="0">
                  <a:pos x="258" y="130"/>
                </a:cxn>
                <a:cxn ang="0">
                  <a:pos x="260" y="108"/>
                </a:cxn>
                <a:cxn ang="0">
                  <a:pos x="260" y="84"/>
                </a:cxn>
                <a:cxn ang="0">
                  <a:pos x="260" y="58"/>
                </a:cxn>
                <a:cxn ang="0">
                  <a:pos x="258" y="30"/>
                </a:cxn>
                <a:cxn ang="0">
                  <a:pos x="256" y="0"/>
                </a:cxn>
                <a:cxn ang="0">
                  <a:pos x="256" y="0"/>
                </a:cxn>
              </a:cxnLst>
              <a:rect l="0" t="0" r="r" b="b"/>
              <a:pathLst>
                <a:path w="312" h="856">
                  <a:moveTo>
                    <a:pt x="256" y="0"/>
                  </a:moveTo>
                  <a:lnTo>
                    <a:pt x="256" y="0"/>
                  </a:lnTo>
                  <a:lnTo>
                    <a:pt x="312" y="8"/>
                  </a:lnTo>
                  <a:lnTo>
                    <a:pt x="312" y="8"/>
                  </a:lnTo>
                  <a:lnTo>
                    <a:pt x="312" y="718"/>
                  </a:lnTo>
                  <a:lnTo>
                    <a:pt x="312" y="718"/>
                  </a:lnTo>
                  <a:lnTo>
                    <a:pt x="0" y="856"/>
                  </a:lnTo>
                  <a:lnTo>
                    <a:pt x="0" y="544"/>
                  </a:lnTo>
                  <a:lnTo>
                    <a:pt x="0" y="544"/>
                  </a:lnTo>
                  <a:lnTo>
                    <a:pt x="8" y="520"/>
                  </a:lnTo>
                  <a:lnTo>
                    <a:pt x="16" y="496"/>
                  </a:lnTo>
                  <a:lnTo>
                    <a:pt x="24" y="476"/>
                  </a:lnTo>
                  <a:lnTo>
                    <a:pt x="34" y="456"/>
                  </a:lnTo>
                  <a:lnTo>
                    <a:pt x="54" y="422"/>
                  </a:lnTo>
                  <a:lnTo>
                    <a:pt x="76" y="392"/>
                  </a:lnTo>
                  <a:lnTo>
                    <a:pt x="100" y="364"/>
                  </a:lnTo>
                  <a:lnTo>
                    <a:pt x="124" y="340"/>
                  </a:lnTo>
                  <a:lnTo>
                    <a:pt x="170" y="296"/>
                  </a:lnTo>
                  <a:lnTo>
                    <a:pt x="192" y="272"/>
                  </a:lnTo>
                  <a:lnTo>
                    <a:pt x="212" y="248"/>
                  </a:lnTo>
                  <a:lnTo>
                    <a:pt x="230" y="220"/>
                  </a:lnTo>
                  <a:lnTo>
                    <a:pt x="236" y="204"/>
                  </a:lnTo>
                  <a:lnTo>
                    <a:pt x="244" y="188"/>
                  </a:lnTo>
                  <a:lnTo>
                    <a:pt x="248" y="170"/>
                  </a:lnTo>
                  <a:lnTo>
                    <a:pt x="254" y="152"/>
                  </a:lnTo>
                  <a:lnTo>
                    <a:pt x="258" y="130"/>
                  </a:lnTo>
                  <a:lnTo>
                    <a:pt x="260" y="108"/>
                  </a:lnTo>
                  <a:lnTo>
                    <a:pt x="260" y="84"/>
                  </a:lnTo>
                  <a:lnTo>
                    <a:pt x="260" y="58"/>
                  </a:lnTo>
                  <a:lnTo>
                    <a:pt x="258" y="30"/>
                  </a:lnTo>
                  <a:lnTo>
                    <a:pt x="256" y="0"/>
                  </a:lnTo>
                  <a:lnTo>
                    <a:pt x="256" y="0"/>
                  </a:lnTo>
                  <a:close/>
                </a:path>
              </a:pathLst>
            </a:custGeom>
            <a:solidFill>
              <a:srgbClr val="595959"/>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6" name="Freeform 16"/>
            <p:cNvSpPr>
              <a:spLocks/>
            </p:cNvSpPr>
            <p:nvPr/>
          </p:nvSpPr>
          <p:spPr bwMode="auto">
            <a:xfrm>
              <a:off x="1324" y="558"/>
              <a:ext cx="42" cy="920"/>
            </a:xfrm>
            <a:custGeom>
              <a:avLst/>
              <a:gdLst/>
              <a:ahLst/>
              <a:cxnLst>
                <a:cxn ang="0">
                  <a:pos x="0" y="0"/>
                </a:cxn>
                <a:cxn ang="0">
                  <a:pos x="0" y="920"/>
                </a:cxn>
                <a:cxn ang="0">
                  <a:pos x="0" y="920"/>
                </a:cxn>
                <a:cxn ang="0">
                  <a:pos x="12" y="918"/>
                </a:cxn>
                <a:cxn ang="0">
                  <a:pos x="12" y="918"/>
                </a:cxn>
                <a:cxn ang="0">
                  <a:pos x="22" y="918"/>
                </a:cxn>
                <a:cxn ang="0">
                  <a:pos x="30" y="914"/>
                </a:cxn>
                <a:cxn ang="0">
                  <a:pos x="42" y="906"/>
                </a:cxn>
                <a:cxn ang="0">
                  <a:pos x="42" y="10"/>
                </a:cxn>
                <a:cxn ang="0">
                  <a:pos x="42" y="10"/>
                </a:cxn>
                <a:cxn ang="0">
                  <a:pos x="30" y="4"/>
                </a:cxn>
                <a:cxn ang="0">
                  <a:pos x="22" y="2"/>
                </a:cxn>
                <a:cxn ang="0">
                  <a:pos x="12" y="0"/>
                </a:cxn>
                <a:cxn ang="0">
                  <a:pos x="12" y="0"/>
                </a:cxn>
                <a:cxn ang="0">
                  <a:pos x="0" y="0"/>
                </a:cxn>
                <a:cxn ang="0">
                  <a:pos x="0" y="0"/>
                </a:cxn>
              </a:cxnLst>
              <a:rect l="0" t="0" r="r" b="b"/>
              <a:pathLst>
                <a:path w="42" h="920">
                  <a:moveTo>
                    <a:pt x="0" y="0"/>
                  </a:moveTo>
                  <a:lnTo>
                    <a:pt x="0" y="920"/>
                  </a:lnTo>
                  <a:lnTo>
                    <a:pt x="0" y="920"/>
                  </a:lnTo>
                  <a:lnTo>
                    <a:pt x="12" y="918"/>
                  </a:lnTo>
                  <a:lnTo>
                    <a:pt x="12" y="918"/>
                  </a:lnTo>
                  <a:lnTo>
                    <a:pt x="22" y="918"/>
                  </a:lnTo>
                  <a:lnTo>
                    <a:pt x="30" y="914"/>
                  </a:lnTo>
                  <a:lnTo>
                    <a:pt x="42" y="906"/>
                  </a:lnTo>
                  <a:lnTo>
                    <a:pt x="42" y="10"/>
                  </a:lnTo>
                  <a:lnTo>
                    <a:pt x="42" y="10"/>
                  </a:lnTo>
                  <a:lnTo>
                    <a:pt x="30" y="4"/>
                  </a:lnTo>
                  <a:lnTo>
                    <a:pt x="22" y="2"/>
                  </a:lnTo>
                  <a:lnTo>
                    <a:pt x="12" y="0"/>
                  </a:lnTo>
                  <a:lnTo>
                    <a:pt x="12" y="0"/>
                  </a:lnTo>
                  <a:lnTo>
                    <a:pt x="0" y="0"/>
                  </a:lnTo>
                  <a:lnTo>
                    <a:pt x="0" y="0"/>
                  </a:lnTo>
                  <a:close/>
                </a:path>
              </a:pathLst>
            </a:custGeom>
            <a:solidFill>
              <a:srgbClr val="8C8C8C"/>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7" name="Freeform 17"/>
            <p:cNvSpPr>
              <a:spLocks/>
            </p:cNvSpPr>
            <p:nvPr/>
          </p:nvSpPr>
          <p:spPr bwMode="auto">
            <a:xfrm>
              <a:off x="1072" y="816"/>
              <a:ext cx="32" cy="120"/>
            </a:xfrm>
            <a:custGeom>
              <a:avLst/>
              <a:gdLst/>
              <a:ahLst/>
              <a:cxnLst>
                <a:cxn ang="0">
                  <a:pos x="32" y="0"/>
                </a:cxn>
                <a:cxn ang="0">
                  <a:pos x="32" y="0"/>
                </a:cxn>
                <a:cxn ang="0">
                  <a:pos x="0" y="0"/>
                </a:cxn>
                <a:cxn ang="0">
                  <a:pos x="0" y="0"/>
                </a:cxn>
                <a:cxn ang="0">
                  <a:pos x="0" y="120"/>
                </a:cxn>
                <a:cxn ang="0">
                  <a:pos x="32" y="62"/>
                </a:cxn>
                <a:cxn ang="0">
                  <a:pos x="32" y="0"/>
                </a:cxn>
              </a:cxnLst>
              <a:rect l="0" t="0" r="r" b="b"/>
              <a:pathLst>
                <a:path w="32" h="120">
                  <a:moveTo>
                    <a:pt x="32" y="0"/>
                  </a:moveTo>
                  <a:lnTo>
                    <a:pt x="32" y="0"/>
                  </a:lnTo>
                  <a:lnTo>
                    <a:pt x="0" y="0"/>
                  </a:lnTo>
                  <a:lnTo>
                    <a:pt x="0" y="0"/>
                  </a:lnTo>
                  <a:lnTo>
                    <a:pt x="0" y="120"/>
                  </a:lnTo>
                  <a:lnTo>
                    <a:pt x="32" y="62"/>
                  </a:lnTo>
                  <a:lnTo>
                    <a:pt x="32" y="0"/>
                  </a:lnTo>
                  <a:close/>
                </a:path>
              </a:pathLst>
            </a:custGeom>
            <a:solidFill>
              <a:srgbClr val="595959"/>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8" name="Freeform 18"/>
            <p:cNvSpPr>
              <a:spLocks/>
            </p:cNvSpPr>
            <p:nvPr/>
          </p:nvSpPr>
          <p:spPr bwMode="auto">
            <a:xfrm>
              <a:off x="1076" y="822"/>
              <a:ext cx="30" cy="112"/>
            </a:xfrm>
            <a:custGeom>
              <a:avLst/>
              <a:gdLst/>
              <a:ahLst/>
              <a:cxnLst>
                <a:cxn ang="0">
                  <a:pos x="30" y="0"/>
                </a:cxn>
                <a:cxn ang="0">
                  <a:pos x="30" y="0"/>
                </a:cxn>
                <a:cxn ang="0">
                  <a:pos x="0" y="0"/>
                </a:cxn>
                <a:cxn ang="0">
                  <a:pos x="0" y="0"/>
                </a:cxn>
                <a:cxn ang="0">
                  <a:pos x="0" y="112"/>
                </a:cxn>
                <a:cxn ang="0">
                  <a:pos x="30" y="58"/>
                </a:cxn>
                <a:cxn ang="0">
                  <a:pos x="30" y="0"/>
                </a:cxn>
              </a:cxnLst>
              <a:rect l="0" t="0" r="r" b="b"/>
              <a:pathLst>
                <a:path w="30" h="112">
                  <a:moveTo>
                    <a:pt x="30" y="0"/>
                  </a:moveTo>
                  <a:lnTo>
                    <a:pt x="30" y="0"/>
                  </a:lnTo>
                  <a:lnTo>
                    <a:pt x="0" y="0"/>
                  </a:lnTo>
                  <a:lnTo>
                    <a:pt x="0" y="0"/>
                  </a:lnTo>
                  <a:lnTo>
                    <a:pt x="0" y="112"/>
                  </a:lnTo>
                  <a:lnTo>
                    <a:pt x="30" y="58"/>
                  </a:lnTo>
                  <a:lnTo>
                    <a:pt x="30" y="0"/>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19" name="Freeform 19"/>
            <p:cNvSpPr>
              <a:spLocks/>
            </p:cNvSpPr>
            <p:nvPr/>
          </p:nvSpPr>
          <p:spPr bwMode="auto">
            <a:xfrm>
              <a:off x="1110" y="816"/>
              <a:ext cx="188" cy="62"/>
            </a:xfrm>
            <a:custGeom>
              <a:avLst/>
              <a:gdLst/>
              <a:ahLst/>
              <a:cxnLst>
                <a:cxn ang="0">
                  <a:pos x="0" y="0"/>
                </a:cxn>
                <a:cxn ang="0">
                  <a:pos x="0" y="0"/>
                </a:cxn>
                <a:cxn ang="0">
                  <a:pos x="0" y="60"/>
                </a:cxn>
                <a:cxn ang="0">
                  <a:pos x="0" y="60"/>
                </a:cxn>
                <a:cxn ang="0">
                  <a:pos x="188" y="62"/>
                </a:cxn>
                <a:cxn ang="0">
                  <a:pos x="188" y="62"/>
                </a:cxn>
                <a:cxn ang="0">
                  <a:pos x="188" y="0"/>
                </a:cxn>
                <a:cxn ang="0">
                  <a:pos x="188" y="0"/>
                </a:cxn>
                <a:cxn ang="0">
                  <a:pos x="0" y="0"/>
                </a:cxn>
                <a:cxn ang="0">
                  <a:pos x="0" y="0"/>
                </a:cxn>
              </a:cxnLst>
              <a:rect l="0" t="0" r="r" b="b"/>
              <a:pathLst>
                <a:path w="188" h="62">
                  <a:moveTo>
                    <a:pt x="0" y="0"/>
                  </a:moveTo>
                  <a:lnTo>
                    <a:pt x="0" y="0"/>
                  </a:lnTo>
                  <a:lnTo>
                    <a:pt x="0" y="60"/>
                  </a:lnTo>
                  <a:lnTo>
                    <a:pt x="0" y="60"/>
                  </a:lnTo>
                  <a:lnTo>
                    <a:pt x="188" y="62"/>
                  </a:lnTo>
                  <a:lnTo>
                    <a:pt x="188" y="62"/>
                  </a:lnTo>
                  <a:lnTo>
                    <a:pt x="188" y="0"/>
                  </a:lnTo>
                  <a:lnTo>
                    <a:pt x="188" y="0"/>
                  </a:lnTo>
                  <a:lnTo>
                    <a:pt x="0" y="0"/>
                  </a:lnTo>
                  <a:lnTo>
                    <a:pt x="0" y="0"/>
                  </a:lnTo>
                  <a:close/>
                </a:path>
              </a:pathLst>
            </a:custGeom>
            <a:solidFill>
              <a:srgbClr val="4D4D4D"/>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0" name="Freeform 20"/>
            <p:cNvSpPr>
              <a:spLocks/>
            </p:cNvSpPr>
            <p:nvPr/>
          </p:nvSpPr>
          <p:spPr bwMode="auto">
            <a:xfrm>
              <a:off x="1116" y="824"/>
              <a:ext cx="182" cy="56"/>
            </a:xfrm>
            <a:custGeom>
              <a:avLst/>
              <a:gdLst/>
              <a:ahLst/>
              <a:cxnLst>
                <a:cxn ang="0">
                  <a:pos x="0" y="0"/>
                </a:cxn>
                <a:cxn ang="0">
                  <a:pos x="0" y="0"/>
                </a:cxn>
                <a:cxn ang="0">
                  <a:pos x="0" y="54"/>
                </a:cxn>
                <a:cxn ang="0">
                  <a:pos x="0" y="54"/>
                </a:cxn>
                <a:cxn ang="0">
                  <a:pos x="182" y="56"/>
                </a:cxn>
                <a:cxn ang="0">
                  <a:pos x="182" y="56"/>
                </a:cxn>
                <a:cxn ang="0">
                  <a:pos x="182" y="0"/>
                </a:cxn>
                <a:cxn ang="0">
                  <a:pos x="182" y="0"/>
                </a:cxn>
                <a:cxn ang="0">
                  <a:pos x="0" y="0"/>
                </a:cxn>
                <a:cxn ang="0">
                  <a:pos x="0" y="0"/>
                </a:cxn>
              </a:cxnLst>
              <a:rect l="0" t="0" r="r" b="b"/>
              <a:pathLst>
                <a:path w="182" h="56">
                  <a:moveTo>
                    <a:pt x="0" y="0"/>
                  </a:moveTo>
                  <a:lnTo>
                    <a:pt x="0" y="0"/>
                  </a:lnTo>
                  <a:lnTo>
                    <a:pt x="0" y="54"/>
                  </a:lnTo>
                  <a:lnTo>
                    <a:pt x="0" y="54"/>
                  </a:lnTo>
                  <a:lnTo>
                    <a:pt x="182" y="56"/>
                  </a:lnTo>
                  <a:lnTo>
                    <a:pt x="182" y="56"/>
                  </a:lnTo>
                  <a:lnTo>
                    <a:pt x="182" y="0"/>
                  </a:lnTo>
                  <a:lnTo>
                    <a:pt x="182" y="0"/>
                  </a:lnTo>
                  <a:lnTo>
                    <a:pt x="0" y="0"/>
                  </a:lnTo>
                  <a:lnTo>
                    <a:pt x="0" y="0"/>
                  </a:lnTo>
                  <a:close/>
                </a:path>
              </a:pathLst>
            </a:custGeom>
            <a:solidFill>
              <a:srgbClr val="666666"/>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1" name="Freeform 21"/>
            <p:cNvSpPr>
              <a:spLocks/>
            </p:cNvSpPr>
            <p:nvPr/>
          </p:nvSpPr>
          <p:spPr bwMode="auto">
            <a:xfrm>
              <a:off x="1072" y="882"/>
              <a:ext cx="226" cy="70"/>
            </a:xfrm>
            <a:custGeom>
              <a:avLst/>
              <a:gdLst/>
              <a:ahLst/>
              <a:cxnLst>
                <a:cxn ang="0">
                  <a:pos x="0" y="64"/>
                </a:cxn>
                <a:cxn ang="0">
                  <a:pos x="0" y="64"/>
                </a:cxn>
                <a:cxn ang="0">
                  <a:pos x="226" y="70"/>
                </a:cxn>
                <a:cxn ang="0">
                  <a:pos x="226" y="70"/>
                </a:cxn>
                <a:cxn ang="0">
                  <a:pos x="226" y="2"/>
                </a:cxn>
                <a:cxn ang="0">
                  <a:pos x="36" y="0"/>
                </a:cxn>
                <a:cxn ang="0">
                  <a:pos x="0" y="64"/>
                </a:cxn>
              </a:cxnLst>
              <a:rect l="0" t="0" r="r" b="b"/>
              <a:pathLst>
                <a:path w="226" h="70">
                  <a:moveTo>
                    <a:pt x="0" y="64"/>
                  </a:moveTo>
                  <a:lnTo>
                    <a:pt x="0" y="64"/>
                  </a:lnTo>
                  <a:lnTo>
                    <a:pt x="226" y="70"/>
                  </a:lnTo>
                  <a:lnTo>
                    <a:pt x="226" y="70"/>
                  </a:lnTo>
                  <a:lnTo>
                    <a:pt x="226" y="2"/>
                  </a:lnTo>
                  <a:lnTo>
                    <a:pt x="36" y="0"/>
                  </a:lnTo>
                  <a:lnTo>
                    <a:pt x="0" y="64"/>
                  </a:lnTo>
                  <a:close/>
                </a:path>
              </a:pathLst>
            </a:custGeom>
            <a:solidFill>
              <a:srgbClr val="999999"/>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2" name="Freeform 22"/>
            <p:cNvSpPr>
              <a:spLocks/>
            </p:cNvSpPr>
            <p:nvPr/>
          </p:nvSpPr>
          <p:spPr bwMode="auto">
            <a:xfrm>
              <a:off x="1018" y="588"/>
              <a:ext cx="282" cy="202"/>
            </a:xfrm>
            <a:custGeom>
              <a:avLst/>
              <a:gdLst/>
              <a:ahLst/>
              <a:cxnLst>
                <a:cxn ang="0">
                  <a:pos x="282" y="202"/>
                </a:cxn>
                <a:cxn ang="0">
                  <a:pos x="0" y="202"/>
                </a:cxn>
                <a:cxn ang="0">
                  <a:pos x="0" y="16"/>
                </a:cxn>
                <a:cxn ang="0">
                  <a:pos x="282" y="0"/>
                </a:cxn>
                <a:cxn ang="0">
                  <a:pos x="282" y="202"/>
                </a:cxn>
              </a:cxnLst>
              <a:rect l="0" t="0" r="r" b="b"/>
              <a:pathLst>
                <a:path w="282" h="202">
                  <a:moveTo>
                    <a:pt x="282" y="202"/>
                  </a:moveTo>
                  <a:lnTo>
                    <a:pt x="0" y="202"/>
                  </a:lnTo>
                  <a:lnTo>
                    <a:pt x="0" y="16"/>
                  </a:lnTo>
                  <a:lnTo>
                    <a:pt x="282" y="0"/>
                  </a:lnTo>
                  <a:lnTo>
                    <a:pt x="282" y="202"/>
                  </a:lnTo>
                  <a:close/>
                </a:path>
              </a:pathLst>
            </a:custGeom>
            <a:solidFill>
              <a:srgbClr val="595959"/>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3" name="Freeform 23"/>
            <p:cNvSpPr>
              <a:spLocks/>
            </p:cNvSpPr>
            <p:nvPr/>
          </p:nvSpPr>
          <p:spPr bwMode="auto">
            <a:xfrm>
              <a:off x="1026" y="598"/>
              <a:ext cx="274" cy="182"/>
            </a:xfrm>
            <a:custGeom>
              <a:avLst/>
              <a:gdLst/>
              <a:ahLst/>
              <a:cxnLst>
                <a:cxn ang="0">
                  <a:pos x="274" y="182"/>
                </a:cxn>
                <a:cxn ang="0">
                  <a:pos x="0" y="182"/>
                </a:cxn>
                <a:cxn ang="0">
                  <a:pos x="0" y="12"/>
                </a:cxn>
                <a:cxn ang="0">
                  <a:pos x="274" y="0"/>
                </a:cxn>
                <a:cxn ang="0">
                  <a:pos x="274" y="182"/>
                </a:cxn>
              </a:cxnLst>
              <a:rect l="0" t="0" r="r" b="b"/>
              <a:pathLst>
                <a:path w="274" h="182">
                  <a:moveTo>
                    <a:pt x="274" y="182"/>
                  </a:moveTo>
                  <a:lnTo>
                    <a:pt x="0" y="182"/>
                  </a:lnTo>
                  <a:lnTo>
                    <a:pt x="0" y="12"/>
                  </a:lnTo>
                  <a:lnTo>
                    <a:pt x="274" y="0"/>
                  </a:lnTo>
                  <a:lnTo>
                    <a:pt x="274" y="182"/>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4" name="Freeform 24"/>
            <p:cNvSpPr>
              <a:spLocks/>
            </p:cNvSpPr>
            <p:nvPr/>
          </p:nvSpPr>
          <p:spPr bwMode="auto">
            <a:xfrm>
              <a:off x="1008" y="812"/>
              <a:ext cx="48" cy="48"/>
            </a:xfrm>
            <a:custGeom>
              <a:avLst/>
              <a:gdLst/>
              <a:ahLst/>
              <a:cxnLst>
                <a:cxn ang="0">
                  <a:pos x="48" y="24"/>
                </a:cxn>
                <a:cxn ang="0">
                  <a:pos x="48" y="24"/>
                </a:cxn>
                <a:cxn ang="0">
                  <a:pos x="46" y="14"/>
                </a:cxn>
                <a:cxn ang="0">
                  <a:pos x="40" y="6"/>
                </a:cxn>
                <a:cxn ang="0">
                  <a:pos x="34" y="2"/>
                </a:cxn>
                <a:cxn ang="0">
                  <a:pos x="24" y="0"/>
                </a:cxn>
                <a:cxn ang="0">
                  <a:pos x="24" y="0"/>
                </a:cxn>
                <a:cxn ang="0">
                  <a:pos x="16" y="2"/>
                </a:cxn>
                <a:cxn ang="0">
                  <a:pos x="8" y="6"/>
                </a:cxn>
                <a:cxn ang="0">
                  <a:pos x="2" y="14"/>
                </a:cxn>
                <a:cxn ang="0">
                  <a:pos x="0" y="24"/>
                </a:cxn>
                <a:cxn ang="0">
                  <a:pos x="0" y="24"/>
                </a:cxn>
                <a:cxn ang="0">
                  <a:pos x="2" y="34"/>
                </a:cxn>
                <a:cxn ang="0">
                  <a:pos x="8" y="40"/>
                </a:cxn>
                <a:cxn ang="0">
                  <a:pos x="16" y="46"/>
                </a:cxn>
                <a:cxn ang="0">
                  <a:pos x="24" y="48"/>
                </a:cxn>
                <a:cxn ang="0">
                  <a:pos x="24" y="48"/>
                </a:cxn>
                <a:cxn ang="0">
                  <a:pos x="34" y="46"/>
                </a:cxn>
                <a:cxn ang="0">
                  <a:pos x="40" y="40"/>
                </a:cxn>
                <a:cxn ang="0">
                  <a:pos x="46" y="34"/>
                </a:cxn>
                <a:cxn ang="0">
                  <a:pos x="48" y="24"/>
                </a:cxn>
                <a:cxn ang="0">
                  <a:pos x="48" y="24"/>
                </a:cxn>
              </a:cxnLst>
              <a:rect l="0" t="0" r="r" b="b"/>
              <a:pathLst>
                <a:path w="48" h="48">
                  <a:moveTo>
                    <a:pt x="48" y="24"/>
                  </a:moveTo>
                  <a:lnTo>
                    <a:pt x="48" y="24"/>
                  </a:lnTo>
                  <a:lnTo>
                    <a:pt x="46" y="14"/>
                  </a:lnTo>
                  <a:lnTo>
                    <a:pt x="40" y="6"/>
                  </a:lnTo>
                  <a:lnTo>
                    <a:pt x="34" y="2"/>
                  </a:lnTo>
                  <a:lnTo>
                    <a:pt x="24" y="0"/>
                  </a:lnTo>
                  <a:lnTo>
                    <a:pt x="24" y="0"/>
                  </a:lnTo>
                  <a:lnTo>
                    <a:pt x="16" y="2"/>
                  </a:lnTo>
                  <a:lnTo>
                    <a:pt x="8" y="6"/>
                  </a:lnTo>
                  <a:lnTo>
                    <a:pt x="2" y="14"/>
                  </a:lnTo>
                  <a:lnTo>
                    <a:pt x="0" y="24"/>
                  </a:lnTo>
                  <a:lnTo>
                    <a:pt x="0" y="24"/>
                  </a:lnTo>
                  <a:lnTo>
                    <a:pt x="2" y="34"/>
                  </a:lnTo>
                  <a:lnTo>
                    <a:pt x="8" y="40"/>
                  </a:lnTo>
                  <a:lnTo>
                    <a:pt x="16" y="46"/>
                  </a:lnTo>
                  <a:lnTo>
                    <a:pt x="24" y="48"/>
                  </a:lnTo>
                  <a:lnTo>
                    <a:pt x="24" y="48"/>
                  </a:lnTo>
                  <a:lnTo>
                    <a:pt x="34" y="46"/>
                  </a:lnTo>
                  <a:lnTo>
                    <a:pt x="40" y="40"/>
                  </a:lnTo>
                  <a:lnTo>
                    <a:pt x="46" y="34"/>
                  </a:lnTo>
                  <a:lnTo>
                    <a:pt x="48" y="24"/>
                  </a:lnTo>
                  <a:lnTo>
                    <a:pt x="48" y="24"/>
                  </a:lnTo>
                  <a:close/>
                </a:path>
              </a:pathLst>
            </a:custGeom>
            <a:solidFill>
              <a:srgbClr val="8C8C8C"/>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5" name="Freeform 25"/>
            <p:cNvSpPr>
              <a:spLocks/>
            </p:cNvSpPr>
            <p:nvPr/>
          </p:nvSpPr>
          <p:spPr bwMode="auto">
            <a:xfrm>
              <a:off x="1016" y="820"/>
              <a:ext cx="32" cy="32"/>
            </a:xfrm>
            <a:custGeom>
              <a:avLst/>
              <a:gdLst/>
              <a:ahLst/>
              <a:cxnLst>
                <a:cxn ang="0">
                  <a:pos x="32" y="16"/>
                </a:cxn>
                <a:cxn ang="0">
                  <a:pos x="32" y="16"/>
                </a:cxn>
                <a:cxn ang="0">
                  <a:pos x="30" y="10"/>
                </a:cxn>
                <a:cxn ang="0">
                  <a:pos x="28" y="4"/>
                </a:cxn>
                <a:cxn ang="0">
                  <a:pos x="22" y="0"/>
                </a:cxn>
                <a:cxn ang="0">
                  <a:pos x="16" y="0"/>
                </a:cxn>
                <a:cxn ang="0">
                  <a:pos x="16" y="0"/>
                </a:cxn>
                <a:cxn ang="0">
                  <a:pos x="10" y="0"/>
                </a:cxn>
                <a:cxn ang="0">
                  <a:pos x="6" y="4"/>
                </a:cxn>
                <a:cxn ang="0">
                  <a:pos x="2" y="10"/>
                </a:cxn>
                <a:cxn ang="0">
                  <a:pos x="0" y="16"/>
                </a:cxn>
                <a:cxn ang="0">
                  <a:pos x="0" y="16"/>
                </a:cxn>
                <a:cxn ang="0">
                  <a:pos x="2" y="22"/>
                </a:cxn>
                <a:cxn ang="0">
                  <a:pos x="6" y="28"/>
                </a:cxn>
                <a:cxn ang="0">
                  <a:pos x="10" y="30"/>
                </a:cxn>
                <a:cxn ang="0">
                  <a:pos x="16" y="32"/>
                </a:cxn>
                <a:cxn ang="0">
                  <a:pos x="16" y="32"/>
                </a:cxn>
                <a:cxn ang="0">
                  <a:pos x="22" y="30"/>
                </a:cxn>
                <a:cxn ang="0">
                  <a:pos x="28" y="28"/>
                </a:cxn>
                <a:cxn ang="0">
                  <a:pos x="30" y="22"/>
                </a:cxn>
                <a:cxn ang="0">
                  <a:pos x="32" y="16"/>
                </a:cxn>
                <a:cxn ang="0">
                  <a:pos x="32" y="16"/>
                </a:cxn>
              </a:cxnLst>
              <a:rect l="0" t="0" r="r" b="b"/>
              <a:pathLst>
                <a:path w="32" h="32">
                  <a:moveTo>
                    <a:pt x="32" y="16"/>
                  </a:moveTo>
                  <a:lnTo>
                    <a:pt x="32" y="16"/>
                  </a:lnTo>
                  <a:lnTo>
                    <a:pt x="30" y="10"/>
                  </a:lnTo>
                  <a:lnTo>
                    <a:pt x="28" y="4"/>
                  </a:lnTo>
                  <a:lnTo>
                    <a:pt x="22" y="0"/>
                  </a:lnTo>
                  <a:lnTo>
                    <a:pt x="16" y="0"/>
                  </a:lnTo>
                  <a:lnTo>
                    <a:pt x="16" y="0"/>
                  </a:lnTo>
                  <a:lnTo>
                    <a:pt x="10" y="0"/>
                  </a:lnTo>
                  <a:lnTo>
                    <a:pt x="6" y="4"/>
                  </a:lnTo>
                  <a:lnTo>
                    <a:pt x="2" y="10"/>
                  </a:lnTo>
                  <a:lnTo>
                    <a:pt x="0" y="16"/>
                  </a:lnTo>
                  <a:lnTo>
                    <a:pt x="0" y="16"/>
                  </a:lnTo>
                  <a:lnTo>
                    <a:pt x="2" y="22"/>
                  </a:lnTo>
                  <a:lnTo>
                    <a:pt x="6" y="28"/>
                  </a:lnTo>
                  <a:lnTo>
                    <a:pt x="10" y="30"/>
                  </a:lnTo>
                  <a:lnTo>
                    <a:pt x="16" y="32"/>
                  </a:lnTo>
                  <a:lnTo>
                    <a:pt x="16" y="32"/>
                  </a:lnTo>
                  <a:lnTo>
                    <a:pt x="22" y="30"/>
                  </a:lnTo>
                  <a:lnTo>
                    <a:pt x="28" y="28"/>
                  </a:lnTo>
                  <a:lnTo>
                    <a:pt x="30" y="22"/>
                  </a:lnTo>
                  <a:lnTo>
                    <a:pt x="32" y="16"/>
                  </a:lnTo>
                  <a:lnTo>
                    <a:pt x="32" y="16"/>
                  </a:lnTo>
                  <a:close/>
                </a:path>
              </a:pathLst>
            </a:custGeom>
            <a:solidFill>
              <a:srgbClr val="33A02C"/>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6" name="Freeform 26"/>
            <p:cNvSpPr>
              <a:spLocks/>
            </p:cNvSpPr>
            <p:nvPr/>
          </p:nvSpPr>
          <p:spPr bwMode="auto">
            <a:xfrm>
              <a:off x="1008" y="870"/>
              <a:ext cx="48" cy="48"/>
            </a:xfrm>
            <a:custGeom>
              <a:avLst/>
              <a:gdLst/>
              <a:ahLst/>
              <a:cxnLst>
                <a:cxn ang="0">
                  <a:pos x="48" y="24"/>
                </a:cxn>
                <a:cxn ang="0">
                  <a:pos x="48" y="24"/>
                </a:cxn>
                <a:cxn ang="0">
                  <a:pos x="46" y="14"/>
                </a:cxn>
                <a:cxn ang="0">
                  <a:pos x="40" y="6"/>
                </a:cxn>
                <a:cxn ang="0">
                  <a:pos x="34" y="0"/>
                </a:cxn>
                <a:cxn ang="0">
                  <a:pos x="24" y="0"/>
                </a:cxn>
                <a:cxn ang="0">
                  <a:pos x="24" y="0"/>
                </a:cxn>
                <a:cxn ang="0">
                  <a:pos x="16" y="0"/>
                </a:cxn>
                <a:cxn ang="0">
                  <a:pos x="8" y="6"/>
                </a:cxn>
                <a:cxn ang="0">
                  <a:pos x="2" y="14"/>
                </a:cxn>
                <a:cxn ang="0">
                  <a:pos x="0" y="24"/>
                </a:cxn>
                <a:cxn ang="0">
                  <a:pos x="0" y="24"/>
                </a:cxn>
                <a:cxn ang="0">
                  <a:pos x="2" y="32"/>
                </a:cxn>
                <a:cxn ang="0">
                  <a:pos x="8" y="40"/>
                </a:cxn>
                <a:cxn ang="0">
                  <a:pos x="16" y="46"/>
                </a:cxn>
                <a:cxn ang="0">
                  <a:pos x="24" y="48"/>
                </a:cxn>
                <a:cxn ang="0">
                  <a:pos x="24" y="48"/>
                </a:cxn>
                <a:cxn ang="0">
                  <a:pos x="34" y="46"/>
                </a:cxn>
                <a:cxn ang="0">
                  <a:pos x="40" y="40"/>
                </a:cxn>
                <a:cxn ang="0">
                  <a:pos x="46" y="32"/>
                </a:cxn>
                <a:cxn ang="0">
                  <a:pos x="48" y="24"/>
                </a:cxn>
                <a:cxn ang="0">
                  <a:pos x="48" y="24"/>
                </a:cxn>
              </a:cxnLst>
              <a:rect l="0" t="0" r="r" b="b"/>
              <a:pathLst>
                <a:path w="48" h="48">
                  <a:moveTo>
                    <a:pt x="48" y="24"/>
                  </a:moveTo>
                  <a:lnTo>
                    <a:pt x="48" y="24"/>
                  </a:lnTo>
                  <a:lnTo>
                    <a:pt x="46" y="14"/>
                  </a:lnTo>
                  <a:lnTo>
                    <a:pt x="40" y="6"/>
                  </a:lnTo>
                  <a:lnTo>
                    <a:pt x="34" y="0"/>
                  </a:lnTo>
                  <a:lnTo>
                    <a:pt x="24" y="0"/>
                  </a:lnTo>
                  <a:lnTo>
                    <a:pt x="24" y="0"/>
                  </a:lnTo>
                  <a:lnTo>
                    <a:pt x="16" y="0"/>
                  </a:lnTo>
                  <a:lnTo>
                    <a:pt x="8" y="6"/>
                  </a:lnTo>
                  <a:lnTo>
                    <a:pt x="2" y="14"/>
                  </a:lnTo>
                  <a:lnTo>
                    <a:pt x="0" y="24"/>
                  </a:lnTo>
                  <a:lnTo>
                    <a:pt x="0" y="24"/>
                  </a:lnTo>
                  <a:lnTo>
                    <a:pt x="2" y="32"/>
                  </a:lnTo>
                  <a:lnTo>
                    <a:pt x="8" y="40"/>
                  </a:lnTo>
                  <a:lnTo>
                    <a:pt x="16" y="46"/>
                  </a:lnTo>
                  <a:lnTo>
                    <a:pt x="24" y="48"/>
                  </a:lnTo>
                  <a:lnTo>
                    <a:pt x="24" y="48"/>
                  </a:lnTo>
                  <a:lnTo>
                    <a:pt x="34" y="46"/>
                  </a:lnTo>
                  <a:lnTo>
                    <a:pt x="40" y="40"/>
                  </a:lnTo>
                  <a:lnTo>
                    <a:pt x="46" y="32"/>
                  </a:lnTo>
                  <a:lnTo>
                    <a:pt x="48" y="24"/>
                  </a:lnTo>
                  <a:lnTo>
                    <a:pt x="48" y="24"/>
                  </a:lnTo>
                  <a:close/>
                </a:path>
              </a:pathLst>
            </a:custGeom>
            <a:solidFill>
              <a:srgbClr val="8C8C8C"/>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7" name="Freeform 27"/>
            <p:cNvSpPr>
              <a:spLocks/>
            </p:cNvSpPr>
            <p:nvPr/>
          </p:nvSpPr>
          <p:spPr bwMode="auto">
            <a:xfrm>
              <a:off x="1016" y="878"/>
              <a:ext cx="32" cy="32"/>
            </a:xfrm>
            <a:custGeom>
              <a:avLst/>
              <a:gdLst/>
              <a:ahLst/>
              <a:cxnLst>
                <a:cxn ang="0">
                  <a:pos x="32" y="16"/>
                </a:cxn>
                <a:cxn ang="0">
                  <a:pos x="32" y="16"/>
                </a:cxn>
                <a:cxn ang="0">
                  <a:pos x="30" y="10"/>
                </a:cxn>
                <a:cxn ang="0">
                  <a:pos x="28" y="4"/>
                </a:cxn>
                <a:cxn ang="0">
                  <a:pos x="22" y="0"/>
                </a:cxn>
                <a:cxn ang="0">
                  <a:pos x="16" y="0"/>
                </a:cxn>
                <a:cxn ang="0">
                  <a:pos x="16" y="0"/>
                </a:cxn>
                <a:cxn ang="0">
                  <a:pos x="10" y="0"/>
                </a:cxn>
                <a:cxn ang="0">
                  <a:pos x="6" y="4"/>
                </a:cxn>
                <a:cxn ang="0">
                  <a:pos x="2" y="10"/>
                </a:cxn>
                <a:cxn ang="0">
                  <a:pos x="0" y="16"/>
                </a:cxn>
                <a:cxn ang="0">
                  <a:pos x="0" y="16"/>
                </a:cxn>
                <a:cxn ang="0">
                  <a:pos x="2" y="22"/>
                </a:cxn>
                <a:cxn ang="0">
                  <a:pos x="6" y="26"/>
                </a:cxn>
                <a:cxn ang="0">
                  <a:pos x="10" y="30"/>
                </a:cxn>
                <a:cxn ang="0">
                  <a:pos x="16" y="32"/>
                </a:cxn>
                <a:cxn ang="0">
                  <a:pos x="16" y="32"/>
                </a:cxn>
                <a:cxn ang="0">
                  <a:pos x="22" y="30"/>
                </a:cxn>
                <a:cxn ang="0">
                  <a:pos x="28" y="26"/>
                </a:cxn>
                <a:cxn ang="0">
                  <a:pos x="30" y="22"/>
                </a:cxn>
                <a:cxn ang="0">
                  <a:pos x="32" y="16"/>
                </a:cxn>
                <a:cxn ang="0">
                  <a:pos x="32" y="16"/>
                </a:cxn>
              </a:cxnLst>
              <a:rect l="0" t="0" r="r" b="b"/>
              <a:pathLst>
                <a:path w="32" h="32">
                  <a:moveTo>
                    <a:pt x="32" y="16"/>
                  </a:moveTo>
                  <a:lnTo>
                    <a:pt x="32" y="16"/>
                  </a:lnTo>
                  <a:lnTo>
                    <a:pt x="30" y="10"/>
                  </a:lnTo>
                  <a:lnTo>
                    <a:pt x="28" y="4"/>
                  </a:lnTo>
                  <a:lnTo>
                    <a:pt x="22" y="0"/>
                  </a:lnTo>
                  <a:lnTo>
                    <a:pt x="16" y="0"/>
                  </a:lnTo>
                  <a:lnTo>
                    <a:pt x="16" y="0"/>
                  </a:lnTo>
                  <a:lnTo>
                    <a:pt x="10" y="0"/>
                  </a:lnTo>
                  <a:lnTo>
                    <a:pt x="6" y="4"/>
                  </a:lnTo>
                  <a:lnTo>
                    <a:pt x="2" y="10"/>
                  </a:lnTo>
                  <a:lnTo>
                    <a:pt x="0" y="16"/>
                  </a:lnTo>
                  <a:lnTo>
                    <a:pt x="0" y="16"/>
                  </a:lnTo>
                  <a:lnTo>
                    <a:pt x="2" y="22"/>
                  </a:lnTo>
                  <a:lnTo>
                    <a:pt x="6" y="26"/>
                  </a:lnTo>
                  <a:lnTo>
                    <a:pt x="10" y="30"/>
                  </a:lnTo>
                  <a:lnTo>
                    <a:pt x="16" y="32"/>
                  </a:lnTo>
                  <a:lnTo>
                    <a:pt x="16" y="32"/>
                  </a:lnTo>
                  <a:lnTo>
                    <a:pt x="22" y="30"/>
                  </a:lnTo>
                  <a:lnTo>
                    <a:pt x="28" y="26"/>
                  </a:lnTo>
                  <a:lnTo>
                    <a:pt x="30" y="22"/>
                  </a:lnTo>
                  <a:lnTo>
                    <a:pt x="32" y="16"/>
                  </a:lnTo>
                  <a:lnTo>
                    <a:pt x="32" y="16"/>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8" name="Freeform 28"/>
            <p:cNvSpPr>
              <a:spLocks/>
            </p:cNvSpPr>
            <p:nvPr/>
          </p:nvSpPr>
          <p:spPr bwMode="auto">
            <a:xfrm>
              <a:off x="1042" y="606"/>
              <a:ext cx="242" cy="78"/>
            </a:xfrm>
            <a:custGeom>
              <a:avLst/>
              <a:gdLst/>
              <a:ahLst/>
              <a:cxnLst>
                <a:cxn ang="0">
                  <a:pos x="242" y="70"/>
                </a:cxn>
                <a:cxn ang="0">
                  <a:pos x="0" y="78"/>
                </a:cxn>
                <a:cxn ang="0">
                  <a:pos x="0" y="14"/>
                </a:cxn>
                <a:cxn ang="0">
                  <a:pos x="242" y="0"/>
                </a:cxn>
                <a:cxn ang="0">
                  <a:pos x="242" y="70"/>
                </a:cxn>
              </a:cxnLst>
              <a:rect l="0" t="0" r="r" b="b"/>
              <a:pathLst>
                <a:path w="242" h="78">
                  <a:moveTo>
                    <a:pt x="242" y="70"/>
                  </a:moveTo>
                  <a:lnTo>
                    <a:pt x="0" y="78"/>
                  </a:lnTo>
                  <a:lnTo>
                    <a:pt x="0" y="14"/>
                  </a:lnTo>
                  <a:lnTo>
                    <a:pt x="242" y="0"/>
                  </a:lnTo>
                  <a:lnTo>
                    <a:pt x="242" y="70"/>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29" name="Freeform 29"/>
            <p:cNvSpPr>
              <a:spLocks/>
            </p:cNvSpPr>
            <p:nvPr/>
          </p:nvSpPr>
          <p:spPr bwMode="auto">
            <a:xfrm>
              <a:off x="1042" y="640"/>
              <a:ext cx="234" cy="36"/>
            </a:xfrm>
            <a:custGeom>
              <a:avLst/>
              <a:gdLst/>
              <a:ahLst/>
              <a:cxnLst>
                <a:cxn ang="0">
                  <a:pos x="234" y="28"/>
                </a:cxn>
                <a:cxn ang="0">
                  <a:pos x="0" y="36"/>
                </a:cxn>
                <a:cxn ang="0">
                  <a:pos x="0" y="12"/>
                </a:cxn>
                <a:cxn ang="0">
                  <a:pos x="234" y="0"/>
                </a:cxn>
                <a:cxn ang="0">
                  <a:pos x="234" y="28"/>
                </a:cxn>
              </a:cxnLst>
              <a:rect l="0" t="0" r="r" b="b"/>
              <a:pathLst>
                <a:path w="234" h="36">
                  <a:moveTo>
                    <a:pt x="234" y="28"/>
                  </a:moveTo>
                  <a:lnTo>
                    <a:pt x="0" y="36"/>
                  </a:lnTo>
                  <a:lnTo>
                    <a:pt x="0" y="12"/>
                  </a:lnTo>
                  <a:lnTo>
                    <a:pt x="234" y="0"/>
                  </a:lnTo>
                  <a:lnTo>
                    <a:pt x="234" y="28"/>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0" name="Rectangle 30"/>
            <p:cNvSpPr>
              <a:spLocks noChangeArrowheads="1"/>
            </p:cNvSpPr>
            <p:nvPr/>
          </p:nvSpPr>
          <p:spPr bwMode="auto">
            <a:xfrm>
              <a:off x="1124" y="842"/>
              <a:ext cx="174" cy="14"/>
            </a:xfrm>
            <a:prstGeom prst="rect">
              <a:avLst/>
            </a:prstGeom>
            <a:solidFill>
              <a:srgbClr val="7F7F7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1" name="Freeform 31"/>
            <p:cNvSpPr>
              <a:spLocks/>
            </p:cNvSpPr>
            <p:nvPr/>
          </p:nvSpPr>
          <p:spPr bwMode="auto">
            <a:xfrm>
              <a:off x="1124" y="834"/>
              <a:ext cx="174" cy="16"/>
            </a:xfrm>
            <a:custGeom>
              <a:avLst/>
              <a:gdLst/>
              <a:ahLst/>
              <a:cxnLst>
                <a:cxn ang="0">
                  <a:pos x="0" y="16"/>
                </a:cxn>
                <a:cxn ang="0">
                  <a:pos x="174" y="16"/>
                </a:cxn>
                <a:cxn ang="0">
                  <a:pos x="174" y="2"/>
                </a:cxn>
                <a:cxn ang="0">
                  <a:pos x="0" y="0"/>
                </a:cxn>
                <a:cxn ang="0">
                  <a:pos x="0" y="16"/>
                </a:cxn>
              </a:cxnLst>
              <a:rect l="0" t="0" r="r" b="b"/>
              <a:pathLst>
                <a:path w="174" h="16">
                  <a:moveTo>
                    <a:pt x="0" y="16"/>
                  </a:moveTo>
                  <a:lnTo>
                    <a:pt x="174" y="16"/>
                  </a:lnTo>
                  <a:lnTo>
                    <a:pt x="174" y="2"/>
                  </a:lnTo>
                  <a:lnTo>
                    <a:pt x="0" y="0"/>
                  </a:lnTo>
                  <a:lnTo>
                    <a:pt x="0" y="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2" name="Freeform 32"/>
            <p:cNvSpPr>
              <a:spLocks/>
            </p:cNvSpPr>
            <p:nvPr/>
          </p:nvSpPr>
          <p:spPr bwMode="auto">
            <a:xfrm>
              <a:off x="1520" y="1130"/>
              <a:ext cx="170" cy="268"/>
            </a:xfrm>
            <a:custGeom>
              <a:avLst/>
              <a:gdLst/>
              <a:ahLst/>
              <a:cxnLst>
                <a:cxn ang="0">
                  <a:pos x="170" y="0"/>
                </a:cxn>
                <a:cxn ang="0">
                  <a:pos x="170" y="0"/>
                </a:cxn>
                <a:cxn ang="0">
                  <a:pos x="170" y="192"/>
                </a:cxn>
                <a:cxn ang="0">
                  <a:pos x="170" y="192"/>
                </a:cxn>
                <a:cxn ang="0">
                  <a:pos x="0" y="268"/>
                </a:cxn>
                <a:cxn ang="0">
                  <a:pos x="0" y="268"/>
                </a:cxn>
                <a:cxn ang="0">
                  <a:pos x="2" y="234"/>
                </a:cxn>
                <a:cxn ang="0">
                  <a:pos x="8" y="204"/>
                </a:cxn>
                <a:cxn ang="0">
                  <a:pos x="16" y="180"/>
                </a:cxn>
                <a:cxn ang="0">
                  <a:pos x="24" y="160"/>
                </a:cxn>
                <a:cxn ang="0">
                  <a:pos x="36" y="144"/>
                </a:cxn>
                <a:cxn ang="0">
                  <a:pos x="48" y="130"/>
                </a:cxn>
                <a:cxn ang="0">
                  <a:pos x="62" y="118"/>
                </a:cxn>
                <a:cxn ang="0">
                  <a:pos x="74" y="108"/>
                </a:cxn>
                <a:cxn ang="0">
                  <a:pos x="104" y="90"/>
                </a:cxn>
                <a:cxn ang="0">
                  <a:pos x="116" y="80"/>
                </a:cxn>
                <a:cxn ang="0">
                  <a:pos x="130" y="68"/>
                </a:cxn>
                <a:cxn ang="0">
                  <a:pos x="142" y="56"/>
                </a:cxn>
                <a:cxn ang="0">
                  <a:pos x="154" y="40"/>
                </a:cxn>
                <a:cxn ang="0">
                  <a:pos x="162" y="22"/>
                </a:cxn>
                <a:cxn ang="0">
                  <a:pos x="170" y="0"/>
                </a:cxn>
                <a:cxn ang="0">
                  <a:pos x="170" y="0"/>
                </a:cxn>
              </a:cxnLst>
              <a:rect l="0" t="0" r="r" b="b"/>
              <a:pathLst>
                <a:path w="170" h="268">
                  <a:moveTo>
                    <a:pt x="170" y="0"/>
                  </a:moveTo>
                  <a:lnTo>
                    <a:pt x="170" y="0"/>
                  </a:lnTo>
                  <a:lnTo>
                    <a:pt x="170" y="192"/>
                  </a:lnTo>
                  <a:lnTo>
                    <a:pt x="170" y="192"/>
                  </a:lnTo>
                  <a:lnTo>
                    <a:pt x="0" y="268"/>
                  </a:lnTo>
                  <a:lnTo>
                    <a:pt x="0" y="268"/>
                  </a:lnTo>
                  <a:lnTo>
                    <a:pt x="2" y="234"/>
                  </a:lnTo>
                  <a:lnTo>
                    <a:pt x="8" y="204"/>
                  </a:lnTo>
                  <a:lnTo>
                    <a:pt x="16" y="180"/>
                  </a:lnTo>
                  <a:lnTo>
                    <a:pt x="24" y="160"/>
                  </a:lnTo>
                  <a:lnTo>
                    <a:pt x="36" y="144"/>
                  </a:lnTo>
                  <a:lnTo>
                    <a:pt x="48" y="130"/>
                  </a:lnTo>
                  <a:lnTo>
                    <a:pt x="62" y="118"/>
                  </a:lnTo>
                  <a:lnTo>
                    <a:pt x="74" y="108"/>
                  </a:lnTo>
                  <a:lnTo>
                    <a:pt x="104" y="90"/>
                  </a:lnTo>
                  <a:lnTo>
                    <a:pt x="116" y="80"/>
                  </a:lnTo>
                  <a:lnTo>
                    <a:pt x="130" y="68"/>
                  </a:lnTo>
                  <a:lnTo>
                    <a:pt x="142" y="56"/>
                  </a:lnTo>
                  <a:lnTo>
                    <a:pt x="154" y="40"/>
                  </a:lnTo>
                  <a:lnTo>
                    <a:pt x="162" y="22"/>
                  </a:lnTo>
                  <a:lnTo>
                    <a:pt x="170" y="0"/>
                  </a:lnTo>
                  <a:lnTo>
                    <a:pt x="170" y="0"/>
                  </a:lnTo>
                  <a:close/>
                </a:path>
              </a:pathLst>
            </a:custGeom>
            <a:solidFill>
              <a:srgbClr val="4D4D4D"/>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3" name="Freeform 33"/>
            <p:cNvSpPr>
              <a:spLocks/>
            </p:cNvSpPr>
            <p:nvPr/>
          </p:nvSpPr>
          <p:spPr bwMode="auto">
            <a:xfrm>
              <a:off x="1016" y="980"/>
              <a:ext cx="126" cy="454"/>
            </a:xfrm>
            <a:custGeom>
              <a:avLst/>
              <a:gdLst/>
              <a:ahLst/>
              <a:cxnLst>
                <a:cxn ang="0">
                  <a:pos x="76" y="144"/>
                </a:cxn>
                <a:cxn ang="0">
                  <a:pos x="76" y="144"/>
                </a:cxn>
                <a:cxn ang="0">
                  <a:pos x="78" y="132"/>
                </a:cxn>
                <a:cxn ang="0">
                  <a:pos x="80" y="120"/>
                </a:cxn>
                <a:cxn ang="0">
                  <a:pos x="84" y="112"/>
                </a:cxn>
                <a:cxn ang="0">
                  <a:pos x="90" y="102"/>
                </a:cxn>
                <a:cxn ang="0">
                  <a:pos x="98" y="94"/>
                </a:cxn>
                <a:cxn ang="0">
                  <a:pos x="106" y="88"/>
                </a:cxn>
                <a:cxn ang="0">
                  <a:pos x="116" y="84"/>
                </a:cxn>
                <a:cxn ang="0">
                  <a:pos x="126" y="82"/>
                </a:cxn>
                <a:cxn ang="0">
                  <a:pos x="126" y="6"/>
                </a:cxn>
                <a:cxn ang="0">
                  <a:pos x="0" y="0"/>
                </a:cxn>
                <a:cxn ang="0">
                  <a:pos x="0" y="430"/>
                </a:cxn>
                <a:cxn ang="0">
                  <a:pos x="0" y="430"/>
                </a:cxn>
                <a:cxn ang="0">
                  <a:pos x="34" y="438"/>
                </a:cxn>
                <a:cxn ang="0">
                  <a:pos x="74" y="446"/>
                </a:cxn>
                <a:cxn ang="0">
                  <a:pos x="126" y="454"/>
                </a:cxn>
                <a:cxn ang="0">
                  <a:pos x="126" y="204"/>
                </a:cxn>
                <a:cxn ang="0">
                  <a:pos x="126" y="204"/>
                </a:cxn>
                <a:cxn ang="0">
                  <a:pos x="116" y="202"/>
                </a:cxn>
                <a:cxn ang="0">
                  <a:pos x="106" y="198"/>
                </a:cxn>
                <a:cxn ang="0">
                  <a:pos x="98" y="192"/>
                </a:cxn>
                <a:cxn ang="0">
                  <a:pos x="90" y="184"/>
                </a:cxn>
                <a:cxn ang="0">
                  <a:pos x="84" y="176"/>
                </a:cxn>
                <a:cxn ang="0">
                  <a:pos x="80" y="166"/>
                </a:cxn>
                <a:cxn ang="0">
                  <a:pos x="78" y="154"/>
                </a:cxn>
                <a:cxn ang="0">
                  <a:pos x="76" y="144"/>
                </a:cxn>
                <a:cxn ang="0">
                  <a:pos x="76" y="144"/>
                </a:cxn>
              </a:cxnLst>
              <a:rect l="0" t="0" r="r" b="b"/>
              <a:pathLst>
                <a:path w="126" h="454">
                  <a:moveTo>
                    <a:pt x="76" y="144"/>
                  </a:moveTo>
                  <a:lnTo>
                    <a:pt x="76" y="144"/>
                  </a:lnTo>
                  <a:lnTo>
                    <a:pt x="78" y="132"/>
                  </a:lnTo>
                  <a:lnTo>
                    <a:pt x="80" y="120"/>
                  </a:lnTo>
                  <a:lnTo>
                    <a:pt x="84" y="112"/>
                  </a:lnTo>
                  <a:lnTo>
                    <a:pt x="90" y="102"/>
                  </a:lnTo>
                  <a:lnTo>
                    <a:pt x="98" y="94"/>
                  </a:lnTo>
                  <a:lnTo>
                    <a:pt x="106" y="88"/>
                  </a:lnTo>
                  <a:lnTo>
                    <a:pt x="116" y="84"/>
                  </a:lnTo>
                  <a:lnTo>
                    <a:pt x="126" y="82"/>
                  </a:lnTo>
                  <a:lnTo>
                    <a:pt x="126" y="6"/>
                  </a:lnTo>
                  <a:lnTo>
                    <a:pt x="0" y="0"/>
                  </a:lnTo>
                  <a:lnTo>
                    <a:pt x="0" y="430"/>
                  </a:lnTo>
                  <a:lnTo>
                    <a:pt x="0" y="430"/>
                  </a:lnTo>
                  <a:lnTo>
                    <a:pt x="34" y="438"/>
                  </a:lnTo>
                  <a:lnTo>
                    <a:pt x="74" y="446"/>
                  </a:lnTo>
                  <a:lnTo>
                    <a:pt x="126" y="454"/>
                  </a:lnTo>
                  <a:lnTo>
                    <a:pt x="126" y="204"/>
                  </a:lnTo>
                  <a:lnTo>
                    <a:pt x="126" y="204"/>
                  </a:lnTo>
                  <a:lnTo>
                    <a:pt x="116" y="202"/>
                  </a:lnTo>
                  <a:lnTo>
                    <a:pt x="106" y="198"/>
                  </a:lnTo>
                  <a:lnTo>
                    <a:pt x="98" y="192"/>
                  </a:lnTo>
                  <a:lnTo>
                    <a:pt x="90" y="184"/>
                  </a:lnTo>
                  <a:lnTo>
                    <a:pt x="84" y="176"/>
                  </a:lnTo>
                  <a:lnTo>
                    <a:pt x="80" y="166"/>
                  </a:lnTo>
                  <a:lnTo>
                    <a:pt x="78" y="154"/>
                  </a:lnTo>
                  <a:lnTo>
                    <a:pt x="76" y="144"/>
                  </a:lnTo>
                  <a:lnTo>
                    <a:pt x="76" y="144"/>
                  </a:lnTo>
                  <a:close/>
                </a:path>
              </a:pathLst>
            </a:custGeom>
            <a:solidFill>
              <a:srgbClr val="9E9E9E"/>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4" name="Freeform 34"/>
            <p:cNvSpPr>
              <a:spLocks/>
            </p:cNvSpPr>
            <p:nvPr/>
          </p:nvSpPr>
          <p:spPr bwMode="auto">
            <a:xfrm>
              <a:off x="1158" y="986"/>
              <a:ext cx="146" cy="460"/>
            </a:xfrm>
            <a:custGeom>
              <a:avLst/>
              <a:gdLst/>
              <a:ahLst/>
              <a:cxnLst>
                <a:cxn ang="0">
                  <a:pos x="146" y="6"/>
                </a:cxn>
                <a:cxn ang="0">
                  <a:pos x="0" y="0"/>
                </a:cxn>
                <a:cxn ang="0">
                  <a:pos x="0" y="76"/>
                </a:cxn>
                <a:cxn ang="0">
                  <a:pos x="0" y="76"/>
                </a:cxn>
                <a:cxn ang="0">
                  <a:pos x="10" y="78"/>
                </a:cxn>
                <a:cxn ang="0">
                  <a:pos x="20" y="82"/>
                </a:cxn>
                <a:cxn ang="0">
                  <a:pos x="28" y="88"/>
                </a:cxn>
                <a:cxn ang="0">
                  <a:pos x="36" y="96"/>
                </a:cxn>
                <a:cxn ang="0">
                  <a:pos x="42" y="106"/>
                </a:cxn>
                <a:cxn ang="0">
                  <a:pos x="46" y="114"/>
                </a:cxn>
                <a:cxn ang="0">
                  <a:pos x="50" y="126"/>
                </a:cxn>
                <a:cxn ang="0">
                  <a:pos x="50" y="138"/>
                </a:cxn>
                <a:cxn ang="0">
                  <a:pos x="50" y="138"/>
                </a:cxn>
                <a:cxn ang="0">
                  <a:pos x="50" y="148"/>
                </a:cxn>
                <a:cxn ang="0">
                  <a:pos x="46" y="160"/>
                </a:cxn>
                <a:cxn ang="0">
                  <a:pos x="42" y="170"/>
                </a:cxn>
                <a:cxn ang="0">
                  <a:pos x="36" y="178"/>
                </a:cxn>
                <a:cxn ang="0">
                  <a:pos x="28" y="186"/>
                </a:cxn>
                <a:cxn ang="0">
                  <a:pos x="20" y="192"/>
                </a:cxn>
                <a:cxn ang="0">
                  <a:pos x="10" y="196"/>
                </a:cxn>
                <a:cxn ang="0">
                  <a:pos x="0" y="198"/>
                </a:cxn>
                <a:cxn ang="0">
                  <a:pos x="0" y="450"/>
                </a:cxn>
                <a:cxn ang="0">
                  <a:pos x="0" y="450"/>
                </a:cxn>
                <a:cxn ang="0">
                  <a:pos x="70" y="456"/>
                </a:cxn>
                <a:cxn ang="0">
                  <a:pos x="106" y="458"/>
                </a:cxn>
                <a:cxn ang="0">
                  <a:pos x="144" y="460"/>
                </a:cxn>
                <a:cxn ang="0">
                  <a:pos x="146" y="6"/>
                </a:cxn>
              </a:cxnLst>
              <a:rect l="0" t="0" r="r" b="b"/>
              <a:pathLst>
                <a:path w="146" h="460">
                  <a:moveTo>
                    <a:pt x="146" y="6"/>
                  </a:moveTo>
                  <a:lnTo>
                    <a:pt x="0" y="0"/>
                  </a:lnTo>
                  <a:lnTo>
                    <a:pt x="0" y="76"/>
                  </a:lnTo>
                  <a:lnTo>
                    <a:pt x="0" y="76"/>
                  </a:lnTo>
                  <a:lnTo>
                    <a:pt x="10" y="78"/>
                  </a:lnTo>
                  <a:lnTo>
                    <a:pt x="20" y="82"/>
                  </a:lnTo>
                  <a:lnTo>
                    <a:pt x="28" y="88"/>
                  </a:lnTo>
                  <a:lnTo>
                    <a:pt x="36" y="96"/>
                  </a:lnTo>
                  <a:lnTo>
                    <a:pt x="42" y="106"/>
                  </a:lnTo>
                  <a:lnTo>
                    <a:pt x="46" y="114"/>
                  </a:lnTo>
                  <a:lnTo>
                    <a:pt x="50" y="126"/>
                  </a:lnTo>
                  <a:lnTo>
                    <a:pt x="50" y="138"/>
                  </a:lnTo>
                  <a:lnTo>
                    <a:pt x="50" y="138"/>
                  </a:lnTo>
                  <a:lnTo>
                    <a:pt x="50" y="148"/>
                  </a:lnTo>
                  <a:lnTo>
                    <a:pt x="46" y="160"/>
                  </a:lnTo>
                  <a:lnTo>
                    <a:pt x="42" y="170"/>
                  </a:lnTo>
                  <a:lnTo>
                    <a:pt x="36" y="178"/>
                  </a:lnTo>
                  <a:lnTo>
                    <a:pt x="28" y="186"/>
                  </a:lnTo>
                  <a:lnTo>
                    <a:pt x="20" y="192"/>
                  </a:lnTo>
                  <a:lnTo>
                    <a:pt x="10" y="196"/>
                  </a:lnTo>
                  <a:lnTo>
                    <a:pt x="0" y="198"/>
                  </a:lnTo>
                  <a:lnTo>
                    <a:pt x="0" y="450"/>
                  </a:lnTo>
                  <a:lnTo>
                    <a:pt x="0" y="450"/>
                  </a:lnTo>
                  <a:lnTo>
                    <a:pt x="70" y="456"/>
                  </a:lnTo>
                  <a:lnTo>
                    <a:pt x="106" y="458"/>
                  </a:lnTo>
                  <a:lnTo>
                    <a:pt x="144" y="460"/>
                  </a:lnTo>
                  <a:lnTo>
                    <a:pt x="146" y="6"/>
                  </a:lnTo>
                  <a:close/>
                </a:path>
              </a:pathLst>
            </a:custGeom>
            <a:solidFill>
              <a:srgbClr val="9E9E9E"/>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5" name="Freeform 35"/>
            <p:cNvSpPr>
              <a:spLocks/>
            </p:cNvSpPr>
            <p:nvPr/>
          </p:nvSpPr>
          <p:spPr bwMode="auto">
            <a:xfrm>
              <a:off x="1110" y="1080"/>
              <a:ext cx="80" cy="86"/>
            </a:xfrm>
            <a:custGeom>
              <a:avLst/>
              <a:gdLst/>
              <a:ahLst/>
              <a:cxnLst>
                <a:cxn ang="0">
                  <a:pos x="80" y="44"/>
                </a:cxn>
                <a:cxn ang="0">
                  <a:pos x="80" y="44"/>
                </a:cxn>
                <a:cxn ang="0">
                  <a:pos x="78" y="34"/>
                </a:cxn>
                <a:cxn ang="0">
                  <a:pos x="76" y="26"/>
                </a:cxn>
                <a:cxn ang="0">
                  <a:pos x="74" y="20"/>
                </a:cxn>
                <a:cxn ang="0">
                  <a:pos x="68" y="14"/>
                </a:cxn>
                <a:cxn ang="0">
                  <a:pos x="62" y="8"/>
                </a:cxn>
                <a:cxn ang="0">
                  <a:pos x="56" y="4"/>
                </a:cxn>
                <a:cxn ang="0">
                  <a:pos x="48" y="2"/>
                </a:cxn>
                <a:cxn ang="0">
                  <a:pos x="40" y="0"/>
                </a:cxn>
                <a:cxn ang="0">
                  <a:pos x="40" y="0"/>
                </a:cxn>
                <a:cxn ang="0">
                  <a:pos x="32" y="2"/>
                </a:cxn>
                <a:cxn ang="0">
                  <a:pos x="24" y="4"/>
                </a:cxn>
                <a:cxn ang="0">
                  <a:pos x="18" y="8"/>
                </a:cxn>
                <a:cxn ang="0">
                  <a:pos x="12" y="14"/>
                </a:cxn>
                <a:cxn ang="0">
                  <a:pos x="8" y="20"/>
                </a:cxn>
                <a:cxn ang="0">
                  <a:pos x="4" y="26"/>
                </a:cxn>
                <a:cxn ang="0">
                  <a:pos x="2" y="34"/>
                </a:cxn>
                <a:cxn ang="0">
                  <a:pos x="0" y="44"/>
                </a:cxn>
                <a:cxn ang="0">
                  <a:pos x="0" y="44"/>
                </a:cxn>
                <a:cxn ang="0">
                  <a:pos x="2" y="52"/>
                </a:cxn>
                <a:cxn ang="0">
                  <a:pos x="4" y="60"/>
                </a:cxn>
                <a:cxn ang="0">
                  <a:pos x="8" y="66"/>
                </a:cxn>
                <a:cxn ang="0">
                  <a:pos x="12" y="74"/>
                </a:cxn>
                <a:cxn ang="0">
                  <a:pos x="18" y="78"/>
                </a:cxn>
                <a:cxn ang="0">
                  <a:pos x="24" y="82"/>
                </a:cxn>
                <a:cxn ang="0">
                  <a:pos x="32" y="84"/>
                </a:cxn>
                <a:cxn ang="0">
                  <a:pos x="40" y="86"/>
                </a:cxn>
                <a:cxn ang="0">
                  <a:pos x="40" y="86"/>
                </a:cxn>
                <a:cxn ang="0">
                  <a:pos x="48" y="84"/>
                </a:cxn>
                <a:cxn ang="0">
                  <a:pos x="56" y="82"/>
                </a:cxn>
                <a:cxn ang="0">
                  <a:pos x="62" y="78"/>
                </a:cxn>
                <a:cxn ang="0">
                  <a:pos x="68" y="74"/>
                </a:cxn>
                <a:cxn ang="0">
                  <a:pos x="74" y="66"/>
                </a:cxn>
                <a:cxn ang="0">
                  <a:pos x="76" y="60"/>
                </a:cxn>
                <a:cxn ang="0">
                  <a:pos x="78" y="52"/>
                </a:cxn>
                <a:cxn ang="0">
                  <a:pos x="80" y="44"/>
                </a:cxn>
                <a:cxn ang="0">
                  <a:pos x="80" y="44"/>
                </a:cxn>
              </a:cxnLst>
              <a:rect l="0" t="0" r="r" b="b"/>
              <a:pathLst>
                <a:path w="80" h="86">
                  <a:moveTo>
                    <a:pt x="80" y="44"/>
                  </a:moveTo>
                  <a:lnTo>
                    <a:pt x="80" y="44"/>
                  </a:lnTo>
                  <a:lnTo>
                    <a:pt x="78" y="34"/>
                  </a:lnTo>
                  <a:lnTo>
                    <a:pt x="76" y="26"/>
                  </a:lnTo>
                  <a:lnTo>
                    <a:pt x="74" y="20"/>
                  </a:lnTo>
                  <a:lnTo>
                    <a:pt x="68" y="14"/>
                  </a:lnTo>
                  <a:lnTo>
                    <a:pt x="62" y="8"/>
                  </a:lnTo>
                  <a:lnTo>
                    <a:pt x="56" y="4"/>
                  </a:lnTo>
                  <a:lnTo>
                    <a:pt x="48" y="2"/>
                  </a:lnTo>
                  <a:lnTo>
                    <a:pt x="40" y="0"/>
                  </a:lnTo>
                  <a:lnTo>
                    <a:pt x="40" y="0"/>
                  </a:lnTo>
                  <a:lnTo>
                    <a:pt x="32" y="2"/>
                  </a:lnTo>
                  <a:lnTo>
                    <a:pt x="24" y="4"/>
                  </a:lnTo>
                  <a:lnTo>
                    <a:pt x="18" y="8"/>
                  </a:lnTo>
                  <a:lnTo>
                    <a:pt x="12" y="14"/>
                  </a:lnTo>
                  <a:lnTo>
                    <a:pt x="8" y="20"/>
                  </a:lnTo>
                  <a:lnTo>
                    <a:pt x="4" y="26"/>
                  </a:lnTo>
                  <a:lnTo>
                    <a:pt x="2" y="34"/>
                  </a:lnTo>
                  <a:lnTo>
                    <a:pt x="0" y="44"/>
                  </a:lnTo>
                  <a:lnTo>
                    <a:pt x="0" y="44"/>
                  </a:lnTo>
                  <a:lnTo>
                    <a:pt x="2" y="52"/>
                  </a:lnTo>
                  <a:lnTo>
                    <a:pt x="4" y="60"/>
                  </a:lnTo>
                  <a:lnTo>
                    <a:pt x="8" y="66"/>
                  </a:lnTo>
                  <a:lnTo>
                    <a:pt x="12" y="74"/>
                  </a:lnTo>
                  <a:lnTo>
                    <a:pt x="18" y="78"/>
                  </a:lnTo>
                  <a:lnTo>
                    <a:pt x="24" y="82"/>
                  </a:lnTo>
                  <a:lnTo>
                    <a:pt x="32" y="84"/>
                  </a:lnTo>
                  <a:lnTo>
                    <a:pt x="40" y="86"/>
                  </a:lnTo>
                  <a:lnTo>
                    <a:pt x="40" y="86"/>
                  </a:lnTo>
                  <a:lnTo>
                    <a:pt x="48" y="84"/>
                  </a:lnTo>
                  <a:lnTo>
                    <a:pt x="56" y="82"/>
                  </a:lnTo>
                  <a:lnTo>
                    <a:pt x="62" y="78"/>
                  </a:lnTo>
                  <a:lnTo>
                    <a:pt x="68" y="74"/>
                  </a:lnTo>
                  <a:lnTo>
                    <a:pt x="74" y="66"/>
                  </a:lnTo>
                  <a:lnTo>
                    <a:pt x="76" y="60"/>
                  </a:lnTo>
                  <a:lnTo>
                    <a:pt x="78" y="52"/>
                  </a:lnTo>
                  <a:lnTo>
                    <a:pt x="80" y="44"/>
                  </a:lnTo>
                  <a:lnTo>
                    <a:pt x="80" y="4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6" name="Freeform 36"/>
            <p:cNvSpPr>
              <a:spLocks/>
            </p:cNvSpPr>
            <p:nvPr/>
          </p:nvSpPr>
          <p:spPr bwMode="auto">
            <a:xfrm>
              <a:off x="1112" y="1090"/>
              <a:ext cx="64" cy="68"/>
            </a:xfrm>
            <a:custGeom>
              <a:avLst/>
              <a:gdLst/>
              <a:ahLst/>
              <a:cxnLst>
                <a:cxn ang="0">
                  <a:pos x="48" y="40"/>
                </a:cxn>
                <a:cxn ang="0">
                  <a:pos x="48" y="40"/>
                </a:cxn>
                <a:cxn ang="0">
                  <a:pos x="42" y="40"/>
                </a:cxn>
                <a:cxn ang="0">
                  <a:pos x="38" y="36"/>
                </a:cxn>
                <a:cxn ang="0">
                  <a:pos x="34" y="30"/>
                </a:cxn>
                <a:cxn ang="0">
                  <a:pos x="32" y="24"/>
                </a:cxn>
                <a:cxn ang="0">
                  <a:pos x="32" y="24"/>
                </a:cxn>
                <a:cxn ang="0">
                  <a:pos x="34" y="18"/>
                </a:cxn>
                <a:cxn ang="0">
                  <a:pos x="38" y="12"/>
                </a:cxn>
                <a:cxn ang="0">
                  <a:pos x="42" y="8"/>
                </a:cxn>
                <a:cxn ang="0">
                  <a:pos x="48" y="6"/>
                </a:cxn>
                <a:cxn ang="0">
                  <a:pos x="48" y="6"/>
                </a:cxn>
                <a:cxn ang="0">
                  <a:pos x="50" y="6"/>
                </a:cxn>
                <a:cxn ang="0">
                  <a:pos x="50" y="6"/>
                </a:cxn>
                <a:cxn ang="0">
                  <a:pos x="42" y="2"/>
                </a:cxn>
                <a:cxn ang="0">
                  <a:pos x="32" y="0"/>
                </a:cxn>
                <a:cxn ang="0">
                  <a:pos x="32" y="0"/>
                </a:cxn>
                <a:cxn ang="0">
                  <a:pos x="26" y="2"/>
                </a:cxn>
                <a:cxn ang="0">
                  <a:pos x="20" y="4"/>
                </a:cxn>
                <a:cxn ang="0">
                  <a:pos x="14" y="6"/>
                </a:cxn>
                <a:cxn ang="0">
                  <a:pos x="10" y="10"/>
                </a:cxn>
                <a:cxn ang="0">
                  <a:pos x="6" y="16"/>
                </a:cxn>
                <a:cxn ang="0">
                  <a:pos x="2" y="22"/>
                </a:cxn>
                <a:cxn ang="0">
                  <a:pos x="0" y="28"/>
                </a:cxn>
                <a:cxn ang="0">
                  <a:pos x="0" y="34"/>
                </a:cxn>
                <a:cxn ang="0">
                  <a:pos x="0" y="34"/>
                </a:cxn>
                <a:cxn ang="0">
                  <a:pos x="0" y="42"/>
                </a:cxn>
                <a:cxn ang="0">
                  <a:pos x="2" y="48"/>
                </a:cxn>
                <a:cxn ang="0">
                  <a:pos x="6" y="54"/>
                </a:cxn>
                <a:cxn ang="0">
                  <a:pos x="10" y="58"/>
                </a:cxn>
                <a:cxn ang="0">
                  <a:pos x="14" y="62"/>
                </a:cxn>
                <a:cxn ang="0">
                  <a:pos x="20" y="66"/>
                </a:cxn>
                <a:cxn ang="0">
                  <a:pos x="26" y="68"/>
                </a:cxn>
                <a:cxn ang="0">
                  <a:pos x="32" y="68"/>
                </a:cxn>
                <a:cxn ang="0">
                  <a:pos x="32" y="68"/>
                </a:cxn>
                <a:cxn ang="0">
                  <a:pos x="38" y="68"/>
                </a:cxn>
                <a:cxn ang="0">
                  <a:pos x="44" y="66"/>
                </a:cxn>
                <a:cxn ang="0">
                  <a:pos x="50" y="62"/>
                </a:cxn>
                <a:cxn ang="0">
                  <a:pos x="54" y="58"/>
                </a:cxn>
                <a:cxn ang="0">
                  <a:pos x="58" y="54"/>
                </a:cxn>
                <a:cxn ang="0">
                  <a:pos x="60" y="48"/>
                </a:cxn>
                <a:cxn ang="0">
                  <a:pos x="62" y="42"/>
                </a:cxn>
                <a:cxn ang="0">
                  <a:pos x="64" y="34"/>
                </a:cxn>
                <a:cxn ang="0">
                  <a:pos x="64" y="34"/>
                </a:cxn>
                <a:cxn ang="0">
                  <a:pos x="62" y="32"/>
                </a:cxn>
                <a:cxn ang="0">
                  <a:pos x="62" y="32"/>
                </a:cxn>
                <a:cxn ang="0">
                  <a:pos x="58" y="38"/>
                </a:cxn>
                <a:cxn ang="0">
                  <a:pos x="54" y="40"/>
                </a:cxn>
                <a:cxn ang="0">
                  <a:pos x="48" y="40"/>
                </a:cxn>
                <a:cxn ang="0">
                  <a:pos x="48" y="40"/>
                </a:cxn>
              </a:cxnLst>
              <a:rect l="0" t="0" r="r" b="b"/>
              <a:pathLst>
                <a:path w="64" h="68">
                  <a:moveTo>
                    <a:pt x="48" y="40"/>
                  </a:moveTo>
                  <a:lnTo>
                    <a:pt x="48" y="40"/>
                  </a:lnTo>
                  <a:lnTo>
                    <a:pt x="42" y="40"/>
                  </a:lnTo>
                  <a:lnTo>
                    <a:pt x="38" y="36"/>
                  </a:lnTo>
                  <a:lnTo>
                    <a:pt x="34" y="30"/>
                  </a:lnTo>
                  <a:lnTo>
                    <a:pt x="32" y="24"/>
                  </a:lnTo>
                  <a:lnTo>
                    <a:pt x="32" y="24"/>
                  </a:lnTo>
                  <a:lnTo>
                    <a:pt x="34" y="18"/>
                  </a:lnTo>
                  <a:lnTo>
                    <a:pt x="38" y="12"/>
                  </a:lnTo>
                  <a:lnTo>
                    <a:pt x="42" y="8"/>
                  </a:lnTo>
                  <a:lnTo>
                    <a:pt x="48" y="6"/>
                  </a:lnTo>
                  <a:lnTo>
                    <a:pt x="48" y="6"/>
                  </a:lnTo>
                  <a:lnTo>
                    <a:pt x="50" y="6"/>
                  </a:lnTo>
                  <a:lnTo>
                    <a:pt x="50" y="6"/>
                  </a:lnTo>
                  <a:lnTo>
                    <a:pt x="42" y="2"/>
                  </a:lnTo>
                  <a:lnTo>
                    <a:pt x="32" y="0"/>
                  </a:lnTo>
                  <a:lnTo>
                    <a:pt x="32" y="0"/>
                  </a:lnTo>
                  <a:lnTo>
                    <a:pt x="26" y="2"/>
                  </a:lnTo>
                  <a:lnTo>
                    <a:pt x="20" y="4"/>
                  </a:lnTo>
                  <a:lnTo>
                    <a:pt x="14" y="6"/>
                  </a:lnTo>
                  <a:lnTo>
                    <a:pt x="10" y="10"/>
                  </a:lnTo>
                  <a:lnTo>
                    <a:pt x="6" y="16"/>
                  </a:lnTo>
                  <a:lnTo>
                    <a:pt x="2" y="22"/>
                  </a:lnTo>
                  <a:lnTo>
                    <a:pt x="0" y="28"/>
                  </a:lnTo>
                  <a:lnTo>
                    <a:pt x="0" y="34"/>
                  </a:lnTo>
                  <a:lnTo>
                    <a:pt x="0" y="34"/>
                  </a:lnTo>
                  <a:lnTo>
                    <a:pt x="0" y="42"/>
                  </a:lnTo>
                  <a:lnTo>
                    <a:pt x="2" y="48"/>
                  </a:lnTo>
                  <a:lnTo>
                    <a:pt x="6" y="54"/>
                  </a:lnTo>
                  <a:lnTo>
                    <a:pt x="10" y="58"/>
                  </a:lnTo>
                  <a:lnTo>
                    <a:pt x="14" y="62"/>
                  </a:lnTo>
                  <a:lnTo>
                    <a:pt x="20" y="66"/>
                  </a:lnTo>
                  <a:lnTo>
                    <a:pt x="26" y="68"/>
                  </a:lnTo>
                  <a:lnTo>
                    <a:pt x="32" y="68"/>
                  </a:lnTo>
                  <a:lnTo>
                    <a:pt x="32" y="68"/>
                  </a:lnTo>
                  <a:lnTo>
                    <a:pt x="38" y="68"/>
                  </a:lnTo>
                  <a:lnTo>
                    <a:pt x="44" y="66"/>
                  </a:lnTo>
                  <a:lnTo>
                    <a:pt x="50" y="62"/>
                  </a:lnTo>
                  <a:lnTo>
                    <a:pt x="54" y="58"/>
                  </a:lnTo>
                  <a:lnTo>
                    <a:pt x="58" y="54"/>
                  </a:lnTo>
                  <a:lnTo>
                    <a:pt x="60" y="48"/>
                  </a:lnTo>
                  <a:lnTo>
                    <a:pt x="62" y="42"/>
                  </a:lnTo>
                  <a:lnTo>
                    <a:pt x="64" y="34"/>
                  </a:lnTo>
                  <a:lnTo>
                    <a:pt x="64" y="34"/>
                  </a:lnTo>
                  <a:lnTo>
                    <a:pt x="62" y="32"/>
                  </a:lnTo>
                  <a:lnTo>
                    <a:pt x="62" y="32"/>
                  </a:lnTo>
                  <a:lnTo>
                    <a:pt x="58" y="38"/>
                  </a:lnTo>
                  <a:lnTo>
                    <a:pt x="54" y="40"/>
                  </a:lnTo>
                  <a:lnTo>
                    <a:pt x="48" y="40"/>
                  </a:lnTo>
                  <a:lnTo>
                    <a:pt x="48" y="40"/>
                  </a:lnTo>
                  <a:close/>
                </a:path>
              </a:pathLst>
            </a:custGeom>
            <a:solidFill>
              <a:srgbClr val="CCCCCC"/>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7" name="Freeform 37"/>
            <p:cNvSpPr>
              <a:spLocks/>
            </p:cNvSpPr>
            <p:nvPr/>
          </p:nvSpPr>
          <p:spPr bwMode="auto">
            <a:xfrm>
              <a:off x="1030" y="886"/>
              <a:ext cx="10" cy="8"/>
            </a:xfrm>
            <a:custGeom>
              <a:avLst/>
              <a:gdLst/>
              <a:ahLst/>
              <a:cxnLst>
                <a:cxn ang="0">
                  <a:pos x="10" y="4"/>
                </a:cxn>
                <a:cxn ang="0">
                  <a:pos x="10" y="4"/>
                </a:cxn>
                <a:cxn ang="0">
                  <a:pos x="8" y="8"/>
                </a:cxn>
                <a:cxn ang="0">
                  <a:pos x="4" y="8"/>
                </a:cxn>
                <a:cxn ang="0">
                  <a:pos x="4" y="8"/>
                </a:cxn>
                <a:cxn ang="0">
                  <a:pos x="2" y="8"/>
                </a:cxn>
                <a:cxn ang="0">
                  <a:pos x="0" y="4"/>
                </a:cxn>
                <a:cxn ang="0">
                  <a:pos x="0" y="4"/>
                </a:cxn>
                <a:cxn ang="0">
                  <a:pos x="2" y="0"/>
                </a:cxn>
                <a:cxn ang="0">
                  <a:pos x="4" y="0"/>
                </a:cxn>
                <a:cxn ang="0">
                  <a:pos x="4" y="0"/>
                </a:cxn>
                <a:cxn ang="0">
                  <a:pos x="8" y="0"/>
                </a:cxn>
                <a:cxn ang="0">
                  <a:pos x="10" y="4"/>
                </a:cxn>
                <a:cxn ang="0">
                  <a:pos x="10" y="4"/>
                </a:cxn>
              </a:cxnLst>
              <a:rect l="0" t="0" r="r" b="b"/>
              <a:pathLst>
                <a:path w="10" h="8">
                  <a:moveTo>
                    <a:pt x="10" y="4"/>
                  </a:moveTo>
                  <a:lnTo>
                    <a:pt x="10" y="4"/>
                  </a:lnTo>
                  <a:lnTo>
                    <a:pt x="8" y="8"/>
                  </a:lnTo>
                  <a:lnTo>
                    <a:pt x="4" y="8"/>
                  </a:lnTo>
                  <a:lnTo>
                    <a:pt x="4" y="8"/>
                  </a:lnTo>
                  <a:lnTo>
                    <a:pt x="2" y="8"/>
                  </a:lnTo>
                  <a:lnTo>
                    <a:pt x="0" y="4"/>
                  </a:lnTo>
                  <a:lnTo>
                    <a:pt x="0" y="4"/>
                  </a:lnTo>
                  <a:lnTo>
                    <a:pt x="2" y="0"/>
                  </a:lnTo>
                  <a:lnTo>
                    <a:pt x="4" y="0"/>
                  </a:lnTo>
                  <a:lnTo>
                    <a:pt x="4" y="0"/>
                  </a:lnTo>
                  <a:lnTo>
                    <a:pt x="8" y="0"/>
                  </a:lnTo>
                  <a:lnTo>
                    <a:pt x="10" y="4"/>
                  </a:lnTo>
                  <a:lnTo>
                    <a:pt x="10" y="4"/>
                  </a:lnTo>
                  <a:close/>
                </a:path>
              </a:pathLst>
            </a:custGeom>
            <a:solidFill>
              <a:srgbClr val="FB7655"/>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8" name="Freeform 38"/>
            <p:cNvSpPr>
              <a:spLocks/>
            </p:cNvSpPr>
            <p:nvPr/>
          </p:nvSpPr>
          <p:spPr bwMode="auto">
            <a:xfrm>
              <a:off x="1030" y="886"/>
              <a:ext cx="10" cy="8"/>
            </a:xfrm>
            <a:custGeom>
              <a:avLst/>
              <a:gdLst/>
              <a:ahLst/>
              <a:cxnLst>
                <a:cxn ang="0">
                  <a:pos x="10" y="4"/>
                </a:cxn>
                <a:cxn ang="0">
                  <a:pos x="10" y="4"/>
                </a:cxn>
                <a:cxn ang="0">
                  <a:pos x="8" y="8"/>
                </a:cxn>
                <a:cxn ang="0">
                  <a:pos x="4" y="8"/>
                </a:cxn>
                <a:cxn ang="0">
                  <a:pos x="4" y="8"/>
                </a:cxn>
                <a:cxn ang="0">
                  <a:pos x="2" y="8"/>
                </a:cxn>
                <a:cxn ang="0">
                  <a:pos x="0" y="4"/>
                </a:cxn>
                <a:cxn ang="0">
                  <a:pos x="0" y="4"/>
                </a:cxn>
                <a:cxn ang="0">
                  <a:pos x="2" y="0"/>
                </a:cxn>
                <a:cxn ang="0">
                  <a:pos x="4" y="0"/>
                </a:cxn>
                <a:cxn ang="0">
                  <a:pos x="4" y="0"/>
                </a:cxn>
                <a:cxn ang="0">
                  <a:pos x="8" y="0"/>
                </a:cxn>
                <a:cxn ang="0">
                  <a:pos x="10" y="4"/>
                </a:cxn>
                <a:cxn ang="0">
                  <a:pos x="10" y="4"/>
                </a:cxn>
              </a:cxnLst>
              <a:rect l="0" t="0" r="r" b="b"/>
              <a:pathLst>
                <a:path w="10" h="8">
                  <a:moveTo>
                    <a:pt x="10" y="4"/>
                  </a:moveTo>
                  <a:lnTo>
                    <a:pt x="10" y="4"/>
                  </a:lnTo>
                  <a:lnTo>
                    <a:pt x="8" y="8"/>
                  </a:lnTo>
                  <a:lnTo>
                    <a:pt x="4" y="8"/>
                  </a:lnTo>
                  <a:lnTo>
                    <a:pt x="4" y="8"/>
                  </a:lnTo>
                  <a:lnTo>
                    <a:pt x="2" y="8"/>
                  </a:lnTo>
                  <a:lnTo>
                    <a:pt x="0" y="4"/>
                  </a:lnTo>
                  <a:lnTo>
                    <a:pt x="0" y="4"/>
                  </a:lnTo>
                  <a:lnTo>
                    <a:pt x="2" y="0"/>
                  </a:lnTo>
                  <a:lnTo>
                    <a:pt x="4" y="0"/>
                  </a:lnTo>
                  <a:lnTo>
                    <a:pt x="4" y="0"/>
                  </a:lnTo>
                  <a:lnTo>
                    <a:pt x="8" y="0"/>
                  </a:lnTo>
                  <a:lnTo>
                    <a:pt x="10" y="4"/>
                  </a:lnTo>
                  <a:lnTo>
                    <a:pt x="10" y="4"/>
                  </a:lnTo>
                  <a:close/>
                </a:path>
              </a:pathLst>
            </a:custGeom>
            <a:solidFill>
              <a:srgbClr val="FB7655"/>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39" name="Freeform 39"/>
            <p:cNvSpPr>
              <a:spLocks/>
            </p:cNvSpPr>
            <p:nvPr/>
          </p:nvSpPr>
          <p:spPr bwMode="auto">
            <a:xfrm>
              <a:off x="1030" y="826"/>
              <a:ext cx="10" cy="10"/>
            </a:xfrm>
            <a:custGeom>
              <a:avLst/>
              <a:gdLst/>
              <a:ahLst/>
              <a:cxnLst>
                <a:cxn ang="0">
                  <a:pos x="10" y="6"/>
                </a:cxn>
                <a:cxn ang="0">
                  <a:pos x="10" y="6"/>
                </a:cxn>
                <a:cxn ang="0">
                  <a:pos x="8" y="8"/>
                </a:cxn>
                <a:cxn ang="0">
                  <a:pos x="4" y="10"/>
                </a:cxn>
                <a:cxn ang="0">
                  <a:pos x="4" y="10"/>
                </a:cxn>
                <a:cxn ang="0">
                  <a:pos x="2" y="8"/>
                </a:cxn>
                <a:cxn ang="0">
                  <a:pos x="0" y="6"/>
                </a:cxn>
                <a:cxn ang="0">
                  <a:pos x="0" y="6"/>
                </a:cxn>
                <a:cxn ang="0">
                  <a:pos x="2" y="2"/>
                </a:cxn>
                <a:cxn ang="0">
                  <a:pos x="4" y="0"/>
                </a:cxn>
                <a:cxn ang="0">
                  <a:pos x="4" y="0"/>
                </a:cxn>
                <a:cxn ang="0">
                  <a:pos x="8" y="2"/>
                </a:cxn>
                <a:cxn ang="0">
                  <a:pos x="10" y="6"/>
                </a:cxn>
                <a:cxn ang="0">
                  <a:pos x="10" y="6"/>
                </a:cxn>
              </a:cxnLst>
              <a:rect l="0" t="0" r="r" b="b"/>
              <a:pathLst>
                <a:path w="10" h="10">
                  <a:moveTo>
                    <a:pt x="10" y="6"/>
                  </a:moveTo>
                  <a:lnTo>
                    <a:pt x="10" y="6"/>
                  </a:lnTo>
                  <a:lnTo>
                    <a:pt x="8" y="8"/>
                  </a:lnTo>
                  <a:lnTo>
                    <a:pt x="4" y="10"/>
                  </a:lnTo>
                  <a:lnTo>
                    <a:pt x="4" y="10"/>
                  </a:lnTo>
                  <a:lnTo>
                    <a:pt x="2" y="8"/>
                  </a:lnTo>
                  <a:lnTo>
                    <a:pt x="0" y="6"/>
                  </a:lnTo>
                  <a:lnTo>
                    <a:pt x="0" y="6"/>
                  </a:lnTo>
                  <a:lnTo>
                    <a:pt x="2" y="2"/>
                  </a:lnTo>
                  <a:lnTo>
                    <a:pt x="4" y="0"/>
                  </a:lnTo>
                  <a:lnTo>
                    <a:pt x="4" y="0"/>
                  </a:lnTo>
                  <a:lnTo>
                    <a:pt x="8" y="2"/>
                  </a:lnTo>
                  <a:lnTo>
                    <a:pt x="10" y="6"/>
                  </a:lnTo>
                  <a:lnTo>
                    <a:pt x="10" y="6"/>
                  </a:lnTo>
                  <a:close/>
                </a:path>
              </a:pathLst>
            </a:custGeom>
            <a:solidFill>
              <a:srgbClr val="7FAB5C"/>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0" name="Freeform 40"/>
            <p:cNvSpPr>
              <a:spLocks/>
            </p:cNvSpPr>
            <p:nvPr/>
          </p:nvSpPr>
          <p:spPr bwMode="auto">
            <a:xfrm>
              <a:off x="1042" y="606"/>
              <a:ext cx="234" cy="40"/>
            </a:xfrm>
            <a:custGeom>
              <a:avLst/>
              <a:gdLst/>
              <a:ahLst/>
              <a:cxnLst>
                <a:cxn ang="0">
                  <a:pos x="234" y="26"/>
                </a:cxn>
                <a:cxn ang="0">
                  <a:pos x="0" y="40"/>
                </a:cxn>
                <a:cxn ang="0">
                  <a:pos x="0" y="14"/>
                </a:cxn>
                <a:cxn ang="0">
                  <a:pos x="234" y="0"/>
                </a:cxn>
                <a:cxn ang="0">
                  <a:pos x="234" y="26"/>
                </a:cxn>
              </a:cxnLst>
              <a:rect l="0" t="0" r="r" b="b"/>
              <a:pathLst>
                <a:path w="234" h="40">
                  <a:moveTo>
                    <a:pt x="234" y="26"/>
                  </a:moveTo>
                  <a:lnTo>
                    <a:pt x="0" y="40"/>
                  </a:lnTo>
                  <a:lnTo>
                    <a:pt x="0" y="14"/>
                  </a:lnTo>
                  <a:lnTo>
                    <a:pt x="234" y="0"/>
                  </a:lnTo>
                  <a:lnTo>
                    <a:pt x="234" y="26"/>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1" name="Freeform 41"/>
            <p:cNvSpPr>
              <a:spLocks/>
            </p:cNvSpPr>
            <p:nvPr/>
          </p:nvSpPr>
          <p:spPr bwMode="auto">
            <a:xfrm>
              <a:off x="1404" y="602"/>
              <a:ext cx="40" cy="66"/>
            </a:xfrm>
            <a:custGeom>
              <a:avLst/>
              <a:gdLst/>
              <a:ahLst/>
              <a:cxnLst>
                <a:cxn ang="0">
                  <a:pos x="40" y="32"/>
                </a:cxn>
                <a:cxn ang="0">
                  <a:pos x="40" y="32"/>
                </a:cxn>
                <a:cxn ang="0">
                  <a:pos x="38" y="46"/>
                </a:cxn>
                <a:cxn ang="0">
                  <a:pos x="34" y="56"/>
                </a:cxn>
                <a:cxn ang="0">
                  <a:pos x="28" y="62"/>
                </a:cxn>
                <a:cxn ang="0">
                  <a:pos x="24" y="64"/>
                </a:cxn>
                <a:cxn ang="0">
                  <a:pos x="20" y="66"/>
                </a:cxn>
                <a:cxn ang="0">
                  <a:pos x="20" y="66"/>
                </a:cxn>
                <a:cxn ang="0">
                  <a:pos x="16" y="64"/>
                </a:cxn>
                <a:cxn ang="0">
                  <a:pos x="12" y="62"/>
                </a:cxn>
                <a:cxn ang="0">
                  <a:pos x="6" y="56"/>
                </a:cxn>
                <a:cxn ang="0">
                  <a:pos x="2" y="46"/>
                </a:cxn>
                <a:cxn ang="0">
                  <a:pos x="0" y="32"/>
                </a:cxn>
                <a:cxn ang="0">
                  <a:pos x="0" y="32"/>
                </a:cxn>
                <a:cxn ang="0">
                  <a:pos x="2" y="20"/>
                </a:cxn>
                <a:cxn ang="0">
                  <a:pos x="6" y="10"/>
                </a:cxn>
                <a:cxn ang="0">
                  <a:pos x="12" y="2"/>
                </a:cxn>
                <a:cxn ang="0">
                  <a:pos x="16" y="0"/>
                </a:cxn>
                <a:cxn ang="0">
                  <a:pos x="20" y="0"/>
                </a:cxn>
                <a:cxn ang="0">
                  <a:pos x="20" y="0"/>
                </a:cxn>
                <a:cxn ang="0">
                  <a:pos x="24" y="0"/>
                </a:cxn>
                <a:cxn ang="0">
                  <a:pos x="28" y="2"/>
                </a:cxn>
                <a:cxn ang="0">
                  <a:pos x="34" y="10"/>
                </a:cxn>
                <a:cxn ang="0">
                  <a:pos x="38" y="20"/>
                </a:cxn>
                <a:cxn ang="0">
                  <a:pos x="40" y="32"/>
                </a:cxn>
                <a:cxn ang="0">
                  <a:pos x="40" y="32"/>
                </a:cxn>
              </a:cxnLst>
              <a:rect l="0" t="0" r="r" b="b"/>
              <a:pathLst>
                <a:path w="40" h="66">
                  <a:moveTo>
                    <a:pt x="40" y="32"/>
                  </a:moveTo>
                  <a:lnTo>
                    <a:pt x="40" y="32"/>
                  </a:lnTo>
                  <a:lnTo>
                    <a:pt x="38" y="46"/>
                  </a:lnTo>
                  <a:lnTo>
                    <a:pt x="34" y="56"/>
                  </a:lnTo>
                  <a:lnTo>
                    <a:pt x="28" y="62"/>
                  </a:lnTo>
                  <a:lnTo>
                    <a:pt x="24" y="64"/>
                  </a:lnTo>
                  <a:lnTo>
                    <a:pt x="20" y="66"/>
                  </a:lnTo>
                  <a:lnTo>
                    <a:pt x="20" y="66"/>
                  </a:lnTo>
                  <a:lnTo>
                    <a:pt x="16" y="64"/>
                  </a:lnTo>
                  <a:lnTo>
                    <a:pt x="12" y="62"/>
                  </a:lnTo>
                  <a:lnTo>
                    <a:pt x="6" y="56"/>
                  </a:lnTo>
                  <a:lnTo>
                    <a:pt x="2" y="46"/>
                  </a:lnTo>
                  <a:lnTo>
                    <a:pt x="0" y="32"/>
                  </a:lnTo>
                  <a:lnTo>
                    <a:pt x="0" y="32"/>
                  </a:lnTo>
                  <a:lnTo>
                    <a:pt x="2" y="20"/>
                  </a:lnTo>
                  <a:lnTo>
                    <a:pt x="6" y="10"/>
                  </a:lnTo>
                  <a:lnTo>
                    <a:pt x="12" y="2"/>
                  </a:lnTo>
                  <a:lnTo>
                    <a:pt x="16" y="0"/>
                  </a:lnTo>
                  <a:lnTo>
                    <a:pt x="20" y="0"/>
                  </a:lnTo>
                  <a:lnTo>
                    <a:pt x="20" y="0"/>
                  </a:lnTo>
                  <a:lnTo>
                    <a:pt x="24" y="0"/>
                  </a:lnTo>
                  <a:lnTo>
                    <a:pt x="28" y="2"/>
                  </a:lnTo>
                  <a:lnTo>
                    <a:pt x="34" y="10"/>
                  </a:lnTo>
                  <a:lnTo>
                    <a:pt x="38" y="20"/>
                  </a:lnTo>
                  <a:lnTo>
                    <a:pt x="40" y="32"/>
                  </a:lnTo>
                  <a:lnTo>
                    <a:pt x="40" y="32"/>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2" name="Freeform 42"/>
            <p:cNvSpPr>
              <a:spLocks/>
            </p:cNvSpPr>
            <p:nvPr/>
          </p:nvSpPr>
          <p:spPr bwMode="auto">
            <a:xfrm>
              <a:off x="1456" y="608"/>
              <a:ext cx="16" cy="28"/>
            </a:xfrm>
            <a:custGeom>
              <a:avLst/>
              <a:gdLst/>
              <a:ahLst/>
              <a:cxnLst>
                <a:cxn ang="0">
                  <a:pos x="16" y="14"/>
                </a:cxn>
                <a:cxn ang="0">
                  <a:pos x="16" y="14"/>
                </a:cxn>
                <a:cxn ang="0">
                  <a:pos x="16" y="18"/>
                </a:cxn>
                <a:cxn ang="0">
                  <a:pos x="14" y="24"/>
                </a:cxn>
                <a:cxn ang="0">
                  <a:pos x="12" y="26"/>
                </a:cxn>
                <a:cxn ang="0">
                  <a:pos x="8" y="28"/>
                </a:cxn>
                <a:cxn ang="0">
                  <a:pos x="8" y="28"/>
                </a:cxn>
                <a:cxn ang="0">
                  <a:pos x="6" y="26"/>
                </a:cxn>
                <a:cxn ang="0">
                  <a:pos x="2" y="24"/>
                </a:cxn>
                <a:cxn ang="0">
                  <a:pos x="2" y="18"/>
                </a:cxn>
                <a:cxn ang="0">
                  <a:pos x="0" y="14"/>
                </a:cxn>
                <a:cxn ang="0">
                  <a:pos x="0" y="14"/>
                </a:cxn>
                <a:cxn ang="0">
                  <a:pos x="2" y="8"/>
                </a:cxn>
                <a:cxn ang="0">
                  <a:pos x="2" y="4"/>
                </a:cxn>
                <a:cxn ang="0">
                  <a:pos x="6" y="0"/>
                </a:cxn>
                <a:cxn ang="0">
                  <a:pos x="8" y="0"/>
                </a:cxn>
                <a:cxn ang="0">
                  <a:pos x="8" y="0"/>
                </a:cxn>
                <a:cxn ang="0">
                  <a:pos x="12" y="0"/>
                </a:cxn>
                <a:cxn ang="0">
                  <a:pos x="14" y="4"/>
                </a:cxn>
                <a:cxn ang="0">
                  <a:pos x="16" y="8"/>
                </a:cxn>
                <a:cxn ang="0">
                  <a:pos x="16" y="14"/>
                </a:cxn>
                <a:cxn ang="0">
                  <a:pos x="16" y="14"/>
                </a:cxn>
              </a:cxnLst>
              <a:rect l="0" t="0" r="r" b="b"/>
              <a:pathLst>
                <a:path w="16" h="28">
                  <a:moveTo>
                    <a:pt x="16" y="14"/>
                  </a:moveTo>
                  <a:lnTo>
                    <a:pt x="16" y="14"/>
                  </a:lnTo>
                  <a:lnTo>
                    <a:pt x="16" y="18"/>
                  </a:lnTo>
                  <a:lnTo>
                    <a:pt x="14" y="24"/>
                  </a:lnTo>
                  <a:lnTo>
                    <a:pt x="12" y="26"/>
                  </a:lnTo>
                  <a:lnTo>
                    <a:pt x="8" y="28"/>
                  </a:lnTo>
                  <a:lnTo>
                    <a:pt x="8" y="28"/>
                  </a:lnTo>
                  <a:lnTo>
                    <a:pt x="6" y="26"/>
                  </a:lnTo>
                  <a:lnTo>
                    <a:pt x="2" y="24"/>
                  </a:lnTo>
                  <a:lnTo>
                    <a:pt x="2" y="18"/>
                  </a:lnTo>
                  <a:lnTo>
                    <a:pt x="0" y="14"/>
                  </a:lnTo>
                  <a:lnTo>
                    <a:pt x="0" y="14"/>
                  </a:lnTo>
                  <a:lnTo>
                    <a:pt x="2" y="8"/>
                  </a:lnTo>
                  <a:lnTo>
                    <a:pt x="2" y="4"/>
                  </a:lnTo>
                  <a:lnTo>
                    <a:pt x="6" y="0"/>
                  </a:lnTo>
                  <a:lnTo>
                    <a:pt x="8" y="0"/>
                  </a:lnTo>
                  <a:lnTo>
                    <a:pt x="8" y="0"/>
                  </a:lnTo>
                  <a:lnTo>
                    <a:pt x="12" y="0"/>
                  </a:lnTo>
                  <a:lnTo>
                    <a:pt x="14" y="4"/>
                  </a:lnTo>
                  <a:lnTo>
                    <a:pt x="16" y="8"/>
                  </a:lnTo>
                  <a:lnTo>
                    <a:pt x="16" y="14"/>
                  </a:lnTo>
                  <a:lnTo>
                    <a:pt x="16" y="14"/>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3" name="Freeform 43"/>
            <p:cNvSpPr>
              <a:spLocks noEditPoints="1"/>
            </p:cNvSpPr>
            <p:nvPr/>
          </p:nvSpPr>
          <p:spPr bwMode="auto">
            <a:xfrm>
              <a:off x="982" y="548"/>
              <a:ext cx="722" cy="942"/>
            </a:xfrm>
            <a:custGeom>
              <a:avLst/>
              <a:gdLst/>
              <a:ahLst/>
              <a:cxnLst>
                <a:cxn ang="0">
                  <a:pos x="706" y="772"/>
                </a:cxn>
                <a:cxn ang="0">
                  <a:pos x="398" y="22"/>
                </a:cxn>
                <a:cxn ang="0">
                  <a:pos x="706" y="70"/>
                </a:cxn>
                <a:cxn ang="0">
                  <a:pos x="382" y="914"/>
                </a:cxn>
                <a:cxn ang="0">
                  <a:pos x="364" y="922"/>
                </a:cxn>
                <a:cxn ang="0">
                  <a:pos x="364" y="922"/>
                </a:cxn>
                <a:cxn ang="0">
                  <a:pos x="356" y="924"/>
                </a:cxn>
                <a:cxn ang="0">
                  <a:pos x="356" y="16"/>
                </a:cxn>
                <a:cxn ang="0">
                  <a:pos x="364" y="16"/>
                </a:cxn>
                <a:cxn ang="0">
                  <a:pos x="382" y="914"/>
                </a:cxn>
                <a:cxn ang="0">
                  <a:pos x="348" y="926"/>
                </a:cxn>
                <a:cxn ang="0">
                  <a:pos x="342" y="926"/>
                </a:cxn>
                <a:cxn ang="0">
                  <a:pos x="198" y="918"/>
                </a:cxn>
                <a:cxn ang="0">
                  <a:pos x="98" y="904"/>
                </a:cxn>
                <a:cxn ang="0">
                  <a:pos x="38" y="892"/>
                </a:cxn>
                <a:cxn ang="0">
                  <a:pos x="20" y="886"/>
                </a:cxn>
                <a:cxn ang="0">
                  <a:pos x="16" y="882"/>
                </a:cxn>
                <a:cxn ang="0">
                  <a:pos x="16" y="36"/>
                </a:cxn>
                <a:cxn ang="0">
                  <a:pos x="342" y="16"/>
                </a:cxn>
                <a:cxn ang="0">
                  <a:pos x="348" y="16"/>
                </a:cxn>
                <a:cxn ang="0">
                  <a:pos x="716" y="56"/>
                </a:cxn>
                <a:cxn ang="0">
                  <a:pos x="366" y="0"/>
                </a:cxn>
                <a:cxn ang="0">
                  <a:pos x="340" y="0"/>
                </a:cxn>
                <a:cxn ang="0">
                  <a:pos x="8" y="20"/>
                </a:cxn>
                <a:cxn ang="0">
                  <a:pos x="2" y="22"/>
                </a:cxn>
                <a:cxn ang="0">
                  <a:pos x="0" y="880"/>
                </a:cxn>
                <a:cxn ang="0">
                  <a:pos x="0" y="886"/>
                </a:cxn>
                <a:cxn ang="0">
                  <a:pos x="6" y="896"/>
                </a:cxn>
                <a:cxn ang="0">
                  <a:pos x="14" y="900"/>
                </a:cxn>
                <a:cxn ang="0">
                  <a:pos x="60" y="912"/>
                </a:cxn>
                <a:cxn ang="0">
                  <a:pos x="140" y="928"/>
                </a:cxn>
                <a:cxn ang="0">
                  <a:pos x="262" y="940"/>
                </a:cxn>
                <a:cxn ang="0">
                  <a:pos x="342" y="942"/>
                </a:cxn>
                <a:cxn ang="0">
                  <a:pos x="360" y="940"/>
                </a:cxn>
                <a:cxn ang="0">
                  <a:pos x="370" y="936"/>
                </a:cxn>
                <a:cxn ang="0">
                  <a:pos x="718" y="786"/>
                </a:cxn>
                <a:cxn ang="0">
                  <a:pos x="720" y="782"/>
                </a:cxn>
                <a:cxn ang="0">
                  <a:pos x="722" y="64"/>
                </a:cxn>
                <a:cxn ang="0">
                  <a:pos x="720" y="58"/>
                </a:cxn>
                <a:cxn ang="0">
                  <a:pos x="716" y="56"/>
                </a:cxn>
              </a:cxnLst>
              <a:rect l="0" t="0" r="r" b="b"/>
              <a:pathLst>
                <a:path w="722" h="942">
                  <a:moveTo>
                    <a:pt x="706" y="772"/>
                  </a:moveTo>
                  <a:lnTo>
                    <a:pt x="706" y="772"/>
                  </a:lnTo>
                  <a:lnTo>
                    <a:pt x="398" y="906"/>
                  </a:lnTo>
                  <a:lnTo>
                    <a:pt x="398" y="22"/>
                  </a:lnTo>
                  <a:lnTo>
                    <a:pt x="398" y="22"/>
                  </a:lnTo>
                  <a:lnTo>
                    <a:pt x="706" y="70"/>
                  </a:lnTo>
                  <a:lnTo>
                    <a:pt x="706" y="772"/>
                  </a:lnTo>
                  <a:close/>
                  <a:moveTo>
                    <a:pt x="382" y="914"/>
                  </a:moveTo>
                  <a:lnTo>
                    <a:pt x="382" y="914"/>
                  </a:lnTo>
                  <a:lnTo>
                    <a:pt x="364" y="922"/>
                  </a:lnTo>
                  <a:lnTo>
                    <a:pt x="364" y="922"/>
                  </a:lnTo>
                  <a:lnTo>
                    <a:pt x="364" y="922"/>
                  </a:lnTo>
                  <a:lnTo>
                    <a:pt x="364" y="922"/>
                  </a:lnTo>
                  <a:lnTo>
                    <a:pt x="356" y="924"/>
                  </a:lnTo>
                  <a:lnTo>
                    <a:pt x="356" y="16"/>
                  </a:lnTo>
                  <a:lnTo>
                    <a:pt x="356" y="16"/>
                  </a:lnTo>
                  <a:lnTo>
                    <a:pt x="364" y="16"/>
                  </a:lnTo>
                  <a:lnTo>
                    <a:pt x="364" y="16"/>
                  </a:lnTo>
                  <a:lnTo>
                    <a:pt x="382" y="20"/>
                  </a:lnTo>
                  <a:lnTo>
                    <a:pt x="382" y="914"/>
                  </a:lnTo>
                  <a:close/>
                  <a:moveTo>
                    <a:pt x="348" y="926"/>
                  </a:moveTo>
                  <a:lnTo>
                    <a:pt x="348" y="926"/>
                  </a:lnTo>
                  <a:lnTo>
                    <a:pt x="342" y="926"/>
                  </a:lnTo>
                  <a:lnTo>
                    <a:pt x="342" y="926"/>
                  </a:lnTo>
                  <a:lnTo>
                    <a:pt x="264" y="924"/>
                  </a:lnTo>
                  <a:lnTo>
                    <a:pt x="198" y="918"/>
                  </a:lnTo>
                  <a:lnTo>
                    <a:pt x="142" y="912"/>
                  </a:lnTo>
                  <a:lnTo>
                    <a:pt x="98" y="904"/>
                  </a:lnTo>
                  <a:lnTo>
                    <a:pt x="62" y="898"/>
                  </a:lnTo>
                  <a:lnTo>
                    <a:pt x="38" y="892"/>
                  </a:lnTo>
                  <a:lnTo>
                    <a:pt x="20" y="886"/>
                  </a:lnTo>
                  <a:lnTo>
                    <a:pt x="20" y="886"/>
                  </a:lnTo>
                  <a:lnTo>
                    <a:pt x="16" y="884"/>
                  </a:lnTo>
                  <a:lnTo>
                    <a:pt x="16" y="882"/>
                  </a:lnTo>
                  <a:lnTo>
                    <a:pt x="16" y="882"/>
                  </a:lnTo>
                  <a:lnTo>
                    <a:pt x="16" y="36"/>
                  </a:lnTo>
                  <a:lnTo>
                    <a:pt x="16" y="36"/>
                  </a:lnTo>
                  <a:lnTo>
                    <a:pt x="342" y="16"/>
                  </a:lnTo>
                  <a:lnTo>
                    <a:pt x="342" y="16"/>
                  </a:lnTo>
                  <a:lnTo>
                    <a:pt x="348" y="16"/>
                  </a:lnTo>
                  <a:lnTo>
                    <a:pt x="348" y="926"/>
                  </a:lnTo>
                  <a:close/>
                  <a:moveTo>
                    <a:pt x="716" y="56"/>
                  </a:moveTo>
                  <a:lnTo>
                    <a:pt x="366" y="0"/>
                  </a:lnTo>
                  <a:lnTo>
                    <a:pt x="366" y="0"/>
                  </a:lnTo>
                  <a:lnTo>
                    <a:pt x="348" y="0"/>
                  </a:lnTo>
                  <a:lnTo>
                    <a:pt x="340" y="0"/>
                  </a:lnTo>
                  <a:lnTo>
                    <a:pt x="340" y="0"/>
                  </a:lnTo>
                  <a:lnTo>
                    <a:pt x="8" y="20"/>
                  </a:lnTo>
                  <a:lnTo>
                    <a:pt x="8" y="20"/>
                  </a:lnTo>
                  <a:lnTo>
                    <a:pt x="2" y="22"/>
                  </a:lnTo>
                  <a:lnTo>
                    <a:pt x="0" y="28"/>
                  </a:lnTo>
                  <a:lnTo>
                    <a:pt x="0" y="880"/>
                  </a:lnTo>
                  <a:lnTo>
                    <a:pt x="0" y="880"/>
                  </a:lnTo>
                  <a:lnTo>
                    <a:pt x="0" y="886"/>
                  </a:lnTo>
                  <a:lnTo>
                    <a:pt x="2" y="890"/>
                  </a:lnTo>
                  <a:lnTo>
                    <a:pt x="6" y="896"/>
                  </a:lnTo>
                  <a:lnTo>
                    <a:pt x="14" y="900"/>
                  </a:lnTo>
                  <a:lnTo>
                    <a:pt x="14" y="900"/>
                  </a:lnTo>
                  <a:lnTo>
                    <a:pt x="34" y="906"/>
                  </a:lnTo>
                  <a:lnTo>
                    <a:pt x="60" y="912"/>
                  </a:lnTo>
                  <a:lnTo>
                    <a:pt x="94" y="920"/>
                  </a:lnTo>
                  <a:lnTo>
                    <a:pt x="140" y="928"/>
                  </a:lnTo>
                  <a:lnTo>
                    <a:pt x="196" y="934"/>
                  </a:lnTo>
                  <a:lnTo>
                    <a:pt x="262" y="940"/>
                  </a:lnTo>
                  <a:lnTo>
                    <a:pt x="342" y="942"/>
                  </a:lnTo>
                  <a:lnTo>
                    <a:pt x="342" y="942"/>
                  </a:lnTo>
                  <a:lnTo>
                    <a:pt x="352" y="942"/>
                  </a:lnTo>
                  <a:lnTo>
                    <a:pt x="360" y="940"/>
                  </a:lnTo>
                  <a:lnTo>
                    <a:pt x="370" y="936"/>
                  </a:lnTo>
                  <a:lnTo>
                    <a:pt x="370" y="936"/>
                  </a:lnTo>
                  <a:lnTo>
                    <a:pt x="370" y="936"/>
                  </a:lnTo>
                  <a:lnTo>
                    <a:pt x="718" y="786"/>
                  </a:lnTo>
                  <a:lnTo>
                    <a:pt x="718" y="786"/>
                  </a:lnTo>
                  <a:lnTo>
                    <a:pt x="720" y="782"/>
                  </a:lnTo>
                  <a:lnTo>
                    <a:pt x="722" y="778"/>
                  </a:lnTo>
                  <a:lnTo>
                    <a:pt x="722" y="64"/>
                  </a:lnTo>
                  <a:lnTo>
                    <a:pt x="722" y="64"/>
                  </a:lnTo>
                  <a:lnTo>
                    <a:pt x="720" y="58"/>
                  </a:lnTo>
                  <a:lnTo>
                    <a:pt x="716" y="56"/>
                  </a:lnTo>
                  <a:lnTo>
                    <a:pt x="716" y="5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4" name="Freeform 44"/>
            <p:cNvSpPr>
              <a:spLocks noEditPoints="1"/>
            </p:cNvSpPr>
            <p:nvPr/>
          </p:nvSpPr>
          <p:spPr bwMode="auto">
            <a:xfrm>
              <a:off x="1102" y="1074"/>
              <a:ext cx="96" cy="100"/>
            </a:xfrm>
            <a:custGeom>
              <a:avLst/>
              <a:gdLst/>
              <a:ahLst/>
              <a:cxnLst>
                <a:cxn ang="0">
                  <a:pos x="0" y="50"/>
                </a:cxn>
                <a:cxn ang="0">
                  <a:pos x="4" y="68"/>
                </a:cxn>
                <a:cxn ang="0">
                  <a:pos x="14" y="86"/>
                </a:cxn>
                <a:cxn ang="0">
                  <a:pos x="30" y="96"/>
                </a:cxn>
                <a:cxn ang="0">
                  <a:pos x="48" y="100"/>
                </a:cxn>
                <a:cxn ang="0">
                  <a:pos x="58" y="98"/>
                </a:cxn>
                <a:cxn ang="0">
                  <a:pos x="74" y="92"/>
                </a:cxn>
                <a:cxn ang="0">
                  <a:pos x="88" y="78"/>
                </a:cxn>
                <a:cxn ang="0">
                  <a:pos x="94" y="60"/>
                </a:cxn>
                <a:cxn ang="0">
                  <a:pos x="96" y="50"/>
                </a:cxn>
                <a:cxn ang="0">
                  <a:pos x="92" y="30"/>
                </a:cxn>
                <a:cxn ang="0">
                  <a:pos x="82" y="14"/>
                </a:cxn>
                <a:cxn ang="0">
                  <a:pos x="66" y="4"/>
                </a:cxn>
                <a:cxn ang="0">
                  <a:pos x="48" y="0"/>
                </a:cxn>
                <a:cxn ang="0">
                  <a:pos x="38" y="0"/>
                </a:cxn>
                <a:cxn ang="0">
                  <a:pos x="22" y="8"/>
                </a:cxn>
                <a:cxn ang="0">
                  <a:pos x="8" y="22"/>
                </a:cxn>
                <a:cxn ang="0">
                  <a:pos x="2" y="40"/>
                </a:cxn>
                <a:cxn ang="0">
                  <a:pos x="0" y="50"/>
                </a:cxn>
                <a:cxn ang="0">
                  <a:pos x="16" y="50"/>
                </a:cxn>
                <a:cxn ang="0">
                  <a:pos x="20" y="36"/>
                </a:cxn>
                <a:cxn ang="0">
                  <a:pos x="26" y="26"/>
                </a:cxn>
                <a:cxn ang="0">
                  <a:pos x="36" y="18"/>
                </a:cxn>
                <a:cxn ang="0">
                  <a:pos x="48" y="16"/>
                </a:cxn>
                <a:cxn ang="0">
                  <a:pos x="54" y="16"/>
                </a:cxn>
                <a:cxn ang="0">
                  <a:pos x="66" y="20"/>
                </a:cxn>
                <a:cxn ang="0">
                  <a:pos x="74" y="30"/>
                </a:cxn>
                <a:cxn ang="0">
                  <a:pos x="78" y="42"/>
                </a:cxn>
                <a:cxn ang="0">
                  <a:pos x="80" y="50"/>
                </a:cxn>
                <a:cxn ang="0">
                  <a:pos x="78" y="62"/>
                </a:cxn>
                <a:cxn ang="0">
                  <a:pos x="70" y="74"/>
                </a:cxn>
                <a:cxn ang="0">
                  <a:pos x="60" y="82"/>
                </a:cxn>
                <a:cxn ang="0">
                  <a:pos x="48" y="84"/>
                </a:cxn>
                <a:cxn ang="0">
                  <a:pos x="42" y="84"/>
                </a:cxn>
                <a:cxn ang="0">
                  <a:pos x="30" y="78"/>
                </a:cxn>
                <a:cxn ang="0">
                  <a:pos x="22" y="68"/>
                </a:cxn>
                <a:cxn ang="0">
                  <a:pos x="18" y="56"/>
                </a:cxn>
                <a:cxn ang="0">
                  <a:pos x="16" y="50"/>
                </a:cxn>
              </a:cxnLst>
              <a:rect l="0" t="0" r="r" b="b"/>
              <a:pathLst>
                <a:path w="96" h="100">
                  <a:moveTo>
                    <a:pt x="0" y="50"/>
                  </a:moveTo>
                  <a:lnTo>
                    <a:pt x="0" y="50"/>
                  </a:lnTo>
                  <a:lnTo>
                    <a:pt x="2" y="60"/>
                  </a:lnTo>
                  <a:lnTo>
                    <a:pt x="4" y="68"/>
                  </a:lnTo>
                  <a:lnTo>
                    <a:pt x="8" y="78"/>
                  </a:lnTo>
                  <a:lnTo>
                    <a:pt x="14" y="86"/>
                  </a:lnTo>
                  <a:lnTo>
                    <a:pt x="22" y="92"/>
                  </a:lnTo>
                  <a:lnTo>
                    <a:pt x="30" y="96"/>
                  </a:lnTo>
                  <a:lnTo>
                    <a:pt x="38" y="98"/>
                  </a:lnTo>
                  <a:lnTo>
                    <a:pt x="48" y="100"/>
                  </a:lnTo>
                  <a:lnTo>
                    <a:pt x="48" y="100"/>
                  </a:lnTo>
                  <a:lnTo>
                    <a:pt x="58" y="98"/>
                  </a:lnTo>
                  <a:lnTo>
                    <a:pt x="66" y="96"/>
                  </a:lnTo>
                  <a:lnTo>
                    <a:pt x="74" y="92"/>
                  </a:lnTo>
                  <a:lnTo>
                    <a:pt x="82" y="86"/>
                  </a:lnTo>
                  <a:lnTo>
                    <a:pt x="88" y="78"/>
                  </a:lnTo>
                  <a:lnTo>
                    <a:pt x="92" y="68"/>
                  </a:lnTo>
                  <a:lnTo>
                    <a:pt x="94" y="60"/>
                  </a:lnTo>
                  <a:lnTo>
                    <a:pt x="96" y="50"/>
                  </a:lnTo>
                  <a:lnTo>
                    <a:pt x="96" y="50"/>
                  </a:lnTo>
                  <a:lnTo>
                    <a:pt x="94" y="40"/>
                  </a:lnTo>
                  <a:lnTo>
                    <a:pt x="92" y="30"/>
                  </a:lnTo>
                  <a:lnTo>
                    <a:pt x="88" y="22"/>
                  </a:lnTo>
                  <a:lnTo>
                    <a:pt x="82" y="14"/>
                  </a:lnTo>
                  <a:lnTo>
                    <a:pt x="74" y="8"/>
                  </a:lnTo>
                  <a:lnTo>
                    <a:pt x="66" y="4"/>
                  </a:lnTo>
                  <a:lnTo>
                    <a:pt x="58" y="0"/>
                  </a:lnTo>
                  <a:lnTo>
                    <a:pt x="48" y="0"/>
                  </a:lnTo>
                  <a:lnTo>
                    <a:pt x="48" y="0"/>
                  </a:lnTo>
                  <a:lnTo>
                    <a:pt x="38" y="0"/>
                  </a:lnTo>
                  <a:lnTo>
                    <a:pt x="30" y="4"/>
                  </a:lnTo>
                  <a:lnTo>
                    <a:pt x="22" y="8"/>
                  </a:lnTo>
                  <a:lnTo>
                    <a:pt x="14" y="14"/>
                  </a:lnTo>
                  <a:lnTo>
                    <a:pt x="8" y="22"/>
                  </a:lnTo>
                  <a:lnTo>
                    <a:pt x="4" y="30"/>
                  </a:lnTo>
                  <a:lnTo>
                    <a:pt x="2" y="40"/>
                  </a:lnTo>
                  <a:lnTo>
                    <a:pt x="0" y="50"/>
                  </a:lnTo>
                  <a:lnTo>
                    <a:pt x="0" y="50"/>
                  </a:lnTo>
                  <a:close/>
                  <a:moveTo>
                    <a:pt x="16" y="50"/>
                  </a:moveTo>
                  <a:lnTo>
                    <a:pt x="16" y="50"/>
                  </a:lnTo>
                  <a:lnTo>
                    <a:pt x="18" y="42"/>
                  </a:lnTo>
                  <a:lnTo>
                    <a:pt x="20" y="36"/>
                  </a:lnTo>
                  <a:lnTo>
                    <a:pt x="22" y="30"/>
                  </a:lnTo>
                  <a:lnTo>
                    <a:pt x="26" y="26"/>
                  </a:lnTo>
                  <a:lnTo>
                    <a:pt x="30" y="20"/>
                  </a:lnTo>
                  <a:lnTo>
                    <a:pt x="36" y="18"/>
                  </a:lnTo>
                  <a:lnTo>
                    <a:pt x="42" y="16"/>
                  </a:lnTo>
                  <a:lnTo>
                    <a:pt x="48" y="16"/>
                  </a:lnTo>
                  <a:lnTo>
                    <a:pt x="48" y="16"/>
                  </a:lnTo>
                  <a:lnTo>
                    <a:pt x="54" y="16"/>
                  </a:lnTo>
                  <a:lnTo>
                    <a:pt x="60" y="18"/>
                  </a:lnTo>
                  <a:lnTo>
                    <a:pt x="66" y="20"/>
                  </a:lnTo>
                  <a:lnTo>
                    <a:pt x="70" y="26"/>
                  </a:lnTo>
                  <a:lnTo>
                    <a:pt x="74" y="30"/>
                  </a:lnTo>
                  <a:lnTo>
                    <a:pt x="78" y="36"/>
                  </a:lnTo>
                  <a:lnTo>
                    <a:pt x="78" y="42"/>
                  </a:lnTo>
                  <a:lnTo>
                    <a:pt x="80" y="50"/>
                  </a:lnTo>
                  <a:lnTo>
                    <a:pt x="80" y="50"/>
                  </a:lnTo>
                  <a:lnTo>
                    <a:pt x="78" y="56"/>
                  </a:lnTo>
                  <a:lnTo>
                    <a:pt x="78" y="62"/>
                  </a:lnTo>
                  <a:lnTo>
                    <a:pt x="74" y="68"/>
                  </a:lnTo>
                  <a:lnTo>
                    <a:pt x="70" y="74"/>
                  </a:lnTo>
                  <a:lnTo>
                    <a:pt x="66" y="78"/>
                  </a:lnTo>
                  <a:lnTo>
                    <a:pt x="60" y="82"/>
                  </a:lnTo>
                  <a:lnTo>
                    <a:pt x="54" y="84"/>
                  </a:lnTo>
                  <a:lnTo>
                    <a:pt x="48" y="84"/>
                  </a:lnTo>
                  <a:lnTo>
                    <a:pt x="48" y="84"/>
                  </a:lnTo>
                  <a:lnTo>
                    <a:pt x="42" y="84"/>
                  </a:lnTo>
                  <a:lnTo>
                    <a:pt x="36" y="82"/>
                  </a:lnTo>
                  <a:lnTo>
                    <a:pt x="30" y="78"/>
                  </a:lnTo>
                  <a:lnTo>
                    <a:pt x="26" y="74"/>
                  </a:lnTo>
                  <a:lnTo>
                    <a:pt x="22" y="68"/>
                  </a:lnTo>
                  <a:lnTo>
                    <a:pt x="20" y="62"/>
                  </a:lnTo>
                  <a:lnTo>
                    <a:pt x="18" y="56"/>
                  </a:lnTo>
                  <a:lnTo>
                    <a:pt x="16" y="50"/>
                  </a:lnTo>
                  <a:lnTo>
                    <a:pt x="16" y="5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5" name="Freeform 45"/>
            <p:cNvSpPr>
              <a:spLocks noEditPoints="1"/>
            </p:cNvSpPr>
            <p:nvPr/>
          </p:nvSpPr>
          <p:spPr bwMode="auto">
            <a:xfrm>
              <a:off x="1064" y="810"/>
              <a:ext cx="240" cy="150"/>
            </a:xfrm>
            <a:custGeom>
              <a:avLst/>
              <a:gdLst/>
              <a:ahLst/>
              <a:cxnLst>
                <a:cxn ang="0">
                  <a:pos x="2" y="0"/>
                </a:cxn>
                <a:cxn ang="0">
                  <a:pos x="2" y="0"/>
                </a:cxn>
                <a:cxn ang="0">
                  <a:pos x="0" y="4"/>
                </a:cxn>
                <a:cxn ang="0">
                  <a:pos x="0" y="138"/>
                </a:cxn>
                <a:cxn ang="0">
                  <a:pos x="0" y="138"/>
                </a:cxn>
                <a:cxn ang="0">
                  <a:pos x="2" y="140"/>
                </a:cxn>
                <a:cxn ang="0">
                  <a:pos x="4" y="142"/>
                </a:cxn>
                <a:cxn ang="0">
                  <a:pos x="236" y="150"/>
                </a:cxn>
                <a:cxn ang="0">
                  <a:pos x="236" y="150"/>
                </a:cxn>
                <a:cxn ang="0">
                  <a:pos x="238" y="148"/>
                </a:cxn>
                <a:cxn ang="0">
                  <a:pos x="238" y="148"/>
                </a:cxn>
                <a:cxn ang="0">
                  <a:pos x="240" y="146"/>
                </a:cxn>
                <a:cxn ang="0">
                  <a:pos x="240" y="4"/>
                </a:cxn>
                <a:cxn ang="0">
                  <a:pos x="240" y="4"/>
                </a:cxn>
                <a:cxn ang="0">
                  <a:pos x="238" y="2"/>
                </a:cxn>
                <a:cxn ang="0">
                  <a:pos x="236" y="0"/>
                </a:cxn>
                <a:cxn ang="0">
                  <a:pos x="4" y="0"/>
                </a:cxn>
                <a:cxn ang="0">
                  <a:pos x="4" y="0"/>
                </a:cxn>
                <a:cxn ang="0">
                  <a:pos x="2" y="0"/>
                </a:cxn>
                <a:cxn ang="0">
                  <a:pos x="2" y="0"/>
                </a:cxn>
                <a:cxn ang="0">
                  <a:pos x="8" y="8"/>
                </a:cxn>
                <a:cxn ang="0">
                  <a:pos x="8" y="8"/>
                </a:cxn>
                <a:cxn ang="0">
                  <a:pos x="232" y="8"/>
                </a:cxn>
                <a:cxn ang="0">
                  <a:pos x="232" y="8"/>
                </a:cxn>
                <a:cxn ang="0">
                  <a:pos x="232" y="142"/>
                </a:cxn>
                <a:cxn ang="0">
                  <a:pos x="232" y="142"/>
                </a:cxn>
                <a:cxn ang="0">
                  <a:pos x="8" y="134"/>
                </a:cxn>
                <a:cxn ang="0">
                  <a:pos x="8" y="134"/>
                </a:cxn>
                <a:cxn ang="0">
                  <a:pos x="8" y="8"/>
                </a:cxn>
                <a:cxn ang="0">
                  <a:pos x="8" y="8"/>
                </a:cxn>
              </a:cxnLst>
              <a:rect l="0" t="0" r="r" b="b"/>
              <a:pathLst>
                <a:path w="240" h="150">
                  <a:moveTo>
                    <a:pt x="2" y="0"/>
                  </a:moveTo>
                  <a:lnTo>
                    <a:pt x="2" y="0"/>
                  </a:lnTo>
                  <a:lnTo>
                    <a:pt x="0" y="4"/>
                  </a:lnTo>
                  <a:lnTo>
                    <a:pt x="0" y="138"/>
                  </a:lnTo>
                  <a:lnTo>
                    <a:pt x="0" y="138"/>
                  </a:lnTo>
                  <a:lnTo>
                    <a:pt x="2" y="140"/>
                  </a:lnTo>
                  <a:lnTo>
                    <a:pt x="4" y="142"/>
                  </a:lnTo>
                  <a:lnTo>
                    <a:pt x="236" y="150"/>
                  </a:lnTo>
                  <a:lnTo>
                    <a:pt x="236" y="150"/>
                  </a:lnTo>
                  <a:lnTo>
                    <a:pt x="238" y="148"/>
                  </a:lnTo>
                  <a:lnTo>
                    <a:pt x="238" y="148"/>
                  </a:lnTo>
                  <a:lnTo>
                    <a:pt x="240" y="146"/>
                  </a:lnTo>
                  <a:lnTo>
                    <a:pt x="240" y="4"/>
                  </a:lnTo>
                  <a:lnTo>
                    <a:pt x="240" y="4"/>
                  </a:lnTo>
                  <a:lnTo>
                    <a:pt x="238" y="2"/>
                  </a:lnTo>
                  <a:lnTo>
                    <a:pt x="236" y="0"/>
                  </a:lnTo>
                  <a:lnTo>
                    <a:pt x="4" y="0"/>
                  </a:lnTo>
                  <a:lnTo>
                    <a:pt x="4" y="0"/>
                  </a:lnTo>
                  <a:lnTo>
                    <a:pt x="2" y="0"/>
                  </a:lnTo>
                  <a:lnTo>
                    <a:pt x="2" y="0"/>
                  </a:lnTo>
                  <a:close/>
                  <a:moveTo>
                    <a:pt x="8" y="8"/>
                  </a:moveTo>
                  <a:lnTo>
                    <a:pt x="8" y="8"/>
                  </a:lnTo>
                  <a:lnTo>
                    <a:pt x="232" y="8"/>
                  </a:lnTo>
                  <a:lnTo>
                    <a:pt x="232" y="8"/>
                  </a:lnTo>
                  <a:lnTo>
                    <a:pt x="232" y="142"/>
                  </a:lnTo>
                  <a:lnTo>
                    <a:pt x="232" y="142"/>
                  </a:lnTo>
                  <a:lnTo>
                    <a:pt x="8" y="134"/>
                  </a:lnTo>
                  <a:lnTo>
                    <a:pt x="8" y="134"/>
                  </a:lnTo>
                  <a:lnTo>
                    <a:pt x="8" y="8"/>
                  </a:lnTo>
                  <a:lnTo>
                    <a:pt x="8" y="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6" name="Freeform 46"/>
            <p:cNvSpPr>
              <a:spLocks noEditPoints="1"/>
            </p:cNvSpPr>
            <p:nvPr/>
          </p:nvSpPr>
          <p:spPr bwMode="auto">
            <a:xfrm>
              <a:off x="1014" y="584"/>
              <a:ext cx="290" cy="210"/>
            </a:xfrm>
            <a:custGeom>
              <a:avLst/>
              <a:gdLst/>
              <a:ahLst/>
              <a:cxnLst>
                <a:cxn ang="0">
                  <a:pos x="286" y="0"/>
                </a:cxn>
                <a:cxn ang="0">
                  <a:pos x="4" y="16"/>
                </a:cxn>
                <a:cxn ang="0">
                  <a:pos x="4" y="16"/>
                </a:cxn>
                <a:cxn ang="0">
                  <a:pos x="0" y="16"/>
                </a:cxn>
                <a:cxn ang="0">
                  <a:pos x="0" y="20"/>
                </a:cxn>
                <a:cxn ang="0">
                  <a:pos x="0" y="206"/>
                </a:cxn>
                <a:cxn ang="0">
                  <a:pos x="0" y="206"/>
                </a:cxn>
                <a:cxn ang="0">
                  <a:pos x="0" y="210"/>
                </a:cxn>
                <a:cxn ang="0">
                  <a:pos x="0" y="210"/>
                </a:cxn>
                <a:cxn ang="0">
                  <a:pos x="4" y="210"/>
                </a:cxn>
                <a:cxn ang="0">
                  <a:pos x="286" y="210"/>
                </a:cxn>
                <a:cxn ang="0">
                  <a:pos x="286" y="210"/>
                </a:cxn>
                <a:cxn ang="0">
                  <a:pos x="288" y="208"/>
                </a:cxn>
                <a:cxn ang="0">
                  <a:pos x="290" y="206"/>
                </a:cxn>
                <a:cxn ang="0">
                  <a:pos x="290" y="4"/>
                </a:cxn>
                <a:cxn ang="0">
                  <a:pos x="290" y="4"/>
                </a:cxn>
                <a:cxn ang="0">
                  <a:pos x="288" y="2"/>
                </a:cxn>
                <a:cxn ang="0">
                  <a:pos x="288" y="2"/>
                </a:cxn>
                <a:cxn ang="0">
                  <a:pos x="286" y="0"/>
                </a:cxn>
                <a:cxn ang="0">
                  <a:pos x="286" y="0"/>
                </a:cxn>
                <a:cxn ang="0">
                  <a:pos x="282" y="8"/>
                </a:cxn>
                <a:cxn ang="0">
                  <a:pos x="282" y="8"/>
                </a:cxn>
                <a:cxn ang="0">
                  <a:pos x="282" y="202"/>
                </a:cxn>
                <a:cxn ang="0">
                  <a:pos x="282" y="202"/>
                </a:cxn>
                <a:cxn ang="0">
                  <a:pos x="8" y="202"/>
                </a:cxn>
                <a:cxn ang="0">
                  <a:pos x="8" y="202"/>
                </a:cxn>
                <a:cxn ang="0">
                  <a:pos x="8" y="22"/>
                </a:cxn>
                <a:cxn ang="0">
                  <a:pos x="8" y="22"/>
                </a:cxn>
                <a:cxn ang="0">
                  <a:pos x="282" y="8"/>
                </a:cxn>
                <a:cxn ang="0">
                  <a:pos x="282" y="8"/>
                </a:cxn>
              </a:cxnLst>
              <a:rect l="0" t="0" r="r" b="b"/>
              <a:pathLst>
                <a:path w="290" h="210">
                  <a:moveTo>
                    <a:pt x="286" y="0"/>
                  </a:moveTo>
                  <a:lnTo>
                    <a:pt x="4" y="16"/>
                  </a:lnTo>
                  <a:lnTo>
                    <a:pt x="4" y="16"/>
                  </a:lnTo>
                  <a:lnTo>
                    <a:pt x="0" y="16"/>
                  </a:lnTo>
                  <a:lnTo>
                    <a:pt x="0" y="20"/>
                  </a:lnTo>
                  <a:lnTo>
                    <a:pt x="0" y="206"/>
                  </a:lnTo>
                  <a:lnTo>
                    <a:pt x="0" y="206"/>
                  </a:lnTo>
                  <a:lnTo>
                    <a:pt x="0" y="210"/>
                  </a:lnTo>
                  <a:lnTo>
                    <a:pt x="0" y="210"/>
                  </a:lnTo>
                  <a:lnTo>
                    <a:pt x="4" y="210"/>
                  </a:lnTo>
                  <a:lnTo>
                    <a:pt x="286" y="210"/>
                  </a:lnTo>
                  <a:lnTo>
                    <a:pt x="286" y="210"/>
                  </a:lnTo>
                  <a:lnTo>
                    <a:pt x="288" y="208"/>
                  </a:lnTo>
                  <a:lnTo>
                    <a:pt x="290" y="206"/>
                  </a:lnTo>
                  <a:lnTo>
                    <a:pt x="290" y="4"/>
                  </a:lnTo>
                  <a:lnTo>
                    <a:pt x="290" y="4"/>
                  </a:lnTo>
                  <a:lnTo>
                    <a:pt x="288" y="2"/>
                  </a:lnTo>
                  <a:lnTo>
                    <a:pt x="288" y="2"/>
                  </a:lnTo>
                  <a:lnTo>
                    <a:pt x="286" y="0"/>
                  </a:lnTo>
                  <a:lnTo>
                    <a:pt x="286" y="0"/>
                  </a:lnTo>
                  <a:close/>
                  <a:moveTo>
                    <a:pt x="282" y="8"/>
                  </a:moveTo>
                  <a:lnTo>
                    <a:pt x="282" y="8"/>
                  </a:lnTo>
                  <a:lnTo>
                    <a:pt x="282" y="202"/>
                  </a:lnTo>
                  <a:lnTo>
                    <a:pt x="282" y="202"/>
                  </a:lnTo>
                  <a:lnTo>
                    <a:pt x="8" y="202"/>
                  </a:lnTo>
                  <a:lnTo>
                    <a:pt x="8" y="202"/>
                  </a:lnTo>
                  <a:lnTo>
                    <a:pt x="8" y="22"/>
                  </a:lnTo>
                  <a:lnTo>
                    <a:pt x="8" y="22"/>
                  </a:lnTo>
                  <a:lnTo>
                    <a:pt x="282" y="8"/>
                  </a:lnTo>
                  <a:lnTo>
                    <a:pt x="282" y="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7" name="Freeform 47"/>
            <p:cNvSpPr>
              <a:spLocks noEditPoints="1"/>
            </p:cNvSpPr>
            <p:nvPr/>
          </p:nvSpPr>
          <p:spPr bwMode="auto">
            <a:xfrm>
              <a:off x="1038" y="602"/>
              <a:ext cx="250" cy="86"/>
            </a:xfrm>
            <a:custGeom>
              <a:avLst/>
              <a:gdLst/>
              <a:ahLst/>
              <a:cxnLst>
                <a:cxn ang="0">
                  <a:pos x="246" y="0"/>
                </a:cxn>
                <a:cxn ang="0">
                  <a:pos x="4" y="14"/>
                </a:cxn>
                <a:cxn ang="0">
                  <a:pos x="4" y="14"/>
                </a:cxn>
                <a:cxn ang="0">
                  <a:pos x="0" y="14"/>
                </a:cxn>
                <a:cxn ang="0">
                  <a:pos x="0" y="18"/>
                </a:cxn>
                <a:cxn ang="0">
                  <a:pos x="0" y="82"/>
                </a:cxn>
                <a:cxn ang="0">
                  <a:pos x="0" y="82"/>
                </a:cxn>
                <a:cxn ang="0">
                  <a:pos x="2" y="86"/>
                </a:cxn>
                <a:cxn ang="0">
                  <a:pos x="2" y="86"/>
                </a:cxn>
                <a:cxn ang="0">
                  <a:pos x="4" y="86"/>
                </a:cxn>
                <a:cxn ang="0">
                  <a:pos x="246" y="78"/>
                </a:cxn>
                <a:cxn ang="0">
                  <a:pos x="246" y="78"/>
                </a:cxn>
                <a:cxn ang="0">
                  <a:pos x="248" y="78"/>
                </a:cxn>
                <a:cxn ang="0">
                  <a:pos x="250" y="74"/>
                </a:cxn>
                <a:cxn ang="0">
                  <a:pos x="250" y="4"/>
                </a:cxn>
                <a:cxn ang="0">
                  <a:pos x="250" y="4"/>
                </a:cxn>
                <a:cxn ang="0">
                  <a:pos x="248" y="2"/>
                </a:cxn>
                <a:cxn ang="0">
                  <a:pos x="248" y="2"/>
                </a:cxn>
                <a:cxn ang="0">
                  <a:pos x="246" y="0"/>
                </a:cxn>
                <a:cxn ang="0">
                  <a:pos x="246" y="0"/>
                </a:cxn>
                <a:cxn ang="0">
                  <a:pos x="242" y="8"/>
                </a:cxn>
                <a:cxn ang="0">
                  <a:pos x="242" y="8"/>
                </a:cxn>
                <a:cxn ang="0">
                  <a:pos x="242" y="70"/>
                </a:cxn>
                <a:cxn ang="0">
                  <a:pos x="242" y="70"/>
                </a:cxn>
                <a:cxn ang="0">
                  <a:pos x="8" y="78"/>
                </a:cxn>
                <a:cxn ang="0">
                  <a:pos x="8" y="78"/>
                </a:cxn>
                <a:cxn ang="0">
                  <a:pos x="8" y="22"/>
                </a:cxn>
                <a:cxn ang="0">
                  <a:pos x="8" y="22"/>
                </a:cxn>
                <a:cxn ang="0">
                  <a:pos x="242" y="8"/>
                </a:cxn>
                <a:cxn ang="0">
                  <a:pos x="242" y="8"/>
                </a:cxn>
              </a:cxnLst>
              <a:rect l="0" t="0" r="r" b="b"/>
              <a:pathLst>
                <a:path w="250" h="86">
                  <a:moveTo>
                    <a:pt x="246" y="0"/>
                  </a:moveTo>
                  <a:lnTo>
                    <a:pt x="4" y="14"/>
                  </a:lnTo>
                  <a:lnTo>
                    <a:pt x="4" y="14"/>
                  </a:lnTo>
                  <a:lnTo>
                    <a:pt x="0" y="14"/>
                  </a:lnTo>
                  <a:lnTo>
                    <a:pt x="0" y="18"/>
                  </a:lnTo>
                  <a:lnTo>
                    <a:pt x="0" y="82"/>
                  </a:lnTo>
                  <a:lnTo>
                    <a:pt x="0" y="82"/>
                  </a:lnTo>
                  <a:lnTo>
                    <a:pt x="2" y="86"/>
                  </a:lnTo>
                  <a:lnTo>
                    <a:pt x="2" y="86"/>
                  </a:lnTo>
                  <a:lnTo>
                    <a:pt x="4" y="86"/>
                  </a:lnTo>
                  <a:lnTo>
                    <a:pt x="246" y="78"/>
                  </a:lnTo>
                  <a:lnTo>
                    <a:pt x="246" y="78"/>
                  </a:lnTo>
                  <a:lnTo>
                    <a:pt x="248" y="78"/>
                  </a:lnTo>
                  <a:lnTo>
                    <a:pt x="250" y="74"/>
                  </a:lnTo>
                  <a:lnTo>
                    <a:pt x="250" y="4"/>
                  </a:lnTo>
                  <a:lnTo>
                    <a:pt x="250" y="4"/>
                  </a:lnTo>
                  <a:lnTo>
                    <a:pt x="248" y="2"/>
                  </a:lnTo>
                  <a:lnTo>
                    <a:pt x="248" y="2"/>
                  </a:lnTo>
                  <a:lnTo>
                    <a:pt x="246" y="0"/>
                  </a:lnTo>
                  <a:lnTo>
                    <a:pt x="246" y="0"/>
                  </a:lnTo>
                  <a:close/>
                  <a:moveTo>
                    <a:pt x="242" y="8"/>
                  </a:moveTo>
                  <a:lnTo>
                    <a:pt x="242" y="8"/>
                  </a:lnTo>
                  <a:lnTo>
                    <a:pt x="242" y="70"/>
                  </a:lnTo>
                  <a:lnTo>
                    <a:pt x="242" y="70"/>
                  </a:lnTo>
                  <a:lnTo>
                    <a:pt x="8" y="78"/>
                  </a:lnTo>
                  <a:lnTo>
                    <a:pt x="8" y="78"/>
                  </a:lnTo>
                  <a:lnTo>
                    <a:pt x="8" y="22"/>
                  </a:lnTo>
                  <a:lnTo>
                    <a:pt x="8" y="22"/>
                  </a:lnTo>
                  <a:lnTo>
                    <a:pt x="242" y="8"/>
                  </a:lnTo>
                  <a:lnTo>
                    <a:pt x="242" y="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8" name="Freeform 48"/>
            <p:cNvSpPr>
              <a:spLocks/>
            </p:cNvSpPr>
            <p:nvPr/>
          </p:nvSpPr>
          <p:spPr bwMode="auto">
            <a:xfrm>
              <a:off x="1066" y="814"/>
              <a:ext cx="46" cy="136"/>
            </a:xfrm>
            <a:custGeom>
              <a:avLst/>
              <a:gdLst/>
              <a:ahLst/>
              <a:cxnLst>
                <a:cxn ang="0">
                  <a:pos x="38" y="0"/>
                </a:cxn>
                <a:cxn ang="0">
                  <a:pos x="38" y="0"/>
                </a:cxn>
                <a:cxn ang="0">
                  <a:pos x="38" y="64"/>
                </a:cxn>
                <a:cxn ang="0">
                  <a:pos x="38" y="64"/>
                </a:cxn>
                <a:cxn ang="0">
                  <a:pos x="0" y="132"/>
                </a:cxn>
                <a:cxn ang="0">
                  <a:pos x="6" y="136"/>
                </a:cxn>
                <a:cxn ang="0">
                  <a:pos x="46" y="68"/>
                </a:cxn>
                <a:cxn ang="0">
                  <a:pos x="46" y="68"/>
                </a:cxn>
                <a:cxn ang="0">
                  <a:pos x="46" y="66"/>
                </a:cxn>
                <a:cxn ang="0">
                  <a:pos x="46" y="0"/>
                </a:cxn>
                <a:cxn ang="0">
                  <a:pos x="38" y="0"/>
                </a:cxn>
              </a:cxnLst>
              <a:rect l="0" t="0" r="r" b="b"/>
              <a:pathLst>
                <a:path w="46" h="136">
                  <a:moveTo>
                    <a:pt x="38" y="0"/>
                  </a:moveTo>
                  <a:lnTo>
                    <a:pt x="38" y="0"/>
                  </a:lnTo>
                  <a:lnTo>
                    <a:pt x="38" y="64"/>
                  </a:lnTo>
                  <a:lnTo>
                    <a:pt x="38" y="64"/>
                  </a:lnTo>
                  <a:lnTo>
                    <a:pt x="0" y="132"/>
                  </a:lnTo>
                  <a:lnTo>
                    <a:pt x="6" y="136"/>
                  </a:lnTo>
                  <a:lnTo>
                    <a:pt x="46" y="68"/>
                  </a:lnTo>
                  <a:lnTo>
                    <a:pt x="46" y="68"/>
                  </a:lnTo>
                  <a:lnTo>
                    <a:pt x="46" y="66"/>
                  </a:lnTo>
                  <a:lnTo>
                    <a:pt x="46" y="0"/>
                  </a:lnTo>
                  <a:lnTo>
                    <a:pt x="3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49" name="Freeform 49"/>
            <p:cNvSpPr>
              <a:spLocks/>
            </p:cNvSpPr>
            <p:nvPr/>
          </p:nvSpPr>
          <p:spPr bwMode="auto">
            <a:xfrm>
              <a:off x="1108" y="876"/>
              <a:ext cx="192" cy="10"/>
            </a:xfrm>
            <a:custGeom>
              <a:avLst/>
              <a:gdLst/>
              <a:ahLst/>
              <a:cxnLst>
                <a:cxn ang="0">
                  <a:pos x="0" y="8"/>
                </a:cxn>
                <a:cxn ang="0">
                  <a:pos x="192" y="10"/>
                </a:cxn>
                <a:cxn ang="0">
                  <a:pos x="192" y="2"/>
                </a:cxn>
                <a:cxn ang="0">
                  <a:pos x="0" y="0"/>
                </a:cxn>
                <a:cxn ang="0">
                  <a:pos x="0" y="8"/>
                </a:cxn>
              </a:cxnLst>
              <a:rect l="0" t="0" r="r" b="b"/>
              <a:pathLst>
                <a:path w="192" h="10">
                  <a:moveTo>
                    <a:pt x="0" y="8"/>
                  </a:moveTo>
                  <a:lnTo>
                    <a:pt x="192" y="10"/>
                  </a:lnTo>
                  <a:lnTo>
                    <a:pt x="192" y="2"/>
                  </a:lnTo>
                  <a:lnTo>
                    <a:pt x="0" y="0"/>
                  </a:lnTo>
                  <a:lnTo>
                    <a:pt x="0" y="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50" name="Freeform 50"/>
            <p:cNvSpPr>
              <a:spLocks/>
            </p:cNvSpPr>
            <p:nvPr/>
          </p:nvSpPr>
          <p:spPr bwMode="auto">
            <a:xfrm>
              <a:off x="1018" y="690"/>
              <a:ext cx="282" cy="18"/>
            </a:xfrm>
            <a:custGeom>
              <a:avLst/>
              <a:gdLst/>
              <a:ahLst/>
              <a:cxnLst>
                <a:cxn ang="0">
                  <a:pos x="0" y="10"/>
                </a:cxn>
                <a:cxn ang="0">
                  <a:pos x="0" y="18"/>
                </a:cxn>
                <a:cxn ang="0">
                  <a:pos x="282" y="8"/>
                </a:cxn>
                <a:cxn ang="0">
                  <a:pos x="282" y="0"/>
                </a:cxn>
                <a:cxn ang="0">
                  <a:pos x="0" y="10"/>
                </a:cxn>
              </a:cxnLst>
              <a:rect l="0" t="0" r="r" b="b"/>
              <a:pathLst>
                <a:path w="282" h="18">
                  <a:moveTo>
                    <a:pt x="0" y="10"/>
                  </a:moveTo>
                  <a:lnTo>
                    <a:pt x="0" y="18"/>
                  </a:lnTo>
                  <a:lnTo>
                    <a:pt x="282" y="8"/>
                  </a:lnTo>
                  <a:lnTo>
                    <a:pt x="282" y="0"/>
                  </a:lnTo>
                  <a:lnTo>
                    <a:pt x="0" y="1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51" name="Freeform 51"/>
            <p:cNvSpPr>
              <a:spLocks/>
            </p:cNvSpPr>
            <p:nvPr/>
          </p:nvSpPr>
          <p:spPr bwMode="auto">
            <a:xfrm>
              <a:off x="1042" y="636"/>
              <a:ext cx="242" cy="20"/>
            </a:xfrm>
            <a:custGeom>
              <a:avLst/>
              <a:gdLst/>
              <a:ahLst/>
              <a:cxnLst>
                <a:cxn ang="0">
                  <a:pos x="0" y="12"/>
                </a:cxn>
                <a:cxn ang="0">
                  <a:pos x="0" y="20"/>
                </a:cxn>
                <a:cxn ang="0">
                  <a:pos x="242" y="8"/>
                </a:cxn>
                <a:cxn ang="0">
                  <a:pos x="242" y="0"/>
                </a:cxn>
                <a:cxn ang="0">
                  <a:pos x="0" y="12"/>
                </a:cxn>
              </a:cxnLst>
              <a:rect l="0" t="0" r="r" b="b"/>
              <a:pathLst>
                <a:path w="242" h="20">
                  <a:moveTo>
                    <a:pt x="0" y="12"/>
                  </a:moveTo>
                  <a:lnTo>
                    <a:pt x="0" y="20"/>
                  </a:lnTo>
                  <a:lnTo>
                    <a:pt x="242" y="8"/>
                  </a:lnTo>
                  <a:lnTo>
                    <a:pt x="242" y="0"/>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52" name="Freeform 52"/>
            <p:cNvSpPr>
              <a:spLocks noEditPoints="1"/>
            </p:cNvSpPr>
            <p:nvPr/>
          </p:nvSpPr>
          <p:spPr bwMode="auto">
            <a:xfrm>
              <a:off x="1012" y="816"/>
              <a:ext cx="40" cy="40"/>
            </a:xfrm>
            <a:custGeom>
              <a:avLst/>
              <a:gdLst/>
              <a:ahLst/>
              <a:cxnLst>
                <a:cxn ang="0">
                  <a:pos x="0" y="20"/>
                </a:cxn>
                <a:cxn ang="0">
                  <a:pos x="0" y="20"/>
                </a:cxn>
                <a:cxn ang="0">
                  <a:pos x="2" y="28"/>
                </a:cxn>
                <a:cxn ang="0">
                  <a:pos x="6" y="34"/>
                </a:cxn>
                <a:cxn ang="0">
                  <a:pos x="12" y="38"/>
                </a:cxn>
                <a:cxn ang="0">
                  <a:pos x="20" y="40"/>
                </a:cxn>
                <a:cxn ang="0">
                  <a:pos x="20" y="40"/>
                </a:cxn>
                <a:cxn ang="0">
                  <a:pos x="28" y="38"/>
                </a:cxn>
                <a:cxn ang="0">
                  <a:pos x="34" y="34"/>
                </a:cxn>
                <a:cxn ang="0">
                  <a:pos x="38" y="28"/>
                </a:cxn>
                <a:cxn ang="0">
                  <a:pos x="40" y="20"/>
                </a:cxn>
                <a:cxn ang="0">
                  <a:pos x="40" y="20"/>
                </a:cxn>
                <a:cxn ang="0">
                  <a:pos x="38" y="12"/>
                </a:cxn>
                <a:cxn ang="0">
                  <a:pos x="34" y="6"/>
                </a:cxn>
                <a:cxn ang="0">
                  <a:pos x="28" y="0"/>
                </a:cxn>
                <a:cxn ang="0">
                  <a:pos x="20" y="0"/>
                </a:cxn>
                <a:cxn ang="0">
                  <a:pos x="20" y="0"/>
                </a:cxn>
                <a:cxn ang="0">
                  <a:pos x="12" y="0"/>
                </a:cxn>
                <a:cxn ang="0">
                  <a:pos x="6" y="6"/>
                </a:cxn>
                <a:cxn ang="0">
                  <a:pos x="2" y="12"/>
                </a:cxn>
                <a:cxn ang="0">
                  <a:pos x="0" y="20"/>
                </a:cxn>
                <a:cxn ang="0">
                  <a:pos x="0" y="20"/>
                </a:cxn>
                <a:cxn ang="0">
                  <a:pos x="8" y="20"/>
                </a:cxn>
                <a:cxn ang="0">
                  <a:pos x="8" y="20"/>
                </a:cxn>
                <a:cxn ang="0">
                  <a:pos x="10" y="14"/>
                </a:cxn>
                <a:cxn ang="0">
                  <a:pos x="12" y="10"/>
                </a:cxn>
                <a:cxn ang="0">
                  <a:pos x="16" y="8"/>
                </a:cxn>
                <a:cxn ang="0">
                  <a:pos x="20" y="8"/>
                </a:cxn>
                <a:cxn ang="0">
                  <a:pos x="20" y="8"/>
                </a:cxn>
                <a:cxn ang="0">
                  <a:pos x="24" y="8"/>
                </a:cxn>
                <a:cxn ang="0">
                  <a:pos x="28" y="10"/>
                </a:cxn>
                <a:cxn ang="0">
                  <a:pos x="32" y="14"/>
                </a:cxn>
                <a:cxn ang="0">
                  <a:pos x="32" y="20"/>
                </a:cxn>
                <a:cxn ang="0">
                  <a:pos x="32" y="20"/>
                </a:cxn>
                <a:cxn ang="0">
                  <a:pos x="32" y="24"/>
                </a:cxn>
                <a:cxn ang="0">
                  <a:pos x="28" y="28"/>
                </a:cxn>
                <a:cxn ang="0">
                  <a:pos x="24" y="30"/>
                </a:cxn>
                <a:cxn ang="0">
                  <a:pos x="20" y="32"/>
                </a:cxn>
                <a:cxn ang="0">
                  <a:pos x="20" y="32"/>
                </a:cxn>
                <a:cxn ang="0">
                  <a:pos x="16" y="30"/>
                </a:cxn>
                <a:cxn ang="0">
                  <a:pos x="12" y="28"/>
                </a:cxn>
                <a:cxn ang="0">
                  <a:pos x="10" y="24"/>
                </a:cxn>
                <a:cxn ang="0">
                  <a:pos x="8" y="20"/>
                </a:cxn>
                <a:cxn ang="0">
                  <a:pos x="8" y="20"/>
                </a:cxn>
              </a:cxnLst>
              <a:rect l="0" t="0" r="r" b="b"/>
              <a:pathLst>
                <a:path w="40" h="40">
                  <a:moveTo>
                    <a:pt x="0" y="20"/>
                  </a:moveTo>
                  <a:lnTo>
                    <a:pt x="0" y="20"/>
                  </a:lnTo>
                  <a:lnTo>
                    <a:pt x="2" y="28"/>
                  </a:lnTo>
                  <a:lnTo>
                    <a:pt x="6" y="34"/>
                  </a:lnTo>
                  <a:lnTo>
                    <a:pt x="12" y="38"/>
                  </a:lnTo>
                  <a:lnTo>
                    <a:pt x="20" y="40"/>
                  </a:lnTo>
                  <a:lnTo>
                    <a:pt x="20" y="40"/>
                  </a:lnTo>
                  <a:lnTo>
                    <a:pt x="28" y="38"/>
                  </a:lnTo>
                  <a:lnTo>
                    <a:pt x="34" y="34"/>
                  </a:lnTo>
                  <a:lnTo>
                    <a:pt x="38" y="28"/>
                  </a:lnTo>
                  <a:lnTo>
                    <a:pt x="40" y="20"/>
                  </a:lnTo>
                  <a:lnTo>
                    <a:pt x="40" y="20"/>
                  </a:lnTo>
                  <a:lnTo>
                    <a:pt x="38" y="12"/>
                  </a:lnTo>
                  <a:lnTo>
                    <a:pt x="34" y="6"/>
                  </a:lnTo>
                  <a:lnTo>
                    <a:pt x="28" y="0"/>
                  </a:lnTo>
                  <a:lnTo>
                    <a:pt x="20" y="0"/>
                  </a:lnTo>
                  <a:lnTo>
                    <a:pt x="20" y="0"/>
                  </a:lnTo>
                  <a:lnTo>
                    <a:pt x="12" y="0"/>
                  </a:lnTo>
                  <a:lnTo>
                    <a:pt x="6" y="6"/>
                  </a:lnTo>
                  <a:lnTo>
                    <a:pt x="2" y="12"/>
                  </a:lnTo>
                  <a:lnTo>
                    <a:pt x="0" y="20"/>
                  </a:lnTo>
                  <a:lnTo>
                    <a:pt x="0" y="20"/>
                  </a:lnTo>
                  <a:close/>
                  <a:moveTo>
                    <a:pt x="8" y="20"/>
                  </a:moveTo>
                  <a:lnTo>
                    <a:pt x="8" y="20"/>
                  </a:lnTo>
                  <a:lnTo>
                    <a:pt x="10" y="14"/>
                  </a:lnTo>
                  <a:lnTo>
                    <a:pt x="12" y="10"/>
                  </a:lnTo>
                  <a:lnTo>
                    <a:pt x="16" y="8"/>
                  </a:lnTo>
                  <a:lnTo>
                    <a:pt x="20" y="8"/>
                  </a:lnTo>
                  <a:lnTo>
                    <a:pt x="20" y="8"/>
                  </a:lnTo>
                  <a:lnTo>
                    <a:pt x="24" y="8"/>
                  </a:lnTo>
                  <a:lnTo>
                    <a:pt x="28" y="10"/>
                  </a:lnTo>
                  <a:lnTo>
                    <a:pt x="32" y="14"/>
                  </a:lnTo>
                  <a:lnTo>
                    <a:pt x="32" y="20"/>
                  </a:lnTo>
                  <a:lnTo>
                    <a:pt x="32" y="20"/>
                  </a:lnTo>
                  <a:lnTo>
                    <a:pt x="32" y="24"/>
                  </a:lnTo>
                  <a:lnTo>
                    <a:pt x="28" y="28"/>
                  </a:lnTo>
                  <a:lnTo>
                    <a:pt x="24" y="30"/>
                  </a:lnTo>
                  <a:lnTo>
                    <a:pt x="20" y="32"/>
                  </a:lnTo>
                  <a:lnTo>
                    <a:pt x="20" y="32"/>
                  </a:lnTo>
                  <a:lnTo>
                    <a:pt x="16" y="30"/>
                  </a:lnTo>
                  <a:lnTo>
                    <a:pt x="12" y="28"/>
                  </a:lnTo>
                  <a:lnTo>
                    <a:pt x="10" y="24"/>
                  </a:lnTo>
                  <a:lnTo>
                    <a:pt x="8" y="20"/>
                  </a:lnTo>
                  <a:lnTo>
                    <a:pt x="8" y="2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53" name="Freeform 53"/>
            <p:cNvSpPr>
              <a:spLocks noEditPoints="1"/>
            </p:cNvSpPr>
            <p:nvPr/>
          </p:nvSpPr>
          <p:spPr bwMode="auto">
            <a:xfrm>
              <a:off x="1012" y="874"/>
              <a:ext cx="40" cy="40"/>
            </a:xfrm>
            <a:custGeom>
              <a:avLst/>
              <a:gdLst/>
              <a:ahLst/>
              <a:cxnLst>
                <a:cxn ang="0">
                  <a:pos x="0" y="20"/>
                </a:cxn>
                <a:cxn ang="0">
                  <a:pos x="0" y="20"/>
                </a:cxn>
                <a:cxn ang="0">
                  <a:pos x="2" y="28"/>
                </a:cxn>
                <a:cxn ang="0">
                  <a:pos x="6" y="34"/>
                </a:cxn>
                <a:cxn ang="0">
                  <a:pos x="12" y="38"/>
                </a:cxn>
                <a:cxn ang="0">
                  <a:pos x="20" y="40"/>
                </a:cxn>
                <a:cxn ang="0">
                  <a:pos x="20" y="40"/>
                </a:cxn>
                <a:cxn ang="0">
                  <a:pos x="28" y="38"/>
                </a:cxn>
                <a:cxn ang="0">
                  <a:pos x="34" y="34"/>
                </a:cxn>
                <a:cxn ang="0">
                  <a:pos x="38" y="28"/>
                </a:cxn>
                <a:cxn ang="0">
                  <a:pos x="40" y="20"/>
                </a:cxn>
                <a:cxn ang="0">
                  <a:pos x="40" y="20"/>
                </a:cxn>
                <a:cxn ang="0">
                  <a:pos x="38" y="12"/>
                </a:cxn>
                <a:cxn ang="0">
                  <a:pos x="34" y="6"/>
                </a:cxn>
                <a:cxn ang="0">
                  <a:pos x="28" y="0"/>
                </a:cxn>
                <a:cxn ang="0">
                  <a:pos x="20" y="0"/>
                </a:cxn>
                <a:cxn ang="0">
                  <a:pos x="20" y="0"/>
                </a:cxn>
                <a:cxn ang="0">
                  <a:pos x="12" y="0"/>
                </a:cxn>
                <a:cxn ang="0">
                  <a:pos x="6" y="6"/>
                </a:cxn>
                <a:cxn ang="0">
                  <a:pos x="2" y="12"/>
                </a:cxn>
                <a:cxn ang="0">
                  <a:pos x="0" y="20"/>
                </a:cxn>
                <a:cxn ang="0">
                  <a:pos x="0" y="20"/>
                </a:cxn>
                <a:cxn ang="0">
                  <a:pos x="8" y="20"/>
                </a:cxn>
                <a:cxn ang="0">
                  <a:pos x="8" y="20"/>
                </a:cxn>
                <a:cxn ang="0">
                  <a:pos x="10" y="14"/>
                </a:cxn>
                <a:cxn ang="0">
                  <a:pos x="12" y="10"/>
                </a:cxn>
                <a:cxn ang="0">
                  <a:pos x="16" y="8"/>
                </a:cxn>
                <a:cxn ang="0">
                  <a:pos x="20" y="8"/>
                </a:cxn>
                <a:cxn ang="0">
                  <a:pos x="20" y="8"/>
                </a:cxn>
                <a:cxn ang="0">
                  <a:pos x="24" y="8"/>
                </a:cxn>
                <a:cxn ang="0">
                  <a:pos x="28" y="10"/>
                </a:cxn>
                <a:cxn ang="0">
                  <a:pos x="32" y="14"/>
                </a:cxn>
                <a:cxn ang="0">
                  <a:pos x="32" y="20"/>
                </a:cxn>
                <a:cxn ang="0">
                  <a:pos x="32" y="20"/>
                </a:cxn>
                <a:cxn ang="0">
                  <a:pos x="32" y="24"/>
                </a:cxn>
                <a:cxn ang="0">
                  <a:pos x="28" y="28"/>
                </a:cxn>
                <a:cxn ang="0">
                  <a:pos x="24" y="30"/>
                </a:cxn>
                <a:cxn ang="0">
                  <a:pos x="20" y="32"/>
                </a:cxn>
                <a:cxn ang="0">
                  <a:pos x="20" y="32"/>
                </a:cxn>
                <a:cxn ang="0">
                  <a:pos x="16" y="30"/>
                </a:cxn>
                <a:cxn ang="0">
                  <a:pos x="12" y="28"/>
                </a:cxn>
                <a:cxn ang="0">
                  <a:pos x="10" y="24"/>
                </a:cxn>
                <a:cxn ang="0">
                  <a:pos x="8" y="20"/>
                </a:cxn>
                <a:cxn ang="0">
                  <a:pos x="8" y="20"/>
                </a:cxn>
              </a:cxnLst>
              <a:rect l="0" t="0" r="r" b="b"/>
              <a:pathLst>
                <a:path w="40" h="40">
                  <a:moveTo>
                    <a:pt x="0" y="20"/>
                  </a:moveTo>
                  <a:lnTo>
                    <a:pt x="0" y="20"/>
                  </a:lnTo>
                  <a:lnTo>
                    <a:pt x="2" y="28"/>
                  </a:lnTo>
                  <a:lnTo>
                    <a:pt x="6" y="34"/>
                  </a:lnTo>
                  <a:lnTo>
                    <a:pt x="12" y="38"/>
                  </a:lnTo>
                  <a:lnTo>
                    <a:pt x="20" y="40"/>
                  </a:lnTo>
                  <a:lnTo>
                    <a:pt x="20" y="40"/>
                  </a:lnTo>
                  <a:lnTo>
                    <a:pt x="28" y="38"/>
                  </a:lnTo>
                  <a:lnTo>
                    <a:pt x="34" y="34"/>
                  </a:lnTo>
                  <a:lnTo>
                    <a:pt x="38" y="28"/>
                  </a:lnTo>
                  <a:lnTo>
                    <a:pt x="40" y="20"/>
                  </a:lnTo>
                  <a:lnTo>
                    <a:pt x="40" y="20"/>
                  </a:lnTo>
                  <a:lnTo>
                    <a:pt x="38" y="12"/>
                  </a:lnTo>
                  <a:lnTo>
                    <a:pt x="34" y="6"/>
                  </a:lnTo>
                  <a:lnTo>
                    <a:pt x="28" y="0"/>
                  </a:lnTo>
                  <a:lnTo>
                    <a:pt x="20" y="0"/>
                  </a:lnTo>
                  <a:lnTo>
                    <a:pt x="20" y="0"/>
                  </a:lnTo>
                  <a:lnTo>
                    <a:pt x="12" y="0"/>
                  </a:lnTo>
                  <a:lnTo>
                    <a:pt x="6" y="6"/>
                  </a:lnTo>
                  <a:lnTo>
                    <a:pt x="2" y="12"/>
                  </a:lnTo>
                  <a:lnTo>
                    <a:pt x="0" y="20"/>
                  </a:lnTo>
                  <a:lnTo>
                    <a:pt x="0" y="20"/>
                  </a:lnTo>
                  <a:close/>
                  <a:moveTo>
                    <a:pt x="8" y="20"/>
                  </a:moveTo>
                  <a:lnTo>
                    <a:pt x="8" y="20"/>
                  </a:lnTo>
                  <a:lnTo>
                    <a:pt x="10" y="14"/>
                  </a:lnTo>
                  <a:lnTo>
                    <a:pt x="12" y="10"/>
                  </a:lnTo>
                  <a:lnTo>
                    <a:pt x="16" y="8"/>
                  </a:lnTo>
                  <a:lnTo>
                    <a:pt x="20" y="8"/>
                  </a:lnTo>
                  <a:lnTo>
                    <a:pt x="20" y="8"/>
                  </a:lnTo>
                  <a:lnTo>
                    <a:pt x="24" y="8"/>
                  </a:lnTo>
                  <a:lnTo>
                    <a:pt x="28" y="10"/>
                  </a:lnTo>
                  <a:lnTo>
                    <a:pt x="32" y="14"/>
                  </a:lnTo>
                  <a:lnTo>
                    <a:pt x="32" y="20"/>
                  </a:lnTo>
                  <a:lnTo>
                    <a:pt x="32" y="20"/>
                  </a:lnTo>
                  <a:lnTo>
                    <a:pt x="32" y="24"/>
                  </a:lnTo>
                  <a:lnTo>
                    <a:pt x="28" y="28"/>
                  </a:lnTo>
                  <a:lnTo>
                    <a:pt x="24" y="30"/>
                  </a:lnTo>
                  <a:lnTo>
                    <a:pt x="20" y="32"/>
                  </a:lnTo>
                  <a:lnTo>
                    <a:pt x="20" y="32"/>
                  </a:lnTo>
                  <a:lnTo>
                    <a:pt x="16" y="30"/>
                  </a:lnTo>
                  <a:lnTo>
                    <a:pt x="12" y="28"/>
                  </a:lnTo>
                  <a:lnTo>
                    <a:pt x="10" y="24"/>
                  </a:lnTo>
                  <a:lnTo>
                    <a:pt x="8" y="20"/>
                  </a:lnTo>
                  <a:lnTo>
                    <a:pt x="8" y="2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54" name="Freeform 58"/>
            <p:cNvSpPr>
              <a:spLocks/>
            </p:cNvSpPr>
            <p:nvPr/>
          </p:nvSpPr>
          <p:spPr bwMode="auto">
            <a:xfrm>
              <a:off x="754" y="574"/>
              <a:ext cx="16" cy="16"/>
            </a:xfrm>
            <a:custGeom>
              <a:avLst/>
              <a:gdLst/>
              <a:ahLst/>
              <a:cxnLst>
                <a:cxn ang="0">
                  <a:pos x="16" y="8"/>
                </a:cxn>
                <a:cxn ang="0">
                  <a:pos x="16" y="8"/>
                </a:cxn>
                <a:cxn ang="0">
                  <a:pos x="12" y="14"/>
                </a:cxn>
                <a:cxn ang="0">
                  <a:pos x="8" y="16"/>
                </a:cxn>
                <a:cxn ang="0">
                  <a:pos x="8" y="16"/>
                </a:cxn>
                <a:cxn ang="0">
                  <a:pos x="2" y="14"/>
                </a:cxn>
                <a:cxn ang="0">
                  <a:pos x="0" y="8"/>
                </a:cxn>
                <a:cxn ang="0">
                  <a:pos x="0" y="8"/>
                </a:cxn>
                <a:cxn ang="0">
                  <a:pos x="2" y="2"/>
                </a:cxn>
                <a:cxn ang="0">
                  <a:pos x="8" y="0"/>
                </a:cxn>
                <a:cxn ang="0">
                  <a:pos x="8" y="0"/>
                </a:cxn>
                <a:cxn ang="0">
                  <a:pos x="12" y="2"/>
                </a:cxn>
                <a:cxn ang="0">
                  <a:pos x="16" y="8"/>
                </a:cxn>
                <a:cxn ang="0">
                  <a:pos x="16" y="8"/>
                </a:cxn>
              </a:cxnLst>
              <a:rect l="0" t="0" r="r" b="b"/>
              <a:pathLst>
                <a:path w="16" h="16">
                  <a:moveTo>
                    <a:pt x="16" y="8"/>
                  </a:moveTo>
                  <a:lnTo>
                    <a:pt x="16" y="8"/>
                  </a:lnTo>
                  <a:lnTo>
                    <a:pt x="12" y="14"/>
                  </a:lnTo>
                  <a:lnTo>
                    <a:pt x="8" y="16"/>
                  </a:lnTo>
                  <a:lnTo>
                    <a:pt x="8" y="16"/>
                  </a:lnTo>
                  <a:lnTo>
                    <a:pt x="2" y="14"/>
                  </a:lnTo>
                  <a:lnTo>
                    <a:pt x="0" y="8"/>
                  </a:lnTo>
                  <a:lnTo>
                    <a:pt x="0" y="8"/>
                  </a:lnTo>
                  <a:lnTo>
                    <a:pt x="2" y="2"/>
                  </a:lnTo>
                  <a:lnTo>
                    <a:pt x="8" y="0"/>
                  </a:lnTo>
                  <a:lnTo>
                    <a:pt x="8" y="0"/>
                  </a:lnTo>
                  <a:lnTo>
                    <a:pt x="12" y="2"/>
                  </a:lnTo>
                  <a:lnTo>
                    <a:pt x="16" y="8"/>
                  </a:lnTo>
                  <a:lnTo>
                    <a:pt x="16" y="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sp>
          <p:nvSpPr>
            <p:cNvPr id="55" name="Freeform 68"/>
            <p:cNvSpPr>
              <a:spLocks/>
            </p:cNvSpPr>
            <p:nvPr/>
          </p:nvSpPr>
          <p:spPr bwMode="auto">
            <a:xfrm>
              <a:off x="754" y="942"/>
              <a:ext cx="16" cy="14"/>
            </a:xfrm>
            <a:custGeom>
              <a:avLst/>
              <a:gdLst/>
              <a:ahLst/>
              <a:cxnLst>
                <a:cxn ang="0">
                  <a:pos x="16" y="8"/>
                </a:cxn>
                <a:cxn ang="0">
                  <a:pos x="16" y="8"/>
                </a:cxn>
                <a:cxn ang="0">
                  <a:pos x="12" y="12"/>
                </a:cxn>
                <a:cxn ang="0">
                  <a:pos x="8" y="14"/>
                </a:cxn>
                <a:cxn ang="0">
                  <a:pos x="8" y="14"/>
                </a:cxn>
                <a:cxn ang="0">
                  <a:pos x="2" y="12"/>
                </a:cxn>
                <a:cxn ang="0">
                  <a:pos x="0" y="8"/>
                </a:cxn>
                <a:cxn ang="0">
                  <a:pos x="0" y="8"/>
                </a:cxn>
                <a:cxn ang="0">
                  <a:pos x="2" y="2"/>
                </a:cxn>
                <a:cxn ang="0">
                  <a:pos x="8" y="0"/>
                </a:cxn>
                <a:cxn ang="0">
                  <a:pos x="8" y="0"/>
                </a:cxn>
                <a:cxn ang="0">
                  <a:pos x="12" y="2"/>
                </a:cxn>
                <a:cxn ang="0">
                  <a:pos x="16" y="8"/>
                </a:cxn>
                <a:cxn ang="0">
                  <a:pos x="16" y="8"/>
                </a:cxn>
              </a:cxnLst>
              <a:rect l="0" t="0" r="r" b="b"/>
              <a:pathLst>
                <a:path w="16" h="14">
                  <a:moveTo>
                    <a:pt x="16" y="8"/>
                  </a:moveTo>
                  <a:lnTo>
                    <a:pt x="16" y="8"/>
                  </a:lnTo>
                  <a:lnTo>
                    <a:pt x="12" y="12"/>
                  </a:lnTo>
                  <a:lnTo>
                    <a:pt x="8" y="14"/>
                  </a:lnTo>
                  <a:lnTo>
                    <a:pt x="8" y="14"/>
                  </a:lnTo>
                  <a:lnTo>
                    <a:pt x="2" y="12"/>
                  </a:lnTo>
                  <a:lnTo>
                    <a:pt x="0" y="8"/>
                  </a:lnTo>
                  <a:lnTo>
                    <a:pt x="0" y="8"/>
                  </a:lnTo>
                  <a:lnTo>
                    <a:pt x="2" y="2"/>
                  </a:lnTo>
                  <a:lnTo>
                    <a:pt x="8" y="0"/>
                  </a:lnTo>
                  <a:lnTo>
                    <a:pt x="8" y="0"/>
                  </a:lnTo>
                  <a:lnTo>
                    <a:pt x="12" y="2"/>
                  </a:lnTo>
                  <a:lnTo>
                    <a:pt x="16" y="8"/>
                  </a:lnTo>
                  <a:lnTo>
                    <a:pt x="16" y="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000000"/>
                </a:solidFill>
              </a:endParaRPr>
            </a:p>
          </p:txBody>
        </p:sp>
      </p:grpSp>
      <p:pic>
        <p:nvPicPr>
          <p:cNvPr id="56" name="Picture 85" descr="C:\Users\Martin\AppData\Local\Microsoft\Windows\Temporary Internet Files\Content.IE5\7CK50EAS\MCj04326270000[1].png"/>
          <p:cNvPicPr>
            <a:picLocks noChangeAspect="1" noChangeArrowheads="1"/>
          </p:cNvPicPr>
          <p:nvPr/>
        </p:nvPicPr>
        <p:blipFill>
          <a:blip r:embed="rId2" cstate="print"/>
          <a:srcRect/>
          <a:stretch>
            <a:fillRect/>
          </a:stretch>
        </p:blipFill>
        <p:spPr bwMode="auto">
          <a:xfrm>
            <a:off x="3124200" y="1905001"/>
            <a:ext cx="762000" cy="762000"/>
          </a:xfrm>
          <a:prstGeom prst="rect">
            <a:avLst/>
          </a:prstGeom>
          <a:noFill/>
        </p:spPr>
      </p:pic>
      <p:cxnSp>
        <p:nvCxnSpPr>
          <p:cNvPr id="57" name="Straight Connector 56"/>
          <p:cNvCxnSpPr/>
          <p:nvPr/>
        </p:nvCxnSpPr>
        <p:spPr>
          <a:xfrm rot="10800000" flipV="1">
            <a:off x="5029202" y="1905001"/>
            <a:ext cx="380998" cy="2"/>
          </a:xfrm>
          <a:prstGeom prst="line">
            <a:avLst/>
          </a:prstGeom>
          <a:ln w="19050">
            <a:solidFill>
              <a:schemeClr val="bg1">
                <a:lumMod val="5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flipH="1" flipV="1">
            <a:off x="1028702" y="2019302"/>
            <a:ext cx="228596" cy="0"/>
          </a:xfrm>
          <a:prstGeom prst="line">
            <a:avLst/>
          </a:prstGeom>
          <a:ln w="19050">
            <a:solidFill>
              <a:schemeClr val="bg1">
                <a:lumMod val="50000"/>
              </a:schemeClr>
            </a:solidFill>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V="1">
            <a:off x="-96437" y="4287443"/>
            <a:ext cx="2478881" cy="1"/>
          </a:xfrm>
          <a:prstGeom prst="line">
            <a:avLst/>
          </a:prstGeom>
          <a:ln w="19050">
            <a:solidFill>
              <a:schemeClr val="bg1">
                <a:lumMod val="50000"/>
              </a:schemeClr>
            </a:solidFill>
            <a:headEnd type="none" w="lg" len="lg"/>
            <a:tailEnd type="none"/>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1981200" y="5376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1" name="Oval 60"/>
          <p:cNvSpPr/>
          <p:nvPr/>
        </p:nvSpPr>
        <p:spPr>
          <a:xfrm>
            <a:off x="8153400" y="3471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2" name="TextBox 61"/>
          <p:cNvSpPr txBox="1"/>
          <p:nvPr/>
        </p:nvSpPr>
        <p:spPr>
          <a:xfrm>
            <a:off x="8305800" y="3243263"/>
            <a:ext cx="304800" cy="523220"/>
          </a:xfrm>
          <a:prstGeom prst="rect">
            <a:avLst/>
          </a:prstGeom>
          <a:noFill/>
        </p:spPr>
        <p:txBody>
          <a:bodyPr wrap="square" rtlCol="0">
            <a:spAutoFit/>
          </a:bodyPr>
          <a:lstStyle/>
          <a:p>
            <a:r>
              <a:rPr lang="en-US" sz="2800" b="1" dirty="0" smtClean="0">
                <a:solidFill>
                  <a:srgbClr val="000000"/>
                </a:solidFill>
              </a:rPr>
              <a:t>t</a:t>
            </a:r>
            <a:endParaRPr lang="en-US" sz="2800" b="1" baseline="-25000" dirty="0">
              <a:solidFill>
                <a:srgbClr val="000000"/>
              </a:solidFill>
            </a:endParaRPr>
          </a:p>
        </p:txBody>
      </p:sp>
      <p:sp>
        <p:nvSpPr>
          <p:cNvPr id="63" name="TextBox 62"/>
          <p:cNvSpPr txBox="1"/>
          <p:nvPr/>
        </p:nvSpPr>
        <p:spPr>
          <a:xfrm>
            <a:off x="1676400" y="4995863"/>
            <a:ext cx="304800" cy="523220"/>
          </a:xfrm>
          <a:prstGeom prst="rect">
            <a:avLst/>
          </a:prstGeom>
          <a:noFill/>
        </p:spPr>
        <p:txBody>
          <a:bodyPr wrap="square" rtlCol="0">
            <a:spAutoFit/>
          </a:bodyPr>
          <a:lstStyle/>
          <a:p>
            <a:r>
              <a:rPr lang="en-US" sz="2800" b="1" dirty="0" smtClean="0">
                <a:solidFill>
                  <a:srgbClr val="000000"/>
                </a:solidFill>
              </a:rPr>
              <a:t>s</a:t>
            </a:r>
            <a:endParaRPr lang="en-US" sz="2800" b="1" baseline="-25000" dirty="0">
              <a:solidFill>
                <a:srgbClr val="000000"/>
              </a:solidFill>
            </a:endParaRPr>
          </a:p>
        </p:txBody>
      </p:sp>
      <p:sp>
        <p:nvSpPr>
          <p:cNvPr id="64" name="Oval 63"/>
          <p:cNvSpPr/>
          <p:nvPr/>
        </p:nvSpPr>
        <p:spPr>
          <a:xfrm>
            <a:off x="1752600" y="4157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5" name="Oval 64"/>
          <p:cNvSpPr/>
          <p:nvPr/>
        </p:nvSpPr>
        <p:spPr>
          <a:xfrm>
            <a:off x="2057400" y="31670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66" name="Straight Connector 65"/>
          <p:cNvCxnSpPr/>
          <p:nvPr/>
        </p:nvCxnSpPr>
        <p:spPr>
          <a:xfrm rot="16200000" flipV="1">
            <a:off x="1327753" y="4732035"/>
            <a:ext cx="1223814" cy="2274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352800" y="3776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8" name="Oval 67"/>
          <p:cNvSpPr/>
          <p:nvPr/>
        </p:nvSpPr>
        <p:spPr>
          <a:xfrm>
            <a:off x="7467600" y="6062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9" name="Oval 68"/>
          <p:cNvSpPr/>
          <p:nvPr/>
        </p:nvSpPr>
        <p:spPr>
          <a:xfrm>
            <a:off x="8001000" y="4614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0" name="Oval 69"/>
          <p:cNvSpPr/>
          <p:nvPr/>
        </p:nvSpPr>
        <p:spPr>
          <a:xfrm>
            <a:off x="5562600" y="6062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1" name="Oval 70"/>
          <p:cNvSpPr/>
          <p:nvPr/>
        </p:nvSpPr>
        <p:spPr>
          <a:xfrm>
            <a:off x="3962400" y="5757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2" name="Oval 71"/>
          <p:cNvSpPr/>
          <p:nvPr/>
        </p:nvSpPr>
        <p:spPr>
          <a:xfrm>
            <a:off x="4953000" y="40052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73" name="Straight Connector 72"/>
          <p:cNvCxnSpPr/>
          <p:nvPr/>
        </p:nvCxnSpPr>
        <p:spPr>
          <a:xfrm rot="5400000" flipH="1" flipV="1">
            <a:off x="1476557" y="3582569"/>
            <a:ext cx="1000665" cy="3019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0800000" flipV="1">
            <a:off x="1825927" y="3845673"/>
            <a:ext cx="1595884" cy="3795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0800000">
            <a:off x="2127850" y="3224573"/>
            <a:ext cx="1311217" cy="6297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0800000">
            <a:off x="3430438" y="3854301"/>
            <a:ext cx="1603074" cy="2343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10800000">
            <a:off x="5662865" y="6134852"/>
            <a:ext cx="1876924" cy="120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0800000">
            <a:off x="2057401" y="5453064"/>
            <a:ext cx="1976886" cy="3853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3667665" y="4453841"/>
            <a:ext cx="1725284" cy="9920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10800000">
            <a:off x="4042914" y="5847003"/>
            <a:ext cx="1595887" cy="2758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0800000">
            <a:off x="6794741" y="4000950"/>
            <a:ext cx="1274441" cy="6780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6777487" y="3548063"/>
            <a:ext cx="1457864" cy="4701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flipH="1" flipV="1">
            <a:off x="7569981" y="4034321"/>
            <a:ext cx="1155942" cy="1575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0800000" flipV="1">
            <a:off x="5029201" y="4000950"/>
            <a:ext cx="1748286" cy="8051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a:off x="7076574" y="5142245"/>
            <a:ext cx="1455822" cy="5293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10800000" flipV="1">
            <a:off x="5638804" y="5303538"/>
            <a:ext cx="1000660" cy="8353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6705600" y="39290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8" name="Oval 87"/>
          <p:cNvSpPr/>
          <p:nvPr/>
        </p:nvSpPr>
        <p:spPr>
          <a:xfrm>
            <a:off x="6553200" y="52244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89" name="Straight Connector 88"/>
          <p:cNvCxnSpPr/>
          <p:nvPr/>
        </p:nvCxnSpPr>
        <p:spPr>
          <a:xfrm rot="5400000">
            <a:off x="6070121" y="4578922"/>
            <a:ext cx="1285340" cy="1293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457200" y="2193758"/>
            <a:ext cx="2438400" cy="854242"/>
          </a:xfrm>
          <a:prstGeom prst="rect">
            <a:avLst/>
          </a:prstGeom>
          <a:noFill/>
          <a:ln w="19050">
            <a:solidFill>
              <a:schemeClr val="bg1">
                <a:lumMod val="50000"/>
              </a:schemeClr>
            </a:solidFill>
          </a:ln>
        </p:spPr>
        <p:txBody>
          <a:bodyPr wrap="square" rtlCol="0">
            <a:noAutofit/>
          </a:bodyPr>
          <a:lstStyle/>
          <a:p>
            <a:r>
              <a:rPr lang="en-US" sz="2400" dirty="0" smtClean="0">
                <a:solidFill>
                  <a:srgbClr val="000000"/>
                </a:solidFill>
              </a:rPr>
              <a:t>• fixed paths</a:t>
            </a:r>
          </a:p>
          <a:p>
            <a:r>
              <a:rPr lang="en-US" sz="2400" dirty="0" smtClean="0">
                <a:solidFill>
                  <a:srgbClr val="000000"/>
                </a:solidFill>
              </a:rPr>
              <a:t>• splitting ratios</a:t>
            </a:r>
          </a:p>
          <a:p>
            <a:endParaRPr lang="en-US" sz="2400" baseline="-25000" dirty="0">
              <a:solidFill>
                <a:srgbClr val="000000"/>
              </a:solidFill>
            </a:endParaRPr>
          </a:p>
        </p:txBody>
      </p:sp>
      <p:sp>
        <p:nvSpPr>
          <p:cNvPr id="91" name="Freeform 90"/>
          <p:cNvSpPr/>
          <p:nvPr/>
        </p:nvSpPr>
        <p:spPr>
          <a:xfrm>
            <a:off x="1958197" y="3707652"/>
            <a:ext cx="6121878" cy="1587260"/>
          </a:xfrm>
          <a:custGeom>
            <a:avLst/>
            <a:gdLst>
              <a:gd name="connsiteX0" fmla="*/ 178278 w 6121878"/>
              <a:gd name="connsiteY0" fmla="*/ 1587260 h 1587260"/>
              <a:gd name="connsiteX1" fmla="*/ 14377 w 6121878"/>
              <a:gd name="connsiteY1" fmla="*/ 750498 h 1587260"/>
              <a:gd name="connsiteX2" fmla="*/ 264543 w 6121878"/>
              <a:gd name="connsiteY2" fmla="*/ 543464 h 1587260"/>
              <a:gd name="connsiteX3" fmla="*/ 1213448 w 6121878"/>
              <a:gd name="connsiteY3" fmla="*/ 310551 h 1587260"/>
              <a:gd name="connsiteX4" fmla="*/ 1877682 w 6121878"/>
              <a:gd name="connsiteY4" fmla="*/ 319177 h 1587260"/>
              <a:gd name="connsiteX5" fmla="*/ 2999116 w 6121878"/>
              <a:gd name="connsiteY5" fmla="*/ 491705 h 1587260"/>
              <a:gd name="connsiteX6" fmla="*/ 4344837 w 6121878"/>
              <a:gd name="connsiteY6" fmla="*/ 431320 h 1587260"/>
              <a:gd name="connsiteX7" fmla="*/ 5034950 w 6121878"/>
              <a:gd name="connsiteY7" fmla="*/ 362309 h 1587260"/>
              <a:gd name="connsiteX8" fmla="*/ 6121878 w 6121878"/>
              <a:gd name="connsiteY8" fmla="*/ 0 h 158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1878" h="1587260">
                <a:moveTo>
                  <a:pt x="178278" y="1587260"/>
                </a:moveTo>
                <a:cubicBezTo>
                  <a:pt x="89139" y="1255862"/>
                  <a:pt x="0" y="924464"/>
                  <a:pt x="14377" y="750498"/>
                </a:cubicBezTo>
                <a:cubicBezTo>
                  <a:pt x="28755" y="576532"/>
                  <a:pt x="64698" y="616789"/>
                  <a:pt x="264543" y="543464"/>
                </a:cubicBezTo>
                <a:cubicBezTo>
                  <a:pt x="464388" y="470140"/>
                  <a:pt x="944592" y="347932"/>
                  <a:pt x="1213448" y="310551"/>
                </a:cubicBezTo>
                <a:cubicBezTo>
                  <a:pt x="1482304" y="273170"/>
                  <a:pt x="1580071" y="288985"/>
                  <a:pt x="1877682" y="319177"/>
                </a:cubicBezTo>
                <a:cubicBezTo>
                  <a:pt x="2175293" y="349369"/>
                  <a:pt x="2587924" y="473015"/>
                  <a:pt x="2999116" y="491705"/>
                </a:cubicBezTo>
                <a:lnTo>
                  <a:pt x="4344837" y="431320"/>
                </a:lnTo>
                <a:cubicBezTo>
                  <a:pt x="4684143" y="409754"/>
                  <a:pt x="4738776" y="434196"/>
                  <a:pt x="5034950" y="362309"/>
                </a:cubicBezTo>
                <a:cubicBezTo>
                  <a:pt x="5331124" y="290422"/>
                  <a:pt x="5726501" y="145211"/>
                  <a:pt x="6121878" y="0"/>
                </a:cubicBezTo>
              </a:path>
            </a:pathLst>
          </a:custGeom>
          <a:ln w="31750">
            <a:solidFill>
              <a:srgbClr val="FF0000"/>
            </a:solidFill>
            <a:prstDash val="dashDot"/>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sp>
        <p:nvSpPr>
          <p:cNvPr id="92" name="Freeform 91"/>
          <p:cNvSpPr/>
          <p:nvPr/>
        </p:nvSpPr>
        <p:spPr>
          <a:xfrm>
            <a:off x="2170981" y="3793916"/>
            <a:ext cx="5934974" cy="2239992"/>
          </a:xfrm>
          <a:custGeom>
            <a:avLst/>
            <a:gdLst>
              <a:gd name="connsiteX0" fmla="*/ 0 w 5934974"/>
              <a:gd name="connsiteY0" fmla="*/ 1552755 h 2239992"/>
              <a:gd name="connsiteX1" fmla="*/ 1708030 w 5934974"/>
              <a:gd name="connsiteY1" fmla="*/ 1897811 h 2239992"/>
              <a:gd name="connsiteX2" fmla="*/ 3252159 w 5934974"/>
              <a:gd name="connsiteY2" fmla="*/ 2182483 h 2239992"/>
              <a:gd name="connsiteX3" fmla="*/ 4226944 w 5934974"/>
              <a:gd name="connsiteY3" fmla="*/ 2234241 h 2239992"/>
              <a:gd name="connsiteX4" fmla="*/ 4968815 w 5934974"/>
              <a:gd name="connsiteY4" fmla="*/ 2216989 h 2239992"/>
              <a:gd name="connsiteX5" fmla="*/ 5296619 w 5934974"/>
              <a:gd name="connsiteY5" fmla="*/ 2130724 h 2239992"/>
              <a:gd name="connsiteX6" fmla="*/ 5512279 w 5934974"/>
              <a:gd name="connsiteY6" fmla="*/ 1656272 h 2239992"/>
              <a:gd name="connsiteX7" fmla="*/ 5805577 w 5934974"/>
              <a:gd name="connsiteY7" fmla="*/ 828136 h 2239992"/>
              <a:gd name="connsiteX8" fmla="*/ 5934974 w 5934974"/>
              <a:gd name="connsiteY8" fmla="*/ 0 h 2239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34974" h="2239992">
                <a:moveTo>
                  <a:pt x="0" y="1552755"/>
                </a:moveTo>
                <a:lnTo>
                  <a:pt x="1708030" y="1897811"/>
                </a:lnTo>
                <a:cubicBezTo>
                  <a:pt x="2250056" y="2002766"/>
                  <a:pt x="2832340" y="2126411"/>
                  <a:pt x="3252159" y="2182483"/>
                </a:cubicBezTo>
                <a:cubicBezTo>
                  <a:pt x="3671978" y="2238555"/>
                  <a:pt x="3940835" y="2228490"/>
                  <a:pt x="4226944" y="2234241"/>
                </a:cubicBezTo>
                <a:cubicBezTo>
                  <a:pt x="4513053" y="2239992"/>
                  <a:pt x="4790536" y="2234242"/>
                  <a:pt x="4968815" y="2216989"/>
                </a:cubicBezTo>
                <a:cubicBezTo>
                  <a:pt x="5147094" y="2199736"/>
                  <a:pt x="5206042" y="2224177"/>
                  <a:pt x="5296619" y="2130724"/>
                </a:cubicBezTo>
                <a:cubicBezTo>
                  <a:pt x="5387196" y="2037271"/>
                  <a:pt x="5427453" y="1873370"/>
                  <a:pt x="5512279" y="1656272"/>
                </a:cubicBezTo>
                <a:cubicBezTo>
                  <a:pt x="5597105" y="1439174"/>
                  <a:pt x="5735128" y="1104181"/>
                  <a:pt x="5805577" y="828136"/>
                </a:cubicBezTo>
                <a:cubicBezTo>
                  <a:pt x="5876026" y="552091"/>
                  <a:pt x="5905500" y="276045"/>
                  <a:pt x="5934974" y="0"/>
                </a:cubicBezTo>
              </a:path>
            </a:pathLst>
          </a:custGeom>
          <a:ln w="31750">
            <a:solidFill>
              <a:srgbClr val="0070C0"/>
            </a:solidFill>
            <a:prstDash val="dash"/>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sp>
        <p:nvSpPr>
          <p:cNvPr id="93" name="Freeform 92"/>
          <p:cNvSpPr/>
          <p:nvPr/>
        </p:nvSpPr>
        <p:spPr>
          <a:xfrm>
            <a:off x="2196860" y="3862927"/>
            <a:ext cx="6098876" cy="1719533"/>
          </a:xfrm>
          <a:custGeom>
            <a:avLst/>
            <a:gdLst>
              <a:gd name="connsiteX0" fmla="*/ 0 w 6098876"/>
              <a:gd name="connsiteY0" fmla="*/ 1397479 h 1719533"/>
              <a:gd name="connsiteX1" fmla="*/ 1242204 w 6098876"/>
              <a:gd name="connsiteY1" fmla="*/ 1639019 h 1719533"/>
              <a:gd name="connsiteX2" fmla="*/ 1802921 w 6098876"/>
              <a:gd name="connsiteY2" fmla="*/ 1673525 h 1719533"/>
              <a:gd name="connsiteX3" fmla="*/ 2061714 w 6098876"/>
              <a:gd name="connsiteY3" fmla="*/ 1362974 h 1719533"/>
              <a:gd name="connsiteX4" fmla="*/ 2467155 w 6098876"/>
              <a:gd name="connsiteY4" fmla="*/ 664234 h 1719533"/>
              <a:gd name="connsiteX5" fmla="*/ 2639683 w 6098876"/>
              <a:gd name="connsiteY5" fmla="*/ 448574 h 1719533"/>
              <a:gd name="connsiteX6" fmla="*/ 2941608 w 6098876"/>
              <a:gd name="connsiteY6" fmla="*/ 422694 h 1719533"/>
              <a:gd name="connsiteX7" fmla="*/ 3985404 w 6098876"/>
              <a:gd name="connsiteY7" fmla="*/ 379562 h 1719533"/>
              <a:gd name="connsiteX8" fmla="*/ 4485736 w 6098876"/>
              <a:gd name="connsiteY8" fmla="*/ 353683 h 1719533"/>
              <a:gd name="connsiteX9" fmla="*/ 4710023 w 6098876"/>
              <a:gd name="connsiteY9" fmla="*/ 345057 h 1719533"/>
              <a:gd name="connsiteX10" fmla="*/ 4942936 w 6098876"/>
              <a:gd name="connsiteY10" fmla="*/ 414068 h 1719533"/>
              <a:gd name="connsiteX11" fmla="*/ 5391510 w 6098876"/>
              <a:gd name="connsiteY11" fmla="*/ 672861 h 1719533"/>
              <a:gd name="connsiteX12" fmla="*/ 5633049 w 6098876"/>
              <a:gd name="connsiteY12" fmla="*/ 810883 h 1719533"/>
              <a:gd name="connsiteX13" fmla="*/ 5883215 w 6098876"/>
              <a:gd name="connsiteY13" fmla="*/ 957532 h 1719533"/>
              <a:gd name="connsiteX14" fmla="*/ 6003985 w 6098876"/>
              <a:gd name="connsiteY14" fmla="*/ 888521 h 1719533"/>
              <a:gd name="connsiteX15" fmla="*/ 6047117 w 6098876"/>
              <a:gd name="connsiteY15" fmla="*/ 543464 h 1719533"/>
              <a:gd name="connsiteX16" fmla="*/ 6098876 w 6098876"/>
              <a:gd name="connsiteY16" fmla="*/ 0 h 1719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8876" h="1719533">
                <a:moveTo>
                  <a:pt x="0" y="1397479"/>
                </a:moveTo>
                <a:cubicBezTo>
                  <a:pt x="470858" y="1495245"/>
                  <a:pt x="941717" y="1593011"/>
                  <a:pt x="1242204" y="1639019"/>
                </a:cubicBezTo>
                <a:cubicBezTo>
                  <a:pt x="1542691" y="1685027"/>
                  <a:pt x="1666336" y="1719533"/>
                  <a:pt x="1802921" y="1673525"/>
                </a:cubicBezTo>
                <a:cubicBezTo>
                  <a:pt x="1939506" y="1627518"/>
                  <a:pt x="1951008" y="1531189"/>
                  <a:pt x="2061714" y="1362974"/>
                </a:cubicBezTo>
                <a:cubicBezTo>
                  <a:pt x="2172420" y="1194759"/>
                  <a:pt x="2370827" y="816634"/>
                  <a:pt x="2467155" y="664234"/>
                </a:cubicBezTo>
                <a:cubicBezTo>
                  <a:pt x="2563483" y="511834"/>
                  <a:pt x="2560608" y="488831"/>
                  <a:pt x="2639683" y="448574"/>
                </a:cubicBezTo>
                <a:cubicBezTo>
                  <a:pt x="2718758" y="408317"/>
                  <a:pt x="2941608" y="422694"/>
                  <a:pt x="2941608" y="422694"/>
                </a:cubicBezTo>
                <a:lnTo>
                  <a:pt x="3985404" y="379562"/>
                </a:lnTo>
                <a:lnTo>
                  <a:pt x="4485736" y="353683"/>
                </a:lnTo>
                <a:cubicBezTo>
                  <a:pt x="4606506" y="347932"/>
                  <a:pt x="4633823" y="334993"/>
                  <a:pt x="4710023" y="345057"/>
                </a:cubicBezTo>
                <a:cubicBezTo>
                  <a:pt x="4786223" y="355121"/>
                  <a:pt x="4829355" y="359434"/>
                  <a:pt x="4942936" y="414068"/>
                </a:cubicBezTo>
                <a:cubicBezTo>
                  <a:pt x="5056517" y="468702"/>
                  <a:pt x="5391510" y="672861"/>
                  <a:pt x="5391510" y="672861"/>
                </a:cubicBezTo>
                <a:lnTo>
                  <a:pt x="5633049" y="810883"/>
                </a:lnTo>
                <a:cubicBezTo>
                  <a:pt x="5715000" y="858328"/>
                  <a:pt x="5821392" y="944592"/>
                  <a:pt x="5883215" y="957532"/>
                </a:cubicBezTo>
                <a:cubicBezTo>
                  <a:pt x="5945038" y="970472"/>
                  <a:pt x="5976668" y="957532"/>
                  <a:pt x="6003985" y="888521"/>
                </a:cubicBezTo>
                <a:cubicBezTo>
                  <a:pt x="6031302" y="819510"/>
                  <a:pt x="6031302" y="691551"/>
                  <a:pt x="6047117" y="543464"/>
                </a:cubicBezTo>
                <a:cubicBezTo>
                  <a:pt x="6062932" y="395377"/>
                  <a:pt x="6080904" y="197688"/>
                  <a:pt x="6098876" y="0"/>
                </a:cubicBezTo>
              </a:path>
            </a:pathLst>
          </a:custGeom>
          <a:ln w="31750">
            <a:solidFill>
              <a:srgbClr val="00B050"/>
            </a:solidFill>
            <a:prstDash val="sysDash"/>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cxnSp>
        <p:nvCxnSpPr>
          <p:cNvPr id="94" name="Straight Connector 93"/>
          <p:cNvCxnSpPr/>
          <p:nvPr/>
        </p:nvCxnSpPr>
        <p:spPr>
          <a:xfrm rot="10800000" flipV="1">
            <a:off x="1143000" y="1904999"/>
            <a:ext cx="2895600" cy="3"/>
          </a:xfrm>
          <a:prstGeom prst="line">
            <a:avLst/>
          </a:prstGeom>
          <a:ln w="19050">
            <a:solidFill>
              <a:schemeClr val="bg1">
                <a:lumMod val="50000"/>
              </a:schemeClr>
            </a:solidFill>
            <a:tailEnd type="none" w="lg" len="lg"/>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rot="10800000">
            <a:off x="1143000" y="5524800"/>
            <a:ext cx="795068" cy="11652"/>
          </a:xfrm>
          <a:prstGeom prst="line">
            <a:avLst/>
          </a:prstGeom>
          <a:ln w="19050">
            <a:solidFill>
              <a:schemeClr val="bg1">
                <a:lumMod val="50000"/>
              </a:schemeClr>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2743200" y="4005263"/>
            <a:ext cx="990600" cy="461665"/>
          </a:xfrm>
          <a:prstGeom prst="rect">
            <a:avLst/>
          </a:prstGeom>
          <a:noFill/>
        </p:spPr>
        <p:txBody>
          <a:bodyPr wrap="square" rtlCol="0">
            <a:spAutoFit/>
          </a:bodyPr>
          <a:lstStyle/>
          <a:p>
            <a:r>
              <a:rPr lang="en-US" sz="2400" b="1" dirty="0" smtClean="0">
                <a:solidFill>
                  <a:srgbClr val="FF0000"/>
                </a:solidFill>
              </a:rPr>
              <a:t>0.25</a:t>
            </a:r>
            <a:endParaRPr lang="en-US" sz="2400" b="1" baseline="-25000" dirty="0">
              <a:solidFill>
                <a:srgbClr val="FF0000"/>
              </a:solidFill>
            </a:endParaRPr>
          </a:p>
        </p:txBody>
      </p:sp>
      <p:sp>
        <p:nvSpPr>
          <p:cNvPr id="97" name="TextBox 96"/>
          <p:cNvSpPr txBox="1"/>
          <p:nvPr/>
        </p:nvSpPr>
        <p:spPr>
          <a:xfrm>
            <a:off x="3733800" y="4691063"/>
            <a:ext cx="914400" cy="461665"/>
          </a:xfrm>
          <a:prstGeom prst="rect">
            <a:avLst/>
          </a:prstGeom>
          <a:noFill/>
        </p:spPr>
        <p:txBody>
          <a:bodyPr wrap="square" rtlCol="0">
            <a:spAutoFit/>
          </a:bodyPr>
          <a:lstStyle/>
          <a:p>
            <a:r>
              <a:rPr lang="en-US" sz="2400" b="1" dirty="0" smtClean="0">
                <a:solidFill>
                  <a:srgbClr val="00B050"/>
                </a:solidFill>
              </a:rPr>
              <a:t>0.25</a:t>
            </a:r>
            <a:endParaRPr lang="en-US" sz="2400" b="1" baseline="-25000" dirty="0">
              <a:solidFill>
                <a:srgbClr val="00B050"/>
              </a:solidFill>
            </a:endParaRPr>
          </a:p>
        </p:txBody>
      </p:sp>
      <p:sp>
        <p:nvSpPr>
          <p:cNvPr id="98" name="TextBox 97"/>
          <p:cNvSpPr txBox="1"/>
          <p:nvPr/>
        </p:nvSpPr>
        <p:spPr>
          <a:xfrm>
            <a:off x="4648200" y="5448598"/>
            <a:ext cx="762000" cy="461665"/>
          </a:xfrm>
          <a:prstGeom prst="rect">
            <a:avLst/>
          </a:prstGeom>
          <a:noFill/>
        </p:spPr>
        <p:txBody>
          <a:bodyPr wrap="square" rtlCol="0">
            <a:spAutoFit/>
          </a:bodyPr>
          <a:lstStyle/>
          <a:p>
            <a:r>
              <a:rPr lang="en-US" sz="2400" b="1" dirty="0" smtClean="0">
                <a:solidFill>
                  <a:srgbClr val="0070C0"/>
                </a:solidFill>
              </a:rPr>
              <a:t>0.5</a:t>
            </a:r>
            <a:endParaRPr lang="en-US" sz="2400" b="1" baseline="-25000" dirty="0">
              <a:solidFill>
                <a:srgbClr val="0070C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24</a:t>
            </a:fld>
            <a:endParaRPr lang="en-US">
              <a:solidFill>
                <a:srgbClr val="000000"/>
              </a:solidFill>
            </a:endParaRPr>
          </a:p>
        </p:txBody>
      </p:sp>
      <p:sp>
        <p:nvSpPr>
          <p:cNvPr id="5" name="Slide Number Placeholder 5"/>
          <p:cNvSpPr txBox="1">
            <a:spLocks/>
          </p:cNvSpPr>
          <p:nvPr/>
        </p:nvSpPr>
        <p:spPr>
          <a:xfrm>
            <a:off x="6553200" y="6059487"/>
            <a:ext cx="1981200" cy="476250"/>
          </a:xfrm>
          <a:prstGeom prst="rect">
            <a:avLst/>
          </a:prstGeom>
        </p:spPr>
        <p:txBody>
          <a:bodyPr/>
          <a:lstStyle/>
          <a:p>
            <a:pPr marL="0" marR="0" lvl="0" indent="0" algn="l" defTabSz="457200" rtl="0" eaLnBrk="1" fontAlgn="base" latinLnBrk="0" hangingPunct="1">
              <a:lnSpc>
                <a:spcPct val="100000"/>
              </a:lnSpc>
              <a:spcBef>
                <a:spcPct val="0"/>
              </a:spcBef>
              <a:spcAft>
                <a:spcPct val="0"/>
              </a:spcAft>
              <a:buClrTx/>
              <a:buSzTx/>
              <a:buFontTx/>
              <a:buNone/>
              <a:tabLst/>
              <a:defRPr/>
            </a:pPr>
            <a:fld id="{781E6D83-A576-41E7-80BA-5DC4169F01B4}" type="slidenum">
              <a:rPr kumimoji="0" lang="zh-CN" altLang="en-US" sz="1800" b="0" i="0" u="none" strike="noStrike" kern="1200" cap="none" spc="0" normalizeH="0" baseline="0" noProof="0" smtClean="0">
                <a:ln>
                  <a:noFill/>
                </a:ln>
                <a:solidFill>
                  <a:srgbClr val="000000"/>
                </a:solidFill>
                <a:effectLst/>
                <a:uLnTx/>
                <a:uFillTx/>
                <a:latin typeface="Arial" charset="0"/>
                <a:ea typeface="ヒラギノ角ゴ Pro W3" charset="-128"/>
                <a:cs typeface="ヒラギノ角ゴ Pro W3" charset="-128"/>
              </a:rPr>
              <a:pPr marL="0" marR="0" lvl="0" indent="0" algn="l" defTabSz="457200" rtl="0" eaLnBrk="1" fontAlgn="base" latinLnBrk="0" hangingPunct="1">
                <a:lnSpc>
                  <a:spcPct val="100000"/>
                </a:lnSpc>
                <a:spcBef>
                  <a:spcPct val="0"/>
                </a:spcBef>
                <a:spcAft>
                  <a:spcPct val="0"/>
                </a:spcAft>
                <a:buClrTx/>
                <a:buSzTx/>
                <a:buFontTx/>
                <a:buNone/>
                <a:tabLst/>
                <a:defRPr/>
              </a:pPr>
              <a:t>24</a:t>
            </a:fld>
            <a:endParaRPr kumimoji="0" lang="en-US" altLang="zh-CN" sz="1800" b="0" i="0" u="none" strike="noStrike" kern="1200" cap="none" spc="0" normalizeH="0" baseline="0" noProof="0">
              <a:ln>
                <a:noFill/>
              </a:ln>
              <a:solidFill>
                <a:srgbClr val="000000"/>
              </a:solidFill>
              <a:effectLst/>
              <a:uLnTx/>
              <a:uFillTx/>
              <a:latin typeface="Arial" charset="0"/>
              <a:ea typeface="ヒラギノ角ゴ Pro W3" charset="-128"/>
              <a:cs typeface="ヒラギノ角ゴ Pro W3" charset="-128"/>
            </a:endParaRPr>
          </a:p>
        </p:txBody>
      </p:sp>
      <p:sp>
        <p:nvSpPr>
          <p:cNvPr id="6" name="Text Box 4"/>
          <p:cNvSpPr txBox="1">
            <a:spLocks noChangeArrowheads="1"/>
          </p:cNvSpPr>
          <p:nvPr/>
        </p:nvSpPr>
        <p:spPr bwMode="auto">
          <a:xfrm>
            <a:off x="1660525" y="6415087"/>
            <a:ext cx="184150" cy="366713"/>
          </a:xfrm>
          <a:prstGeom prst="rect">
            <a:avLst/>
          </a:prstGeom>
          <a:noFill/>
          <a:ln w="9525">
            <a:noFill/>
            <a:miter lim="800000"/>
            <a:headEnd/>
            <a:tailEnd/>
          </a:ln>
        </p:spPr>
        <p:txBody>
          <a:bodyPr wrap="none">
            <a:spAutoFit/>
          </a:bodyPr>
          <a:lstStyle/>
          <a:p>
            <a:endParaRPr lang="en-US">
              <a:solidFill>
                <a:srgbClr val="000000"/>
              </a:solidFill>
            </a:endParaRPr>
          </a:p>
        </p:txBody>
      </p:sp>
      <p:cxnSp>
        <p:nvCxnSpPr>
          <p:cNvPr id="9" name="Straight Connector 8"/>
          <p:cNvCxnSpPr/>
          <p:nvPr/>
        </p:nvCxnSpPr>
        <p:spPr>
          <a:xfrm rot="16200000" flipV="1">
            <a:off x="-96437" y="4287443"/>
            <a:ext cx="2478881" cy="1"/>
          </a:xfrm>
          <a:prstGeom prst="line">
            <a:avLst/>
          </a:prstGeom>
          <a:ln w="19050">
            <a:solidFill>
              <a:schemeClr val="bg1">
                <a:lumMod val="50000"/>
              </a:schemeClr>
            </a:solidFill>
            <a:headEnd type="none" w="lg" len="lg"/>
            <a:tailEnd type="none"/>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981200" y="5376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1" name="Oval 10"/>
          <p:cNvSpPr/>
          <p:nvPr/>
        </p:nvSpPr>
        <p:spPr>
          <a:xfrm>
            <a:off x="8153400" y="3471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TextBox 11"/>
          <p:cNvSpPr txBox="1"/>
          <p:nvPr/>
        </p:nvSpPr>
        <p:spPr>
          <a:xfrm>
            <a:off x="8305800" y="3243263"/>
            <a:ext cx="304800" cy="523220"/>
          </a:xfrm>
          <a:prstGeom prst="rect">
            <a:avLst/>
          </a:prstGeom>
          <a:noFill/>
        </p:spPr>
        <p:txBody>
          <a:bodyPr wrap="square" rtlCol="0">
            <a:spAutoFit/>
          </a:bodyPr>
          <a:lstStyle/>
          <a:p>
            <a:r>
              <a:rPr lang="en-US" sz="2800" b="1" dirty="0" smtClean="0">
                <a:solidFill>
                  <a:srgbClr val="000000"/>
                </a:solidFill>
              </a:rPr>
              <a:t>t</a:t>
            </a:r>
            <a:endParaRPr lang="en-US" sz="2800" b="1" baseline="-25000" dirty="0">
              <a:solidFill>
                <a:srgbClr val="000000"/>
              </a:solidFill>
            </a:endParaRPr>
          </a:p>
        </p:txBody>
      </p:sp>
      <p:sp>
        <p:nvSpPr>
          <p:cNvPr id="13" name="TextBox 12"/>
          <p:cNvSpPr txBox="1"/>
          <p:nvPr/>
        </p:nvSpPr>
        <p:spPr>
          <a:xfrm>
            <a:off x="1676400" y="4995863"/>
            <a:ext cx="304800" cy="523220"/>
          </a:xfrm>
          <a:prstGeom prst="rect">
            <a:avLst/>
          </a:prstGeom>
          <a:noFill/>
        </p:spPr>
        <p:txBody>
          <a:bodyPr wrap="square" rtlCol="0">
            <a:spAutoFit/>
          </a:bodyPr>
          <a:lstStyle/>
          <a:p>
            <a:r>
              <a:rPr lang="en-US" sz="2800" b="1" dirty="0" smtClean="0">
                <a:solidFill>
                  <a:srgbClr val="000000"/>
                </a:solidFill>
              </a:rPr>
              <a:t>s</a:t>
            </a:r>
            <a:endParaRPr lang="en-US" sz="2800" b="1" baseline="-25000" dirty="0">
              <a:solidFill>
                <a:srgbClr val="000000"/>
              </a:solidFill>
            </a:endParaRPr>
          </a:p>
        </p:txBody>
      </p:sp>
      <p:sp>
        <p:nvSpPr>
          <p:cNvPr id="14" name="TextBox 13"/>
          <p:cNvSpPr txBox="1"/>
          <p:nvPr/>
        </p:nvSpPr>
        <p:spPr>
          <a:xfrm>
            <a:off x="6248400" y="5529263"/>
            <a:ext cx="1219200" cy="461665"/>
          </a:xfrm>
          <a:prstGeom prst="rect">
            <a:avLst/>
          </a:prstGeom>
          <a:noFill/>
        </p:spPr>
        <p:txBody>
          <a:bodyPr wrap="square" rtlCol="0">
            <a:spAutoFit/>
          </a:bodyPr>
          <a:lstStyle/>
          <a:p>
            <a:r>
              <a:rPr lang="en-US" sz="2400" dirty="0" smtClean="0">
                <a:solidFill>
                  <a:srgbClr val="000000"/>
                </a:solidFill>
              </a:rPr>
              <a:t>link cut</a:t>
            </a:r>
            <a:endParaRPr lang="en-US" sz="2400" baseline="-25000" dirty="0">
              <a:solidFill>
                <a:srgbClr val="000000"/>
              </a:solidFill>
            </a:endParaRPr>
          </a:p>
        </p:txBody>
      </p:sp>
      <p:sp>
        <p:nvSpPr>
          <p:cNvPr id="15" name="Oval 14"/>
          <p:cNvSpPr/>
          <p:nvPr/>
        </p:nvSpPr>
        <p:spPr>
          <a:xfrm>
            <a:off x="1752600" y="4157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6" name="Oval 15"/>
          <p:cNvSpPr/>
          <p:nvPr/>
        </p:nvSpPr>
        <p:spPr>
          <a:xfrm>
            <a:off x="2057400" y="31670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17" name="Straight Connector 16"/>
          <p:cNvCxnSpPr/>
          <p:nvPr/>
        </p:nvCxnSpPr>
        <p:spPr>
          <a:xfrm rot="16200000" flipV="1">
            <a:off x="1327753" y="4732035"/>
            <a:ext cx="1223814" cy="2274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3352800" y="3776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Oval 18"/>
          <p:cNvSpPr/>
          <p:nvPr/>
        </p:nvSpPr>
        <p:spPr>
          <a:xfrm>
            <a:off x="7467600" y="6062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0" name="Oval 19"/>
          <p:cNvSpPr/>
          <p:nvPr/>
        </p:nvSpPr>
        <p:spPr>
          <a:xfrm>
            <a:off x="8001000" y="4614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1" name="Oval 20"/>
          <p:cNvSpPr/>
          <p:nvPr/>
        </p:nvSpPr>
        <p:spPr>
          <a:xfrm>
            <a:off x="5562600" y="60626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2" name="Oval 21"/>
          <p:cNvSpPr/>
          <p:nvPr/>
        </p:nvSpPr>
        <p:spPr>
          <a:xfrm>
            <a:off x="3962400" y="57578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3" name="Oval 22"/>
          <p:cNvSpPr/>
          <p:nvPr/>
        </p:nvSpPr>
        <p:spPr>
          <a:xfrm>
            <a:off x="4953000" y="40052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24" name="Straight Connector 23"/>
          <p:cNvCxnSpPr/>
          <p:nvPr/>
        </p:nvCxnSpPr>
        <p:spPr>
          <a:xfrm rot="5400000" flipH="1" flipV="1">
            <a:off x="1476557" y="3582569"/>
            <a:ext cx="1000665" cy="3019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0800000" flipV="1">
            <a:off x="1825927" y="3845673"/>
            <a:ext cx="1595884" cy="37956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a:off x="2127850" y="3224573"/>
            <a:ext cx="1311217" cy="6297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0800000">
            <a:off x="3430438" y="3854301"/>
            <a:ext cx="1603074" cy="2343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0800000">
            <a:off x="5662865" y="6134852"/>
            <a:ext cx="1876924" cy="120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a:off x="2057401" y="5453064"/>
            <a:ext cx="1976886" cy="3853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3667665" y="4453841"/>
            <a:ext cx="1725284" cy="99203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0800000">
            <a:off x="4042914" y="5847003"/>
            <a:ext cx="1595887" cy="2758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0800000">
            <a:off x="6794741" y="4000950"/>
            <a:ext cx="1274441" cy="6780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6777487" y="3548063"/>
            <a:ext cx="1457864" cy="4701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flipH="1" flipV="1">
            <a:off x="7569981" y="4034321"/>
            <a:ext cx="1155942" cy="15754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0800000" flipV="1">
            <a:off x="5029201" y="4000950"/>
            <a:ext cx="1748286" cy="8051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7076574" y="5142245"/>
            <a:ext cx="1455822" cy="5293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0800000" flipV="1">
            <a:off x="5638804" y="5303538"/>
            <a:ext cx="1000660" cy="8353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6705600" y="39290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9" name="Oval 38"/>
          <p:cNvSpPr/>
          <p:nvPr/>
        </p:nvSpPr>
        <p:spPr>
          <a:xfrm>
            <a:off x="6553200" y="5224463"/>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40" name="Straight Connector 39"/>
          <p:cNvCxnSpPr/>
          <p:nvPr/>
        </p:nvCxnSpPr>
        <p:spPr>
          <a:xfrm rot="5400000">
            <a:off x="6070121" y="4578922"/>
            <a:ext cx="1285340" cy="1293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rot="637267">
            <a:off x="3263954" y="6002761"/>
            <a:ext cx="2017480" cy="508884"/>
          </a:xfrm>
          <a:prstGeom prst="rect">
            <a:avLst/>
          </a:prstGeom>
          <a:noFill/>
          <a:ln w="19050">
            <a:solidFill>
              <a:schemeClr val="bg1">
                <a:lumMod val="50000"/>
              </a:schemeClr>
            </a:solidFill>
          </a:ln>
        </p:spPr>
        <p:txBody>
          <a:bodyPr wrap="square" rtlCol="0">
            <a:noAutofit/>
          </a:bodyPr>
          <a:lstStyle/>
          <a:p>
            <a:r>
              <a:rPr lang="en-US" sz="2400" dirty="0" smtClean="0">
                <a:solidFill>
                  <a:srgbClr val="000000"/>
                </a:solidFill>
              </a:rPr>
              <a:t>path probing</a:t>
            </a:r>
          </a:p>
          <a:p>
            <a:endParaRPr lang="en-US" sz="2400" baseline="-25000" dirty="0">
              <a:solidFill>
                <a:srgbClr val="000000"/>
              </a:solidFill>
            </a:endParaRPr>
          </a:p>
        </p:txBody>
      </p:sp>
      <p:sp>
        <p:nvSpPr>
          <p:cNvPr id="42" name="TextBox 41"/>
          <p:cNvSpPr txBox="1"/>
          <p:nvPr/>
        </p:nvSpPr>
        <p:spPr>
          <a:xfrm>
            <a:off x="457200" y="2193758"/>
            <a:ext cx="2438400" cy="854242"/>
          </a:xfrm>
          <a:prstGeom prst="rect">
            <a:avLst/>
          </a:prstGeom>
          <a:noFill/>
          <a:ln w="19050">
            <a:solidFill>
              <a:schemeClr val="bg1">
                <a:lumMod val="50000"/>
              </a:schemeClr>
            </a:solidFill>
          </a:ln>
        </p:spPr>
        <p:txBody>
          <a:bodyPr wrap="square" rtlCol="0">
            <a:noAutofit/>
          </a:bodyPr>
          <a:lstStyle/>
          <a:p>
            <a:r>
              <a:rPr lang="en-US" sz="2400" dirty="0" smtClean="0">
                <a:solidFill>
                  <a:srgbClr val="000000"/>
                </a:solidFill>
              </a:rPr>
              <a:t>• fixed paths</a:t>
            </a:r>
          </a:p>
          <a:p>
            <a:r>
              <a:rPr lang="en-US" sz="2400" dirty="0" smtClean="0">
                <a:solidFill>
                  <a:srgbClr val="000000"/>
                </a:solidFill>
              </a:rPr>
              <a:t>• splitting ratios</a:t>
            </a:r>
          </a:p>
          <a:p>
            <a:endParaRPr lang="en-US" sz="2400" baseline="-25000" dirty="0">
              <a:solidFill>
                <a:srgbClr val="000000"/>
              </a:solidFill>
            </a:endParaRPr>
          </a:p>
        </p:txBody>
      </p:sp>
      <p:sp>
        <p:nvSpPr>
          <p:cNvPr id="43" name="Freeform 42"/>
          <p:cNvSpPr/>
          <p:nvPr/>
        </p:nvSpPr>
        <p:spPr>
          <a:xfrm>
            <a:off x="1958197" y="3707652"/>
            <a:ext cx="6121878" cy="1587260"/>
          </a:xfrm>
          <a:custGeom>
            <a:avLst/>
            <a:gdLst>
              <a:gd name="connsiteX0" fmla="*/ 178278 w 6121878"/>
              <a:gd name="connsiteY0" fmla="*/ 1587260 h 1587260"/>
              <a:gd name="connsiteX1" fmla="*/ 14377 w 6121878"/>
              <a:gd name="connsiteY1" fmla="*/ 750498 h 1587260"/>
              <a:gd name="connsiteX2" fmla="*/ 264543 w 6121878"/>
              <a:gd name="connsiteY2" fmla="*/ 543464 h 1587260"/>
              <a:gd name="connsiteX3" fmla="*/ 1213448 w 6121878"/>
              <a:gd name="connsiteY3" fmla="*/ 310551 h 1587260"/>
              <a:gd name="connsiteX4" fmla="*/ 1877682 w 6121878"/>
              <a:gd name="connsiteY4" fmla="*/ 319177 h 1587260"/>
              <a:gd name="connsiteX5" fmla="*/ 2999116 w 6121878"/>
              <a:gd name="connsiteY5" fmla="*/ 491705 h 1587260"/>
              <a:gd name="connsiteX6" fmla="*/ 4344837 w 6121878"/>
              <a:gd name="connsiteY6" fmla="*/ 431320 h 1587260"/>
              <a:gd name="connsiteX7" fmla="*/ 5034950 w 6121878"/>
              <a:gd name="connsiteY7" fmla="*/ 362309 h 1587260"/>
              <a:gd name="connsiteX8" fmla="*/ 6121878 w 6121878"/>
              <a:gd name="connsiteY8" fmla="*/ 0 h 158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21878" h="1587260">
                <a:moveTo>
                  <a:pt x="178278" y="1587260"/>
                </a:moveTo>
                <a:cubicBezTo>
                  <a:pt x="89139" y="1255862"/>
                  <a:pt x="0" y="924464"/>
                  <a:pt x="14377" y="750498"/>
                </a:cubicBezTo>
                <a:cubicBezTo>
                  <a:pt x="28755" y="576532"/>
                  <a:pt x="64698" y="616789"/>
                  <a:pt x="264543" y="543464"/>
                </a:cubicBezTo>
                <a:cubicBezTo>
                  <a:pt x="464388" y="470140"/>
                  <a:pt x="944592" y="347932"/>
                  <a:pt x="1213448" y="310551"/>
                </a:cubicBezTo>
                <a:cubicBezTo>
                  <a:pt x="1482304" y="273170"/>
                  <a:pt x="1580071" y="288985"/>
                  <a:pt x="1877682" y="319177"/>
                </a:cubicBezTo>
                <a:cubicBezTo>
                  <a:pt x="2175293" y="349369"/>
                  <a:pt x="2587924" y="473015"/>
                  <a:pt x="2999116" y="491705"/>
                </a:cubicBezTo>
                <a:lnTo>
                  <a:pt x="4344837" y="431320"/>
                </a:lnTo>
                <a:cubicBezTo>
                  <a:pt x="4684143" y="409754"/>
                  <a:pt x="4738776" y="434196"/>
                  <a:pt x="5034950" y="362309"/>
                </a:cubicBezTo>
                <a:cubicBezTo>
                  <a:pt x="5331124" y="290422"/>
                  <a:pt x="5726501" y="145211"/>
                  <a:pt x="6121878" y="0"/>
                </a:cubicBezTo>
              </a:path>
            </a:pathLst>
          </a:custGeom>
          <a:ln w="31750">
            <a:solidFill>
              <a:srgbClr val="FF0000"/>
            </a:solidFill>
            <a:prstDash val="dashDot"/>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sp>
        <p:nvSpPr>
          <p:cNvPr id="44" name="Freeform 43"/>
          <p:cNvSpPr/>
          <p:nvPr/>
        </p:nvSpPr>
        <p:spPr>
          <a:xfrm>
            <a:off x="2170981" y="3793916"/>
            <a:ext cx="5934974" cy="2239992"/>
          </a:xfrm>
          <a:custGeom>
            <a:avLst/>
            <a:gdLst>
              <a:gd name="connsiteX0" fmla="*/ 0 w 5934974"/>
              <a:gd name="connsiteY0" fmla="*/ 1552755 h 2239992"/>
              <a:gd name="connsiteX1" fmla="*/ 1708030 w 5934974"/>
              <a:gd name="connsiteY1" fmla="*/ 1897811 h 2239992"/>
              <a:gd name="connsiteX2" fmla="*/ 3252159 w 5934974"/>
              <a:gd name="connsiteY2" fmla="*/ 2182483 h 2239992"/>
              <a:gd name="connsiteX3" fmla="*/ 4226944 w 5934974"/>
              <a:gd name="connsiteY3" fmla="*/ 2234241 h 2239992"/>
              <a:gd name="connsiteX4" fmla="*/ 4968815 w 5934974"/>
              <a:gd name="connsiteY4" fmla="*/ 2216989 h 2239992"/>
              <a:gd name="connsiteX5" fmla="*/ 5296619 w 5934974"/>
              <a:gd name="connsiteY5" fmla="*/ 2130724 h 2239992"/>
              <a:gd name="connsiteX6" fmla="*/ 5512279 w 5934974"/>
              <a:gd name="connsiteY6" fmla="*/ 1656272 h 2239992"/>
              <a:gd name="connsiteX7" fmla="*/ 5805577 w 5934974"/>
              <a:gd name="connsiteY7" fmla="*/ 828136 h 2239992"/>
              <a:gd name="connsiteX8" fmla="*/ 5934974 w 5934974"/>
              <a:gd name="connsiteY8" fmla="*/ 0 h 2239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34974" h="2239992">
                <a:moveTo>
                  <a:pt x="0" y="1552755"/>
                </a:moveTo>
                <a:lnTo>
                  <a:pt x="1708030" y="1897811"/>
                </a:lnTo>
                <a:cubicBezTo>
                  <a:pt x="2250056" y="2002766"/>
                  <a:pt x="2832340" y="2126411"/>
                  <a:pt x="3252159" y="2182483"/>
                </a:cubicBezTo>
                <a:cubicBezTo>
                  <a:pt x="3671978" y="2238555"/>
                  <a:pt x="3940835" y="2228490"/>
                  <a:pt x="4226944" y="2234241"/>
                </a:cubicBezTo>
                <a:cubicBezTo>
                  <a:pt x="4513053" y="2239992"/>
                  <a:pt x="4790536" y="2234242"/>
                  <a:pt x="4968815" y="2216989"/>
                </a:cubicBezTo>
                <a:cubicBezTo>
                  <a:pt x="5147094" y="2199736"/>
                  <a:pt x="5206042" y="2224177"/>
                  <a:pt x="5296619" y="2130724"/>
                </a:cubicBezTo>
                <a:cubicBezTo>
                  <a:pt x="5387196" y="2037271"/>
                  <a:pt x="5427453" y="1873370"/>
                  <a:pt x="5512279" y="1656272"/>
                </a:cubicBezTo>
                <a:cubicBezTo>
                  <a:pt x="5597105" y="1439174"/>
                  <a:pt x="5735128" y="1104181"/>
                  <a:pt x="5805577" y="828136"/>
                </a:cubicBezTo>
                <a:cubicBezTo>
                  <a:pt x="5876026" y="552091"/>
                  <a:pt x="5905500" y="276045"/>
                  <a:pt x="5934974" y="0"/>
                </a:cubicBezTo>
              </a:path>
            </a:pathLst>
          </a:custGeom>
          <a:ln w="31750">
            <a:solidFill>
              <a:srgbClr val="0070C0"/>
            </a:solidFill>
            <a:prstDash val="dash"/>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pic>
        <p:nvPicPr>
          <p:cNvPr id="45" name="Picture 86" descr="C:\Users\Martin\AppData\Local\Microsoft\Windows\Temporary Internet Files\Content.IE5\166OP8ZE\MCj04325370000[1].png"/>
          <p:cNvPicPr>
            <a:picLocks noChangeAspect="1" noChangeArrowheads="1"/>
          </p:cNvPicPr>
          <p:nvPr/>
        </p:nvPicPr>
        <p:blipFill>
          <a:blip r:embed="rId2" cstate="print"/>
          <a:srcRect/>
          <a:stretch>
            <a:fillRect/>
          </a:stretch>
        </p:blipFill>
        <p:spPr bwMode="auto">
          <a:xfrm>
            <a:off x="6553200" y="5910263"/>
            <a:ext cx="457200" cy="457200"/>
          </a:xfrm>
          <a:prstGeom prst="rect">
            <a:avLst/>
          </a:prstGeom>
          <a:noFill/>
        </p:spPr>
      </p:pic>
      <p:sp>
        <p:nvSpPr>
          <p:cNvPr id="46" name="Freeform 45"/>
          <p:cNvSpPr/>
          <p:nvPr/>
        </p:nvSpPr>
        <p:spPr>
          <a:xfrm>
            <a:off x="2196860" y="3862927"/>
            <a:ext cx="6098876" cy="1719533"/>
          </a:xfrm>
          <a:custGeom>
            <a:avLst/>
            <a:gdLst>
              <a:gd name="connsiteX0" fmla="*/ 0 w 6098876"/>
              <a:gd name="connsiteY0" fmla="*/ 1397479 h 1719533"/>
              <a:gd name="connsiteX1" fmla="*/ 1242204 w 6098876"/>
              <a:gd name="connsiteY1" fmla="*/ 1639019 h 1719533"/>
              <a:gd name="connsiteX2" fmla="*/ 1802921 w 6098876"/>
              <a:gd name="connsiteY2" fmla="*/ 1673525 h 1719533"/>
              <a:gd name="connsiteX3" fmla="*/ 2061714 w 6098876"/>
              <a:gd name="connsiteY3" fmla="*/ 1362974 h 1719533"/>
              <a:gd name="connsiteX4" fmla="*/ 2467155 w 6098876"/>
              <a:gd name="connsiteY4" fmla="*/ 664234 h 1719533"/>
              <a:gd name="connsiteX5" fmla="*/ 2639683 w 6098876"/>
              <a:gd name="connsiteY5" fmla="*/ 448574 h 1719533"/>
              <a:gd name="connsiteX6" fmla="*/ 2941608 w 6098876"/>
              <a:gd name="connsiteY6" fmla="*/ 422694 h 1719533"/>
              <a:gd name="connsiteX7" fmla="*/ 3985404 w 6098876"/>
              <a:gd name="connsiteY7" fmla="*/ 379562 h 1719533"/>
              <a:gd name="connsiteX8" fmla="*/ 4485736 w 6098876"/>
              <a:gd name="connsiteY8" fmla="*/ 353683 h 1719533"/>
              <a:gd name="connsiteX9" fmla="*/ 4710023 w 6098876"/>
              <a:gd name="connsiteY9" fmla="*/ 345057 h 1719533"/>
              <a:gd name="connsiteX10" fmla="*/ 4942936 w 6098876"/>
              <a:gd name="connsiteY10" fmla="*/ 414068 h 1719533"/>
              <a:gd name="connsiteX11" fmla="*/ 5391510 w 6098876"/>
              <a:gd name="connsiteY11" fmla="*/ 672861 h 1719533"/>
              <a:gd name="connsiteX12" fmla="*/ 5633049 w 6098876"/>
              <a:gd name="connsiteY12" fmla="*/ 810883 h 1719533"/>
              <a:gd name="connsiteX13" fmla="*/ 5883215 w 6098876"/>
              <a:gd name="connsiteY13" fmla="*/ 957532 h 1719533"/>
              <a:gd name="connsiteX14" fmla="*/ 6003985 w 6098876"/>
              <a:gd name="connsiteY14" fmla="*/ 888521 h 1719533"/>
              <a:gd name="connsiteX15" fmla="*/ 6047117 w 6098876"/>
              <a:gd name="connsiteY15" fmla="*/ 543464 h 1719533"/>
              <a:gd name="connsiteX16" fmla="*/ 6098876 w 6098876"/>
              <a:gd name="connsiteY16" fmla="*/ 0 h 1719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8876" h="1719533">
                <a:moveTo>
                  <a:pt x="0" y="1397479"/>
                </a:moveTo>
                <a:cubicBezTo>
                  <a:pt x="470858" y="1495245"/>
                  <a:pt x="941717" y="1593011"/>
                  <a:pt x="1242204" y="1639019"/>
                </a:cubicBezTo>
                <a:cubicBezTo>
                  <a:pt x="1542691" y="1685027"/>
                  <a:pt x="1666336" y="1719533"/>
                  <a:pt x="1802921" y="1673525"/>
                </a:cubicBezTo>
                <a:cubicBezTo>
                  <a:pt x="1939506" y="1627518"/>
                  <a:pt x="1951008" y="1531189"/>
                  <a:pt x="2061714" y="1362974"/>
                </a:cubicBezTo>
                <a:cubicBezTo>
                  <a:pt x="2172420" y="1194759"/>
                  <a:pt x="2370827" y="816634"/>
                  <a:pt x="2467155" y="664234"/>
                </a:cubicBezTo>
                <a:cubicBezTo>
                  <a:pt x="2563483" y="511834"/>
                  <a:pt x="2560608" y="488831"/>
                  <a:pt x="2639683" y="448574"/>
                </a:cubicBezTo>
                <a:cubicBezTo>
                  <a:pt x="2718758" y="408317"/>
                  <a:pt x="2941608" y="422694"/>
                  <a:pt x="2941608" y="422694"/>
                </a:cubicBezTo>
                <a:lnTo>
                  <a:pt x="3985404" y="379562"/>
                </a:lnTo>
                <a:lnTo>
                  <a:pt x="4485736" y="353683"/>
                </a:lnTo>
                <a:cubicBezTo>
                  <a:pt x="4606506" y="347932"/>
                  <a:pt x="4633823" y="334993"/>
                  <a:pt x="4710023" y="345057"/>
                </a:cubicBezTo>
                <a:cubicBezTo>
                  <a:pt x="4786223" y="355121"/>
                  <a:pt x="4829355" y="359434"/>
                  <a:pt x="4942936" y="414068"/>
                </a:cubicBezTo>
                <a:cubicBezTo>
                  <a:pt x="5056517" y="468702"/>
                  <a:pt x="5391510" y="672861"/>
                  <a:pt x="5391510" y="672861"/>
                </a:cubicBezTo>
                <a:lnTo>
                  <a:pt x="5633049" y="810883"/>
                </a:lnTo>
                <a:cubicBezTo>
                  <a:pt x="5715000" y="858328"/>
                  <a:pt x="5821392" y="944592"/>
                  <a:pt x="5883215" y="957532"/>
                </a:cubicBezTo>
                <a:cubicBezTo>
                  <a:pt x="5945038" y="970472"/>
                  <a:pt x="5976668" y="957532"/>
                  <a:pt x="6003985" y="888521"/>
                </a:cubicBezTo>
                <a:cubicBezTo>
                  <a:pt x="6031302" y="819510"/>
                  <a:pt x="6031302" y="691551"/>
                  <a:pt x="6047117" y="543464"/>
                </a:cubicBezTo>
                <a:cubicBezTo>
                  <a:pt x="6062932" y="395377"/>
                  <a:pt x="6080904" y="197688"/>
                  <a:pt x="6098876" y="0"/>
                </a:cubicBezTo>
              </a:path>
            </a:pathLst>
          </a:custGeom>
          <a:ln w="31750">
            <a:solidFill>
              <a:srgbClr val="00B050"/>
            </a:solidFill>
            <a:prstDash val="sysDash"/>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cxnSp>
        <p:nvCxnSpPr>
          <p:cNvPr id="47" name="Straight Connector 46"/>
          <p:cNvCxnSpPr/>
          <p:nvPr/>
        </p:nvCxnSpPr>
        <p:spPr>
          <a:xfrm rot="10800000">
            <a:off x="1143000" y="5524800"/>
            <a:ext cx="795068" cy="11652"/>
          </a:xfrm>
          <a:prstGeom prst="line">
            <a:avLst/>
          </a:prstGeom>
          <a:ln w="19050">
            <a:solidFill>
              <a:schemeClr val="bg1">
                <a:lumMod val="50000"/>
              </a:schemeClr>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743200" y="4005263"/>
            <a:ext cx="762000" cy="461665"/>
          </a:xfrm>
          <a:prstGeom prst="rect">
            <a:avLst/>
          </a:prstGeom>
          <a:noFill/>
        </p:spPr>
        <p:txBody>
          <a:bodyPr wrap="square" rtlCol="0">
            <a:spAutoFit/>
          </a:bodyPr>
          <a:lstStyle/>
          <a:p>
            <a:r>
              <a:rPr lang="en-US" sz="2400" b="1" dirty="0" smtClean="0">
                <a:solidFill>
                  <a:srgbClr val="FF0000"/>
                </a:solidFill>
              </a:rPr>
              <a:t>0.5</a:t>
            </a:r>
            <a:endParaRPr lang="en-US" sz="2400" b="1" baseline="-25000" dirty="0">
              <a:solidFill>
                <a:srgbClr val="FF0000"/>
              </a:solidFill>
            </a:endParaRPr>
          </a:p>
        </p:txBody>
      </p:sp>
      <p:sp>
        <p:nvSpPr>
          <p:cNvPr id="49" name="TextBox 48"/>
          <p:cNvSpPr txBox="1"/>
          <p:nvPr/>
        </p:nvSpPr>
        <p:spPr>
          <a:xfrm>
            <a:off x="3810000" y="4691063"/>
            <a:ext cx="838200" cy="461665"/>
          </a:xfrm>
          <a:prstGeom prst="rect">
            <a:avLst/>
          </a:prstGeom>
          <a:noFill/>
        </p:spPr>
        <p:txBody>
          <a:bodyPr wrap="square" rtlCol="0">
            <a:spAutoFit/>
          </a:bodyPr>
          <a:lstStyle/>
          <a:p>
            <a:r>
              <a:rPr lang="en-US" sz="2400" b="1" dirty="0" smtClean="0">
                <a:solidFill>
                  <a:srgbClr val="00B050"/>
                </a:solidFill>
              </a:rPr>
              <a:t>0.5</a:t>
            </a:r>
            <a:endParaRPr lang="en-US" sz="2400" b="1" baseline="-25000" dirty="0">
              <a:solidFill>
                <a:srgbClr val="00B050"/>
              </a:solidFill>
            </a:endParaRPr>
          </a:p>
        </p:txBody>
      </p:sp>
      <p:sp>
        <p:nvSpPr>
          <p:cNvPr id="50" name="TextBox 49"/>
          <p:cNvSpPr txBox="1"/>
          <p:nvPr/>
        </p:nvSpPr>
        <p:spPr>
          <a:xfrm>
            <a:off x="4648200" y="5448598"/>
            <a:ext cx="762000" cy="461665"/>
          </a:xfrm>
          <a:prstGeom prst="rect">
            <a:avLst/>
          </a:prstGeom>
          <a:noFill/>
        </p:spPr>
        <p:txBody>
          <a:bodyPr wrap="square" rtlCol="0">
            <a:spAutoFit/>
          </a:bodyPr>
          <a:lstStyle/>
          <a:p>
            <a:r>
              <a:rPr lang="en-US" sz="2400" b="1" dirty="0" smtClean="0">
                <a:solidFill>
                  <a:srgbClr val="0070C0"/>
                </a:solidFill>
              </a:rPr>
              <a:t>0</a:t>
            </a:r>
            <a:endParaRPr lang="en-US" sz="2400" b="1" baseline="-25000" dirty="0">
              <a:solidFill>
                <a:srgbClr val="0070C0"/>
              </a:solidFill>
            </a:endParaRPr>
          </a:p>
        </p:txBody>
      </p:sp>
      <p:sp>
        <p:nvSpPr>
          <p:cNvPr id="51" name="Freeform 50"/>
          <p:cNvSpPr/>
          <p:nvPr/>
        </p:nvSpPr>
        <p:spPr>
          <a:xfrm>
            <a:off x="2084717" y="5527825"/>
            <a:ext cx="1191883" cy="491975"/>
          </a:xfrm>
          <a:custGeom>
            <a:avLst/>
            <a:gdLst>
              <a:gd name="connsiteX0" fmla="*/ 0 w 1311215"/>
              <a:gd name="connsiteY0" fmla="*/ 0 h 552091"/>
              <a:gd name="connsiteX1" fmla="*/ 224287 w 1311215"/>
              <a:gd name="connsiteY1" fmla="*/ 250166 h 552091"/>
              <a:gd name="connsiteX2" fmla="*/ 1311215 w 1311215"/>
              <a:gd name="connsiteY2" fmla="*/ 552091 h 552091"/>
            </a:gdLst>
            <a:ahLst/>
            <a:cxnLst>
              <a:cxn ang="0">
                <a:pos x="connsiteX0" y="connsiteY0"/>
              </a:cxn>
              <a:cxn ang="0">
                <a:pos x="connsiteX1" y="connsiteY1"/>
              </a:cxn>
              <a:cxn ang="0">
                <a:pos x="connsiteX2" y="connsiteY2"/>
              </a:cxn>
            </a:cxnLst>
            <a:rect l="l" t="t" r="r" b="b"/>
            <a:pathLst>
              <a:path w="1311215" h="552091">
                <a:moveTo>
                  <a:pt x="0" y="0"/>
                </a:moveTo>
                <a:cubicBezTo>
                  <a:pt x="2875" y="79075"/>
                  <a:pt x="5751" y="158151"/>
                  <a:pt x="224287" y="250166"/>
                </a:cubicBezTo>
                <a:cubicBezTo>
                  <a:pt x="442823" y="342181"/>
                  <a:pt x="877019" y="447136"/>
                  <a:pt x="1311215" y="552091"/>
                </a:cubicBezTo>
              </a:path>
            </a:pathLst>
          </a:cu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sp>
        <p:nvSpPr>
          <p:cNvPr id="52" name="Freeform 51"/>
          <p:cNvSpPr/>
          <p:nvPr/>
        </p:nvSpPr>
        <p:spPr>
          <a:xfrm>
            <a:off x="5257799" y="6400799"/>
            <a:ext cx="1433423" cy="88871"/>
          </a:xfrm>
          <a:custGeom>
            <a:avLst/>
            <a:gdLst>
              <a:gd name="connsiteX0" fmla="*/ 0 w 1526876"/>
              <a:gd name="connsiteY0" fmla="*/ 0 h 90578"/>
              <a:gd name="connsiteX1" fmla="*/ 483079 w 1526876"/>
              <a:gd name="connsiteY1" fmla="*/ 77638 h 90578"/>
              <a:gd name="connsiteX2" fmla="*/ 1526876 w 1526876"/>
              <a:gd name="connsiteY2" fmla="*/ 77638 h 90578"/>
            </a:gdLst>
            <a:ahLst/>
            <a:cxnLst>
              <a:cxn ang="0">
                <a:pos x="connsiteX0" y="connsiteY0"/>
              </a:cxn>
              <a:cxn ang="0">
                <a:pos x="connsiteX1" y="connsiteY1"/>
              </a:cxn>
              <a:cxn ang="0">
                <a:pos x="connsiteX2" y="connsiteY2"/>
              </a:cxn>
            </a:cxnLst>
            <a:rect l="l" t="t" r="r" b="b"/>
            <a:pathLst>
              <a:path w="1526876" h="90578">
                <a:moveTo>
                  <a:pt x="0" y="0"/>
                </a:moveTo>
                <a:cubicBezTo>
                  <a:pt x="114300" y="32349"/>
                  <a:pt x="228600" y="64698"/>
                  <a:pt x="483079" y="77638"/>
                </a:cubicBezTo>
                <a:cubicBezTo>
                  <a:pt x="737558" y="90578"/>
                  <a:pt x="1132217" y="84108"/>
                  <a:pt x="1526876" y="77638"/>
                </a:cubicBezTo>
              </a:path>
            </a:pathLst>
          </a:custGeom>
          <a:ln w="31750">
            <a:solidFill>
              <a:schemeClr val="bg1">
                <a:lumMod val="50000"/>
              </a:schemeClr>
            </a:solidFill>
            <a:prstDash val="sysDot"/>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n-US" smtClean="0"/>
              <a:t>State-Dependent Splitting</a:t>
            </a:r>
            <a:endParaRPr lang="en-US" dirty="0" smtClean="0"/>
          </a:p>
        </p:txBody>
      </p:sp>
      <p:sp>
        <p:nvSpPr>
          <p:cNvPr id="434" name="Content Placeholder 433"/>
          <p:cNvSpPr>
            <a:spLocks noGrp="1"/>
          </p:cNvSpPr>
          <p:nvPr>
            <p:ph idx="1"/>
          </p:nvPr>
        </p:nvSpPr>
        <p:spPr/>
        <p:txBody>
          <a:bodyPr/>
          <a:lstStyle/>
          <a:p>
            <a:r>
              <a:rPr lang="en-US" sz="3200" smtClean="0"/>
              <a:t>Custom splitting ratios</a:t>
            </a:r>
          </a:p>
          <a:p>
            <a:pPr lvl="1"/>
            <a:r>
              <a:rPr lang="en-US" sz="2800" smtClean="0"/>
              <a:t>Weights for each combination of path failures</a:t>
            </a:r>
            <a:endParaRPr lang="en-US" sz="2800" dirty="0"/>
          </a:p>
        </p:txBody>
      </p:sp>
      <p:sp>
        <p:nvSpPr>
          <p:cNvPr id="8" name="Slide Number Placeholder 5"/>
          <p:cNvSpPr>
            <a:spLocks noGrp="1"/>
          </p:cNvSpPr>
          <p:nvPr>
            <p:ph type="sldNum" sz="quarter" idx="10"/>
          </p:nvPr>
        </p:nvSpPr>
        <p:spPr>
          <a:xfrm>
            <a:off x="8001000" y="6324600"/>
            <a:ext cx="914400" cy="381000"/>
          </a:xfrm>
        </p:spPr>
        <p:txBody>
          <a:bodyPr/>
          <a:lstStyle/>
          <a:p>
            <a:fld id="{781E6D83-A576-41E7-80BA-5DC4169F01B4}" type="slidenum">
              <a:rPr lang="zh-CN" altLang="en-US" smtClean="0"/>
              <a:pPr/>
              <a:t>25</a:t>
            </a:fld>
            <a:endParaRPr lang="en-US" altLang="zh-CN" dirty="0"/>
          </a:p>
        </p:txBody>
      </p:sp>
      <p:sp>
        <p:nvSpPr>
          <p:cNvPr id="17413" name="Text Box 4"/>
          <p:cNvSpPr txBox="1">
            <a:spLocks noChangeArrowheads="1"/>
          </p:cNvSpPr>
          <p:nvPr/>
        </p:nvSpPr>
        <p:spPr bwMode="auto">
          <a:xfrm>
            <a:off x="1660525" y="6677025"/>
            <a:ext cx="184150" cy="366713"/>
          </a:xfrm>
          <a:prstGeom prst="rect">
            <a:avLst/>
          </a:prstGeom>
          <a:noFill/>
          <a:ln w="9525">
            <a:noFill/>
            <a:miter lim="800000"/>
            <a:headEnd/>
            <a:tailEnd/>
          </a:ln>
        </p:spPr>
        <p:txBody>
          <a:bodyPr wrap="none">
            <a:spAutoFit/>
          </a:bodyPr>
          <a:lstStyle/>
          <a:p>
            <a:endParaRPr lang="en-US">
              <a:solidFill>
                <a:srgbClr val="000000"/>
              </a:solidFill>
            </a:endParaRPr>
          </a:p>
        </p:txBody>
      </p:sp>
      <p:cxnSp>
        <p:nvCxnSpPr>
          <p:cNvPr id="314" name="Straight Connector 313"/>
          <p:cNvCxnSpPr/>
          <p:nvPr/>
        </p:nvCxnSpPr>
        <p:spPr bwMode="auto">
          <a:xfrm flipV="1">
            <a:off x="2025307" y="4752957"/>
            <a:ext cx="1219200" cy="755455"/>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a:off x="2025307" y="5508412"/>
            <a:ext cx="1213162" cy="3465"/>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a:off x="3200400" y="5486400"/>
            <a:ext cx="1213162" cy="3465"/>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a:off x="2057400" y="5486400"/>
            <a:ext cx="1184994" cy="79103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a:off x="3200400" y="4794056"/>
            <a:ext cx="1187107" cy="71435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flipV="1">
            <a:off x="3200400" y="5486400"/>
            <a:ext cx="1219200" cy="755455"/>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nvGrpSpPr>
          <p:cNvPr id="2" name="Group 157"/>
          <p:cNvGrpSpPr>
            <a:grpSpLocks/>
          </p:cNvGrpSpPr>
          <p:nvPr/>
        </p:nvGrpSpPr>
        <p:grpSpPr bwMode="auto">
          <a:xfrm>
            <a:off x="1828800" y="5410200"/>
            <a:ext cx="381000" cy="304800"/>
            <a:chOff x="3120" y="2880"/>
            <a:chExt cx="144" cy="96"/>
          </a:xfrm>
        </p:grpSpPr>
        <p:sp>
          <p:nvSpPr>
            <p:cNvPr id="326"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327"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328"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329"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3" name="Group 162"/>
            <p:cNvGrpSpPr>
              <a:grpSpLocks/>
            </p:cNvGrpSpPr>
            <p:nvPr/>
          </p:nvGrpSpPr>
          <p:grpSpPr bwMode="auto">
            <a:xfrm>
              <a:off x="3141" y="2886"/>
              <a:ext cx="100" cy="43"/>
              <a:chOff x="6839" y="9479"/>
              <a:chExt cx="253" cy="119"/>
            </a:xfrm>
          </p:grpSpPr>
          <p:grpSp>
            <p:nvGrpSpPr>
              <p:cNvPr id="4" name="Group 163"/>
              <p:cNvGrpSpPr>
                <a:grpSpLocks/>
              </p:cNvGrpSpPr>
              <p:nvPr/>
            </p:nvGrpSpPr>
            <p:grpSpPr bwMode="auto">
              <a:xfrm>
                <a:off x="6839" y="9479"/>
                <a:ext cx="251" cy="116"/>
                <a:chOff x="6839" y="9479"/>
                <a:chExt cx="251" cy="116"/>
              </a:xfrm>
            </p:grpSpPr>
            <p:sp>
              <p:nvSpPr>
                <p:cNvPr id="343"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44"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45"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46"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47"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48"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49"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350"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5" name="Group 172"/>
              <p:cNvGrpSpPr>
                <a:grpSpLocks/>
              </p:cNvGrpSpPr>
              <p:nvPr/>
            </p:nvGrpSpPr>
            <p:grpSpPr bwMode="auto">
              <a:xfrm>
                <a:off x="6842" y="9482"/>
                <a:ext cx="250" cy="116"/>
                <a:chOff x="6842" y="9482"/>
                <a:chExt cx="250" cy="116"/>
              </a:xfrm>
            </p:grpSpPr>
            <p:sp>
              <p:nvSpPr>
                <p:cNvPr id="335"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36"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37"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38"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39"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40"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41"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342"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331"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332"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6" name="Group 157"/>
          <p:cNvGrpSpPr>
            <a:grpSpLocks/>
          </p:cNvGrpSpPr>
          <p:nvPr/>
        </p:nvGrpSpPr>
        <p:grpSpPr bwMode="auto">
          <a:xfrm>
            <a:off x="3048000" y="4648200"/>
            <a:ext cx="381000" cy="304800"/>
            <a:chOff x="3120" y="2880"/>
            <a:chExt cx="144" cy="96"/>
          </a:xfrm>
        </p:grpSpPr>
        <p:sp>
          <p:nvSpPr>
            <p:cNvPr id="352"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353"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354"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355"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7" name="Group 162"/>
            <p:cNvGrpSpPr>
              <a:grpSpLocks/>
            </p:cNvGrpSpPr>
            <p:nvPr/>
          </p:nvGrpSpPr>
          <p:grpSpPr bwMode="auto">
            <a:xfrm>
              <a:off x="3141" y="2886"/>
              <a:ext cx="100" cy="43"/>
              <a:chOff x="6839" y="9479"/>
              <a:chExt cx="253" cy="119"/>
            </a:xfrm>
          </p:grpSpPr>
          <p:grpSp>
            <p:nvGrpSpPr>
              <p:cNvPr id="9" name="Group 163"/>
              <p:cNvGrpSpPr>
                <a:grpSpLocks/>
              </p:cNvGrpSpPr>
              <p:nvPr/>
            </p:nvGrpSpPr>
            <p:grpSpPr bwMode="auto">
              <a:xfrm>
                <a:off x="6839" y="9479"/>
                <a:ext cx="251" cy="116"/>
                <a:chOff x="6839" y="9479"/>
                <a:chExt cx="251" cy="116"/>
              </a:xfrm>
            </p:grpSpPr>
            <p:sp>
              <p:nvSpPr>
                <p:cNvPr id="369"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70"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71"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72"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73"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74"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75"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376"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10" name="Group 172"/>
              <p:cNvGrpSpPr>
                <a:grpSpLocks/>
              </p:cNvGrpSpPr>
              <p:nvPr/>
            </p:nvGrpSpPr>
            <p:grpSpPr bwMode="auto">
              <a:xfrm>
                <a:off x="6842" y="9482"/>
                <a:ext cx="250" cy="116"/>
                <a:chOff x="6842" y="9482"/>
                <a:chExt cx="250" cy="116"/>
              </a:xfrm>
            </p:grpSpPr>
            <p:sp>
              <p:nvSpPr>
                <p:cNvPr id="361"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62"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63"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64"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65"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66"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67"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368"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357"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358"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12" name="Group 157"/>
          <p:cNvGrpSpPr>
            <a:grpSpLocks/>
          </p:cNvGrpSpPr>
          <p:nvPr/>
        </p:nvGrpSpPr>
        <p:grpSpPr bwMode="auto">
          <a:xfrm>
            <a:off x="3048000" y="5410200"/>
            <a:ext cx="381000" cy="304800"/>
            <a:chOff x="3120" y="2880"/>
            <a:chExt cx="144" cy="96"/>
          </a:xfrm>
        </p:grpSpPr>
        <p:sp>
          <p:nvSpPr>
            <p:cNvPr id="378"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379"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380"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381"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13" name="Group 162"/>
            <p:cNvGrpSpPr>
              <a:grpSpLocks/>
            </p:cNvGrpSpPr>
            <p:nvPr/>
          </p:nvGrpSpPr>
          <p:grpSpPr bwMode="auto">
            <a:xfrm>
              <a:off x="3141" y="2886"/>
              <a:ext cx="100" cy="43"/>
              <a:chOff x="6839" y="9479"/>
              <a:chExt cx="253" cy="119"/>
            </a:xfrm>
          </p:grpSpPr>
          <p:grpSp>
            <p:nvGrpSpPr>
              <p:cNvPr id="14" name="Group 163"/>
              <p:cNvGrpSpPr>
                <a:grpSpLocks/>
              </p:cNvGrpSpPr>
              <p:nvPr/>
            </p:nvGrpSpPr>
            <p:grpSpPr bwMode="auto">
              <a:xfrm>
                <a:off x="6839" y="9479"/>
                <a:ext cx="251" cy="116"/>
                <a:chOff x="6839" y="9479"/>
                <a:chExt cx="251" cy="116"/>
              </a:xfrm>
            </p:grpSpPr>
            <p:sp>
              <p:nvSpPr>
                <p:cNvPr id="395"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96"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97"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98"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99"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00"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01"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402"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15" name="Group 172"/>
              <p:cNvGrpSpPr>
                <a:grpSpLocks/>
              </p:cNvGrpSpPr>
              <p:nvPr/>
            </p:nvGrpSpPr>
            <p:grpSpPr bwMode="auto">
              <a:xfrm>
                <a:off x="6842" y="9482"/>
                <a:ext cx="250" cy="116"/>
                <a:chOff x="6842" y="9482"/>
                <a:chExt cx="250" cy="116"/>
              </a:xfrm>
            </p:grpSpPr>
            <p:sp>
              <p:nvSpPr>
                <p:cNvPr id="387"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88"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89"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90"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91"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92"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93"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394"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383"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384"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16" name="Group 157"/>
          <p:cNvGrpSpPr>
            <a:grpSpLocks/>
          </p:cNvGrpSpPr>
          <p:nvPr/>
        </p:nvGrpSpPr>
        <p:grpSpPr bwMode="auto">
          <a:xfrm>
            <a:off x="3048000" y="6172200"/>
            <a:ext cx="381000" cy="304800"/>
            <a:chOff x="3120" y="2880"/>
            <a:chExt cx="144" cy="96"/>
          </a:xfrm>
        </p:grpSpPr>
        <p:sp>
          <p:nvSpPr>
            <p:cNvPr id="404"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405"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406"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407"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17" name="Group 162"/>
            <p:cNvGrpSpPr>
              <a:grpSpLocks/>
            </p:cNvGrpSpPr>
            <p:nvPr/>
          </p:nvGrpSpPr>
          <p:grpSpPr bwMode="auto">
            <a:xfrm>
              <a:off x="3141" y="2886"/>
              <a:ext cx="100" cy="43"/>
              <a:chOff x="6839" y="9479"/>
              <a:chExt cx="253" cy="119"/>
            </a:xfrm>
          </p:grpSpPr>
          <p:grpSp>
            <p:nvGrpSpPr>
              <p:cNvPr id="18" name="Group 163"/>
              <p:cNvGrpSpPr>
                <a:grpSpLocks/>
              </p:cNvGrpSpPr>
              <p:nvPr/>
            </p:nvGrpSpPr>
            <p:grpSpPr bwMode="auto">
              <a:xfrm>
                <a:off x="6839" y="9479"/>
                <a:ext cx="251" cy="116"/>
                <a:chOff x="6839" y="9479"/>
                <a:chExt cx="251" cy="116"/>
              </a:xfrm>
            </p:grpSpPr>
            <p:sp>
              <p:nvSpPr>
                <p:cNvPr id="421"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22"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23"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24"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25"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26"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27"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428"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19" name="Group 172"/>
              <p:cNvGrpSpPr>
                <a:grpSpLocks/>
              </p:cNvGrpSpPr>
              <p:nvPr/>
            </p:nvGrpSpPr>
            <p:grpSpPr bwMode="auto">
              <a:xfrm>
                <a:off x="6842" y="9482"/>
                <a:ext cx="250" cy="116"/>
                <a:chOff x="6842" y="9482"/>
                <a:chExt cx="250" cy="116"/>
              </a:xfrm>
            </p:grpSpPr>
            <p:sp>
              <p:nvSpPr>
                <p:cNvPr id="413"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14"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15"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16"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17"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18"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19"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420"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409"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410"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20" name="Group 157"/>
          <p:cNvGrpSpPr>
            <a:grpSpLocks/>
          </p:cNvGrpSpPr>
          <p:nvPr/>
        </p:nvGrpSpPr>
        <p:grpSpPr bwMode="auto">
          <a:xfrm>
            <a:off x="4191000" y="5410200"/>
            <a:ext cx="381000" cy="304800"/>
            <a:chOff x="3120" y="2880"/>
            <a:chExt cx="144" cy="96"/>
          </a:xfrm>
        </p:grpSpPr>
        <p:sp>
          <p:nvSpPr>
            <p:cNvPr id="430"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431"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432"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433"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21" name="Group 162"/>
            <p:cNvGrpSpPr>
              <a:grpSpLocks/>
            </p:cNvGrpSpPr>
            <p:nvPr/>
          </p:nvGrpSpPr>
          <p:grpSpPr bwMode="auto">
            <a:xfrm>
              <a:off x="3141" y="2886"/>
              <a:ext cx="100" cy="43"/>
              <a:chOff x="6839" y="9479"/>
              <a:chExt cx="253" cy="119"/>
            </a:xfrm>
          </p:grpSpPr>
          <p:grpSp>
            <p:nvGrpSpPr>
              <p:cNvPr id="22" name="Group 163"/>
              <p:cNvGrpSpPr>
                <a:grpSpLocks/>
              </p:cNvGrpSpPr>
              <p:nvPr/>
            </p:nvGrpSpPr>
            <p:grpSpPr bwMode="auto">
              <a:xfrm>
                <a:off x="6839" y="9479"/>
                <a:ext cx="251" cy="116"/>
                <a:chOff x="6839" y="9479"/>
                <a:chExt cx="251" cy="116"/>
              </a:xfrm>
            </p:grpSpPr>
            <p:sp>
              <p:nvSpPr>
                <p:cNvPr id="447"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48"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49"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50"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51"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52"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53"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454"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23" name="Group 172"/>
              <p:cNvGrpSpPr>
                <a:grpSpLocks/>
              </p:cNvGrpSpPr>
              <p:nvPr/>
            </p:nvGrpSpPr>
            <p:grpSpPr bwMode="auto">
              <a:xfrm>
                <a:off x="6842" y="9482"/>
                <a:ext cx="250" cy="116"/>
                <a:chOff x="6842" y="9482"/>
                <a:chExt cx="250" cy="116"/>
              </a:xfrm>
            </p:grpSpPr>
            <p:sp>
              <p:nvSpPr>
                <p:cNvPr id="439"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40"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41"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42"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43"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44"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45"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446"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435"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436"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sp>
        <p:nvSpPr>
          <p:cNvPr id="593" name="Freeform 592"/>
          <p:cNvSpPr/>
          <p:nvPr/>
        </p:nvSpPr>
        <p:spPr bwMode="auto">
          <a:xfrm>
            <a:off x="2247441" y="5373477"/>
            <a:ext cx="1850834" cy="69774"/>
          </a:xfrm>
          <a:custGeom>
            <a:avLst/>
            <a:gdLst>
              <a:gd name="connsiteX0" fmla="*/ 0 w 1850834"/>
              <a:gd name="connsiteY0" fmla="*/ 69774 h 69774"/>
              <a:gd name="connsiteX1" fmla="*/ 1057619 w 1850834"/>
              <a:gd name="connsiteY1" fmla="*/ 3672 h 69774"/>
              <a:gd name="connsiteX2" fmla="*/ 1850834 w 1850834"/>
              <a:gd name="connsiteY2" fmla="*/ 47740 h 69774"/>
            </a:gdLst>
            <a:ahLst/>
            <a:cxnLst>
              <a:cxn ang="0">
                <a:pos x="connsiteX0" y="connsiteY0"/>
              </a:cxn>
              <a:cxn ang="0">
                <a:pos x="connsiteX1" y="connsiteY1"/>
              </a:cxn>
              <a:cxn ang="0">
                <a:pos x="connsiteX2" y="connsiteY2"/>
              </a:cxn>
            </a:cxnLst>
            <a:rect l="l" t="t" r="r" b="b"/>
            <a:pathLst>
              <a:path w="1850834" h="69774">
                <a:moveTo>
                  <a:pt x="0" y="69774"/>
                </a:moveTo>
                <a:cubicBezTo>
                  <a:pt x="374573" y="38559"/>
                  <a:pt x="749147" y="7344"/>
                  <a:pt x="1057619" y="3672"/>
                </a:cubicBezTo>
                <a:cubicBezTo>
                  <a:pt x="1366091" y="0"/>
                  <a:pt x="1608462" y="23870"/>
                  <a:pt x="1850834" y="47740"/>
                </a:cubicBezTo>
              </a:path>
            </a:pathLst>
          </a:custGeom>
          <a:noFill/>
          <a:ln w="25400" cap="flat" cmpd="sng" algn="ctr">
            <a:solidFill>
              <a:srgbClr val="659A2A"/>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596" name="Freeform 595"/>
          <p:cNvSpPr/>
          <p:nvPr/>
        </p:nvSpPr>
        <p:spPr bwMode="auto">
          <a:xfrm>
            <a:off x="2071171" y="5751723"/>
            <a:ext cx="2280492" cy="820756"/>
          </a:xfrm>
          <a:custGeom>
            <a:avLst/>
            <a:gdLst>
              <a:gd name="connsiteX0" fmla="*/ 0 w 2280492"/>
              <a:gd name="connsiteY0" fmla="*/ 0 h 820756"/>
              <a:gd name="connsiteX1" fmla="*/ 936434 w 2280492"/>
              <a:gd name="connsiteY1" fmla="*/ 705079 h 820756"/>
              <a:gd name="connsiteX2" fmla="*/ 1553378 w 2280492"/>
              <a:gd name="connsiteY2" fmla="*/ 694063 h 820756"/>
              <a:gd name="connsiteX3" fmla="*/ 2280492 w 2280492"/>
              <a:gd name="connsiteY3" fmla="*/ 33050 h 820756"/>
            </a:gdLst>
            <a:ahLst/>
            <a:cxnLst>
              <a:cxn ang="0">
                <a:pos x="connsiteX0" y="connsiteY0"/>
              </a:cxn>
              <a:cxn ang="0">
                <a:pos x="connsiteX1" y="connsiteY1"/>
              </a:cxn>
              <a:cxn ang="0">
                <a:pos x="connsiteX2" y="connsiteY2"/>
              </a:cxn>
              <a:cxn ang="0">
                <a:pos x="connsiteX3" y="connsiteY3"/>
              </a:cxn>
            </a:cxnLst>
            <a:rect l="l" t="t" r="r" b="b"/>
            <a:pathLst>
              <a:path w="2280492" h="820756">
                <a:moveTo>
                  <a:pt x="0" y="0"/>
                </a:moveTo>
                <a:cubicBezTo>
                  <a:pt x="338769" y="294701"/>
                  <a:pt x="677538" y="589402"/>
                  <a:pt x="936434" y="705079"/>
                </a:cubicBezTo>
                <a:cubicBezTo>
                  <a:pt x="1195330" y="820756"/>
                  <a:pt x="1329368" y="806068"/>
                  <a:pt x="1553378" y="694063"/>
                </a:cubicBezTo>
                <a:cubicBezTo>
                  <a:pt x="1777388" y="582058"/>
                  <a:pt x="2028940" y="307554"/>
                  <a:pt x="2280492" y="33050"/>
                </a:cubicBezTo>
              </a:path>
            </a:pathLst>
          </a:custGeom>
          <a:noFill/>
          <a:ln w="25400" cap="flat" cmpd="sng" algn="ctr">
            <a:solidFill>
              <a:srgbClr val="0000FF"/>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597" name="Text Box 22"/>
          <p:cNvSpPr txBox="1">
            <a:spLocks noChangeArrowheads="1"/>
          </p:cNvSpPr>
          <p:nvPr/>
        </p:nvSpPr>
        <p:spPr bwMode="auto">
          <a:xfrm>
            <a:off x="1828800" y="4648200"/>
            <a:ext cx="630291"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FF9900"/>
                </a:solidFill>
                <a:latin typeface="Arial" charset="0"/>
                <a:ea typeface="宋体" pitchFamily="2" charset="-122"/>
                <a:cs typeface="Arial" charset="0"/>
              </a:rPr>
              <a:t>0.4</a:t>
            </a:r>
            <a:endParaRPr lang="en-US" altLang="zh-CN" sz="2500" baseline="-25000" dirty="0">
              <a:solidFill>
                <a:srgbClr val="FF9900"/>
              </a:solidFill>
              <a:latin typeface="Arial" charset="0"/>
              <a:ea typeface="宋体" pitchFamily="2" charset="-122"/>
              <a:cs typeface="Arial" charset="0"/>
            </a:endParaRPr>
          </a:p>
        </p:txBody>
      </p:sp>
      <p:sp>
        <p:nvSpPr>
          <p:cNvPr id="598" name="Text Box 22"/>
          <p:cNvSpPr txBox="1">
            <a:spLocks noChangeArrowheads="1"/>
          </p:cNvSpPr>
          <p:nvPr/>
        </p:nvSpPr>
        <p:spPr bwMode="auto">
          <a:xfrm>
            <a:off x="2667000" y="4953000"/>
            <a:ext cx="630291"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659A2A"/>
                </a:solidFill>
                <a:latin typeface="Arial" charset="0"/>
                <a:ea typeface="宋体" pitchFamily="2" charset="-122"/>
                <a:cs typeface="Arial" charset="0"/>
              </a:rPr>
              <a:t>0.4</a:t>
            </a:r>
            <a:endParaRPr lang="en-US" altLang="zh-CN" sz="2500" baseline="-25000" dirty="0">
              <a:solidFill>
                <a:srgbClr val="659A2A"/>
              </a:solidFill>
              <a:latin typeface="Arial" charset="0"/>
              <a:ea typeface="宋体" pitchFamily="2" charset="-122"/>
              <a:cs typeface="Arial" charset="0"/>
            </a:endParaRPr>
          </a:p>
        </p:txBody>
      </p:sp>
      <p:sp>
        <p:nvSpPr>
          <p:cNvPr id="599" name="Text Box 22"/>
          <p:cNvSpPr txBox="1">
            <a:spLocks noChangeArrowheads="1"/>
          </p:cNvSpPr>
          <p:nvPr/>
        </p:nvSpPr>
        <p:spPr bwMode="auto">
          <a:xfrm>
            <a:off x="1752600" y="5943600"/>
            <a:ext cx="630291"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0000FF"/>
                </a:solidFill>
                <a:latin typeface="Arial" charset="0"/>
                <a:ea typeface="宋体" pitchFamily="2" charset="-122"/>
                <a:cs typeface="Arial" charset="0"/>
              </a:rPr>
              <a:t>0.2</a:t>
            </a:r>
            <a:endParaRPr lang="en-US" altLang="zh-CN" sz="2500" baseline="-25000" dirty="0">
              <a:solidFill>
                <a:srgbClr val="0000FF"/>
              </a:solidFill>
              <a:latin typeface="Arial" charset="0"/>
              <a:ea typeface="宋体" pitchFamily="2" charset="-122"/>
              <a:cs typeface="Arial" charset="0"/>
            </a:endParaRPr>
          </a:p>
        </p:txBody>
      </p:sp>
      <p:graphicFrame>
        <p:nvGraphicFramePr>
          <p:cNvPr id="270" name="Table 269"/>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014928769"/>
              </p:ext>
            </p:extLst>
          </p:nvPr>
        </p:nvGraphicFramePr>
        <p:xfrm>
          <a:off x="3048000" y="2895600"/>
          <a:ext cx="3048000" cy="1219199"/>
        </p:xfrm>
        <a:graphic>
          <a:graphicData uri="http://schemas.openxmlformats.org/drawingml/2006/table">
            <a:tbl>
              <a:tblPr firstRow="1" bandRow="1">
                <a:tableStyleId>{D7AC3CCA-C797-4891-BE02-D94E43425B78}</a:tableStyleId>
              </a:tblPr>
              <a:tblGrid>
                <a:gridCol w="1306285"/>
                <a:gridCol w="1741715"/>
              </a:tblGrid>
              <a:tr h="304800">
                <a:tc>
                  <a:txBody>
                    <a:bodyPr/>
                    <a:lstStyle/>
                    <a:p>
                      <a:r>
                        <a:rPr lang="en-US" sz="1400" dirty="0" smtClean="0"/>
                        <a:t>Failure</a:t>
                      </a:r>
                      <a:endParaRPr lang="en-US" sz="1400" dirty="0"/>
                    </a:p>
                  </a:txBody>
                  <a:tcPr/>
                </a:tc>
                <a:tc>
                  <a:txBody>
                    <a:bodyPr/>
                    <a:lstStyle/>
                    <a:p>
                      <a:r>
                        <a:rPr lang="en-US" sz="1400" dirty="0" smtClean="0"/>
                        <a:t>Splitting Ratios</a:t>
                      </a:r>
                      <a:endParaRPr lang="en-US" sz="1400" dirty="0"/>
                    </a:p>
                  </a:txBody>
                  <a:tcPr/>
                </a:tc>
              </a:tr>
              <a:tr h="304800">
                <a:tc>
                  <a:txBody>
                    <a:bodyPr/>
                    <a:lstStyle/>
                    <a:p>
                      <a:r>
                        <a:rPr lang="en-US" sz="1400" dirty="0" smtClean="0"/>
                        <a:t>-</a:t>
                      </a:r>
                      <a:endParaRPr lang="en-US" sz="1400" dirty="0"/>
                    </a:p>
                  </a:txBody>
                  <a:tcPr/>
                </a:tc>
                <a:tc>
                  <a:txBody>
                    <a:bodyPr/>
                    <a:lstStyle/>
                    <a:p>
                      <a:r>
                        <a:rPr lang="en-US" sz="1400" dirty="0" smtClean="0"/>
                        <a:t>0.4, 0.4, 0.2</a:t>
                      </a:r>
                      <a:endParaRPr lang="en-US" sz="1400" dirty="0"/>
                    </a:p>
                  </a:txBody>
                  <a:tcPr/>
                </a:tc>
              </a:tr>
              <a:tr h="228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p2</a:t>
                      </a:r>
                    </a:p>
                  </a:txBody>
                  <a:tcPr/>
                </a:tc>
                <a:tc>
                  <a:txBody>
                    <a:bodyPr/>
                    <a:lstStyle/>
                    <a:p>
                      <a:r>
                        <a:rPr lang="en-US" sz="1400" dirty="0" smtClean="0"/>
                        <a:t>0.6, 0, 0.4</a:t>
                      </a:r>
                      <a:endParaRPr lang="en-US" sz="1400" dirty="0"/>
                    </a:p>
                  </a:txBody>
                  <a:tcPr/>
                </a:tc>
              </a:tr>
              <a:tr h="152400">
                <a:tc>
                  <a:txBody>
                    <a:bodyPr/>
                    <a:lstStyle/>
                    <a:p>
                      <a:r>
                        <a:rPr lang="en-US" sz="1400" dirty="0" smtClean="0"/>
                        <a:t>…</a:t>
                      </a:r>
                      <a:endParaRPr lang="en-US" sz="1400" dirty="0"/>
                    </a:p>
                  </a:txBody>
                  <a:tcPr/>
                </a:tc>
                <a:tc>
                  <a:txBody>
                    <a:bodyPr/>
                    <a:lstStyle/>
                    <a:p>
                      <a:r>
                        <a:rPr lang="en-US" sz="1400" dirty="0" smtClean="0"/>
                        <a:t>…</a:t>
                      </a:r>
                      <a:endParaRPr lang="en-US" sz="1400" dirty="0"/>
                    </a:p>
                  </a:txBody>
                  <a:tcPr/>
                </a:tc>
              </a:tr>
            </a:tbl>
          </a:graphicData>
        </a:graphic>
      </p:graphicFrame>
      <p:sp>
        <p:nvSpPr>
          <p:cNvPr id="271" name="Text Box 22"/>
          <p:cNvSpPr txBox="1">
            <a:spLocks noChangeArrowheads="1"/>
          </p:cNvSpPr>
          <p:nvPr/>
        </p:nvSpPr>
        <p:spPr bwMode="auto">
          <a:xfrm>
            <a:off x="685800" y="2819400"/>
            <a:ext cx="2209799" cy="477050"/>
          </a:xfrm>
          <a:prstGeom prst="rect">
            <a:avLst/>
          </a:prstGeom>
          <a:noFill/>
          <a:ln w="9525">
            <a:noFill/>
            <a:miter lim="800000"/>
            <a:headEnd/>
            <a:tailEnd/>
          </a:ln>
        </p:spPr>
        <p:txBody>
          <a:bodyPr wrap="square" lIns="91435" tIns="45718" rIns="91435" bIns="45718">
            <a:spAutoFit/>
          </a:bodyPr>
          <a:lstStyle/>
          <a:p>
            <a:pPr eaLnBrk="1" hangingPunct="1"/>
            <a:r>
              <a:rPr lang="en-US" altLang="zh-CN" sz="2500" dirty="0" smtClean="0">
                <a:solidFill>
                  <a:srgbClr val="000000"/>
                </a:solidFill>
                <a:latin typeface="Arial" charset="0"/>
                <a:ea typeface="宋体" pitchFamily="2" charset="-122"/>
                <a:cs typeface="Arial" charset="0"/>
              </a:rPr>
              <a:t>configuration:</a:t>
            </a:r>
            <a:endParaRPr lang="en-US" altLang="zh-CN" sz="2500" dirty="0">
              <a:solidFill>
                <a:srgbClr val="000000"/>
              </a:solidFill>
              <a:latin typeface="Arial" charset="0"/>
              <a:ea typeface="宋体" pitchFamily="2" charset="-122"/>
              <a:cs typeface="Arial" charset="0"/>
            </a:endParaRPr>
          </a:p>
        </p:txBody>
      </p:sp>
      <p:cxnSp>
        <p:nvCxnSpPr>
          <p:cNvPr id="273" name="Straight Connector 272"/>
          <p:cNvCxnSpPr/>
          <p:nvPr/>
        </p:nvCxnSpPr>
        <p:spPr bwMode="auto">
          <a:xfrm flipV="1">
            <a:off x="5530507" y="4809878"/>
            <a:ext cx="1219200" cy="755455"/>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a:off x="5530507" y="5565333"/>
            <a:ext cx="1213162" cy="3465"/>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75" name="Straight Connector 274"/>
          <p:cNvCxnSpPr/>
          <p:nvPr/>
        </p:nvCxnSpPr>
        <p:spPr bwMode="auto">
          <a:xfrm>
            <a:off x="6705600" y="5543321"/>
            <a:ext cx="1213162" cy="3465"/>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76" name="Straight Connector 275"/>
          <p:cNvCxnSpPr/>
          <p:nvPr/>
        </p:nvCxnSpPr>
        <p:spPr bwMode="auto">
          <a:xfrm>
            <a:off x="5562600" y="5543321"/>
            <a:ext cx="1184994" cy="79103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77" name="Straight Connector 276"/>
          <p:cNvCxnSpPr/>
          <p:nvPr/>
        </p:nvCxnSpPr>
        <p:spPr bwMode="auto">
          <a:xfrm>
            <a:off x="6705600" y="4850977"/>
            <a:ext cx="1187107" cy="714356"/>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278" name="Straight Connector 277"/>
          <p:cNvCxnSpPr/>
          <p:nvPr/>
        </p:nvCxnSpPr>
        <p:spPr bwMode="auto">
          <a:xfrm flipV="1">
            <a:off x="6705600" y="5543321"/>
            <a:ext cx="1219200" cy="755455"/>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nvGrpSpPr>
          <p:cNvPr id="24" name="Group 157"/>
          <p:cNvGrpSpPr>
            <a:grpSpLocks/>
          </p:cNvGrpSpPr>
          <p:nvPr/>
        </p:nvGrpSpPr>
        <p:grpSpPr bwMode="auto">
          <a:xfrm>
            <a:off x="5334000" y="5467121"/>
            <a:ext cx="381000" cy="304800"/>
            <a:chOff x="3120" y="2880"/>
            <a:chExt cx="144" cy="96"/>
          </a:xfrm>
        </p:grpSpPr>
        <p:sp>
          <p:nvSpPr>
            <p:cNvPr id="280"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281"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282"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283"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25" name="Group 162"/>
            <p:cNvGrpSpPr>
              <a:grpSpLocks/>
            </p:cNvGrpSpPr>
            <p:nvPr/>
          </p:nvGrpSpPr>
          <p:grpSpPr bwMode="auto">
            <a:xfrm>
              <a:off x="3141" y="2886"/>
              <a:ext cx="100" cy="43"/>
              <a:chOff x="6839" y="9479"/>
              <a:chExt cx="253" cy="119"/>
            </a:xfrm>
          </p:grpSpPr>
          <p:grpSp>
            <p:nvGrpSpPr>
              <p:cNvPr id="26" name="Group 163"/>
              <p:cNvGrpSpPr>
                <a:grpSpLocks/>
              </p:cNvGrpSpPr>
              <p:nvPr/>
            </p:nvGrpSpPr>
            <p:grpSpPr bwMode="auto">
              <a:xfrm>
                <a:off x="6839" y="9479"/>
                <a:ext cx="251" cy="116"/>
                <a:chOff x="6839" y="9479"/>
                <a:chExt cx="251" cy="116"/>
              </a:xfrm>
            </p:grpSpPr>
            <p:sp>
              <p:nvSpPr>
                <p:cNvPr id="297"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298"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299"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00"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01"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02"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03"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304"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27" name="Group 172"/>
              <p:cNvGrpSpPr>
                <a:grpSpLocks/>
              </p:cNvGrpSpPr>
              <p:nvPr/>
            </p:nvGrpSpPr>
            <p:grpSpPr bwMode="auto">
              <a:xfrm>
                <a:off x="6842" y="9482"/>
                <a:ext cx="250" cy="116"/>
                <a:chOff x="6842" y="9482"/>
                <a:chExt cx="250" cy="116"/>
              </a:xfrm>
            </p:grpSpPr>
            <p:sp>
              <p:nvSpPr>
                <p:cNvPr id="289"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290"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291"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292"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293"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294"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295"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296"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285"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286"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28" name="Group 157"/>
          <p:cNvGrpSpPr>
            <a:grpSpLocks/>
          </p:cNvGrpSpPr>
          <p:nvPr/>
        </p:nvGrpSpPr>
        <p:grpSpPr bwMode="auto">
          <a:xfrm>
            <a:off x="6553200" y="4705121"/>
            <a:ext cx="381000" cy="304800"/>
            <a:chOff x="3120" y="2880"/>
            <a:chExt cx="144" cy="96"/>
          </a:xfrm>
        </p:grpSpPr>
        <p:sp>
          <p:nvSpPr>
            <p:cNvPr id="306"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307"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308"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309"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29" name="Group 162"/>
            <p:cNvGrpSpPr>
              <a:grpSpLocks/>
            </p:cNvGrpSpPr>
            <p:nvPr/>
          </p:nvGrpSpPr>
          <p:grpSpPr bwMode="auto">
            <a:xfrm>
              <a:off x="3141" y="2886"/>
              <a:ext cx="100" cy="43"/>
              <a:chOff x="6839" y="9479"/>
              <a:chExt cx="253" cy="119"/>
            </a:xfrm>
          </p:grpSpPr>
          <p:grpSp>
            <p:nvGrpSpPr>
              <p:cNvPr id="30" name="Group 163"/>
              <p:cNvGrpSpPr>
                <a:grpSpLocks/>
              </p:cNvGrpSpPr>
              <p:nvPr/>
            </p:nvGrpSpPr>
            <p:grpSpPr bwMode="auto">
              <a:xfrm>
                <a:off x="6839" y="9479"/>
                <a:ext cx="251" cy="116"/>
                <a:chOff x="6839" y="9479"/>
                <a:chExt cx="251" cy="116"/>
              </a:xfrm>
            </p:grpSpPr>
            <p:sp>
              <p:nvSpPr>
                <p:cNvPr id="351"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56"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359"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60"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377"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82"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385"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386"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31" name="Group 172"/>
              <p:cNvGrpSpPr>
                <a:grpSpLocks/>
              </p:cNvGrpSpPr>
              <p:nvPr/>
            </p:nvGrpSpPr>
            <p:grpSpPr bwMode="auto">
              <a:xfrm>
                <a:off x="6842" y="9482"/>
                <a:ext cx="250" cy="116"/>
                <a:chOff x="6842" y="9482"/>
                <a:chExt cx="250" cy="116"/>
              </a:xfrm>
            </p:grpSpPr>
            <p:sp>
              <p:nvSpPr>
                <p:cNvPr id="317"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18"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321"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23"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325"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30"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333"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334"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311"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312"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256" name="Group 157"/>
          <p:cNvGrpSpPr>
            <a:grpSpLocks/>
          </p:cNvGrpSpPr>
          <p:nvPr/>
        </p:nvGrpSpPr>
        <p:grpSpPr bwMode="auto">
          <a:xfrm>
            <a:off x="6553200" y="5467121"/>
            <a:ext cx="381000" cy="304800"/>
            <a:chOff x="3120" y="2880"/>
            <a:chExt cx="144" cy="96"/>
          </a:xfrm>
        </p:grpSpPr>
        <p:sp>
          <p:nvSpPr>
            <p:cNvPr id="408"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411"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412"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429"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257" name="Group 162"/>
            <p:cNvGrpSpPr>
              <a:grpSpLocks/>
            </p:cNvGrpSpPr>
            <p:nvPr/>
          </p:nvGrpSpPr>
          <p:grpSpPr bwMode="auto">
            <a:xfrm>
              <a:off x="3141" y="2886"/>
              <a:ext cx="100" cy="43"/>
              <a:chOff x="6839" y="9479"/>
              <a:chExt cx="253" cy="119"/>
            </a:xfrm>
          </p:grpSpPr>
          <p:grpSp>
            <p:nvGrpSpPr>
              <p:cNvPr id="258" name="Group 163"/>
              <p:cNvGrpSpPr>
                <a:grpSpLocks/>
              </p:cNvGrpSpPr>
              <p:nvPr/>
            </p:nvGrpSpPr>
            <p:grpSpPr bwMode="auto">
              <a:xfrm>
                <a:off x="6839" y="9479"/>
                <a:ext cx="251" cy="116"/>
                <a:chOff x="6839" y="9479"/>
                <a:chExt cx="251" cy="116"/>
              </a:xfrm>
            </p:grpSpPr>
            <p:sp>
              <p:nvSpPr>
                <p:cNvPr id="465"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66"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67"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68"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69"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70"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71"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472"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259" name="Group 172"/>
              <p:cNvGrpSpPr>
                <a:grpSpLocks/>
              </p:cNvGrpSpPr>
              <p:nvPr/>
            </p:nvGrpSpPr>
            <p:grpSpPr bwMode="auto">
              <a:xfrm>
                <a:off x="6842" y="9482"/>
                <a:ext cx="250" cy="116"/>
                <a:chOff x="6842" y="9482"/>
                <a:chExt cx="250" cy="116"/>
              </a:xfrm>
            </p:grpSpPr>
            <p:sp>
              <p:nvSpPr>
                <p:cNvPr id="457"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58"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59"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60"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61"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62"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63"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464"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437"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438"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260" name="Group 157"/>
          <p:cNvGrpSpPr>
            <a:grpSpLocks/>
          </p:cNvGrpSpPr>
          <p:nvPr/>
        </p:nvGrpSpPr>
        <p:grpSpPr bwMode="auto">
          <a:xfrm>
            <a:off x="6553200" y="6229121"/>
            <a:ext cx="381000" cy="304800"/>
            <a:chOff x="3120" y="2880"/>
            <a:chExt cx="144" cy="96"/>
          </a:xfrm>
        </p:grpSpPr>
        <p:sp>
          <p:nvSpPr>
            <p:cNvPr id="474"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475"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476"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477"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261" name="Group 162"/>
            <p:cNvGrpSpPr>
              <a:grpSpLocks/>
            </p:cNvGrpSpPr>
            <p:nvPr/>
          </p:nvGrpSpPr>
          <p:grpSpPr bwMode="auto">
            <a:xfrm>
              <a:off x="3141" y="2886"/>
              <a:ext cx="100" cy="43"/>
              <a:chOff x="6839" y="9479"/>
              <a:chExt cx="253" cy="119"/>
            </a:xfrm>
          </p:grpSpPr>
          <p:grpSp>
            <p:nvGrpSpPr>
              <p:cNvPr id="262" name="Group 163"/>
              <p:cNvGrpSpPr>
                <a:grpSpLocks/>
              </p:cNvGrpSpPr>
              <p:nvPr/>
            </p:nvGrpSpPr>
            <p:grpSpPr bwMode="auto">
              <a:xfrm>
                <a:off x="6839" y="9479"/>
                <a:ext cx="251" cy="116"/>
                <a:chOff x="6839" y="9479"/>
                <a:chExt cx="251" cy="116"/>
              </a:xfrm>
            </p:grpSpPr>
            <p:sp>
              <p:nvSpPr>
                <p:cNvPr id="491"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92"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493"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94"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495"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96"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497"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498"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263" name="Group 172"/>
              <p:cNvGrpSpPr>
                <a:grpSpLocks/>
              </p:cNvGrpSpPr>
              <p:nvPr/>
            </p:nvGrpSpPr>
            <p:grpSpPr bwMode="auto">
              <a:xfrm>
                <a:off x="6842" y="9482"/>
                <a:ext cx="250" cy="116"/>
                <a:chOff x="6842" y="9482"/>
                <a:chExt cx="250" cy="116"/>
              </a:xfrm>
            </p:grpSpPr>
            <p:sp>
              <p:nvSpPr>
                <p:cNvPr id="483"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84"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485"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86"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487"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88"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489"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490"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479"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480"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grpSp>
        <p:nvGrpSpPr>
          <p:cNvPr id="264" name="Group 157"/>
          <p:cNvGrpSpPr>
            <a:grpSpLocks/>
          </p:cNvGrpSpPr>
          <p:nvPr/>
        </p:nvGrpSpPr>
        <p:grpSpPr bwMode="auto">
          <a:xfrm>
            <a:off x="7696200" y="5467121"/>
            <a:ext cx="381000" cy="304800"/>
            <a:chOff x="3120" y="2880"/>
            <a:chExt cx="144" cy="96"/>
          </a:xfrm>
        </p:grpSpPr>
        <p:sp>
          <p:nvSpPr>
            <p:cNvPr id="500" name="Oval 158"/>
            <p:cNvSpPr>
              <a:spLocks noChangeArrowheads="1"/>
            </p:cNvSpPr>
            <p:nvPr/>
          </p:nvSpPr>
          <p:spPr bwMode="auto">
            <a:xfrm>
              <a:off x="3120" y="292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sp>
          <p:nvSpPr>
            <p:cNvPr id="501" name="Rectangle 159"/>
            <p:cNvSpPr>
              <a:spLocks noChangeArrowheads="1"/>
            </p:cNvSpPr>
            <p:nvPr/>
          </p:nvSpPr>
          <p:spPr bwMode="auto">
            <a:xfrm>
              <a:off x="3120" y="2909"/>
              <a:ext cx="144" cy="39"/>
            </a:xfrm>
            <a:prstGeom prst="rect">
              <a:avLst/>
            </a:prstGeom>
            <a:solidFill>
              <a:srgbClr val="0078AA"/>
            </a:solidFill>
            <a:ln w="9525">
              <a:noFill/>
              <a:miter lim="800000"/>
              <a:headEnd/>
              <a:tailEnd/>
            </a:ln>
          </p:spPr>
          <p:txBody>
            <a:bodyPr/>
            <a:lstStyle/>
            <a:p>
              <a:endParaRPr lang="en-US">
                <a:solidFill>
                  <a:srgbClr val="000000"/>
                </a:solidFill>
              </a:endParaRPr>
            </a:p>
          </p:txBody>
        </p:sp>
        <p:sp>
          <p:nvSpPr>
            <p:cNvPr id="502" name="Rectangle 160"/>
            <p:cNvSpPr>
              <a:spLocks noChangeArrowheads="1"/>
            </p:cNvSpPr>
            <p:nvPr/>
          </p:nvSpPr>
          <p:spPr bwMode="auto">
            <a:xfrm>
              <a:off x="3120" y="2909"/>
              <a:ext cx="144" cy="39"/>
            </a:xfrm>
            <a:prstGeom prst="rect">
              <a:avLst/>
            </a:prstGeom>
            <a:solidFill>
              <a:srgbClr val="FF0000"/>
            </a:solidFill>
            <a:ln w="9525">
              <a:noFill/>
              <a:miter lim="800000"/>
              <a:headEnd/>
              <a:tailEnd/>
            </a:ln>
          </p:spPr>
          <p:txBody>
            <a:bodyPr/>
            <a:lstStyle/>
            <a:p>
              <a:endParaRPr lang="en-US">
                <a:solidFill>
                  <a:srgbClr val="000000"/>
                </a:solidFill>
              </a:endParaRPr>
            </a:p>
          </p:txBody>
        </p:sp>
        <p:sp>
          <p:nvSpPr>
            <p:cNvPr id="503" name="Oval 161"/>
            <p:cNvSpPr>
              <a:spLocks noChangeArrowheads="1"/>
            </p:cNvSpPr>
            <p:nvPr/>
          </p:nvSpPr>
          <p:spPr bwMode="auto">
            <a:xfrm>
              <a:off x="3120" y="2880"/>
              <a:ext cx="144" cy="56"/>
            </a:xfrm>
            <a:prstGeom prst="ellipse">
              <a:avLst/>
            </a:prstGeom>
            <a:solidFill>
              <a:srgbClr val="FF0000"/>
            </a:solidFill>
            <a:ln w="1270">
              <a:solidFill>
                <a:srgbClr val="AAE6FF"/>
              </a:solidFill>
              <a:round/>
              <a:headEnd/>
              <a:tailEnd/>
            </a:ln>
          </p:spPr>
          <p:txBody>
            <a:bodyPr/>
            <a:lstStyle/>
            <a:p>
              <a:endParaRPr lang="en-US">
                <a:solidFill>
                  <a:srgbClr val="000000"/>
                </a:solidFill>
              </a:endParaRPr>
            </a:p>
          </p:txBody>
        </p:sp>
        <p:grpSp>
          <p:nvGrpSpPr>
            <p:cNvPr id="265" name="Group 162"/>
            <p:cNvGrpSpPr>
              <a:grpSpLocks/>
            </p:cNvGrpSpPr>
            <p:nvPr/>
          </p:nvGrpSpPr>
          <p:grpSpPr bwMode="auto">
            <a:xfrm>
              <a:off x="3141" y="2886"/>
              <a:ext cx="100" cy="43"/>
              <a:chOff x="6839" y="9479"/>
              <a:chExt cx="253" cy="119"/>
            </a:xfrm>
          </p:grpSpPr>
          <p:grpSp>
            <p:nvGrpSpPr>
              <p:cNvPr id="266" name="Group 163"/>
              <p:cNvGrpSpPr>
                <a:grpSpLocks/>
              </p:cNvGrpSpPr>
              <p:nvPr/>
            </p:nvGrpSpPr>
            <p:grpSpPr bwMode="auto">
              <a:xfrm>
                <a:off x="6839" y="9479"/>
                <a:ext cx="251" cy="116"/>
                <a:chOff x="6839" y="9479"/>
                <a:chExt cx="251" cy="116"/>
              </a:xfrm>
            </p:grpSpPr>
            <p:sp>
              <p:nvSpPr>
                <p:cNvPr id="517" name="Freeform 164"/>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518" name="Freeform 165"/>
                <p:cNvSpPr>
                  <a:spLocks/>
                </p:cNvSpPr>
                <p:nvPr/>
              </p:nvSpPr>
              <p:spPr bwMode="auto">
                <a:xfrm>
                  <a:off x="6970" y="9482"/>
                  <a:ext cx="120" cy="49"/>
                </a:xfrm>
                <a:custGeom>
                  <a:avLst/>
                  <a:gdLst>
                    <a:gd name="T0" fmla="*/ 0 w 479"/>
                    <a:gd name="T1" fmla="*/ 13 h 148"/>
                    <a:gd name="T2" fmla="*/ 7 w 479"/>
                    <a:gd name="T3" fmla="*/ 16 h 148"/>
                    <a:gd name="T4" fmla="*/ 23 w 479"/>
                    <a:gd name="T5" fmla="*/ 6 h 148"/>
                    <a:gd name="T6" fmla="*/ 30 w 479"/>
                    <a:gd name="T7" fmla="*/ 9 h 148"/>
                    <a:gd name="T8" fmla="*/ 26 w 479"/>
                    <a:gd name="T9" fmla="*/ 0 h 148"/>
                    <a:gd name="T10" fmla="*/ 7 w 479"/>
                    <a:gd name="T11" fmla="*/ 0 h 148"/>
                    <a:gd name="T12" fmla="*/ 15 w 479"/>
                    <a:gd name="T13" fmla="*/ 3 h 148"/>
                    <a:gd name="T14" fmla="*/ 0 w 479"/>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115"/>
                      </a:moveTo>
                      <a:lnTo>
                        <a:pt x="106" y="148"/>
                      </a:lnTo>
                      <a:lnTo>
                        <a:pt x="364" y="50"/>
                      </a:lnTo>
                      <a:lnTo>
                        <a:pt x="479" y="82"/>
                      </a:lnTo>
                      <a:lnTo>
                        <a:pt x="417" y="0"/>
                      </a:lnTo>
                      <a:lnTo>
                        <a:pt x="115" y="0"/>
                      </a:lnTo>
                      <a:lnTo>
                        <a:pt x="239" y="25"/>
                      </a:lnTo>
                      <a:lnTo>
                        <a:pt x="0" y="115"/>
                      </a:lnTo>
                      <a:close/>
                    </a:path>
                  </a:pathLst>
                </a:custGeom>
                <a:solidFill>
                  <a:srgbClr val="000000"/>
                </a:solidFill>
                <a:ln w="9525">
                  <a:noFill/>
                  <a:round/>
                  <a:headEnd/>
                  <a:tailEnd/>
                </a:ln>
              </p:spPr>
              <p:txBody>
                <a:bodyPr/>
                <a:lstStyle/>
                <a:p>
                  <a:endParaRPr lang="en-US">
                    <a:solidFill>
                      <a:srgbClr val="000000"/>
                    </a:solidFill>
                  </a:endParaRPr>
                </a:p>
              </p:txBody>
            </p:sp>
            <p:sp>
              <p:nvSpPr>
                <p:cNvPr id="519" name="Freeform 166"/>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520" name="Freeform 167"/>
                <p:cNvSpPr>
                  <a:spLocks/>
                </p:cNvSpPr>
                <p:nvPr/>
              </p:nvSpPr>
              <p:spPr bwMode="auto">
                <a:xfrm>
                  <a:off x="6839" y="9540"/>
                  <a:ext cx="120" cy="52"/>
                </a:xfrm>
                <a:custGeom>
                  <a:avLst/>
                  <a:gdLst>
                    <a:gd name="T0" fmla="*/ 30 w 480"/>
                    <a:gd name="T1" fmla="*/ 4 h 158"/>
                    <a:gd name="T2" fmla="*/ 23 w 480"/>
                    <a:gd name="T3" fmla="*/ 0 h 158"/>
                    <a:gd name="T4" fmla="*/ 8 w 480"/>
                    <a:gd name="T5" fmla="*/ 11 h 158"/>
                    <a:gd name="T6" fmla="*/ 0 w 480"/>
                    <a:gd name="T7" fmla="*/ 7 h 158"/>
                    <a:gd name="T8" fmla="*/ 4 w 480"/>
                    <a:gd name="T9" fmla="*/ 17 h 158"/>
                    <a:gd name="T10" fmla="*/ 23 w 480"/>
                    <a:gd name="T11" fmla="*/ 17 h 158"/>
                    <a:gd name="T12" fmla="*/ 15 w 480"/>
                    <a:gd name="T13" fmla="*/ 13 h 158"/>
                    <a:gd name="T14" fmla="*/ 30 w 480"/>
                    <a:gd name="T15" fmla="*/ 4 h 158"/>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8"/>
                    <a:gd name="T26" fmla="*/ 480 w 480"/>
                    <a:gd name="T27" fmla="*/ 158 h 15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8">
                      <a:moveTo>
                        <a:pt x="480" y="34"/>
                      </a:moveTo>
                      <a:lnTo>
                        <a:pt x="373" y="0"/>
                      </a:lnTo>
                      <a:lnTo>
                        <a:pt x="125" y="100"/>
                      </a:lnTo>
                      <a:lnTo>
                        <a:pt x="0" y="67"/>
                      </a:lnTo>
                      <a:lnTo>
                        <a:pt x="62" y="158"/>
                      </a:lnTo>
                      <a:lnTo>
                        <a:pt x="373" y="158"/>
                      </a:lnTo>
                      <a:lnTo>
                        <a:pt x="240" y="125"/>
                      </a:lnTo>
                      <a:lnTo>
                        <a:pt x="480" y="34"/>
                      </a:lnTo>
                      <a:close/>
                    </a:path>
                  </a:pathLst>
                </a:custGeom>
                <a:solidFill>
                  <a:srgbClr val="000000"/>
                </a:solidFill>
                <a:ln w="9525">
                  <a:noFill/>
                  <a:round/>
                  <a:headEnd/>
                  <a:tailEnd/>
                </a:ln>
              </p:spPr>
              <p:txBody>
                <a:bodyPr/>
                <a:lstStyle/>
                <a:p>
                  <a:endParaRPr lang="en-US">
                    <a:solidFill>
                      <a:srgbClr val="000000"/>
                    </a:solidFill>
                  </a:endParaRPr>
                </a:p>
              </p:txBody>
            </p:sp>
            <p:sp>
              <p:nvSpPr>
                <p:cNvPr id="521" name="Freeform 168"/>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522" name="Freeform 169"/>
                <p:cNvSpPr>
                  <a:spLocks/>
                </p:cNvSpPr>
                <p:nvPr/>
              </p:nvSpPr>
              <p:spPr bwMode="auto">
                <a:xfrm>
                  <a:off x="6846" y="9479"/>
                  <a:ext cx="120" cy="50"/>
                </a:xfrm>
                <a:custGeom>
                  <a:avLst/>
                  <a:gdLst>
                    <a:gd name="T0" fmla="*/ 0 w 479"/>
                    <a:gd name="T1" fmla="*/ 4 h 149"/>
                    <a:gd name="T2" fmla="*/ 7 w 479"/>
                    <a:gd name="T3" fmla="*/ 0 h 149"/>
                    <a:gd name="T4" fmla="*/ 23 w 479"/>
                    <a:gd name="T5" fmla="*/ 10 h 149"/>
                    <a:gd name="T6" fmla="*/ 30 w 479"/>
                    <a:gd name="T7" fmla="*/ 7 h 149"/>
                    <a:gd name="T8" fmla="*/ 26 w 479"/>
                    <a:gd name="T9" fmla="*/ 17 h 149"/>
                    <a:gd name="T10" fmla="*/ 7 w 479"/>
                    <a:gd name="T11" fmla="*/ 17 h 149"/>
                    <a:gd name="T12" fmla="*/ 15 w 479"/>
                    <a:gd name="T13" fmla="*/ 14 h 149"/>
                    <a:gd name="T14" fmla="*/ 0 w 479"/>
                    <a:gd name="T15" fmla="*/ 4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34"/>
                      </a:moveTo>
                      <a:lnTo>
                        <a:pt x="107" y="0"/>
                      </a:lnTo>
                      <a:lnTo>
                        <a:pt x="364" y="91"/>
                      </a:lnTo>
                      <a:lnTo>
                        <a:pt x="479" y="67"/>
                      </a:lnTo>
                      <a:lnTo>
                        <a:pt x="418" y="149"/>
                      </a:lnTo>
                      <a:lnTo>
                        <a:pt x="115" y="149"/>
                      </a:lnTo>
                      <a:lnTo>
                        <a:pt x="240" y="124"/>
                      </a:lnTo>
                      <a:lnTo>
                        <a:pt x="0" y="34"/>
                      </a:lnTo>
                      <a:close/>
                    </a:path>
                  </a:pathLst>
                </a:custGeom>
                <a:solidFill>
                  <a:srgbClr val="000000"/>
                </a:solidFill>
                <a:ln w="9525">
                  <a:noFill/>
                  <a:round/>
                  <a:headEnd/>
                  <a:tailEnd/>
                </a:ln>
              </p:spPr>
              <p:txBody>
                <a:bodyPr/>
                <a:lstStyle/>
                <a:p>
                  <a:endParaRPr lang="en-US">
                    <a:solidFill>
                      <a:srgbClr val="000000"/>
                    </a:solidFill>
                  </a:endParaRPr>
                </a:p>
              </p:txBody>
            </p:sp>
            <p:sp>
              <p:nvSpPr>
                <p:cNvPr id="523" name="Freeform 170"/>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sp>
              <p:nvSpPr>
                <p:cNvPr id="524" name="Freeform 171"/>
                <p:cNvSpPr>
                  <a:spLocks/>
                </p:cNvSpPr>
                <p:nvPr/>
              </p:nvSpPr>
              <p:spPr bwMode="auto">
                <a:xfrm>
                  <a:off x="6966" y="9545"/>
                  <a:ext cx="119" cy="50"/>
                </a:xfrm>
                <a:custGeom>
                  <a:avLst/>
                  <a:gdLst>
                    <a:gd name="T0" fmla="*/ 30 w 478"/>
                    <a:gd name="T1" fmla="*/ 13 h 148"/>
                    <a:gd name="T2" fmla="*/ 23 w 478"/>
                    <a:gd name="T3" fmla="*/ 17 h 148"/>
                    <a:gd name="T4" fmla="*/ 8 w 478"/>
                    <a:gd name="T5" fmla="*/ 6 h 148"/>
                    <a:gd name="T6" fmla="*/ 0 w 478"/>
                    <a:gd name="T7" fmla="*/ 9 h 148"/>
                    <a:gd name="T8" fmla="*/ 4 w 478"/>
                    <a:gd name="T9" fmla="*/ 0 h 148"/>
                    <a:gd name="T10" fmla="*/ 23 w 478"/>
                    <a:gd name="T11" fmla="*/ 0 h 148"/>
                    <a:gd name="T12" fmla="*/ 15 w 478"/>
                    <a:gd name="T13" fmla="*/ 3 h 148"/>
                    <a:gd name="T14" fmla="*/ 30 w 478"/>
                    <a:gd name="T15" fmla="*/ 13 h 148"/>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8"/>
                    <a:gd name="T26" fmla="*/ 478 w 478"/>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8">
                      <a:moveTo>
                        <a:pt x="478" y="116"/>
                      </a:moveTo>
                      <a:lnTo>
                        <a:pt x="372" y="148"/>
                      </a:lnTo>
                      <a:lnTo>
                        <a:pt x="123" y="50"/>
                      </a:lnTo>
                      <a:lnTo>
                        <a:pt x="0" y="83"/>
                      </a:lnTo>
                      <a:lnTo>
                        <a:pt x="61" y="0"/>
                      </a:lnTo>
                      <a:lnTo>
                        <a:pt x="372" y="0"/>
                      </a:lnTo>
                      <a:lnTo>
                        <a:pt x="238" y="25"/>
                      </a:lnTo>
                      <a:lnTo>
                        <a:pt x="478" y="116"/>
                      </a:lnTo>
                      <a:close/>
                    </a:path>
                  </a:pathLst>
                </a:custGeom>
                <a:solidFill>
                  <a:srgbClr val="000000"/>
                </a:solidFill>
                <a:ln w="9525">
                  <a:noFill/>
                  <a:round/>
                  <a:headEnd/>
                  <a:tailEnd/>
                </a:ln>
              </p:spPr>
              <p:txBody>
                <a:bodyPr/>
                <a:lstStyle/>
                <a:p>
                  <a:endParaRPr lang="en-US">
                    <a:solidFill>
                      <a:srgbClr val="000000"/>
                    </a:solidFill>
                  </a:endParaRPr>
                </a:p>
              </p:txBody>
            </p:sp>
          </p:grpSp>
          <p:grpSp>
            <p:nvGrpSpPr>
              <p:cNvPr id="267" name="Group 172"/>
              <p:cNvGrpSpPr>
                <a:grpSpLocks/>
              </p:cNvGrpSpPr>
              <p:nvPr/>
            </p:nvGrpSpPr>
            <p:grpSpPr bwMode="auto">
              <a:xfrm>
                <a:off x="6842" y="9482"/>
                <a:ext cx="250" cy="116"/>
                <a:chOff x="6842" y="9482"/>
                <a:chExt cx="250" cy="116"/>
              </a:xfrm>
            </p:grpSpPr>
            <p:sp>
              <p:nvSpPr>
                <p:cNvPr id="509" name="Freeform 173"/>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510" name="Freeform 174"/>
                <p:cNvSpPr>
                  <a:spLocks/>
                </p:cNvSpPr>
                <p:nvPr/>
              </p:nvSpPr>
              <p:spPr bwMode="auto">
                <a:xfrm>
                  <a:off x="6972" y="9485"/>
                  <a:ext cx="120" cy="49"/>
                </a:xfrm>
                <a:custGeom>
                  <a:avLst/>
                  <a:gdLst>
                    <a:gd name="T0" fmla="*/ 0 w 479"/>
                    <a:gd name="T1" fmla="*/ 12 h 149"/>
                    <a:gd name="T2" fmla="*/ 7 w 479"/>
                    <a:gd name="T3" fmla="*/ 16 h 149"/>
                    <a:gd name="T4" fmla="*/ 23 w 479"/>
                    <a:gd name="T5" fmla="*/ 5 h 149"/>
                    <a:gd name="T6" fmla="*/ 30 w 479"/>
                    <a:gd name="T7" fmla="*/ 9 h 149"/>
                    <a:gd name="T8" fmla="*/ 26 w 479"/>
                    <a:gd name="T9" fmla="*/ 0 h 149"/>
                    <a:gd name="T10" fmla="*/ 7 w 479"/>
                    <a:gd name="T11" fmla="*/ 0 h 149"/>
                    <a:gd name="T12" fmla="*/ 15 w 479"/>
                    <a:gd name="T13" fmla="*/ 3 h 149"/>
                    <a:gd name="T14" fmla="*/ 0 w 479"/>
                    <a:gd name="T15" fmla="*/ 12 h 149"/>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9"/>
                    <a:gd name="T26" fmla="*/ 479 w 479"/>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9">
                      <a:moveTo>
                        <a:pt x="0" y="115"/>
                      </a:moveTo>
                      <a:lnTo>
                        <a:pt x="106" y="149"/>
                      </a:lnTo>
                      <a:lnTo>
                        <a:pt x="364" y="50"/>
                      </a:lnTo>
                      <a:lnTo>
                        <a:pt x="479" y="82"/>
                      </a:lnTo>
                      <a:lnTo>
                        <a:pt x="417" y="0"/>
                      </a:lnTo>
                      <a:lnTo>
                        <a:pt x="115" y="0"/>
                      </a:lnTo>
                      <a:lnTo>
                        <a:pt x="239" y="25"/>
                      </a:lnTo>
                      <a:lnTo>
                        <a:pt x="0" y="115"/>
                      </a:lnTo>
                      <a:close/>
                    </a:path>
                  </a:pathLst>
                </a:custGeom>
                <a:solidFill>
                  <a:srgbClr val="FFFFFF"/>
                </a:solidFill>
                <a:ln w="9525">
                  <a:noFill/>
                  <a:round/>
                  <a:headEnd/>
                  <a:tailEnd/>
                </a:ln>
              </p:spPr>
              <p:txBody>
                <a:bodyPr/>
                <a:lstStyle/>
                <a:p>
                  <a:endParaRPr lang="en-US">
                    <a:solidFill>
                      <a:srgbClr val="000000"/>
                    </a:solidFill>
                  </a:endParaRPr>
                </a:p>
              </p:txBody>
            </p:sp>
            <p:sp>
              <p:nvSpPr>
                <p:cNvPr id="511" name="Freeform 175"/>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512" name="Freeform 176"/>
                <p:cNvSpPr>
                  <a:spLocks/>
                </p:cNvSpPr>
                <p:nvPr/>
              </p:nvSpPr>
              <p:spPr bwMode="auto">
                <a:xfrm>
                  <a:off x="6842" y="9543"/>
                  <a:ext cx="120" cy="52"/>
                </a:xfrm>
                <a:custGeom>
                  <a:avLst/>
                  <a:gdLst>
                    <a:gd name="T0" fmla="*/ 30 w 480"/>
                    <a:gd name="T1" fmla="*/ 4 h 156"/>
                    <a:gd name="T2" fmla="*/ 23 w 480"/>
                    <a:gd name="T3" fmla="*/ 0 h 156"/>
                    <a:gd name="T4" fmla="*/ 8 w 480"/>
                    <a:gd name="T5" fmla="*/ 11 h 156"/>
                    <a:gd name="T6" fmla="*/ 0 w 480"/>
                    <a:gd name="T7" fmla="*/ 7 h 156"/>
                    <a:gd name="T8" fmla="*/ 4 w 480"/>
                    <a:gd name="T9" fmla="*/ 17 h 156"/>
                    <a:gd name="T10" fmla="*/ 23 w 480"/>
                    <a:gd name="T11" fmla="*/ 17 h 156"/>
                    <a:gd name="T12" fmla="*/ 15 w 480"/>
                    <a:gd name="T13" fmla="*/ 14 h 156"/>
                    <a:gd name="T14" fmla="*/ 30 w 480"/>
                    <a:gd name="T15" fmla="*/ 4 h 156"/>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156"/>
                    <a:gd name="T26" fmla="*/ 480 w 480"/>
                    <a:gd name="T27" fmla="*/ 156 h 1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156">
                      <a:moveTo>
                        <a:pt x="480" y="33"/>
                      </a:moveTo>
                      <a:lnTo>
                        <a:pt x="373" y="0"/>
                      </a:lnTo>
                      <a:lnTo>
                        <a:pt x="125" y="99"/>
                      </a:lnTo>
                      <a:lnTo>
                        <a:pt x="0" y="66"/>
                      </a:lnTo>
                      <a:lnTo>
                        <a:pt x="62" y="156"/>
                      </a:lnTo>
                      <a:lnTo>
                        <a:pt x="373" y="156"/>
                      </a:lnTo>
                      <a:lnTo>
                        <a:pt x="240" y="124"/>
                      </a:lnTo>
                      <a:lnTo>
                        <a:pt x="480" y="33"/>
                      </a:lnTo>
                      <a:close/>
                    </a:path>
                  </a:pathLst>
                </a:custGeom>
                <a:solidFill>
                  <a:srgbClr val="FFFFFF"/>
                </a:solidFill>
                <a:ln w="9525">
                  <a:noFill/>
                  <a:round/>
                  <a:headEnd/>
                  <a:tailEnd/>
                </a:ln>
              </p:spPr>
              <p:txBody>
                <a:bodyPr/>
                <a:lstStyle/>
                <a:p>
                  <a:endParaRPr lang="en-US">
                    <a:solidFill>
                      <a:srgbClr val="000000"/>
                    </a:solidFill>
                  </a:endParaRPr>
                </a:p>
              </p:txBody>
            </p:sp>
            <p:sp>
              <p:nvSpPr>
                <p:cNvPr id="513" name="Freeform 177"/>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514" name="Freeform 178"/>
                <p:cNvSpPr>
                  <a:spLocks/>
                </p:cNvSpPr>
                <p:nvPr/>
              </p:nvSpPr>
              <p:spPr bwMode="auto">
                <a:xfrm>
                  <a:off x="6848" y="9482"/>
                  <a:ext cx="120" cy="49"/>
                </a:xfrm>
                <a:custGeom>
                  <a:avLst/>
                  <a:gdLst>
                    <a:gd name="T0" fmla="*/ 0 w 479"/>
                    <a:gd name="T1" fmla="*/ 4 h 148"/>
                    <a:gd name="T2" fmla="*/ 7 w 479"/>
                    <a:gd name="T3" fmla="*/ 0 h 148"/>
                    <a:gd name="T4" fmla="*/ 23 w 479"/>
                    <a:gd name="T5" fmla="*/ 10 h 148"/>
                    <a:gd name="T6" fmla="*/ 30 w 479"/>
                    <a:gd name="T7" fmla="*/ 7 h 148"/>
                    <a:gd name="T8" fmla="*/ 26 w 479"/>
                    <a:gd name="T9" fmla="*/ 16 h 148"/>
                    <a:gd name="T10" fmla="*/ 7 w 479"/>
                    <a:gd name="T11" fmla="*/ 16 h 148"/>
                    <a:gd name="T12" fmla="*/ 15 w 479"/>
                    <a:gd name="T13" fmla="*/ 14 h 148"/>
                    <a:gd name="T14" fmla="*/ 0 w 479"/>
                    <a:gd name="T15" fmla="*/ 4 h 148"/>
                    <a:gd name="T16" fmla="*/ 0 60000 65536"/>
                    <a:gd name="T17" fmla="*/ 0 60000 65536"/>
                    <a:gd name="T18" fmla="*/ 0 60000 65536"/>
                    <a:gd name="T19" fmla="*/ 0 60000 65536"/>
                    <a:gd name="T20" fmla="*/ 0 60000 65536"/>
                    <a:gd name="T21" fmla="*/ 0 60000 65536"/>
                    <a:gd name="T22" fmla="*/ 0 60000 65536"/>
                    <a:gd name="T23" fmla="*/ 0 60000 65536"/>
                    <a:gd name="T24" fmla="*/ 0 w 479"/>
                    <a:gd name="T25" fmla="*/ 0 h 148"/>
                    <a:gd name="T26" fmla="*/ 479 w 47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9" h="148">
                      <a:moveTo>
                        <a:pt x="0" y="33"/>
                      </a:moveTo>
                      <a:lnTo>
                        <a:pt x="106" y="0"/>
                      </a:lnTo>
                      <a:lnTo>
                        <a:pt x="364" y="90"/>
                      </a:lnTo>
                      <a:lnTo>
                        <a:pt x="479" y="66"/>
                      </a:lnTo>
                      <a:lnTo>
                        <a:pt x="417" y="148"/>
                      </a:lnTo>
                      <a:lnTo>
                        <a:pt x="115" y="148"/>
                      </a:lnTo>
                      <a:lnTo>
                        <a:pt x="240" y="123"/>
                      </a:lnTo>
                      <a:lnTo>
                        <a:pt x="0" y="33"/>
                      </a:lnTo>
                      <a:close/>
                    </a:path>
                  </a:pathLst>
                </a:custGeom>
                <a:solidFill>
                  <a:srgbClr val="FFFFFF"/>
                </a:solidFill>
                <a:ln w="9525">
                  <a:noFill/>
                  <a:round/>
                  <a:headEnd/>
                  <a:tailEnd/>
                </a:ln>
              </p:spPr>
              <p:txBody>
                <a:bodyPr/>
                <a:lstStyle/>
                <a:p>
                  <a:endParaRPr lang="en-US">
                    <a:solidFill>
                      <a:srgbClr val="000000"/>
                    </a:solidFill>
                  </a:endParaRPr>
                </a:p>
              </p:txBody>
            </p:sp>
            <p:sp>
              <p:nvSpPr>
                <p:cNvPr id="515" name="Freeform 179"/>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sp>
              <p:nvSpPr>
                <p:cNvPr id="516" name="Freeform 180"/>
                <p:cNvSpPr>
                  <a:spLocks/>
                </p:cNvSpPr>
                <p:nvPr/>
              </p:nvSpPr>
              <p:spPr bwMode="auto">
                <a:xfrm>
                  <a:off x="6968" y="9548"/>
                  <a:ext cx="120" cy="50"/>
                </a:xfrm>
                <a:custGeom>
                  <a:avLst/>
                  <a:gdLst>
                    <a:gd name="T0" fmla="*/ 30 w 478"/>
                    <a:gd name="T1" fmla="*/ 13 h 149"/>
                    <a:gd name="T2" fmla="*/ 23 w 478"/>
                    <a:gd name="T3" fmla="*/ 17 h 149"/>
                    <a:gd name="T4" fmla="*/ 8 w 478"/>
                    <a:gd name="T5" fmla="*/ 6 h 149"/>
                    <a:gd name="T6" fmla="*/ 0 w 478"/>
                    <a:gd name="T7" fmla="*/ 9 h 149"/>
                    <a:gd name="T8" fmla="*/ 4 w 478"/>
                    <a:gd name="T9" fmla="*/ 0 h 149"/>
                    <a:gd name="T10" fmla="*/ 23 w 478"/>
                    <a:gd name="T11" fmla="*/ 0 h 149"/>
                    <a:gd name="T12" fmla="*/ 15 w 478"/>
                    <a:gd name="T13" fmla="*/ 3 h 149"/>
                    <a:gd name="T14" fmla="*/ 30 w 478"/>
                    <a:gd name="T15" fmla="*/ 13 h 149"/>
                    <a:gd name="T16" fmla="*/ 0 60000 65536"/>
                    <a:gd name="T17" fmla="*/ 0 60000 65536"/>
                    <a:gd name="T18" fmla="*/ 0 60000 65536"/>
                    <a:gd name="T19" fmla="*/ 0 60000 65536"/>
                    <a:gd name="T20" fmla="*/ 0 60000 65536"/>
                    <a:gd name="T21" fmla="*/ 0 60000 65536"/>
                    <a:gd name="T22" fmla="*/ 0 60000 65536"/>
                    <a:gd name="T23" fmla="*/ 0 60000 65536"/>
                    <a:gd name="T24" fmla="*/ 0 w 478"/>
                    <a:gd name="T25" fmla="*/ 0 h 149"/>
                    <a:gd name="T26" fmla="*/ 478 w 478"/>
                    <a:gd name="T27" fmla="*/ 149 h 1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8" h="149">
                      <a:moveTo>
                        <a:pt x="478" y="117"/>
                      </a:moveTo>
                      <a:lnTo>
                        <a:pt x="372" y="149"/>
                      </a:lnTo>
                      <a:lnTo>
                        <a:pt x="123" y="50"/>
                      </a:lnTo>
                      <a:lnTo>
                        <a:pt x="0" y="83"/>
                      </a:lnTo>
                      <a:lnTo>
                        <a:pt x="61" y="0"/>
                      </a:lnTo>
                      <a:lnTo>
                        <a:pt x="372" y="0"/>
                      </a:lnTo>
                      <a:lnTo>
                        <a:pt x="238" y="25"/>
                      </a:lnTo>
                      <a:lnTo>
                        <a:pt x="478" y="117"/>
                      </a:lnTo>
                      <a:close/>
                    </a:path>
                  </a:pathLst>
                </a:custGeom>
                <a:solidFill>
                  <a:srgbClr val="FFFFFF"/>
                </a:solidFill>
                <a:ln w="9525">
                  <a:noFill/>
                  <a:round/>
                  <a:headEnd/>
                  <a:tailEnd/>
                </a:ln>
              </p:spPr>
              <p:txBody>
                <a:bodyPr/>
                <a:lstStyle/>
                <a:p>
                  <a:endParaRPr lang="en-US">
                    <a:solidFill>
                      <a:srgbClr val="000000"/>
                    </a:solidFill>
                  </a:endParaRPr>
                </a:p>
              </p:txBody>
            </p:sp>
          </p:grpSp>
        </p:grpSp>
        <p:sp>
          <p:nvSpPr>
            <p:cNvPr id="505" name="Line 181"/>
            <p:cNvSpPr>
              <a:spLocks noChangeShapeType="1"/>
            </p:cNvSpPr>
            <p:nvPr/>
          </p:nvSpPr>
          <p:spPr bwMode="auto">
            <a:xfrm>
              <a:off x="3120" y="2908"/>
              <a:ext cx="0" cy="39"/>
            </a:xfrm>
            <a:prstGeom prst="line">
              <a:avLst/>
            </a:prstGeom>
            <a:noFill/>
            <a:ln w="1270">
              <a:solidFill>
                <a:srgbClr val="AAE6FF"/>
              </a:solidFill>
              <a:round/>
              <a:headEnd/>
              <a:tailEnd/>
            </a:ln>
          </p:spPr>
          <p:txBody>
            <a:bodyPr/>
            <a:lstStyle/>
            <a:p>
              <a:endParaRPr lang="en-US">
                <a:solidFill>
                  <a:srgbClr val="000000"/>
                </a:solidFill>
              </a:endParaRPr>
            </a:p>
          </p:txBody>
        </p:sp>
        <p:sp>
          <p:nvSpPr>
            <p:cNvPr id="506" name="Line 182"/>
            <p:cNvSpPr>
              <a:spLocks noChangeShapeType="1"/>
            </p:cNvSpPr>
            <p:nvPr/>
          </p:nvSpPr>
          <p:spPr bwMode="auto">
            <a:xfrm>
              <a:off x="3264" y="2908"/>
              <a:ext cx="0" cy="39"/>
            </a:xfrm>
            <a:prstGeom prst="line">
              <a:avLst/>
            </a:prstGeom>
            <a:noFill/>
            <a:ln w="1270">
              <a:solidFill>
                <a:srgbClr val="AAE6FF"/>
              </a:solidFill>
              <a:round/>
              <a:headEnd/>
              <a:tailEnd/>
            </a:ln>
          </p:spPr>
          <p:txBody>
            <a:bodyPr/>
            <a:lstStyle/>
            <a:p>
              <a:endParaRPr lang="en-US">
                <a:solidFill>
                  <a:srgbClr val="000000"/>
                </a:solidFill>
              </a:endParaRPr>
            </a:p>
          </p:txBody>
        </p:sp>
      </p:grpSp>
      <p:sp>
        <p:nvSpPr>
          <p:cNvPr id="527" name="Freeform 526"/>
          <p:cNvSpPr/>
          <p:nvPr/>
        </p:nvSpPr>
        <p:spPr bwMode="auto">
          <a:xfrm>
            <a:off x="5576371" y="5808644"/>
            <a:ext cx="2280492" cy="820756"/>
          </a:xfrm>
          <a:custGeom>
            <a:avLst/>
            <a:gdLst>
              <a:gd name="connsiteX0" fmla="*/ 0 w 2280492"/>
              <a:gd name="connsiteY0" fmla="*/ 0 h 820756"/>
              <a:gd name="connsiteX1" fmla="*/ 936434 w 2280492"/>
              <a:gd name="connsiteY1" fmla="*/ 705079 h 820756"/>
              <a:gd name="connsiteX2" fmla="*/ 1553378 w 2280492"/>
              <a:gd name="connsiteY2" fmla="*/ 694063 h 820756"/>
              <a:gd name="connsiteX3" fmla="*/ 2280492 w 2280492"/>
              <a:gd name="connsiteY3" fmla="*/ 33050 h 820756"/>
            </a:gdLst>
            <a:ahLst/>
            <a:cxnLst>
              <a:cxn ang="0">
                <a:pos x="connsiteX0" y="connsiteY0"/>
              </a:cxn>
              <a:cxn ang="0">
                <a:pos x="connsiteX1" y="connsiteY1"/>
              </a:cxn>
              <a:cxn ang="0">
                <a:pos x="connsiteX2" y="connsiteY2"/>
              </a:cxn>
              <a:cxn ang="0">
                <a:pos x="connsiteX3" y="connsiteY3"/>
              </a:cxn>
            </a:cxnLst>
            <a:rect l="l" t="t" r="r" b="b"/>
            <a:pathLst>
              <a:path w="2280492" h="820756">
                <a:moveTo>
                  <a:pt x="0" y="0"/>
                </a:moveTo>
                <a:cubicBezTo>
                  <a:pt x="338769" y="294701"/>
                  <a:pt x="677538" y="589402"/>
                  <a:pt x="936434" y="705079"/>
                </a:cubicBezTo>
                <a:cubicBezTo>
                  <a:pt x="1195330" y="820756"/>
                  <a:pt x="1329368" y="806068"/>
                  <a:pt x="1553378" y="694063"/>
                </a:cubicBezTo>
                <a:cubicBezTo>
                  <a:pt x="1777388" y="582058"/>
                  <a:pt x="2028940" y="307554"/>
                  <a:pt x="2280492" y="33050"/>
                </a:cubicBezTo>
              </a:path>
            </a:pathLst>
          </a:custGeom>
          <a:noFill/>
          <a:ln w="25400" cap="flat" cmpd="sng" algn="ctr">
            <a:solidFill>
              <a:srgbClr val="0000FF"/>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528" name="Text Box 22"/>
          <p:cNvSpPr txBox="1">
            <a:spLocks noChangeArrowheads="1"/>
          </p:cNvSpPr>
          <p:nvPr/>
        </p:nvSpPr>
        <p:spPr bwMode="auto">
          <a:xfrm>
            <a:off x="5334000" y="4705121"/>
            <a:ext cx="630291"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FF9900"/>
                </a:solidFill>
                <a:latin typeface="Arial" charset="0"/>
                <a:ea typeface="宋体" pitchFamily="2" charset="-122"/>
                <a:cs typeface="Arial" charset="0"/>
              </a:rPr>
              <a:t>0.6</a:t>
            </a:r>
            <a:endParaRPr lang="en-US" altLang="zh-CN" sz="2500" baseline="-25000" dirty="0">
              <a:solidFill>
                <a:srgbClr val="FF9900"/>
              </a:solidFill>
              <a:latin typeface="Arial" charset="0"/>
              <a:ea typeface="宋体" pitchFamily="2" charset="-122"/>
              <a:cs typeface="Arial" charset="0"/>
            </a:endParaRPr>
          </a:p>
        </p:txBody>
      </p:sp>
      <p:sp>
        <p:nvSpPr>
          <p:cNvPr id="530" name="Text Box 22"/>
          <p:cNvSpPr txBox="1">
            <a:spLocks noChangeArrowheads="1"/>
          </p:cNvSpPr>
          <p:nvPr/>
        </p:nvSpPr>
        <p:spPr bwMode="auto">
          <a:xfrm>
            <a:off x="5257800" y="6000521"/>
            <a:ext cx="630291"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0000FF"/>
                </a:solidFill>
                <a:latin typeface="Arial" charset="0"/>
                <a:ea typeface="宋体" pitchFamily="2" charset="-122"/>
                <a:cs typeface="Arial" charset="0"/>
              </a:rPr>
              <a:t>0.4</a:t>
            </a:r>
            <a:endParaRPr lang="en-US" altLang="zh-CN" sz="2500" baseline="-25000" dirty="0">
              <a:solidFill>
                <a:srgbClr val="0000FF"/>
              </a:solidFill>
              <a:latin typeface="Arial" charset="0"/>
              <a:ea typeface="宋体" pitchFamily="2" charset="-122"/>
              <a:cs typeface="Arial" charset="0"/>
            </a:endParaRPr>
          </a:p>
        </p:txBody>
      </p:sp>
      <p:pic>
        <p:nvPicPr>
          <p:cNvPr id="531" name="Picture 2" descr="C:\Users\Martin\AppData\Local\Microsoft\Windows\Temporary Internet Files\Content.IE5\PYQD3J7I\MCj04325370000[1].png"/>
          <p:cNvPicPr>
            <a:picLocks noChangeAspect="1" noChangeArrowheads="1"/>
          </p:cNvPicPr>
          <p:nvPr/>
        </p:nvPicPr>
        <p:blipFill>
          <a:blip r:embed="rId3" cstate="print"/>
          <a:srcRect/>
          <a:stretch>
            <a:fillRect/>
          </a:stretch>
        </p:blipFill>
        <p:spPr bwMode="auto">
          <a:xfrm>
            <a:off x="6934200" y="5181600"/>
            <a:ext cx="685800" cy="685800"/>
          </a:xfrm>
          <a:prstGeom prst="rect">
            <a:avLst/>
          </a:prstGeom>
          <a:noFill/>
        </p:spPr>
      </p:pic>
      <p:sp>
        <p:nvSpPr>
          <p:cNvPr id="536" name="Text Box 22"/>
          <p:cNvSpPr txBox="1">
            <a:spLocks noChangeArrowheads="1"/>
          </p:cNvSpPr>
          <p:nvPr/>
        </p:nvSpPr>
        <p:spPr bwMode="auto">
          <a:xfrm>
            <a:off x="3886200" y="4495800"/>
            <a:ext cx="484418"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FF9900"/>
                </a:solidFill>
                <a:ea typeface="宋体" pitchFamily="2" charset="-122"/>
                <a:cs typeface="Arial" charset="0"/>
              </a:rPr>
              <a:t>p</a:t>
            </a:r>
            <a:r>
              <a:rPr lang="en-US" altLang="zh-CN" sz="2500" baseline="-25000" dirty="0" smtClean="0">
                <a:solidFill>
                  <a:srgbClr val="FF9900"/>
                </a:solidFill>
                <a:ea typeface="宋体" pitchFamily="2" charset="-122"/>
                <a:cs typeface="Arial" charset="0"/>
              </a:rPr>
              <a:t>1</a:t>
            </a:r>
            <a:endParaRPr lang="en-US" altLang="zh-CN" sz="2500" baseline="-25000" dirty="0">
              <a:solidFill>
                <a:srgbClr val="FF9900"/>
              </a:solidFill>
              <a:ea typeface="宋体" pitchFamily="2" charset="-122"/>
              <a:cs typeface="Arial" charset="0"/>
            </a:endParaRPr>
          </a:p>
        </p:txBody>
      </p:sp>
      <p:sp>
        <p:nvSpPr>
          <p:cNvPr id="537" name="Freeform 536"/>
          <p:cNvSpPr/>
          <p:nvPr/>
        </p:nvSpPr>
        <p:spPr bwMode="auto">
          <a:xfrm>
            <a:off x="1988545" y="4591280"/>
            <a:ext cx="2335575" cy="796886"/>
          </a:xfrm>
          <a:custGeom>
            <a:avLst/>
            <a:gdLst>
              <a:gd name="connsiteX0" fmla="*/ 0 w 2335575"/>
              <a:gd name="connsiteY0" fmla="*/ 796886 h 796886"/>
              <a:gd name="connsiteX1" fmla="*/ 705079 w 2335575"/>
              <a:gd name="connsiteY1" fmla="*/ 135874 h 796886"/>
              <a:gd name="connsiteX2" fmla="*/ 1211855 w 2335575"/>
              <a:gd name="connsiteY2" fmla="*/ 14689 h 796886"/>
              <a:gd name="connsiteX3" fmla="*/ 1784732 w 2335575"/>
              <a:gd name="connsiteY3" fmla="*/ 224009 h 796886"/>
              <a:gd name="connsiteX4" fmla="*/ 2335575 w 2335575"/>
              <a:gd name="connsiteY4" fmla="*/ 708751 h 796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5575" h="796886">
                <a:moveTo>
                  <a:pt x="0" y="796886"/>
                </a:moveTo>
                <a:cubicBezTo>
                  <a:pt x="251551" y="531563"/>
                  <a:pt x="503103" y="266240"/>
                  <a:pt x="705079" y="135874"/>
                </a:cubicBezTo>
                <a:cubicBezTo>
                  <a:pt x="907055" y="5508"/>
                  <a:pt x="1031913" y="0"/>
                  <a:pt x="1211855" y="14689"/>
                </a:cubicBezTo>
                <a:cubicBezTo>
                  <a:pt x="1391797" y="29378"/>
                  <a:pt x="1597445" y="108332"/>
                  <a:pt x="1784732" y="224009"/>
                </a:cubicBezTo>
                <a:cubicBezTo>
                  <a:pt x="1972019" y="339686"/>
                  <a:pt x="2153797" y="524218"/>
                  <a:pt x="2335575" y="708751"/>
                </a:cubicBezTo>
              </a:path>
            </a:pathLst>
          </a:custGeom>
          <a:noFill/>
          <a:ln w="25400" cap="flat" cmpd="sng" algn="ctr">
            <a:solidFill>
              <a:srgbClr val="FF990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538" name="Freeform 537"/>
          <p:cNvSpPr/>
          <p:nvPr/>
        </p:nvSpPr>
        <p:spPr bwMode="auto">
          <a:xfrm>
            <a:off x="5486400" y="4648200"/>
            <a:ext cx="2335575" cy="796886"/>
          </a:xfrm>
          <a:custGeom>
            <a:avLst/>
            <a:gdLst>
              <a:gd name="connsiteX0" fmla="*/ 0 w 2335575"/>
              <a:gd name="connsiteY0" fmla="*/ 796886 h 796886"/>
              <a:gd name="connsiteX1" fmla="*/ 705079 w 2335575"/>
              <a:gd name="connsiteY1" fmla="*/ 135874 h 796886"/>
              <a:gd name="connsiteX2" fmla="*/ 1211855 w 2335575"/>
              <a:gd name="connsiteY2" fmla="*/ 14689 h 796886"/>
              <a:gd name="connsiteX3" fmla="*/ 1784732 w 2335575"/>
              <a:gd name="connsiteY3" fmla="*/ 224009 h 796886"/>
              <a:gd name="connsiteX4" fmla="*/ 2335575 w 2335575"/>
              <a:gd name="connsiteY4" fmla="*/ 708751 h 796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5575" h="796886">
                <a:moveTo>
                  <a:pt x="0" y="796886"/>
                </a:moveTo>
                <a:cubicBezTo>
                  <a:pt x="251551" y="531563"/>
                  <a:pt x="503103" y="266240"/>
                  <a:pt x="705079" y="135874"/>
                </a:cubicBezTo>
                <a:cubicBezTo>
                  <a:pt x="907055" y="5508"/>
                  <a:pt x="1031913" y="0"/>
                  <a:pt x="1211855" y="14689"/>
                </a:cubicBezTo>
                <a:cubicBezTo>
                  <a:pt x="1391797" y="29378"/>
                  <a:pt x="1597445" y="108332"/>
                  <a:pt x="1784732" y="224009"/>
                </a:cubicBezTo>
                <a:cubicBezTo>
                  <a:pt x="1972019" y="339686"/>
                  <a:pt x="2153797" y="524218"/>
                  <a:pt x="2335575" y="708751"/>
                </a:cubicBezTo>
              </a:path>
            </a:pathLst>
          </a:custGeom>
          <a:noFill/>
          <a:ln w="25400" cap="flat" cmpd="sng" algn="ctr">
            <a:solidFill>
              <a:srgbClr val="FF9900"/>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539" name="Text Box 22"/>
          <p:cNvSpPr txBox="1">
            <a:spLocks noChangeArrowheads="1"/>
          </p:cNvSpPr>
          <p:nvPr/>
        </p:nvSpPr>
        <p:spPr bwMode="auto">
          <a:xfrm>
            <a:off x="3352800" y="4953000"/>
            <a:ext cx="484418"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659A2A"/>
                </a:solidFill>
                <a:ea typeface="宋体" pitchFamily="2" charset="-122"/>
                <a:cs typeface="Arial" charset="0"/>
              </a:rPr>
              <a:t>p</a:t>
            </a:r>
            <a:r>
              <a:rPr lang="en-US" altLang="zh-CN" sz="2500" baseline="-25000" dirty="0" smtClean="0">
                <a:solidFill>
                  <a:srgbClr val="659A2A"/>
                </a:solidFill>
                <a:ea typeface="宋体" pitchFamily="2" charset="-122"/>
                <a:cs typeface="Arial" charset="0"/>
              </a:rPr>
              <a:t>2</a:t>
            </a:r>
            <a:endParaRPr lang="en-US" altLang="zh-CN" sz="2500" baseline="-25000" dirty="0">
              <a:solidFill>
                <a:srgbClr val="659A2A"/>
              </a:solidFill>
              <a:ea typeface="宋体" pitchFamily="2" charset="-122"/>
              <a:cs typeface="Arial" charset="0"/>
            </a:endParaRPr>
          </a:p>
        </p:txBody>
      </p:sp>
      <p:sp>
        <p:nvSpPr>
          <p:cNvPr id="540" name="Text Box 22"/>
          <p:cNvSpPr txBox="1">
            <a:spLocks noChangeArrowheads="1"/>
          </p:cNvSpPr>
          <p:nvPr/>
        </p:nvSpPr>
        <p:spPr bwMode="auto">
          <a:xfrm>
            <a:off x="3657600" y="5715000"/>
            <a:ext cx="484418" cy="477050"/>
          </a:xfrm>
          <a:prstGeom prst="rect">
            <a:avLst/>
          </a:prstGeom>
          <a:noFill/>
          <a:ln w="9525">
            <a:noFill/>
            <a:miter lim="800000"/>
            <a:headEnd/>
            <a:tailEnd/>
          </a:ln>
        </p:spPr>
        <p:txBody>
          <a:bodyPr wrap="none" lIns="91435" tIns="45718" rIns="91435" bIns="45718">
            <a:spAutoFit/>
          </a:bodyPr>
          <a:lstStyle/>
          <a:p>
            <a:pPr eaLnBrk="1" hangingPunct="1"/>
            <a:r>
              <a:rPr lang="en-US" altLang="zh-CN" sz="2500" dirty="0" smtClean="0">
                <a:solidFill>
                  <a:srgbClr val="0000FF"/>
                </a:solidFill>
                <a:ea typeface="宋体" pitchFamily="2" charset="-122"/>
                <a:cs typeface="Arial" charset="0"/>
              </a:rPr>
              <a:t>p</a:t>
            </a:r>
            <a:r>
              <a:rPr lang="en-US" altLang="zh-CN" sz="2500" baseline="-25000" dirty="0" smtClean="0">
                <a:solidFill>
                  <a:srgbClr val="0000FF"/>
                </a:solidFill>
                <a:ea typeface="宋体" pitchFamily="2" charset="-122"/>
                <a:cs typeface="Arial" charset="0"/>
              </a:rPr>
              <a:t>3</a:t>
            </a:r>
            <a:endParaRPr lang="en-US" altLang="zh-CN" sz="2500" baseline="-25000" dirty="0">
              <a:solidFill>
                <a:srgbClr val="0000FF"/>
              </a:solidFill>
              <a:ea typeface="宋体" pitchFamily="2" charset="-122"/>
              <a:cs typeface="Arial" charset="0"/>
            </a:endParaRPr>
          </a:p>
        </p:txBody>
      </p:sp>
      <p:sp>
        <p:nvSpPr>
          <p:cNvPr id="310" name="Right Brace 309"/>
          <p:cNvSpPr/>
          <p:nvPr/>
        </p:nvSpPr>
        <p:spPr bwMode="auto">
          <a:xfrm>
            <a:off x="6248400" y="2895600"/>
            <a:ext cx="228600" cy="1219200"/>
          </a:xfrm>
          <a:prstGeom prst="rightBrace">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ndParaRPr>
          </a:p>
        </p:txBody>
      </p:sp>
      <p:sp>
        <p:nvSpPr>
          <p:cNvPr id="313" name="Text Box 22"/>
          <p:cNvSpPr txBox="1">
            <a:spLocks noChangeArrowheads="1"/>
          </p:cNvSpPr>
          <p:nvPr/>
        </p:nvSpPr>
        <p:spPr bwMode="auto">
          <a:xfrm>
            <a:off x="6629400" y="2895600"/>
            <a:ext cx="2209800" cy="861770"/>
          </a:xfrm>
          <a:prstGeom prst="rect">
            <a:avLst/>
          </a:prstGeom>
          <a:noFill/>
          <a:ln w="9525">
            <a:noFill/>
            <a:miter lim="800000"/>
            <a:headEnd/>
            <a:tailEnd/>
          </a:ln>
        </p:spPr>
        <p:txBody>
          <a:bodyPr wrap="square" lIns="91435" tIns="45718" rIns="91435" bIns="45718">
            <a:spAutoFit/>
          </a:bodyPr>
          <a:lstStyle/>
          <a:p>
            <a:pPr eaLnBrk="1" hangingPunct="1"/>
            <a:r>
              <a:rPr lang="en-US" altLang="zh-CN" sz="2500" dirty="0" smtClean="0">
                <a:solidFill>
                  <a:srgbClr val="000000"/>
                </a:solidFill>
                <a:latin typeface="Arial" charset="0"/>
                <a:ea typeface="宋体" pitchFamily="2" charset="-122"/>
                <a:cs typeface="Arial" charset="0"/>
              </a:rPr>
              <a:t>at most 2</a:t>
            </a:r>
            <a:r>
              <a:rPr lang="en-US" altLang="zh-CN" sz="2500" baseline="25000" dirty="0" smtClean="0">
                <a:solidFill>
                  <a:srgbClr val="000000"/>
                </a:solidFill>
                <a:latin typeface="Arial" charset="0"/>
                <a:ea typeface="宋体" pitchFamily="2" charset="-122"/>
                <a:cs typeface="Arial" charset="0"/>
              </a:rPr>
              <a:t>#paths</a:t>
            </a:r>
            <a:r>
              <a:rPr lang="en-US" altLang="zh-CN" sz="2500" dirty="0" smtClean="0">
                <a:solidFill>
                  <a:srgbClr val="000000"/>
                </a:solidFill>
                <a:latin typeface="Arial" charset="0"/>
                <a:ea typeface="宋体" pitchFamily="2" charset="-122"/>
                <a:cs typeface="Arial" charset="0"/>
              </a:rPr>
              <a:t> entries</a:t>
            </a:r>
            <a:endParaRPr lang="en-US" altLang="zh-CN" sz="2500" dirty="0">
              <a:solidFill>
                <a:srgbClr val="000000"/>
              </a:solidFill>
              <a:latin typeface="Arial" charset="0"/>
              <a:ea typeface="宋体" pitchFamily="2" charset="-122"/>
              <a:cs typeface="Arial"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44689935"/>
      </p:ext>
    </p:extLst>
  </p:cSld>
  <p:clrMapOvr>
    <a:masterClrMapping/>
  </p:clrMapOvr>
  <mc:AlternateContent>
    <mc:Choice xmlns:mc="http://schemas.openxmlformats.org/markup-compatibility/2006" xmlns:p14="http://schemas.microsoft.com/office/powerpoint/2010/main" xmlns:p="http://schemas.openxmlformats.org/presentationml/2006/main" xmlns:r="http://schemas.openxmlformats.org/officeDocument/2006/relationships" xmlns:a="http://schemas.openxmlformats.org/drawingml/2006/main" xmlns="" Requires="p14">
      <p:transition p14:dur="0"/>
    </mc:Choice>
    <mc:Fallback>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Optimizing Paths and Weights</a:t>
            </a:r>
            <a:endParaRPr lang="en-US" dirty="0"/>
          </a:p>
        </p:txBody>
      </p:sp>
      <p:sp>
        <p:nvSpPr>
          <p:cNvPr id="3" name="Content Placeholder 2"/>
          <p:cNvSpPr>
            <a:spLocks noGrp="1"/>
          </p:cNvSpPr>
          <p:nvPr>
            <p:ph idx="1"/>
          </p:nvPr>
        </p:nvSpPr>
        <p:spPr/>
        <p:txBody>
          <a:bodyPr/>
          <a:lstStyle/>
          <a:p>
            <a:r>
              <a:rPr lang="en-US" dirty="0" smtClean="0"/>
              <a:t>Optimization algorithms</a:t>
            </a:r>
          </a:p>
          <a:p>
            <a:pPr lvl="1"/>
            <a:r>
              <a:rPr lang="en-US" dirty="0" smtClean="0"/>
              <a:t>Computing multiple paths per pair of routers</a:t>
            </a:r>
          </a:p>
          <a:p>
            <a:pPr lvl="1"/>
            <a:r>
              <a:rPr lang="en-US" dirty="0" smtClean="0"/>
              <a:t>Computing splitting ratios for each failure scenario</a:t>
            </a:r>
          </a:p>
          <a:p>
            <a:r>
              <a:rPr lang="en-US" dirty="0" smtClean="0"/>
              <a:t>Performance evaluation</a:t>
            </a:r>
          </a:p>
          <a:p>
            <a:pPr lvl="1"/>
            <a:r>
              <a:rPr lang="en-US" dirty="0" smtClean="0"/>
              <a:t>On AT&amp;T topology, traffic, and shared-risk data</a:t>
            </a:r>
          </a:p>
          <a:p>
            <a:pPr lvl="1"/>
            <a:r>
              <a:rPr lang="en-US" dirty="0" smtClean="0"/>
              <a:t>Performance competitive with optimal solution</a:t>
            </a:r>
          </a:p>
          <a:p>
            <a:pPr lvl="1"/>
            <a:r>
              <a:rPr lang="en-US" dirty="0" smtClean="0"/>
              <a:t>Using around 4-8 paths per pair of routers</a:t>
            </a:r>
          </a:p>
          <a:p>
            <a:r>
              <a:rPr lang="en-US" dirty="0" smtClean="0"/>
              <a:t>Benefits</a:t>
            </a:r>
          </a:p>
          <a:p>
            <a:pPr lvl="1"/>
            <a:r>
              <a:rPr lang="en-US" dirty="0" smtClean="0"/>
              <a:t>Joint failure recovery and traffic engineering</a:t>
            </a:r>
          </a:p>
          <a:p>
            <a:pPr lvl="1"/>
            <a:r>
              <a:rPr lang="en-US" dirty="0" smtClean="0"/>
              <a:t>Very simple network elements (nearly zero code)</a:t>
            </a:r>
          </a:p>
          <a:p>
            <a:pPr lvl="1"/>
            <a:r>
              <a:rPr lang="en-US" dirty="0" smtClean="0"/>
              <a:t>Part of gradual move away from dynamic layer 3</a:t>
            </a:r>
          </a:p>
        </p:txBody>
      </p:sp>
      <p:sp>
        <p:nvSpPr>
          <p:cNvPr id="4" name="Slide Number Placeholder 3"/>
          <p:cNvSpPr>
            <a:spLocks noGrp="1"/>
          </p:cNvSpPr>
          <p:nvPr>
            <p:ph type="sldNum" sz="quarter" idx="10"/>
          </p:nvPr>
        </p:nvSpPr>
        <p:spPr/>
        <p:txBody>
          <a:bodyPr/>
          <a:lstStyle/>
          <a:p>
            <a:pPr>
              <a:defRPr/>
            </a:pPr>
            <a:fld id="{C0CF8B3F-C82E-FB47-8048-C829DE2F4A25}" type="slidenum">
              <a:rPr lang="en-US" smtClean="0">
                <a:solidFill>
                  <a:srgbClr val="000000"/>
                </a:solidFill>
              </a:rPr>
              <a:pPr>
                <a:defRPr/>
              </a:pPr>
              <a:t>26</a:t>
            </a:fld>
            <a:endParaRPr lang="en-US">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algn="ctr"/>
            <a:r>
              <a:rPr lang="en-US" altLang="ko-KR" b="0" dirty="0">
                <a:latin typeface="Helvetica" charset="0"/>
                <a:ea typeface="ＭＳ Ｐゴシック" charset="0"/>
                <a:cs typeface="ＭＳ Ｐゴシック" charset="0"/>
              </a:rPr>
              <a:t>SEATTLE</a:t>
            </a:r>
          </a:p>
        </p:txBody>
      </p:sp>
      <p:sp>
        <p:nvSpPr>
          <p:cNvPr id="27649" name="Slide Number Placeholder 2"/>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7A038D56-9ABF-5B4A-B26B-30C9D17AA29C}" type="slidenum">
              <a:rPr lang="en-US" sz="1400" b="0">
                <a:solidFill>
                  <a:srgbClr val="000000"/>
                </a:solidFill>
                <a:latin typeface="Times New Roman" charset="0"/>
              </a:rPr>
              <a:pPr eaLnBrk="1" hangingPunct="1"/>
              <a:t>3</a:t>
            </a:fld>
            <a:endParaRPr lang="en-US" sz="1400" b="0">
              <a:solidFill>
                <a:srgbClr val="000000"/>
              </a:solidFill>
              <a:latin typeface="Times New Roman" charset="0"/>
            </a:endParaRPr>
          </a:p>
        </p:txBody>
      </p:sp>
      <p:pic>
        <p:nvPicPr>
          <p:cNvPr id="27650" name="Picture 3" descr="seattle5b.jp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b="6009"/>
          <a:stretch>
            <a:fillRect/>
          </a:stretch>
        </p:blipFill>
        <p:spPr bwMode="auto">
          <a:xfrm>
            <a:off x="577850" y="2046288"/>
            <a:ext cx="8140700" cy="30607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27652" name="Rectangle 5"/>
          <p:cNvSpPr>
            <a:spLocks noChangeArrowheads="1"/>
          </p:cNvSpPr>
          <p:nvPr/>
        </p:nvSpPr>
        <p:spPr bwMode="auto">
          <a:xfrm>
            <a:off x="577850" y="5189537"/>
            <a:ext cx="8102600" cy="8302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miter lim="800000"/>
                <a:headEnd/>
                <a:tailEnd/>
              </a14:hiddenLine>
            </a:ext>
          </a:extLst>
        </p:spPr>
        <p:txBody>
          <a:bodyPr>
            <a:spAutoFit/>
          </a:bodyPr>
          <a:lstStyle/>
          <a:p>
            <a:pPr algn="ctr" defTabSz="914400"/>
            <a:r>
              <a:rPr lang="en-US" altLang="ko-KR" sz="2400" b="1" dirty="0" smtClean="0">
                <a:solidFill>
                  <a:srgbClr val="000000"/>
                </a:solidFill>
                <a:latin typeface="Helvetica" charset="0"/>
                <a:ea typeface="Gulim" charset="0"/>
                <a:cs typeface="Gulim" charset="0"/>
              </a:rPr>
              <a:t>Scalable Ethernet Architecture for Large Enterprises</a:t>
            </a:r>
          </a:p>
          <a:p>
            <a:pPr algn="ctr" defTabSz="914400"/>
            <a:r>
              <a:rPr lang="en-US" sz="2400" b="1" dirty="0" smtClean="0">
                <a:solidFill>
                  <a:srgbClr val="000000"/>
                </a:solidFill>
                <a:latin typeface="Helvetica" charset="0"/>
                <a:ea typeface="Gulim" charset="0"/>
                <a:cs typeface="Gulim" charset="0"/>
              </a:rPr>
              <a:t>(joint work with </a:t>
            </a:r>
            <a:r>
              <a:rPr lang="en-US" sz="2400" b="1" dirty="0" err="1" smtClean="0">
                <a:solidFill>
                  <a:srgbClr val="000000"/>
                </a:solidFill>
                <a:latin typeface="Helvetica" charset="0"/>
                <a:ea typeface="Gulim" charset="0"/>
                <a:cs typeface="Gulim" charset="0"/>
              </a:rPr>
              <a:t>Changhoon</a:t>
            </a:r>
            <a:r>
              <a:rPr lang="en-US" sz="2400" b="1" dirty="0" smtClean="0">
                <a:solidFill>
                  <a:srgbClr val="000000"/>
                </a:solidFill>
                <a:latin typeface="Helvetica" charset="0"/>
                <a:ea typeface="Gulim" charset="0"/>
                <a:cs typeface="Gulim" charset="0"/>
              </a:rPr>
              <a:t> Kim and Matt Caesar)</a:t>
            </a:r>
            <a:endParaRPr lang="en-US" sz="2400" b="1" dirty="0" smtClean="0">
              <a:solidFill>
                <a:srgbClr val="000000"/>
              </a:solidFill>
              <a:latin typeface="Helvetica" charset="0"/>
              <a:ea typeface="ＭＳ Ｐゴシック" charset="0"/>
              <a:cs typeface="ＭＳ Ｐゴシック" charset="0"/>
            </a:endParaRPr>
          </a:p>
        </p:txBody>
      </p:sp>
      <p:sp>
        <p:nvSpPr>
          <p:cNvPr id="7" name="Rectangle 6"/>
          <p:cNvSpPr/>
          <p:nvPr/>
        </p:nvSpPr>
        <p:spPr>
          <a:xfrm>
            <a:off x="1828800" y="6324600"/>
            <a:ext cx="6088063" cy="369332"/>
          </a:xfrm>
          <a:prstGeom prst="rect">
            <a:avLst/>
          </a:prstGeom>
        </p:spPr>
        <p:txBody>
          <a:bodyPr wrap="square">
            <a:spAutoFit/>
          </a:bodyPr>
          <a:lstStyle/>
          <a:p>
            <a:r>
              <a:rPr lang="en-US" dirty="0" smtClean="0"/>
              <a:t>http://www.cs.princeton.edu/~jrex/papers/seattle08.pdf</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60807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Helvetica" charset="0"/>
                <a:ea typeface="ＭＳ Ｐゴシック" charset="0"/>
                <a:cs typeface="ＭＳ Ｐゴシック" charset="0"/>
              </a:rPr>
              <a:t>Goal: Network as One Big LAN</a:t>
            </a:r>
            <a:endParaRPr lang="en-US" dirty="0">
              <a:latin typeface="Helvetica" charset="0"/>
              <a:ea typeface="ＭＳ Ｐゴシック" charset="0"/>
              <a:cs typeface="ＭＳ Ｐゴシック" charset="0"/>
            </a:endParaRPr>
          </a:p>
        </p:txBody>
      </p:sp>
      <p:sp>
        <p:nvSpPr>
          <p:cNvPr id="25603" name="Rectangle 3"/>
          <p:cNvSpPr>
            <a:spLocks noGrp="1" noChangeArrowheads="1"/>
          </p:cNvSpPr>
          <p:nvPr>
            <p:ph idx="1"/>
          </p:nvPr>
        </p:nvSpPr>
        <p:spPr/>
        <p:txBody>
          <a:bodyPr/>
          <a:lstStyle/>
          <a:p>
            <a:r>
              <a:rPr lang="en-US" sz="3200">
                <a:latin typeface="Arial" charset="0"/>
              </a:rPr>
              <a:t>Shortest-path routing on flat addresses</a:t>
            </a:r>
          </a:p>
          <a:p>
            <a:pPr lvl="1"/>
            <a:r>
              <a:rPr lang="en-US" sz="2800">
                <a:latin typeface="Arial" charset="0"/>
                <a:ea typeface="Arial" charset="0"/>
                <a:cs typeface="Arial" charset="0"/>
              </a:rPr>
              <a:t>Shortest paths: scalability and performance</a:t>
            </a:r>
          </a:p>
          <a:p>
            <a:pPr lvl="1"/>
            <a:r>
              <a:rPr lang="en-US" sz="2800">
                <a:latin typeface="Arial" charset="0"/>
                <a:ea typeface="Arial" charset="0"/>
                <a:cs typeface="Arial" charset="0"/>
              </a:rPr>
              <a:t>MAC addresses: self-configuration and mobility</a:t>
            </a:r>
          </a:p>
          <a:p>
            <a:pPr lvl="1"/>
            <a:endParaRPr lang="en-US" sz="2800">
              <a:latin typeface="Arial" charset="0"/>
              <a:ea typeface="Arial" charset="0"/>
              <a:cs typeface="Arial" charset="0"/>
            </a:endParaRPr>
          </a:p>
          <a:p>
            <a:pPr lvl="1"/>
            <a:endParaRPr lang="en-US" sz="2800">
              <a:latin typeface="Arial" charset="0"/>
              <a:ea typeface="Arial" charset="0"/>
              <a:cs typeface="Arial" charset="0"/>
            </a:endParaRPr>
          </a:p>
          <a:p>
            <a:pPr lvl="1"/>
            <a:endParaRPr lang="en-US" sz="2800">
              <a:latin typeface="Arial" charset="0"/>
              <a:ea typeface="Arial" charset="0"/>
              <a:cs typeface="Arial" charset="0"/>
            </a:endParaRPr>
          </a:p>
          <a:p>
            <a:pPr lvl="1"/>
            <a:endParaRPr lang="en-US" sz="2800">
              <a:latin typeface="Arial" charset="0"/>
              <a:ea typeface="Arial" charset="0"/>
              <a:cs typeface="Arial" charset="0"/>
            </a:endParaRPr>
          </a:p>
          <a:p>
            <a:pPr>
              <a:lnSpc>
                <a:spcPct val="140000"/>
              </a:lnSpc>
            </a:pPr>
            <a:r>
              <a:rPr lang="en-US" sz="3200">
                <a:latin typeface="Arial" charset="0"/>
              </a:rPr>
              <a:t>Scalability </a:t>
            </a:r>
            <a:r>
              <a:rPr lang="en-US" sz="3200" i="1">
                <a:latin typeface="Arial" charset="0"/>
              </a:rPr>
              <a:t>without</a:t>
            </a:r>
            <a:r>
              <a:rPr lang="en-US" sz="3200">
                <a:latin typeface="Arial" charset="0"/>
              </a:rPr>
              <a:t> hierarchical addressing</a:t>
            </a:r>
          </a:p>
          <a:p>
            <a:pPr lvl="1"/>
            <a:r>
              <a:rPr lang="en-US" sz="2800">
                <a:latin typeface="Arial" charset="0"/>
                <a:ea typeface="Arial" charset="0"/>
                <a:cs typeface="Arial" charset="0"/>
              </a:rPr>
              <a:t>Limit dissemination and storage of host info</a:t>
            </a:r>
          </a:p>
          <a:p>
            <a:pPr lvl="1"/>
            <a:r>
              <a:rPr lang="en-US" sz="2800">
                <a:latin typeface="Arial" charset="0"/>
                <a:ea typeface="Arial" charset="0"/>
                <a:cs typeface="Arial" charset="0"/>
              </a:rPr>
              <a:t>Sending packets on slightly longer paths</a:t>
            </a:r>
          </a:p>
        </p:txBody>
      </p:sp>
      <p:sp>
        <p:nvSpPr>
          <p:cNvPr id="25601" name="Slide Number Placeholder 3"/>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30F1652C-2D51-5F4F-A6DB-850C8C890C1C}" type="slidenum">
              <a:rPr lang="en-US" sz="1400" b="0">
                <a:solidFill>
                  <a:srgbClr val="000000"/>
                </a:solidFill>
                <a:latin typeface="Times New Roman" charset="0"/>
              </a:rPr>
              <a:pPr eaLnBrk="1" hangingPunct="1"/>
              <a:t>4</a:t>
            </a:fld>
            <a:endParaRPr lang="en-US" sz="1400" b="0">
              <a:solidFill>
                <a:srgbClr val="000000"/>
              </a:solidFill>
              <a:latin typeface="Times New Roman" charset="0"/>
            </a:endParaRPr>
          </a:p>
        </p:txBody>
      </p:sp>
      <p:grpSp>
        <p:nvGrpSpPr>
          <p:cNvPr id="25604" name="Group 4"/>
          <p:cNvGrpSpPr>
            <a:grpSpLocks/>
          </p:cNvGrpSpPr>
          <p:nvPr/>
        </p:nvGrpSpPr>
        <p:grpSpPr bwMode="auto">
          <a:xfrm>
            <a:off x="769938" y="3006725"/>
            <a:ext cx="7553325" cy="1595438"/>
            <a:chOff x="769938" y="5224463"/>
            <a:chExt cx="7553325" cy="1595437"/>
          </a:xfrm>
        </p:grpSpPr>
        <p:sp>
          <p:nvSpPr>
            <p:cNvPr id="25605" name="Line 21"/>
            <p:cNvSpPr>
              <a:spLocks noChangeShapeType="1"/>
            </p:cNvSpPr>
            <p:nvPr/>
          </p:nvSpPr>
          <p:spPr bwMode="auto">
            <a:xfrm flipH="1">
              <a:off x="3052763" y="5448300"/>
              <a:ext cx="381000" cy="455613"/>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06" name="Line 22"/>
            <p:cNvSpPr>
              <a:spLocks noChangeShapeType="1"/>
            </p:cNvSpPr>
            <p:nvPr/>
          </p:nvSpPr>
          <p:spPr bwMode="auto">
            <a:xfrm flipH="1">
              <a:off x="3433763" y="6132513"/>
              <a:ext cx="304800" cy="531812"/>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07" name="Line 23"/>
            <p:cNvSpPr>
              <a:spLocks noChangeShapeType="1"/>
            </p:cNvSpPr>
            <p:nvPr/>
          </p:nvSpPr>
          <p:spPr bwMode="auto">
            <a:xfrm flipH="1">
              <a:off x="6021388" y="5600700"/>
              <a:ext cx="455612" cy="379413"/>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08" name="Line 24"/>
            <p:cNvSpPr>
              <a:spLocks noChangeShapeType="1"/>
            </p:cNvSpPr>
            <p:nvPr/>
          </p:nvSpPr>
          <p:spPr bwMode="auto">
            <a:xfrm>
              <a:off x="6983413" y="6415088"/>
              <a:ext cx="781050" cy="144462"/>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09" name="Line 25"/>
            <p:cNvSpPr>
              <a:spLocks noChangeShapeType="1"/>
            </p:cNvSpPr>
            <p:nvPr/>
          </p:nvSpPr>
          <p:spPr bwMode="auto">
            <a:xfrm flipV="1">
              <a:off x="7224713" y="5832475"/>
              <a:ext cx="623887" cy="179388"/>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0" name="Line 26"/>
            <p:cNvSpPr>
              <a:spLocks noChangeShapeType="1"/>
            </p:cNvSpPr>
            <p:nvPr/>
          </p:nvSpPr>
          <p:spPr bwMode="auto">
            <a:xfrm>
              <a:off x="7146925" y="6011863"/>
              <a:ext cx="809625" cy="15875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1" name="Line 27"/>
            <p:cNvSpPr>
              <a:spLocks noChangeShapeType="1"/>
            </p:cNvSpPr>
            <p:nvPr/>
          </p:nvSpPr>
          <p:spPr bwMode="auto">
            <a:xfrm>
              <a:off x="3767138" y="6146800"/>
              <a:ext cx="542925" cy="468313"/>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2" name="Line 28"/>
            <p:cNvSpPr>
              <a:spLocks noChangeShapeType="1"/>
            </p:cNvSpPr>
            <p:nvPr/>
          </p:nvSpPr>
          <p:spPr bwMode="auto">
            <a:xfrm flipH="1">
              <a:off x="3832225" y="6137275"/>
              <a:ext cx="1055688"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3" name="Line 29"/>
            <p:cNvSpPr>
              <a:spLocks noChangeShapeType="1"/>
            </p:cNvSpPr>
            <p:nvPr/>
          </p:nvSpPr>
          <p:spPr bwMode="auto">
            <a:xfrm flipH="1">
              <a:off x="4310063" y="6146800"/>
              <a:ext cx="655637" cy="468313"/>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4" name="Line 30"/>
            <p:cNvSpPr>
              <a:spLocks noChangeShapeType="1"/>
            </p:cNvSpPr>
            <p:nvPr/>
          </p:nvSpPr>
          <p:spPr bwMode="auto">
            <a:xfrm flipV="1">
              <a:off x="4327525" y="6003925"/>
              <a:ext cx="1735138" cy="630238"/>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5" name="Line 31"/>
            <p:cNvSpPr>
              <a:spLocks noChangeShapeType="1"/>
            </p:cNvSpPr>
            <p:nvPr/>
          </p:nvSpPr>
          <p:spPr bwMode="auto">
            <a:xfrm>
              <a:off x="6105525" y="6003925"/>
              <a:ext cx="1025525"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6" name="Line 32"/>
            <p:cNvSpPr>
              <a:spLocks noChangeShapeType="1"/>
            </p:cNvSpPr>
            <p:nvPr/>
          </p:nvSpPr>
          <p:spPr bwMode="auto">
            <a:xfrm>
              <a:off x="6105525" y="6011863"/>
              <a:ext cx="863600" cy="390525"/>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7" name="Line 33"/>
            <p:cNvSpPr>
              <a:spLocks noChangeShapeType="1"/>
            </p:cNvSpPr>
            <p:nvPr/>
          </p:nvSpPr>
          <p:spPr bwMode="auto">
            <a:xfrm flipV="1">
              <a:off x="6105525" y="5995988"/>
              <a:ext cx="1025525" cy="588962"/>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8" name="Line 34"/>
            <p:cNvSpPr>
              <a:spLocks noChangeShapeType="1"/>
            </p:cNvSpPr>
            <p:nvPr/>
          </p:nvSpPr>
          <p:spPr bwMode="auto">
            <a:xfrm flipV="1">
              <a:off x="6180138" y="6399213"/>
              <a:ext cx="709612" cy="180975"/>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19" name="Line 35"/>
            <p:cNvSpPr>
              <a:spLocks noChangeShapeType="1"/>
            </p:cNvSpPr>
            <p:nvPr/>
          </p:nvSpPr>
          <p:spPr bwMode="auto">
            <a:xfrm flipH="1">
              <a:off x="3027363" y="5505450"/>
              <a:ext cx="1468437" cy="420688"/>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0" name="Line 36"/>
            <p:cNvSpPr>
              <a:spLocks noChangeShapeType="1"/>
            </p:cNvSpPr>
            <p:nvPr/>
          </p:nvSpPr>
          <p:spPr bwMode="auto">
            <a:xfrm>
              <a:off x="1482725" y="5719763"/>
              <a:ext cx="304800" cy="225425"/>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1" name="Line 37"/>
            <p:cNvSpPr>
              <a:spLocks noChangeShapeType="1"/>
            </p:cNvSpPr>
            <p:nvPr/>
          </p:nvSpPr>
          <p:spPr bwMode="auto">
            <a:xfrm flipH="1">
              <a:off x="1436688" y="5959475"/>
              <a:ext cx="447675" cy="477838"/>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2" name="Line 38"/>
            <p:cNvSpPr>
              <a:spLocks noChangeShapeType="1"/>
            </p:cNvSpPr>
            <p:nvPr/>
          </p:nvSpPr>
          <p:spPr bwMode="auto">
            <a:xfrm>
              <a:off x="5564188" y="5667375"/>
              <a:ext cx="598487" cy="328613"/>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3" name="Line 39"/>
            <p:cNvSpPr>
              <a:spLocks noChangeShapeType="1"/>
            </p:cNvSpPr>
            <p:nvPr/>
          </p:nvSpPr>
          <p:spPr bwMode="auto">
            <a:xfrm>
              <a:off x="4362450" y="5505450"/>
              <a:ext cx="1301750" cy="185738"/>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4" name="Line 40"/>
            <p:cNvSpPr>
              <a:spLocks noChangeShapeType="1"/>
            </p:cNvSpPr>
            <p:nvPr/>
          </p:nvSpPr>
          <p:spPr bwMode="auto">
            <a:xfrm>
              <a:off x="1884363" y="5959475"/>
              <a:ext cx="544512" cy="473075"/>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5" name="Line 41"/>
            <p:cNvSpPr>
              <a:spLocks noChangeShapeType="1"/>
            </p:cNvSpPr>
            <p:nvPr/>
          </p:nvSpPr>
          <p:spPr bwMode="auto">
            <a:xfrm flipH="1">
              <a:off x="1947863" y="5951538"/>
              <a:ext cx="1057275" cy="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6" name="Line 42"/>
            <p:cNvSpPr>
              <a:spLocks noChangeShapeType="1"/>
            </p:cNvSpPr>
            <p:nvPr/>
          </p:nvSpPr>
          <p:spPr bwMode="auto">
            <a:xfrm flipH="1">
              <a:off x="2428875" y="5962650"/>
              <a:ext cx="652463" cy="46990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7" name="Line 43"/>
            <p:cNvSpPr>
              <a:spLocks noChangeShapeType="1"/>
            </p:cNvSpPr>
            <p:nvPr/>
          </p:nvSpPr>
          <p:spPr bwMode="auto">
            <a:xfrm>
              <a:off x="3081338" y="5962650"/>
              <a:ext cx="622300" cy="144463"/>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8" name="Line 44"/>
            <p:cNvSpPr>
              <a:spLocks noChangeShapeType="1"/>
            </p:cNvSpPr>
            <p:nvPr/>
          </p:nvSpPr>
          <p:spPr bwMode="auto">
            <a:xfrm flipV="1">
              <a:off x="2444750" y="6107113"/>
              <a:ext cx="1420813" cy="344487"/>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29" name="Line 45"/>
            <p:cNvSpPr>
              <a:spLocks noChangeShapeType="1"/>
            </p:cNvSpPr>
            <p:nvPr/>
          </p:nvSpPr>
          <p:spPr bwMode="auto">
            <a:xfrm flipV="1">
              <a:off x="1843088" y="5497513"/>
              <a:ext cx="827087" cy="40640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30" name="Line 46"/>
            <p:cNvSpPr>
              <a:spLocks noChangeShapeType="1"/>
            </p:cNvSpPr>
            <p:nvPr/>
          </p:nvSpPr>
          <p:spPr bwMode="auto">
            <a:xfrm flipV="1">
              <a:off x="3709988" y="5600700"/>
              <a:ext cx="730250" cy="484188"/>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31" name="Line 47"/>
            <p:cNvSpPr>
              <a:spLocks noChangeShapeType="1"/>
            </p:cNvSpPr>
            <p:nvPr/>
          </p:nvSpPr>
          <p:spPr bwMode="auto">
            <a:xfrm flipH="1">
              <a:off x="1036638" y="6003925"/>
              <a:ext cx="831850" cy="166688"/>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32" name="Line 48"/>
            <p:cNvSpPr>
              <a:spLocks noChangeShapeType="1"/>
            </p:cNvSpPr>
            <p:nvPr/>
          </p:nvSpPr>
          <p:spPr bwMode="auto">
            <a:xfrm>
              <a:off x="4468813" y="5568950"/>
              <a:ext cx="441325" cy="538163"/>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33" name="Line 49"/>
            <p:cNvSpPr>
              <a:spLocks noChangeShapeType="1"/>
            </p:cNvSpPr>
            <p:nvPr/>
          </p:nvSpPr>
          <p:spPr bwMode="auto">
            <a:xfrm>
              <a:off x="4895850" y="6037263"/>
              <a:ext cx="1166813" cy="576262"/>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34" name="Line 50"/>
            <p:cNvSpPr>
              <a:spLocks noChangeShapeType="1"/>
            </p:cNvSpPr>
            <p:nvPr/>
          </p:nvSpPr>
          <p:spPr bwMode="auto">
            <a:xfrm>
              <a:off x="2670175" y="5497513"/>
              <a:ext cx="358775" cy="450850"/>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35" name="Line 51"/>
            <p:cNvSpPr>
              <a:spLocks noChangeShapeType="1"/>
            </p:cNvSpPr>
            <p:nvPr/>
          </p:nvSpPr>
          <p:spPr bwMode="auto">
            <a:xfrm flipV="1">
              <a:off x="4965700" y="5995988"/>
              <a:ext cx="1122363" cy="111125"/>
            </a:xfrm>
            <a:prstGeom prst="line">
              <a:avLst/>
            </a:prstGeom>
            <a:noFill/>
            <a:ln w="28575">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25636" name="Rectangle 52"/>
            <p:cNvSpPr>
              <a:spLocks noChangeArrowheads="1"/>
            </p:cNvSpPr>
            <p:nvPr/>
          </p:nvSpPr>
          <p:spPr bwMode="auto">
            <a:xfrm>
              <a:off x="1570038" y="5903913"/>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38" name="Oval 69"/>
            <p:cNvSpPr>
              <a:spLocks noChangeArrowheads="1"/>
            </p:cNvSpPr>
            <p:nvPr/>
          </p:nvSpPr>
          <p:spPr bwMode="auto">
            <a:xfrm>
              <a:off x="769938" y="6010276"/>
              <a:ext cx="474662" cy="293687"/>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25638" name="Rectangle 52"/>
            <p:cNvSpPr>
              <a:spLocks noChangeArrowheads="1"/>
            </p:cNvSpPr>
            <p:nvPr/>
          </p:nvSpPr>
          <p:spPr bwMode="auto">
            <a:xfrm>
              <a:off x="2414588" y="5372100"/>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39" name="Rectangle 52"/>
            <p:cNvSpPr>
              <a:spLocks noChangeArrowheads="1"/>
            </p:cNvSpPr>
            <p:nvPr/>
          </p:nvSpPr>
          <p:spPr bwMode="auto">
            <a:xfrm>
              <a:off x="2840038" y="5832475"/>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0" name="Rectangle 52"/>
            <p:cNvSpPr>
              <a:spLocks noChangeArrowheads="1"/>
            </p:cNvSpPr>
            <p:nvPr/>
          </p:nvSpPr>
          <p:spPr bwMode="auto">
            <a:xfrm>
              <a:off x="2244725" y="6334125"/>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1" name="Rectangle 52"/>
            <p:cNvSpPr>
              <a:spLocks noChangeArrowheads="1"/>
            </p:cNvSpPr>
            <p:nvPr/>
          </p:nvSpPr>
          <p:spPr bwMode="auto">
            <a:xfrm>
              <a:off x="3497263" y="6003925"/>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2" name="Rectangle 52"/>
            <p:cNvSpPr>
              <a:spLocks noChangeArrowheads="1"/>
            </p:cNvSpPr>
            <p:nvPr/>
          </p:nvSpPr>
          <p:spPr bwMode="auto">
            <a:xfrm>
              <a:off x="4227513" y="5438775"/>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3" name="Rectangle 52"/>
            <p:cNvSpPr>
              <a:spLocks noChangeArrowheads="1"/>
            </p:cNvSpPr>
            <p:nvPr/>
          </p:nvSpPr>
          <p:spPr bwMode="auto">
            <a:xfrm>
              <a:off x="5451475" y="5549900"/>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4" name="Rectangle 52"/>
            <p:cNvSpPr>
              <a:spLocks noChangeArrowheads="1"/>
            </p:cNvSpPr>
            <p:nvPr/>
          </p:nvSpPr>
          <p:spPr bwMode="auto">
            <a:xfrm>
              <a:off x="5892800" y="5915025"/>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5" name="Rectangle 52"/>
            <p:cNvSpPr>
              <a:spLocks noChangeArrowheads="1"/>
            </p:cNvSpPr>
            <p:nvPr/>
          </p:nvSpPr>
          <p:spPr bwMode="auto">
            <a:xfrm>
              <a:off x="4697413" y="5995988"/>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6" name="Rectangle 52"/>
            <p:cNvSpPr>
              <a:spLocks noChangeArrowheads="1"/>
            </p:cNvSpPr>
            <p:nvPr/>
          </p:nvSpPr>
          <p:spPr bwMode="auto">
            <a:xfrm>
              <a:off x="4149725" y="6488113"/>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7" name="Rectangle 52"/>
            <p:cNvSpPr>
              <a:spLocks noChangeArrowheads="1"/>
            </p:cNvSpPr>
            <p:nvPr/>
          </p:nvSpPr>
          <p:spPr bwMode="auto">
            <a:xfrm>
              <a:off x="5892800" y="6488113"/>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8" name="Rectangle 52"/>
            <p:cNvSpPr>
              <a:spLocks noChangeArrowheads="1"/>
            </p:cNvSpPr>
            <p:nvPr/>
          </p:nvSpPr>
          <p:spPr bwMode="auto">
            <a:xfrm>
              <a:off x="6721475" y="6303963"/>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25649" name="Rectangle 52"/>
            <p:cNvSpPr>
              <a:spLocks noChangeArrowheads="1"/>
            </p:cNvSpPr>
            <p:nvPr/>
          </p:nvSpPr>
          <p:spPr bwMode="auto">
            <a:xfrm>
              <a:off x="6969125" y="5873750"/>
              <a:ext cx="425450" cy="222250"/>
            </a:xfrm>
            <a:prstGeom prst="rect">
              <a:avLst/>
            </a:prstGeom>
            <a:solidFill>
              <a:srgbClr val="0080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a:tailEnd/>
                </a14:hiddenLine>
              </a:ext>
            </a:extLst>
          </p:spPr>
          <p:txBody>
            <a:bodyPr wrap="none" anchor="ctr"/>
            <a:lstStyle/>
            <a:p>
              <a:r>
                <a:rPr lang="en-US" smtClean="0">
                  <a:solidFill>
                    <a:srgbClr val="FFFFFF"/>
                  </a:solidFill>
                  <a:ea typeface="ヒラギノ角ゴ Pro W3" charset="0"/>
                  <a:cs typeface="ヒラギノ角ゴ Pro W3" charset="0"/>
                </a:rPr>
                <a:t> S</a:t>
              </a:r>
            </a:p>
          </p:txBody>
        </p:sp>
        <p:sp>
          <p:nvSpPr>
            <p:cNvPr id="51" name="Oval 69"/>
            <p:cNvSpPr>
              <a:spLocks noChangeArrowheads="1"/>
            </p:cNvSpPr>
            <p:nvPr/>
          </p:nvSpPr>
          <p:spPr bwMode="auto">
            <a:xfrm>
              <a:off x="1158875" y="5453063"/>
              <a:ext cx="474663" cy="293688"/>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52" name="Oval 69"/>
            <p:cNvSpPr>
              <a:spLocks noChangeArrowheads="1"/>
            </p:cNvSpPr>
            <p:nvPr/>
          </p:nvSpPr>
          <p:spPr bwMode="auto">
            <a:xfrm>
              <a:off x="1095375" y="6432550"/>
              <a:ext cx="474663" cy="293687"/>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53" name="Oval 69"/>
            <p:cNvSpPr>
              <a:spLocks noChangeArrowheads="1"/>
            </p:cNvSpPr>
            <p:nvPr/>
          </p:nvSpPr>
          <p:spPr bwMode="auto">
            <a:xfrm>
              <a:off x="3228975" y="5224463"/>
              <a:ext cx="474663" cy="293688"/>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54" name="Oval 69"/>
            <p:cNvSpPr>
              <a:spLocks noChangeArrowheads="1"/>
            </p:cNvSpPr>
            <p:nvPr/>
          </p:nvSpPr>
          <p:spPr bwMode="auto">
            <a:xfrm>
              <a:off x="3195638" y="6526212"/>
              <a:ext cx="474662" cy="293688"/>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55" name="Oval 69"/>
            <p:cNvSpPr>
              <a:spLocks noChangeArrowheads="1"/>
            </p:cNvSpPr>
            <p:nvPr/>
          </p:nvSpPr>
          <p:spPr bwMode="auto">
            <a:xfrm>
              <a:off x="6238875" y="5397501"/>
              <a:ext cx="474663" cy="293687"/>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56" name="Oval 69"/>
            <p:cNvSpPr>
              <a:spLocks noChangeArrowheads="1"/>
            </p:cNvSpPr>
            <p:nvPr/>
          </p:nvSpPr>
          <p:spPr bwMode="auto">
            <a:xfrm>
              <a:off x="7764463" y="5568951"/>
              <a:ext cx="474662" cy="293687"/>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57" name="Oval 69"/>
            <p:cNvSpPr>
              <a:spLocks noChangeArrowheads="1"/>
            </p:cNvSpPr>
            <p:nvPr/>
          </p:nvSpPr>
          <p:spPr bwMode="auto">
            <a:xfrm>
              <a:off x="7848600" y="6037262"/>
              <a:ext cx="474663" cy="293688"/>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sp>
          <p:nvSpPr>
            <p:cNvPr id="58" name="Oval 69"/>
            <p:cNvSpPr>
              <a:spLocks noChangeArrowheads="1"/>
            </p:cNvSpPr>
            <p:nvPr/>
          </p:nvSpPr>
          <p:spPr bwMode="auto">
            <a:xfrm>
              <a:off x="7718425" y="6456362"/>
              <a:ext cx="474663" cy="293688"/>
            </a:xfrm>
            <a:prstGeom prst="ellipse">
              <a:avLst/>
            </a:prstGeom>
            <a:solidFill>
              <a:schemeClr val="accent5"/>
            </a:solidFill>
            <a:ln w="12700">
              <a:noFill/>
              <a:round/>
              <a:headEnd/>
              <a:tailEnd/>
            </a:ln>
          </p:spPr>
          <p:txBody>
            <a:bodyPr wrap="none" anchor="ctr"/>
            <a:lstStyle/>
            <a:p>
              <a:pPr>
                <a:defRPr/>
              </a:pPr>
              <a:r>
                <a:rPr lang="en-US">
                  <a:solidFill>
                    <a:srgbClr val="000000"/>
                  </a:solidFill>
                </a:rPr>
                <a:t>H</a:t>
              </a:r>
            </a:p>
          </p:txBody>
        </p:sp>
      </p:gr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25300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b="0">
                <a:latin typeface="Helvetica" charset="0"/>
                <a:ea typeface="ＭＳ Ｐゴシック" charset="0"/>
                <a:cs typeface="ＭＳ Ｐゴシック" charset="0"/>
              </a:rPr>
              <a:t>SEATTLE Design Decisions</a:t>
            </a:r>
          </a:p>
        </p:txBody>
      </p:sp>
      <p:sp>
        <p:nvSpPr>
          <p:cNvPr id="29697" name="Slide Number Placeholder 2"/>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6E4CD42C-A2CF-AF48-9F19-5C6B274A3DB9}" type="slidenum">
              <a:rPr lang="en-US" sz="1400" b="0">
                <a:solidFill>
                  <a:srgbClr val="000000"/>
                </a:solidFill>
                <a:latin typeface="Times New Roman" charset="0"/>
              </a:rPr>
              <a:pPr eaLnBrk="1" hangingPunct="1"/>
              <a:t>5</a:t>
            </a:fld>
            <a:endParaRPr lang="en-US" sz="1400" b="0">
              <a:solidFill>
                <a:srgbClr val="000000"/>
              </a:solidFill>
              <a:latin typeface="Times New Roman" charset="0"/>
            </a:endParaRPr>
          </a:p>
        </p:txBody>
      </p:sp>
      <p:graphicFrame>
        <p:nvGraphicFramePr>
          <p:cNvPr id="6" name="Content Placeholder 5"/>
          <p:cNvGraphicFramePr>
            <a:graphicFrameLocks noGrp="1"/>
          </p:cNvGraphicFramePr>
          <p:nvPr>
            <p:ph idx="4294967295"/>
          </p:nvPr>
        </p:nvGraphicFramePr>
        <p:xfrm>
          <a:off x="609600" y="1363663"/>
          <a:ext cx="8221663" cy="4714876"/>
        </p:xfrm>
        <a:graphic>
          <a:graphicData uri="http://schemas.openxmlformats.org/drawingml/2006/table">
            <a:tbl>
              <a:tblPr/>
              <a:tblGrid>
                <a:gridCol w="2241550"/>
                <a:gridCol w="2665413"/>
                <a:gridCol w="3314700"/>
              </a:tblGrid>
              <a:tr h="5238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a:ln>
                            <a:noFill/>
                          </a:ln>
                          <a:solidFill>
                            <a:srgbClr val="FFFFFF"/>
                          </a:solidFill>
                          <a:effectLst/>
                          <a:latin typeface="Arial" charset="0"/>
                          <a:ea typeface="MS PGothic" charset="0"/>
                          <a:cs typeface="MS PGothic" charset="0"/>
                        </a:rPr>
                        <a:t>Objective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a:ln>
                            <a:noFill/>
                          </a:ln>
                          <a:solidFill>
                            <a:srgbClr val="FFFFFF"/>
                          </a:solidFill>
                          <a:effectLst/>
                          <a:latin typeface="Arial" charset="0"/>
                          <a:ea typeface="MS PGothic" charset="0"/>
                          <a:cs typeface="MS PGothic" charset="0"/>
                        </a:rPr>
                        <a:t>Approach</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a:ln>
                            <a:noFill/>
                          </a:ln>
                          <a:solidFill>
                            <a:srgbClr val="FFFFFF"/>
                          </a:solidFill>
                          <a:effectLst/>
                          <a:latin typeface="Arial" charset="0"/>
                          <a:ea typeface="MS PGothic" charset="0"/>
                          <a:cs typeface="MS PGothic" charset="0"/>
                        </a:rPr>
                        <a:t>Solution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20750">
                <a:tc>
                  <a:txBody>
                    <a:bodyPr/>
                    <a:lstStyle/>
                    <a:p>
                      <a:pPr marL="282575" marR="0" lvl="0" indent="-282575"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MS PGothic" charset="0"/>
                          <a:cs typeface="MS PGothic" charset="0"/>
                        </a:rPr>
                        <a:t>1. Avoiding flooding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a:txBody>
                    <a:bodyPr/>
                    <a:lstStyle/>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rgbClr val="FF3300"/>
                          </a:solidFill>
                          <a:effectLst/>
                          <a:latin typeface="Arial" charset="0"/>
                          <a:ea typeface="MS PGothic" charset="0"/>
                          <a:cs typeface="MS PGothic" charset="0"/>
                        </a:rPr>
                        <a:t>Never broadcast unicast traffic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rowSpan="2">
                  <a:txBody>
                    <a:bodyPr/>
                    <a:lstStyle/>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rgbClr val="215968"/>
                          </a:solidFill>
                          <a:effectLst/>
                          <a:latin typeface="Arial" charset="0"/>
                          <a:ea typeface="MS PGothic" charset="0"/>
                          <a:cs typeface="MS PGothic" charset="0"/>
                        </a:rPr>
                        <a:t>Network-layer </a:t>
                      </a:r>
                      <a:br>
                        <a:rPr kumimoji="0" lang="en-US" sz="2000" b="1" i="0" u="none" strike="noStrike" cap="none" normalizeH="0" baseline="0">
                          <a:ln>
                            <a:noFill/>
                          </a:ln>
                          <a:solidFill>
                            <a:srgbClr val="215968"/>
                          </a:solidFill>
                          <a:effectLst/>
                          <a:latin typeface="Arial" charset="0"/>
                          <a:ea typeface="MS PGothic" charset="0"/>
                          <a:cs typeface="MS PGothic" charset="0"/>
                        </a:rPr>
                      </a:br>
                      <a:r>
                        <a:rPr kumimoji="0" lang="en-US" sz="2000" b="1" i="0" u="none" strike="noStrike" cap="none" normalizeH="0" baseline="0">
                          <a:ln>
                            <a:noFill/>
                          </a:ln>
                          <a:solidFill>
                            <a:srgbClr val="215968"/>
                          </a:solidFill>
                          <a:effectLst/>
                          <a:latin typeface="Arial" charset="0"/>
                          <a:ea typeface="MS PGothic" charset="0"/>
                          <a:cs typeface="MS PGothic" charset="0"/>
                        </a:rPr>
                        <a:t>one-hop DHT</a:t>
                      </a:r>
                    </a:p>
                  </a:txBody>
                  <a:tcPr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r>
              <a:tr h="839788">
                <a:tc>
                  <a:txBody>
                    <a:bodyPr/>
                    <a:lstStyle/>
                    <a:p>
                      <a:pPr marL="282575" marR="0" lvl="0" indent="-282575"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MS PGothic" charset="0"/>
                          <a:cs typeface="MS PGothic" charset="0"/>
                        </a:rPr>
                        <a:t>2. Restraining broadcasting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a:txBody>
                    <a:bodyPr/>
                    <a:lstStyle/>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rgbClr val="FF3300"/>
                          </a:solidFill>
                          <a:effectLst/>
                          <a:latin typeface="Arial" charset="0"/>
                          <a:ea typeface="MS PGothic" charset="0"/>
                          <a:cs typeface="MS PGothic" charset="0"/>
                        </a:rPr>
                        <a:t>Bootstrap hosts </a:t>
                      </a:r>
                      <a:br>
                        <a:rPr kumimoji="0" lang="en-US" sz="2000" b="0" i="0" u="none" strike="noStrike" cap="none" normalizeH="0" baseline="0">
                          <a:ln>
                            <a:noFill/>
                          </a:ln>
                          <a:solidFill>
                            <a:srgbClr val="FF3300"/>
                          </a:solidFill>
                          <a:effectLst/>
                          <a:latin typeface="Arial" charset="0"/>
                          <a:ea typeface="MS PGothic" charset="0"/>
                          <a:cs typeface="MS PGothic" charset="0"/>
                        </a:rPr>
                      </a:br>
                      <a:r>
                        <a:rPr kumimoji="0" lang="en-US" sz="2000" b="0" i="0" u="none" strike="noStrike" cap="none" normalizeH="0" baseline="0">
                          <a:ln>
                            <a:noFill/>
                          </a:ln>
                          <a:solidFill>
                            <a:srgbClr val="FF3300"/>
                          </a:solidFill>
                          <a:effectLst/>
                          <a:latin typeface="Arial" charset="0"/>
                          <a:ea typeface="MS PGothic" charset="0"/>
                          <a:cs typeface="MS PGothic" charset="0"/>
                        </a:rPr>
                        <a:t>via unicast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vMerge="1">
                  <a:txBody>
                    <a:bodyPr/>
                    <a:lstStyle/>
                    <a:p>
                      <a:endParaRPr lang="en-US"/>
                    </a:p>
                  </a:txBody>
                  <a:tcPr/>
                </a:tc>
              </a:tr>
              <a:tr h="1216025">
                <a:tc>
                  <a:txBody>
                    <a:bodyPr/>
                    <a:lstStyle/>
                    <a:p>
                      <a:pPr marL="282575" marR="0" lvl="0" indent="-282575"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MS PGothic" charset="0"/>
                          <a:cs typeface="MS PGothic" charset="0"/>
                        </a:rPr>
                        <a:t>3. Reducing </a:t>
                      </a:r>
                      <a:br>
                        <a:rPr kumimoji="0" lang="en-US" sz="2000" b="0" i="0" u="none" strike="noStrike" cap="none" normalizeH="0" baseline="0">
                          <a:ln>
                            <a:noFill/>
                          </a:ln>
                          <a:solidFill>
                            <a:srgbClr val="000000"/>
                          </a:solidFill>
                          <a:effectLst/>
                          <a:latin typeface="Arial" charset="0"/>
                          <a:ea typeface="MS PGothic" charset="0"/>
                          <a:cs typeface="MS PGothic" charset="0"/>
                        </a:rPr>
                      </a:br>
                      <a:r>
                        <a:rPr kumimoji="0" lang="en-US" sz="2000" b="0" i="0" u="none" strike="noStrike" cap="none" normalizeH="0" baseline="0">
                          <a:ln>
                            <a:noFill/>
                          </a:ln>
                          <a:solidFill>
                            <a:srgbClr val="000000"/>
                          </a:solidFill>
                          <a:effectLst/>
                          <a:latin typeface="Arial" charset="0"/>
                          <a:ea typeface="MS PGothic" charset="0"/>
                          <a:cs typeface="MS PGothic" charset="0"/>
                        </a:rPr>
                        <a:t>routing state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a:txBody>
                    <a:bodyPr/>
                    <a:lstStyle/>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rgbClr val="FF3300"/>
                          </a:solidFill>
                          <a:effectLst/>
                          <a:latin typeface="Arial" charset="0"/>
                          <a:ea typeface="MS PGothic" charset="0"/>
                          <a:cs typeface="MS PGothic" charset="0"/>
                        </a:rPr>
                        <a:t>Populate host info</a:t>
                      </a:r>
                      <a:br>
                        <a:rPr kumimoji="0" lang="en-US" sz="2000" b="0" i="0" u="none" strike="noStrike" cap="none" normalizeH="0" baseline="0" dirty="0">
                          <a:ln>
                            <a:noFill/>
                          </a:ln>
                          <a:solidFill>
                            <a:srgbClr val="FF3300"/>
                          </a:solidFill>
                          <a:effectLst/>
                          <a:latin typeface="Arial" charset="0"/>
                          <a:ea typeface="MS PGothic" charset="0"/>
                          <a:cs typeface="MS PGothic" charset="0"/>
                        </a:rPr>
                      </a:br>
                      <a:r>
                        <a:rPr kumimoji="0" lang="en-US" sz="2000" b="0" i="0" u="none" strike="noStrike" cap="none" normalizeH="0" baseline="0" dirty="0">
                          <a:ln>
                            <a:noFill/>
                          </a:ln>
                          <a:solidFill>
                            <a:srgbClr val="FF3300"/>
                          </a:solidFill>
                          <a:effectLst/>
                          <a:latin typeface="Arial" charset="0"/>
                          <a:ea typeface="MS PGothic" charset="0"/>
                          <a:cs typeface="MS PGothic" charset="0"/>
                        </a:rPr>
                        <a:t>only when and where it is needed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rgbClr val="215968"/>
                          </a:solidFill>
                          <a:effectLst/>
                          <a:latin typeface="Arial" charset="0"/>
                          <a:ea typeface="MS PGothic" charset="0"/>
                          <a:cs typeface="MS PGothic" charset="0"/>
                        </a:rPr>
                        <a:t>Traffic-driven resolution with caching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r>
              <a:tr h="1214438">
                <a:tc>
                  <a:txBody>
                    <a:bodyPr/>
                    <a:lstStyle/>
                    <a:p>
                      <a:pPr marL="282575" marR="0" lvl="0" indent="-282575"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ea typeface="MS PGothic" charset="0"/>
                          <a:cs typeface="MS PGothic" charset="0"/>
                        </a:rPr>
                        <a:t>4. Shortest-path forwarding</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c>
                  <a:txBody>
                    <a:bodyPr/>
                    <a:lstStyle/>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rgbClr val="FF3300"/>
                          </a:solidFill>
                          <a:effectLst/>
                          <a:latin typeface="Arial" charset="0"/>
                          <a:ea typeface="MS PGothic" charset="0"/>
                          <a:cs typeface="MS PGothic" charset="0"/>
                        </a:rPr>
                        <a:t>Allow switches </a:t>
                      </a:r>
                      <a:br>
                        <a:rPr kumimoji="0" lang="en-US" sz="2000" b="0" i="0" u="none" strike="noStrike" cap="none" normalizeH="0" baseline="0">
                          <a:ln>
                            <a:noFill/>
                          </a:ln>
                          <a:solidFill>
                            <a:srgbClr val="FF3300"/>
                          </a:solidFill>
                          <a:effectLst/>
                          <a:latin typeface="Arial" charset="0"/>
                          <a:ea typeface="MS PGothic" charset="0"/>
                          <a:cs typeface="MS PGothic" charset="0"/>
                        </a:rPr>
                      </a:br>
                      <a:r>
                        <a:rPr kumimoji="0" lang="en-US" sz="2000" b="0" i="0" u="none" strike="noStrike" cap="none" normalizeH="0" baseline="0">
                          <a:ln>
                            <a:noFill/>
                          </a:ln>
                          <a:solidFill>
                            <a:srgbClr val="FF3300"/>
                          </a:solidFill>
                          <a:effectLst/>
                          <a:latin typeface="Arial" charset="0"/>
                          <a:ea typeface="MS PGothic" charset="0"/>
                          <a:cs typeface="MS PGothic" charset="0"/>
                        </a:rPr>
                        <a:t>to learn topology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215968"/>
                          </a:solidFill>
                          <a:effectLst/>
                          <a:latin typeface="Arial" charset="0"/>
                          <a:ea typeface="MS PGothic" charset="0"/>
                          <a:cs typeface="MS PGothic" charset="0"/>
                        </a:rPr>
                        <a:t>L2 link-state routing</a:t>
                      </a:r>
                    </a:p>
                    <a:p>
                      <a:pPr marL="5715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rgbClr val="215968"/>
                          </a:solidFill>
                          <a:effectLst/>
                          <a:latin typeface="Arial" charset="0"/>
                          <a:ea typeface="MS PGothic" charset="0"/>
                          <a:cs typeface="MS PGothic" charset="0"/>
                        </a:rPr>
                        <a:t>maintaining only</a:t>
                      </a:r>
                      <a:br>
                        <a:rPr kumimoji="0" lang="en-US" sz="2000" b="1" i="0" u="none" strike="noStrike" cap="none" normalizeH="0" baseline="0" dirty="0">
                          <a:ln>
                            <a:noFill/>
                          </a:ln>
                          <a:solidFill>
                            <a:srgbClr val="215968"/>
                          </a:solidFill>
                          <a:effectLst/>
                          <a:latin typeface="Arial" charset="0"/>
                          <a:ea typeface="MS PGothic" charset="0"/>
                          <a:cs typeface="MS PGothic" charset="0"/>
                        </a:rPr>
                      </a:br>
                      <a:r>
                        <a:rPr kumimoji="0" lang="en-US" sz="2000" b="1" i="0" u="none" strike="noStrike" cap="none" normalizeH="0" baseline="0" dirty="0">
                          <a:ln>
                            <a:noFill/>
                          </a:ln>
                          <a:solidFill>
                            <a:srgbClr val="215968"/>
                          </a:solidFill>
                          <a:effectLst/>
                          <a:latin typeface="Arial" charset="0"/>
                          <a:ea typeface="MS PGothic" charset="0"/>
                          <a:cs typeface="MS PGothic" charset="0"/>
                        </a:rPr>
                        <a:t>switch-level topology</a:t>
                      </a:r>
                      <a:endParaRPr kumimoji="0" lang="en-US" sz="2000" b="0" i="0" u="none" strike="noStrike" cap="none" normalizeH="0" baseline="0" dirty="0">
                        <a:ln>
                          <a:noFill/>
                        </a:ln>
                        <a:solidFill>
                          <a:srgbClr val="215968"/>
                        </a:solidFill>
                        <a:effectLst/>
                        <a:latin typeface="Arial" charset="0"/>
                        <a:ea typeface="MS PGothic" charset="0"/>
                        <a:cs typeface="MS PGothic"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6D9F1"/>
                    </a:solidFill>
                  </a:tcPr>
                </a:tc>
              </a:tr>
            </a:tbl>
          </a:graphicData>
        </a:graphic>
      </p:graphicFrame>
      <p:sp>
        <p:nvSpPr>
          <p:cNvPr id="5" name="Rectangle 3"/>
          <p:cNvSpPr txBox="1">
            <a:spLocks noChangeArrowheads="1"/>
          </p:cNvSpPr>
          <p:nvPr/>
        </p:nvSpPr>
        <p:spPr bwMode="auto">
          <a:xfrm>
            <a:off x="461963" y="6232525"/>
            <a:ext cx="5214937" cy="5000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spcBef>
                <a:spcPct val="20000"/>
              </a:spcBef>
              <a:buFont typeface="Wingdings 2" charset="0"/>
              <a:buNone/>
            </a:pPr>
            <a:r>
              <a:rPr lang="en-US" altLang="ko-KR" sz="2200" smtClean="0">
                <a:solidFill>
                  <a:srgbClr val="007AD6"/>
                </a:solidFill>
                <a:latin typeface="Calibri" charset="0"/>
                <a:ea typeface="Gulim" charset="0"/>
                <a:cs typeface="Gulim" charset="0"/>
              </a:rPr>
              <a:t>* Meanwhile, avoid modifying end hosts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34789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5"/>
          <p:cNvSpPr>
            <a:spLocks noGrp="1" noChangeArrowheads="1"/>
          </p:cNvSpPr>
          <p:nvPr>
            <p:ph type="title"/>
          </p:nvPr>
        </p:nvSpPr>
        <p:spPr/>
        <p:txBody>
          <a:bodyPr/>
          <a:lstStyle/>
          <a:p>
            <a:r>
              <a:rPr lang="en-US">
                <a:latin typeface="Helvetica" charset="0"/>
                <a:ea typeface="ＭＳ Ｐゴシック" charset="0"/>
                <a:cs typeface="ＭＳ Ｐゴシック" charset="0"/>
              </a:rPr>
              <a:t>Network-Layer One-hop DHT</a:t>
            </a:r>
          </a:p>
        </p:txBody>
      </p:sp>
      <p:sp>
        <p:nvSpPr>
          <p:cNvPr id="2013190" name="Rectangle 6"/>
          <p:cNvSpPr>
            <a:spLocks noGrp="1" noChangeArrowheads="1"/>
          </p:cNvSpPr>
          <p:nvPr>
            <p:ph idx="1"/>
          </p:nvPr>
        </p:nvSpPr>
        <p:spPr/>
        <p:txBody>
          <a:bodyPr/>
          <a:lstStyle/>
          <a:p>
            <a:r>
              <a:rPr lang="en-US">
                <a:latin typeface="Arial" charset="0"/>
              </a:rPr>
              <a:t>Maintains &lt;key, value&gt; pairs with function </a:t>
            </a:r>
            <a:r>
              <a:rPr lang="en-US" i="1">
                <a:latin typeface="Arial" charset="0"/>
              </a:rPr>
              <a:t>F</a:t>
            </a:r>
            <a:r>
              <a:rPr lang="en-US">
                <a:latin typeface="Arial" charset="0"/>
              </a:rPr>
              <a:t> </a:t>
            </a:r>
          </a:p>
          <a:p>
            <a:pPr lvl="1"/>
            <a:r>
              <a:rPr lang="en-US">
                <a:latin typeface="Arial" charset="0"/>
                <a:ea typeface="Arial" charset="0"/>
                <a:cs typeface="Arial" charset="0"/>
              </a:rPr>
              <a:t>Consistent hash mapping a key to a switch</a:t>
            </a:r>
          </a:p>
          <a:p>
            <a:pPr lvl="1"/>
            <a:r>
              <a:rPr lang="en-US" i="1">
                <a:latin typeface="Arial" charset="0"/>
                <a:ea typeface="Arial" charset="0"/>
                <a:cs typeface="Arial" charset="0"/>
              </a:rPr>
              <a:t>F</a:t>
            </a:r>
            <a:r>
              <a:rPr lang="en-US">
                <a:latin typeface="Arial" charset="0"/>
                <a:ea typeface="Arial" charset="0"/>
                <a:cs typeface="Arial" charset="0"/>
              </a:rPr>
              <a:t> is defined over the set of live switches</a:t>
            </a:r>
          </a:p>
          <a:p>
            <a:r>
              <a:rPr lang="en-US">
                <a:latin typeface="Arial" charset="0"/>
              </a:rPr>
              <a:t>One-hop DHT</a:t>
            </a:r>
          </a:p>
          <a:p>
            <a:pPr lvl="1"/>
            <a:r>
              <a:rPr lang="en-US">
                <a:latin typeface="Arial" charset="0"/>
                <a:ea typeface="Arial" charset="0"/>
                <a:cs typeface="Arial" charset="0"/>
              </a:rPr>
              <a:t>Link-state routing ensures </a:t>
            </a:r>
            <a:br>
              <a:rPr lang="en-US">
                <a:latin typeface="Arial" charset="0"/>
                <a:ea typeface="Arial" charset="0"/>
                <a:cs typeface="Arial" charset="0"/>
              </a:rPr>
            </a:br>
            <a:r>
              <a:rPr lang="en-US">
                <a:latin typeface="Arial" charset="0"/>
                <a:ea typeface="Arial" charset="0"/>
                <a:cs typeface="Arial" charset="0"/>
              </a:rPr>
              <a:t>switches know each other</a:t>
            </a:r>
          </a:p>
          <a:p>
            <a:r>
              <a:rPr lang="en-US">
                <a:latin typeface="Arial" charset="0"/>
              </a:rPr>
              <a:t>Benefits</a:t>
            </a:r>
          </a:p>
          <a:p>
            <a:pPr lvl="1"/>
            <a:r>
              <a:rPr lang="en-US">
                <a:latin typeface="Arial" charset="0"/>
                <a:ea typeface="Arial" charset="0"/>
                <a:cs typeface="Arial" charset="0"/>
              </a:rPr>
              <a:t>Fast and efficient </a:t>
            </a:r>
            <a:br>
              <a:rPr lang="en-US">
                <a:latin typeface="Arial" charset="0"/>
                <a:ea typeface="Arial" charset="0"/>
                <a:cs typeface="Arial" charset="0"/>
              </a:rPr>
            </a:br>
            <a:r>
              <a:rPr lang="en-US">
                <a:latin typeface="Arial" charset="0"/>
                <a:ea typeface="Arial" charset="0"/>
                <a:cs typeface="Arial" charset="0"/>
              </a:rPr>
              <a:t>reaction to changes</a:t>
            </a:r>
          </a:p>
          <a:p>
            <a:pPr lvl="1"/>
            <a:r>
              <a:rPr lang="en-US">
                <a:latin typeface="Arial" charset="0"/>
                <a:ea typeface="Arial" charset="0"/>
                <a:cs typeface="Arial" charset="0"/>
              </a:rPr>
              <a:t>Reliability and capacity </a:t>
            </a:r>
            <a:br>
              <a:rPr lang="en-US">
                <a:latin typeface="Arial" charset="0"/>
                <a:ea typeface="Arial" charset="0"/>
                <a:cs typeface="Arial" charset="0"/>
              </a:rPr>
            </a:br>
            <a:r>
              <a:rPr lang="en-US">
                <a:latin typeface="Arial" charset="0"/>
                <a:ea typeface="Arial" charset="0"/>
                <a:cs typeface="Arial" charset="0"/>
              </a:rPr>
              <a:t>naturally grow with </a:t>
            </a:r>
            <a:br>
              <a:rPr lang="en-US">
                <a:latin typeface="Arial" charset="0"/>
                <a:ea typeface="Arial" charset="0"/>
                <a:cs typeface="Arial" charset="0"/>
              </a:rPr>
            </a:br>
            <a:r>
              <a:rPr lang="en-US">
                <a:latin typeface="Arial" charset="0"/>
                <a:ea typeface="Arial" charset="0"/>
                <a:cs typeface="Arial" charset="0"/>
              </a:rPr>
              <a:t>size of the network</a:t>
            </a:r>
          </a:p>
        </p:txBody>
      </p:sp>
      <p:sp>
        <p:nvSpPr>
          <p:cNvPr id="31745" name="Slide Number Placeholder 3"/>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97EEEB7A-1CEC-A84C-9728-8CDF466FD25C}" type="slidenum">
              <a:rPr lang="en-US" sz="1400" b="0">
                <a:solidFill>
                  <a:srgbClr val="000000"/>
                </a:solidFill>
                <a:latin typeface="Times New Roman" charset="0"/>
              </a:rPr>
              <a:pPr eaLnBrk="1" hangingPunct="1"/>
              <a:t>6</a:t>
            </a:fld>
            <a:endParaRPr lang="en-US" sz="1400" b="0">
              <a:solidFill>
                <a:srgbClr val="000000"/>
              </a:solidFill>
              <a:latin typeface="Times New Roman" charset="0"/>
            </a:endParaRPr>
          </a:p>
        </p:txBody>
      </p:sp>
      <p:sp>
        <p:nvSpPr>
          <p:cNvPr id="31748" name="Oval 26"/>
          <p:cNvSpPr>
            <a:spLocks noChangeArrowheads="1"/>
          </p:cNvSpPr>
          <p:nvPr/>
        </p:nvSpPr>
        <p:spPr bwMode="auto">
          <a:xfrm>
            <a:off x="4994275" y="3236913"/>
            <a:ext cx="3609975" cy="3263900"/>
          </a:xfrm>
          <a:prstGeom prst="ellipse">
            <a:avLst/>
          </a:prstGeom>
          <a:noFill/>
          <a:ln w="38100">
            <a:solidFill>
              <a:srgbClr val="0000FF"/>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49" name="Line 27"/>
          <p:cNvSpPr>
            <a:spLocks noChangeShapeType="1"/>
          </p:cNvSpPr>
          <p:nvPr/>
        </p:nvSpPr>
        <p:spPr bwMode="auto">
          <a:xfrm>
            <a:off x="6799263" y="3082925"/>
            <a:ext cx="0" cy="269875"/>
          </a:xfrm>
          <a:prstGeom prst="line">
            <a:avLst/>
          </a:prstGeom>
          <a:noFill/>
          <a:ln w="38100">
            <a:solidFill>
              <a:srgbClr val="0000FF"/>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50" name="Line 28"/>
          <p:cNvSpPr>
            <a:spLocks noChangeShapeType="1"/>
          </p:cNvSpPr>
          <p:nvPr/>
        </p:nvSpPr>
        <p:spPr bwMode="auto">
          <a:xfrm flipH="1">
            <a:off x="6991350" y="3121025"/>
            <a:ext cx="115888" cy="269875"/>
          </a:xfrm>
          <a:prstGeom prst="line">
            <a:avLst/>
          </a:prstGeom>
          <a:noFill/>
          <a:ln w="38100">
            <a:solidFill>
              <a:srgbClr val="0000FF"/>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51" name="Text Box 29"/>
          <p:cNvSpPr txBox="1">
            <a:spLocks noChangeArrowheads="1"/>
          </p:cNvSpPr>
          <p:nvPr/>
        </p:nvSpPr>
        <p:spPr bwMode="auto">
          <a:xfrm>
            <a:off x="6592888" y="2725738"/>
            <a:ext cx="354012" cy="4572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eaLnBrk="1" hangingPunct="1"/>
            <a:r>
              <a:rPr lang="en-US" sz="2400" smtClean="0">
                <a:solidFill>
                  <a:srgbClr val="000000"/>
                </a:solidFill>
              </a:rPr>
              <a:t>0</a:t>
            </a:r>
          </a:p>
        </p:txBody>
      </p:sp>
      <p:sp>
        <p:nvSpPr>
          <p:cNvPr id="31752" name="Text Box 30"/>
          <p:cNvSpPr txBox="1">
            <a:spLocks noChangeArrowheads="1"/>
          </p:cNvSpPr>
          <p:nvPr/>
        </p:nvSpPr>
        <p:spPr bwMode="auto">
          <a:xfrm>
            <a:off x="7053263" y="2725738"/>
            <a:ext cx="354012" cy="4572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eaLnBrk="1" hangingPunct="1"/>
            <a:r>
              <a:rPr lang="en-US" sz="2400" smtClean="0">
                <a:solidFill>
                  <a:srgbClr val="000000"/>
                </a:solidFill>
              </a:rPr>
              <a:t>1</a:t>
            </a:r>
          </a:p>
        </p:txBody>
      </p:sp>
      <p:grpSp>
        <p:nvGrpSpPr>
          <p:cNvPr id="31753" name="Group 31"/>
          <p:cNvGrpSpPr>
            <a:grpSpLocks/>
          </p:cNvGrpSpPr>
          <p:nvPr/>
        </p:nvGrpSpPr>
        <p:grpSpPr bwMode="auto">
          <a:xfrm>
            <a:off x="7451725" y="3121025"/>
            <a:ext cx="346075" cy="39688"/>
            <a:chOff x="824" y="3950"/>
            <a:chExt cx="218" cy="25"/>
          </a:xfrm>
        </p:grpSpPr>
        <p:sp>
          <p:nvSpPr>
            <p:cNvPr id="31769" name="Oval 32"/>
            <p:cNvSpPr>
              <a:spLocks noChangeArrowheads="1"/>
            </p:cNvSpPr>
            <p:nvPr/>
          </p:nvSpPr>
          <p:spPr bwMode="auto">
            <a:xfrm>
              <a:off x="824" y="3950"/>
              <a:ext cx="24" cy="25"/>
            </a:xfrm>
            <a:prstGeom prst="ellipse">
              <a:avLst/>
            </a:prstGeom>
            <a:noFill/>
            <a:ln w="38100">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70" name="Oval 33"/>
            <p:cNvSpPr>
              <a:spLocks noChangeArrowheads="1"/>
            </p:cNvSpPr>
            <p:nvPr/>
          </p:nvSpPr>
          <p:spPr bwMode="auto">
            <a:xfrm>
              <a:off x="921" y="3950"/>
              <a:ext cx="24" cy="25"/>
            </a:xfrm>
            <a:prstGeom prst="ellipse">
              <a:avLst/>
            </a:prstGeom>
            <a:noFill/>
            <a:ln w="38100">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71" name="Oval 34"/>
            <p:cNvSpPr>
              <a:spLocks noChangeArrowheads="1"/>
            </p:cNvSpPr>
            <p:nvPr/>
          </p:nvSpPr>
          <p:spPr bwMode="auto">
            <a:xfrm>
              <a:off x="1018" y="3950"/>
              <a:ext cx="24" cy="25"/>
            </a:xfrm>
            <a:prstGeom prst="ellipse">
              <a:avLst/>
            </a:prstGeom>
            <a:noFill/>
            <a:ln w="38100">
              <a:solidFill>
                <a:schemeClr val="tx1"/>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grpSp>
      <p:sp>
        <p:nvSpPr>
          <p:cNvPr id="31754" name="Oval 35"/>
          <p:cNvSpPr>
            <a:spLocks noChangeArrowheads="1"/>
          </p:cNvSpPr>
          <p:nvPr/>
        </p:nvSpPr>
        <p:spPr bwMode="auto">
          <a:xfrm>
            <a:off x="7835900" y="3505200"/>
            <a:ext cx="153988" cy="153988"/>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55" name="Oval 36"/>
          <p:cNvSpPr>
            <a:spLocks noChangeArrowheads="1"/>
          </p:cNvSpPr>
          <p:nvPr/>
        </p:nvSpPr>
        <p:spPr bwMode="auto">
          <a:xfrm>
            <a:off x="8528050" y="4887913"/>
            <a:ext cx="153988" cy="153987"/>
          </a:xfrm>
          <a:prstGeom prst="ellipse">
            <a:avLst/>
          </a:prstGeom>
          <a:solidFill>
            <a:srgbClr val="0099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56" name="Oval 37"/>
          <p:cNvSpPr>
            <a:spLocks noChangeArrowheads="1"/>
          </p:cNvSpPr>
          <p:nvPr/>
        </p:nvSpPr>
        <p:spPr bwMode="auto">
          <a:xfrm>
            <a:off x="7529513" y="6270625"/>
            <a:ext cx="153987" cy="153988"/>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57" name="Oval 38"/>
          <p:cNvSpPr>
            <a:spLocks noChangeArrowheads="1"/>
          </p:cNvSpPr>
          <p:nvPr/>
        </p:nvSpPr>
        <p:spPr bwMode="auto">
          <a:xfrm>
            <a:off x="5032375" y="4197350"/>
            <a:ext cx="153988" cy="153988"/>
          </a:xfrm>
          <a:prstGeom prst="ellipse">
            <a:avLst/>
          </a:prstGeom>
          <a:solidFill>
            <a:srgbClr val="0099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58" name="Oval 39"/>
          <p:cNvSpPr>
            <a:spLocks noChangeArrowheads="1"/>
          </p:cNvSpPr>
          <p:nvPr/>
        </p:nvSpPr>
        <p:spPr bwMode="auto">
          <a:xfrm>
            <a:off x="5876925" y="6232525"/>
            <a:ext cx="153988" cy="153988"/>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59" name="Oval 40"/>
          <p:cNvSpPr>
            <a:spLocks noChangeArrowheads="1"/>
          </p:cNvSpPr>
          <p:nvPr/>
        </p:nvSpPr>
        <p:spPr bwMode="auto">
          <a:xfrm>
            <a:off x="7874000" y="6040438"/>
            <a:ext cx="153988" cy="153987"/>
          </a:xfrm>
          <a:prstGeom prst="ellipse">
            <a:avLst/>
          </a:prstGeom>
          <a:solidFill>
            <a:srgbClr val="0099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0" name="Line 41"/>
          <p:cNvSpPr>
            <a:spLocks noChangeShapeType="1"/>
          </p:cNvSpPr>
          <p:nvPr/>
        </p:nvSpPr>
        <p:spPr bwMode="auto">
          <a:xfrm>
            <a:off x="6453188" y="3121025"/>
            <a:ext cx="115887" cy="269875"/>
          </a:xfrm>
          <a:prstGeom prst="line">
            <a:avLst/>
          </a:prstGeom>
          <a:noFill/>
          <a:ln w="38100">
            <a:solidFill>
              <a:srgbClr val="0000FF"/>
            </a:solidFill>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1" name="Text Box 42"/>
          <p:cNvSpPr txBox="1">
            <a:spLocks noChangeArrowheads="1"/>
          </p:cNvSpPr>
          <p:nvPr/>
        </p:nvSpPr>
        <p:spPr bwMode="auto">
          <a:xfrm>
            <a:off x="5616575" y="2725738"/>
            <a:ext cx="963613" cy="4572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eaLnBrk="1" hangingPunct="1"/>
            <a:r>
              <a:rPr lang="en-US" sz="2400" smtClean="0">
                <a:solidFill>
                  <a:srgbClr val="000000"/>
                </a:solidFill>
              </a:rPr>
              <a:t>2</a:t>
            </a:r>
            <a:r>
              <a:rPr lang="en-US" sz="2400" baseline="30000" smtClean="0">
                <a:solidFill>
                  <a:srgbClr val="000000"/>
                </a:solidFill>
              </a:rPr>
              <a:t>128</a:t>
            </a:r>
            <a:r>
              <a:rPr lang="en-US" sz="2400" smtClean="0">
                <a:solidFill>
                  <a:srgbClr val="000000"/>
                </a:solidFill>
              </a:rPr>
              <a:t>-1</a:t>
            </a:r>
          </a:p>
        </p:txBody>
      </p:sp>
      <p:sp>
        <p:nvSpPr>
          <p:cNvPr id="31762" name="Oval 43"/>
          <p:cNvSpPr>
            <a:spLocks noChangeArrowheads="1"/>
          </p:cNvSpPr>
          <p:nvPr/>
        </p:nvSpPr>
        <p:spPr bwMode="auto">
          <a:xfrm>
            <a:off x="5646738" y="3505200"/>
            <a:ext cx="153987" cy="153988"/>
          </a:xfrm>
          <a:prstGeom prst="ellipse">
            <a:avLst/>
          </a:prstGeom>
          <a:solidFill>
            <a:srgbClr val="0099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3" name="Oval 44"/>
          <p:cNvSpPr>
            <a:spLocks noChangeArrowheads="1"/>
          </p:cNvSpPr>
          <p:nvPr/>
        </p:nvSpPr>
        <p:spPr bwMode="auto">
          <a:xfrm>
            <a:off x="5108575" y="5541963"/>
            <a:ext cx="153988" cy="153987"/>
          </a:xfrm>
          <a:prstGeom prst="ellipse">
            <a:avLst/>
          </a:prstGeom>
          <a:solidFill>
            <a:srgbClr val="0099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4" name="Oval 45"/>
          <p:cNvSpPr>
            <a:spLocks noChangeArrowheads="1"/>
          </p:cNvSpPr>
          <p:nvPr/>
        </p:nvSpPr>
        <p:spPr bwMode="auto">
          <a:xfrm>
            <a:off x="4918075" y="4887913"/>
            <a:ext cx="153988" cy="153987"/>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5" name="Oval 46"/>
          <p:cNvSpPr>
            <a:spLocks noChangeArrowheads="1"/>
          </p:cNvSpPr>
          <p:nvPr/>
        </p:nvSpPr>
        <p:spPr bwMode="auto">
          <a:xfrm>
            <a:off x="5340350" y="3736975"/>
            <a:ext cx="153988" cy="153988"/>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6" name="Oval 47"/>
          <p:cNvSpPr>
            <a:spLocks noChangeArrowheads="1"/>
          </p:cNvSpPr>
          <p:nvPr/>
        </p:nvSpPr>
        <p:spPr bwMode="auto">
          <a:xfrm>
            <a:off x="8450263" y="4389438"/>
            <a:ext cx="153987" cy="153987"/>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7" name="Oval 48"/>
          <p:cNvSpPr>
            <a:spLocks noChangeArrowheads="1"/>
          </p:cNvSpPr>
          <p:nvPr/>
        </p:nvSpPr>
        <p:spPr bwMode="auto">
          <a:xfrm>
            <a:off x="6723063" y="6424613"/>
            <a:ext cx="153987" cy="153987"/>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1768" name="Oval 49"/>
          <p:cNvSpPr>
            <a:spLocks noChangeArrowheads="1"/>
          </p:cNvSpPr>
          <p:nvPr/>
        </p:nvSpPr>
        <p:spPr bwMode="auto">
          <a:xfrm>
            <a:off x="8335963" y="5541963"/>
            <a:ext cx="153987" cy="153987"/>
          </a:xfrm>
          <a:prstGeom prst="ellipse">
            <a:avLst/>
          </a:prstGeom>
          <a:solidFill>
            <a:srgbClr val="FF3300"/>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38100">
                <a:solidFill>
                  <a:srgbClr val="000000"/>
                </a:solidFill>
                <a:round/>
                <a:headEnd/>
                <a:tailEnd/>
              </a14:hiddenLine>
            </a:ext>
          </a:extLst>
        </p:spPr>
        <p:txBody>
          <a:bodyPr wrap="none" anchor="ctr"/>
          <a:lstStyle/>
          <a:p>
            <a:pPr algn="ctr" defTabSz="914400"/>
            <a:endParaRPr lang="en-US" sz="2000" b="1" smtClean="0">
              <a:solidFill>
                <a:srgbClr val="000000"/>
              </a:solidFill>
              <a:latin typeface="Helvetica" charset="0"/>
              <a:ea typeface="ＭＳ Ｐゴシック" charset="0"/>
              <a:cs typeface="ＭＳ Ｐゴシック"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5608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a:latin typeface="Helvetica" charset="0"/>
                <a:ea typeface="ＭＳ Ｐゴシック" charset="0"/>
                <a:cs typeface="ＭＳ Ｐゴシック" charset="0"/>
              </a:rPr>
              <a:t>Location Resolution</a:t>
            </a:r>
          </a:p>
        </p:txBody>
      </p:sp>
      <p:sp>
        <p:nvSpPr>
          <p:cNvPr id="33794" name="Slide Number Placeholder 2"/>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5A1A1FCD-CD43-D843-9EAC-EE4C5D716ACB}" type="slidenum">
              <a:rPr lang="en-US" sz="1400" b="0">
                <a:solidFill>
                  <a:srgbClr val="000000"/>
                </a:solidFill>
                <a:latin typeface="Times New Roman" charset="0"/>
              </a:rPr>
              <a:pPr eaLnBrk="1" hangingPunct="1"/>
              <a:t>7</a:t>
            </a:fld>
            <a:endParaRPr lang="en-US" sz="1400" b="0">
              <a:solidFill>
                <a:srgbClr val="000000"/>
              </a:solidFill>
              <a:latin typeface="Times New Roman" charset="0"/>
            </a:endParaRPr>
          </a:p>
        </p:txBody>
      </p:sp>
      <p:sp>
        <p:nvSpPr>
          <p:cNvPr id="31" name="AutoShape 40"/>
          <p:cNvSpPr>
            <a:spLocks noChangeArrowheads="1"/>
          </p:cNvSpPr>
          <p:nvPr/>
        </p:nvSpPr>
        <p:spPr bwMode="auto">
          <a:xfrm>
            <a:off x="644280" y="5201290"/>
            <a:ext cx="304800" cy="25241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endParaRPr lang="en-US" altLang="ko-KR" b="1" i="1">
              <a:solidFill>
                <a:srgbClr val="FFFFFF"/>
              </a:solidFill>
              <a:latin typeface="Calibri" charset="0"/>
              <a:ea typeface="맑은 고딕" charset="0"/>
              <a:cs typeface="맑은 고딕" charset="0"/>
            </a:endParaRPr>
          </a:p>
        </p:txBody>
      </p:sp>
      <p:sp>
        <p:nvSpPr>
          <p:cNvPr id="32" name="Oval 41"/>
          <p:cNvSpPr>
            <a:spLocks noChangeArrowheads="1"/>
          </p:cNvSpPr>
          <p:nvPr/>
        </p:nvSpPr>
        <p:spPr bwMode="auto">
          <a:xfrm>
            <a:off x="642910" y="5539066"/>
            <a:ext cx="303432" cy="286927"/>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lIns="0" tIns="0" rIns="0" anchor="ctr"/>
          <a:lstStyle/>
          <a:p>
            <a:pPr algn="ctr" defTabSz="914400">
              <a:defRPr/>
            </a:pPr>
            <a:endParaRPr lang="en-US" altLang="ko-KR" sz="2000" b="1" i="1">
              <a:solidFill>
                <a:srgbClr val="FFFFFF"/>
              </a:solidFill>
              <a:latin typeface="Times New Roman" charset="0"/>
              <a:ea typeface="Times New Roman" charset="0"/>
              <a:cs typeface="Times New Roman" charset="0"/>
            </a:endParaRPr>
          </a:p>
        </p:txBody>
      </p:sp>
      <p:sp>
        <p:nvSpPr>
          <p:cNvPr id="33801" name="Text Box 42"/>
          <p:cNvSpPr txBox="1">
            <a:spLocks noChangeArrowheads="1"/>
          </p:cNvSpPr>
          <p:nvPr/>
        </p:nvSpPr>
        <p:spPr bwMode="auto">
          <a:xfrm>
            <a:off x="1095375" y="5143500"/>
            <a:ext cx="1004888" cy="36988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sz="1800" b="0" smtClean="0">
                <a:solidFill>
                  <a:srgbClr val="000000"/>
                </a:solidFill>
                <a:latin typeface="Calibri" charset="0"/>
                <a:ea typeface="Gulim" charset="0"/>
                <a:cs typeface="Gulim" charset="0"/>
              </a:rPr>
              <a:t>Switches</a:t>
            </a:r>
          </a:p>
        </p:txBody>
      </p:sp>
      <p:sp>
        <p:nvSpPr>
          <p:cNvPr id="33802" name="Text Box 43"/>
          <p:cNvSpPr txBox="1">
            <a:spLocks noChangeArrowheads="1"/>
          </p:cNvSpPr>
          <p:nvPr/>
        </p:nvSpPr>
        <p:spPr bwMode="auto">
          <a:xfrm>
            <a:off x="1079500" y="5480050"/>
            <a:ext cx="1090613" cy="36988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sz="1800" b="0" smtClean="0">
                <a:solidFill>
                  <a:srgbClr val="000000"/>
                </a:solidFill>
                <a:latin typeface="Calibri" charset="0"/>
                <a:ea typeface="Gulim" charset="0"/>
                <a:cs typeface="Gulim" charset="0"/>
              </a:rPr>
              <a:t>End hosts</a:t>
            </a:r>
          </a:p>
        </p:txBody>
      </p:sp>
      <p:sp>
        <p:nvSpPr>
          <p:cNvPr id="33803" name="Line 44"/>
          <p:cNvSpPr>
            <a:spLocks noChangeShapeType="1"/>
          </p:cNvSpPr>
          <p:nvPr/>
        </p:nvSpPr>
        <p:spPr bwMode="auto">
          <a:xfrm>
            <a:off x="555625" y="6018213"/>
            <a:ext cx="504825" cy="0"/>
          </a:xfrm>
          <a:prstGeom prst="line">
            <a:avLst/>
          </a:pr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33804" name="Text Box 45"/>
          <p:cNvSpPr txBox="1">
            <a:spLocks noChangeArrowheads="1"/>
          </p:cNvSpPr>
          <p:nvPr/>
        </p:nvSpPr>
        <p:spPr bwMode="auto">
          <a:xfrm>
            <a:off x="1089025" y="5837238"/>
            <a:ext cx="1743075" cy="36988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sz="1800" b="0" smtClean="0">
                <a:solidFill>
                  <a:srgbClr val="000000"/>
                </a:solidFill>
                <a:latin typeface="Calibri" charset="0"/>
                <a:ea typeface="Gulim" charset="0"/>
                <a:cs typeface="Gulim" charset="0"/>
              </a:rPr>
              <a:t>Control message</a:t>
            </a:r>
          </a:p>
        </p:txBody>
      </p:sp>
      <p:sp>
        <p:nvSpPr>
          <p:cNvPr id="33805" name="Text Box 47"/>
          <p:cNvSpPr txBox="1">
            <a:spLocks noChangeArrowheads="1"/>
          </p:cNvSpPr>
          <p:nvPr/>
        </p:nvSpPr>
        <p:spPr bwMode="auto">
          <a:xfrm>
            <a:off x="1087438" y="6175375"/>
            <a:ext cx="1225550" cy="3683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eaLnBrk="1" hangingPunct="1"/>
            <a:r>
              <a:rPr lang="en-US" altLang="ko-KR" sz="1800" b="0" smtClean="0">
                <a:solidFill>
                  <a:srgbClr val="000000"/>
                </a:solidFill>
                <a:latin typeface="Calibri" charset="0"/>
                <a:ea typeface="Gulim" charset="0"/>
                <a:cs typeface="Gulim" charset="0"/>
              </a:rPr>
              <a:t>Data traffic</a:t>
            </a:r>
          </a:p>
        </p:txBody>
      </p:sp>
      <p:sp>
        <p:nvSpPr>
          <p:cNvPr id="33806" name="Line 44"/>
          <p:cNvSpPr>
            <a:spLocks noChangeShapeType="1"/>
          </p:cNvSpPr>
          <p:nvPr/>
        </p:nvSpPr>
        <p:spPr bwMode="auto">
          <a:xfrm>
            <a:off x="552450" y="6356350"/>
            <a:ext cx="504825" cy="0"/>
          </a:xfrm>
          <a:prstGeom prst="line">
            <a:avLst/>
          </a:pr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55" name="Text Box 25"/>
          <p:cNvSpPr txBox="1">
            <a:spLocks noChangeArrowheads="1"/>
          </p:cNvSpPr>
          <p:nvPr/>
        </p:nvSpPr>
        <p:spPr bwMode="auto">
          <a:xfrm>
            <a:off x="2266950" y="1316038"/>
            <a:ext cx="4572000" cy="457200"/>
          </a:xfrm>
          <a:prstGeom prst="rect">
            <a:avLst/>
          </a:prstGeom>
          <a:solidFill>
            <a:srgbClr val="99CCFF">
              <a:alpha val="59999"/>
            </a:srgbClr>
          </a:solidFill>
          <a:ln w="9525">
            <a:noFill/>
            <a:miter lim="800000"/>
            <a:headEnd/>
            <a:tailEnd/>
          </a:ln>
          <a:effectLst>
            <a:outerShdw blurRad="63500" dist="38100" dir="2700000" algn="tl" rotWithShape="0">
              <a:srgbClr val="000000">
                <a:alpha val="39999"/>
              </a:srgbClr>
            </a:outerShdw>
          </a:effectLst>
        </p:spPr>
        <p:txBody>
          <a:bodyPr>
            <a:spAutoFit/>
          </a:bodyPr>
          <a:lstStyle/>
          <a:p>
            <a:pPr marL="176213" indent="-176213" algn="ctr" defTabSz="914400" eaLnBrk="0" hangingPunct="0">
              <a:defRPr/>
            </a:pPr>
            <a:r>
              <a:rPr lang="en-US" altLang="ko-KR" sz="2400" b="1">
                <a:solidFill>
                  <a:srgbClr val="003366"/>
                </a:solidFill>
                <a:latin typeface="Calibri" charset="0"/>
                <a:ea typeface="MS PGothic" pitchFamily="34" charset="-128"/>
                <a:cs typeface="MS PGothic" pitchFamily="34" charset="-128"/>
              </a:rPr>
              <a:t>&lt;key, val&gt; = &lt;MAC addr, location&gt;</a:t>
            </a:r>
          </a:p>
        </p:txBody>
      </p:sp>
      <p:sp>
        <p:nvSpPr>
          <p:cNvPr id="58" name="Line 4"/>
          <p:cNvSpPr>
            <a:spLocks noChangeShapeType="1"/>
          </p:cNvSpPr>
          <p:nvPr/>
        </p:nvSpPr>
        <p:spPr bwMode="auto">
          <a:xfrm flipH="1" flipV="1">
            <a:off x="4724400" y="2513013"/>
            <a:ext cx="1905000" cy="28956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59" name="Line 10"/>
          <p:cNvSpPr>
            <a:spLocks noChangeShapeType="1"/>
          </p:cNvSpPr>
          <p:nvPr/>
        </p:nvSpPr>
        <p:spPr bwMode="auto">
          <a:xfrm>
            <a:off x="914400" y="2436813"/>
            <a:ext cx="1295400" cy="406400"/>
          </a:xfrm>
          <a:prstGeom prst="line">
            <a:avLst/>
          </a:pr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cxnSp>
        <p:nvCxnSpPr>
          <p:cNvPr id="60" name="AutoShape 11"/>
          <p:cNvCxnSpPr>
            <a:cxnSpLocks noChangeShapeType="1"/>
          </p:cNvCxnSpPr>
          <p:nvPr/>
        </p:nvCxnSpPr>
        <p:spPr bwMode="auto">
          <a:xfrm flipH="1">
            <a:off x="6697663" y="3516313"/>
            <a:ext cx="549275" cy="1730375"/>
          </a:xfrm>
          <a:prstGeom prst="straightConnector1">
            <a:avLst/>
          </a:prstGeom>
          <a:noFill/>
          <a:ln w="19050">
            <a:solidFill>
              <a:schemeClr val="tx1">
                <a:lumMod val="50000"/>
                <a:lumOff val="50000"/>
              </a:schemeClr>
            </a:solidFill>
            <a:round/>
            <a:headEnd/>
            <a:tailEnd/>
          </a:ln>
          <a:effectLst/>
        </p:spPr>
      </p:cxnSp>
      <p:sp>
        <p:nvSpPr>
          <p:cNvPr id="61" name="Line 12"/>
          <p:cNvSpPr>
            <a:spLocks noChangeShapeType="1"/>
          </p:cNvSpPr>
          <p:nvPr/>
        </p:nvSpPr>
        <p:spPr bwMode="auto">
          <a:xfrm>
            <a:off x="2514600" y="2894013"/>
            <a:ext cx="1387475" cy="20193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62" name="Line 15"/>
          <p:cNvSpPr>
            <a:spLocks noChangeShapeType="1"/>
          </p:cNvSpPr>
          <p:nvPr/>
        </p:nvSpPr>
        <p:spPr bwMode="auto">
          <a:xfrm>
            <a:off x="4724400" y="2360613"/>
            <a:ext cx="2438400" cy="9906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63" name="Line 16"/>
          <p:cNvSpPr>
            <a:spLocks noChangeShapeType="1"/>
          </p:cNvSpPr>
          <p:nvPr/>
        </p:nvSpPr>
        <p:spPr bwMode="auto">
          <a:xfrm flipV="1">
            <a:off x="4038600" y="2513013"/>
            <a:ext cx="533400" cy="24384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64" name="Line 17"/>
          <p:cNvSpPr>
            <a:spLocks noChangeShapeType="1"/>
          </p:cNvSpPr>
          <p:nvPr/>
        </p:nvSpPr>
        <p:spPr bwMode="auto">
          <a:xfrm>
            <a:off x="4038600" y="5051425"/>
            <a:ext cx="2514600" cy="433388"/>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65" name="Text Box 18"/>
          <p:cNvSpPr txBox="1">
            <a:spLocks noChangeArrowheads="1"/>
          </p:cNvSpPr>
          <p:nvPr/>
        </p:nvSpPr>
        <p:spPr bwMode="auto">
          <a:xfrm>
            <a:off x="119063" y="2568575"/>
            <a:ext cx="1544637" cy="333375"/>
          </a:xfrm>
          <a:prstGeom prst="rect">
            <a:avLst/>
          </a:prstGeom>
          <a:solidFill>
            <a:schemeClr val="bg1"/>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FF3300"/>
                </a:solidFill>
                <a:latin typeface="Calibri" charset="0"/>
              </a:rPr>
              <a:t>Host discovery</a:t>
            </a:r>
          </a:p>
        </p:txBody>
      </p:sp>
      <p:sp>
        <p:nvSpPr>
          <p:cNvPr id="66" name="AutoShape 19"/>
          <p:cNvSpPr>
            <a:spLocks noChangeArrowheads="1"/>
          </p:cNvSpPr>
          <p:nvPr/>
        </p:nvSpPr>
        <p:spPr bwMode="auto">
          <a:xfrm>
            <a:off x="3733800" y="4823031"/>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B</a:t>
            </a:r>
          </a:p>
        </p:txBody>
      </p:sp>
      <p:sp>
        <p:nvSpPr>
          <p:cNvPr id="67" name="Oval 23"/>
          <p:cNvSpPr>
            <a:spLocks noChangeArrowheads="1"/>
          </p:cNvSpPr>
          <p:nvPr/>
        </p:nvSpPr>
        <p:spPr bwMode="auto">
          <a:xfrm>
            <a:off x="642910" y="2160681"/>
            <a:ext cx="352648" cy="352537"/>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lIns="0" tIns="0" rIns="0" anchor="ctr"/>
          <a:lstStyle/>
          <a:p>
            <a:pPr algn="ctr" defTabSz="914400">
              <a:defRPr/>
            </a:pPr>
            <a:r>
              <a:rPr lang="en-US" altLang="ko-KR" sz="2000" b="1" i="1">
                <a:solidFill>
                  <a:srgbClr val="FFFFFF"/>
                </a:solidFill>
                <a:latin typeface="Times New Roman" charset="0"/>
                <a:ea typeface="Times New Roman" charset="0"/>
                <a:cs typeface="Times New Roman" charset="0"/>
              </a:rPr>
              <a:t>x</a:t>
            </a:r>
          </a:p>
        </p:txBody>
      </p:sp>
      <p:sp>
        <p:nvSpPr>
          <p:cNvPr id="68" name="Line 25"/>
          <p:cNvSpPr>
            <a:spLocks noChangeShapeType="1"/>
          </p:cNvSpPr>
          <p:nvPr/>
        </p:nvSpPr>
        <p:spPr bwMode="auto">
          <a:xfrm>
            <a:off x="2497138" y="3046413"/>
            <a:ext cx="1246187" cy="1781175"/>
          </a:xfrm>
          <a:prstGeom prst="line">
            <a:avLst/>
          </a:pr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69" name="Text Box 26"/>
          <p:cNvSpPr txBox="1">
            <a:spLocks noChangeArrowheads="1"/>
          </p:cNvSpPr>
          <p:nvPr/>
        </p:nvSpPr>
        <p:spPr bwMode="auto">
          <a:xfrm>
            <a:off x="1143000" y="2959100"/>
            <a:ext cx="1397000" cy="82391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r" defTabSz="914400">
              <a:lnSpc>
                <a:spcPts val="1900"/>
              </a:lnSpc>
            </a:pPr>
            <a:r>
              <a:rPr lang="en-US" altLang="ko-KR" sz="1800" b="0" smtClean="0">
                <a:solidFill>
                  <a:srgbClr val="FF3300"/>
                </a:solidFill>
                <a:latin typeface="Calibri" charset="0"/>
              </a:rPr>
              <a:t>Hash</a:t>
            </a:r>
            <a:br>
              <a:rPr lang="en-US" altLang="ko-KR" sz="1800" b="0" smtClean="0">
                <a:solidFill>
                  <a:srgbClr val="FF3300"/>
                </a:solidFill>
                <a:latin typeface="Calibri" charset="0"/>
              </a:rPr>
            </a:br>
            <a:r>
              <a:rPr lang="en-US" altLang="ko-KR" sz="1800" i="1" smtClean="0">
                <a:solidFill>
                  <a:srgbClr val="FF3300"/>
                </a:solidFill>
                <a:latin typeface="Times New Roman" charset="0"/>
                <a:cs typeface="Times New Roman" charset="0"/>
              </a:rPr>
              <a:t>F</a:t>
            </a:r>
            <a:r>
              <a:rPr lang="en-US" altLang="ko-KR" sz="1800" b="0" smtClean="0">
                <a:solidFill>
                  <a:srgbClr val="FF3300"/>
                </a:solidFill>
                <a:latin typeface="Calibri" charset="0"/>
                <a:ea typeface="Gulim" charset="0"/>
                <a:cs typeface="Gulim" charset="0"/>
              </a:rPr>
              <a:t>(MAC</a:t>
            </a:r>
            <a:r>
              <a:rPr lang="en-US" altLang="ko-KR" sz="2800" b="0" i="1" baseline="-14000" smtClean="0">
                <a:solidFill>
                  <a:srgbClr val="FF3300"/>
                </a:solidFill>
                <a:latin typeface="Times New Roman" charset="0"/>
              </a:rPr>
              <a:t>x</a:t>
            </a:r>
            <a:r>
              <a:rPr lang="en-US" altLang="ko-KR" sz="1800" b="0" smtClean="0">
                <a:solidFill>
                  <a:srgbClr val="FF3300"/>
                </a:solidFill>
                <a:latin typeface="Calibri" charset="0"/>
                <a:ea typeface="Gulim" charset="0"/>
                <a:cs typeface="Gulim" charset="0"/>
              </a:rPr>
              <a:t>) = </a:t>
            </a:r>
            <a:r>
              <a:rPr lang="en-US" altLang="ko-KR" sz="1800" i="1" smtClean="0">
                <a:solidFill>
                  <a:srgbClr val="FF3300"/>
                </a:solidFill>
                <a:latin typeface="Calibri" charset="0"/>
              </a:rPr>
              <a:t>B</a:t>
            </a:r>
            <a:endParaRPr lang="en-US" altLang="ko-KR" sz="1800" b="0" smtClean="0">
              <a:solidFill>
                <a:srgbClr val="FF3300"/>
              </a:solidFill>
              <a:latin typeface="Calibri" charset="0"/>
              <a:ea typeface="Gulim" charset="0"/>
              <a:cs typeface="Gulim" charset="0"/>
            </a:endParaRPr>
          </a:p>
          <a:p>
            <a:pPr algn="r" defTabSz="914400">
              <a:lnSpc>
                <a:spcPts val="1900"/>
              </a:lnSpc>
            </a:pPr>
            <a:endParaRPr lang="en-US" altLang="ko-KR" sz="1000" b="0" smtClean="0">
              <a:solidFill>
                <a:srgbClr val="FF3300"/>
              </a:solidFill>
              <a:latin typeface="Calibri" charset="0"/>
            </a:endParaRPr>
          </a:p>
        </p:txBody>
      </p:sp>
      <p:sp>
        <p:nvSpPr>
          <p:cNvPr id="70" name="Text Box 27"/>
          <p:cNvSpPr txBox="1">
            <a:spLocks noChangeArrowheads="1"/>
          </p:cNvSpPr>
          <p:nvPr/>
        </p:nvSpPr>
        <p:spPr bwMode="auto">
          <a:xfrm>
            <a:off x="3362325" y="5195888"/>
            <a:ext cx="1222375" cy="57943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z="1800" b="0" smtClean="0">
                <a:solidFill>
                  <a:srgbClr val="FF3300"/>
                </a:solidFill>
                <a:latin typeface="Calibri" charset="0"/>
              </a:rPr>
              <a:t>Store</a:t>
            </a:r>
            <a:br>
              <a:rPr lang="en-US" altLang="ko-KR" sz="1800" b="0" smtClean="0">
                <a:solidFill>
                  <a:srgbClr val="FF3300"/>
                </a:solidFill>
                <a:latin typeface="Calibri" charset="0"/>
              </a:rPr>
            </a:br>
            <a:r>
              <a:rPr lang="en-US" altLang="ko-KR" sz="1800" b="0" smtClean="0">
                <a:solidFill>
                  <a:srgbClr val="FF3300"/>
                </a:solidFill>
                <a:latin typeface="Calibri" charset="0"/>
              </a:rPr>
              <a:t>&lt;</a:t>
            </a:r>
            <a:r>
              <a:rPr lang="en-US" altLang="ko-KR" sz="1800" b="0" smtClean="0">
                <a:solidFill>
                  <a:srgbClr val="FF3300"/>
                </a:solidFill>
                <a:latin typeface="Calibri" charset="0"/>
                <a:ea typeface="Gulim" charset="0"/>
                <a:cs typeface="Gulim" charset="0"/>
              </a:rPr>
              <a:t>MAC</a:t>
            </a:r>
            <a:r>
              <a:rPr lang="en-US" altLang="ko-KR" sz="2800" b="0" i="1" baseline="-14000" smtClean="0">
                <a:solidFill>
                  <a:srgbClr val="FF3300"/>
                </a:solidFill>
                <a:latin typeface="Times New Roman" charset="0"/>
                <a:cs typeface="Times New Roman" charset="0"/>
              </a:rPr>
              <a:t>x</a:t>
            </a:r>
            <a:r>
              <a:rPr lang="en-US" altLang="ko-KR" sz="1800" b="0" smtClean="0">
                <a:solidFill>
                  <a:srgbClr val="FF3300"/>
                </a:solidFill>
                <a:latin typeface="Calibri" charset="0"/>
              </a:rPr>
              <a:t>, </a:t>
            </a:r>
            <a:r>
              <a:rPr lang="en-US" altLang="ko-KR" sz="1800" i="1" smtClean="0">
                <a:solidFill>
                  <a:srgbClr val="FF3300"/>
                </a:solidFill>
                <a:latin typeface="Calibri" charset="0"/>
              </a:rPr>
              <a:t>A</a:t>
            </a:r>
            <a:r>
              <a:rPr lang="en-US" altLang="ko-KR" sz="1800" b="0" smtClean="0">
                <a:solidFill>
                  <a:srgbClr val="FF3300"/>
                </a:solidFill>
                <a:latin typeface="Calibri" charset="0"/>
              </a:rPr>
              <a:t>&gt;</a:t>
            </a:r>
            <a:endParaRPr lang="en-US" altLang="ko-KR" sz="1800" i="1" smtClean="0">
              <a:solidFill>
                <a:srgbClr val="FF3300"/>
              </a:solidFill>
              <a:latin typeface="Calibri" charset="0"/>
            </a:endParaRPr>
          </a:p>
        </p:txBody>
      </p:sp>
      <p:sp>
        <p:nvSpPr>
          <p:cNvPr id="71" name="Line 28"/>
          <p:cNvSpPr>
            <a:spLocks noChangeShapeType="1"/>
          </p:cNvSpPr>
          <p:nvPr/>
        </p:nvSpPr>
        <p:spPr bwMode="auto">
          <a:xfrm flipH="1">
            <a:off x="7358063" y="2384425"/>
            <a:ext cx="815975" cy="766763"/>
          </a:xfrm>
          <a:prstGeom prst="line">
            <a:avLst/>
          </a:pr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72" name="Line 29"/>
          <p:cNvSpPr>
            <a:spLocks noChangeShapeType="1"/>
          </p:cNvSpPr>
          <p:nvPr/>
        </p:nvSpPr>
        <p:spPr bwMode="auto">
          <a:xfrm flipH="1" flipV="1">
            <a:off x="990600" y="2360613"/>
            <a:ext cx="1219200" cy="376237"/>
          </a:xfrm>
          <a:prstGeom prst="line">
            <a:avLst/>
          </a:pr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73" name="Text Box 30"/>
          <p:cNvSpPr txBox="1">
            <a:spLocks noChangeArrowheads="1"/>
          </p:cNvSpPr>
          <p:nvPr/>
        </p:nvSpPr>
        <p:spPr bwMode="auto">
          <a:xfrm>
            <a:off x="7829550" y="2589213"/>
            <a:ext cx="1169988" cy="3429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0033FF"/>
                </a:solidFill>
                <a:latin typeface="Calibri" charset="0"/>
              </a:rPr>
              <a:t>Traffic to </a:t>
            </a:r>
            <a:r>
              <a:rPr lang="en-US" altLang="ko-KR" b="0" i="1" smtClean="0">
                <a:solidFill>
                  <a:srgbClr val="0033FF"/>
                </a:solidFill>
                <a:latin typeface="Times New Roman" charset="0"/>
                <a:cs typeface="Times New Roman" charset="0"/>
              </a:rPr>
              <a:t>x</a:t>
            </a:r>
          </a:p>
        </p:txBody>
      </p:sp>
      <p:sp>
        <p:nvSpPr>
          <p:cNvPr id="74" name="Text Box 31"/>
          <p:cNvSpPr txBox="1">
            <a:spLocks noChangeArrowheads="1"/>
          </p:cNvSpPr>
          <p:nvPr/>
        </p:nvSpPr>
        <p:spPr bwMode="auto">
          <a:xfrm>
            <a:off x="7439025" y="3030538"/>
            <a:ext cx="1450975" cy="57943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0033FF"/>
                </a:solidFill>
                <a:latin typeface="Calibri" charset="0"/>
              </a:rPr>
              <a:t>Hash</a:t>
            </a:r>
          </a:p>
          <a:p>
            <a:pPr defTabSz="914400">
              <a:lnSpc>
                <a:spcPts val="1900"/>
              </a:lnSpc>
            </a:pPr>
            <a:r>
              <a:rPr lang="en-US" altLang="ko-KR" sz="1800" i="1" smtClean="0">
                <a:solidFill>
                  <a:srgbClr val="0033FF"/>
                </a:solidFill>
                <a:latin typeface="Times New Roman" charset="0"/>
                <a:cs typeface="Times New Roman" charset="0"/>
              </a:rPr>
              <a:t>F</a:t>
            </a:r>
            <a:r>
              <a:rPr lang="en-US" altLang="ko-KR" sz="1800" b="0" smtClean="0">
                <a:solidFill>
                  <a:srgbClr val="0000FF"/>
                </a:solidFill>
                <a:latin typeface="Calibri" charset="0"/>
              </a:rPr>
              <a:t>(</a:t>
            </a:r>
            <a:r>
              <a:rPr lang="en-US" altLang="ko-KR" sz="1800" b="0" smtClean="0">
                <a:solidFill>
                  <a:srgbClr val="0000FF"/>
                </a:solidFill>
                <a:latin typeface="Calibri" charset="0"/>
                <a:ea typeface="Gulim" charset="0"/>
                <a:cs typeface="Gulim" charset="0"/>
              </a:rPr>
              <a:t>MAC</a:t>
            </a:r>
            <a:r>
              <a:rPr lang="en-US" altLang="ko-KR" sz="2800" b="0" i="1" baseline="-14000" smtClean="0">
                <a:solidFill>
                  <a:srgbClr val="0000FF"/>
                </a:solidFill>
                <a:latin typeface="Times New Roman" charset="0"/>
              </a:rPr>
              <a:t>x</a:t>
            </a:r>
            <a:r>
              <a:rPr lang="en-US" altLang="ko-KR" sz="3200" b="0" i="1" baseline="-14000" smtClean="0">
                <a:solidFill>
                  <a:srgbClr val="0000FF"/>
                </a:solidFill>
                <a:latin typeface="Calibri" charset="0"/>
              </a:rPr>
              <a:t> </a:t>
            </a:r>
            <a:r>
              <a:rPr lang="en-US" altLang="ko-KR" sz="1800" b="0" smtClean="0">
                <a:solidFill>
                  <a:srgbClr val="0033FF"/>
                </a:solidFill>
                <a:latin typeface="Calibri" charset="0"/>
              </a:rPr>
              <a:t>) = </a:t>
            </a:r>
            <a:r>
              <a:rPr lang="en-US" altLang="ko-KR" sz="1800" i="1" smtClean="0">
                <a:solidFill>
                  <a:srgbClr val="0033FF"/>
                </a:solidFill>
                <a:latin typeface="Calibri" charset="0"/>
              </a:rPr>
              <a:t>B</a:t>
            </a:r>
            <a:endParaRPr lang="en-US" altLang="ko-KR" sz="1800" b="0" i="1" smtClean="0">
              <a:solidFill>
                <a:srgbClr val="0033FF"/>
              </a:solidFill>
              <a:latin typeface="Calibri" charset="0"/>
            </a:endParaRPr>
          </a:p>
        </p:txBody>
      </p:sp>
      <p:sp>
        <p:nvSpPr>
          <p:cNvPr id="75" name="Line 34"/>
          <p:cNvSpPr>
            <a:spLocks noChangeShapeType="1"/>
          </p:cNvSpPr>
          <p:nvPr/>
        </p:nvSpPr>
        <p:spPr bwMode="auto">
          <a:xfrm flipH="1" flipV="1">
            <a:off x="2668588" y="2947988"/>
            <a:ext cx="1268412" cy="1825625"/>
          </a:xfrm>
          <a:prstGeom prst="line">
            <a:avLst/>
          </a:pr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76" name="Text Box 35"/>
          <p:cNvSpPr txBox="1">
            <a:spLocks noChangeArrowheads="1"/>
          </p:cNvSpPr>
          <p:nvPr/>
        </p:nvSpPr>
        <p:spPr bwMode="auto">
          <a:xfrm>
            <a:off x="2987675" y="3214688"/>
            <a:ext cx="869950" cy="57943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0033FF"/>
                </a:solidFill>
                <a:latin typeface="Calibri" charset="0"/>
              </a:rPr>
              <a:t>Tunnel </a:t>
            </a:r>
            <a:br>
              <a:rPr lang="en-US" altLang="ko-KR" sz="1800" b="0" smtClean="0">
                <a:solidFill>
                  <a:srgbClr val="0033FF"/>
                </a:solidFill>
                <a:latin typeface="Calibri" charset="0"/>
              </a:rPr>
            </a:br>
            <a:r>
              <a:rPr lang="en-US" altLang="ko-KR" sz="1800" b="0" smtClean="0">
                <a:solidFill>
                  <a:srgbClr val="0033FF"/>
                </a:solidFill>
                <a:latin typeface="Calibri" charset="0"/>
              </a:rPr>
              <a:t>    to </a:t>
            </a:r>
            <a:r>
              <a:rPr lang="en-US" altLang="ko-KR" sz="1800" i="1" smtClean="0">
                <a:solidFill>
                  <a:srgbClr val="0033FF"/>
                </a:solidFill>
                <a:latin typeface="Calibri" charset="0"/>
              </a:rPr>
              <a:t>A</a:t>
            </a:r>
          </a:p>
        </p:txBody>
      </p:sp>
      <p:sp>
        <p:nvSpPr>
          <p:cNvPr id="78" name="Freeform 48"/>
          <p:cNvSpPr>
            <a:spLocks/>
          </p:cNvSpPr>
          <p:nvPr/>
        </p:nvSpPr>
        <p:spPr bwMode="auto">
          <a:xfrm>
            <a:off x="4175125" y="3513138"/>
            <a:ext cx="2970213" cy="1485900"/>
          </a:xfrm>
          <a:custGeom>
            <a:avLst/>
            <a:gdLst>
              <a:gd name="T0" fmla="*/ 0 w 1552"/>
              <a:gd name="T1" fmla="*/ 2147483647 h 948"/>
              <a:gd name="T2" fmla="*/ 2147483647 w 1552"/>
              <a:gd name="T3" fmla="*/ 2147483647 h 948"/>
              <a:gd name="T4" fmla="*/ 2147483647 w 1552"/>
              <a:gd name="T5" fmla="*/ 2147483647 h 948"/>
              <a:gd name="T6" fmla="*/ 2147483647 w 1552"/>
              <a:gd name="T7" fmla="*/ 0 h 948"/>
              <a:gd name="T8" fmla="*/ 0 60000 65536"/>
              <a:gd name="T9" fmla="*/ 0 60000 65536"/>
              <a:gd name="T10" fmla="*/ 0 60000 65536"/>
              <a:gd name="T11" fmla="*/ 0 60000 65536"/>
              <a:gd name="T12" fmla="*/ 0 w 1552"/>
              <a:gd name="T13" fmla="*/ 0 h 948"/>
              <a:gd name="T14" fmla="*/ 1552 w 1552"/>
              <a:gd name="T15" fmla="*/ 948 h 948"/>
            </a:gdLst>
            <a:ahLst/>
            <a:cxnLst>
              <a:cxn ang="T8">
                <a:pos x="T0" y="T1"/>
              </a:cxn>
              <a:cxn ang="T9">
                <a:pos x="T2" y="T3"/>
              </a:cxn>
              <a:cxn ang="T10">
                <a:pos x="T4" y="T5"/>
              </a:cxn>
              <a:cxn ang="T11">
                <a:pos x="T6" y="T7"/>
              </a:cxn>
            </a:cxnLst>
            <a:rect l="T12" t="T13" r="T14" b="T15"/>
            <a:pathLst>
              <a:path w="1552" h="948">
                <a:moveTo>
                  <a:pt x="0" y="948"/>
                </a:moveTo>
                <a:cubicBezTo>
                  <a:pt x="324" y="936"/>
                  <a:pt x="648" y="924"/>
                  <a:pt x="864" y="852"/>
                </a:cubicBezTo>
                <a:cubicBezTo>
                  <a:pt x="1080" y="780"/>
                  <a:pt x="1181" y="658"/>
                  <a:pt x="1296" y="516"/>
                </a:cubicBezTo>
                <a:cubicBezTo>
                  <a:pt x="1411" y="374"/>
                  <a:pt x="1481" y="187"/>
                  <a:pt x="1552" y="0"/>
                </a:cubicBezTo>
              </a:path>
            </a:pathLst>
          </a:cu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79" name="Text Box 49"/>
          <p:cNvSpPr txBox="1">
            <a:spLocks noChangeArrowheads="1"/>
          </p:cNvSpPr>
          <p:nvPr/>
        </p:nvSpPr>
        <p:spPr bwMode="auto">
          <a:xfrm>
            <a:off x="4500563" y="4357688"/>
            <a:ext cx="1223962" cy="57943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z="1800" b="0" smtClean="0">
                <a:solidFill>
                  <a:srgbClr val="FF3300"/>
                </a:solidFill>
                <a:latin typeface="Calibri" charset="0"/>
              </a:rPr>
              <a:t>Notify</a:t>
            </a:r>
            <a:br>
              <a:rPr lang="en-US" altLang="ko-KR" sz="1800" b="0" smtClean="0">
                <a:solidFill>
                  <a:srgbClr val="FF3300"/>
                </a:solidFill>
                <a:latin typeface="Calibri" charset="0"/>
              </a:rPr>
            </a:br>
            <a:r>
              <a:rPr lang="en-US" altLang="ko-KR" sz="1800" b="0" smtClean="0">
                <a:solidFill>
                  <a:srgbClr val="FF3300"/>
                </a:solidFill>
                <a:latin typeface="Calibri" charset="0"/>
              </a:rPr>
              <a:t>&lt;</a:t>
            </a:r>
            <a:r>
              <a:rPr lang="en-US" altLang="ko-KR" sz="1800" b="0" smtClean="0">
                <a:solidFill>
                  <a:srgbClr val="FF3300"/>
                </a:solidFill>
                <a:latin typeface="Calibri" charset="0"/>
                <a:ea typeface="Gulim" charset="0"/>
                <a:cs typeface="Gulim" charset="0"/>
              </a:rPr>
              <a:t>MAC</a:t>
            </a:r>
            <a:r>
              <a:rPr lang="en-US" altLang="ko-KR" sz="2800" b="0" i="1" baseline="-14000" smtClean="0">
                <a:solidFill>
                  <a:srgbClr val="FF3300"/>
                </a:solidFill>
                <a:latin typeface="Times New Roman" charset="0"/>
                <a:cs typeface="Times New Roman" charset="0"/>
              </a:rPr>
              <a:t>x</a:t>
            </a:r>
            <a:r>
              <a:rPr lang="en-US" altLang="ko-KR" sz="1800" b="0" smtClean="0">
                <a:solidFill>
                  <a:srgbClr val="FF3300"/>
                </a:solidFill>
                <a:latin typeface="Calibri" charset="0"/>
              </a:rPr>
              <a:t>, </a:t>
            </a:r>
            <a:r>
              <a:rPr lang="en-US" altLang="ko-KR" sz="1800" i="1" smtClean="0">
                <a:solidFill>
                  <a:srgbClr val="FF3300"/>
                </a:solidFill>
                <a:latin typeface="Calibri" charset="0"/>
              </a:rPr>
              <a:t>A</a:t>
            </a:r>
            <a:r>
              <a:rPr lang="en-US" altLang="ko-KR" sz="1800" b="0" smtClean="0">
                <a:solidFill>
                  <a:srgbClr val="FF3300"/>
                </a:solidFill>
                <a:latin typeface="Calibri" charset="0"/>
              </a:rPr>
              <a:t>&gt;</a:t>
            </a:r>
            <a:endParaRPr lang="en-US" altLang="ko-KR" sz="1800" b="0" i="1" smtClean="0">
              <a:solidFill>
                <a:srgbClr val="FF3300"/>
              </a:solidFill>
              <a:latin typeface="Calibri" charset="0"/>
            </a:endParaRPr>
          </a:p>
        </p:txBody>
      </p:sp>
      <p:sp>
        <p:nvSpPr>
          <p:cNvPr id="81" name="AutoShape 21"/>
          <p:cNvSpPr>
            <a:spLocks noChangeArrowheads="1"/>
          </p:cNvSpPr>
          <p:nvPr/>
        </p:nvSpPr>
        <p:spPr bwMode="auto">
          <a:xfrm>
            <a:off x="6477000" y="5256418"/>
            <a:ext cx="441325" cy="36036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E</a:t>
            </a:r>
          </a:p>
        </p:txBody>
      </p:sp>
      <p:sp>
        <p:nvSpPr>
          <p:cNvPr id="82" name="Text Box 38"/>
          <p:cNvSpPr txBox="1">
            <a:spLocks noChangeArrowheads="1"/>
          </p:cNvSpPr>
          <p:nvPr/>
        </p:nvSpPr>
        <p:spPr bwMode="auto">
          <a:xfrm>
            <a:off x="5305425" y="2206625"/>
            <a:ext cx="1766888" cy="57943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0033FF"/>
                </a:solidFill>
                <a:latin typeface="Calibri" charset="0"/>
              </a:rPr>
              <a:t>Forward directly </a:t>
            </a:r>
            <a:br>
              <a:rPr lang="en-US" altLang="ko-KR" sz="1800" b="0" smtClean="0">
                <a:solidFill>
                  <a:srgbClr val="0033FF"/>
                </a:solidFill>
                <a:latin typeface="Calibri" charset="0"/>
              </a:rPr>
            </a:br>
            <a:r>
              <a:rPr lang="en-US" altLang="ko-KR" sz="1800" b="0" smtClean="0">
                <a:solidFill>
                  <a:srgbClr val="0033FF"/>
                </a:solidFill>
                <a:latin typeface="Calibri" charset="0"/>
              </a:rPr>
              <a:t>        from </a:t>
            </a:r>
            <a:r>
              <a:rPr lang="en-US" altLang="ko-KR" sz="1800" i="1" smtClean="0">
                <a:solidFill>
                  <a:srgbClr val="0033FF"/>
                </a:solidFill>
                <a:latin typeface="Calibri" charset="0"/>
              </a:rPr>
              <a:t>D</a:t>
            </a:r>
            <a:r>
              <a:rPr lang="en-US" altLang="ko-KR" sz="1800" b="0" smtClean="0">
                <a:solidFill>
                  <a:srgbClr val="0033FF"/>
                </a:solidFill>
                <a:latin typeface="Calibri" charset="0"/>
              </a:rPr>
              <a:t> to </a:t>
            </a:r>
            <a:r>
              <a:rPr lang="en-US" altLang="ko-KR" sz="1800" i="1" smtClean="0">
                <a:solidFill>
                  <a:srgbClr val="0033FF"/>
                </a:solidFill>
                <a:latin typeface="Calibri" charset="0"/>
              </a:rPr>
              <a:t>A</a:t>
            </a:r>
          </a:p>
        </p:txBody>
      </p:sp>
      <p:sp>
        <p:nvSpPr>
          <p:cNvPr id="83" name="Freeform 51"/>
          <p:cNvSpPr>
            <a:spLocks/>
          </p:cNvSpPr>
          <p:nvPr/>
        </p:nvSpPr>
        <p:spPr bwMode="auto">
          <a:xfrm>
            <a:off x="2633663" y="2259013"/>
            <a:ext cx="4397375" cy="960437"/>
          </a:xfrm>
          <a:custGeom>
            <a:avLst/>
            <a:gdLst>
              <a:gd name="T0" fmla="*/ 2147483647 w 2770"/>
              <a:gd name="T1" fmla="*/ 2147483647 h 622"/>
              <a:gd name="T2" fmla="*/ 2147483647 w 2770"/>
              <a:gd name="T3" fmla="*/ 0 h 622"/>
              <a:gd name="T4" fmla="*/ 0 w 2770"/>
              <a:gd name="T5" fmla="*/ 2147483647 h 622"/>
              <a:gd name="T6" fmla="*/ 0 60000 65536"/>
              <a:gd name="T7" fmla="*/ 0 60000 65536"/>
              <a:gd name="T8" fmla="*/ 0 60000 65536"/>
              <a:gd name="T9" fmla="*/ 0 w 2770"/>
              <a:gd name="T10" fmla="*/ 0 h 622"/>
              <a:gd name="T11" fmla="*/ 2770 w 2770"/>
              <a:gd name="T12" fmla="*/ 622 h 622"/>
            </a:gdLst>
            <a:ahLst/>
            <a:cxnLst>
              <a:cxn ang="T6">
                <a:pos x="T0" y="T1"/>
              </a:cxn>
              <a:cxn ang="T7">
                <a:pos x="T2" y="T3"/>
              </a:cxn>
              <a:cxn ang="T8">
                <a:pos x="T4" y="T5"/>
              </a:cxn>
            </a:cxnLst>
            <a:rect l="T9" t="T10" r="T11" b="T12"/>
            <a:pathLst>
              <a:path w="2770" h="622">
                <a:moveTo>
                  <a:pt x="2770" y="622"/>
                </a:moveTo>
                <a:lnTo>
                  <a:pt x="1261" y="0"/>
                </a:lnTo>
                <a:lnTo>
                  <a:pt x="0" y="265"/>
                </a:lnTo>
              </a:path>
            </a:pathLst>
          </a:cu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84" name="Line 13"/>
          <p:cNvSpPr>
            <a:spLocks noChangeShapeType="1"/>
          </p:cNvSpPr>
          <p:nvPr/>
        </p:nvSpPr>
        <p:spPr bwMode="auto">
          <a:xfrm flipV="1">
            <a:off x="2643188" y="2360613"/>
            <a:ext cx="1905000" cy="3810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85" name="AutoShape 14"/>
          <p:cNvSpPr>
            <a:spLocks noChangeArrowheads="1"/>
          </p:cNvSpPr>
          <p:nvPr/>
        </p:nvSpPr>
        <p:spPr bwMode="auto">
          <a:xfrm>
            <a:off x="2209800" y="2622756"/>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A</a:t>
            </a:r>
          </a:p>
        </p:txBody>
      </p:sp>
      <p:sp>
        <p:nvSpPr>
          <p:cNvPr id="86" name="Text Box 32"/>
          <p:cNvSpPr txBox="1">
            <a:spLocks noChangeArrowheads="1"/>
          </p:cNvSpPr>
          <p:nvPr/>
        </p:nvSpPr>
        <p:spPr bwMode="auto">
          <a:xfrm>
            <a:off x="5286375" y="3001963"/>
            <a:ext cx="869950" cy="823912"/>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0033FF"/>
                </a:solidFill>
                <a:latin typeface="Calibri" charset="0"/>
              </a:rPr>
              <a:t>Tunnel </a:t>
            </a:r>
          </a:p>
          <a:p>
            <a:pPr defTabSz="914400">
              <a:lnSpc>
                <a:spcPts val="1900"/>
              </a:lnSpc>
            </a:pPr>
            <a:r>
              <a:rPr lang="en-US" altLang="ko-KR" sz="1800" b="0" smtClean="0">
                <a:solidFill>
                  <a:srgbClr val="0033FF"/>
                </a:solidFill>
                <a:latin typeface="Calibri" charset="0"/>
              </a:rPr>
              <a:t> to </a:t>
            </a:r>
            <a:r>
              <a:rPr lang="en-US" altLang="ko-KR" sz="1800" i="1" smtClean="0">
                <a:solidFill>
                  <a:srgbClr val="0033FF"/>
                </a:solidFill>
                <a:latin typeface="Calibri" charset="0"/>
              </a:rPr>
              <a:t>B</a:t>
            </a:r>
          </a:p>
          <a:p>
            <a:pPr defTabSz="914400">
              <a:lnSpc>
                <a:spcPts val="1900"/>
              </a:lnSpc>
            </a:pPr>
            <a:r>
              <a:rPr lang="en-US" altLang="ko-KR" sz="1800" b="0" smtClean="0">
                <a:solidFill>
                  <a:srgbClr val="0033FF"/>
                </a:solidFill>
                <a:latin typeface="Calibri" charset="0"/>
              </a:rPr>
              <a:t> </a:t>
            </a:r>
            <a:endParaRPr lang="en-US" altLang="ko-KR" sz="1800" b="0" i="1" smtClean="0">
              <a:solidFill>
                <a:srgbClr val="0033FF"/>
              </a:solidFill>
              <a:latin typeface="Calibri" charset="0"/>
            </a:endParaRPr>
          </a:p>
        </p:txBody>
      </p:sp>
      <p:sp>
        <p:nvSpPr>
          <p:cNvPr id="88" name="Freeform 87"/>
          <p:cNvSpPr>
            <a:spLocks noChangeArrowheads="1"/>
          </p:cNvSpPr>
          <p:nvPr/>
        </p:nvSpPr>
        <p:spPr bwMode="auto">
          <a:xfrm>
            <a:off x="4157663" y="2447925"/>
            <a:ext cx="2859087" cy="2349500"/>
          </a:xfrm>
          <a:custGeom>
            <a:avLst/>
            <a:gdLst>
              <a:gd name="T0" fmla="*/ 2851601 w 2860158"/>
              <a:gd name="T1" fmla="*/ 955970 h 2349795"/>
              <a:gd name="T2" fmla="*/ 508835 w 2860158"/>
              <a:gd name="T3" fmla="*/ 0 h 2349795"/>
              <a:gd name="T4" fmla="*/ 0 w 2860158"/>
              <a:gd name="T5" fmla="*/ 2347435 h 2349795"/>
              <a:gd name="T6" fmla="*/ 0 60000 65536"/>
              <a:gd name="T7" fmla="*/ 0 60000 65536"/>
              <a:gd name="T8" fmla="*/ 0 60000 65536"/>
              <a:gd name="T9" fmla="*/ 0 w 2860158"/>
              <a:gd name="T10" fmla="*/ 0 h 2349795"/>
              <a:gd name="T11" fmla="*/ 2860158 w 2860158"/>
              <a:gd name="T12" fmla="*/ 2349795 h 2349795"/>
            </a:gdLst>
            <a:ahLst/>
            <a:cxnLst>
              <a:cxn ang="T6">
                <a:pos x="T0" y="T1"/>
              </a:cxn>
              <a:cxn ang="T7">
                <a:pos x="T2" y="T3"/>
              </a:cxn>
              <a:cxn ang="T8">
                <a:pos x="T4" y="T5"/>
              </a:cxn>
            </a:cxnLst>
            <a:rect l="T9" t="T10" r="T11" b="T12"/>
            <a:pathLst>
              <a:path w="2860158" h="2349795">
                <a:moveTo>
                  <a:pt x="2860158" y="956930"/>
                </a:moveTo>
                <a:lnTo>
                  <a:pt x="510363" y="0"/>
                </a:lnTo>
                <a:lnTo>
                  <a:pt x="0" y="2349795"/>
                </a:lnTo>
              </a:path>
            </a:pathLst>
          </a:custGeom>
          <a:noFill/>
          <a:ln w="28575">
            <a:solidFill>
              <a:srgbClr val="0033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89" name="AutoShape 20"/>
          <p:cNvSpPr>
            <a:spLocks noChangeArrowheads="1"/>
          </p:cNvSpPr>
          <p:nvPr/>
        </p:nvSpPr>
        <p:spPr bwMode="auto">
          <a:xfrm>
            <a:off x="4419600" y="2151258"/>
            <a:ext cx="441325" cy="36036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C</a:t>
            </a:r>
          </a:p>
        </p:txBody>
      </p:sp>
      <p:sp>
        <p:nvSpPr>
          <p:cNvPr id="90" name="AutoShape 22"/>
          <p:cNvSpPr>
            <a:spLocks noChangeArrowheads="1"/>
          </p:cNvSpPr>
          <p:nvPr/>
        </p:nvSpPr>
        <p:spPr bwMode="auto">
          <a:xfrm>
            <a:off x="7026275" y="3146631"/>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D</a:t>
            </a:r>
          </a:p>
        </p:txBody>
      </p:sp>
      <p:sp>
        <p:nvSpPr>
          <p:cNvPr id="91" name="Oval 23"/>
          <p:cNvSpPr>
            <a:spLocks noChangeArrowheads="1"/>
          </p:cNvSpPr>
          <p:nvPr/>
        </p:nvSpPr>
        <p:spPr bwMode="auto">
          <a:xfrm>
            <a:off x="8136260" y="2101086"/>
            <a:ext cx="352648" cy="352537"/>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lIns="0" tIns="0" rIns="0" anchor="ctr"/>
          <a:lstStyle/>
          <a:p>
            <a:pPr algn="ctr" defTabSz="914400">
              <a:defRPr/>
            </a:pPr>
            <a:r>
              <a:rPr lang="en-US" altLang="ko-KR" sz="2000" b="1" i="1">
                <a:solidFill>
                  <a:srgbClr val="FFFFFF"/>
                </a:solidFill>
                <a:latin typeface="Times New Roman" charset="0"/>
                <a:ea typeface="Times New Roman" charset="0"/>
                <a:cs typeface="Times New Roman" charset="0"/>
              </a:rPr>
              <a:t>y</a:t>
            </a:r>
          </a:p>
        </p:txBody>
      </p:sp>
      <p:sp>
        <p:nvSpPr>
          <p:cNvPr id="92" name="Text Box 36"/>
          <p:cNvSpPr txBox="1">
            <a:spLocks noChangeArrowheads="1"/>
          </p:cNvSpPr>
          <p:nvPr/>
        </p:nvSpPr>
        <p:spPr bwMode="auto">
          <a:xfrm>
            <a:off x="1785938" y="2205038"/>
            <a:ext cx="1123950" cy="2952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rIns="0" bIns="0">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mtClean="0">
                <a:solidFill>
                  <a:srgbClr val="002060"/>
                </a:solidFill>
                <a:latin typeface="Calibri" charset="0"/>
              </a:rPr>
              <a:t>Owner</a:t>
            </a:r>
            <a:endParaRPr lang="en-US" altLang="ko-KR" smtClean="0">
              <a:solidFill>
                <a:srgbClr val="002060"/>
              </a:solidFill>
              <a:latin typeface="Arial" charset="0"/>
            </a:endParaRPr>
          </a:p>
        </p:txBody>
      </p:sp>
      <p:sp>
        <p:nvSpPr>
          <p:cNvPr id="93" name="Text Box 36"/>
          <p:cNvSpPr txBox="1">
            <a:spLocks noChangeArrowheads="1"/>
          </p:cNvSpPr>
          <p:nvPr/>
        </p:nvSpPr>
        <p:spPr bwMode="auto">
          <a:xfrm>
            <a:off x="6662738" y="2709863"/>
            <a:ext cx="1123950" cy="2952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rIns="0" bIns="0">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mtClean="0">
                <a:solidFill>
                  <a:srgbClr val="002060"/>
                </a:solidFill>
                <a:latin typeface="Calibri" charset="0"/>
              </a:rPr>
              <a:t>User</a:t>
            </a:r>
            <a:endParaRPr lang="en-US" altLang="ko-KR" smtClean="0">
              <a:solidFill>
                <a:srgbClr val="002060"/>
              </a:solidFill>
              <a:latin typeface="Arial" charset="0"/>
            </a:endParaRPr>
          </a:p>
        </p:txBody>
      </p:sp>
      <p:sp>
        <p:nvSpPr>
          <p:cNvPr id="94" name="Text Box 36"/>
          <p:cNvSpPr txBox="1">
            <a:spLocks noChangeArrowheads="1"/>
          </p:cNvSpPr>
          <p:nvPr/>
        </p:nvSpPr>
        <p:spPr bwMode="auto">
          <a:xfrm>
            <a:off x="2547938" y="4857750"/>
            <a:ext cx="1123950" cy="295275"/>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rIns="0" bIns="0">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mtClean="0">
                <a:solidFill>
                  <a:srgbClr val="002060"/>
                </a:solidFill>
                <a:latin typeface="Calibri" charset="0"/>
              </a:rPr>
              <a:t>Resolver</a:t>
            </a:r>
            <a:endParaRPr lang="en-US" altLang="ko-KR" i="1" smtClean="0">
              <a:solidFill>
                <a:srgbClr val="002060"/>
              </a:solidFill>
              <a:latin typeface="Times New Roman" charset="0"/>
              <a:cs typeface="Times New Roman" charset="0"/>
            </a:endParaRPr>
          </a:p>
        </p:txBody>
      </p:sp>
      <p:sp>
        <p:nvSpPr>
          <p:cNvPr id="47" name="Text Box 26"/>
          <p:cNvSpPr txBox="1">
            <a:spLocks noChangeArrowheads="1"/>
          </p:cNvSpPr>
          <p:nvPr/>
        </p:nvSpPr>
        <p:spPr bwMode="auto">
          <a:xfrm>
            <a:off x="1816100" y="3643313"/>
            <a:ext cx="1241425" cy="57943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z="1800" b="0" smtClean="0">
                <a:solidFill>
                  <a:srgbClr val="FF3300"/>
                </a:solidFill>
                <a:latin typeface="Calibri" charset="0"/>
              </a:rPr>
              <a:t>Publish</a:t>
            </a:r>
            <a:br>
              <a:rPr lang="en-US" altLang="ko-KR" sz="1800" b="0" smtClean="0">
                <a:solidFill>
                  <a:srgbClr val="FF3300"/>
                </a:solidFill>
                <a:latin typeface="Calibri" charset="0"/>
              </a:rPr>
            </a:br>
            <a:r>
              <a:rPr lang="en-US" altLang="ko-KR" sz="1800" b="0" smtClean="0">
                <a:solidFill>
                  <a:srgbClr val="FF3300"/>
                </a:solidFill>
                <a:latin typeface="Calibri" charset="0"/>
              </a:rPr>
              <a:t>&lt;</a:t>
            </a:r>
            <a:r>
              <a:rPr lang="en-US" altLang="ko-KR" sz="1800" b="0" smtClean="0">
                <a:solidFill>
                  <a:srgbClr val="FF3300"/>
                </a:solidFill>
                <a:latin typeface="Calibri" charset="0"/>
                <a:ea typeface="Gulim" charset="0"/>
                <a:cs typeface="Gulim" charset="0"/>
              </a:rPr>
              <a:t>MAC</a:t>
            </a:r>
            <a:r>
              <a:rPr lang="en-US" altLang="ko-KR" sz="2800" b="0" i="1" baseline="-14000" smtClean="0">
                <a:solidFill>
                  <a:srgbClr val="FF3300"/>
                </a:solidFill>
                <a:latin typeface="Times New Roman" charset="0"/>
                <a:cs typeface="Times New Roman" charset="0"/>
              </a:rPr>
              <a:t>x</a:t>
            </a:r>
            <a:r>
              <a:rPr lang="en-US" altLang="ko-KR" sz="1800" b="0" smtClean="0">
                <a:solidFill>
                  <a:srgbClr val="FF3300"/>
                </a:solidFill>
                <a:latin typeface="Arial" charset="0"/>
              </a:rPr>
              <a:t>, </a:t>
            </a:r>
            <a:r>
              <a:rPr lang="en-US" altLang="ko-KR" sz="1800" i="1" smtClean="0">
                <a:solidFill>
                  <a:srgbClr val="FF3300"/>
                </a:solidFill>
                <a:latin typeface="Calibri" charset="0"/>
              </a:rPr>
              <a:t>A</a:t>
            </a:r>
            <a:r>
              <a:rPr lang="en-US" altLang="ko-KR" sz="1800" b="0" smtClean="0">
                <a:solidFill>
                  <a:srgbClr val="FF3300"/>
                </a:solidFill>
                <a:latin typeface="Calibri" charset="0"/>
              </a:rPr>
              <a:t>&gt;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833679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box(out)">
                                      <p:cBhvr>
                                        <p:cTn id="7" dur="500"/>
                                        <p:tgtEl>
                                          <p:spTgt spid="67"/>
                                        </p:tgtEl>
                                      </p:cBhvr>
                                    </p:animEffect>
                                  </p:childTnLst>
                                </p:cTn>
                              </p:par>
                              <p:par>
                                <p:cTn id="8" presetID="4" presetClass="entr" presetSubtype="32" fill="hold" nodeType="withEffect">
                                  <p:stCondLst>
                                    <p:cond delay="0"/>
                                  </p:stCondLst>
                                  <p:childTnLst>
                                    <p:set>
                                      <p:cBhvr>
                                        <p:cTn id="9" dur="1" fill="hold">
                                          <p:stCondLst>
                                            <p:cond delay="0"/>
                                          </p:stCondLst>
                                        </p:cTn>
                                        <p:tgtEl>
                                          <p:spTgt spid="91"/>
                                        </p:tgtEl>
                                        <p:attrNameLst>
                                          <p:attrName>style.visibility</p:attrName>
                                        </p:attrNameLst>
                                      </p:cBhvr>
                                      <p:to>
                                        <p:strVal val="visible"/>
                                      </p:to>
                                    </p:set>
                                    <p:animEffect transition="in" filter="box(out)">
                                      <p:cBhvr>
                                        <p:cTn id="10" dur="500"/>
                                        <p:tgtEl>
                                          <p:spTgt spid="9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strips(downRight)">
                                      <p:cBhvr>
                                        <p:cTn id="15" dur="500"/>
                                        <p:tgtEl>
                                          <p:spTgt spid="59"/>
                                        </p:tgtEl>
                                      </p:cBhvr>
                                    </p:animEffect>
                                  </p:childTnLst>
                                </p:cTn>
                              </p:par>
                              <p:par>
                                <p:cTn id="16" presetID="1" presetClass="entr" presetSubtype="0" fill="hold" grpId="0" nodeType="withEffect">
                                  <p:stCondLst>
                                    <p:cond delay="0"/>
                                  </p:stCondLst>
                                  <p:childTnLst>
                                    <p:set>
                                      <p:cBhvr>
                                        <p:cTn id="17" dur="1" fill="hold">
                                          <p:stCondLst>
                                            <p:cond delay="0"/>
                                          </p:stCondLst>
                                        </p:cTn>
                                        <p:tgtEl>
                                          <p:spTgt spid="65"/>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9"/>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92"/>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68"/>
                                        </p:tgtEl>
                                        <p:attrNameLst>
                                          <p:attrName>style.visibility</p:attrName>
                                        </p:attrNameLst>
                                      </p:cBhvr>
                                      <p:to>
                                        <p:strVal val="visible"/>
                                      </p:to>
                                    </p:set>
                                    <p:animEffect transition="in" filter="strips(downRight)">
                                      <p:cBhvr>
                                        <p:cTn id="28" dur="500"/>
                                        <p:tgtEl>
                                          <p:spTgt spid="68"/>
                                        </p:tgtEl>
                                      </p:cBhvr>
                                    </p:animEffect>
                                  </p:childTnLst>
                                </p:cTn>
                              </p:par>
                              <p:par>
                                <p:cTn id="29" presetID="1" presetClass="entr" presetSubtype="0"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4"/>
                                        </p:tgtEl>
                                        <p:attrNameLst>
                                          <p:attrName>style.visibility</p:attrName>
                                        </p:attrNameLst>
                                      </p:cBhvr>
                                      <p:to>
                                        <p:strVal val="visible"/>
                                      </p:to>
                                    </p:set>
                                  </p:childTnLst>
                                </p:cTn>
                              </p:par>
                            </p:childTnLst>
                          </p:cTn>
                        </p:par>
                        <p:par>
                          <p:cTn id="35" fill="hold" nodeType="afterGroup">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70"/>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47"/>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68"/>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69"/>
                                        </p:tgtEl>
                                        <p:attrNameLst>
                                          <p:attrName>style.visibility</p:attrName>
                                        </p:attrNameLst>
                                      </p:cBhvr>
                                      <p:to>
                                        <p:strVal val="hidden"/>
                                      </p:to>
                                    </p:set>
                                  </p:childTnLst>
                                </p:cTn>
                              </p:par>
                              <p:par>
                                <p:cTn id="46" presetID="1" presetClass="exit" presetSubtype="0" fill="hold" grpId="1" nodeType="withEffect">
                                  <p:stCondLst>
                                    <p:cond delay="0"/>
                                  </p:stCondLst>
                                  <p:childTnLst>
                                    <p:set>
                                      <p:cBhvr>
                                        <p:cTn id="47" dur="1" fill="hold">
                                          <p:stCondLst>
                                            <p:cond delay="0"/>
                                          </p:stCondLst>
                                        </p:cTn>
                                        <p:tgtEl>
                                          <p:spTgt spid="65"/>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59"/>
                                        </p:tgtEl>
                                        <p:attrNameLst>
                                          <p:attrName>style.visibility</p:attrName>
                                        </p:attrNameLst>
                                      </p:cBhvr>
                                      <p:to>
                                        <p:strVal val="hidden"/>
                                      </p:to>
                                    </p:set>
                                  </p:childTnLst>
                                </p:cTn>
                              </p:par>
                            </p:childTnLst>
                          </p:cTn>
                        </p:par>
                        <p:par>
                          <p:cTn id="50" fill="hold" nodeType="afterGroup">
                            <p:stCondLst>
                              <p:cond delay="0"/>
                            </p:stCondLst>
                            <p:childTnLst>
                              <p:par>
                                <p:cTn id="51" presetID="18" presetClass="entr" presetSubtype="12" fill="hold" grpId="0"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strips(downLeft)">
                                      <p:cBhvr>
                                        <p:cTn id="53" dur="500"/>
                                        <p:tgtEl>
                                          <p:spTgt spid="71"/>
                                        </p:tgtEl>
                                      </p:cBhvr>
                                    </p:animEffect>
                                  </p:childTnLst>
                                </p:cTn>
                              </p:par>
                              <p:par>
                                <p:cTn id="54" presetID="1" presetClass="entr" presetSubtype="0" fill="hold" grpId="0" nodeType="withEffect">
                                  <p:stCondLst>
                                    <p:cond delay="0"/>
                                  </p:stCondLst>
                                  <p:childTnLst>
                                    <p:set>
                                      <p:cBhvr>
                                        <p:cTn id="55" dur="1" fill="hold">
                                          <p:stCondLst>
                                            <p:cond delay="0"/>
                                          </p:stCondLst>
                                        </p:cTn>
                                        <p:tgtEl>
                                          <p:spTgt spid="93"/>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73"/>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74"/>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86"/>
                                        </p:tgtEl>
                                        <p:attrNameLst>
                                          <p:attrName>style.visibility</p:attrName>
                                        </p:attrNameLst>
                                      </p:cBhvr>
                                      <p:to>
                                        <p:strVal val="visible"/>
                                      </p:to>
                                    </p:set>
                                  </p:childTnLst>
                                  <p:subTnLst>
                                    <p:set>
                                      <p:cBhvr override="childStyle">
                                        <p:cTn dur="1" fill="hold" display="0" masterRel="nextClick" afterEffect="1"/>
                                        <p:tgtEl>
                                          <p:spTgt spid="86"/>
                                        </p:tgtEl>
                                        <p:attrNameLst>
                                          <p:attrName>style.visibility</p:attrName>
                                        </p:attrNameLst>
                                      </p:cBhvr>
                                      <p:to>
                                        <p:strVal val="hidden"/>
                                      </p:to>
                                    </p:set>
                                  </p:subTnLst>
                                </p:cTn>
                              </p:par>
                              <p:par>
                                <p:cTn id="66" presetID="22" presetClass="entr" presetSubtype="2" fill="hold" grpId="0" nodeType="with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wipe(right)">
                                      <p:cBhvr>
                                        <p:cTn id="68" dur="500"/>
                                        <p:tgtEl>
                                          <p:spTgt spid="88"/>
                                        </p:tgtEl>
                                      </p:cBhvr>
                                    </p:animEffect>
                                  </p:childTnLst>
                                  <p:subTnLst>
                                    <p:set>
                                      <p:cBhvr override="childStyle">
                                        <p:cTn dur="1" fill="hold" display="0" masterRel="nextClick" afterEffect="1"/>
                                        <p:tgtEl>
                                          <p:spTgt spid="88"/>
                                        </p:tgtEl>
                                        <p:attrNameLst>
                                          <p:attrName>style.visibility</p:attrName>
                                        </p:attrNameLst>
                                      </p:cBhvr>
                                      <p:to>
                                        <p:strVal val="hidden"/>
                                      </p:to>
                                    </p:set>
                                  </p:subTnLst>
                                </p:cTn>
                              </p:par>
                            </p:childTnLst>
                          </p:cTn>
                        </p:par>
                      </p:childTnLst>
                    </p:cTn>
                  </p:par>
                  <p:par>
                    <p:cTn id="69" fill="hold" nodeType="clickPar">
                      <p:stCondLst>
                        <p:cond delay="indefinite"/>
                      </p:stCondLst>
                      <p:childTnLst>
                        <p:par>
                          <p:cTn id="70" fill="hold" nodeType="withGroup">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76"/>
                                        </p:tgtEl>
                                        <p:attrNameLst>
                                          <p:attrName>style.visibility</p:attrName>
                                        </p:attrNameLst>
                                      </p:cBhvr>
                                      <p:to>
                                        <p:strVal val="visible"/>
                                      </p:to>
                                    </p:set>
                                  </p:childTnLst>
                                  <p:subTnLst>
                                    <p:set>
                                      <p:cBhvr override="childStyle">
                                        <p:cTn dur="1" fill="hold" display="0" masterRel="nextClick" afterEffect="1"/>
                                        <p:tgtEl>
                                          <p:spTgt spid="76"/>
                                        </p:tgtEl>
                                        <p:attrNameLst>
                                          <p:attrName>style.visibility</p:attrName>
                                        </p:attrNameLst>
                                      </p:cBhvr>
                                      <p:to>
                                        <p:strVal val="hidden"/>
                                      </p:to>
                                    </p:set>
                                  </p:subTnLst>
                                </p:cTn>
                              </p:par>
                              <p:par>
                                <p:cTn id="73" presetID="18" presetClass="entr" presetSubtype="9" fill="hold" grpId="0" nodeType="withEffect">
                                  <p:stCondLst>
                                    <p:cond delay="0"/>
                                  </p:stCondLst>
                                  <p:childTnLst>
                                    <p:set>
                                      <p:cBhvr>
                                        <p:cTn id="74" dur="1" fill="hold">
                                          <p:stCondLst>
                                            <p:cond delay="0"/>
                                          </p:stCondLst>
                                        </p:cTn>
                                        <p:tgtEl>
                                          <p:spTgt spid="75"/>
                                        </p:tgtEl>
                                        <p:attrNameLst>
                                          <p:attrName>style.visibility</p:attrName>
                                        </p:attrNameLst>
                                      </p:cBhvr>
                                      <p:to>
                                        <p:strVal val="visible"/>
                                      </p:to>
                                    </p:set>
                                    <p:animEffect transition="in" filter="strips(upLeft)">
                                      <p:cBhvr>
                                        <p:cTn id="75" dur="500"/>
                                        <p:tgtEl>
                                          <p:spTgt spid="75"/>
                                        </p:tgtEl>
                                      </p:cBhvr>
                                    </p:animEffect>
                                  </p:childTnLst>
                                  <p:subTnLst>
                                    <p:set>
                                      <p:cBhvr override="childStyle">
                                        <p:cTn dur="1" fill="hold" display="0" masterRel="nextClick" afterEffect="1"/>
                                        <p:tgtEl>
                                          <p:spTgt spid="75"/>
                                        </p:tgtEl>
                                        <p:attrNameLst>
                                          <p:attrName>style.visibility</p:attrName>
                                        </p:attrNameLst>
                                      </p:cBhvr>
                                      <p:to>
                                        <p:strVal val="hidden"/>
                                      </p:to>
                                    </p:set>
                                  </p:subTnLst>
                                </p:cTn>
                              </p:par>
                            </p:childTnLst>
                          </p:cTn>
                        </p:par>
                      </p:childTnLst>
                    </p:cTn>
                  </p:par>
                  <p:par>
                    <p:cTn id="76" fill="hold" nodeType="clickPar">
                      <p:stCondLst>
                        <p:cond delay="indefinite"/>
                      </p:stCondLst>
                      <p:childTnLst>
                        <p:par>
                          <p:cTn id="77" fill="hold" nodeType="withGroup">
                            <p:stCondLst>
                              <p:cond delay="0"/>
                            </p:stCondLst>
                            <p:childTnLst>
                              <p:par>
                                <p:cTn id="78" presetID="18" presetClass="entr" presetSubtype="9" fill="hold" grpId="0" nodeType="clickEffect">
                                  <p:stCondLst>
                                    <p:cond delay="0"/>
                                  </p:stCondLst>
                                  <p:childTnLst>
                                    <p:set>
                                      <p:cBhvr>
                                        <p:cTn id="79" dur="1" fill="hold">
                                          <p:stCondLst>
                                            <p:cond delay="0"/>
                                          </p:stCondLst>
                                        </p:cTn>
                                        <p:tgtEl>
                                          <p:spTgt spid="72"/>
                                        </p:tgtEl>
                                        <p:attrNameLst>
                                          <p:attrName>style.visibility</p:attrName>
                                        </p:attrNameLst>
                                      </p:cBhvr>
                                      <p:to>
                                        <p:strVal val="visible"/>
                                      </p:to>
                                    </p:set>
                                    <p:animEffect transition="in" filter="strips(upLeft)">
                                      <p:cBhvr>
                                        <p:cTn id="80" dur="500"/>
                                        <p:tgtEl>
                                          <p:spTgt spid="72"/>
                                        </p:tgtEl>
                                      </p:cBhvr>
                                    </p:animEffect>
                                  </p:childTnLst>
                                  <p:subTnLst>
                                    <p:set>
                                      <p:cBhvr override="childStyle">
                                        <p:cTn dur="1" fill="hold" display="0" masterRel="nextClick" afterEffect="1"/>
                                        <p:tgtEl>
                                          <p:spTgt spid="72"/>
                                        </p:tgtEl>
                                        <p:attrNameLst>
                                          <p:attrName>style.visibility</p:attrName>
                                        </p:attrNameLst>
                                      </p:cBhvr>
                                      <p:to>
                                        <p:strVal val="hidden"/>
                                      </p:to>
                                    </p:set>
                                  </p:subTnLst>
                                </p:cTn>
                              </p:par>
                            </p:childTnLst>
                          </p:cTn>
                        </p:par>
                      </p:childTnLst>
                    </p:cTn>
                  </p:par>
                  <p:par>
                    <p:cTn id="81" fill="hold" nodeType="clickPar">
                      <p:stCondLst>
                        <p:cond delay="indefinite"/>
                      </p:stCondLst>
                      <p:childTnLst>
                        <p:par>
                          <p:cTn id="82" fill="hold" nodeType="withGroup">
                            <p:stCondLst>
                              <p:cond delay="0"/>
                            </p:stCondLst>
                            <p:childTnLst>
                              <p:par>
                                <p:cTn id="83" presetID="18" presetClass="entr" presetSubtype="3" fill="hold" grpId="0" nodeType="clickEffect">
                                  <p:stCondLst>
                                    <p:cond delay="0"/>
                                  </p:stCondLst>
                                  <p:childTnLst>
                                    <p:set>
                                      <p:cBhvr>
                                        <p:cTn id="84" dur="1" fill="hold">
                                          <p:stCondLst>
                                            <p:cond delay="0"/>
                                          </p:stCondLst>
                                        </p:cTn>
                                        <p:tgtEl>
                                          <p:spTgt spid="78"/>
                                        </p:tgtEl>
                                        <p:attrNameLst>
                                          <p:attrName>style.visibility</p:attrName>
                                        </p:attrNameLst>
                                      </p:cBhvr>
                                      <p:to>
                                        <p:strVal val="visible"/>
                                      </p:to>
                                    </p:set>
                                    <p:animEffect transition="in" filter="strips(upRight)">
                                      <p:cBhvr>
                                        <p:cTn id="85" dur="500"/>
                                        <p:tgtEl>
                                          <p:spTgt spid="78"/>
                                        </p:tgtEl>
                                      </p:cBhvr>
                                    </p:animEffect>
                                  </p:childTnLst>
                                </p:cTn>
                              </p:par>
                              <p:par>
                                <p:cTn id="86" presetID="1" presetClass="entr" presetSubtype="0" fill="hold" grpId="0" nodeType="withEffect">
                                  <p:stCondLst>
                                    <p:cond delay="0"/>
                                  </p:stCondLst>
                                  <p:childTnLst>
                                    <p:set>
                                      <p:cBhvr>
                                        <p:cTn id="87" dur="1" fill="hold">
                                          <p:stCondLst>
                                            <p:cond delay="0"/>
                                          </p:stCondLst>
                                        </p:cTn>
                                        <p:tgtEl>
                                          <p:spTgt spid="79"/>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18" presetClass="entr" presetSubtype="9" fill="hold" grpId="0" nodeType="clickEffect">
                                  <p:stCondLst>
                                    <p:cond delay="0"/>
                                  </p:stCondLst>
                                  <p:childTnLst>
                                    <p:set>
                                      <p:cBhvr>
                                        <p:cTn id="91" dur="1" fill="hold">
                                          <p:stCondLst>
                                            <p:cond delay="0"/>
                                          </p:stCondLst>
                                        </p:cTn>
                                        <p:tgtEl>
                                          <p:spTgt spid="83"/>
                                        </p:tgtEl>
                                        <p:attrNameLst>
                                          <p:attrName>style.visibility</p:attrName>
                                        </p:attrNameLst>
                                      </p:cBhvr>
                                      <p:to>
                                        <p:strVal val="visible"/>
                                      </p:to>
                                    </p:set>
                                    <p:animEffect transition="in" filter="strips(upLeft)">
                                      <p:cBhvr>
                                        <p:cTn id="92" dur="500"/>
                                        <p:tgtEl>
                                          <p:spTgt spid="83"/>
                                        </p:tgtEl>
                                      </p:cBhvr>
                                    </p:animEffect>
                                  </p:childTnLst>
                                </p:cTn>
                              </p:par>
                              <p:par>
                                <p:cTn id="93" presetID="1" presetClass="entr" presetSubtype="0" fill="hold" grpId="0" nodeType="withEffect">
                                  <p:stCondLst>
                                    <p:cond delay="0"/>
                                  </p:stCondLst>
                                  <p:childTnLst>
                                    <p:set>
                                      <p:cBhvr>
                                        <p:cTn id="94" dur="1" fill="hold">
                                          <p:stCondLst>
                                            <p:cond delay="0"/>
                                          </p:stCondLst>
                                        </p:cTn>
                                        <p:tgtEl>
                                          <p:spTgt spid="82"/>
                                        </p:tgtEl>
                                        <p:attrNameLst>
                                          <p:attrName>style.visibility</p:attrName>
                                        </p:attrNameLst>
                                      </p:cBhvr>
                                      <p:to>
                                        <p:strVal val="visible"/>
                                      </p:to>
                                    </p:set>
                                  </p:childTnLst>
                                </p:cTn>
                              </p:par>
                            </p:childTnLst>
                          </p:cTn>
                        </p:par>
                        <p:par>
                          <p:cTn id="95" fill="hold" nodeType="afterGroup">
                            <p:stCondLst>
                              <p:cond delay="500"/>
                            </p:stCondLst>
                            <p:childTnLst>
                              <p:par>
                                <p:cTn id="96" presetID="18" presetClass="entr" presetSubtype="9" fill="hold" grpId="1" nodeType="afterEffect">
                                  <p:stCondLst>
                                    <p:cond delay="0"/>
                                  </p:stCondLst>
                                  <p:childTnLst>
                                    <p:set>
                                      <p:cBhvr>
                                        <p:cTn id="97" dur="1" fill="hold">
                                          <p:stCondLst>
                                            <p:cond delay="0"/>
                                          </p:stCondLst>
                                        </p:cTn>
                                        <p:tgtEl>
                                          <p:spTgt spid="72"/>
                                        </p:tgtEl>
                                        <p:attrNameLst>
                                          <p:attrName>style.visibility</p:attrName>
                                        </p:attrNameLst>
                                      </p:cBhvr>
                                      <p:to>
                                        <p:strVal val="visible"/>
                                      </p:to>
                                    </p:set>
                                    <p:animEffect transition="in" filter="strips(upLeft)">
                                      <p:cBhvr>
                                        <p:cTn id="98"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9" grpId="1" animBg="1"/>
      <p:bldP spid="65" grpId="0" animBg="1"/>
      <p:bldP spid="65" grpId="1" animBg="1"/>
      <p:bldP spid="68" grpId="0" animBg="1"/>
      <p:bldP spid="68" grpId="1" animBg="1"/>
      <p:bldP spid="69" grpId="0"/>
      <p:bldP spid="69" grpId="1"/>
      <p:bldP spid="70" grpId="0"/>
      <p:bldP spid="71" grpId="0" animBg="1"/>
      <p:bldP spid="72" grpId="0" animBg="1"/>
      <p:bldP spid="72" grpId="1" animBg="1"/>
      <p:bldP spid="73" grpId="0"/>
      <p:bldP spid="74" grpId="0"/>
      <p:bldP spid="75" grpId="0" animBg="1"/>
      <p:bldP spid="76" grpId="0"/>
      <p:bldP spid="78" grpId="0" animBg="1"/>
      <p:bldP spid="79" grpId="0"/>
      <p:bldP spid="82" grpId="0"/>
      <p:bldP spid="83" grpId="0" animBg="1"/>
      <p:bldP spid="86" grpId="0"/>
      <p:bldP spid="88" grpId="0" animBg="1"/>
      <p:bldP spid="92" grpId="0"/>
      <p:bldP spid="93" grpId="0"/>
      <p:bldP spid="94" grpId="0"/>
      <p:bldP spid="47" grpId="0"/>
      <p:bldP spid="47" grpId="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a:latin typeface="Helvetica" charset="0"/>
                <a:ea typeface="ＭＳ Ｐゴシック" charset="0"/>
                <a:cs typeface="ＭＳ Ｐゴシック" charset="0"/>
              </a:rPr>
              <a:t>Address Resolution</a:t>
            </a:r>
          </a:p>
        </p:txBody>
      </p:sp>
      <p:sp>
        <p:nvSpPr>
          <p:cNvPr id="35842" name="Slide Number Placeholder 2"/>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B406EBB7-6F35-3C44-8237-6A0267C18044}" type="slidenum">
              <a:rPr lang="en-US" sz="1400" b="0">
                <a:solidFill>
                  <a:srgbClr val="000000"/>
                </a:solidFill>
                <a:latin typeface="Times New Roman" charset="0"/>
              </a:rPr>
              <a:pPr eaLnBrk="1" hangingPunct="1"/>
              <a:t>8</a:t>
            </a:fld>
            <a:endParaRPr lang="en-US" sz="1400" b="0">
              <a:solidFill>
                <a:srgbClr val="000000"/>
              </a:solidFill>
              <a:latin typeface="Times New Roman" charset="0"/>
            </a:endParaRPr>
          </a:p>
        </p:txBody>
      </p:sp>
      <p:sp>
        <p:nvSpPr>
          <p:cNvPr id="39" name="Text Box 25"/>
          <p:cNvSpPr txBox="1">
            <a:spLocks noChangeArrowheads="1"/>
          </p:cNvSpPr>
          <p:nvPr/>
        </p:nvSpPr>
        <p:spPr bwMode="auto">
          <a:xfrm>
            <a:off x="2190750" y="1316038"/>
            <a:ext cx="4572000" cy="457200"/>
          </a:xfrm>
          <a:prstGeom prst="rect">
            <a:avLst/>
          </a:prstGeom>
          <a:solidFill>
            <a:srgbClr val="99CCFF">
              <a:alpha val="59999"/>
            </a:srgbClr>
          </a:solidFill>
          <a:ln w="9525">
            <a:noFill/>
            <a:miter lim="800000"/>
            <a:headEnd/>
            <a:tailEnd/>
          </a:ln>
          <a:effectLst>
            <a:outerShdw blurRad="63500" dist="38100" dir="2700000" algn="tl" rotWithShape="0">
              <a:srgbClr val="000000">
                <a:alpha val="39999"/>
              </a:srgbClr>
            </a:outerShdw>
          </a:effectLst>
        </p:spPr>
        <p:txBody>
          <a:bodyPr>
            <a:spAutoFit/>
          </a:bodyPr>
          <a:lstStyle/>
          <a:p>
            <a:pPr marL="176213" indent="-176213" algn="ctr" defTabSz="914400" eaLnBrk="0" hangingPunct="0">
              <a:defRPr/>
            </a:pPr>
            <a:r>
              <a:rPr lang="en-US" altLang="ko-KR" sz="2400" b="1">
                <a:solidFill>
                  <a:srgbClr val="003366"/>
                </a:solidFill>
                <a:latin typeface="Calibri" charset="0"/>
                <a:ea typeface="MS PGothic" pitchFamily="34" charset="-128"/>
                <a:cs typeface="MS PGothic" pitchFamily="34" charset="-128"/>
              </a:rPr>
              <a:t>&lt;key, val&gt; = &lt;IP addr, MAC addr&gt;</a:t>
            </a:r>
          </a:p>
        </p:txBody>
      </p:sp>
      <p:sp>
        <p:nvSpPr>
          <p:cNvPr id="31" name="Text Box 25"/>
          <p:cNvSpPr txBox="1">
            <a:spLocks noChangeArrowheads="1"/>
          </p:cNvSpPr>
          <p:nvPr/>
        </p:nvSpPr>
        <p:spPr bwMode="auto">
          <a:xfrm>
            <a:off x="928688" y="5715000"/>
            <a:ext cx="7358062" cy="95408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r>
              <a:rPr lang="en-US" altLang="ko-KR" sz="2800" smtClean="0">
                <a:solidFill>
                  <a:srgbClr val="003366"/>
                </a:solidFill>
                <a:latin typeface="Calibri" charset="0"/>
              </a:rPr>
              <a:t>Traffic following ARP takes a shortest path</a:t>
            </a:r>
            <a:br>
              <a:rPr lang="en-US" altLang="ko-KR" sz="2800" smtClean="0">
                <a:solidFill>
                  <a:srgbClr val="003366"/>
                </a:solidFill>
                <a:latin typeface="Calibri" charset="0"/>
              </a:rPr>
            </a:br>
            <a:r>
              <a:rPr lang="en-US" altLang="ko-KR" sz="2800" smtClean="0">
                <a:solidFill>
                  <a:srgbClr val="003366"/>
                </a:solidFill>
                <a:latin typeface="Calibri" charset="0"/>
              </a:rPr>
              <a:t>without separate location resolution</a:t>
            </a:r>
          </a:p>
        </p:txBody>
      </p:sp>
      <p:sp>
        <p:nvSpPr>
          <p:cNvPr id="35" name="Line 4"/>
          <p:cNvSpPr>
            <a:spLocks noChangeShapeType="1"/>
          </p:cNvSpPr>
          <p:nvPr/>
        </p:nvSpPr>
        <p:spPr bwMode="auto">
          <a:xfrm flipH="1" flipV="1">
            <a:off x="4724400" y="2505075"/>
            <a:ext cx="1905000" cy="28956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36" name="Line 10"/>
          <p:cNvSpPr>
            <a:spLocks noChangeShapeType="1"/>
          </p:cNvSpPr>
          <p:nvPr/>
        </p:nvSpPr>
        <p:spPr bwMode="auto">
          <a:xfrm>
            <a:off x="914400" y="2373313"/>
            <a:ext cx="1295400" cy="461962"/>
          </a:xfrm>
          <a:prstGeom prst="line">
            <a:avLst/>
          </a:prstGeom>
          <a:noFill/>
          <a:ln w="28575">
            <a:solidFill>
              <a:srgbClr val="FF3300"/>
            </a:solidFill>
            <a:prstDash val="sysDot"/>
            <a:round/>
            <a:headEnd/>
            <a:tailEnd type="triangle" w="lg" len="lg"/>
          </a:ln>
          <a:effectLst/>
        </p:spPr>
        <p:txBody>
          <a:bodyPr/>
          <a:lstStyle/>
          <a:p>
            <a:pPr defTabSz="914400" eaLnBrk="0" hangingPunct="0">
              <a:defRPr/>
            </a:pPr>
            <a:endParaRPr lang="en-US" sz="2000" dirty="0">
              <a:solidFill>
                <a:srgbClr val="000000"/>
              </a:solidFill>
              <a:latin typeface="Arial"/>
              <a:ea typeface="Arial"/>
              <a:cs typeface="Arial"/>
            </a:endParaRPr>
          </a:p>
        </p:txBody>
      </p:sp>
      <p:cxnSp>
        <p:nvCxnSpPr>
          <p:cNvPr id="37" name="AutoShape 11"/>
          <p:cNvCxnSpPr>
            <a:cxnSpLocks noChangeShapeType="1"/>
          </p:cNvCxnSpPr>
          <p:nvPr/>
        </p:nvCxnSpPr>
        <p:spPr bwMode="auto">
          <a:xfrm flipH="1">
            <a:off x="6697663" y="3508375"/>
            <a:ext cx="549275" cy="1730375"/>
          </a:xfrm>
          <a:prstGeom prst="straightConnector1">
            <a:avLst/>
          </a:prstGeom>
          <a:noFill/>
          <a:ln w="19050">
            <a:solidFill>
              <a:schemeClr val="tx1">
                <a:lumMod val="50000"/>
                <a:lumOff val="50000"/>
              </a:schemeClr>
            </a:solidFill>
            <a:round/>
            <a:headEnd/>
            <a:tailEnd/>
          </a:ln>
          <a:effectLst/>
        </p:spPr>
      </p:cxnSp>
      <p:sp>
        <p:nvSpPr>
          <p:cNvPr id="38" name="Line 12"/>
          <p:cNvSpPr>
            <a:spLocks noChangeShapeType="1"/>
          </p:cNvSpPr>
          <p:nvPr/>
        </p:nvSpPr>
        <p:spPr bwMode="auto">
          <a:xfrm>
            <a:off x="2514600" y="2886075"/>
            <a:ext cx="1387475" cy="20193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47" name="Line 15"/>
          <p:cNvSpPr>
            <a:spLocks noChangeShapeType="1"/>
          </p:cNvSpPr>
          <p:nvPr/>
        </p:nvSpPr>
        <p:spPr bwMode="auto">
          <a:xfrm>
            <a:off x="4724400" y="2352675"/>
            <a:ext cx="2438400" cy="9906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50" name="Line 16"/>
          <p:cNvSpPr>
            <a:spLocks noChangeShapeType="1"/>
          </p:cNvSpPr>
          <p:nvPr/>
        </p:nvSpPr>
        <p:spPr bwMode="auto">
          <a:xfrm flipV="1">
            <a:off x="4038600" y="2505075"/>
            <a:ext cx="533400" cy="24384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51" name="Line 17"/>
          <p:cNvSpPr>
            <a:spLocks noChangeShapeType="1"/>
          </p:cNvSpPr>
          <p:nvPr/>
        </p:nvSpPr>
        <p:spPr bwMode="auto">
          <a:xfrm>
            <a:off x="4038600" y="5043488"/>
            <a:ext cx="2514600" cy="433387"/>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56" name="AutoShape 19"/>
          <p:cNvSpPr>
            <a:spLocks noChangeArrowheads="1"/>
          </p:cNvSpPr>
          <p:nvPr/>
        </p:nvSpPr>
        <p:spPr bwMode="auto">
          <a:xfrm>
            <a:off x="3733800" y="4814889"/>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B</a:t>
            </a:r>
          </a:p>
        </p:txBody>
      </p:sp>
      <p:sp>
        <p:nvSpPr>
          <p:cNvPr id="59" name="AutoShape 22"/>
          <p:cNvSpPr>
            <a:spLocks noChangeArrowheads="1"/>
          </p:cNvSpPr>
          <p:nvPr/>
        </p:nvSpPr>
        <p:spPr bwMode="auto">
          <a:xfrm>
            <a:off x="7026275" y="3138489"/>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D</a:t>
            </a:r>
          </a:p>
        </p:txBody>
      </p:sp>
      <p:sp>
        <p:nvSpPr>
          <p:cNvPr id="60" name="Line 25"/>
          <p:cNvSpPr>
            <a:spLocks noChangeShapeType="1"/>
          </p:cNvSpPr>
          <p:nvPr/>
        </p:nvSpPr>
        <p:spPr bwMode="auto">
          <a:xfrm>
            <a:off x="2497138" y="3038475"/>
            <a:ext cx="1246187" cy="1781175"/>
          </a:xfrm>
          <a:prstGeom prst="line">
            <a:avLst/>
          </a:pr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61" name="Text Box 26"/>
          <p:cNvSpPr txBox="1">
            <a:spLocks noChangeArrowheads="1"/>
          </p:cNvSpPr>
          <p:nvPr/>
        </p:nvSpPr>
        <p:spPr bwMode="auto">
          <a:xfrm>
            <a:off x="1427163" y="2951163"/>
            <a:ext cx="1112837" cy="823912"/>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r" defTabSz="914400">
              <a:lnSpc>
                <a:spcPts val="1900"/>
              </a:lnSpc>
            </a:pPr>
            <a:r>
              <a:rPr lang="en-US" altLang="ko-KR" sz="1800" b="0" smtClean="0">
                <a:solidFill>
                  <a:srgbClr val="FF3300"/>
                </a:solidFill>
                <a:latin typeface="Calibri" charset="0"/>
              </a:rPr>
              <a:t>Hash</a:t>
            </a:r>
            <a:br>
              <a:rPr lang="en-US" altLang="ko-KR" sz="1800" b="0" smtClean="0">
                <a:solidFill>
                  <a:srgbClr val="FF3300"/>
                </a:solidFill>
                <a:latin typeface="Calibri" charset="0"/>
              </a:rPr>
            </a:br>
            <a:r>
              <a:rPr lang="en-US" altLang="ko-KR" sz="1800" i="1" smtClean="0">
                <a:solidFill>
                  <a:srgbClr val="FF3300"/>
                </a:solidFill>
                <a:latin typeface="Times New Roman" charset="0"/>
                <a:cs typeface="Times New Roman" charset="0"/>
              </a:rPr>
              <a:t>F</a:t>
            </a:r>
            <a:r>
              <a:rPr lang="en-US" altLang="ko-KR" sz="1800" b="0" smtClean="0">
                <a:solidFill>
                  <a:srgbClr val="FF3300"/>
                </a:solidFill>
                <a:latin typeface="Calibri" charset="0"/>
                <a:ea typeface="Gulim" charset="0"/>
                <a:cs typeface="Gulim" charset="0"/>
              </a:rPr>
              <a:t>(IP</a:t>
            </a:r>
            <a:r>
              <a:rPr lang="en-US" altLang="ko-KR" sz="2800" b="0" i="1" baseline="-14000" smtClean="0">
                <a:solidFill>
                  <a:srgbClr val="FF3300"/>
                </a:solidFill>
                <a:latin typeface="Times New Roman" charset="0"/>
              </a:rPr>
              <a:t>x</a:t>
            </a:r>
            <a:r>
              <a:rPr lang="en-US" altLang="ko-KR" sz="1800" b="0" smtClean="0">
                <a:solidFill>
                  <a:srgbClr val="FF3300"/>
                </a:solidFill>
                <a:latin typeface="Calibri" charset="0"/>
                <a:ea typeface="Gulim" charset="0"/>
                <a:cs typeface="Gulim" charset="0"/>
              </a:rPr>
              <a:t>) = </a:t>
            </a:r>
            <a:r>
              <a:rPr lang="en-US" altLang="ko-KR" sz="1800" i="1" smtClean="0">
                <a:solidFill>
                  <a:srgbClr val="FF3300"/>
                </a:solidFill>
                <a:latin typeface="Calibri" charset="0"/>
              </a:rPr>
              <a:t>B</a:t>
            </a:r>
            <a:endParaRPr lang="en-US" altLang="ko-KR" sz="1800" b="0" smtClean="0">
              <a:solidFill>
                <a:srgbClr val="FF3300"/>
              </a:solidFill>
              <a:latin typeface="Calibri" charset="0"/>
              <a:ea typeface="Gulim" charset="0"/>
              <a:cs typeface="Gulim" charset="0"/>
            </a:endParaRPr>
          </a:p>
          <a:p>
            <a:pPr algn="r" defTabSz="914400">
              <a:lnSpc>
                <a:spcPts val="1900"/>
              </a:lnSpc>
            </a:pPr>
            <a:endParaRPr lang="en-US" altLang="ko-KR" sz="1000" b="0" smtClean="0">
              <a:solidFill>
                <a:srgbClr val="FF3300"/>
              </a:solidFill>
              <a:latin typeface="Calibri" charset="0"/>
            </a:endParaRPr>
          </a:p>
        </p:txBody>
      </p:sp>
      <p:sp>
        <p:nvSpPr>
          <p:cNvPr id="62" name="Text Box 27"/>
          <p:cNvSpPr txBox="1">
            <a:spLocks noChangeArrowheads="1"/>
          </p:cNvSpPr>
          <p:nvPr/>
        </p:nvSpPr>
        <p:spPr bwMode="auto">
          <a:xfrm>
            <a:off x="3163888" y="5135563"/>
            <a:ext cx="1622425" cy="57943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z="1800" b="0" smtClean="0">
                <a:solidFill>
                  <a:srgbClr val="FF3300"/>
                </a:solidFill>
                <a:latin typeface="Calibri" charset="0"/>
              </a:rPr>
              <a:t>Store</a:t>
            </a:r>
            <a:br>
              <a:rPr lang="en-US" altLang="ko-KR" sz="1800" b="0" smtClean="0">
                <a:solidFill>
                  <a:srgbClr val="FF3300"/>
                </a:solidFill>
                <a:latin typeface="Calibri" charset="0"/>
              </a:rPr>
            </a:br>
            <a:r>
              <a:rPr lang="en-US" altLang="ko-KR" sz="1800" b="0" smtClean="0">
                <a:solidFill>
                  <a:srgbClr val="FF3300"/>
                </a:solidFill>
                <a:latin typeface="Calibri" charset="0"/>
              </a:rPr>
              <a:t>&lt;</a:t>
            </a:r>
            <a:r>
              <a:rPr lang="en-US" altLang="ko-KR" sz="1800" b="0" smtClean="0">
                <a:solidFill>
                  <a:srgbClr val="FF3300"/>
                </a:solidFill>
                <a:latin typeface="Calibri" charset="0"/>
                <a:ea typeface="Gulim" charset="0"/>
                <a:cs typeface="Gulim" charset="0"/>
              </a:rPr>
              <a:t>IP</a:t>
            </a:r>
            <a:r>
              <a:rPr lang="en-US" altLang="ko-KR" sz="2800" b="0" i="1" baseline="-14000" smtClean="0">
                <a:solidFill>
                  <a:srgbClr val="FF3300"/>
                </a:solidFill>
                <a:latin typeface="Times New Roman" charset="0"/>
                <a:cs typeface="Times New Roman" charset="0"/>
              </a:rPr>
              <a:t>x</a:t>
            </a:r>
            <a:r>
              <a:rPr lang="en-US" altLang="ko-KR" sz="1800" b="0" smtClean="0">
                <a:solidFill>
                  <a:srgbClr val="FF3300"/>
                </a:solidFill>
                <a:latin typeface="Calibri" charset="0"/>
              </a:rPr>
              <a:t>, </a:t>
            </a:r>
            <a:r>
              <a:rPr lang="en-US" altLang="ko-KR" sz="1800" b="0" smtClean="0">
                <a:solidFill>
                  <a:srgbClr val="FF3300"/>
                </a:solidFill>
                <a:latin typeface="Calibri" charset="0"/>
                <a:ea typeface="Gulim" charset="0"/>
                <a:cs typeface="Gulim" charset="0"/>
              </a:rPr>
              <a:t>MAC</a:t>
            </a:r>
            <a:r>
              <a:rPr lang="en-US" altLang="ko-KR" sz="2800" b="0" i="1" baseline="-14000" smtClean="0">
                <a:solidFill>
                  <a:srgbClr val="FF3300"/>
                </a:solidFill>
                <a:latin typeface="Times New Roman" charset="0"/>
              </a:rPr>
              <a:t>x</a:t>
            </a:r>
            <a:r>
              <a:rPr lang="en-US" altLang="ko-KR" sz="1800" b="0" smtClean="0">
                <a:solidFill>
                  <a:srgbClr val="FF3300"/>
                </a:solidFill>
                <a:latin typeface="Calibri" charset="0"/>
              </a:rPr>
              <a:t>,</a:t>
            </a:r>
            <a:r>
              <a:rPr lang="en-US" altLang="ko-KR" sz="2800" b="0" i="1" baseline="-14000" smtClean="0">
                <a:solidFill>
                  <a:srgbClr val="FF3300"/>
                </a:solidFill>
                <a:latin typeface="Times New Roman" charset="0"/>
              </a:rPr>
              <a:t> </a:t>
            </a:r>
            <a:r>
              <a:rPr lang="en-US" altLang="ko-KR" sz="1800" i="1" smtClean="0">
                <a:solidFill>
                  <a:srgbClr val="FF3300"/>
                </a:solidFill>
                <a:latin typeface="Calibri" charset="0"/>
                <a:ea typeface="Gulim" charset="0"/>
                <a:cs typeface="Gulim" charset="0"/>
              </a:rPr>
              <a:t>A</a:t>
            </a:r>
            <a:r>
              <a:rPr lang="en-US" altLang="ko-KR" sz="1800" b="0" smtClean="0">
                <a:solidFill>
                  <a:srgbClr val="FF3300"/>
                </a:solidFill>
                <a:latin typeface="Calibri" charset="0"/>
              </a:rPr>
              <a:t>&gt;</a:t>
            </a:r>
            <a:endParaRPr lang="en-US" altLang="ko-KR" sz="1800" i="1" smtClean="0">
              <a:solidFill>
                <a:srgbClr val="FF3300"/>
              </a:solidFill>
              <a:latin typeface="Calibri" charset="0"/>
            </a:endParaRPr>
          </a:p>
        </p:txBody>
      </p:sp>
      <p:sp>
        <p:nvSpPr>
          <p:cNvPr id="63" name="Line 28"/>
          <p:cNvSpPr>
            <a:spLocks noChangeShapeType="1"/>
          </p:cNvSpPr>
          <p:nvPr/>
        </p:nvSpPr>
        <p:spPr bwMode="auto">
          <a:xfrm flipH="1">
            <a:off x="7259638" y="2376488"/>
            <a:ext cx="914400" cy="750887"/>
          </a:xfrm>
          <a:prstGeom prst="line">
            <a:avLst/>
          </a:prstGeom>
          <a:noFill/>
          <a:ln w="28575">
            <a:solidFill>
              <a:srgbClr val="0000FF"/>
            </a:solidFill>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no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64" name="Text Box 30"/>
          <p:cNvSpPr txBox="1">
            <a:spLocks noChangeArrowheads="1"/>
          </p:cNvSpPr>
          <p:nvPr/>
        </p:nvSpPr>
        <p:spPr bwMode="auto">
          <a:xfrm>
            <a:off x="6643688" y="2071688"/>
            <a:ext cx="1330325" cy="823912"/>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0033FF"/>
                </a:solidFill>
                <a:latin typeface="Calibri" charset="0"/>
              </a:rPr>
              <a:t>Broadcast</a:t>
            </a:r>
            <a:br>
              <a:rPr lang="en-US" altLang="ko-KR" sz="1800" b="0" smtClean="0">
                <a:solidFill>
                  <a:srgbClr val="0033FF"/>
                </a:solidFill>
                <a:latin typeface="Calibri" charset="0"/>
              </a:rPr>
            </a:br>
            <a:r>
              <a:rPr lang="en-US" altLang="ko-KR" sz="1800" b="0" smtClean="0">
                <a:solidFill>
                  <a:srgbClr val="0033FF"/>
                </a:solidFill>
                <a:latin typeface="Calibri" charset="0"/>
              </a:rPr>
              <a:t>ARP request</a:t>
            </a:r>
          </a:p>
          <a:p>
            <a:pPr defTabSz="914400">
              <a:lnSpc>
                <a:spcPts val="1900"/>
              </a:lnSpc>
            </a:pPr>
            <a:r>
              <a:rPr lang="en-US" altLang="ko-KR" sz="1800" b="0" smtClean="0">
                <a:solidFill>
                  <a:srgbClr val="0033FF"/>
                </a:solidFill>
                <a:latin typeface="Calibri" charset="0"/>
              </a:rPr>
              <a:t>for</a:t>
            </a:r>
            <a:r>
              <a:rPr lang="en-US" altLang="ko-KR" sz="1800" b="0" i="1" smtClean="0">
                <a:solidFill>
                  <a:srgbClr val="0033FF"/>
                </a:solidFill>
                <a:latin typeface="Calibri" charset="0"/>
                <a:cs typeface="Times New Roman" charset="0"/>
              </a:rPr>
              <a:t> </a:t>
            </a:r>
            <a:r>
              <a:rPr lang="en-US" altLang="ko-KR" sz="1800" b="0" smtClean="0">
                <a:solidFill>
                  <a:srgbClr val="0000FF"/>
                </a:solidFill>
                <a:latin typeface="Calibri" charset="0"/>
                <a:ea typeface="Gulim" charset="0"/>
                <a:cs typeface="Gulim" charset="0"/>
              </a:rPr>
              <a:t>IP</a:t>
            </a:r>
            <a:r>
              <a:rPr lang="en-US" altLang="ko-KR" sz="2800" b="0" i="1" baseline="-14000" smtClean="0">
                <a:solidFill>
                  <a:srgbClr val="0000FF"/>
                </a:solidFill>
                <a:latin typeface="Times New Roman" charset="0"/>
              </a:rPr>
              <a:t>x</a:t>
            </a:r>
            <a:endParaRPr lang="en-US" altLang="ko-KR" b="0" i="1" smtClean="0">
              <a:solidFill>
                <a:srgbClr val="0033FF"/>
              </a:solidFill>
              <a:latin typeface="Times New Roman" charset="0"/>
            </a:endParaRPr>
          </a:p>
        </p:txBody>
      </p:sp>
      <p:sp>
        <p:nvSpPr>
          <p:cNvPr id="65" name="Text Box 31"/>
          <p:cNvSpPr txBox="1">
            <a:spLocks noChangeArrowheads="1"/>
          </p:cNvSpPr>
          <p:nvPr/>
        </p:nvSpPr>
        <p:spPr bwMode="auto">
          <a:xfrm>
            <a:off x="7439025" y="3022600"/>
            <a:ext cx="1174750" cy="57943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0033FF"/>
                </a:solidFill>
                <a:latin typeface="Calibri" charset="0"/>
              </a:rPr>
              <a:t>Hash</a:t>
            </a:r>
          </a:p>
          <a:p>
            <a:pPr defTabSz="914400">
              <a:lnSpc>
                <a:spcPts val="1900"/>
              </a:lnSpc>
            </a:pPr>
            <a:r>
              <a:rPr lang="en-US" altLang="ko-KR" sz="1800" i="1" smtClean="0">
                <a:solidFill>
                  <a:srgbClr val="0033FF"/>
                </a:solidFill>
                <a:latin typeface="Times New Roman" charset="0"/>
                <a:cs typeface="Times New Roman" charset="0"/>
              </a:rPr>
              <a:t>F</a:t>
            </a:r>
            <a:r>
              <a:rPr lang="en-US" altLang="ko-KR" sz="1800" b="0" smtClean="0">
                <a:solidFill>
                  <a:srgbClr val="0000FF"/>
                </a:solidFill>
                <a:latin typeface="Calibri" charset="0"/>
              </a:rPr>
              <a:t>(</a:t>
            </a:r>
            <a:r>
              <a:rPr lang="en-US" altLang="ko-KR" sz="1800" b="0" smtClean="0">
                <a:solidFill>
                  <a:srgbClr val="0000FF"/>
                </a:solidFill>
                <a:latin typeface="Calibri" charset="0"/>
                <a:ea typeface="Gulim" charset="0"/>
                <a:cs typeface="Gulim" charset="0"/>
              </a:rPr>
              <a:t>IP</a:t>
            </a:r>
            <a:r>
              <a:rPr lang="en-US" altLang="ko-KR" sz="2800" b="0" i="1" baseline="-14000" smtClean="0">
                <a:solidFill>
                  <a:srgbClr val="0000FF"/>
                </a:solidFill>
                <a:latin typeface="Times New Roman" charset="0"/>
              </a:rPr>
              <a:t>x</a:t>
            </a:r>
            <a:r>
              <a:rPr lang="en-US" altLang="ko-KR" sz="3200" b="0" i="1" baseline="-14000" smtClean="0">
                <a:solidFill>
                  <a:srgbClr val="0000FF"/>
                </a:solidFill>
                <a:latin typeface="Calibri" charset="0"/>
              </a:rPr>
              <a:t> </a:t>
            </a:r>
            <a:r>
              <a:rPr lang="en-US" altLang="ko-KR" sz="1800" b="0" smtClean="0">
                <a:solidFill>
                  <a:srgbClr val="0033FF"/>
                </a:solidFill>
                <a:latin typeface="Calibri" charset="0"/>
              </a:rPr>
              <a:t>) = </a:t>
            </a:r>
            <a:r>
              <a:rPr lang="en-US" altLang="ko-KR" sz="1800" i="1" smtClean="0">
                <a:solidFill>
                  <a:srgbClr val="0033FF"/>
                </a:solidFill>
                <a:latin typeface="Calibri" charset="0"/>
              </a:rPr>
              <a:t>B</a:t>
            </a:r>
            <a:endParaRPr lang="en-US" altLang="ko-KR" sz="1800" b="0" i="1" smtClean="0">
              <a:solidFill>
                <a:srgbClr val="0033FF"/>
              </a:solidFill>
              <a:latin typeface="Calibri" charset="0"/>
            </a:endParaRPr>
          </a:p>
        </p:txBody>
      </p:sp>
      <p:sp>
        <p:nvSpPr>
          <p:cNvPr id="68" name="Freeform 48"/>
          <p:cNvSpPr>
            <a:spLocks/>
          </p:cNvSpPr>
          <p:nvPr/>
        </p:nvSpPr>
        <p:spPr bwMode="auto">
          <a:xfrm>
            <a:off x="4175125" y="3505200"/>
            <a:ext cx="2970213" cy="1485900"/>
          </a:xfrm>
          <a:custGeom>
            <a:avLst/>
            <a:gdLst>
              <a:gd name="T0" fmla="*/ 0 w 1552"/>
              <a:gd name="T1" fmla="*/ 2147483647 h 948"/>
              <a:gd name="T2" fmla="*/ 2147483647 w 1552"/>
              <a:gd name="T3" fmla="*/ 2147483647 h 948"/>
              <a:gd name="T4" fmla="*/ 2147483647 w 1552"/>
              <a:gd name="T5" fmla="*/ 2147483647 h 948"/>
              <a:gd name="T6" fmla="*/ 2147483647 w 1552"/>
              <a:gd name="T7" fmla="*/ 0 h 948"/>
              <a:gd name="T8" fmla="*/ 0 60000 65536"/>
              <a:gd name="T9" fmla="*/ 0 60000 65536"/>
              <a:gd name="T10" fmla="*/ 0 60000 65536"/>
              <a:gd name="T11" fmla="*/ 0 60000 65536"/>
              <a:gd name="T12" fmla="*/ 0 w 1552"/>
              <a:gd name="T13" fmla="*/ 0 h 948"/>
              <a:gd name="T14" fmla="*/ 1552 w 1552"/>
              <a:gd name="T15" fmla="*/ 948 h 948"/>
            </a:gdLst>
            <a:ahLst/>
            <a:cxnLst>
              <a:cxn ang="T8">
                <a:pos x="T0" y="T1"/>
              </a:cxn>
              <a:cxn ang="T9">
                <a:pos x="T2" y="T3"/>
              </a:cxn>
              <a:cxn ang="T10">
                <a:pos x="T4" y="T5"/>
              </a:cxn>
              <a:cxn ang="T11">
                <a:pos x="T6" y="T7"/>
              </a:cxn>
            </a:cxnLst>
            <a:rect l="T12" t="T13" r="T14" b="T15"/>
            <a:pathLst>
              <a:path w="1552" h="948">
                <a:moveTo>
                  <a:pt x="0" y="948"/>
                </a:moveTo>
                <a:cubicBezTo>
                  <a:pt x="324" y="936"/>
                  <a:pt x="648" y="924"/>
                  <a:pt x="864" y="852"/>
                </a:cubicBezTo>
                <a:cubicBezTo>
                  <a:pt x="1080" y="780"/>
                  <a:pt x="1181" y="658"/>
                  <a:pt x="1296" y="516"/>
                </a:cubicBezTo>
                <a:cubicBezTo>
                  <a:pt x="1411" y="374"/>
                  <a:pt x="1481" y="187"/>
                  <a:pt x="1552" y="0"/>
                </a:cubicBezTo>
              </a:path>
            </a:pathLst>
          </a:cu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70" name="Text Box 49"/>
          <p:cNvSpPr txBox="1">
            <a:spLocks noChangeArrowheads="1"/>
          </p:cNvSpPr>
          <p:nvPr/>
        </p:nvSpPr>
        <p:spPr bwMode="auto">
          <a:xfrm>
            <a:off x="4500563" y="4278313"/>
            <a:ext cx="1662112" cy="57943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ctr" defTabSz="914400">
              <a:lnSpc>
                <a:spcPts val="1900"/>
              </a:lnSpc>
            </a:pPr>
            <a:r>
              <a:rPr lang="en-US" altLang="ko-KR" sz="1800" b="0" smtClean="0">
                <a:solidFill>
                  <a:srgbClr val="FF3300"/>
                </a:solidFill>
                <a:latin typeface="Calibri" charset="0"/>
              </a:rPr>
              <a:t>Unicast reply</a:t>
            </a:r>
            <a:br>
              <a:rPr lang="en-US" altLang="ko-KR" sz="1800" b="0" smtClean="0">
                <a:solidFill>
                  <a:srgbClr val="FF3300"/>
                </a:solidFill>
                <a:latin typeface="Calibri" charset="0"/>
              </a:rPr>
            </a:br>
            <a:r>
              <a:rPr lang="en-US" altLang="ko-KR" sz="1800" b="0" smtClean="0">
                <a:solidFill>
                  <a:srgbClr val="FF3300"/>
                </a:solidFill>
                <a:latin typeface="Calibri" charset="0"/>
              </a:rPr>
              <a:t>&lt;</a:t>
            </a:r>
            <a:r>
              <a:rPr lang="en-US" altLang="ko-KR" sz="1800" b="0" smtClean="0">
                <a:solidFill>
                  <a:srgbClr val="FF3300"/>
                </a:solidFill>
                <a:latin typeface="Calibri" charset="0"/>
                <a:ea typeface="Gulim" charset="0"/>
                <a:cs typeface="Gulim" charset="0"/>
              </a:rPr>
              <a:t>IP</a:t>
            </a:r>
            <a:r>
              <a:rPr lang="en-US" altLang="ko-KR" sz="2800" b="0" i="1" baseline="-14000" smtClean="0">
                <a:solidFill>
                  <a:srgbClr val="FF3300"/>
                </a:solidFill>
                <a:latin typeface="Times New Roman" charset="0"/>
                <a:cs typeface="Times New Roman" charset="0"/>
              </a:rPr>
              <a:t>x</a:t>
            </a:r>
            <a:r>
              <a:rPr lang="en-US" altLang="ko-KR" sz="1800" b="0" smtClean="0">
                <a:solidFill>
                  <a:srgbClr val="FF3300"/>
                </a:solidFill>
                <a:latin typeface="Calibri" charset="0"/>
              </a:rPr>
              <a:t>, </a:t>
            </a:r>
            <a:r>
              <a:rPr lang="en-US" altLang="ko-KR" sz="1800" b="0" smtClean="0">
                <a:solidFill>
                  <a:srgbClr val="FF3300"/>
                </a:solidFill>
                <a:latin typeface="Calibri" charset="0"/>
                <a:ea typeface="Gulim" charset="0"/>
                <a:cs typeface="Gulim" charset="0"/>
              </a:rPr>
              <a:t>MAC</a:t>
            </a:r>
            <a:r>
              <a:rPr lang="en-US" altLang="ko-KR" sz="2800" b="0" i="1" baseline="-14000" smtClean="0">
                <a:solidFill>
                  <a:srgbClr val="FF3300"/>
                </a:solidFill>
                <a:latin typeface="Times New Roman" charset="0"/>
              </a:rPr>
              <a:t>x</a:t>
            </a:r>
            <a:r>
              <a:rPr lang="en-US" altLang="ko-KR" sz="1800" b="0" smtClean="0">
                <a:solidFill>
                  <a:srgbClr val="FF3300"/>
                </a:solidFill>
                <a:latin typeface="Calibri" charset="0"/>
                <a:ea typeface="Gulim" charset="0"/>
                <a:cs typeface="Gulim" charset="0"/>
              </a:rPr>
              <a:t>, </a:t>
            </a:r>
            <a:r>
              <a:rPr lang="en-US" altLang="ko-KR" sz="1800" i="1" smtClean="0">
                <a:solidFill>
                  <a:srgbClr val="FF3300"/>
                </a:solidFill>
                <a:latin typeface="Calibri" charset="0"/>
                <a:ea typeface="Gulim" charset="0"/>
                <a:cs typeface="Gulim" charset="0"/>
              </a:rPr>
              <a:t>A</a:t>
            </a:r>
            <a:r>
              <a:rPr lang="en-US" altLang="ko-KR" sz="1800" b="0" smtClean="0">
                <a:solidFill>
                  <a:srgbClr val="FF3300"/>
                </a:solidFill>
                <a:latin typeface="Calibri" charset="0"/>
              </a:rPr>
              <a:t>&gt; </a:t>
            </a:r>
            <a:endParaRPr lang="en-US" altLang="ko-KR" sz="1800" b="0" i="1" smtClean="0">
              <a:solidFill>
                <a:srgbClr val="FF3300"/>
              </a:solidFill>
              <a:latin typeface="Calibri" charset="0"/>
            </a:endParaRPr>
          </a:p>
        </p:txBody>
      </p:sp>
      <p:sp>
        <p:nvSpPr>
          <p:cNvPr id="71" name="AutoShape 21"/>
          <p:cNvSpPr>
            <a:spLocks noChangeArrowheads="1"/>
          </p:cNvSpPr>
          <p:nvPr/>
        </p:nvSpPr>
        <p:spPr bwMode="auto">
          <a:xfrm>
            <a:off x="6477000" y="5248276"/>
            <a:ext cx="441325" cy="36036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E</a:t>
            </a:r>
          </a:p>
        </p:txBody>
      </p:sp>
      <p:sp>
        <p:nvSpPr>
          <p:cNvPr id="78" name="Line 13"/>
          <p:cNvSpPr>
            <a:spLocks noChangeShapeType="1"/>
          </p:cNvSpPr>
          <p:nvPr/>
        </p:nvSpPr>
        <p:spPr bwMode="auto">
          <a:xfrm flipV="1">
            <a:off x="2643188" y="2352675"/>
            <a:ext cx="1905000" cy="381000"/>
          </a:xfrm>
          <a:prstGeom prst="line">
            <a:avLst/>
          </a:prstGeom>
          <a:noFill/>
          <a:ln w="19050">
            <a:solidFill>
              <a:schemeClr val="tx1">
                <a:lumMod val="50000"/>
                <a:lumOff val="50000"/>
              </a:schemeClr>
            </a:solidFill>
            <a:round/>
            <a:headEnd/>
            <a:tailEnd/>
          </a:ln>
          <a:effectLst/>
        </p:spPr>
        <p:txBody>
          <a:bodyPr/>
          <a:lstStyle/>
          <a:p>
            <a:pPr defTabSz="914400" eaLnBrk="0" hangingPunct="0">
              <a:defRPr/>
            </a:pPr>
            <a:endParaRPr lang="en-US" sz="2000" dirty="0">
              <a:solidFill>
                <a:srgbClr val="000000"/>
              </a:solidFill>
              <a:latin typeface="Arial"/>
              <a:ea typeface="ＭＳ Ｐゴシック" pitchFamily="34" charset="-128"/>
              <a:cs typeface="Arial"/>
            </a:endParaRPr>
          </a:p>
        </p:txBody>
      </p:sp>
      <p:sp>
        <p:nvSpPr>
          <p:cNvPr id="79" name="AutoShape 14"/>
          <p:cNvSpPr>
            <a:spLocks noChangeArrowheads="1"/>
          </p:cNvSpPr>
          <p:nvPr/>
        </p:nvSpPr>
        <p:spPr bwMode="auto">
          <a:xfrm>
            <a:off x="2209800" y="2614614"/>
            <a:ext cx="441325" cy="360362"/>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A</a:t>
            </a:r>
          </a:p>
        </p:txBody>
      </p:sp>
      <p:sp>
        <p:nvSpPr>
          <p:cNvPr id="82" name="Text Box 32"/>
          <p:cNvSpPr txBox="1">
            <a:spLocks noChangeArrowheads="1"/>
          </p:cNvSpPr>
          <p:nvPr/>
        </p:nvSpPr>
        <p:spPr bwMode="auto">
          <a:xfrm>
            <a:off x="5286375" y="2994025"/>
            <a:ext cx="1331913" cy="82391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defTabSz="914400">
              <a:lnSpc>
                <a:spcPts val="1900"/>
              </a:lnSpc>
            </a:pPr>
            <a:r>
              <a:rPr lang="en-US" altLang="ko-KR" sz="1800" b="0" smtClean="0">
                <a:solidFill>
                  <a:srgbClr val="FF3300"/>
                </a:solidFill>
                <a:latin typeface="Calibri" charset="0"/>
              </a:rPr>
              <a:t>Unicast</a:t>
            </a:r>
            <a:br>
              <a:rPr lang="en-US" altLang="ko-KR" sz="1800" b="0" smtClean="0">
                <a:solidFill>
                  <a:srgbClr val="FF3300"/>
                </a:solidFill>
                <a:latin typeface="Calibri" charset="0"/>
              </a:rPr>
            </a:br>
            <a:r>
              <a:rPr lang="en-US" altLang="ko-KR" sz="1800" b="0" smtClean="0">
                <a:solidFill>
                  <a:srgbClr val="FF3300"/>
                </a:solidFill>
                <a:latin typeface="Calibri" charset="0"/>
              </a:rPr>
              <a:t>look-up to </a:t>
            </a:r>
            <a:r>
              <a:rPr lang="en-US" altLang="ko-KR" sz="1800" i="1" smtClean="0">
                <a:solidFill>
                  <a:srgbClr val="FF3300"/>
                </a:solidFill>
                <a:latin typeface="Calibri" charset="0"/>
              </a:rPr>
              <a:t>B</a:t>
            </a:r>
          </a:p>
          <a:p>
            <a:pPr defTabSz="914400">
              <a:lnSpc>
                <a:spcPts val="1900"/>
              </a:lnSpc>
            </a:pPr>
            <a:r>
              <a:rPr lang="en-US" altLang="ko-KR" sz="1800" b="0" smtClean="0">
                <a:solidFill>
                  <a:srgbClr val="FF3300"/>
                </a:solidFill>
                <a:latin typeface="Calibri" charset="0"/>
              </a:rPr>
              <a:t> </a:t>
            </a:r>
            <a:endParaRPr lang="en-US" altLang="ko-KR" sz="1800" b="0" i="1" smtClean="0">
              <a:solidFill>
                <a:srgbClr val="FF3300"/>
              </a:solidFill>
              <a:latin typeface="Calibri" charset="0"/>
            </a:endParaRPr>
          </a:p>
        </p:txBody>
      </p:sp>
      <p:sp>
        <p:nvSpPr>
          <p:cNvPr id="83" name="Freeform 82"/>
          <p:cNvSpPr>
            <a:spLocks noChangeArrowheads="1"/>
          </p:cNvSpPr>
          <p:nvPr/>
        </p:nvSpPr>
        <p:spPr bwMode="auto">
          <a:xfrm>
            <a:off x="4157663" y="2439988"/>
            <a:ext cx="2859087" cy="2349500"/>
          </a:xfrm>
          <a:custGeom>
            <a:avLst/>
            <a:gdLst>
              <a:gd name="T0" fmla="*/ 2851601 w 2860158"/>
              <a:gd name="T1" fmla="*/ 955970 h 2349795"/>
              <a:gd name="T2" fmla="*/ 508835 w 2860158"/>
              <a:gd name="T3" fmla="*/ 0 h 2349795"/>
              <a:gd name="T4" fmla="*/ 0 w 2860158"/>
              <a:gd name="T5" fmla="*/ 2347435 h 2349795"/>
              <a:gd name="T6" fmla="*/ 0 60000 65536"/>
              <a:gd name="T7" fmla="*/ 0 60000 65536"/>
              <a:gd name="T8" fmla="*/ 0 60000 65536"/>
              <a:gd name="T9" fmla="*/ 0 w 2860158"/>
              <a:gd name="T10" fmla="*/ 0 h 2349795"/>
              <a:gd name="T11" fmla="*/ 2860158 w 2860158"/>
              <a:gd name="T12" fmla="*/ 2349795 h 2349795"/>
            </a:gdLst>
            <a:ahLst/>
            <a:cxnLst>
              <a:cxn ang="T6">
                <a:pos x="T0" y="T1"/>
              </a:cxn>
              <a:cxn ang="T7">
                <a:pos x="T2" y="T3"/>
              </a:cxn>
              <a:cxn ang="T8">
                <a:pos x="T4" y="T5"/>
              </a:cxn>
            </a:cxnLst>
            <a:rect l="T9" t="T10" r="T11" b="T12"/>
            <a:pathLst>
              <a:path w="2860158" h="2349795">
                <a:moveTo>
                  <a:pt x="2860158" y="956930"/>
                </a:moveTo>
                <a:lnTo>
                  <a:pt x="510363" y="0"/>
                </a:lnTo>
                <a:lnTo>
                  <a:pt x="0" y="2349795"/>
                </a:lnTo>
              </a:path>
            </a:pathLst>
          </a:custGeom>
          <a:noFill/>
          <a:ln w="28575">
            <a:solidFill>
              <a:srgbClr val="FF3300"/>
            </a:solidFill>
            <a:prstDash val="sysDot"/>
            <a:round/>
            <a:headEnd/>
            <a:tailEnd type="triangle" w="lg" len="lg"/>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a:lstStyle/>
          <a:p>
            <a:pPr algn="ctr" defTabSz="914400"/>
            <a:endParaRPr lang="en-US" sz="2000" b="1" smtClean="0">
              <a:solidFill>
                <a:srgbClr val="000000"/>
              </a:solidFill>
              <a:latin typeface="Helvetica" charset="0"/>
              <a:ea typeface="ＭＳ Ｐゴシック" charset="0"/>
              <a:cs typeface="ＭＳ Ｐゴシック" charset="0"/>
            </a:endParaRPr>
          </a:p>
        </p:txBody>
      </p:sp>
      <p:sp>
        <p:nvSpPr>
          <p:cNvPr id="84" name="AutoShape 20"/>
          <p:cNvSpPr>
            <a:spLocks noChangeArrowheads="1"/>
          </p:cNvSpPr>
          <p:nvPr/>
        </p:nvSpPr>
        <p:spPr bwMode="auto">
          <a:xfrm>
            <a:off x="4419600" y="2143116"/>
            <a:ext cx="441325" cy="360363"/>
          </a:xfrm>
          <a:prstGeom prst="roundRect">
            <a:avLst>
              <a:gd name="adj" fmla="val 16667"/>
            </a:avLst>
          </a:prstGeom>
          <a:gradFill>
            <a:gsLst>
              <a:gs pos="0">
                <a:schemeClr val="tx1">
                  <a:lumMod val="65000"/>
                  <a:lumOff val="35000"/>
                </a:schemeClr>
              </a:gs>
              <a:gs pos="80000">
                <a:schemeClr val="dk1">
                  <a:shade val="93000"/>
                  <a:satMod val="130000"/>
                </a:schemeClr>
              </a:gs>
              <a:gs pos="100000">
                <a:schemeClr val="dk1">
                  <a:shade val="94000"/>
                  <a:satMod val="135000"/>
                </a:schemeClr>
              </a:gs>
            </a:gsLst>
          </a:gradFill>
          <a:ln>
            <a:headEnd/>
            <a:tailEnd/>
          </a:ln>
        </p:spPr>
        <p:style>
          <a:lnRef idx="0">
            <a:schemeClr val="dk1"/>
          </a:lnRef>
          <a:fillRef idx="3">
            <a:schemeClr val="dk1"/>
          </a:fillRef>
          <a:effectRef idx="3">
            <a:schemeClr val="dk1"/>
          </a:effectRef>
          <a:fontRef idx="minor">
            <a:schemeClr val="lt1"/>
          </a:fontRef>
        </p:style>
        <p:txBody>
          <a:bodyPr wrap="none" lIns="54000" anchor="ctr"/>
          <a:lstStyle/>
          <a:p>
            <a:pPr algn="ctr" defTabSz="914400" eaLnBrk="0" hangingPunct="0">
              <a:defRPr/>
            </a:pPr>
            <a:r>
              <a:rPr lang="en-US" altLang="ko-KR" b="1" i="1">
                <a:solidFill>
                  <a:srgbClr val="FFFFFF"/>
                </a:solidFill>
                <a:latin typeface="Calibri" charset="0"/>
                <a:ea typeface="맑은 고딕" charset="0"/>
                <a:cs typeface="맑은 고딕" charset="0"/>
              </a:rPr>
              <a:t>C</a:t>
            </a:r>
          </a:p>
        </p:txBody>
      </p:sp>
      <p:sp>
        <p:nvSpPr>
          <p:cNvPr id="85" name="Text Box 38"/>
          <p:cNvSpPr txBox="1">
            <a:spLocks noChangeArrowheads="1"/>
          </p:cNvSpPr>
          <p:nvPr/>
        </p:nvSpPr>
        <p:spPr bwMode="auto">
          <a:xfrm>
            <a:off x="0" y="2571750"/>
            <a:ext cx="1428750" cy="338138"/>
          </a:xfrm>
          <a:prstGeom prst="rect">
            <a:avLst/>
          </a:prstGeom>
          <a:solidFill>
            <a:schemeClr val="bg1"/>
          </a:solidFill>
          <a:ln>
            <a:noFill/>
          </a:ln>
          <a:extLs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algn="r" defTabSz="914400">
              <a:lnSpc>
                <a:spcPct val="80000"/>
              </a:lnSpc>
            </a:pPr>
            <a:r>
              <a:rPr lang="en-US" altLang="ko-KR" sz="1800" b="0" smtClean="0">
                <a:solidFill>
                  <a:srgbClr val="FF3300"/>
                </a:solidFill>
                <a:latin typeface="Calibri" charset="0"/>
              </a:rPr>
              <a:t>&lt;</a:t>
            </a:r>
            <a:r>
              <a:rPr lang="en-US" altLang="ko-KR" sz="1800" b="0" smtClean="0">
                <a:solidFill>
                  <a:srgbClr val="FF3300"/>
                </a:solidFill>
                <a:latin typeface="Calibri" charset="0"/>
                <a:ea typeface="Gulim" charset="0"/>
                <a:cs typeface="Gulim" charset="0"/>
              </a:rPr>
              <a:t>IP</a:t>
            </a:r>
            <a:r>
              <a:rPr lang="en-US" altLang="ko-KR" sz="2800" b="0" i="1" baseline="-14000" smtClean="0">
                <a:solidFill>
                  <a:srgbClr val="FF3300"/>
                </a:solidFill>
                <a:latin typeface="Times New Roman" charset="0"/>
                <a:cs typeface="Times New Roman" charset="0"/>
              </a:rPr>
              <a:t>x</a:t>
            </a:r>
            <a:r>
              <a:rPr lang="en-US" altLang="ko-KR" b="0" i="1" baseline="-13000" smtClean="0">
                <a:solidFill>
                  <a:srgbClr val="FF3300"/>
                </a:solidFill>
                <a:latin typeface="Times New Roman" charset="0"/>
              </a:rPr>
              <a:t> </a:t>
            </a:r>
            <a:r>
              <a:rPr lang="en-US" altLang="ko-KR" b="0" i="1" smtClean="0">
                <a:solidFill>
                  <a:srgbClr val="FF3300"/>
                </a:solidFill>
                <a:latin typeface="Times New Roman" charset="0"/>
              </a:rPr>
              <a:t>,</a:t>
            </a:r>
            <a:r>
              <a:rPr lang="en-US" altLang="ko-KR" sz="1800" b="0" smtClean="0">
                <a:solidFill>
                  <a:srgbClr val="FF3300"/>
                </a:solidFill>
                <a:latin typeface="Calibri" charset="0"/>
                <a:ea typeface="Gulim" charset="0"/>
                <a:cs typeface="Gulim" charset="0"/>
              </a:rPr>
              <a:t>MAC</a:t>
            </a:r>
            <a:r>
              <a:rPr lang="en-US" altLang="ko-KR" sz="2800" b="0" i="1" baseline="-14000" smtClean="0">
                <a:solidFill>
                  <a:srgbClr val="FF3300"/>
                </a:solidFill>
                <a:latin typeface="Times New Roman" charset="0"/>
              </a:rPr>
              <a:t>x</a:t>
            </a:r>
            <a:r>
              <a:rPr lang="en-US" altLang="ko-KR" sz="1800" b="0" smtClean="0">
                <a:solidFill>
                  <a:srgbClr val="FF3300"/>
                </a:solidFill>
                <a:latin typeface="Calibri" charset="0"/>
              </a:rPr>
              <a:t>&gt;</a:t>
            </a:r>
          </a:p>
        </p:txBody>
      </p:sp>
      <p:sp>
        <p:nvSpPr>
          <p:cNvPr id="86" name="Oval 23"/>
          <p:cNvSpPr>
            <a:spLocks noChangeArrowheads="1"/>
          </p:cNvSpPr>
          <p:nvPr/>
        </p:nvSpPr>
        <p:spPr bwMode="auto">
          <a:xfrm>
            <a:off x="642910" y="2152539"/>
            <a:ext cx="352648" cy="352537"/>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lIns="0" tIns="0" rIns="0" anchor="ctr"/>
          <a:lstStyle/>
          <a:p>
            <a:pPr algn="ctr" defTabSz="914400">
              <a:defRPr/>
            </a:pPr>
            <a:r>
              <a:rPr lang="en-US" altLang="ko-KR" sz="2000" b="1" i="1">
                <a:solidFill>
                  <a:srgbClr val="FFFFFF"/>
                </a:solidFill>
                <a:latin typeface="Times New Roman" charset="0"/>
                <a:ea typeface="Times New Roman" charset="0"/>
                <a:cs typeface="Times New Roman" charset="0"/>
              </a:rPr>
              <a:t>x</a:t>
            </a:r>
          </a:p>
        </p:txBody>
      </p:sp>
      <p:sp>
        <p:nvSpPr>
          <p:cNvPr id="87" name="Oval 23"/>
          <p:cNvSpPr>
            <a:spLocks noChangeArrowheads="1"/>
          </p:cNvSpPr>
          <p:nvPr/>
        </p:nvSpPr>
        <p:spPr bwMode="auto">
          <a:xfrm>
            <a:off x="8136260" y="2092944"/>
            <a:ext cx="352648" cy="352537"/>
          </a:xfrm>
          <a:prstGeom prst="ellipse">
            <a:avLst/>
          </a:prstGeom>
          <a:ln>
            <a:headEnd/>
            <a:tailEnd/>
          </a:ln>
        </p:spPr>
        <p:style>
          <a:lnRef idx="0">
            <a:schemeClr val="accent5"/>
          </a:lnRef>
          <a:fillRef idx="3">
            <a:schemeClr val="accent5"/>
          </a:fillRef>
          <a:effectRef idx="3">
            <a:schemeClr val="accent5"/>
          </a:effectRef>
          <a:fontRef idx="minor">
            <a:schemeClr val="lt1"/>
          </a:fontRef>
        </p:style>
        <p:txBody>
          <a:bodyPr wrap="none" lIns="0" tIns="0" rIns="0" anchor="ctr"/>
          <a:lstStyle/>
          <a:p>
            <a:pPr algn="ctr" defTabSz="914400">
              <a:defRPr/>
            </a:pPr>
            <a:r>
              <a:rPr lang="en-US" altLang="ko-KR" sz="2000" b="1" i="1">
                <a:solidFill>
                  <a:srgbClr val="FFFFFF"/>
                </a:solidFill>
                <a:latin typeface="Times New Roman" charset="0"/>
                <a:ea typeface="Times New Roman" charset="0"/>
                <a:cs typeface="Times New Roman" charset="0"/>
              </a:rPr>
              <a:t>y</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198377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8" presetClass="entr" presetSubtype="6"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strips(downRight)">
                                      <p:cBhvr>
                                        <p:cTn id="11" dur="500"/>
                                        <p:tgtEl>
                                          <p:spTgt spid="36"/>
                                        </p:tgtEl>
                                      </p:cBhvr>
                                    </p:animEffect>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6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strips(downRight)">
                                      <p:cBhvr>
                                        <p:cTn id="19" dur="500"/>
                                        <p:tgtEl>
                                          <p:spTgt spid="60"/>
                                        </p:tgtEl>
                                      </p:cBhvr>
                                    </p:animEffec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nodeType="clickEffect">
                                  <p:stCondLst>
                                    <p:cond delay="0"/>
                                  </p:stCondLst>
                                  <p:childTnLst>
                                    <p:set>
                                      <p:cBhvr>
                                        <p:cTn id="26" dur="1" fill="hold">
                                          <p:stCondLst>
                                            <p:cond delay="0"/>
                                          </p:stCondLst>
                                        </p:cTn>
                                        <p:tgtEl>
                                          <p:spTgt spid="36"/>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61"/>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60"/>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85"/>
                                        </p:tgtEl>
                                        <p:attrNameLst>
                                          <p:attrName>style.visibility</p:attrName>
                                        </p:attrNameLst>
                                      </p:cBhvr>
                                      <p:to>
                                        <p:strVal val="hidden"/>
                                      </p:to>
                                    </p:set>
                                  </p:childTnLst>
                                </p:cTn>
                              </p:par>
                            </p:childTnLst>
                          </p:cTn>
                        </p:par>
                        <p:par>
                          <p:cTn id="33" fill="hold" nodeType="afterGroup">
                            <p:stCondLst>
                              <p:cond delay="0"/>
                            </p:stCondLst>
                            <p:childTnLst>
                              <p:par>
                                <p:cTn id="34" presetID="18" presetClass="entr" presetSubtype="12"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strips(downLeft)">
                                      <p:cBhvr>
                                        <p:cTn id="36" dur="500"/>
                                        <p:tgtEl>
                                          <p:spTgt spid="63"/>
                                        </p:tgtEl>
                                      </p:cBhvr>
                                    </p:animEffect>
                                  </p:childTnLst>
                                </p:cTn>
                              </p:par>
                              <p:par>
                                <p:cTn id="37" presetID="1" presetClass="entr" presetSubtype="0" fill="hold" grpId="0" nodeType="withEffect">
                                  <p:stCondLst>
                                    <p:cond delay="0"/>
                                  </p:stCondLst>
                                  <p:childTnLst>
                                    <p:set>
                                      <p:cBhvr>
                                        <p:cTn id="38" dur="1" fill="hold">
                                          <p:stCondLst>
                                            <p:cond delay="0"/>
                                          </p:stCondLst>
                                        </p:cTn>
                                        <p:tgtEl>
                                          <p:spTgt spid="6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5"/>
                                        </p:tgtEl>
                                        <p:attrNameLst>
                                          <p:attrName>style.visibility</p:attrName>
                                        </p:attrNameLst>
                                      </p:cBhvr>
                                      <p:to>
                                        <p:strVal val="visible"/>
                                      </p:to>
                                    </p:set>
                                  </p:childTnLst>
                                </p:cTn>
                              </p:par>
                            </p:childTnLst>
                          </p:cTn>
                        </p:par>
                        <p:par>
                          <p:cTn id="43" fill="hold" nodeType="afterGroup">
                            <p:stCondLst>
                              <p:cond delay="0"/>
                            </p:stCondLst>
                            <p:childTnLst>
                              <p:par>
                                <p:cTn id="44" presetID="22" presetClass="entr" presetSubtype="2" fill="hold" grpId="0" nodeType="afterEffect">
                                  <p:stCondLst>
                                    <p:cond delay="0"/>
                                  </p:stCondLst>
                                  <p:childTnLst>
                                    <p:set>
                                      <p:cBhvr>
                                        <p:cTn id="45" dur="1" fill="hold">
                                          <p:stCondLst>
                                            <p:cond delay="0"/>
                                          </p:stCondLst>
                                        </p:cTn>
                                        <p:tgtEl>
                                          <p:spTgt spid="83"/>
                                        </p:tgtEl>
                                        <p:attrNameLst>
                                          <p:attrName>style.visibility</p:attrName>
                                        </p:attrNameLst>
                                      </p:cBhvr>
                                      <p:to>
                                        <p:strVal val="visible"/>
                                      </p:to>
                                    </p:set>
                                    <p:animEffect transition="in" filter="wipe(right)">
                                      <p:cBhvr>
                                        <p:cTn id="46" dur="500"/>
                                        <p:tgtEl>
                                          <p:spTgt spid="83"/>
                                        </p:tgtEl>
                                      </p:cBhvr>
                                    </p:animEffect>
                                  </p:childTnLst>
                                  <p:subTnLst>
                                    <p:set>
                                      <p:cBhvr override="childStyle">
                                        <p:cTn dur="1" fill="hold" display="0" masterRel="nextClick" afterEffect="1"/>
                                        <p:tgtEl>
                                          <p:spTgt spid="83"/>
                                        </p:tgtEl>
                                        <p:attrNameLst>
                                          <p:attrName>style.visibility</p:attrName>
                                        </p:attrNameLst>
                                      </p:cBhvr>
                                      <p:to>
                                        <p:strVal val="hidden"/>
                                      </p:to>
                                    </p:set>
                                  </p:subTnLst>
                                </p:cTn>
                              </p:par>
                              <p:par>
                                <p:cTn id="47" presetID="1" presetClass="entr" presetSubtype="0" fill="hold" grpId="0" nodeType="withEffect">
                                  <p:stCondLst>
                                    <p:cond delay="0"/>
                                  </p:stCondLst>
                                  <p:childTnLst>
                                    <p:set>
                                      <p:cBhvr>
                                        <p:cTn id="48" dur="1" fill="hold">
                                          <p:stCondLst>
                                            <p:cond delay="0"/>
                                          </p:stCondLst>
                                        </p:cTn>
                                        <p:tgtEl>
                                          <p:spTgt spid="82"/>
                                        </p:tgtEl>
                                        <p:attrNameLst>
                                          <p:attrName>style.visibility</p:attrName>
                                        </p:attrNameLst>
                                      </p:cBhvr>
                                      <p:to>
                                        <p:strVal val="visible"/>
                                      </p:to>
                                    </p:set>
                                  </p:childTnLst>
                                  <p:subTnLst>
                                    <p:set>
                                      <p:cBhvr override="childStyle">
                                        <p:cTn dur="1" fill="hold" display="0" masterRel="nextClick" afterEffect="1"/>
                                        <p:tgtEl>
                                          <p:spTgt spid="82"/>
                                        </p:tgtEl>
                                        <p:attrNameLst>
                                          <p:attrName>style.visibility</p:attrName>
                                        </p:attrNameLst>
                                      </p:cBhvr>
                                      <p:to>
                                        <p:strVal val="hidden"/>
                                      </p:to>
                                    </p:set>
                                  </p:subTnLst>
                                </p:cTn>
                              </p:par>
                            </p:childTnLst>
                          </p:cTn>
                        </p:par>
                      </p:childTnLst>
                    </p:cTn>
                  </p:par>
                  <p:par>
                    <p:cTn id="49" fill="hold" nodeType="clickPar">
                      <p:stCondLst>
                        <p:cond delay="indefinite"/>
                      </p:stCondLst>
                      <p:childTnLst>
                        <p:par>
                          <p:cTn id="50" fill="hold" nodeType="withGroup">
                            <p:stCondLst>
                              <p:cond delay="0"/>
                            </p:stCondLst>
                            <p:childTnLst>
                              <p:par>
                                <p:cTn id="51" presetID="18" presetClass="entr" presetSubtype="3" fill="hold" grpId="0" nodeType="clickEffect">
                                  <p:stCondLst>
                                    <p:cond delay="0"/>
                                  </p:stCondLst>
                                  <p:childTnLst>
                                    <p:set>
                                      <p:cBhvr>
                                        <p:cTn id="52" dur="1" fill="hold">
                                          <p:stCondLst>
                                            <p:cond delay="0"/>
                                          </p:stCondLst>
                                        </p:cTn>
                                        <p:tgtEl>
                                          <p:spTgt spid="68"/>
                                        </p:tgtEl>
                                        <p:attrNameLst>
                                          <p:attrName>style.visibility</p:attrName>
                                        </p:attrNameLst>
                                      </p:cBhvr>
                                      <p:to>
                                        <p:strVal val="visible"/>
                                      </p:to>
                                    </p:set>
                                    <p:animEffect transition="in" filter="strips(upRight)">
                                      <p:cBhvr>
                                        <p:cTn id="53" dur="500"/>
                                        <p:tgtEl>
                                          <p:spTgt spid="68"/>
                                        </p:tgtEl>
                                      </p:cBhvr>
                                    </p:animEffect>
                                  </p:childTnLst>
                                </p:cTn>
                              </p:par>
                              <p:par>
                                <p:cTn id="54" presetID="1" presetClass="entr" presetSubtype="0" fill="hold" grpId="0" nodeType="withEffect">
                                  <p:stCondLst>
                                    <p:cond delay="0"/>
                                  </p:stCondLst>
                                  <p:childTnLst>
                                    <p:set>
                                      <p:cBhvr>
                                        <p:cTn id="55" dur="1" fill="hold">
                                          <p:stCondLst>
                                            <p:cond delay="0"/>
                                          </p:stCondLst>
                                        </p:cTn>
                                        <p:tgtEl>
                                          <p:spTgt spid="70"/>
                                        </p:tgtEl>
                                        <p:attrNameLst>
                                          <p:attrName>style.visibility</p:attrName>
                                        </p:attrNameLst>
                                      </p:cBhvr>
                                      <p:to>
                                        <p:strVal val="visible"/>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32" fill="hold" grpId="0" nodeType="click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box(out)">
                                      <p:cBhvr>
                                        <p:cTn id="6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60" grpId="0" animBg="1"/>
      <p:bldP spid="60" grpId="1" animBg="1"/>
      <p:bldP spid="61" grpId="0"/>
      <p:bldP spid="61" grpId="1"/>
      <p:bldP spid="62" grpId="0"/>
      <p:bldP spid="63" grpId="0" animBg="1"/>
      <p:bldP spid="64" grpId="0"/>
      <p:bldP spid="65" grpId="0"/>
      <p:bldP spid="68" grpId="0" animBg="1"/>
      <p:bldP spid="70" grpId="0"/>
      <p:bldP spid="82" grpId="0"/>
      <p:bldP spid="83" grpId="0" animBg="1"/>
      <p:bldP spid="85" grpId="0" animBg="1"/>
      <p:bldP spid="85" grpId="1" animBg="1"/>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5"/>
          <p:cNvSpPr>
            <a:spLocks noGrp="1" noChangeArrowheads="1"/>
          </p:cNvSpPr>
          <p:nvPr>
            <p:ph type="title"/>
          </p:nvPr>
        </p:nvSpPr>
        <p:spPr/>
        <p:txBody>
          <a:bodyPr/>
          <a:lstStyle/>
          <a:p>
            <a:r>
              <a:rPr lang="en-US" sz="3200">
                <a:latin typeface="Helvetica" charset="0"/>
                <a:ea typeface="ＭＳ Ｐゴシック" charset="0"/>
                <a:cs typeface="ＭＳ Ｐゴシック" charset="0"/>
              </a:rPr>
              <a:t>Handling Network and Host Dynamics</a:t>
            </a:r>
          </a:p>
        </p:txBody>
      </p:sp>
      <p:sp>
        <p:nvSpPr>
          <p:cNvPr id="37891" name="Rectangle 6"/>
          <p:cNvSpPr>
            <a:spLocks noGrp="1" noChangeArrowheads="1"/>
          </p:cNvSpPr>
          <p:nvPr>
            <p:ph idx="1"/>
          </p:nvPr>
        </p:nvSpPr>
        <p:spPr/>
        <p:txBody>
          <a:bodyPr/>
          <a:lstStyle/>
          <a:p>
            <a:r>
              <a:rPr lang="en-US" sz="3600">
                <a:latin typeface="Arial" charset="0"/>
              </a:rPr>
              <a:t>Network events</a:t>
            </a:r>
          </a:p>
          <a:p>
            <a:pPr lvl="1"/>
            <a:r>
              <a:rPr lang="en-US" sz="3200">
                <a:latin typeface="Arial" charset="0"/>
                <a:ea typeface="Arial" charset="0"/>
                <a:cs typeface="Arial" charset="0"/>
              </a:rPr>
              <a:t>Switch failure/recovery</a:t>
            </a:r>
          </a:p>
          <a:p>
            <a:pPr lvl="2"/>
            <a:r>
              <a:rPr lang="en-US" sz="2800">
                <a:latin typeface="Arial" charset="0"/>
                <a:ea typeface="Arial" charset="0"/>
                <a:cs typeface="Arial" charset="0"/>
              </a:rPr>
              <a:t>Change in &lt;key, value&gt; for DHT neighbor</a:t>
            </a:r>
          </a:p>
          <a:p>
            <a:pPr lvl="2"/>
            <a:r>
              <a:rPr lang="en-US" sz="2800">
                <a:latin typeface="Arial" charset="0"/>
                <a:ea typeface="Arial" charset="0"/>
                <a:cs typeface="Arial" charset="0"/>
              </a:rPr>
              <a:t>Fortunately, switch failures are not common</a:t>
            </a:r>
          </a:p>
          <a:p>
            <a:pPr lvl="1"/>
            <a:r>
              <a:rPr lang="en-US" sz="3200">
                <a:latin typeface="Arial" charset="0"/>
                <a:ea typeface="Arial" charset="0"/>
                <a:cs typeface="Arial" charset="0"/>
              </a:rPr>
              <a:t>Link failure/recovery</a:t>
            </a:r>
          </a:p>
          <a:p>
            <a:pPr lvl="2"/>
            <a:r>
              <a:rPr lang="en-US" sz="2800">
                <a:latin typeface="Arial" charset="0"/>
                <a:ea typeface="Arial" charset="0"/>
                <a:cs typeface="Arial" charset="0"/>
              </a:rPr>
              <a:t>Link-state routing finds new shortest paths</a:t>
            </a:r>
          </a:p>
          <a:p>
            <a:r>
              <a:rPr lang="en-US" sz="3600">
                <a:latin typeface="Arial" charset="0"/>
              </a:rPr>
              <a:t>Host events</a:t>
            </a:r>
          </a:p>
          <a:p>
            <a:pPr lvl="1"/>
            <a:r>
              <a:rPr lang="en-US" sz="3200">
                <a:latin typeface="Arial" charset="0"/>
                <a:ea typeface="Arial" charset="0"/>
                <a:cs typeface="Arial" charset="0"/>
              </a:rPr>
              <a:t>Host location, MAC address, or IP address </a:t>
            </a:r>
          </a:p>
          <a:p>
            <a:pPr lvl="1"/>
            <a:r>
              <a:rPr lang="en-US" sz="3200">
                <a:latin typeface="Arial" charset="0"/>
                <a:ea typeface="Arial" charset="0"/>
                <a:cs typeface="Arial" charset="0"/>
              </a:rPr>
              <a:t>Must update stale host-information entries</a:t>
            </a:r>
          </a:p>
        </p:txBody>
      </p:sp>
      <p:sp>
        <p:nvSpPr>
          <p:cNvPr id="37889" name="Slide Number Placeholder 3"/>
          <p:cNvSpPr>
            <a:spLocks noGrp="1"/>
          </p:cNvSpPr>
          <p:nvPr>
            <p:ph type="sldNum" sz="quarter" idx="10"/>
          </p:nvPr>
        </p:nvSpPr>
        <p:spPr>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000" b="1">
                <a:solidFill>
                  <a:schemeClr val="tx1"/>
                </a:solidFill>
                <a:latin typeface="Helvetica" charset="0"/>
                <a:ea typeface="ＭＳ Ｐゴシック" charset="0"/>
                <a:cs typeface="ＭＳ Ｐゴシック" charset="0"/>
              </a:defRPr>
            </a:lvl1pPr>
            <a:lvl2pPr marL="742950" indent="-285750" eaLnBrk="0" hangingPunct="0">
              <a:defRPr sz="2000" b="1">
                <a:solidFill>
                  <a:schemeClr val="tx1"/>
                </a:solidFill>
                <a:latin typeface="Helvetica" charset="0"/>
                <a:ea typeface="ＭＳ Ｐゴシック" charset="0"/>
              </a:defRPr>
            </a:lvl2pPr>
            <a:lvl3pPr marL="1143000" indent="-228600" eaLnBrk="0" hangingPunct="0">
              <a:defRPr sz="2000" b="1">
                <a:solidFill>
                  <a:schemeClr val="tx1"/>
                </a:solidFill>
                <a:latin typeface="Helvetica" charset="0"/>
                <a:ea typeface="ＭＳ Ｐゴシック" charset="0"/>
              </a:defRPr>
            </a:lvl3pPr>
            <a:lvl4pPr marL="1600200" indent="-228600" eaLnBrk="0" hangingPunct="0">
              <a:defRPr sz="2000" b="1">
                <a:solidFill>
                  <a:schemeClr val="tx1"/>
                </a:solidFill>
                <a:latin typeface="Helvetica" charset="0"/>
                <a:ea typeface="ＭＳ Ｐゴシック" charset="0"/>
              </a:defRPr>
            </a:lvl4pPr>
            <a:lvl5pPr marL="2057400" indent="-228600" eaLnBrk="0" hangingPunct="0">
              <a:defRPr sz="2000" b="1">
                <a:solidFill>
                  <a:schemeClr val="tx1"/>
                </a:solidFill>
                <a:latin typeface="Helvetica"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Helvetica"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Helvetica"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Helvetica"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fld id="{58DCD003-E7C2-3049-BAAA-C30031E6FC5F}" type="slidenum">
              <a:rPr lang="en-US" sz="1400" b="0">
                <a:solidFill>
                  <a:srgbClr val="000000"/>
                </a:solidFill>
                <a:latin typeface="Times New Roman" charset="0"/>
              </a:rPr>
              <a:pPr eaLnBrk="1" hangingPunct="1"/>
              <a:t>9</a:t>
            </a:fld>
            <a:endParaRPr lang="en-US" sz="1400" b="0">
              <a:solidFill>
                <a:srgbClr val="000000"/>
              </a:solidFill>
              <a:latin typeface="Times New Roman"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2944822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20.1|2.7"/>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32.9"/>
</p:tagLst>
</file>

<file path=ppt/theme/theme1.xml><?xml version="1.0" encoding="utf-8"?>
<a:theme xmlns:a="http://schemas.openxmlformats.org/drawingml/2006/main" name="cs426">
  <a:themeElements>
    <a:clrScheme name="">
      <a:dk1>
        <a:srgbClr val="000000"/>
      </a:dk1>
      <a:lt1>
        <a:srgbClr val="FFFFFF"/>
      </a:lt1>
      <a:dk2>
        <a:srgbClr val="000000"/>
      </a:dk2>
      <a:lt2>
        <a:srgbClr val="777777"/>
      </a:lt2>
      <a:accent1>
        <a:srgbClr val="F47A00"/>
      </a:accent1>
      <a:accent2>
        <a:srgbClr val="000066"/>
      </a:accent2>
      <a:accent3>
        <a:srgbClr val="FFFFFF"/>
      </a:accent3>
      <a:accent4>
        <a:srgbClr val="000000"/>
      </a:accent4>
      <a:accent5>
        <a:srgbClr val="F8BEAA"/>
      </a:accent5>
      <a:accent6>
        <a:srgbClr val="00005C"/>
      </a:accent6>
      <a:hlink>
        <a:srgbClr val="A50021"/>
      </a:hlink>
      <a:folHlink>
        <a:srgbClr val="008000"/>
      </a:folHlink>
    </a:clrScheme>
    <a:fontScheme name="cs426">
      <a:majorFont>
        <a:latin typeface="Helvetica"/>
        <a:ea typeface=""/>
        <a:cs typeface=""/>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rgbClr val="0000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Helvetica" pitchFamily="-65" charset="0"/>
          </a:defRPr>
        </a:defPPr>
      </a:lstStyle>
    </a:spDef>
    <a:lnDef>
      <a:spPr bwMode="auto">
        <a:xfrm>
          <a:off x="0" y="0"/>
          <a:ext cx="1" cy="1"/>
        </a:xfrm>
        <a:custGeom>
          <a:avLst/>
          <a:gdLst/>
          <a:ahLst/>
          <a:cxnLst/>
          <a:rect l="0" t="0" r="0" b="0"/>
          <a:pathLst/>
        </a:custGeom>
        <a:noFill/>
        <a:ln w="38100" cap="flat" cmpd="sng" algn="ctr">
          <a:solidFill>
            <a:srgbClr val="0000FF"/>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a:ln>
              <a:noFill/>
            </a:ln>
            <a:solidFill>
              <a:schemeClr val="tx1"/>
            </a:solidFill>
            <a:effectLst/>
            <a:latin typeface="Helvetica" pitchFamily="-65" charset="0"/>
          </a:defRPr>
        </a:defPPr>
      </a:lstStyle>
    </a:lnDef>
  </a:objectDefaults>
  <a:extraClrSchemeLst>
    <a:extraClrScheme>
      <a:clrScheme name="cs426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426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s426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426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426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426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s426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777777"/>
    </a:lt2>
    <a:accent1>
      <a:srgbClr val="F47A00"/>
    </a:accent1>
    <a:accent2>
      <a:srgbClr val="000066"/>
    </a:accent2>
    <a:accent3>
      <a:srgbClr val="FFFFFF"/>
    </a:accent3>
    <a:accent4>
      <a:srgbClr val="000000"/>
    </a:accent4>
    <a:accent5>
      <a:srgbClr val="F8BEAA"/>
    </a:accent5>
    <a:accent6>
      <a:srgbClr val="00005C"/>
    </a:accent6>
    <a:hlink>
      <a:srgbClr val="A50021"/>
    </a:hlink>
    <a:folHlink>
      <a:srgbClr val="008000"/>
    </a:folHlink>
  </a:clrScheme>
  <a:fontScheme name="cs426">
    <a:majorFont>
      <a:latin typeface="Helvetica"/>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43829</TotalTime>
  <Words>2729</Words>
  <Application>Microsoft Macintosh PowerPoint</Application>
  <PresentationFormat>On-screen Show (4:3)</PresentationFormat>
  <Paragraphs>457</Paragraphs>
  <Slides>26</Slides>
  <Notes>16</Notes>
  <HiddenSlides>0</HiddenSlides>
  <MMClips>0</MMClips>
  <ScaleCrop>false</ScaleCrop>
  <HeadingPairs>
    <vt:vector size="4" baseType="variant">
      <vt:variant>
        <vt:lpstr>Design Template</vt:lpstr>
      </vt:variant>
      <vt:variant>
        <vt:i4>1</vt:i4>
      </vt:variant>
      <vt:variant>
        <vt:lpstr>Slide Titles</vt:lpstr>
      </vt:variant>
      <vt:variant>
        <vt:i4>26</vt:i4>
      </vt:variant>
    </vt:vector>
  </HeadingPairs>
  <TitlesOfParts>
    <vt:vector size="27" baseType="lpstr">
      <vt:lpstr>cs426</vt:lpstr>
      <vt:lpstr>Projects Related to Coronet</vt:lpstr>
      <vt:lpstr>Outline</vt:lpstr>
      <vt:lpstr>SEATTLE</vt:lpstr>
      <vt:lpstr>Goal: Network as One Big LAN</vt:lpstr>
      <vt:lpstr>SEATTLE Design Decisions</vt:lpstr>
      <vt:lpstr>Network-Layer One-hop DHT</vt:lpstr>
      <vt:lpstr>Location Resolution</vt:lpstr>
      <vt:lpstr>Address Resolution</vt:lpstr>
      <vt:lpstr>Handling Network and Host Dynamics</vt:lpstr>
      <vt:lpstr>Handling Host Information Changes</vt:lpstr>
      <vt:lpstr>Packet-Level Simulations</vt:lpstr>
      <vt:lpstr>Prototype Implementation</vt:lpstr>
      <vt:lpstr>Conclusions on SEATTLE</vt:lpstr>
      <vt:lpstr>Router Grafting</vt:lpstr>
      <vt:lpstr>Today: Change is Disruptive</vt:lpstr>
      <vt:lpstr>Router Grafting: Seamless Migration</vt:lpstr>
      <vt:lpstr>Prototype Implementation</vt:lpstr>
      <vt:lpstr>Grafting for Traffic Engineering</vt:lpstr>
      <vt:lpstr>Traffic Engineering Evaluation</vt:lpstr>
      <vt:lpstr>Conclusions</vt:lpstr>
      <vt:lpstr>Joint Failure Recovery and Traffic Engineering</vt:lpstr>
      <vt:lpstr>Simple Network Architecture</vt:lpstr>
      <vt:lpstr>Architecture</vt:lpstr>
      <vt:lpstr>Architecture</vt:lpstr>
      <vt:lpstr>State-Dependent Splitting</vt:lpstr>
      <vt:lpstr>Optimizing Paths and Weights</vt:lpstr>
    </vt:vector>
  </TitlesOfParts>
  <Company>Princeton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high-speed packet forwarding  in software routers  on multi-core platforms</dc:title>
  <dc:creator>Minlan Yu</dc:creator>
  <cp:lastModifiedBy>Jennifer Rexford</cp:lastModifiedBy>
  <cp:revision>963</cp:revision>
  <cp:lastPrinted>2010-02-19T19:19:57Z</cp:lastPrinted>
  <dcterms:created xsi:type="dcterms:W3CDTF">2011-01-14T03:01:26Z</dcterms:created>
  <dcterms:modified xsi:type="dcterms:W3CDTF">2011-01-14T04:12:05Z</dcterms:modified>
</cp:coreProperties>
</file>