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2" r:id="rId6"/>
    <p:sldId id="261" r:id="rId7"/>
    <p:sldId id="287" r:id="rId8"/>
    <p:sldId id="288" r:id="rId9"/>
    <p:sldId id="271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84" r:id="rId18"/>
    <p:sldId id="285" r:id="rId19"/>
    <p:sldId id="274" r:id="rId20"/>
    <p:sldId id="281" r:id="rId21"/>
    <p:sldId id="282" r:id="rId22"/>
    <p:sldId id="283" r:id="rId23"/>
    <p:sldId id="276" r:id="rId24"/>
    <p:sldId id="277" r:id="rId25"/>
    <p:sldId id="278" r:id="rId26"/>
    <p:sldId id="279" r:id="rId27"/>
    <p:sldId id="280" r:id="rId28"/>
    <p:sldId id="27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D8EE"/>
    <a:srgbClr val="F9CCAD"/>
    <a:srgbClr val="F6C4D0"/>
    <a:srgbClr val="F8CBAD"/>
    <a:srgbClr val="E38D88"/>
    <a:srgbClr val="F8C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30"/>
    <p:restoredTop sz="91427"/>
  </p:normalViewPr>
  <p:slideViewPr>
    <p:cSldViewPr snapToGrid="0" snapToObjects="1">
      <p:cViewPr varScale="1">
        <p:scale>
          <a:sx n="112" d="100"/>
          <a:sy n="112" d="100"/>
        </p:scale>
        <p:origin x="200" y="264"/>
      </p:cViewPr>
      <p:guideLst/>
    </p:cSldViewPr>
  </p:slideViewPr>
  <p:notesTextViewPr>
    <p:cViewPr>
      <p:scale>
        <a:sx n="140" d="100"/>
        <a:sy n="14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3T18:49:47.172"/>
    </inkml:context>
    <inkml:brush xml:id="br0">
      <inkml:brushProperty name="width" value="0.05" units="cm"/>
      <inkml:brushProperty name="height" value="0.05" units="cm"/>
      <inkml:brushProperty name="color" value="#A5A5A5"/>
    </inkml:brush>
  </inkml:definitions>
  <inkml:trace contextRef="#ctx0" brushRef="#br0">1151 1 24575,'-20'0'0,"-1"0"0,-2 0 0,-6 0 0,5 0 0,-6 0 0,13 0 0,1 0 0,6 0 0,-5 0 0,4 0 0,-4 0 0,-1 0 0,5 4 0,-11 2 0,5 5 0,-6 0 0,1 1 0,4-2 0,-2 1 0,13-1 0,-7-4 0,13 3 0,-8-3 0,3-1 0,-4 4 0,-1-3 0,1 4 0,0 0 0,-1 0 0,6 1 0,-4-6 0,7 4 0,-7-8 0,3 8 0,-4-3 0,0 4 0,-1 0 0,1 0 0,0 1 0,-1-1 0,1 0 0,0 0 0,4 0 0,-3 0 0,3 0 0,-4 0 0,0 0 0,-1 1 0,1-1 0,0 0 0,-1 0 0,1 0 0,0 0 0,0-4 0,4 3 0,-2-4 0,2 1 0,-10 3 0,5-3 0,-11 5 0,10 0 0,-3-1 0,-1-4 0,4 3 0,-4-8 0,6 4 0,0-5 0,5 4 0,-4-3 0,3 4 0,-4 0 0,-6-4 0,5 3 0,-11 1 0,10-4 0,-3 9 0,4-9 0,1 4 0,0-5 0,4 4 0,-2-3 0,3 3 0,-5-4 0,0 0 0,-1 0 0,1 0 0,0 0 0,0 0 0,0 0 0,-4 0 0,3 0 0,-3 0 0,5 0 0,-2 0 0,6 0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16:57:2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2596 24575,'6'0'0,"3"0"0,-2 0 0,3 0 0,0 0 0,0-2 0,0 1 0,0-1 0,0 2 0,0 0 0,0 0 0,-1 0 0,1 0 0,-2 0 0,1 0 0,-4 0 0,4 0 0,-4 0 0,2 0 0,-2 0 0,-1 0 0,1 0 0,-1 0 0,1 0 0,-1 0 0,1 0 0,1 0 0,-1 0 0,2 0 0,-2 0 0,-1 0 0,3 0 0,-2 0 0,2 0 0,0 0 0,-2 0 0,4 0 0,-4 0 0,2 0 0,-2 0 0,2 0 0,-2 0 0,2 0 0,-3 0 0,1 0 0,2 0 0,-2 0 0,1 0 0,-1 0 0,2 0 0,0 0 0,1 0 0,1-2 0,-4 1 0,4-1 0,-1 0 0,-1 1 0,0-3 0,0 3 0,1-1 0,-1 0 0,0 2 0,-3-2 0,1 2 0,2-2 0,-2 1 0,2-1 0,-3 2 0,1 0 0,1 0 0,0-2 0,0 1 0,-1-3 0,2 4 0,-2-2 0,2 0 0,-3 1 0,1-3 0,-1 4 0,3-2 0,-2 0 0,2 1 0,-3-3 0,1 4 0,-1-4 0,3 1 0,-2 0 0,2-1 0,-2 2 0,2-3 0,-2 2 0,1-1 0,-1 4 0,2-5 0,-2 5 0,2-5 0,-3 5 0,1-4 0,-1 3 0,1-1 0,-1 0 0,1 2 0,-1-2 0,1 0 0,-1 1 0,0-1 0,1 0 0,-1 2 0,1-2 0,-1 0 0,1 1 0,-1-1 0,1 0 0,-1 2 0,1-4 0,-1 3 0,1-3 0,-1 4 0,0-4 0,3 3 0,-2-3 0,2 4 0,0-5 0,-2 3 0,5-1 0,-5-1 0,4 1 0,-4-1 0,4-1 0,-1 0 0,2 0 0,0 0 0,0 0 0,-3 0 0,2 0 0,-4 1 0,2-1 0,-2 2 0,-1-1 0,1 2 0,-1-1 0,0-1 0,1 2 0,-1-3 0,3 0 0,-2 3 0,2-2 0,-2 1 0,-1 1 0,1-2 0,-3 1 0,2 1 0,-1-2 0,1 1 0,0-1 0,1-1 0,0-2 0,-1 2 0,1-2 0,-1 0 0,1 2 0,0-5 0,-1 5 0,1-4 0,2 1 0,-1-2 0,1 3 0,-2-3 0,-1 3 0,1-1 0,0 1 0,-1 0 0,1 2 0,0-2 0,-1 3 0,1-1 0,-1 1 0,1-3 0,-1 1 0,1-3 0,0 2 0,2-1 0,-1-2 0,3 3 0,-3-3 0,1 2 0,-3-1 0,3 3 0,-1-3 0,1 3 0,-2-3 0,-1 4 0,1-2 0,0 0 0,-1 2 0,1-2 0,0 0 0,-1 2 0,1-2 0,0 0 0,-1 2 0,1-2 0,-1 2 0,1-2 0,-1 2 0,-1-2 0,1 3 0,-2-1 0,3-2 0,0 2 0,-1-2 0,1 0 0,0 2 0,-3-2 0,2 2 0,-1 1 0,1-1 0,-1-2 0,1 2 0,-2-4 0,3 1 0,0 1 0,0-3 0,0 3 0,-1-3 0,-1 2 0,2-1 0,-3 1 0,3-2 0,0 3 0,0-3 0,0 3 0,0-6 0,0 2 0,0-1 0,0-1 0,0 2 0,3-2 0,-3 3 0,2 3 0,-2 0 0,-1 2 0,1-2 0,-3 2 0,3-2 0,-3 3 0,2-1 0,1 1 0,-3-1 0,2 1 0,-1-1 0,1 0 0,1 1 0,-1-1 0,1 1 0,-1-1 0,1 1 0,-1-1 0,1 1 0,-1-1 0,0 1 0,1-1 0,-1 1 0,1-1 0,-1 1 0,3-1 0,-1-2 0,3 1 0,-4-3 0,5 1 0,-3 0 0,1-1 0,2 1 0,-5 0 0,4 1 0,-4 3 0,2-3 0,0 1 0,-2-1 0,5 0 0,-3 0 0,1-3 0,4-1 0,-6 1 0,7 2 0,-6-1 0,3 1 0,-2 0 0,-1-1 0,0 3 0,-2-1 0,2 3 0,-3-1 0,1 1 0,0-3 0,1 1 0,0-1 0,1 3 0,-3-1 0,1 0 0,-1 1 0,1-1 0,-1 1 0,0 1 0,3-1 0,-2 1 0,2-1 0,-2-1 0,-1 1 0,1-1 0,2 0 0,-2 1 0,4-1 0,-1 0 0,1 0 0,1-2 0,0 1 0,0-1 0,3-1 0,-3 0 0,3 0 0,-3 1 0,0 2 0,-2 0 0,1 0 0,-4 1 0,4-1 0,-4 2 0,5-1 0,-5 1 0,4-2 0,-2 0 0,1 0 0,1 0 0,-4 3 0,2-2 0,-2 1 0,-1 1 0,1-2 0,2 1 0,-2 0 0,2-1 0,-3 2 0,0-1 0,1-1 0,2 1 0,-2-1 0,2-1 0,-3 0 0,1 1 0,2-1 0,-2 0 0,2 1 0,-1-1 0,0-2 0,3 1 0,-4-1 0,2 3 0,-2 1 0,-1-1 0,1 2 0,-1-1 0,1-1 0,-1 3 0,1-1 0,-1 2 0,1 0 0,-1-2 0,0 2 0,1-2 0,-1 2 0,0 0 0,1 0 0,-1 0 0,1 0 0,-1 0 0,0-2 0,1 1 0,-1-1 0,1 2 0,-1-2 0,1 2 0,-1-2 0,1 0 0,-1 1 0,1-1 0,-1 2 0,1-2 0,-1 2 0,1-2 0,-1 2 0,1 0 0,-1-2 0,0 1 0,1-3 0,2 4 0,-2-2 0,4-1 0,-4 1 0,5-1 0,-5 1 0,1 0 0,1 2 0,-2-4 0,2 3 0,-2-3 0,-1 4 0,1-2 0,-1-1 0,1 3 0,-1-4 0,1 3 0,-1-3 0,0 4 0,1-4 0,-1 3 0,1-1 0,-1 0 0,1 2 0,-1-4 0,1 3 0,-1-3 0,0 4 0,1-4 0,-1 3 0,-1-3 0,1 4 0,-4-4 0,4 3 0,-1-1 0,1 0 0,0 0 0,1-3 0,-1 3 0,3-2 0,-2 1 0,5-2 0,-3 0 0,1 0 0,-2 1 0,-1 1 0,-1-1 0,1 2 0,-1-1 0,1-1 0,-1 2 0,3-3 0,-2 0 0,5 2 0,-5-1 0,4 2 0,-2-3 0,6 0 0,-5 0 0,4 0 0,-1 0 0,-3 0 0,7-1 0,-7 2 0,5-4 0,-3 3 0,0-3 0,-1 1 0,1 2 0,-2-2 0,1 4 0,-4-1 0,2 1 0,0-1 0,-2-1 0,2 2 0,-3-1 0,1 2 0,2-3 0,-2 1 0,2 1 0,-3-1 0,3 1 0,-2-1 0,4-1 0,-4 0 0,2 0 0,0 0 0,-2 1 0,2-1 0,-2 3 0,-1-2 0,0 1 0,3-2 0,-2 1 0,2-1 0,0-2 0,1 2 0,2-3 0,0 1 0,-3 2 0,2-5 0,-1 5 0,-1-2 0,3 2 0,-5 0 0,2-2 0,0 2 0,-2-2 0,2 2 0,0-2 0,0 2 0,1-5 0,1 3 0,-1-1 0,0-1 0,1 3 0,-3-3 0,0 3 0,2-3 0,-3 1 0,4 1 0,-3-3 0,3 3 0,-4-3 0,3 0 0,-1 0 0,-2 0 0,5-3 0,-5 2 0,3-1 0,-1 2 0,-1 0 0,1 2 0,-3-1 0,3 1 0,-1 1 0,1-3 0,-3 5 0,1-4 0,2 3 0,-2-1 0,5 0 0,-5 2 0,2-2 0,0 2 0,-2 1 0,4-1 0,-2 0 0,3 0 0,0-2 0,3 1 0,4-4 0,3 1 0,4-3 0,-1 3 0,1-3 0,0 3 0,-4 0 0,0-2 0,-7 5 0,3-1 0,-6 2 0,3-1 0,-3 1 0,3-2 0,-3 1 0,3-2 0,0 3 0,-3 0 0,3 0 0,-3 0 0,0 0 0,0 2 0,-3-1 0,2 3 0,-4-3 0,5 1 0,-5 1 0,4 0 0,1-1 0,1 3 0,7-5 0,-4 4 0,9-4 0,-3 4 0,4-4 0,-1 4 0,1-4 0,0 4 0,0-4 0,-1 4 0,-3-1 0,0-1 0,-4 3 0,0-3 0,1 3 0,2 0 0,-2 0 0,3 0 0,-4 0 0,4 0 0,-3 0 0,3-2 0,-1 1 0,-2-1 0,3 2 0,-4 0 0,3-3 0,-1 3 0,4-3 0,-1 3 0,-1 0 0,0 0 0,-4 0 0,0 0 0,0 0 0,-2 0 0,2 0 0,-6-2 0,3 1 0,-3-1 0,0 2 0,-1 0 0,-1-2 0,1 1 0,-4-1 0,5 2 0,-5 0 0,2 0 0,0-2 0,-2 2 0,2-3 0,-3 3 0,0 0 0,1 0 0,2 0 0,-2 0 0,2 0 0,-3 0 0,3 0 0,-2-2 0,2 2 0,0-2 0,1 2 0,1 0 0,-1 0 0,1-2 0,-1 1 0,2-1 0,-1 2 0,-1 0 0,1 0 0,-4 0 0,2-2 0,-2 1 0,1-1 0,0 2 0,0 0 0,1 0 0,-2 0 0,5-2 0,-5 2 0,4-3 0,-4 3 0,4 0 0,-4 0 0,5-2 0,-3 1 0,3-1 0,0 2 0,0-2 0,0 1 0,-3-1 0,2 2 0,-1-2 0,-1 1 0,0-1 0,-2 2 0,-1 0 0,1 0 0,-1 0 0,1-2 0,-1 2 0,1-2 0,2 2 0,-2 0 0,2 0 0,-1 0 0,-1 0 0,5 0 0,-3 0 0,1 0 0,1 0 0,-2 0 0,3 0 0,0 0 0,0 0 0,0 0 0,3 0 0,-2 0 0,1 0 0,-2 0 0,0 0 0,0 0 0,0 0 0,0 0 0,0 0 0,-3 0 0,0 0 0,-3 0 0,1 0 0,-1 0 0,1 0 0,-1 0 0,0 0 0,3 0 0,-2 0 0,5 0 0,-5 0 0,2 0 0,-1 0 0,0 0 0,0 0 0,-1 0 0,-1 0 0,1 0 0,-1 0 0,1 0 0,2 0 0,-2 0 0,4 0 0,-2 0 0,3 0 0,0 0 0,0 0 0,-2 0 0,1 0 0,-2 0 0,3 0 0,0 0 0,0 0 0,0 0 0,-3 0 0,3 0 0,-5 0 0,1 0 0,-1 0 0,-1 0 0,1 0 0,-1 0 0,3 0 0,-2 0 0,5 0 0,-5 0 0,4 0 0,-4 0 0,2 0 0,-3 0 0,1 0 0,-1 0 0,1 0 0,-1 0 0,1 0 0,-1 0 0,0 0 0,1 0 0,2 0 0,-2 0 0,2 0 0,-3 0 0,1 0 0,-1 0 0,0 0 0,1 0 0,-1 0 0,1 0 0,-1 0 0,1 0 0,-1 0 0,1 0 0,2 0 0,-2 0 0,2 0 0,-3 0 0,1 0 0,-1 0 0,1 0 0,-1 0 0,0 0 0,0 0 0,0 0 0,1 0 0,-3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7DD12-7FF7-E947-A269-EE93579903BA}" type="datetimeFigureOut">
              <a:rPr lang="en-US" smtClean="0"/>
              <a:t>1/11/22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B433C-98B2-2442-BA71-2961F1F28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1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7E5BA5C-54A7-8E4D-9E70-22A35C94E7D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Preliminaries</a:t>
            </a:r>
          </a:p>
        </p:txBody>
      </p:sp>
    </p:spTree>
    <p:extLst>
      <p:ext uri="{BB962C8B-B14F-4D97-AF65-F5344CB8AC3E}">
        <p14:creationId xmlns:p14="http://schemas.microsoft.com/office/powerpoint/2010/main" val="1923168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B433C-98B2-2442-BA71-2961F1F286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85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B433C-98B2-2442-BA71-2961F1F286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9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B433C-98B2-2442-BA71-2961F1F286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39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B433C-98B2-2442-BA71-2961F1F286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92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B433C-98B2-2442-BA71-2961F1F286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0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B433C-98B2-2442-BA71-2961F1F286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45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B433C-98B2-2442-BA71-2961F1F286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64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B433C-98B2-2442-BA71-2961F1F286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31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B433C-98B2-2442-BA71-2961F1F286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91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B433C-98B2-2442-BA71-2961F1F286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78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B433C-98B2-2442-BA71-2961F1F286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27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B433C-98B2-2442-BA71-2961F1F286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38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B433C-98B2-2442-BA71-2961F1F286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42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B433C-98B2-2442-BA71-2961F1F286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96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B433C-98B2-2442-BA71-2961F1F286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129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B433C-98B2-2442-BA71-2961F1F286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339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B433C-98B2-2442-BA71-2961F1F286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963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B433C-98B2-2442-BA71-2961F1F2864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115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B433C-98B2-2442-BA71-2961F1F2864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256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B433C-98B2-2442-BA71-2961F1F2864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41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B433C-98B2-2442-BA71-2961F1F286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1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B433C-98B2-2442-BA71-2961F1F286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37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B433C-98B2-2442-BA71-2961F1F286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11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B433C-98B2-2442-BA71-2961F1F286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5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B433C-98B2-2442-BA71-2961F1F286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02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B433C-98B2-2442-BA71-2961F1F286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81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B433C-98B2-2442-BA71-2961F1F286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5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1F09-3F99-8E44-AD52-E34461522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E8F6E7-EBBB-7144-98AD-C8B63E798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36F84-BBFA-E740-8388-67DDC4C59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D509-6634-7244-800C-CAE8BABDB36C}" type="datetime1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1A03E-733D-9544-BBA1-C41D28B0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1A3D0-0658-7C44-B278-2C4681759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7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FA880-1980-5844-8E68-B15F2BAE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7F91AE-BCB4-B14F-A1D9-4EE09A40F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26BB4-161F-EB49-A9C7-77AC2C3EE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D19A-3F2C-1247-8EDA-0FADB8151C31}" type="datetime1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8684C-7F9B-404F-B077-51A5E6975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A29F8-0D91-3241-AC88-F73462606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8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76CE8F-7791-F944-B0E3-8F6F40AC95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146F2-686A-D34F-9647-FA544F52F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0DBC9-885B-8A4A-91EC-7F233C221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A65B-F8AA-494D-8C44-1B72FAA19F1E}" type="datetime1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FC0CC-BA08-F346-909C-751EF878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3DAFE-F7C3-6B45-9564-8E7F2808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6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F67AC-6402-F040-9143-53534DFEF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65B32-9CBE-1245-A3D4-839B5CAB1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65EC6-BCCA-744F-89F8-EB549739A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C14E-1020-DF45-92C2-EFF484A8BE8D}" type="datetime1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FF706-5804-B040-A154-D03A22389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772A1-72AB-E940-948B-8FCA5B56A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5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191B4-B3F1-D440-82BA-3267C22C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4BADB-292B-C04B-99A9-21268329E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2821C-2DA5-1F4D-B271-9B70773A2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73C7-FD71-514C-A00C-5E4DB147B94D}" type="datetime1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431C0-173B-1A49-A050-23276C5F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DF969-E258-E846-84A2-7218DE99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4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C602D-BA7F-2540-942E-50ED1CC96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08A2A-3F5B-474C-8245-F1E346325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776500-00CB-954C-8622-132220A8A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470F5-8806-084A-8BD8-C0D602EC2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F435-5811-8247-BA74-3D0DD6BE20F9}" type="datetime1">
              <a:rPr lang="en-US" smtClean="0"/>
              <a:t>1/11/22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20A00-1EB7-4241-8987-45F62C68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A5D92-BDD9-0049-BCF0-BA185B7A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3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43E5-4A16-4B47-A58B-1856BD434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C8EBA-BA1C-354B-91F0-CEC930EDA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53C5D-3B7E-1C41-A9BB-8757224F4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1E2CB-CE43-E84A-BB5C-CDC78EFCA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8D1499-6FC5-274D-B0FD-52C6042A4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86A78A-A6A4-BE41-9FA2-44F5D4BC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47B3-8636-7246-A7C7-21D1E31E10E9}" type="datetime1">
              <a:rPr lang="en-US" smtClean="0"/>
              <a:t>1/11/22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E91E7-DA8A-2142-8523-D9E8845B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C194B-39D3-BD41-A8D8-2CB16F4FF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9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13DF-B1DF-9845-97B2-7BB4398F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31AF6-7D29-DE44-A28F-66B5DB7E1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5675-81B4-D942-8EFA-4CFF459A49C7}" type="datetime1">
              <a:rPr lang="en-US" smtClean="0"/>
              <a:t>1/11/22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4EE6B1-41C5-3F49-9E68-E0452C7E0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423BB-83B4-0949-8038-5F20604C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3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4FF24A-CBE8-3D4F-90D2-35864BE0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376C-C543-144D-B0E6-533F5BE68808}" type="datetime1">
              <a:rPr lang="en-US" smtClean="0"/>
              <a:t>1/11/22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846C7-DC91-4444-86E7-6D163DF46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48CAE-976A-084A-AA13-8A7A62B68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4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28653-A2E3-8E44-BA12-C63E909A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1BFF9-286A-184D-A90D-028305DBB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849C60-DC49-104B-8196-3B9D8CB30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04F54-1988-CD4B-B10B-50B5A339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0D07-46BD-F349-8D83-3A097E6352C3}" type="datetime1">
              <a:rPr lang="en-US" smtClean="0"/>
              <a:t>1/11/22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680FD-139C-6D44-B911-9603DE83C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E8D30-4C19-C242-BF43-318029705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6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3305-E20D-0948-9427-01823FDE3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06D93-04E7-0E4C-A1FB-A58BA9BE2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52F08E-DADF-124D-8A31-24DFB8A9D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2590E-543C-8049-A5D0-7716E6FBC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3204-5088-7246-8D31-C82B0B560D5C}" type="datetime1">
              <a:rPr lang="en-US" smtClean="0"/>
              <a:t>1/11/22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B405E-2CC3-F043-BC06-03479B017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8039D-F65D-FB40-BC1A-270E0DFE4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6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AB3657-9936-EC47-A7A5-64D577333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3E908-F867-9849-A8AD-7EBBA4570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72708-05DC-E74E-95B3-43BC9A5AC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B454D-C9FA-1141-8CFA-98D496B3913D}" type="datetime1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7E0EF-9322-FC4B-94F0-3F0D2A7C1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4DE85-1888-8941-B17D-0DCFC34D9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A72B-A848-BD42-81F4-4D061834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4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43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4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66.png"/><Relationship Id="rId3" Type="http://schemas.openxmlformats.org/officeDocument/2006/relationships/image" Target="../media/image62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4.png"/><Relationship Id="rId10" Type="http://schemas.openxmlformats.org/officeDocument/2006/relationships/image" Target="../media/image63.png"/><Relationship Id="rId9" Type="http://schemas.openxmlformats.org/officeDocument/2006/relationships/image" Target="../media/image3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67.pn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94.png"/><Relationship Id="rId4" Type="http://schemas.openxmlformats.org/officeDocument/2006/relationships/image" Target="../media/image68.png"/><Relationship Id="rId9" Type="http://schemas.openxmlformats.org/officeDocument/2006/relationships/image" Target="../media/image4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95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92.png"/><Relationship Id="rId5" Type="http://schemas.openxmlformats.org/officeDocument/2006/relationships/image" Target="../media/image81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85.png"/><Relationship Id="rId1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2.emf"/><Relationship Id="rId4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08.png"/><Relationship Id="rId7" Type="http://schemas.openxmlformats.org/officeDocument/2006/relationships/image" Target="../media/image70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5" Type="http://schemas.openxmlformats.org/officeDocument/2006/relationships/image" Target="../media/image111.png"/><Relationship Id="rId4" Type="http://schemas.openxmlformats.org/officeDocument/2006/relationships/image" Target="../media/image1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116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0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90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customXml" Target="../ink/ink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80.png"/><Relationship Id="rId5" Type="http://schemas.openxmlformats.org/officeDocument/2006/relationships/image" Target="../media/image36.png"/><Relationship Id="rId15" Type="http://schemas.openxmlformats.org/officeDocument/2006/relationships/image" Target="../media/image41.svg"/><Relationship Id="rId10" Type="http://schemas.openxmlformats.org/officeDocument/2006/relationships/image" Target="../media/image370.png"/><Relationship Id="rId4" Type="http://schemas.openxmlformats.org/officeDocument/2006/relationships/image" Target="../media/image35.png"/><Relationship Id="rId9" Type="http://schemas.openxmlformats.org/officeDocument/2006/relationships/image" Target="../media/image360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3FD76-A854-1E40-BFAD-1E219FD765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Unbiased Delay Measurement </a:t>
            </a:r>
            <a:br>
              <a:rPr lang="en-US" sz="4800" b="1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4800" b="1" dirty="0">
                <a:latin typeface="Baskerville" panose="02020502070401020303" pitchFamily="18" charset="0"/>
                <a:ea typeface="Baskerville" panose="02020502070401020303" pitchFamily="18" charset="0"/>
              </a:rPr>
              <a:t>in the Data Plane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3C677D6-E333-404F-B9C6-DEC5344B7C4F}"/>
              </a:ext>
            </a:extLst>
          </p:cNvPr>
          <p:cNvSpPr txBox="1">
            <a:spLocks/>
          </p:cNvSpPr>
          <p:nvPr/>
        </p:nvSpPr>
        <p:spPr>
          <a:xfrm>
            <a:off x="1524000" y="4982593"/>
            <a:ext cx="9144000" cy="1039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err="1">
                <a:latin typeface="Baskerville" panose="02020502070401020303" pitchFamily="18" charset="0"/>
                <a:ea typeface="Baskerville" panose="02020502070401020303" pitchFamily="18" charset="0"/>
              </a:rPr>
              <a:t>Yufei</a:t>
            </a:r>
            <a:r>
              <a:rPr lang="en-US" u="sng" dirty="0">
                <a:latin typeface="Baskerville" panose="02020502070401020303" pitchFamily="18" charset="0"/>
                <a:ea typeface="Baskerville" panose="02020502070401020303" pitchFamily="18" charset="0"/>
              </a:rPr>
              <a:t> Zheng</a:t>
            </a: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    </a:t>
            </a:r>
            <a:r>
              <a:rPr lang="en-US" dirty="0" err="1">
                <a:latin typeface="Baskerville" panose="02020502070401020303" pitchFamily="18" charset="0"/>
                <a:ea typeface="Baskerville" panose="02020502070401020303" pitchFamily="18" charset="0"/>
              </a:rPr>
              <a:t>Xiaoqi</a:t>
            </a: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 Chen    Mark Braverman    Jennifer Rexford</a:t>
            </a:r>
          </a:p>
          <a:p>
            <a:r>
              <a:rPr lang="en-US" i="1" dirty="0">
                <a:latin typeface="Baskerville" panose="02020502070401020303" pitchFamily="18" charset="0"/>
                <a:ea typeface="Baskerville" panose="02020502070401020303" pitchFamily="18" charset="0"/>
              </a:rPr>
              <a:t>Princeton University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B3BDF66-933B-2548-BCFA-A5E660F9F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7584" y="344488"/>
            <a:ext cx="2501900" cy="6858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5C88CCA-D66A-794F-A7CC-D1956894E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7242" y="344488"/>
            <a:ext cx="685800" cy="685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B444B1-E30B-8448-A6B2-8C5E75C4E685}"/>
              </a:ext>
            </a:extLst>
          </p:cNvPr>
          <p:cNvSpPr txBox="1"/>
          <p:nvPr/>
        </p:nvSpPr>
        <p:spPr>
          <a:xfrm>
            <a:off x="1456489" y="6244202"/>
            <a:ext cx="9279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SIAM The Symposium on Algorithmic Principles of Computer  (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</a:rPr>
              <a:t>APOCS 2022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), Virginia (Online)</a:t>
            </a:r>
          </a:p>
        </p:txBody>
      </p:sp>
      <p:pic>
        <p:nvPicPr>
          <p:cNvPr id="1026" name="Picture 2" descr="Photo of Jennifer Rexford">
            <a:extLst>
              <a:ext uri="{FF2B5EF4-FFF2-40B4-BE49-F238E27FC236}">
                <a16:creationId xmlns:a16="http://schemas.microsoft.com/office/drawing/2014/main" id="{3F44401D-6B94-AF4D-9427-2FFFEA88E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772" y="3620349"/>
            <a:ext cx="834571" cy="125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 of Mark Braverman">
            <a:extLst>
              <a:ext uri="{FF2B5EF4-FFF2-40B4-BE49-F238E27FC236}">
                <a16:creationId xmlns:a16="http://schemas.microsoft.com/office/drawing/2014/main" id="{A60F07E2-C71F-5D40-ACEF-255914865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3620349"/>
            <a:ext cx="834571" cy="125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oto of Xiaoqi Chen">
            <a:extLst>
              <a:ext uri="{FF2B5EF4-FFF2-40B4-BE49-F238E27FC236}">
                <a16:creationId xmlns:a16="http://schemas.microsoft.com/office/drawing/2014/main" id="{6D3C1B9B-3E3A-1649-96DF-6186A01A5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4" y="3620349"/>
            <a:ext cx="834571" cy="125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087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7E642-A34F-9B4B-A6A5-EF6D8DF8F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Bias against large delays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522B6-9CF2-D843-A2D0-A4DFE419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53DCA7-EE26-BC4D-8874-68B14987A959}"/>
                  </a:ext>
                </a:extLst>
              </p:cNvPr>
              <p:cNvSpPr/>
              <p:nvPr/>
            </p:nvSpPr>
            <p:spPr>
              <a:xfrm>
                <a:off x="3581401" y="6306804"/>
                <a:ext cx="568542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skerville" panose="02020502070401020303" pitchFamily="18" charset="0"/>
                    <a:ea typeface="Baskerville" panose="02020502070401020303" pitchFamily="18" charset="0"/>
                    <a:cs typeface="Calibri" panose="020F0502020204030204" pitchFamily="34" charset="0"/>
                  </a:rPr>
                  <a:t>Bi-directional campus trace, memory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sz="2000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skerville" panose="02020502070401020303" pitchFamily="18" charset="0"/>
                  <a:ea typeface="Baskerville" panose="02020502070401020303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53DCA7-EE26-BC4D-8874-68B14987A9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1" y="6306804"/>
                <a:ext cx="5685429" cy="400110"/>
              </a:xfrm>
              <a:prstGeom prst="rect">
                <a:avLst/>
              </a:prstGeom>
              <a:blipFill>
                <a:blip r:embed="rId3"/>
                <a:stretch>
                  <a:fillRect l="-1339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B067589-9A68-0445-96FA-6EEDCA1E1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530" y="1359566"/>
            <a:ext cx="7720940" cy="514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46C9F80-D546-E64A-89F4-848506757383}"/>
                  </a:ext>
                </a:extLst>
              </p:cNvPr>
              <p:cNvSpPr txBox="1"/>
              <p:nvPr/>
            </p:nvSpPr>
            <p:spPr>
              <a:xfrm>
                <a:off x="9751198" y="5998554"/>
                <a:ext cx="3271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46C9F80-D546-E64A-89F4-848506757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198" y="5998554"/>
                <a:ext cx="327115" cy="430887"/>
              </a:xfrm>
              <a:prstGeom prst="rect">
                <a:avLst/>
              </a:prstGeom>
              <a:blipFill>
                <a:blip r:embed="rId3"/>
                <a:stretch>
                  <a:fillRect l="-26923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EF04CA-1734-244F-976B-3240FE35646E}"/>
                  </a:ext>
                </a:extLst>
              </p:cNvPr>
              <p:cNvSpPr txBox="1"/>
              <p:nvPr/>
            </p:nvSpPr>
            <p:spPr>
              <a:xfrm>
                <a:off x="8096513" y="5998553"/>
                <a:ext cx="59293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𝑰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EF04CA-1734-244F-976B-3240FE356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513" y="5998553"/>
                <a:ext cx="592932" cy="430887"/>
              </a:xfrm>
              <a:prstGeom prst="rect">
                <a:avLst/>
              </a:prstGeom>
              <a:blipFill>
                <a:blip r:embed="rId4"/>
                <a:stretch>
                  <a:fillRect l="-10638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5">
            <a:extLst>
              <a:ext uri="{FF2B5EF4-FFF2-40B4-BE49-F238E27FC236}">
                <a16:creationId xmlns:a16="http://schemas.microsoft.com/office/drawing/2014/main" id="{B075C510-B619-D349-9971-81F432C3D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872360"/>
              </p:ext>
            </p:extLst>
          </p:nvPr>
        </p:nvGraphicFramePr>
        <p:xfrm>
          <a:off x="7556441" y="4001059"/>
          <a:ext cx="3138406" cy="2466289"/>
        </p:xfrm>
        <a:graphic>
          <a:graphicData uri="http://schemas.openxmlformats.org/drawingml/2006/table">
            <a:tbl>
              <a:tblPr firstRow="1" bandRow="1"/>
              <a:tblGrid>
                <a:gridCol w="1569203">
                  <a:extLst>
                    <a:ext uri="{9D8B030D-6E8A-4147-A177-3AD203B41FA5}">
                      <a16:colId xmlns:a16="http://schemas.microsoft.com/office/drawing/2014/main" val="2334498868"/>
                    </a:ext>
                  </a:extLst>
                </a:gridCol>
                <a:gridCol w="1569203">
                  <a:extLst>
                    <a:ext uri="{9D8B030D-6E8A-4147-A177-3AD203B41FA5}">
                      <a16:colId xmlns:a16="http://schemas.microsoft.com/office/drawing/2014/main" val="1923696060"/>
                    </a:ext>
                  </a:extLst>
                </a:gridCol>
              </a:tblGrid>
              <a:tr h="487837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Timestamp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95395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35578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2959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488768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71525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4874DB0-87BF-4140-A0BF-DD77F4F42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Bias against large delays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A8163-BCC0-994C-9E89-AE2576AD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10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3D6A56-BF74-F14D-964F-B0B4EF862438}"/>
              </a:ext>
            </a:extLst>
          </p:cNvPr>
          <p:cNvCxnSpPr>
            <a:cxnSpLocks/>
          </p:cNvCxnSpPr>
          <p:nvPr/>
        </p:nvCxnSpPr>
        <p:spPr>
          <a:xfrm>
            <a:off x="7781737" y="6213996"/>
            <a:ext cx="255503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9F3D220-742B-E148-87D5-A77C3ED10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8867505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Why hard to sample a higher delay?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Baskerville" panose="02020502070401020303" pitchFamily="18" charset="0"/>
                <a:ea typeface="Baskerville" panose="02020502070401020303" pitchFamily="18" charset="0"/>
              </a:rPr>
              <a:t>Request stays in memory longer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Baskerville" panose="02020502070401020303" pitchFamily="18" charset="0"/>
                <a:ea typeface="Baskerville" panose="02020502070401020303" pitchFamily="18" charset="0"/>
              </a:rPr>
              <a:t>Records in memory overwritten on hash collisions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Baskerville" panose="02020502070401020303" pitchFamily="18" charset="0"/>
                <a:ea typeface="Baskerville" panose="02020502070401020303" pitchFamily="18" charset="0"/>
              </a:rPr>
              <a:t>More vulnerable to evictions</a:t>
            </a:r>
            <a:endParaRPr lang="en-US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1367D6-0DFB-0948-BD0D-A587AE775F92}"/>
              </a:ext>
            </a:extLst>
          </p:cNvPr>
          <p:cNvSpPr txBox="1"/>
          <p:nvPr/>
        </p:nvSpPr>
        <p:spPr>
          <a:xfrm>
            <a:off x="7619527" y="3429000"/>
            <a:ext cx="299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</a:rPr>
              <a:t>Hash-indexed array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F97330B-7688-924D-BA45-183CEAE40C2D}"/>
                  </a:ext>
                </a:extLst>
              </p:cNvPr>
              <p:cNvSpPr txBox="1"/>
              <p:nvPr/>
            </p:nvSpPr>
            <p:spPr>
              <a:xfrm>
                <a:off x="4220026" y="5299771"/>
                <a:ext cx="1709442" cy="487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𝒓𝒆𝒒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F97330B-7688-924D-BA45-183CEAE40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026" y="5299771"/>
                <a:ext cx="1709442" cy="487185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7081B2-A1F8-EC49-843C-C3E98A44DD9B}"/>
              </a:ext>
            </a:extLst>
          </p:cNvPr>
          <p:cNvCxnSpPr>
            <a:cxnSpLocks/>
          </p:cNvCxnSpPr>
          <p:nvPr/>
        </p:nvCxnSpPr>
        <p:spPr>
          <a:xfrm>
            <a:off x="6011655" y="5515215"/>
            <a:ext cx="1313523" cy="730905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0FC5F9-C020-7643-B964-9CF876A72DA9}"/>
                  </a:ext>
                </a:extLst>
              </p:cNvPr>
              <p:cNvSpPr txBox="1"/>
              <p:nvPr/>
            </p:nvSpPr>
            <p:spPr>
              <a:xfrm>
                <a:off x="6319912" y="5234203"/>
                <a:ext cx="1029577" cy="487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0FC5F9-C020-7643-B964-9CF876A72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912" y="5234203"/>
                <a:ext cx="1029577" cy="487185"/>
              </a:xfrm>
              <a:prstGeom prst="rect">
                <a:avLst/>
              </a:prstGeom>
              <a:blipFill>
                <a:blip r:embed="rId6"/>
                <a:stretch>
                  <a:fillRect l="-365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B94C266-CA5D-ED47-9E97-A724FA4097DB}"/>
                  </a:ext>
                </a:extLst>
              </p:cNvPr>
              <p:cNvSpPr txBox="1"/>
              <p:nvPr/>
            </p:nvSpPr>
            <p:spPr>
              <a:xfrm>
                <a:off x="8075024" y="5025753"/>
                <a:ext cx="59293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sSub>
                        <m:sSubPr>
                          <m:ctrlPr>
                            <a:rPr lang="en-US" sz="2200" b="1" i="1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200" b="1" i="1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200" b="1" dirty="0">
                  <a:ln>
                    <a:noFill/>
                  </a:ln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B94C266-CA5D-ED47-9E97-A724FA409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024" y="5025753"/>
                <a:ext cx="592932" cy="430887"/>
              </a:xfrm>
              <a:prstGeom prst="rect">
                <a:avLst/>
              </a:prstGeom>
              <a:blipFill>
                <a:blip r:embed="rId7"/>
                <a:stretch>
                  <a:fillRect l="-851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6C1E477-14AD-B14E-B546-FA0311000C45}"/>
                  </a:ext>
                </a:extLst>
              </p:cNvPr>
              <p:cNvSpPr txBox="1"/>
              <p:nvPr/>
            </p:nvSpPr>
            <p:spPr>
              <a:xfrm>
                <a:off x="9715573" y="5025753"/>
                <a:ext cx="3271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200" b="1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6C1E477-14AD-B14E-B546-FA0311000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73" y="5025753"/>
                <a:ext cx="327115" cy="430887"/>
              </a:xfrm>
              <a:prstGeom prst="rect">
                <a:avLst/>
              </a:prstGeom>
              <a:blipFill>
                <a:blip r:embed="rId8"/>
                <a:stretch>
                  <a:fillRect r="-7692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99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AF555-EDAC-C046-BD42-ABCDD351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Attempts to mitigate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B9A44-7CA4-4B49-B663-47E43114A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17526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Favor existing entries in memory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</a:rPr>
              <a:t>Orphaned requests</a:t>
            </a:r>
            <a:r>
              <a:rPr lang="en-US" sz="2800" dirty="0">
                <a:latin typeface="Baskerville" panose="02020502070401020303" pitchFamily="18" charset="0"/>
                <a:ea typeface="Baskerville" panose="02020502070401020303" pitchFamily="18" charset="0"/>
              </a:rPr>
              <a:t> fill up memory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Use time threshold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Baskerville" panose="02020502070401020303" pitchFamily="18" charset="0"/>
                <a:ea typeface="Baskerville" panose="02020502070401020303" pitchFamily="18" charset="0"/>
              </a:rPr>
              <a:t>Hard to tune threshold to use memory efficiently while generating good </a:t>
            </a:r>
            <a:r>
              <a:rPr lang="en-US" sz="28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approx</a:t>
            </a:r>
            <a:r>
              <a:rPr lang="en-US" sz="2800" dirty="0">
                <a:latin typeface="Baskerville" panose="02020502070401020303" pitchFamily="18" charset="0"/>
                <a:ea typeface="Baskerville" panose="02020502070401020303" pitchFamily="18" charset="0"/>
              </a:rPr>
              <a:t> CDF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86886-AE88-5C46-9B51-105D6142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26" name="Table 5">
            <a:extLst>
              <a:ext uri="{FF2B5EF4-FFF2-40B4-BE49-F238E27FC236}">
                <a16:creationId xmlns:a16="http://schemas.microsoft.com/office/drawing/2014/main" id="{FDFC6669-7B4D-BB4E-91B2-2146949CB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311747"/>
              </p:ext>
            </p:extLst>
          </p:nvPr>
        </p:nvGraphicFramePr>
        <p:xfrm>
          <a:off x="8431652" y="3429000"/>
          <a:ext cx="3138406" cy="2466289"/>
        </p:xfrm>
        <a:graphic>
          <a:graphicData uri="http://schemas.openxmlformats.org/drawingml/2006/table">
            <a:tbl>
              <a:tblPr firstRow="1" bandRow="1"/>
              <a:tblGrid>
                <a:gridCol w="1569203">
                  <a:extLst>
                    <a:ext uri="{9D8B030D-6E8A-4147-A177-3AD203B41FA5}">
                      <a16:colId xmlns:a16="http://schemas.microsoft.com/office/drawing/2014/main" val="2334498868"/>
                    </a:ext>
                  </a:extLst>
                </a:gridCol>
                <a:gridCol w="1569203">
                  <a:extLst>
                    <a:ext uri="{9D8B030D-6E8A-4147-A177-3AD203B41FA5}">
                      <a16:colId xmlns:a16="http://schemas.microsoft.com/office/drawing/2014/main" val="1923696060"/>
                    </a:ext>
                  </a:extLst>
                </a:gridCol>
              </a:tblGrid>
              <a:tr h="487837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Timestamp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95395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35578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2959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488768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71525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CE187FA-BBBE-A54E-BFEF-12C57E6C4870}"/>
                  </a:ext>
                </a:extLst>
              </p:cNvPr>
              <p:cNvSpPr txBox="1"/>
              <p:nvPr/>
            </p:nvSpPr>
            <p:spPr>
              <a:xfrm>
                <a:off x="8950235" y="5419632"/>
                <a:ext cx="59293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CE187FA-BBBE-A54E-BFEF-12C57E6C4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235" y="5419632"/>
                <a:ext cx="592932" cy="430887"/>
              </a:xfrm>
              <a:prstGeom prst="rect">
                <a:avLst/>
              </a:prstGeom>
              <a:blipFill>
                <a:blip r:embed="rId3"/>
                <a:stretch>
                  <a:fillRect l="-10417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5E586A0-E58B-504C-80CB-0E40DD94C91C}"/>
                  </a:ext>
                </a:extLst>
              </p:cNvPr>
              <p:cNvSpPr txBox="1"/>
              <p:nvPr/>
            </p:nvSpPr>
            <p:spPr>
              <a:xfrm>
                <a:off x="10604920" y="5419633"/>
                <a:ext cx="3271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5E586A0-E58B-504C-80CB-0E40DD94C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920" y="5419633"/>
                <a:ext cx="327115" cy="430887"/>
              </a:xfrm>
              <a:prstGeom prst="rect">
                <a:avLst/>
              </a:prstGeom>
              <a:blipFill>
                <a:blip r:embed="rId4"/>
                <a:stretch>
                  <a:fillRect l="-2692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C53D8B8-6E68-CC46-8D48-F15C4A148FFC}"/>
                  </a:ext>
                </a:extLst>
              </p:cNvPr>
              <p:cNvSpPr txBox="1"/>
              <p:nvPr/>
            </p:nvSpPr>
            <p:spPr>
              <a:xfrm>
                <a:off x="8950235" y="3960748"/>
                <a:ext cx="592932" cy="462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C53D8B8-6E68-CC46-8D48-F15C4A148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235" y="3960748"/>
                <a:ext cx="592932" cy="462884"/>
              </a:xfrm>
              <a:prstGeom prst="rect">
                <a:avLst/>
              </a:prstGeom>
              <a:blipFill>
                <a:blip r:embed="rId5"/>
                <a:stretch>
                  <a:fillRect l="-6250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CC69401-7283-B24C-9358-814F09ACDD05}"/>
                  </a:ext>
                </a:extLst>
              </p:cNvPr>
              <p:cNvSpPr txBox="1"/>
              <p:nvPr/>
            </p:nvSpPr>
            <p:spPr>
              <a:xfrm>
                <a:off x="8952313" y="4950837"/>
                <a:ext cx="59293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CC69401-7283-B24C-9358-814F09ACD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2313" y="4950837"/>
                <a:ext cx="592932" cy="430887"/>
              </a:xfrm>
              <a:prstGeom prst="rect">
                <a:avLst/>
              </a:prstGeom>
              <a:blipFill>
                <a:blip r:embed="rId6"/>
                <a:stretch>
                  <a:fillRect l="-8511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AB56973-B568-B64A-B478-C91B79206975}"/>
                  </a:ext>
                </a:extLst>
              </p:cNvPr>
              <p:cNvSpPr txBox="1"/>
              <p:nvPr/>
            </p:nvSpPr>
            <p:spPr>
              <a:xfrm>
                <a:off x="10607584" y="3958002"/>
                <a:ext cx="327115" cy="462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AB56973-B568-B64A-B478-C91B79206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7584" y="3958002"/>
                <a:ext cx="327115" cy="462884"/>
              </a:xfrm>
              <a:prstGeom prst="rect">
                <a:avLst/>
              </a:prstGeom>
              <a:blipFill>
                <a:blip r:embed="rId7"/>
                <a:stretch>
                  <a:fillRect l="-18519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81EE9F-E08B-7E46-94ED-F88AB7AB83F4}"/>
                  </a:ext>
                </a:extLst>
              </p:cNvPr>
              <p:cNvSpPr txBox="1"/>
              <p:nvPr/>
            </p:nvSpPr>
            <p:spPr>
              <a:xfrm>
                <a:off x="10607584" y="4938696"/>
                <a:ext cx="3271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81EE9F-E08B-7E46-94ED-F88AB7AB8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7584" y="4938696"/>
                <a:ext cx="327115" cy="430887"/>
              </a:xfrm>
              <a:prstGeom prst="rect">
                <a:avLst/>
              </a:prstGeom>
              <a:blipFill>
                <a:blip r:embed="rId8"/>
                <a:stretch>
                  <a:fillRect l="-18519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840810E2-B9E3-464B-B2B5-B9B207347DF7}"/>
              </a:ext>
            </a:extLst>
          </p:cNvPr>
          <p:cNvSpPr txBox="1"/>
          <p:nvPr/>
        </p:nvSpPr>
        <p:spPr>
          <a:xfrm>
            <a:off x="8494738" y="2856941"/>
            <a:ext cx="299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</a:rPr>
              <a:t>Hash-indexed array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9CAD2FD-AC6E-A44C-A24D-DEFA3FEC4302}"/>
                  </a:ext>
                </a:extLst>
              </p:cNvPr>
              <p:cNvSpPr txBox="1"/>
              <p:nvPr/>
            </p:nvSpPr>
            <p:spPr>
              <a:xfrm>
                <a:off x="5095237" y="4727712"/>
                <a:ext cx="170944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𝒓𝒆𝒒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9CAD2FD-AC6E-A44C-A24D-DEFA3FEC4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237" y="4727712"/>
                <a:ext cx="1709442" cy="430887"/>
              </a:xfrm>
              <a:prstGeom prst="rect">
                <a:avLst/>
              </a:prstGeom>
              <a:blipFill>
                <a:blip r:embed="rId9"/>
                <a:stretch>
                  <a:fillRect l="-296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AE69458-24BD-5848-8D22-B0E312EC773C}"/>
              </a:ext>
            </a:extLst>
          </p:cNvPr>
          <p:cNvCxnSpPr>
            <a:cxnSpLocks/>
          </p:cNvCxnSpPr>
          <p:nvPr/>
        </p:nvCxnSpPr>
        <p:spPr>
          <a:xfrm>
            <a:off x="6886866" y="4943156"/>
            <a:ext cx="1313523" cy="730905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F596AC0-868D-1342-8D03-91792A73916C}"/>
                  </a:ext>
                </a:extLst>
              </p:cNvPr>
              <p:cNvSpPr txBox="1"/>
              <p:nvPr/>
            </p:nvSpPr>
            <p:spPr>
              <a:xfrm>
                <a:off x="7195123" y="4662144"/>
                <a:ext cx="10295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F596AC0-868D-1342-8D03-91792A739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123" y="4662144"/>
                <a:ext cx="1029577" cy="430887"/>
              </a:xfrm>
              <a:prstGeom prst="rect">
                <a:avLst/>
              </a:prstGeom>
              <a:blipFill>
                <a:blip r:embed="rId10"/>
                <a:stretch>
                  <a:fillRect l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E5A5B9-1F0D-7C44-A187-E1B3CC0B6F30}"/>
                  </a:ext>
                </a:extLst>
              </p:cNvPr>
              <p:cNvSpPr txBox="1"/>
              <p:nvPr/>
            </p:nvSpPr>
            <p:spPr>
              <a:xfrm>
                <a:off x="8950235" y="4453694"/>
                <a:ext cx="59293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sSub>
                        <m:sSubPr>
                          <m:ctrlPr>
                            <a:rPr lang="en-US" sz="2200" b="1" i="1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200" b="1" i="1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200" b="1" dirty="0">
                  <a:ln>
                    <a:noFill/>
                  </a:ln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E5A5B9-1F0D-7C44-A187-E1B3CC0B6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235" y="4453694"/>
                <a:ext cx="592932" cy="430887"/>
              </a:xfrm>
              <a:prstGeom prst="rect">
                <a:avLst/>
              </a:prstGeom>
              <a:blipFill>
                <a:blip r:embed="rId11"/>
                <a:stretch>
                  <a:fillRect l="-6250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ADCA4E4-CEE6-054B-AD3D-B2D695706FDF}"/>
                  </a:ext>
                </a:extLst>
              </p:cNvPr>
              <p:cNvSpPr txBox="1"/>
              <p:nvPr/>
            </p:nvSpPr>
            <p:spPr>
              <a:xfrm>
                <a:off x="10590784" y="4453694"/>
                <a:ext cx="3271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200" b="1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ADCA4E4-CEE6-054B-AD3D-B2D695706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0784" y="4453694"/>
                <a:ext cx="327115" cy="430887"/>
              </a:xfrm>
              <a:prstGeom prst="rect">
                <a:avLst/>
              </a:prstGeom>
              <a:blipFill>
                <a:blip r:embed="rId12"/>
                <a:stretch>
                  <a:fillRect r="-1111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B0B4628-8426-4F4C-A181-EB4E3AF486E6}"/>
              </a:ext>
            </a:extLst>
          </p:cNvPr>
          <p:cNvCxnSpPr>
            <a:cxnSpLocks/>
          </p:cNvCxnSpPr>
          <p:nvPr/>
        </p:nvCxnSpPr>
        <p:spPr>
          <a:xfrm>
            <a:off x="8656948" y="5641937"/>
            <a:ext cx="255503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69D7567-9C49-FE42-B585-10CF693F1EAC}"/>
              </a:ext>
            </a:extLst>
          </p:cNvPr>
          <p:cNvSpPr txBox="1"/>
          <p:nvPr/>
        </p:nvSpPr>
        <p:spPr>
          <a:xfrm>
            <a:off x="9457944" y="5258318"/>
            <a:ext cx="1200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</a:rPr>
              <a:t>Expired!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6AE10A-62DD-F249-A933-B03CB30A0E8D}"/>
              </a:ext>
            </a:extLst>
          </p:cNvPr>
          <p:cNvSpPr txBox="1"/>
          <p:nvPr/>
        </p:nvSpPr>
        <p:spPr>
          <a:xfrm>
            <a:off x="9166952" y="2365095"/>
            <a:ext cx="2226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Threshold 100ms</a:t>
            </a:r>
          </a:p>
        </p:txBody>
      </p:sp>
      <p:pic>
        <p:nvPicPr>
          <p:cNvPr id="42" name="Graphic 41" descr="Alarm clock with solid fill">
            <a:extLst>
              <a:ext uri="{FF2B5EF4-FFF2-40B4-BE49-F238E27FC236}">
                <a16:creationId xmlns:a16="http://schemas.microsoft.com/office/drawing/2014/main" id="{89418ED8-CD2C-C04A-97BE-966BF68A01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10600" y="2271585"/>
            <a:ext cx="556352" cy="55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6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4" grpId="0"/>
      <p:bldP spid="34" grpId="1"/>
      <p:bldP spid="34" grpId="2"/>
      <p:bldP spid="36" grpId="0"/>
      <p:bldP spid="36" grpId="1"/>
      <p:bldP spid="36" grpId="2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3E7A4C48-F730-004F-93CB-D4CABF78DED7}"/>
              </a:ext>
            </a:extLst>
          </p:cNvPr>
          <p:cNvGrpSpPr/>
          <p:nvPr/>
        </p:nvGrpSpPr>
        <p:grpSpPr>
          <a:xfrm>
            <a:off x="6252390" y="2991831"/>
            <a:ext cx="4213273" cy="2072144"/>
            <a:chOff x="6252390" y="2991831"/>
            <a:chExt cx="4213273" cy="2072144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6ABE4E-B28F-1047-B958-03F1DB346571}"/>
                </a:ext>
              </a:extLst>
            </p:cNvPr>
            <p:cNvGrpSpPr/>
            <p:nvPr/>
          </p:nvGrpSpPr>
          <p:grpSpPr>
            <a:xfrm>
              <a:off x="6252390" y="2991831"/>
              <a:ext cx="4213273" cy="2072144"/>
              <a:chOff x="5096373" y="4472981"/>
              <a:chExt cx="4213273" cy="20721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DB570CFC-B3CA-CD43-AB14-E079E6E9D458}"/>
                      </a:ext>
                    </a:extLst>
                  </p:cNvPr>
                  <p:cNvSpPr txBox="1"/>
                  <p:nvPr/>
                </p:nvSpPr>
                <p:spPr>
                  <a:xfrm>
                    <a:off x="7263874" y="5270137"/>
                    <a:ext cx="204577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counter 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+=</m:t>
                        </m:r>
                        <m: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a14:m>
                    <a:endParaRPr lang="en-US" sz="2400" b="1" dirty="0">
                      <a:solidFill>
                        <a:schemeClr val="accent2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DB570CFC-B3CA-CD43-AB14-E079E6E9D4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3874" y="5270137"/>
                    <a:ext cx="2045772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4294" t="-10811" b="-270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689A8D4-F42A-7C4B-BA38-8FA49EDA4B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39572" y="5569913"/>
                <a:ext cx="126432" cy="285889"/>
              </a:xfrm>
              <a:prstGeom prst="line">
                <a:avLst/>
              </a:prstGeom>
              <a:ln w="158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01D0BFD-AC1B-EE45-AE3E-1F6C2D04E8D3}"/>
                  </a:ext>
                </a:extLst>
              </p:cNvPr>
              <p:cNvGrpSpPr/>
              <p:nvPr/>
            </p:nvGrpSpPr>
            <p:grpSpPr>
              <a:xfrm>
                <a:off x="5096373" y="4472981"/>
                <a:ext cx="3564229" cy="2072144"/>
                <a:chOff x="3678368" y="2431360"/>
                <a:chExt cx="3564229" cy="2072144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0B94A926-7F0D-934C-9B7D-8E0C39739F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0587" y="4074194"/>
                  <a:ext cx="260243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AD43CF6B-75E7-E34B-9C6C-A2A9164CFD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37739" y="2779481"/>
                  <a:ext cx="0" cy="127955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D87FBB6B-E333-C040-A21D-2E5334A14CA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75289" y="4103394"/>
                      <a:ext cx="239758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1B8116E2-D190-BA48-9451-4C51C0A4329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75289" y="4103394"/>
                      <a:ext cx="239758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r="-26316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C0AA361-2DE6-E843-AC9A-AFE9B650A4AC}"/>
                    </a:ext>
                  </a:extLst>
                </p:cNvPr>
                <p:cNvSpPr txBox="1"/>
                <p:nvPr/>
              </p:nvSpPr>
              <p:spPr>
                <a:xfrm>
                  <a:off x="3678368" y="2431360"/>
                  <a:ext cx="1342382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Frequency</a:t>
                  </a:r>
                  <a:endParaRPr lang="en-US" sz="2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7649CE3-C0ED-EB4B-851D-9469D61381A4}"/>
                    </a:ext>
                  </a:extLst>
                </p:cNvPr>
                <p:cNvSpPr txBox="1"/>
                <p:nvPr/>
              </p:nvSpPr>
              <p:spPr>
                <a:xfrm>
                  <a:off x="6306724" y="4103394"/>
                  <a:ext cx="935873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Delay</a:t>
                  </a:r>
                </a:p>
              </p:txBody>
            </p:sp>
          </p:grp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3FD47D1-9282-B549-AAB8-4ECB9FEF1BCC}"/>
                  </a:ext>
                </a:extLst>
              </p:cNvPr>
              <p:cNvSpPr/>
              <p:nvPr/>
            </p:nvSpPr>
            <p:spPr>
              <a:xfrm>
                <a:off x="6999176" y="5977679"/>
                <a:ext cx="302251" cy="134141"/>
              </a:xfrm>
              <a:prstGeom prst="rect">
                <a:avLst/>
              </a:prstGeom>
              <a:noFill/>
              <a:ln w="38100">
                <a:solidFill>
                  <a:schemeClr val="accent2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B5FE6483-1CCF-204E-91A4-0AA5943EAA3C}"/>
                  </a:ext>
                </a:extLst>
              </p:cNvPr>
              <p:cNvGrpSpPr/>
              <p:nvPr/>
            </p:nvGrpSpPr>
            <p:grpSpPr>
              <a:xfrm>
                <a:off x="5456665" y="5005811"/>
                <a:ext cx="2152108" cy="1104474"/>
                <a:chOff x="4038660" y="2964190"/>
                <a:chExt cx="2152108" cy="1104474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31D137AA-E3D6-7448-9902-49E82E810C5C}"/>
                    </a:ext>
                  </a:extLst>
                </p:cNvPr>
                <p:cNvSpPr/>
                <p:nvPr/>
              </p:nvSpPr>
              <p:spPr>
                <a:xfrm>
                  <a:off x="4038660" y="3814180"/>
                  <a:ext cx="309273" cy="254483"/>
                </a:xfrm>
                <a:prstGeom prst="rect">
                  <a:avLst/>
                </a:prstGeom>
                <a:noFill/>
                <a:ln w="38100">
                  <a:solidFill>
                    <a:schemeClr val="accent2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C5DFBDEE-6169-484E-AFA1-F79ABE088CEE}"/>
                    </a:ext>
                  </a:extLst>
                </p:cNvPr>
                <p:cNvSpPr/>
                <p:nvPr/>
              </p:nvSpPr>
              <p:spPr>
                <a:xfrm>
                  <a:off x="4347933" y="3175941"/>
                  <a:ext cx="309273" cy="892723"/>
                </a:xfrm>
                <a:prstGeom prst="rect">
                  <a:avLst/>
                </a:prstGeom>
                <a:noFill/>
                <a:ln w="38100">
                  <a:solidFill>
                    <a:schemeClr val="accent2">
                      <a:alpha val="700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6F7647BE-79C9-8243-BCB1-0CD5AD40A713}"/>
                    </a:ext>
                  </a:extLst>
                </p:cNvPr>
                <p:cNvSpPr/>
                <p:nvPr/>
              </p:nvSpPr>
              <p:spPr>
                <a:xfrm>
                  <a:off x="4655279" y="2964190"/>
                  <a:ext cx="309273" cy="1104474"/>
                </a:xfrm>
                <a:prstGeom prst="rect">
                  <a:avLst/>
                </a:prstGeom>
                <a:noFill/>
                <a:ln w="38100">
                  <a:solidFill>
                    <a:schemeClr val="accent2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E1B3D09-7F10-524D-940A-119DAEE74B85}"/>
                    </a:ext>
                  </a:extLst>
                </p:cNvPr>
                <p:cNvSpPr/>
                <p:nvPr/>
              </p:nvSpPr>
              <p:spPr>
                <a:xfrm>
                  <a:off x="4964552" y="3604918"/>
                  <a:ext cx="309273" cy="463745"/>
                </a:xfrm>
                <a:prstGeom prst="rect">
                  <a:avLst/>
                </a:prstGeom>
                <a:noFill/>
                <a:ln w="38100">
                  <a:solidFill>
                    <a:schemeClr val="accent2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2E95546-9DC8-8747-B421-D74AEA2743BD}"/>
                    </a:ext>
                  </a:extLst>
                </p:cNvPr>
                <p:cNvSpPr/>
                <p:nvPr/>
              </p:nvSpPr>
              <p:spPr>
                <a:xfrm>
                  <a:off x="5271898" y="3454888"/>
                  <a:ext cx="309273" cy="613776"/>
                </a:xfrm>
                <a:prstGeom prst="rect">
                  <a:avLst/>
                </a:prstGeom>
                <a:noFill/>
                <a:ln w="38100">
                  <a:solidFill>
                    <a:schemeClr val="accent2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1E56C6EC-9F23-EF4D-A4D8-2C8BF7103A79}"/>
                    </a:ext>
                  </a:extLst>
                </p:cNvPr>
                <p:cNvSpPr/>
                <p:nvPr/>
              </p:nvSpPr>
              <p:spPr>
                <a:xfrm>
                  <a:off x="5881495" y="3736668"/>
                  <a:ext cx="309273" cy="331582"/>
                </a:xfrm>
                <a:prstGeom prst="rect">
                  <a:avLst/>
                </a:prstGeom>
                <a:noFill/>
                <a:ln w="38100">
                  <a:solidFill>
                    <a:schemeClr val="accent2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9B318D7-B663-244E-B103-910490E75206}"/>
                    </a:ext>
                  </a:extLst>
                </p:cNvPr>
                <p:cNvSpPr txBox="1"/>
                <p:nvPr/>
              </p:nvSpPr>
              <p:spPr>
                <a:xfrm>
                  <a:off x="8118001" y="4631237"/>
                  <a:ext cx="50257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200" b="1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9B318D7-B663-244E-B103-910490E752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8001" y="4631237"/>
                  <a:ext cx="502573" cy="430887"/>
                </a:xfrm>
                <a:prstGeom prst="rect">
                  <a:avLst/>
                </a:prstGeom>
                <a:blipFill>
                  <a:blip r:embed="rId10"/>
                  <a:stretch>
                    <a:fillRect b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2F1174-3859-A04A-A895-0258E4778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Main idea – </a:t>
            </a:r>
            <a:r>
              <a:rPr lang="en-US" sz="3600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correction factor</a:t>
            </a:r>
            <a:endParaRPr lang="en-US" b="1" dirty="0">
              <a:latin typeface="Baskerville SemiBold" panose="02020502070401020303" pitchFamily="18" charset="0"/>
              <a:ea typeface="Baskerville SemiBold" panose="02020502070401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EFC37-8D53-5A45-888D-3C465D229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9618B5-F0C2-A348-BC69-BE9B4B32803F}"/>
              </a:ext>
            </a:extLst>
          </p:cNvPr>
          <p:cNvGrpSpPr/>
          <p:nvPr/>
        </p:nvGrpSpPr>
        <p:grpSpPr>
          <a:xfrm>
            <a:off x="8423349" y="5119317"/>
            <a:ext cx="2007546" cy="554463"/>
            <a:chOff x="8561640" y="4712413"/>
            <a:chExt cx="2007546" cy="55446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23BB39D-69D0-D64D-BC5C-517FB6803B1D}"/>
                </a:ext>
              </a:extLst>
            </p:cNvPr>
            <p:cNvCxnSpPr>
              <a:cxnSpLocks/>
            </p:cNvCxnSpPr>
            <p:nvPr/>
          </p:nvCxnSpPr>
          <p:spPr>
            <a:xfrm>
              <a:off x="8561640" y="4712413"/>
              <a:ext cx="173892" cy="20310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5C3140-511A-384B-AEFA-466C4509C094}"/>
                </a:ext>
              </a:extLst>
            </p:cNvPr>
            <p:cNvSpPr txBox="1"/>
            <p:nvPr/>
          </p:nvSpPr>
          <p:spPr>
            <a:xfrm>
              <a:off x="8665139" y="4805211"/>
              <a:ext cx="1904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representative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EE15A5D-BCAA-1747-B1DE-93FA3AA8F084}"/>
              </a:ext>
            </a:extLst>
          </p:cNvPr>
          <p:cNvGrpSpPr/>
          <p:nvPr/>
        </p:nvGrpSpPr>
        <p:grpSpPr>
          <a:xfrm>
            <a:off x="9002509" y="3276234"/>
            <a:ext cx="2522678" cy="993381"/>
            <a:chOff x="9002509" y="3276234"/>
            <a:chExt cx="2522678" cy="99338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DCCA12D-FDE8-5F45-AE64-FAC152AC6648}"/>
                </a:ext>
              </a:extLst>
            </p:cNvPr>
            <p:cNvSpPr/>
            <p:nvPr/>
          </p:nvSpPr>
          <p:spPr>
            <a:xfrm>
              <a:off x="10074117" y="3779901"/>
              <a:ext cx="379462" cy="489714"/>
            </a:xfrm>
            <a:prstGeom prst="ellipse">
              <a:avLst/>
            </a:prstGeom>
            <a:noFill/>
            <a:ln w="3810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F528F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B9338F1-D958-8643-8271-5C6B2A0D7158}"/>
                </a:ext>
              </a:extLst>
            </p:cNvPr>
            <p:cNvSpPr txBox="1"/>
            <p:nvPr/>
          </p:nvSpPr>
          <p:spPr>
            <a:xfrm>
              <a:off x="9002509" y="3276234"/>
              <a:ext cx="25226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  <a:latin typeface="Baskerville SemiBold" panose="02020502070401020303" pitchFamily="18" charset="0"/>
                  <a:ea typeface="Baskerville SemiBold" panose="02020502070401020303" pitchFamily="18" charset="0"/>
                </a:rPr>
                <a:t>Should be larger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D9CA30D-0A33-B240-A3E0-C24778FBA13C}"/>
              </a:ext>
            </a:extLst>
          </p:cNvPr>
          <p:cNvGrpSpPr/>
          <p:nvPr/>
        </p:nvGrpSpPr>
        <p:grpSpPr>
          <a:xfrm>
            <a:off x="2712668" y="4118763"/>
            <a:ext cx="3039806" cy="1342389"/>
            <a:chOff x="2712668" y="4118763"/>
            <a:chExt cx="3039806" cy="134238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12A68DD-0F74-794B-9D0B-41BBE9ADE333}"/>
                </a:ext>
              </a:extLst>
            </p:cNvPr>
            <p:cNvSpPr/>
            <p:nvPr/>
          </p:nvSpPr>
          <p:spPr>
            <a:xfrm>
              <a:off x="2712668" y="4118763"/>
              <a:ext cx="379462" cy="899053"/>
            </a:xfrm>
            <a:prstGeom prst="ellipse">
              <a:avLst/>
            </a:prstGeom>
            <a:noFill/>
            <a:ln w="3810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F528F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D2C6A76-4DFC-364B-BBE6-F64186A808F5}"/>
                </a:ext>
              </a:extLst>
            </p:cNvPr>
            <p:cNvSpPr txBox="1"/>
            <p:nvPr/>
          </p:nvSpPr>
          <p:spPr>
            <a:xfrm>
              <a:off x="3092130" y="4999487"/>
              <a:ext cx="26603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  <a:latin typeface="Baskerville SemiBold" panose="02020502070401020303" pitchFamily="18" charset="0"/>
                  <a:ea typeface="Baskerville SemiBold" panose="02020502070401020303" pitchFamily="18" charset="0"/>
                </a:rPr>
                <a:t>Correction factor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741C498-E9A7-D44A-B511-36B4632DCC6E}"/>
              </a:ext>
            </a:extLst>
          </p:cNvPr>
          <p:cNvGrpSpPr/>
          <p:nvPr/>
        </p:nvGrpSpPr>
        <p:grpSpPr>
          <a:xfrm>
            <a:off x="2322069" y="3443766"/>
            <a:ext cx="3438686" cy="761747"/>
            <a:chOff x="2051763" y="3536245"/>
            <a:chExt cx="3438686" cy="7617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1E27A28-F038-2D45-A41B-2F8EE73E6F64}"/>
                    </a:ext>
                  </a:extLst>
                </p:cNvPr>
                <p:cNvSpPr txBox="1"/>
                <p:nvPr/>
              </p:nvSpPr>
              <p:spPr>
                <a:xfrm rot="5400000">
                  <a:off x="1963277" y="3624731"/>
                  <a:ext cx="76174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1E27A28-F038-2D45-A41B-2F8EE73E6F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963277" y="3624731"/>
                  <a:ext cx="761747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3AA702-0D1D-7545-8258-35D6F1AC1FE7}"/>
                </a:ext>
              </a:extLst>
            </p:cNvPr>
            <p:cNvSpPr txBox="1"/>
            <p:nvPr/>
          </p:nvSpPr>
          <p:spPr>
            <a:xfrm>
              <a:off x="2502452" y="3605011"/>
              <a:ext cx="29879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Baskerville" panose="02020502070401020303" pitchFamily="18" charset="0"/>
                  <a:ea typeface="Baskerville" panose="02020502070401020303" pitchFamily="18" charset="0"/>
                </a:rPr>
                <a:t>unbiased frequency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C372AF7-2B64-4A46-AE96-77CAC8F072EB}"/>
              </a:ext>
            </a:extLst>
          </p:cNvPr>
          <p:cNvSpPr txBox="1"/>
          <p:nvPr/>
        </p:nvSpPr>
        <p:spPr>
          <a:xfrm>
            <a:off x="2133928" y="1711126"/>
            <a:ext cx="795222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Overwrite on hash collisions + correct for bias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B8FA426-668D-E94A-9928-487CDA391741}"/>
                  </a:ext>
                </a:extLst>
              </p:cNvPr>
              <p:cNvSpPr txBox="1"/>
              <p:nvPr/>
            </p:nvSpPr>
            <p:spPr>
              <a:xfrm>
                <a:off x="1458830" y="2746879"/>
                <a:ext cx="253138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 sampled </a:t>
                </a:r>
                <a:r>
                  <a:rPr lang="en-US" sz="2800" dirty="0" err="1">
                    <a:latin typeface="Baskerville" panose="02020502070401020303" pitchFamily="18" charset="0"/>
                    <a:ea typeface="Baskerville" panose="02020502070401020303" pitchFamily="18" charset="0"/>
                  </a:rPr>
                  <a:t>w.p.</a:t>
                </a:r>
                <a:r>
                  <a:rPr lang="en-US" sz="2800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B8FA426-668D-E94A-9928-487CDA391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830" y="2746879"/>
                <a:ext cx="2531385" cy="523220"/>
              </a:xfrm>
              <a:prstGeom prst="rect">
                <a:avLst/>
              </a:prstGeom>
              <a:blipFill>
                <a:blip r:embed="rId11"/>
                <a:stretch>
                  <a:fillRect l="-1493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5C6726B-1506-6E44-9DCC-3598CBD17D23}"/>
                  </a:ext>
                </a:extLst>
              </p:cNvPr>
              <p:cNvSpPr txBox="1"/>
              <p:nvPr/>
            </p:nvSpPr>
            <p:spPr>
              <a:xfrm>
                <a:off x="1458830" y="4126510"/>
                <a:ext cx="2835440" cy="7503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count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2800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 samples</a:t>
                </a:r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5C6726B-1506-6E44-9DCC-3598CBD17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830" y="4126510"/>
                <a:ext cx="2835440" cy="750334"/>
              </a:xfrm>
              <a:prstGeom prst="rect">
                <a:avLst/>
              </a:prstGeom>
              <a:blipFill>
                <a:blip r:embed="rId12"/>
                <a:stretch>
                  <a:fillRect l="-4464" r="-4464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198E29A-35BE-C449-8FBD-68412DE254A7}"/>
                  </a:ext>
                </a:extLst>
              </p:cNvPr>
              <p:cNvSpPr txBox="1"/>
              <p:nvPr/>
            </p:nvSpPr>
            <p:spPr>
              <a:xfrm>
                <a:off x="10056552" y="3700250"/>
                <a:ext cx="287596" cy="6713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 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198E29A-35BE-C449-8FBD-68412DE25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6552" y="3700250"/>
                <a:ext cx="287596" cy="671338"/>
              </a:xfrm>
              <a:prstGeom prst="rect">
                <a:avLst/>
              </a:prstGeom>
              <a:blipFill>
                <a:blip r:embed="rId13"/>
                <a:stretch>
                  <a:fillRect r="-8696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64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D36F14-3B59-DA40-97CC-860BB08CA6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b="1" dirty="0">
                    <a:latin typeface="Baskerville SemiBold" panose="02020502070401020303" pitchFamily="18" charset="0"/>
                    <a:ea typeface="Baskerville SemiBold" panose="02020502070401020303" pitchFamily="18" charset="0"/>
                  </a:rPr>
                  <a:t>Main idea – </a:t>
                </a:r>
                <a:r>
                  <a:rPr lang="en-US" sz="3600" b="1" dirty="0">
                    <a:solidFill>
                      <a:schemeClr val="accent1"/>
                    </a:solidFill>
                    <a:latin typeface="Baskerville SemiBold" panose="02020502070401020303" pitchFamily="18" charset="0"/>
                    <a:ea typeface="Baskerville SemiBold" panose="02020502070401020303" pitchFamily="18" charset="0"/>
                  </a:rPr>
                  <a:t>fridge-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3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endParaRPr lang="en-US" b="1" i="1" dirty="0">
                  <a:latin typeface="Baskerville SemiBold" panose="02020502070401020303" pitchFamily="18" charset="0"/>
                  <a:ea typeface="Baskerville SemiBold" panose="02020502070401020303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D36F14-3B59-DA40-97CC-860BB08CA6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CCB3C-72EC-244E-9A7E-11459BB6BB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233067" cy="57329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dirty="0">
                    <a:solidFill>
                      <a:schemeClr val="accent1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rPr>
                  <a:t>a hash-indexed array of size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solidFill>
                      <a:schemeClr val="accent1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rPr>
                  <a:t> with entering probability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3200" dirty="0">
                  <a:solidFill>
                    <a:schemeClr val="accent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pPr algn="ctr"/>
                <a:endParaRPr lang="en-US" sz="3200" dirty="0">
                  <a:solidFill>
                    <a:schemeClr val="accent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CCB3C-72EC-244E-9A7E-11459BB6BB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233067" cy="573296"/>
              </a:xfrm>
              <a:blipFill>
                <a:blip r:embed="rId4"/>
                <a:stretch>
                  <a:fillRect t="-21277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A3167-0D63-5945-BC60-F8818C8F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13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3BAEB2-DC83-BB4B-9E19-E26513C2EB39}"/>
              </a:ext>
            </a:extLst>
          </p:cNvPr>
          <p:cNvGrpSpPr/>
          <p:nvPr/>
        </p:nvGrpSpPr>
        <p:grpSpPr>
          <a:xfrm>
            <a:off x="3380123" y="3445387"/>
            <a:ext cx="4986559" cy="1004884"/>
            <a:chOff x="6193268" y="3498392"/>
            <a:chExt cx="4986559" cy="100488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4CBDAC7-F0DE-7C47-B7E0-3D4D46312EC4}"/>
                </a:ext>
              </a:extLst>
            </p:cNvPr>
            <p:cNvCxnSpPr>
              <a:cxnSpLocks/>
            </p:cNvCxnSpPr>
            <p:nvPr/>
          </p:nvCxnSpPr>
          <p:spPr>
            <a:xfrm>
              <a:off x="6484597" y="4201762"/>
              <a:ext cx="389583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B9B3EB5-307F-B74B-8AC2-3F4384CB9BFC}"/>
                </a:ext>
              </a:extLst>
            </p:cNvPr>
            <p:cNvCxnSpPr>
              <a:cxnSpLocks/>
            </p:cNvCxnSpPr>
            <p:nvPr/>
          </p:nvCxnSpPr>
          <p:spPr>
            <a:xfrm>
              <a:off x="6487798" y="4087684"/>
              <a:ext cx="0" cy="1140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2087A1C-A433-FC42-B849-D81B47B26CCE}"/>
                    </a:ext>
                  </a:extLst>
                </p:cNvPr>
                <p:cNvSpPr txBox="1"/>
                <p:nvPr/>
              </p:nvSpPr>
              <p:spPr>
                <a:xfrm>
                  <a:off x="6193268" y="4133944"/>
                  <a:ext cx="23975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10C5F5F3-8AC5-1C4C-B357-718641E03D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268" y="4133944"/>
                  <a:ext cx="239758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2381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01042F-3C67-9D4D-A525-0766BFC5072F}"/>
                </a:ext>
              </a:extLst>
            </p:cNvPr>
            <p:cNvSpPr txBox="1"/>
            <p:nvPr/>
          </p:nvSpPr>
          <p:spPr>
            <a:xfrm>
              <a:off x="9924330" y="3498392"/>
              <a:ext cx="12554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Baskerville" panose="02020502070401020303" pitchFamily="18" charset="0"/>
                  <a:ea typeface="Baskerville" panose="02020502070401020303" pitchFamily="18" charset="0"/>
                </a:rPr>
                <a:t>’time’ in fridge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B615AF-EFBA-EA41-984A-168406084A6C}"/>
              </a:ext>
            </a:extLst>
          </p:cNvPr>
          <p:cNvGrpSpPr/>
          <p:nvPr/>
        </p:nvGrpSpPr>
        <p:grpSpPr>
          <a:xfrm>
            <a:off x="3813432" y="3098182"/>
            <a:ext cx="2699910" cy="1040874"/>
            <a:chOff x="7474302" y="3151187"/>
            <a:chExt cx="2699910" cy="10408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3EE228C-A47A-E34C-B285-A5CB417B0951}"/>
                    </a:ext>
                  </a:extLst>
                </p:cNvPr>
                <p:cNvSpPr txBox="1"/>
                <p:nvPr/>
              </p:nvSpPr>
              <p:spPr>
                <a:xfrm>
                  <a:off x="7474302" y="3151187"/>
                  <a:ext cx="2699910" cy="57329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  <a:latin typeface="Baskerville" panose="02020502070401020303" pitchFamily="18" charset="0"/>
                      <a:ea typeface="Baskerville" panose="02020502070401020303" pitchFamily="18" charset="0"/>
                    </a:rPr>
                    <a:t>Expected ‘lifetime’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den>
                      </m:f>
                    </m:oMath>
                  </a14:m>
                  <a:endParaRPr lang="en-US" sz="2000" b="1" dirty="0">
                    <a:solidFill>
                      <a:schemeClr val="bg1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3EE228C-A47A-E34C-B285-A5CB417B09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4302" y="3151187"/>
                  <a:ext cx="2699910" cy="573298"/>
                </a:xfrm>
                <a:prstGeom prst="rect">
                  <a:avLst/>
                </a:prstGeom>
                <a:blipFill>
                  <a:blip r:embed="rId6"/>
                  <a:stretch>
                    <a:fillRect l="-2347" b="-217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CFEFDA0-C659-BE44-A1C2-68375F70DF64}"/>
                </a:ext>
              </a:extLst>
            </p:cNvPr>
            <p:cNvCxnSpPr>
              <a:cxnSpLocks/>
            </p:cNvCxnSpPr>
            <p:nvPr/>
          </p:nvCxnSpPr>
          <p:spPr>
            <a:xfrm>
              <a:off x="8675738" y="4077983"/>
              <a:ext cx="0" cy="1140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0ABC1A9-80A2-5A43-B8DE-F537DB4A00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75738" y="3762882"/>
              <a:ext cx="68212" cy="265888"/>
            </a:xfrm>
            <a:prstGeom prst="line">
              <a:avLst/>
            </a:prstGeom>
            <a:ln w="158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6B6DF816-9A9D-484A-BF47-8A736FBAFB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02" t="26890" r="28761" b="12162"/>
          <a:stretch/>
        </p:blipFill>
        <p:spPr>
          <a:xfrm>
            <a:off x="8462172" y="3490433"/>
            <a:ext cx="825242" cy="12108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5DC00F2-818E-3E47-815E-C9CA87BB6654}"/>
              </a:ext>
            </a:extLst>
          </p:cNvPr>
          <p:cNvGrpSpPr/>
          <p:nvPr/>
        </p:nvGrpSpPr>
        <p:grpSpPr>
          <a:xfrm>
            <a:off x="5780278" y="4371392"/>
            <a:ext cx="1913320" cy="2121483"/>
            <a:chOff x="7442823" y="4181773"/>
            <a:chExt cx="1913320" cy="212148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5BD21D6-4453-EF44-8B62-63D656EF3FFF}"/>
                </a:ext>
              </a:extLst>
            </p:cNvPr>
            <p:cNvGrpSpPr/>
            <p:nvPr/>
          </p:nvGrpSpPr>
          <p:grpSpPr>
            <a:xfrm>
              <a:off x="7442823" y="4181773"/>
              <a:ext cx="1913320" cy="971001"/>
              <a:chOff x="7442823" y="4181773"/>
              <a:chExt cx="1913320" cy="971001"/>
            </a:xfrm>
          </p:grpSpPr>
          <p:sp>
            <p:nvSpPr>
              <p:cNvPr id="18" name="Right Brace 17">
                <a:extLst>
                  <a:ext uri="{FF2B5EF4-FFF2-40B4-BE49-F238E27FC236}">
                    <a16:creationId xmlns:a16="http://schemas.microsoft.com/office/drawing/2014/main" id="{23A3D815-5546-A041-8282-68278E8DCB5A}"/>
                  </a:ext>
                </a:extLst>
              </p:cNvPr>
              <p:cNvSpPr/>
              <p:nvPr/>
            </p:nvSpPr>
            <p:spPr>
              <a:xfrm rot="5400000">
                <a:off x="8209007" y="3415589"/>
                <a:ext cx="254643" cy="1787012"/>
              </a:xfrm>
              <a:prstGeom prst="rightBrace">
                <a:avLst>
                  <a:gd name="adj1" fmla="val 68902"/>
                  <a:gd name="adj2" fmla="val 50279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1B6AD53-2543-DE42-A8C9-BE5E5C343C42}"/>
                  </a:ext>
                </a:extLst>
              </p:cNvPr>
              <p:cNvSpPr txBox="1"/>
              <p:nvPr/>
            </p:nvSpPr>
            <p:spPr>
              <a:xfrm>
                <a:off x="7569130" y="4506443"/>
                <a:ext cx="17870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Samples with </a:t>
                </a:r>
                <a:r>
                  <a:rPr lang="en-US" b="1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large variance</a:t>
                </a:r>
                <a:endParaRPr lang="en-US" b="1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pic>
          <p:nvPicPr>
            <p:cNvPr id="17" name="Picture 16" descr="Shape&#10;&#10;Description automatically generated">
              <a:extLst>
                <a:ext uri="{FF2B5EF4-FFF2-40B4-BE49-F238E27FC236}">
                  <a16:creationId xmlns:a16="http://schemas.microsoft.com/office/drawing/2014/main" id="{4BD5AB65-7B46-954E-A2A9-1B6607E7B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76465" y="5147672"/>
              <a:ext cx="1155584" cy="11555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881A3F-48E2-CF4A-8DDA-5D5A4D1956FC}"/>
              </a:ext>
            </a:extLst>
          </p:cNvPr>
          <p:cNvGrpSpPr/>
          <p:nvPr/>
        </p:nvGrpSpPr>
        <p:grpSpPr>
          <a:xfrm>
            <a:off x="3475774" y="4371391"/>
            <a:ext cx="1734770" cy="1717700"/>
            <a:chOff x="5138319" y="4181772"/>
            <a:chExt cx="1734770" cy="17177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F08F208-A525-C44B-9EC2-569A24449B7A}"/>
                </a:ext>
              </a:extLst>
            </p:cNvPr>
            <p:cNvGrpSpPr/>
            <p:nvPr/>
          </p:nvGrpSpPr>
          <p:grpSpPr>
            <a:xfrm>
              <a:off x="5138319" y="4181772"/>
              <a:ext cx="1734770" cy="679243"/>
              <a:chOff x="6288919" y="4424396"/>
              <a:chExt cx="1734770" cy="679243"/>
            </a:xfrm>
          </p:grpSpPr>
          <p:sp>
            <p:nvSpPr>
              <p:cNvPr id="23" name="Right Brace 22">
                <a:extLst>
                  <a:ext uri="{FF2B5EF4-FFF2-40B4-BE49-F238E27FC236}">
                    <a16:creationId xmlns:a16="http://schemas.microsoft.com/office/drawing/2014/main" id="{C4784631-1E8C-C64C-B44E-1CD1D538A414}"/>
                  </a:ext>
                </a:extLst>
              </p:cNvPr>
              <p:cNvSpPr/>
              <p:nvPr/>
            </p:nvSpPr>
            <p:spPr>
              <a:xfrm rot="5400000">
                <a:off x="7028983" y="3880010"/>
                <a:ext cx="254643" cy="1343416"/>
              </a:xfrm>
              <a:prstGeom prst="rightBrace">
                <a:avLst>
                  <a:gd name="adj1" fmla="val 68902"/>
                  <a:gd name="adj2" fmla="val 50279"/>
                </a:avLst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E246C49-2935-6D4E-8DCE-1FF7E9543675}"/>
                  </a:ext>
                </a:extLst>
              </p:cNvPr>
              <p:cNvSpPr txBox="1"/>
              <p:nvPr/>
            </p:nvSpPr>
            <p:spPr>
              <a:xfrm>
                <a:off x="6288919" y="4734307"/>
                <a:ext cx="17347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6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rPr>
                  <a:t>Good samples</a:t>
                </a: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FB33501-56E5-7B46-9E4B-E5924CCCF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8827" b="21872"/>
            <a:stretch/>
          </p:blipFill>
          <p:spPr>
            <a:xfrm>
              <a:off x="5238507" y="4939802"/>
              <a:ext cx="1534394" cy="959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290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AB0BA-156E-724E-864B-D5B1CBE08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Computing correction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BDBBFB-993A-8147-8955-E049CF8E56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38164" cy="5712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a sample that survives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 number of insertions between its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𝒓𝒆𝒒</m:t>
                    </m:r>
                  </m:oMath>
                </a14:m>
                <a: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𝒓𝒆𝒔𝒑</m:t>
                    </m:r>
                  </m:oMath>
                </a14:m>
                <a:endParaRPr lang="en-US" b="1" i="1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BDBBFB-993A-8147-8955-E049CF8E56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38164" cy="571211"/>
              </a:xfrm>
              <a:blipFill>
                <a:blip r:embed="rId3"/>
                <a:stretch>
                  <a:fillRect l="-1160" t="-1739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12F9F-9534-C141-89B2-EAF7FCF5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C7072D-E3DF-8E4E-B1AB-06A9F3694CEE}"/>
              </a:ext>
            </a:extLst>
          </p:cNvPr>
          <p:cNvSpPr txBox="1"/>
          <p:nvPr/>
        </p:nvSpPr>
        <p:spPr>
          <a:xfrm>
            <a:off x="3900626" y="2531251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(1) Its request enters fridge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31DD52-E35B-234C-A4E5-C3EFA7FD8DF7}"/>
                  </a:ext>
                </a:extLst>
              </p:cNvPr>
              <p:cNvSpPr txBox="1"/>
              <p:nvPr/>
            </p:nvSpPr>
            <p:spPr>
              <a:xfrm>
                <a:off x="7886012" y="2531251"/>
                <a:ext cx="396932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rPr>
                  <a:t>(2)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accent6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rPr>
                  <a:t> insertions into the fridge do not collide with its record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31DD52-E35B-234C-A4E5-C3EFA7FD8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012" y="2531251"/>
                <a:ext cx="3969328" cy="1384995"/>
              </a:xfrm>
              <a:prstGeom prst="rect">
                <a:avLst/>
              </a:prstGeom>
              <a:blipFill>
                <a:blip r:embed="rId4"/>
                <a:stretch>
                  <a:fillRect l="-3195" t="-4545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C5C1BE-AFEB-494D-B7A3-8AFF2090D288}"/>
                  </a:ext>
                </a:extLst>
              </p:cNvPr>
              <p:cNvSpPr txBox="1"/>
              <p:nvPr/>
            </p:nvSpPr>
            <p:spPr>
              <a:xfrm>
                <a:off x="7234717" y="4184995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C5C1BE-AFEB-494D-B7A3-8AFF2090D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717" y="4184995"/>
                <a:ext cx="489236" cy="523220"/>
              </a:xfrm>
              <a:prstGeom prst="rect">
                <a:avLst/>
              </a:prstGeom>
              <a:blipFill>
                <a:blip r:embed="rId5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65E792-D558-9C48-9E8C-0D68EE4AF080}"/>
                  </a:ext>
                </a:extLst>
              </p:cNvPr>
              <p:cNvSpPr txBox="1"/>
              <p:nvPr/>
            </p:nvSpPr>
            <p:spPr>
              <a:xfrm>
                <a:off x="7950027" y="4007863"/>
                <a:ext cx="1745093" cy="877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65E792-D558-9C48-9E8C-0D68EE4AF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027" y="4007863"/>
                <a:ext cx="1745093" cy="877484"/>
              </a:xfrm>
              <a:prstGeom prst="rect">
                <a:avLst/>
              </a:prstGeom>
              <a:blipFill>
                <a:blip r:embed="rId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F1F8899-2925-0847-99EB-033B7E0595AE}"/>
              </a:ext>
            </a:extLst>
          </p:cNvPr>
          <p:cNvSpPr txBox="1"/>
          <p:nvPr/>
        </p:nvSpPr>
        <p:spPr>
          <a:xfrm>
            <a:off x="613117" y="2531251"/>
            <a:ext cx="3347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Independent</a:t>
            </a:r>
            <a:r>
              <a:rPr lang="en-US" sz="2800" dirty="0">
                <a:latin typeface="Baskerville" panose="02020502070401020303" pitchFamily="18" charset="0"/>
                <a:ea typeface="Baskerville" panose="02020502070401020303" pitchFamily="18" charset="0"/>
              </a:rPr>
              <a:t> events: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A04E85-5E93-584C-BC1A-F923F06D5F76}"/>
                  </a:ext>
                </a:extLst>
              </p:cNvPr>
              <p:cNvSpPr txBox="1"/>
              <p:nvPr/>
            </p:nvSpPr>
            <p:spPr>
              <a:xfrm>
                <a:off x="2076399" y="4074912"/>
                <a:ext cx="5117182" cy="827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collecting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sample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that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survives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insertions</m:t>
                              </m:r>
                            </m:e>
                          </m:eqAr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A04E85-5E93-584C-BC1A-F923F06D5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399" y="4074912"/>
                <a:ext cx="5117182" cy="827791"/>
              </a:xfrm>
              <a:prstGeom prst="rect">
                <a:avLst/>
              </a:prstGeom>
              <a:blipFill>
                <a:blip r:embed="rId7"/>
                <a:stretch>
                  <a:fillRect t="-1515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61E7A2-2186-D746-8256-30A04DAC1976}"/>
                  </a:ext>
                </a:extLst>
              </p:cNvPr>
              <p:cNvSpPr txBox="1"/>
              <p:nvPr/>
            </p:nvSpPr>
            <p:spPr>
              <a:xfrm>
                <a:off x="2287069" y="5308380"/>
                <a:ext cx="6243056" cy="7834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>
                    <a:latin typeface="Baskerville SemiBold" panose="02020502070401020303" pitchFamily="18" charset="0"/>
                    <a:ea typeface="Baskerville SemiBold" panose="02020502070401020303" pitchFamily="18" charset="0"/>
                  </a:rPr>
                  <a:t>Correction factor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num>
                              <m:den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sz="2800" b="1" i="1" dirty="0">
                  <a:latin typeface="Baskerville SemiBold" panose="02020502070401020303" pitchFamily="18" charset="0"/>
                  <a:ea typeface="Baskerville SemiBold" panose="02020502070401020303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61E7A2-2186-D746-8256-30A04DAC1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069" y="5308380"/>
                <a:ext cx="6243056" cy="783484"/>
              </a:xfrm>
              <a:prstGeom prst="rect">
                <a:avLst/>
              </a:prstGeom>
              <a:blipFill>
                <a:blip r:embed="rId8"/>
                <a:stretch>
                  <a:fillRect l="-203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B565CD12-48CD-B547-AC66-E8C0CAB02730}"/>
              </a:ext>
            </a:extLst>
          </p:cNvPr>
          <p:cNvSpPr/>
          <p:nvPr/>
        </p:nvSpPr>
        <p:spPr>
          <a:xfrm>
            <a:off x="7801606" y="4446605"/>
            <a:ext cx="84406" cy="8440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5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9855F-3672-874F-B16A-A8644B92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Single-fridge algo </a:t>
            </a:r>
            <a:r>
              <a:rPr lang="en-US" sz="3600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– generating reports</a:t>
            </a:r>
            <a:endParaRPr lang="en-US" b="1" dirty="0">
              <a:latin typeface="Baskerville SemiBold" panose="02020502070401020303" pitchFamily="18" charset="0"/>
              <a:ea typeface="Baskerville SemiBold" panose="02020502070401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F06F5-1A18-9E4E-8992-9BAB029E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FE3FB17-EA56-6F4A-9979-10773CFB1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181234"/>
              </p:ext>
            </p:extLst>
          </p:nvPr>
        </p:nvGraphicFramePr>
        <p:xfrm>
          <a:off x="3124378" y="2245706"/>
          <a:ext cx="4147396" cy="2740452"/>
        </p:xfrm>
        <a:graphic>
          <a:graphicData uri="http://schemas.openxmlformats.org/drawingml/2006/table">
            <a:tbl>
              <a:tblPr firstRow="1" bandRow="1"/>
              <a:tblGrid>
                <a:gridCol w="1289567">
                  <a:extLst>
                    <a:ext uri="{9D8B030D-6E8A-4147-A177-3AD203B41FA5}">
                      <a16:colId xmlns:a16="http://schemas.microsoft.com/office/drawing/2014/main" val="2334498868"/>
                    </a:ext>
                  </a:extLst>
                </a:gridCol>
                <a:gridCol w="1574940">
                  <a:extLst>
                    <a:ext uri="{9D8B030D-6E8A-4147-A177-3AD203B41FA5}">
                      <a16:colId xmlns:a16="http://schemas.microsoft.com/office/drawing/2014/main" val="1923696060"/>
                    </a:ext>
                  </a:extLst>
                </a:gridCol>
                <a:gridCol w="1282889">
                  <a:extLst>
                    <a:ext uri="{9D8B030D-6E8A-4147-A177-3AD203B41FA5}">
                      <a16:colId xmlns:a16="http://schemas.microsoft.com/office/drawing/2014/main" val="777993290"/>
                    </a:ext>
                  </a:extLst>
                </a:gridCol>
              </a:tblGrid>
              <a:tr h="487837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Timestamp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Insertion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2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count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95395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35578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2959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488768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71525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4D419C7-6D6A-1C48-B8F5-9787C9A5D5D6}"/>
              </a:ext>
            </a:extLst>
          </p:cNvPr>
          <p:cNvSpPr txBox="1"/>
          <p:nvPr/>
        </p:nvSpPr>
        <p:spPr>
          <a:xfrm>
            <a:off x="3524815" y="5281037"/>
            <a:ext cx="1429980" cy="1107996"/>
          </a:xfrm>
          <a:prstGeom prst="rect">
            <a:avLst/>
          </a:prstGeom>
          <a:solidFill>
            <a:srgbClr val="BCD8E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Global insertion counter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D19497-3F27-6446-8690-D829A7330999}"/>
                  </a:ext>
                </a:extLst>
              </p:cNvPr>
              <p:cNvSpPr txBox="1"/>
              <p:nvPr/>
            </p:nvSpPr>
            <p:spPr>
              <a:xfrm>
                <a:off x="4279508" y="1684769"/>
                <a:ext cx="2043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  <a:latin typeface="Baskerville SemiBold" panose="02020502070401020303" pitchFamily="18" charset="0"/>
                    <a:ea typeface="Baskerville SemiBold" panose="02020502070401020303" pitchFamily="18" charset="0"/>
                  </a:rPr>
                  <a:t>Fridge-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  <m:t>𝑴</m:t>
                        </m:r>
                        <m:r>
                          <a:rPr lang="en-US" sz="24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  <m:t>𝒑</m:t>
                        </m:r>
                      </m:e>
                    </m:d>
                  </m:oMath>
                </a14:m>
                <a:endParaRPr lang="en-US" sz="2400" b="1" dirty="0">
                  <a:solidFill>
                    <a:schemeClr val="accent1"/>
                  </a:solidFill>
                  <a:latin typeface="Baskerville SemiBold" panose="02020502070401020303" pitchFamily="18" charset="0"/>
                  <a:ea typeface="Baskerville SemiBold" panose="02020502070401020303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D19497-3F27-6446-8690-D829A7330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508" y="1684769"/>
                <a:ext cx="2043188" cy="461665"/>
              </a:xfrm>
              <a:prstGeom prst="rect">
                <a:avLst/>
              </a:prstGeom>
              <a:blipFill>
                <a:blip r:embed="rId3"/>
                <a:stretch>
                  <a:fillRect l="-4321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4FB6E5-79F4-B54F-8A35-D6F2E3BDA196}"/>
                  </a:ext>
                </a:extLst>
              </p:cNvPr>
              <p:cNvSpPr txBox="1"/>
              <p:nvPr/>
            </p:nvSpPr>
            <p:spPr>
              <a:xfrm>
                <a:off x="5537620" y="5577617"/>
                <a:ext cx="847155" cy="496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4FB6E5-79F4-B54F-8A35-D6F2E3BDA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620" y="5577617"/>
                <a:ext cx="847155" cy="496674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69CAA1-EF8D-9B4B-869E-4C34A8C21B34}"/>
                  </a:ext>
                </a:extLst>
              </p:cNvPr>
              <p:cNvSpPr txBox="1"/>
              <p:nvPr/>
            </p:nvSpPr>
            <p:spPr>
              <a:xfrm>
                <a:off x="3524815" y="3532539"/>
                <a:ext cx="59293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sSub>
                        <m:sSubPr>
                          <m:ctrlPr>
                            <a:rPr lang="en-US" sz="2400" b="1" i="1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400" b="1" i="1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ln>
                    <a:noFill/>
                  </a:ln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69CAA1-EF8D-9B4B-869E-4C34A8C21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815" y="3532539"/>
                <a:ext cx="592932" cy="461665"/>
              </a:xfrm>
              <a:prstGeom prst="rect">
                <a:avLst/>
              </a:prstGeom>
              <a:blipFill>
                <a:blip r:embed="rId5"/>
                <a:stretch>
                  <a:fillRect l="-10638" b="-26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14D631-7B09-D54E-9D68-F85C2A7F901D}"/>
                  </a:ext>
                </a:extLst>
              </p:cNvPr>
              <p:cNvSpPr txBox="1"/>
              <p:nvPr/>
            </p:nvSpPr>
            <p:spPr>
              <a:xfrm>
                <a:off x="5024682" y="3539123"/>
                <a:ext cx="3271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14D631-7B09-D54E-9D68-F85C2A7F9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682" y="3539123"/>
                <a:ext cx="327115" cy="461665"/>
              </a:xfrm>
              <a:prstGeom prst="rect">
                <a:avLst/>
              </a:prstGeom>
              <a:blipFill>
                <a:blip r:embed="rId6"/>
                <a:stretch>
                  <a:fillRect r="-14815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75AC00-6E39-2F4A-BA27-20B97F725758}"/>
                  </a:ext>
                </a:extLst>
              </p:cNvPr>
              <p:cNvSpPr txBox="1"/>
              <p:nvPr/>
            </p:nvSpPr>
            <p:spPr>
              <a:xfrm>
                <a:off x="6469649" y="3532538"/>
                <a:ext cx="32711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75AC00-6E39-2F4A-BA27-20B97F725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649" y="3532538"/>
                <a:ext cx="327115" cy="461665"/>
              </a:xfrm>
              <a:prstGeom prst="rect">
                <a:avLst/>
              </a:prstGeom>
              <a:blipFill>
                <a:blip r:embed="rId7"/>
                <a:stretch>
                  <a:fillRect l="-259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C7B7D6-D29A-4C4A-8F6C-99B396AE1414}"/>
                  </a:ext>
                </a:extLst>
              </p:cNvPr>
              <p:cNvSpPr txBox="1"/>
              <p:nvPr/>
            </p:nvSpPr>
            <p:spPr>
              <a:xfrm>
                <a:off x="3524815" y="4503132"/>
                <a:ext cx="592932" cy="4966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𝑰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C7B7D6-D29A-4C4A-8F6C-99B396AE1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815" y="4503132"/>
                <a:ext cx="592932" cy="496674"/>
              </a:xfrm>
              <a:prstGeom prst="rect">
                <a:avLst/>
              </a:prstGeom>
              <a:blipFill>
                <a:blip r:embed="rId8"/>
                <a:stretch>
                  <a:fillRect l="-12766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5F3761-9369-0C48-BAFE-91D27DEAF5E5}"/>
                  </a:ext>
                </a:extLst>
              </p:cNvPr>
              <p:cNvSpPr txBox="1"/>
              <p:nvPr/>
            </p:nvSpPr>
            <p:spPr>
              <a:xfrm>
                <a:off x="5110302" y="4503132"/>
                <a:ext cx="327115" cy="4966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5F3761-9369-0C48-BAFE-91D27DEAF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302" y="4503132"/>
                <a:ext cx="327115" cy="496674"/>
              </a:xfrm>
              <a:prstGeom prst="rect">
                <a:avLst/>
              </a:prstGeom>
              <a:blipFill>
                <a:blip r:embed="rId9"/>
                <a:stretch>
                  <a:fillRect l="-22222" r="-3704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A8A1F7-D671-F64C-AD03-06370B63EF2A}"/>
                  </a:ext>
                </a:extLst>
              </p:cNvPr>
              <p:cNvSpPr txBox="1"/>
              <p:nvPr/>
            </p:nvSpPr>
            <p:spPr>
              <a:xfrm>
                <a:off x="6489670" y="4500274"/>
                <a:ext cx="327115" cy="4966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A8A1F7-D671-F64C-AD03-06370B63E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670" y="4500274"/>
                <a:ext cx="327115" cy="496674"/>
              </a:xfrm>
              <a:prstGeom prst="rect">
                <a:avLst/>
              </a:prstGeom>
              <a:blipFill>
                <a:blip r:embed="rId10"/>
                <a:stretch>
                  <a:fillRect l="-26923" r="-11538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597DA52-CDF3-AB4A-A74F-7200C9D1DAB7}"/>
                  </a:ext>
                </a:extLst>
              </p:cNvPr>
              <p:cNvSpPr txBox="1"/>
              <p:nvPr/>
            </p:nvSpPr>
            <p:spPr>
              <a:xfrm>
                <a:off x="397559" y="3471111"/>
                <a:ext cx="1613684" cy="523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𝒓𝒆𝒒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597DA52-CDF3-AB4A-A74F-7200C9D1D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59" y="3471111"/>
                <a:ext cx="1613684" cy="523092"/>
              </a:xfrm>
              <a:prstGeom prst="rect">
                <a:avLst/>
              </a:prstGeom>
              <a:blipFill>
                <a:blip r:embed="rId11"/>
                <a:stretch>
                  <a:fillRect l="-3906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FCB8DE-9519-CF47-B6AF-E97680755DF9}"/>
              </a:ext>
            </a:extLst>
          </p:cNvPr>
          <p:cNvCxnSpPr>
            <a:cxnSpLocks/>
          </p:cNvCxnSpPr>
          <p:nvPr/>
        </p:nvCxnSpPr>
        <p:spPr>
          <a:xfrm>
            <a:off x="2131823" y="3769955"/>
            <a:ext cx="774215" cy="97865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E2CC8E-665A-5446-9C51-311F4FE9858A}"/>
                  </a:ext>
                </a:extLst>
              </p:cNvPr>
              <p:cNvSpPr txBox="1"/>
              <p:nvPr/>
            </p:nvSpPr>
            <p:spPr>
              <a:xfrm>
                <a:off x="1492044" y="4225519"/>
                <a:ext cx="892745" cy="52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E2CC8E-665A-5446-9C51-311F4FE98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044" y="4225519"/>
                <a:ext cx="892745" cy="523092"/>
              </a:xfrm>
              <a:prstGeom prst="rect">
                <a:avLst/>
              </a:prstGeom>
              <a:blipFill>
                <a:blip r:embed="rId12"/>
                <a:stretch>
                  <a:fillRect l="-1408" r="-11268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935DBCF-F03E-3342-B66D-73604E259F90}"/>
                  </a:ext>
                </a:extLst>
              </p:cNvPr>
              <p:cNvSpPr txBox="1"/>
              <p:nvPr/>
            </p:nvSpPr>
            <p:spPr>
              <a:xfrm>
                <a:off x="4954795" y="5595122"/>
                <a:ext cx="667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935DBCF-F03E-3342-B66D-73604E259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795" y="5595122"/>
                <a:ext cx="667170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58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3" grpId="0"/>
      <p:bldP spid="14" grpId="0"/>
      <p:bldP spid="15" grpId="0"/>
      <p:bldP spid="18" grpId="0"/>
      <p:bldP spid="20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48F8-5A50-5942-BB1C-8275227CD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Single-fridge algo </a:t>
            </a:r>
            <a:r>
              <a:rPr lang="en-US" sz="3600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– generating reports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6A57B-2F1B-4D40-B017-F79B5BC8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06C4D639-5170-3E43-BA21-F880A6C5B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540061"/>
              </p:ext>
            </p:extLst>
          </p:nvPr>
        </p:nvGraphicFramePr>
        <p:xfrm>
          <a:off x="3124378" y="2245706"/>
          <a:ext cx="4147396" cy="2740452"/>
        </p:xfrm>
        <a:graphic>
          <a:graphicData uri="http://schemas.openxmlformats.org/drawingml/2006/table">
            <a:tbl>
              <a:tblPr firstRow="1" bandRow="1"/>
              <a:tblGrid>
                <a:gridCol w="1289567">
                  <a:extLst>
                    <a:ext uri="{9D8B030D-6E8A-4147-A177-3AD203B41FA5}">
                      <a16:colId xmlns:a16="http://schemas.microsoft.com/office/drawing/2014/main" val="2334498868"/>
                    </a:ext>
                  </a:extLst>
                </a:gridCol>
                <a:gridCol w="1574940">
                  <a:extLst>
                    <a:ext uri="{9D8B030D-6E8A-4147-A177-3AD203B41FA5}">
                      <a16:colId xmlns:a16="http://schemas.microsoft.com/office/drawing/2014/main" val="1923696060"/>
                    </a:ext>
                  </a:extLst>
                </a:gridCol>
                <a:gridCol w="1282889">
                  <a:extLst>
                    <a:ext uri="{9D8B030D-6E8A-4147-A177-3AD203B41FA5}">
                      <a16:colId xmlns:a16="http://schemas.microsoft.com/office/drawing/2014/main" val="777993290"/>
                    </a:ext>
                  </a:extLst>
                </a:gridCol>
              </a:tblGrid>
              <a:tr h="487837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Timestamp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Insertion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2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count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95395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35578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2959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488768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71525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036D1D7-1823-9941-8968-2FC207C65481}"/>
                  </a:ext>
                </a:extLst>
              </p:cNvPr>
              <p:cNvSpPr txBox="1"/>
              <p:nvPr/>
            </p:nvSpPr>
            <p:spPr>
              <a:xfrm>
                <a:off x="4279508" y="1684769"/>
                <a:ext cx="2043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  <a:latin typeface="Baskerville SemiBold" panose="02020502070401020303" pitchFamily="18" charset="0"/>
                    <a:ea typeface="Baskerville SemiBold" panose="02020502070401020303" pitchFamily="18" charset="0"/>
                  </a:rPr>
                  <a:t>Fridge-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  <m:t>𝑴</m:t>
                        </m:r>
                        <m:r>
                          <a:rPr lang="en-US" sz="24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  <m:t>𝒑</m:t>
                        </m:r>
                      </m:e>
                    </m:d>
                  </m:oMath>
                </a14:m>
                <a:endParaRPr lang="en-US" sz="2400" b="1" dirty="0">
                  <a:solidFill>
                    <a:schemeClr val="accent1"/>
                  </a:solidFill>
                  <a:latin typeface="Baskerville SemiBold" panose="02020502070401020303" pitchFamily="18" charset="0"/>
                  <a:ea typeface="Baskerville SemiBold" panose="02020502070401020303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036D1D7-1823-9941-8968-2FC207C65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508" y="1684769"/>
                <a:ext cx="2043188" cy="461665"/>
              </a:xfrm>
              <a:prstGeom prst="rect">
                <a:avLst/>
              </a:prstGeom>
              <a:blipFill>
                <a:blip r:embed="rId3"/>
                <a:stretch>
                  <a:fillRect l="-4321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1068AE-68E8-0E40-923A-89518BD280FB}"/>
                  </a:ext>
                </a:extLst>
              </p:cNvPr>
              <p:cNvSpPr txBox="1"/>
              <p:nvPr/>
            </p:nvSpPr>
            <p:spPr>
              <a:xfrm>
                <a:off x="5537620" y="5577617"/>
                <a:ext cx="847155" cy="496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1068AE-68E8-0E40-923A-89518BD28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620" y="5577617"/>
                <a:ext cx="847155" cy="496674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305497E-0549-194A-A167-D1B4C694EC56}"/>
                  </a:ext>
                </a:extLst>
              </p:cNvPr>
              <p:cNvSpPr txBox="1"/>
              <p:nvPr/>
            </p:nvSpPr>
            <p:spPr>
              <a:xfrm>
                <a:off x="3524815" y="3532539"/>
                <a:ext cx="59293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sSub>
                        <m:sSubPr>
                          <m:ctrlPr>
                            <a:rPr lang="en-US" sz="2400" b="1" i="1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400" b="1" i="1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ln>
                    <a:noFill/>
                  </a:ln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305497E-0549-194A-A167-D1B4C694E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815" y="3532539"/>
                <a:ext cx="592932" cy="461665"/>
              </a:xfrm>
              <a:prstGeom prst="rect">
                <a:avLst/>
              </a:prstGeom>
              <a:blipFill>
                <a:blip r:embed="rId5"/>
                <a:stretch>
                  <a:fillRect l="-10638" b="-26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84DBD9-136E-5844-A0CD-D1E7D6CF60FB}"/>
                  </a:ext>
                </a:extLst>
              </p:cNvPr>
              <p:cNvSpPr txBox="1"/>
              <p:nvPr/>
            </p:nvSpPr>
            <p:spPr>
              <a:xfrm>
                <a:off x="5024682" y="3539123"/>
                <a:ext cx="3271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84DBD9-136E-5844-A0CD-D1E7D6CF6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682" y="3539123"/>
                <a:ext cx="327115" cy="461665"/>
              </a:xfrm>
              <a:prstGeom prst="rect">
                <a:avLst/>
              </a:prstGeom>
              <a:blipFill>
                <a:blip r:embed="rId6"/>
                <a:stretch>
                  <a:fillRect r="-14815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3D94146-B9AE-2249-9A5E-C2C9AD96F6DD}"/>
                  </a:ext>
                </a:extLst>
              </p:cNvPr>
              <p:cNvSpPr txBox="1"/>
              <p:nvPr/>
            </p:nvSpPr>
            <p:spPr>
              <a:xfrm>
                <a:off x="6469649" y="3532538"/>
                <a:ext cx="32711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3D94146-B9AE-2249-9A5E-C2C9AD96F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649" y="3532538"/>
                <a:ext cx="327115" cy="461665"/>
              </a:xfrm>
              <a:prstGeom prst="rect">
                <a:avLst/>
              </a:prstGeom>
              <a:blipFill>
                <a:blip r:embed="rId7"/>
                <a:stretch>
                  <a:fillRect l="-259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CC86A7-A5AD-B44B-9A4B-DDB5FD68EA78}"/>
                  </a:ext>
                </a:extLst>
              </p:cNvPr>
              <p:cNvSpPr txBox="1"/>
              <p:nvPr/>
            </p:nvSpPr>
            <p:spPr>
              <a:xfrm>
                <a:off x="3524815" y="4503132"/>
                <a:ext cx="592932" cy="4966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𝑰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CC86A7-A5AD-B44B-9A4B-DDB5FD68E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815" y="4503132"/>
                <a:ext cx="592932" cy="496674"/>
              </a:xfrm>
              <a:prstGeom prst="rect">
                <a:avLst/>
              </a:prstGeom>
              <a:blipFill>
                <a:blip r:embed="rId8"/>
                <a:stretch>
                  <a:fillRect l="-12766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3A63394-B1B4-6749-B0A9-3908C233C4EB}"/>
                  </a:ext>
                </a:extLst>
              </p:cNvPr>
              <p:cNvSpPr txBox="1"/>
              <p:nvPr/>
            </p:nvSpPr>
            <p:spPr>
              <a:xfrm>
                <a:off x="5110302" y="4503132"/>
                <a:ext cx="327115" cy="4966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3A63394-B1B4-6749-B0A9-3908C233C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302" y="4503132"/>
                <a:ext cx="327115" cy="496674"/>
              </a:xfrm>
              <a:prstGeom prst="rect">
                <a:avLst/>
              </a:prstGeom>
              <a:blipFill>
                <a:blip r:embed="rId9"/>
                <a:stretch>
                  <a:fillRect l="-22222" r="-3704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63D83A0-3473-E84D-863F-3185960711E5}"/>
                  </a:ext>
                </a:extLst>
              </p:cNvPr>
              <p:cNvSpPr txBox="1"/>
              <p:nvPr/>
            </p:nvSpPr>
            <p:spPr>
              <a:xfrm>
                <a:off x="6489670" y="4500274"/>
                <a:ext cx="327115" cy="4966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63D83A0-3473-E84D-863F-318596071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670" y="4500274"/>
                <a:ext cx="327115" cy="496674"/>
              </a:xfrm>
              <a:prstGeom prst="rect">
                <a:avLst/>
              </a:prstGeom>
              <a:blipFill>
                <a:blip r:embed="rId10"/>
                <a:stretch>
                  <a:fillRect l="-26923" r="-11538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4201B04-8608-EC40-98C9-34A605D4B188}"/>
              </a:ext>
            </a:extLst>
          </p:cNvPr>
          <p:cNvCxnSpPr>
            <a:cxnSpLocks/>
          </p:cNvCxnSpPr>
          <p:nvPr/>
        </p:nvCxnSpPr>
        <p:spPr>
          <a:xfrm>
            <a:off x="2208628" y="3819447"/>
            <a:ext cx="72246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851CDF2-D31F-914C-A4C6-5D97D7B6DABD}"/>
                  </a:ext>
                </a:extLst>
              </p:cNvPr>
              <p:cNvSpPr txBox="1"/>
              <p:nvPr/>
            </p:nvSpPr>
            <p:spPr>
              <a:xfrm>
                <a:off x="1998928" y="3149112"/>
                <a:ext cx="892745" cy="52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851CDF2-D31F-914C-A4C6-5D97D7B6D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928" y="3149112"/>
                <a:ext cx="892745" cy="523092"/>
              </a:xfrm>
              <a:prstGeom prst="rect">
                <a:avLst/>
              </a:prstGeom>
              <a:blipFill>
                <a:blip r:embed="rId11"/>
                <a:stretch>
                  <a:fillRect l="-1408" r="-11268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Table 5">
            <a:extLst>
              <a:ext uri="{FF2B5EF4-FFF2-40B4-BE49-F238E27FC236}">
                <a16:creationId xmlns:a16="http://schemas.microsoft.com/office/drawing/2014/main" id="{59443C82-A23F-5446-BD56-9686029B2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860558"/>
              </p:ext>
            </p:extLst>
          </p:nvPr>
        </p:nvGraphicFramePr>
        <p:xfrm>
          <a:off x="7680852" y="1918661"/>
          <a:ext cx="3850032" cy="3520545"/>
        </p:xfrm>
        <a:graphic>
          <a:graphicData uri="http://schemas.openxmlformats.org/drawingml/2006/table">
            <a:tbl>
              <a:tblPr firstRow="1" bandRow="1"/>
              <a:tblGrid>
                <a:gridCol w="1199195">
                  <a:extLst>
                    <a:ext uri="{9D8B030D-6E8A-4147-A177-3AD203B41FA5}">
                      <a16:colId xmlns:a16="http://schemas.microsoft.com/office/drawing/2014/main" val="2334498868"/>
                    </a:ext>
                  </a:extLst>
                </a:gridCol>
                <a:gridCol w="2650837">
                  <a:extLst>
                    <a:ext uri="{9D8B030D-6E8A-4147-A177-3AD203B41FA5}">
                      <a16:colId xmlns:a16="http://schemas.microsoft.com/office/drawing/2014/main" val="1538502196"/>
                    </a:ext>
                  </a:extLst>
                </a:gridCol>
              </a:tblGrid>
              <a:tr h="7904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b="1" i="0" kern="1200" dirty="0">
                          <a:ln>
                            <a:solidFill>
                              <a:schemeClr val="accent2"/>
                            </a:solidFill>
                          </a:ln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Delay samples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b="1" i="0" kern="1200" dirty="0">
                          <a:ln>
                            <a:solidFill>
                              <a:schemeClr val="accent2"/>
                            </a:solidFill>
                          </a:ln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Correction factors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95395"/>
                  </a:ext>
                </a:extLst>
              </a:tr>
              <a:tr h="897698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355783"/>
                  </a:ext>
                </a:extLst>
              </a:tr>
              <a:tr h="610802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29593"/>
                  </a:ext>
                </a:extLst>
              </a:tr>
              <a:tr h="610802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488768"/>
                  </a:ext>
                </a:extLst>
              </a:tr>
              <a:tr h="6108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71525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F13AE0F-7065-734C-AB1E-4821F5680BF3}"/>
                  </a:ext>
                </a:extLst>
              </p:cNvPr>
              <p:cNvSpPr txBox="1"/>
              <p:nvPr/>
            </p:nvSpPr>
            <p:spPr>
              <a:xfrm>
                <a:off x="7738548" y="3005062"/>
                <a:ext cx="1067985" cy="461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F13AE0F-7065-734C-AB1E-4821F5680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548" y="3005062"/>
                <a:ext cx="1067985" cy="461921"/>
              </a:xfrm>
              <a:prstGeom prst="rect">
                <a:avLst/>
              </a:prstGeom>
              <a:blipFill>
                <a:blip r:embed="rId12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E663793-23D9-8948-B56B-1AAA4F8A5EFA}"/>
                  </a:ext>
                </a:extLst>
              </p:cNvPr>
              <p:cNvSpPr txBox="1"/>
              <p:nvPr/>
            </p:nvSpPr>
            <p:spPr>
              <a:xfrm>
                <a:off x="8806533" y="2713051"/>
                <a:ext cx="2838572" cy="858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E663793-23D9-8948-B56B-1AAA4F8A5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533" y="2713051"/>
                <a:ext cx="2838572" cy="858440"/>
              </a:xfrm>
              <a:prstGeom prst="rect">
                <a:avLst/>
              </a:prstGeom>
              <a:blipFill>
                <a:blip r:embed="rId13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2CEA5F1-FD08-2142-AFAC-64B2B1FD63C8}"/>
                  </a:ext>
                </a:extLst>
              </p:cNvPr>
              <p:cNvSpPr txBox="1"/>
              <p:nvPr/>
            </p:nvSpPr>
            <p:spPr>
              <a:xfrm>
                <a:off x="397559" y="3471111"/>
                <a:ext cx="1613684" cy="523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𝒓𝒆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𝒔𝒑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2CEA5F1-FD08-2142-AFAC-64B2B1FD6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59" y="3471111"/>
                <a:ext cx="1613684" cy="523092"/>
              </a:xfrm>
              <a:prstGeom prst="rect">
                <a:avLst/>
              </a:prstGeom>
              <a:blipFill>
                <a:blip r:embed="rId14"/>
                <a:stretch>
                  <a:fillRect l="-8594" r="-3906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F79AE5B-E374-5547-ADD0-A0801721A36A}"/>
                  </a:ext>
                </a:extLst>
              </p:cNvPr>
              <p:cNvSpPr txBox="1"/>
              <p:nvPr/>
            </p:nvSpPr>
            <p:spPr>
              <a:xfrm>
                <a:off x="7632834" y="5675686"/>
                <a:ext cx="4012271" cy="557910"/>
              </a:xfrm>
              <a:prstGeom prst="rect">
                <a:avLst/>
              </a:prstGeom>
              <a:solidFill>
                <a:srgbClr val="F9CCAD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Survives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Baskerville" panose="02020502070401020303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 insertions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F79AE5B-E374-5547-ADD0-A0801721A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834" y="5675686"/>
                <a:ext cx="4012271" cy="557910"/>
              </a:xfrm>
              <a:prstGeom prst="rect">
                <a:avLst/>
              </a:prstGeom>
              <a:blipFill>
                <a:blip r:embed="rId15"/>
                <a:stretch>
                  <a:fillRect l="-3155" t="-8696" r="-1577" b="-217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253679B4-BCEB-A64F-BF16-762D60B5FB5D}"/>
              </a:ext>
            </a:extLst>
          </p:cNvPr>
          <p:cNvSpPr txBox="1"/>
          <p:nvPr/>
        </p:nvSpPr>
        <p:spPr>
          <a:xfrm>
            <a:off x="3524815" y="5281037"/>
            <a:ext cx="1429980" cy="1107996"/>
          </a:xfrm>
          <a:prstGeom prst="rect">
            <a:avLst/>
          </a:prstGeom>
          <a:solidFill>
            <a:srgbClr val="BCD8E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Global insertion counter</a:t>
            </a:r>
          </a:p>
        </p:txBody>
      </p:sp>
    </p:spTree>
    <p:extLst>
      <p:ext uri="{BB962C8B-B14F-4D97-AF65-F5344CB8AC3E}">
        <p14:creationId xmlns:p14="http://schemas.microsoft.com/office/powerpoint/2010/main" val="39180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3" grpId="1"/>
      <p:bldP spid="36" grpId="0"/>
      <p:bldP spid="37" grpId="0"/>
      <p:bldP spid="38" grpId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D5AFB-53AB-CD48-91D7-46187FDE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Single-fridge algo </a:t>
            </a:r>
            <a:r>
              <a:rPr lang="en-US" sz="3600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– combining reports</a:t>
            </a:r>
            <a:endParaRPr lang="en-US" b="1" dirty="0">
              <a:latin typeface="Baskerville SemiBold" panose="02020502070401020303" pitchFamily="18" charset="0"/>
              <a:ea typeface="Baskerville SemiBold" panose="02020502070401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6ADA7C-C084-A344-AA33-9488DDE80A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i="1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 </a:t>
                </a:r>
                <a: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# request/response pairs in the stream with delay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i="1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   Frequency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  <m:d>
                      <m:d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correction</m:t>
                        </m:r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factors</m:t>
                        </m:r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delay</m:t>
                        </m:r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nary>
                  </m:oMath>
                </a14:m>
                <a:endParaRPr lang="en-US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b="1" i="1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 </a:t>
                </a:r>
                <a:r>
                  <a:rPr lang="en-US" b="1" dirty="0">
                    <a:latin typeface="Baskerville SemiBold" panose="02020502070401020303" pitchFamily="18" charset="0"/>
                    <a:ea typeface="Baskerville SemiBold" panose="02020502070401020303" pitchFamily="18" charset="0"/>
                  </a:rPr>
                  <a:t>unbiased</a:t>
                </a:r>
                <a: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, variance known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Obtain approximated CDF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b="1" i="1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 </a:t>
                </a:r>
                <a: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endParaRPr lang="en-US" b="1" i="1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6ADA7C-C084-A344-AA33-9488DDE80A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FC5A9-FAC2-684C-B3DF-FD3E3C12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1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AB76F30-6979-3E40-B0BD-8ACFE5A70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235075"/>
            <a:ext cx="8229600" cy="548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2702C7-8D0F-0643-9D9C-B27B316E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Single fridge reduces bias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90B09-4691-364A-A5B9-4658AD90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18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A59DAE-8BBD-F240-9FE7-213CE537CA61}"/>
              </a:ext>
            </a:extLst>
          </p:cNvPr>
          <p:cNvCxnSpPr>
            <a:cxnSpLocks/>
          </p:cNvCxnSpPr>
          <p:nvPr/>
        </p:nvCxnSpPr>
        <p:spPr>
          <a:xfrm>
            <a:off x="3235569" y="3545653"/>
            <a:ext cx="3692769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3E5CAA-77DC-FA4B-9300-B812EE5F018B}"/>
              </a:ext>
            </a:extLst>
          </p:cNvPr>
          <p:cNvCxnSpPr>
            <a:cxnSpLocks/>
          </p:cNvCxnSpPr>
          <p:nvPr/>
        </p:nvCxnSpPr>
        <p:spPr>
          <a:xfrm>
            <a:off x="6390742" y="3546274"/>
            <a:ext cx="0" cy="2037881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764C82-FC83-3946-90F4-E41461C9A001}"/>
              </a:ext>
            </a:extLst>
          </p:cNvPr>
          <p:cNvCxnSpPr>
            <a:cxnSpLocks/>
          </p:cNvCxnSpPr>
          <p:nvPr/>
        </p:nvCxnSpPr>
        <p:spPr>
          <a:xfrm>
            <a:off x="6928338" y="3545653"/>
            <a:ext cx="0" cy="2037881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CEA5EEF-B7A8-B94B-B856-D9C29EDA6CF1}"/>
                  </a:ext>
                </a:extLst>
              </p:cNvPr>
              <p:cNvSpPr/>
              <p:nvPr/>
            </p:nvSpPr>
            <p:spPr>
              <a:xfrm>
                <a:off x="3581401" y="6321365"/>
                <a:ext cx="55762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rPr>
                  <a:t>Bi-directional campus trace, memory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CEA5EEF-B7A8-B94B-B856-D9C29EDA6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1" y="6321365"/>
                <a:ext cx="5576257" cy="400110"/>
              </a:xfrm>
              <a:prstGeom prst="rect">
                <a:avLst/>
              </a:prstGeom>
              <a:blipFill>
                <a:blip r:embed="rId4"/>
                <a:stretch>
                  <a:fillRect l="-1367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BD299-1008-AC41-A8C6-8036D9764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What is </a:t>
            </a:r>
            <a:r>
              <a:rPr lang="en-US" b="1" dirty="0">
                <a:solidFill>
                  <a:srgbClr val="C00000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</a:rPr>
              <a:t>delay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5F128-B900-8445-A2C3-8A719E03E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1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871340-11CC-3B41-9CD4-7E222854E9D2}"/>
              </a:ext>
            </a:extLst>
          </p:cNvPr>
          <p:cNvCxnSpPr>
            <a:cxnSpLocks/>
          </p:cNvCxnSpPr>
          <p:nvPr/>
        </p:nvCxnSpPr>
        <p:spPr>
          <a:xfrm>
            <a:off x="7838623" y="2356054"/>
            <a:ext cx="0" cy="29599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2E84200-AA34-124B-ACB6-7C365DE651EB}"/>
              </a:ext>
            </a:extLst>
          </p:cNvPr>
          <p:cNvSpPr txBox="1"/>
          <p:nvPr/>
        </p:nvSpPr>
        <p:spPr>
          <a:xfrm>
            <a:off x="7346404" y="1802650"/>
            <a:ext cx="984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client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8BBB8-42B0-B147-AC62-2225B5013D49}"/>
              </a:ext>
            </a:extLst>
          </p:cNvPr>
          <p:cNvSpPr txBox="1"/>
          <p:nvPr/>
        </p:nvSpPr>
        <p:spPr>
          <a:xfrm>
            <a:off x="9344764" y="1766559"/>
            <a:ext cx="1040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server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3BB4B9-8367-0B40-864E-58BF99B3C35D}"/>
              </a:ext>
            </a:extLst>
          </p:cNvPr>
          <p:cNvCxnSpPr>
            <a:cxnSpLocks/>
          </p:cNvCxnSpPr>
          <p:nvPr/>
        </p:nvCxnSpPr>
        <p:spPr>
          <a:xfrm>
            <a:off x="10261107" y="4713419"/>
            <a:ext cx="0" cy="61722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851608D-92D6-1845-A020-84DA4C351C77}"/>
              </a:ext>
            </a:extLst>
          </p:cNvPr>
          <p:cNvSpPr txBox="1"/>
          <p:nvPr/>
        </p:nvSpPr>
        <p:spPr>
          <a:xfrm>
            <a:off x="10290133" y="4749220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time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2D0AA8-BF3A-BC48-ABA6-DB23E6750DC0}"/>
              </a:ext>
            </a:extLst>
          </p:cNvPr>
          <p:cNvCxnSpPr>
            <a:cxnSpLocks/>
          </p:cNvCxnSpPr>
          <p:nvPr/>
        </p:nvCxnSpPr>
        <p:spPr>
          <a:xfrm flipH="1">
            <a:off x="7838623" y="4030612"/>
            <a:ext cx="2039873" cy="79559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CFF7E4-0C45-3047-A1E9-D3AE8BD3902F}"/>
              </a:ext>
            </a:extLst>
          </p:cNvPr>
          <p:cNvCxnSpPr>
            <a:cxnSpLocks/>
          </p:cNvCxnSpPr>
          <p:nvPr/>
        </p:nvCxnSpPr>
        <p:spPr>
          <a:xfrm>
            <a:off x="9878497" y="2356054"/>
            <a:ext cx="0" cy="29599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C4392A0-4D2F-974E-BBC2-C8A321643D00}"/>
              </a:ext>
            </a:extLst>
          </p:cNvPr>
          <p:cNvSpPr txBox="1"/>
          <p:nvPr/>
        </p:nvSpPr>
        <p:spPr>
          <a:xfrm rot="1766676">
            <a:off x="8181258" y="2878401"/>
            <a:ext cx="1465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request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3F86EA-2BA0-2741-8EFD-5D30F6A04D32}"/>
              </a:ext>
            </a:extLst>
          </p:cNvPr>
          <p:cNvSpPr txBox="1"/>
          <p:nvPr/>
        </p:nvSpPr>
        <p:spPr>
          <a:xfrm rot="20317417">
            <a:off x="8157012" y="4334965"/>
            <a:ext cx="170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response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8EE23EB4-86F1-BA45-8EEE-A85464FDE1BC}"/>
              </a:ext>
            </a:extLst>
          </p:cNvPr>
          <p:cNvSpPr/>
          <p:nvPr/>
        </p:nvSpPr>
        <p:spPr>
          <a:xfrm>
            <a:off x="7358870" y="2920650"/>
            <a:ext cx="345198" cy="1905551"/>
          </a:xfrm>
          <a:prstGeom prst="leftBrace">
            <a:avLst>
              <a:gd name="adj1" fmla="val 54425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E83302-3565-6044-B549-89D278894FF5}"/>
              </a:ext>
            </a:extLst>
          </p:cNvPr>
          <p:cNvSpPr txBox="1"/>
          <p:nvPr/>
        </p:nvSpPr>
        <p:spPr>
          <a:xfrm>
            <a:off x="6302815" y="3546272"/>
            <a:ext cx="109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</a:rPr>
              <a:t>delay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58700C0-5D4A-A846-BC44-8BF70DBF4534}"/>
              </a:ext>
            </a:extLst>
          </p:cNvPr>
          <p:cNvGrpSpPr/>
          <p:nvPr/>
        </p:nvGrpSpPr>
        <p:grpSpPr>
          <a:xfrm>
            <a:off x="1503311" y="1802650"/>
            <a:ext cx="3736934" cy="1203248"/>
            <a:chOff x="1523046" y="3129872"/>
            <a:chExt cx="3736934" cy="120324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2A888C-3B08-3348-9BE4-0E5A6BE2702A}"/>
                </a:ext>
              </a:extLst>
            </p:cNvPr>
            <p:cNvSpPr txBox="1"/>
            <p:nvPr/>
          </p:nvSpPr>
          <p:spPr>
            <a:xfrm>
              <a:off x="1523046" y="3447908"/>
              <a:ext cx="14811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Baskerville SemiBold" panose="02020502070401020303" pitchFamily="18" charset="0"/>
                  <a:ea typeface="Baskerville SemiBold" panose="02020502070401020303" pitchFamily="18" charset="0"/>
                </a:rPr>
                <a:t>packets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30BFEC-A4E2-064D-9648-6C25AD6CFD8E}"/>
                </a:ext>
              </a:extLst>
            </p:cNvPr>
            <p:cNvSpPr txBox="1"/>
            <p:nvPr/>
          </p:nvSpPr>
          <p:spPr>
            <a:xfrm>
              <a:off x="3404247" y="3129872"/>
              <a:ext cx="16365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Baskerville SemiBold" panose="02020502070401020303" pitchFamily="18" charset="0"/>
                  <a:ea typeface="Baskerville SemiBold" panose="02020502070401020303" pitchFamily="18" charset="0"/>
                </a:rPr>
                <a:t>requests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916349-6066-214D-BD27-A9F041EA9EC8}"/>
                </a:ext>
              </a:extLst>
            </p:cNvPr>
            <p:cNvSpPr txBox="1"/>
            <p:nvPr/>
          </p:nvSpPr>
          <p:spPr>
            <a:xfrm>
              <a:off x="3381389" y="3809900"/>
              <a:ext cx="18785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Baskerville SemiBold" panose="02020502070401020303" pitchFamily="18" charset="0"/>
                  <a:ea typeface="Baskerville SemiBold" panose="02020502070401020303" pitchFamily="18" charset="0"/>
                </a:rPr>
                <a:t>responses</a:t>
              </a:r>
            </a:p>
          </p:txBody>
        </p:sp>
        <p:sp>
          <p:nvSpPr>
            <p:cNvPr id="37" name="Left Brace 36">
              <a:extLst>
                <a:ext uri="{FF2B5EF4-FFF2-40B4-BE49-F238E27FC236}">
                  <a16:creationId xmlns:a16="http://schemas.microsoft.com/office/drawing/2014/main" id="{74DDC1F4-0090-C149-9C21-1BE95369D0D1}"/>
                </a:ext>
              </a:extLst>
            </p:cNvPr>
            <p:cNvSpPr/>
            <p:nvPr/>
          </p:nvSpPr>
          <p:spPr>
            <a:xfrm>
              <a:off x="3027208" y="3160530"/>
              <a:ext cx="345198" cy="1172590"/>
            </a:xfrm>
            <a:prstGeom prst="leftBrace">
              <a:avLst>
                <a:gd name="adj1" fmla="val 54425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Baskerville SemiBold" panose="02020502070401020303" pitchFamily="18" charset="0"/>
                <a:ea typeface="Baskerville SemiBold" panose="02020502070401020303" pitchFamily="18" charset="0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E1896-492A-DE44-BD06-C886018487E7}"/>
              </a:ext>
            </a:extLst>
          </p:cNvPr>
          <p:cNvCxnSpPr>
            <a:cxnSpLocks/>
          </p:cNvCxnSpPr>
          <p:nvPr/>
        </p:nvCxnSpPr>
        <p:spPr>
          <a:xfrm>
            <a:off x="7838623" y="2888870"/>
            <a:ext cx="2052829" cy="1141742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0BDFB9B-6072-7C4A-BEF8-114D83113469}"/>
              </a:ext>
            </a:extLst>
          </p:cNvPr>
          <p:cNvGrpSpPr/>
          <p:nvPr/>
        </p:nvGrpSpPr>
        <p:grpSpPr>
          <a:xfrm>
            <a:off x="1316951" y="3502211"/>
            <a:ext cx="4493066" cy="2548085"/>
            <a:chOff x="1373223" y="3502211"/>
            <a:chExt cx="4493066" cy="2548085"/>
          </a:xfrm>
        </p:grpSpPr>
        <p:pic>
          <p:nvPicPr>
            <p:cNvPr id="42" name="Graphic 41" descr="Users with solid fill">
              <a:extLst>
                <a:ext uri="{FF2B5EF4-FFF2-40B4-BE49-F238E27FC236}">
                  <a16:creationId xmlns:a16="http://schemas.microsoft.com/office/drawing/2014/main" id="{9F306C5A-A683-EA49-9DB4-346EC868A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73223" y="4569197"/>
              <a:ext cx="1481099" cy="14810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ounded Rectangular Callout 42">
                  <a:extLst>
                    <a:ext uri="{FF2B5EF4-FFF2-40B4-BE49-F238E27FC236}">
                      <a16:creationId xmlns:a16="http://schemas.microsoft.com/office/drawing/2014/main" id="{A0B58634-D835-FE43-898F-38473342CE52}"/>
                    </a:ext>
                  </a:extLst>
                </p:cNvPr>
                <p:cNvSpPr/>
                <p:nvPr/>
              </p:nvSpPr>
              <p:spPr>
                <a:xfrm>
                  <a:off x="2200899" y="3502211"/>
                  <a:ext cx="3665390" cy="1247009"/>
                </a:xfrm>
                <a:prstGeom prst="wedgeRoundRectCallout">
                  <a:avLst>
                    <a:gd name="adj1" fmla="val -54608"/>
                    <a:gd name="adj2" fmla="val 44450"/>
                    <a:gd name="adj3" fmla="val 16667"/>
                  </a:avLst>
                </a:prstGeom>
                <a:noFill/>
                <a:ln w="381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&gt;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5%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Baskerville" panose="02020502070401020303" pitchFamily="18" charset="0"/>
                      <a:ea typeface="Baskerville" panose="02020502070401020303" pitchFamily="18" charset="0"/>
                    </a:rPr>
                    <a:t> of the round-trip delays exceeds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Baskerville" panose="02020502070401020303" pitchFamily="18" charset="0"/>
                      <a:ea typeface="Baskerville" panose="02020502070401020303" pitchFamily="18" charset="0"/>
                    </a:rPr>
                    <a:t>ms?</a:t>
                  </a:r>
                </a:p>
              </p:txBody>
            </p:sp>
          </mc:Choice>
          <mc:Fallback xmlns="">
            <p:sp>
              <p:nvSpPr>
                <p:cNvPr id="43" name="Rounded Rectangular Callout 42">
                  <a:extLst>
                    <a:ext uri="{FF2B5EF4-FFF2-40B4-BE49-F238E27FC236}">
                      <a16:creationId xmlns:a16="http://schemas.microsoft.com/office/drawing/2014/main" id="{A0B58634-D835-FE43-898F-38473342CE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0899" y="3502211"/>
                  <a:ext cx="3665390" cy="1247009"/>
                </a:xfrm>
                <a:prstGeom prst="wedgeRoundRectCallout">
                  <a:avLst>
                    <a:gd name="adj1" fmla="val -54608"/>
                    <a:gd name="adj2" fmla="val 44450"/>
                    <a:gd name="adj3" fmla="val 16667"/>
                  </a:avLst>
                </a:prstGeom>
                <a:blipFill>
                  <a:blip r:embed="rId5"/>
                  <a:stretch>
                    <a:fillRect r="-1629"/>
                  </a:stretch>
                </a:blipFill>
                <a:ln w="38100">
                  <a:solidFill>
                    <a:schemeClr val="bg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3F45299-6565-AA4D-880E-798C1EA10224}"/>
                </a:ext>
              </a:extLst>
            </p:cNvPr>
            <p:cNvSpPr txBox="1"/>
            <p:nvPr/>
          </p:nvSpPr>
          <p:spPr>
            <a:xfrm>
              <a:off x="2984422" y="5069029"/>
              <a:ext cx="2023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2">
                      <a:lumMod val="75000"/>
                    </a:schemeClr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Client &amp; ISP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637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29" grpId="0"/>
      <p:bldP spid="30" grpId="0"/>
      <p:bldP spid="32" grpId="0" animBg="1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91DB7-B27F-9049-A638-EE9F33EC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DA7CF4-E944-D94E-B96F-EE31C717388E}"/>
                  </a:ext>
                </a:extLst>
              </p:cNvPr>
              <p:cNvSpPr txBox="1"/>
              <p:nvPr/>
            </p:nvSpPr>
            <p:spPr>
              <a:xfrm>
                <a:off x="2629531" y="616384"/>
                <a:ext cx="7479996" cy="778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latin typeface="Baskerville SemiBold" panose="02020502070401020303" pitchFamily="18" charset="0"/>
                    <a:ea typeface="Baskerville SemiBold" panose="02020502070401020303" pitchFamily="18" charset="0"/>
                  </a:rPr>
                  <a:t>Distance metric: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𝐄𝐬𝐭𝐢𝐦𝐚𝐭𝐞𝐝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𝐝𝐞𝐥𝐚𝐲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𝐚𝐭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 %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𝐭𝐢𝐥𝐞</m:t>
                                </m:r>
                              </m:num>
                              <m:den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𝐆𝐫𝐨𝐮𝐧𝐝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𝐭𝐫𝐮𝐭𝐡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𝐝𝐞𝐥𝐚𝐲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𝐚𝐭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 %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𝐭𝐢𝐥𝐞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sz="2800" b="1" dirty="0">
                  <a:latin typeface="Baskerville SemiBold" panose="02020502070401020303" pitchFamily="18" charset="0"/>
                  <a:ea typeface="Baskerville SemiBold" panose="02020502070401020303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DA7CF4-E944-D94E-B96F-EE31C7173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531" y="616384"/>
                <a:ext cx="7479996" cy="778546"/>
              </a:xfrm>
              <a:prstGeom prst="rect">
                <a:avLst/>
              </a:prstGeom>
              <a:blipFill>
                <a:blip r:embed="rId3"/>
                <a:stretch>
                  <a:fillRect l="-1695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324BCF-7524-FC48-B409-5B9D1BD6D677}"/>
                  </a:ext>
                </a:extLst>
              </p:cNvPr>
              <p:cNvSpPr/>
              <p:nvPr/>
            </p:nvSpPr>
            <p:spPr>
              <a:xfrm>
                <a:off x="3581401" y="6321365"/>
                <a:ext cx="55762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rPr>
                  <a:t>Bi-directional campus trace, memory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324BCF-7524-FC48-B409-5B9D1BD6D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1" y="6321365"/>
                <a:ext cx="5576257" cy="400110"/>
              </a:xfrm>
              <a:prstGeom prst="rect">
                <a:avLst/>
              </a:prstGeom>
              <a:blipFill>
                <a:blip r:embed="rId4"/>
                <a:stretch>
                  <a:fillRect l="-1367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52D0561-965A-0E4F-93B1-25B2E7031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1" y="1235075"/>
            <a:ext cx="8229600" cy="54864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7D50FDE-8125-A34E-81C2-29F7533ECE25}"/>
              </a:ext>
            </a:extLst>
          </p:cNvPr>
          <p:cNvSpPr/>
          <p:nvPr/>
        </p:nvSpPr>
        <p:spPr>
          <a:xfrm>
            <a:off x="7696200" y="3184077"/>
            <a:ext cx="1628726" cy="1628726"/>
          </a:xfrm>
          <a:prstGeom prst="ellipse">
            <a:avLst/>
          </a:prstGeom>
          <a:blipFill dpi="0" rotWithShape="1">
            <a:blip r:embed="rId6"/>
            <a:srcRect/>
            <a:stretch>
              <a:fillRect l="-30000" t="-30000" r="-30000" b="-30000"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4233AE-DAF6-0B48-83EE-B700CFB4AF90}"/>
              </a:ext>
            </a:extLst>
          </p:cNvPr>
          <p:cNvSpPr/>
          <p:nvPr/>
        </p:nvSpPr>
        <p:spPr>
          <a:xfrm>
            <a:off x="6289289" y="3288379"/>
            <a:ext cx="691374" cy="691374"/>
          </a:xfrm>
          <a:prstGeom prst="ellipse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4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50AFDD9-F2E1-EF46-8D38-41B479EC4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060" y="325317"/>
            <a:ext cx="7949879" cy="59068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86126-8888-6A43-A08C-1DEB1D57D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20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C356A5-D166-2044-A536-DA5BE9CA9F84}"/>
              </a:ext>
            </a:extLst>
          </p:cNvPr>
          <p:cNvSpPr/>
          <p:nvPr/>
        </p:nvSpPr>
        <p:spPr>
          <a:xfrm>
            <a:off x="2121060" y="1187070"/>
            <a:ext cx="8414855" cy="5045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F8D9FFE-7422-C247-A4B6-351C0BE039FC}"/>
                  </a:ext>
                </a:extLst>
              </p:cNvPr>
              <p:cNvSpPr txBox="1"/>
              <p:nvPr/>
            </p:nvSpPr>
            <p:spPr>
              <a:xfrm>
                <a:off x="1387109" y="2622110"/>
                <a:ext cx="9550820" cy="809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𝐨𝐩𝐭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 # insertions between </a:t>
                </a:r>
                <a:r>
                  <a:rPr lang="en-US" sz="2800" dirty="0">
                    <a:solidFill>
                      <a:srgbClr val="C00000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rPr>
                  <a:t>max delay of interest</a:t>
                </a:r>
                <a:r>
                  <a:rPr lang="en-US" sz="2800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’s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Baskerville" panose="02020502070401020303" pitchFamily="18" charset="0"/>
                      </a:rPr>
                      <m:t>𝑟𝑒𝑞</m:t>
                    </m:r>
                  </m:oMath>
                </a14:m>
                <a:r>
                  <a:rPr lang="en-US" sz="2800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Baskerville" panose="02020502070401020303" pitchFamily="18" charset="0"/>
                      </a:rPr>
                      <m:t>𝑟𝑒𝑠𝑝</m:t>
                    </m:r>
                  </m:oMath>
                </a14:m>
                <a:endParaRPr lang="en-US" sz="2800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F8D9FFE-7422-C247-A4B6-351C0BE03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09" y="2622110"/>
                <a:ext cx="9550820" cy="809196"/>
              </a:xfrm>
              <a:prstGeom prst="rect">
                <a:avLst/>
              </a:prstGeom>
              <a:blipFill>
                <a:blip r:embed="rId4"/>
                <a:stretch>
                  <a:fillRect l="-133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E16E83-7828-7B47-887B-8109FAEBCA74}"/>
                  </a:ext>
                </a:extLst>
              </p:cNvPr>
              <p:cNvSpPr txBox="1"/>
              <p:nvPr/>
            </p:nvSpPr>
            <p:spPr>
              <a:xfrm>
                <a:off x="4740007" y="1910992"/>
                <a:ext cx="31769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latin typeface="Baskerville SemiBold" panose="02020502070401020303" pitchFamily="18" charset="0"/>
                    <a:ea typeface="Baskerville SemiBold" panose="02020502070401020303" pitchFamily="18" charset="0"/>
                  </a:rPr>
                  <a:t>How to</a:t>
                </a:r>
                <a:r>
                  <a:rPr lang="zh-CN" altLang="en-US" sz="2800" b="1" dirty="0">
                    <a:latin typeface="Baskerville SemiBold" panose="02020502070401020303" pitchFamily="18" charset="0"/>
                  </a:rPr>
                  <a:t> </a:t>
                </a:r>
                <a:r>
                  <a:rPr lang="en-US" altLang="zh-CN" sz="2800" b="1" dirty="0">
                    <a:latin typeface="Baskerville SemiBold" panose="02020502070401020303" pitchFamily="18" charset="0"/>
                    <a:ea typeface="Baskerville SemiBold" panose="02020502070401020303" pitchFamily="18" charset="0"/>
                  </a:rPr>
                  <a:t>choose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800" b="1" dirty="0">
                    <a:latin typeface="Baskerville SemiBold" panose="02020502070401020303" pitchFamily="18" charset="0"/>
                    <a:ea typeface="Baskerville SemiBold" panose="02020502070401020303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E16E83-7828-7B47-887B-8109FAEBC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007" y="1910992"/>
                <a:ext cx="3176960" cy="523220"/>
              </a:xfrm>
              <a:prstGeom prst="rect">
                <a:avLst/>
              </a:prstGeom>
              <a:blipFill>
                <a:blip r:embed="rId5"/>
                <a:stretch>
                  <a:fillRect l="-3984" t="-11905" r="-3187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246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4180D-EEB3-474A-BCD7-4659E12D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B297B1-A033-7C4F-8315-677ADAA98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060" y="325316"/>
            <a:ext cx="7949879" cy="59068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8D6EA9-4650-2A4A-986D-7122B17A3E14}"/>
              </a:ext>
            </a:extLst>
          </p:cNvPr>
          <p:cNvSpPr/>
          <p:nvPr/>
        </p:nvSpPr>
        <p:spPr>
          <a:xfrm>
            <a:off x="2121060" y="1187070"/>
            <a:ext cx="8414855" cy="5045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E6D101-99DF-6044-9DC6-E630817BFBE8}"/>
              </a:ext>
            </a:extLst>
          </p:cNvPr>
          <p:cNvSpPr txBox="1"/>
          <p:nvPr/>
        </p:nvSpPr>
        <p:spPr>
          <a:xfrm>
            <a:off x="4252736" y="602295"/>
            <a:ext cx="1022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max delay</a:t>
            </a:r>
          </a:p>
          <a:p>
            <a:pPr algn="ctr"/>
            <a:r>
              <a:rPr lang="en-US" sz="1600" dirty="0"/>
              <a:t>lifetime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FF6FE82-CD5A-4449-99D2-5F5CF76661DB}"/>
                  </a:ext>
                </a:extLst>
              </p:cNvPr>
              <p:cNvSpPr/>
              <p:nvPr/>
            </p:nvSpPr>
            <p:spPr>
              <a:xfrm>
                <a:off x="981307" y="6321365"/>
                <a:ext cx="1037249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rPr>
                  <a:t>Synthetic trace with max delay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rPr>
                  <a:t>, memory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rPr>
                  <a:t>, each point is an average of 10 trials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FF6FE82-CD5A-4449-99D2-5F5CF76661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07" y="6321365"/>
                <a:ext cx="10372493" cy="400110"/>
              </a:xfrm>
              <a:prstGeom prst="rect">
                <a:avLst/>
              </a:prstGeom>
              <a:blipFill>
                <a:blip r:embed="rId4"/>
                <a:stretch>
                  <a:fillRect l="-611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86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44E86-BF82-894E-9482-E4C34ABB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Multi-fridge algo </a:t>
            </a:r>
            <a:r>
              <a:rPr lang="en-US" sz="3600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– setup</a:t>
            </a:r>
            <a:endParaRPr lang="en-US" b="1" dirty="0">
              <a:latin typeface="Baskerville SemiBold" panose="02020502070401020303" pitchFamily="18" charset="0"/>
              <a:ea typeface="Baskerville SemiBold" panose="02020502070401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553CE-93F3-3E43-AC1D-265EFA3E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10EFEB03-FF75-3642-B192-DED813FD31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13880" y="1978580"/>
                <a:ext cx="3861419" cy="1107939"/>
              </a:xfrm>
              <a:solidFill>
                <a:srgbClr val="BCD8EE"/>
              </a:solidFill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Split total memory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3200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into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 fridges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10EFEB03-FF75-3642-B192-DED813FD31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3880" y="1978580"/>
                <a:ext cx="3861419" cy="1107939"/>
              </a:xfrm>
              <a:blipFill>
                <a:blip r:embed="rId3"/>
                <a:stretch>
                  <a:fillRect l="-4276" t="-12644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8ED049-760C-EC4A-B985-B666A18F7179}"/>
                  </a:ext>
                </a:extLst>
              </p:cNvPr>
              <p:cNvSpPr txBox="1"/>
              <p:nvPr/>
            </p:nvSpPr>
            <p:spPr>
              <a:xfrm>
                <a:off x="6229851" y="1929420"/>
                <a:ext cx="35657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8ED049-760C-EC4A-B985-B666A18F7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851" y="1929420"/>
                <a:ext cx="3565740" cy="461665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DCE3DD-9CFD-2D46-9737-87B3B87E070D}"/>
                  </a:ext>
                </a:extLst>
              </p:cNvPr>
              <p:cNvSpPr txBox="1"/>
              <p:nvPr/>
            </p:nvSpPr>
            <p:spPr>
              <a:xfrm>
                <a:off x="6229851" y="2521244"/>
                <a:ext cx="32225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DCE3DD-9CFD-2D46-9737-87B3B87E0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851" y="2521244"/>
                <a:ext cx="3222513" cy="461665"/>
              </a:xfrm>
              <a:prstGeom prst="rect">
                <a:avLst/>
              </a:prstGeom>
              <a:blipFill>
                <a:blip r:embed="rId5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>
            <a:extLst>
              <a:ext uri="{FF2B5EF4-FFF2-40B4-BE49-F238E27FC236}">
                <a16:creationId xmlns:a16="http://schemas.microsoft.com/office/drawing/2014/main" id="{07E9997B-D5E9-CA4C-BE2C-7BC13473330E}"/>
              </a:ext>
            </a:extLst>
          </p:cNvPr>
          <p:cNvSpPr/>
          <p:nvPr/>
        </p:nvSpPr>
        <p:spPr>
          <a:xfrm>
            <a:off x="5962148" y="2033621"/>
            <a:ext cx="267703" cy="909351"/>
          </a:xfrm>
          <a:prstGeom prst="leftBrace">
            <a:avLst>
              <a:gd name="adj1" fmla="val 54425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atin typeface="Baskerville SemiBold" panose="02020502070401020303" pitchFamily="18" charset="0"/>
              <a:ea typeface="Baskerville SemiBold" panose="02020502070401020303" pitchFamily="18" charset="0"/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CDA7794-1895-6343-B2B3-A9C5785AE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587580"/>
              </p:ext>
            </p:extLst>
          </p:nvPr>
        </p:nvGraphicFramePr>
        <p:xfrm>
          <a:off x="1008155" y="3819355"/>
          <a:ext cx="1790964" cy="1971676"/>
        </p:xfrm>
        <a:graphic>
          <a:graphicData uri="http://schemas.openxmlformats.org/drawingml/2006/table">
            <a:tbl>
              <a:tblPr firstRow="1" bandRow="1"/>
              <a:tblGrid>
                <a:gridCol w="596988">
                  <a:extLst>
                    <a:ext uri="{9D8B030D-6E8A-4147-A177-3AD203B41FA5}">
                      <a16:colId xmlns:a16="http://schemas.microsoft.com/office/drawing/2014/main" val="2334498868"/>
                    </a:ext>
                  </a:extLst>
                </a:gridCol>
                <a:gridCol w="596988">
                  <a:extLst>
                    <a:ext uri="{9D8B030D-6E8A-4147-A177-3AD203B41FA5}">
                      <a16:colId xmlns:a16="http://schemas.microsoft.com/office/drawing/2014/main" val="1923696060"/>
                    </a:ext>
                  </a:extLst>
                </a:gridCol>
                <a:gridCol w="596988">
                  <a:extLst>
                    <a:ext uri="{9D8B030D-6E8A-4147-A177-3AD203B41FA5}">
                      <a16:colId xmlns:a16="http://schemas.microsoft.com/office/drawing/2014/main" val="777993290"/>
                    </a:ext>
                  </a:extLst>
                </a:gridCol>
              </a:tblGrid>
              <a:tr h="4878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ID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IC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95395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35578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2959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71525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3FB5589-B1C4-984C-A223-FFADBD89804F}"/>
                  </a:ext>
                </a:extLst>
              </p:cNvPr>
              <p:cNvSpPr txBox="1"/>
              <p:nvPr/>
            </p:nvSpPr>
            <p:spPr>
              <a:xfrm>
                <a:off x="926675" y="3316233"/>
                <a:ext cx="1992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1"/>
                    </a:solidFill>
                    <a:latin typeface="Baskerville SemiBold" panose="02020502070401020303" pitchFamily="18" charset="0"/>
                    <a:ea typeface="Baskerville SemiBold" panose="02020502070401020303" pitchFamily="18" charset="0"/>
                  </a:rPr>
                  <a:t>Fridge-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endParaRPr lang="en-US" sz="2000" b="1" dirty="0">
                  <a:solidFill>
                    <a:schemeClr val="accent1"/>
                  </a:solidFill>
                  <a:latin typeface="Baskerville SemiBold" panose="02020502070401020303" pitchFamily="18" charset="0"/>
                  <a:ea typeface="Baskerville SemiBold" panose="02020502070401020303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3FB5589-B1C4-984C-A223-FFADBD898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675" y="3316233"/>
                <a:ext cx="1992853" cy="400110"/>
              </a:xfrm>
              <a:prstGeom prst="rect">
                <a:avLst/>
              </a:prstGeom>
              <a:blipFill>
                <a:blip r:embed="rId6"/>
                <a:stretch>
                  <a:fillRect l="-2532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EE38D9CB-8BCD-CE4A-9A8B-EC6E12128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303408"/>
              </p:ext>
            </p:extLst>
          </p:nvPr>
        </p:nvGraphicFramePr>
        <p:xfrm>
          <a:off x="4747691" y="3819355"/>
          <a:ext cx="1790964" cy="1971676"/>
        </p:xfrm>
        <a:graphic>
          <a:graphicData uri="http://schemas.openxmlformats.org/drawingml/2006/table">
            <a:tbl>
              <a:tblPr firstRow="1" bandRow="1"/>
              <a:tblGrid>
                <a:gridCol w="596988">
                  <a:extLst>
                    <a:ext uri="{9D8B030D-6E8A-4147-A177-3AD203B41FA5}">
                      <a16:colId xmlns:a16="http://schemas.microsoft.com/office/drawing/2014/main" val="2334498868"/>
                    </a:ext>
                  </a:extLst>
                </a:gridCol>
                <a:gridCol w="596988">
                  <a:extLst>
                    <a:ext uri="{9D8B030D-6E8A-4147-A177-3AD203B41FA5}">
                      <a16:colId xmlns:a16="http://schemas.microsoft.com/office/drawing/2014/main" val="1923696060"/>
                    </a:ext>
                  </a:extLst>
                </a:gridCol>
                <a:gridCol w="596988">
                  <a:extLst>
                    <a:ext uri="{9D8B030D-6E8A-4147-A177-3AD203B41FA5}">
                      <a16:colId xmlns:a16="http://schemas.microsoft.com/office/drawing/2014/main" val="777993290"/>
                    </a:ext>
                  </a:extLst>
                </a:gridCol>
              </a:tblGrid>
              <a:tr h="4878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ID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IC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95395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35578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2959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71525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4307455-CA7C-D94B-8485-A72618D4E093}"/>
                  </a:ext>
                </a:extLst>
              </p:cNvPr>
              <p:cNvSpPr txBox="1"/>
              <p:nvPr/>
            </p:nvSpPr>
            <p:spPr>
              <a:xfrm>
                <a:off x="4666211" y="3316233"/>
                <a:ext cx="1992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1"/>
                    </a:solidFill>
                    <a:latin typeface="Baskerville SemiBold" panose="02020502070401020303" pitchFamily="18" charset="0"/>
                    <a:ea typeface="Baskerville SemiBold" panose="02020502070401020303" pitchFamily="18" charset="0"/>
                  </a:rPr>
                  <a:t>Fridge-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en-US" sz="20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endParaRPr lang="en-US" sz="2000" b="1" dirty="0">
                  <a:solidFill>
                    <a:schemeClr val="accent1"/>
                  </a:solidFill>
                  <a:latin typeface="Baskerville SemiBold" panose="02020502070401020303" pitchFamily="18" charset="0"/>
                  <a:ea typeface="Baskerville SemiBold" panose="02020502070401020303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4307455-CA7C-D94B-8485-A72618D4E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211" y="3316233"/>
                <a:ext cx="1992853" cy="400110"/>
              </a:xfrm>
              <a:prstGeom prst="rect">
                <a:avLst/>
              </a:prstGeom>
              <a:blipFill>
                <a:blip r:embed="rId7"/>
                <a:stretch>
                  <a:fillRect l="-3165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AE22097F-D0FE-6E4C-A99D-CB59A870E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77483"/>
              </p:ext>
            </p:extLst>
          </p:nvPr>
        </p:nvGraphicFramePr>
        <p:xfrm>
          <a:off x="8487228" y="3758714"/>
          <a:ext cx="1790964" cy="1971676"/>
        </p:xfrm>
        <a:graphic>
          <a:graphicData uri="http://schemas.openxmlformats.org/drawingml/2006/table">
            <a:tbl>
              <a:tblPr firstRow="1" bandRow="1"/>
              <a:tblGrid>
                <a:gridCol w="596988">
                  <a:extLst>
                    <a:ext uri="{9D8B030D-6E8A-4147-A177-3AD203B41FA5}">
                      <a16:colId xmlns:a16="http://schemas.microsoft.com/office/drawing/2014/main" val="2334498868"/>
                    </a:ext>
                  </a:extLst>
                </a:gridCol>
                <a:gridCol w="596988">
                  <a:extLst>
                    <a:ext uri="{9D8B030D-6E8A-4147-A177-3AD203B41FA5}">
                      <a16:colId xmlns:a16="http://schemas.microsoft.com/office/drawing/2014/main" val="1923696060"/>
                    </a:ext>
                  </a:extLst>
                </a:gridCol>
                <a:gridCol w="596988">
                  <a:extLst>
                    <a:ext uri="{9D8B030D-6E8A-4147-A177-3AD203B41FA5}">
                      <a16:colId xmlns:a16="http://schemas.microsoft.com/office/drawing/2014/main" val="777993290"/>
                    </a:ext>
                  </a:extLst>
                </a:gridCol>
              </a:tblGrid>
              <a:tr h="4878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ID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IC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95395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35578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2959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71525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EF69D03-87CE-0048-965F-AFBE586A0EB1}"/>
                  </a:ext>
                </a:extLst>
              </p:cNvPr>
              <p:cNvSpPr txBox="1"/>
              <p:nvPr/>
            </p:nvSpPr>
            <p:spPr>
              <a:xfrm>
                <a:off x="8405748" y="3255592"/>
                <a:ext cx="21339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1"/>
                    </a:solidFill>
                    <a:latin typeface="Baskerville SemiBold" panose="02020502070401020303" pitchFamily="18" charset="0"/>
                    <a:ea typeface="Baskerville SemiBold" panose="02020502070401020303" pitchFamily="18" charset="0"/>
                  </a:rPr>
                  <a:t>Fridge-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𝑵</m:t>
                            </m:r>
                          </m:sub>
                        </m:sSub>
                        <m:r>
                          <a:rPr lang="en-US" sz="20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𝑵</m:t>
                            </m:r>
                          </m:sub>
                        </m:sSub>
                      </m:e>
                    </m:d>
                  </m:oMath>
                </a14:m>
                <a:endParaRPr lang="en-US" sz="2000" b="1" dirty="0">
                  <a:solidFill>
                    <a:schemeClr val="accent1"/>
                  </a:solidFill>
                  <a:latin typeface="Baskerville SemiBold" panose="02020502070401020303" pitchFamily="18" charset="0"/>
                  <a:ea typeface="Baskerville SemiBold" panose="02020502070401020303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EF69D03-87CE-0048-965F-AFBE586A0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748" y="3255592"/>
                <a:ext cx="2133915" cy="400110"/>
              </a:xfrm>
              <a:prstGeom prst="rect">
                <a:avLst/>
              </a:prstGeom>
              <a:blipFill>
                <a:blip r:embed="rId8"/>
                <a:stretch>
                  <a:fillRect l="-2959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1E0A29AC-84F5-6249-94A7-AAC666489C63}"/>
              </a:ext>
            </a:extLst>
          </p:cNvPr>
          <p:cNvGrpSpPr/>
          <p:nvPr/>
        </p:nvGrpSpPr>
        <p:grpSpPr>
          <a:xfrm rot="5400000">
            <a:off x="4259015" y="4670036"/>
            <a:ext cx="84406" cy="389206"/>
            <a:chOff x="7954006" y="4446605"/>
            <a:chExt cx="84406" cy="38920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B904F0F-FB04-594E-B7DA-13B4A77E14E6}"/>
                </a:ext>
              </a:extLst>
            </p:cNvPr>
            <p:cNvSpPr/>
            <p:nvPr/>
          </p:nvSpPr>
          <p:spPr>
            <a:xfrm>
              <a:off x="7954006" y="4446605"/>
              <a:ext cx="84406" cy="844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981A75C-8810-7F42-B149-20F4185D40D6}"/>
                </a:ext>
              </a:extLst>
            </p:cNvPr>
            <p:cNvSpPr/>
            <p:nvPr/>
          </p:nvSpPr>
          <p:spPr>
            <a:xfrm>
              <a:off x="7954006" y="4599005"/>
              <a:ext cx="84406" cy="844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9BAD29A-D1BF-C546-A9BB-7037B0111FE2}"/>
                </a:ext>
              </a:extLst>
            </p:cNvPr>
            <p:cNvSpPr/>
            <p:nvPr/>
          </p:nvSpPr>
          <p:spPr>
            <a:xfrm>
              <a:off x="7954006" y="4751405"/>
              <a:ext cx="84406" cy="844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F79F1D6-B6F7-FE41-824B-315F0021BE13}"/>
              </a:ext>
            </a:extLst>
          </p:cNvPr>
          <p:cNvGrpSpPr/>
          <p:nvPr/>
        </p:nvGrpSpPr>
        <p:grpSpPr>
          <a:xfrm rot="5400000">
            <a:off x="7998864" y="4627833"/>
            <a:ext cx="84406" cy="389206"/>
            <a:chOff x="7954006" y="4446605"/>
            <a:chExt cx="84406" cy="38920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1AFDC09-DC80-9D43-A9D7-E4C65938E8D4}"/>
                </a:ext>
              </a:extLst>
            </p:cNvPr>
            <p:cNvSpPr/>
            <p:nvPr/>
          </p:nvSpPr>
          <p:spPr>
            <a:xfrm>
              <a:off x="7954006" y="4446605"/>
              <a:ext cx="84406" cy="844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0DE799C-FB96-C444-B216-34B96DF9B3CA}"/>
                </a:ext>
              </a:extLst>
            </p:cNvPr>
            <p:cNvSpPr/>
            <p:nvPr/>
          </p:nvSpPr>
          <p:spPr>
            <a:xfrm>
              <a:off x="7954006" y="4599005"/>
              <a:ext cx="84406" cy="844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6FBE21E-8499-EF40-A3CA-9FB2C85F97DA}"/>
                </a:ext>
              </a:extLst>
            </p:cNvPr>
            <p:cNvSpPr/>
            <p:nvPr/>
          </p:nvSpPr>
          <p:spPr>
            <a:xfrm>
              <a:off x="7954006" y="4751405"/>
              <a:ext cx="84406" cy="844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798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 animBg="1"/>
      <p:bldP spid="17" grpId="0"/>
      <p:bldP spid="25" grpId="0"/>
      <p:bldP spid="26" grpId="0" animBg="1"/>
      <p:bldP spid="30" grpId="0"/>
      <p:bldP spid="32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96516-8D8F-7D4F-983C-8F4D28FFE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Multi-fridge algo </a:t>
            </a:r>
            <a:r>
              <a:rPr lang="en-US" sz="3200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– generating basic estimators</a:t>
            </a:r>
            <a:endParaRPr lang="en-US" b="1" dirty="0">
              <a:latin typeface="Baskerville SemiBold" panose="02020502070401020303" pitchFamily="18" charset="0"/>
              <a:ea typeface="Baskerville SemiBold" panose="02020502070401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04EBB-6812-6C45-BDD9-AB61643F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6467"/>
            <a:ext cx="2743200" cy="365125"/>
          </a:xfrm>
        </p:spPr>
        <p:txBody>
          <a:bodyPr/>
          <a:lstStyle/>
          <a:p>
            <a:fld id="{6F56A72B-A848-BD42-81F4-4D061834D6A4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062DDA0-B236-284D-88D1-B4EEA4F2FF5E}"/>
                  </a:ext>
                </a:extLst>
              </p:cNvPr>
              <p:cNvSpPr txBox="1"/>
              <p:nvPr/>
            </p:nvSpPr>
            <p:spPr>
              <a:xfrm>
                <a:off x="5085015" y="1554099"/>
                <a:ext cx="21556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𝒓𝒆𝒒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062DDA0-B236-284D-88D1-B4EEA4F2F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015" y="1554099"/>
                <a:ext cx="2155646" cy="461665"/>
              </a:xfrm>
              <a:prstGeom prst="rect">
                <a:avLst/>
              </a:prstGeom>
              <a:blipFill>
                <a:blip r:embed="rId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5E2F49-747F-E444-90AA-D6F5A1A97AFB}"/>
              </a:ext>
            </a:extLst>
          </p:cNvPr>
          <p:cNvCxnSpPr>
            <a:cxnSpLocks/>
          </p:cNvCxnSpPr>
          <p:nvPr/>
        </p:nvCxnSpPr>
        <p:spPr>
          <a:xfrm>
            <a:off x="6012450" y="2153862"/>
            <a:ext cx="0" cy="51014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E78A1-333A-324F-BC9C-9DFFE1A98A3C}"/>
                  </a:ext>
                </a:extLst>
              </p:cNvPr>
              <p:cNvSpPr txBox="1"/>
              <p:nvPr/>
            </p:nvSpPr>
            <p:spPr>
              <a:xfrm>
                <a:off x="6199714" y="2153862"/>
                <a:ext cx="1091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E78A1-333A-324F-BC9C-9DFFE1A98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714" y="2153862"/>
                <a:ext cx="1091900" cy="461665"/>
              </a:xfrm>
              <a:prstGeom prst="rect">
                <a:avLst/>
              </a:prstGeom>
              <a:blipFill>
                <a:blip r:embed="rId4"/>
                <a:stretch>
                  <a:fillRect l="-2299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26117CCE-5C15-664D-99E1-E7772308C572}"/>
              </a:ext>
            </a:extLst>
          </p:cNvPr>
          <p:cNvSpPr txBox="1"/>
          <p:nvPr/>
        </p:nvSpPr>
        <p:spPr>
          <a:xfrm>
            <a:off x="1375059" y="5894043"/>
            <a:ext cx="1057155" cy="369332"/>
          </a:xfrm>
          <a:prstGeom prst="rect">
            <a:avLst/>
          </a:prstGeom>
          <a:solidFill>
            <a:srgbClr val="BCD8E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Counter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7A0A3D72-6DEA-6B45-9975-82AA6F0D1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273155"/>
              </p:ext>
            </p:extLst>
          </p:nvPr>
        </p:nvGraphicFramePr>
        <p:xfrm>
          <a:off x="1008155" y="3819355"/>
          <a:ext cx="1790964" cy="1971676"/>
        </p:xfrm>
        <a:graphic>
          <a:graphicData uri="http://schemas.openxmlformats.org/drawingml/2006/table">
            <a:tbl>
              <a:tblPr firstRow="1" bandRow="1"/>
              <a:tblGrid>
                <a:gridCol w="596988">
                  <a:extLst>
                    <a:ext uri="{9D8B030D-6E8A-4147-A177-3AD203B41FA5}">
                      <a16:colId xmlns:a16="http://schemas.microsoft.com/office/drawing/2014/main" val="2334498868"/>
                    </a:ext>
                  </a:extLst>
                </a:gridCol>
                <a:gridCol w="596988">
                  <a:extLst>
                    <a:ext uri="{9D8B030D-6E8A-4147-A177-3AD203B41FA5}">
                      <a16:colId xmlns:a16="http://schemas.microsoft.com/office/drawing/2014/main" val="1923696060"/>
                    </a:ext>
                  </a:extLst>
                </a:gridCol>
                <a:gridCol w="596988">
                  <a:extLst>
                    <a:ext uri="{9D8B030D-6E8A-4147-A177-3AD203B41FA5}">
                      <a16:colId xmlns:a16="http://schemas.microsoft.com/office/drawing/2014/main" val="777993290"/>
                    </a:ext>
                  </a:extLst>
                </a:gridCol>
              </a:tblGrid>
              <a:tr h="4878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ID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IC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95395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35578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2959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71525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E517BB6-8C1D-2742-AB9B-C80EFDE7C3AE}"/>
                  </a:ext>
                </a:extLst>
              </p:cNvPr>
              <p:cNvSpPr txBox="1"/>
              <p:nvPr/>
            </p:nvSpPr>
            <p:spPr>
              <a:xfrm>
                <a:off x="926675" y="3316233"/>
                <a:ext cx="1992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1"/>
                    </a:solidFill>
                    <a:latin typeface="Baskerville SemiBold" panose="02020502070401020303" pitchFamily="18" charset="0"/>
                    <a:ea typeface="Baskerville SemiBold" panose="02020502070401020303" pitchFamily="18" charset="0"/>
                  </a:rPr>
                  <a:t>Fridge-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endParaRPr lang="en-US" sz="2000" b="1" dirty="0">
                  <a:solidFill>
                    <a:schemeClr val="accent1"/>
                  </a:solidFill>
                  <a:latin typeface="Baskerville SemiBold" panose="02020502070401020303" pitchFamily="18" charset="0"/>
                  <a:ea typeface="Baskerville SemiBold" panose="02020502070401020303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E517BB6-8C1D-2742-AB9B-C80EFDE7C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675" y="3316233"/>
                <a:ext cx="1992853" cy="400110"/>
              </a:xfrm>
              <a:prstGeom prst="rect">
                <a:avLst/>
              </a:prstGeom>
              <a:blipFill>
                <a:blip r:embed="rId5"/>
                <a:stretch>
                  <a:fillRect l="-2532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" name="Table 5">
            <a:extLst>
              <a:ext uri="{FF2B5EF4-FFF2-40B4-BE49-F238E27FC236}">
                <a16:creationId xmlns:a16="http://schemas.microsoft.com/office/drawing/2014/main" id="{AC112584-9ED2-4E4F-ABF0-DB5C01890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531099"/>
              </p:ext>
            </p:extLst>
          </p:nvPr>
        </p:nvGraphicFramePr>
        <p:xfrm>
          <a:off x="2919528" y="3819355"/>
          <a:ext cx="937276" cy="1971676"/>
        </p:xfrm>
        <a:graphic>
          <a:graphicData uri="http://schemas.openxmlformats.org/drawingml/2006/table">
            <a:tbl>
              <a:tblPr firstRow="1" bandRow="1"/>
              <a:tblGrid>
                <a:gridCol w="468638">
                  <a:extLst>
                    <a:ext uri="{9D8B030D-6E8A-4147-A177-3AD203B41FA5}">
                      <a16:colId xmlns:a16="http://schemas.microsoft.com/office/drawing/2014/main" val="2334498868"/>
                    </a:ext>
                  </a:extLst>
                </a:gridCol>
                <a:gridCol w="468638">
                  <a:extLst>
                    <a:ext uri="{9D8B030D-6E8A-4147-A177-3AD203B41FA5}">
                      <a16:colId xmlns:a16="http://schemas.microsoft.com/office/drawing/2014/main" val="2967835129"/>
                    </a:ext>
                  </a:extLst>
                </a:gridCol>
              </a:tblGrid>
              <a:tr h="4878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2"/>
                            </a:solidFill>
                          </a:ln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2"/>
                            </a:solidFill>
                          </a:ln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CF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95395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35578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2959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221686"/>
                  </a:ext>
                </a:extLst>
              </a:tr>
            </a:tbl>
          </a:graphicData>
        </a:graphic>
      </p:graphicFrame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5BBF3D9-99AF-D940-A837-3C815F672125}"/>
              </a:ext>
            </a:extLst>
          </p:cNvPr>
          <p:cNvSpPr/>
          <p:nvPr/>
        </p:nvSpPr>
        <p:spPr>
          <a:xfrm>
            <a:off x="838200" y="3288523"/>
            <a:ext cx="3170204" cy="3067827"/>
          </a:xfrm>
          <a:prstGeom prst="roundRect">
            <a:avLst>
              <a:gd name="adj" fmla="val 12211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438DEA-A574-9243-B7CA-99A46FA2A036}"/>
              </a:ext>
            </a:extLst>
          </p:cNvPr>
          <p:cNvSpPr txBox="1"/>
          <p:nvPr/>
        </p:nvSpPr>
        <p:spPr>
          <a:xfrm>
            <a:off x="1084602" y="2766217"/>
            <a:ext cx="2677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</a:rPr>
              <a:t>Single-fridge algo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0C7D06-4D4C-3341-8AEE-2927CA756A85}"/>
              </a:ext>
            </a:extLst>
          </p:cNvPr>
          <p:cNvSpPr txBox="1"/>
          <p:nvPr/>
        </p:nvSpPr>
        <p:spPr>
          <a:xfrm>
            <a:off x="5114595" y="5894043"/>
            <a:ext cx="1057155" cy="369332"/>
          </a:xfrm>
          <a:prstGeom prst="rect">
            <a:avLst/>
          </a:prstGeom>
          <a:solidFill>
            <a:srgbClr val="BCD8E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Counter</a:t>
            </a: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F2C826E4-1CD1-F145-B187-1B2E71C6D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786186"/>
              </p:ext>
            </p:extLst>
          </p:nvPr>
        </p:nvGraphicFramePr>
        <p:xfrm>
          <a:off x="4747691" y="3819355"/>
          <a:ext cx="1790964" cy="1971676"/>
        </p:xfrm>
        <a:graphic>
          <a:graphicData uri="http://schemas.openxmlformats.org/drawingml/2006/table">
            <a:tbl>
              <a:tblPr firstRow="1" bandRow="1"/>
              <a:tblGrid>
                <a:gridCol w="596988">
                  <a:extLst>
                    <a:ext uri="{9D8B030D-6E8A-4147-A177-3AD203B41FA5}">
                      <a16:colId xmlns:a16="http://schemas.microsoft.com/office/drawing/2014/main" val="2334498868"/>
                    </a:ext>
                  </a:extLst>
                </a:gridCol>
                <a:gridCol w="596988">
                  <a:extLst>
                    <a:ext uri="{9D8B030D-6E8A-4147-A177-3AD203B41FA5}">
                      <a16:colId xmlns:a16="http://schemas.microsoft.com/office/drawing/2014/main" val="1923696060"/>
                    </a:ext>
                  </a:extLst>
                </a:gridCol>
                <a:gridCol w="596988">
                  <a:extLst>
                    <a:ext uri="{9D8B030D-6E8A-4147-A177-3AD203B41FA5}">
                      <a16:colId xmlns:a16="http://schemas.microsoft.com/office/drawing/2014/main" val="777993290"/>
                    </a:ext>
                  </a:extLst>
                </a:gridCol>
              </a:tblGrid>
              <a:tr h="4878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ID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IC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95395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35578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2959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71525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4C65FF9-A87E-D04D-9981-599127C2D574}"/>
                  </a:ext>
                </a:extLst>
              </p:cNvPr>
              <p:cNvSpPr txBox="1"/>
              <p:nvPr/>
            </p:nvSpPr>
            <p:spPr>
              <a:xfrm>
                <a:off x="4666211" y="3316233"/>
                <a:ext cx="1992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1"/>
                    </a:solidFill>
                    <a:latin typeface="Baskerville SemiBold" panose="02020502070401020303" pitchFamily="18" charset="0"/>
                    <a:ea typeface="Baskerville SemiBold" panose="02020502070401020303" pitchFamily="18" charset="0"/>
                  </a:rPr>
                  <a:t>Fridge-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en-US" sz="20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endParaRPr lang="en-US" sz="2000" b="1" dirty="0">
                  <a:solidFill>
                    <a:schemeClr val="accent1"/>
                  </a:solidFill>
                  <a:latin typeface="Baskerville SemiBold" panose="02020502070401020303" pitchFamily="18" charset="0"/>
                  <a:ea typeface="Baskerville SemiBold" panose="02020502070401020303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4C65FF9-A87E-D04D-9981-599127C2D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211" y="3316233"/>
                <a:ext cx="1992853" cy="400110"/>
              </a:xfrm>
              <a:prstGeom prst="rect">
                <a:avLst/>
              </a:prstGeom>
              <a:blipFill>
                <a:blip r:embed="rId6"/>
                <a:stretch>
                  <a:fillRect l="-3165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5">
            <a:extLst>
              <a:ext uri="{FF2B5EF4-FFF2-40B4-BE49-F238E27FC236}">
                <a16:creationId xmlns:a16="http://schemas.microsoft.com/office/drawing/2014/main" id="{660AF49C-CD3E-6246-8426-EB3F41155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189866"/>
              </p:ext>
            </p:extLst>
          </p:nvPr>
        </p:nvGraphicFramePr>
        <p:xfrm>
          <a:off x="6659064" y="3819355"/>
          <a:ext cx="937276" cy="1971676"/>
        </p:xfrm>
        <a:graphic>
          <a:graphicData uri="http://schemas.openxmlformats.org/drawingml/2006/table">
            <a:tbl>
              <a:tblPr firstRow="1" bandRow="1"/>
              <a:tblGrid>
                <a:gridCol w="468638">
                  <a:extLst>
                    <a:ext uri="{9D8B030D-6E8A-4147-A177-3AD203B41FA5}">
                      <a16:colId xmlns:a16="http://schemas.microsoft.com/office/drawing/2014/main" val="2334498868"/>
                    </a:ext>
                  </a:extLst>
                </a:gridCol>
                <a:gridCol w="468638">
                  <a:extLst>
                    <a:ext uri="{9D8B030D-6E8A-4147-A177-3AD203B41FA5}">
                      <a16:colId xmlns:a16="http://schemas.microsoft.com/office/drawing/2014/main" val="2967835129"/>
                    </a:ext>
                  </a:extLst>
                </a:gridCol>
              </a:tblGrid>
              <a:tr h="4878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2"/>
                            </a:solidFill>
                          </a:ln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2"/>
                            </a:solidFill>
                          </a:ln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CF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95395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35578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2959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221686"/>
                  </a:ext>
                </a:extLst>
              </a:tr>
            </a:tbl>
          </a:graphicData>
        </a:graphic>
      </p:graphicFrame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C284E1A5-8C10-304A-8B35-5844BD6D631F}"/>
              </a:ext>
            </a:extLst>
          </p:cNvPr>
          <p:cNvSpPr/>
          <p:nvPr/>
        </p:nvSpPr>
        <p:spPr>
          <a:xfrm>
            <a:off x="4577736" y="3288523"/>
            <a:ext cx="3170204" cy="3067827"/>
          </a:xfrm>
          <a:prstGeom prst="roundRect">
            <a:avLst>
              <a:gd name="adj" fmla="val 12211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1AF599A-8752-9F44-89AB-7F5FB19CA2E0}"/>
              </a:ext>
            </a:extLst>
          </p:cNvPr>
          <p:cNvSpPr txBox="1"/>
          <p:nvPr/>
        </p:nvSpPr>
        <p:spPr>
          <a:xfrm>
            <a:off x="4824138" y="2766217"/>
            <a:ext cx="2677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</a:rPr>
              <a:t>Single-fridge algo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FF03E10-128E-024F-955B-8D5D2504C266}"/>
              </a:ext>
            </a:extLst>
          </p:cNvPr>
          <p:cNvSpPr txBox="1"/>
          <p:nvPr/>
        </p:nvSpPr>
        <p:spPr>
          <a:xfrm>
            <a:off x="8854132" y="5833402"/>
            <a:ext cx="1057155" cy="369332"/>
          </a:xfrm>
          <a:prstGeom prst="rect">
            <a:avLst/>
          </a:prstGeom>
          <a:solidFill>
            <a:srgbClr val="BCD8E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Counter</a:t>
            </a:r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638531B0-9A63-A745-928E-9999EF9DD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414146"/>
              </p:ext>
            </p:extLst>
          </p:nvPr>
        </p:nvGraphicFramePr>
        <p:xfrm>
          <a:off x="8487228" y="3758714"/>
          <a:ext cx="1790964" cy="1971676"/>
        </p:xfrm>
        <a:graphic>
          <a:graphicData uri="http://schemas.openxmlformats.org/drawingml/2006/table">
            <a:tbl>
              <a:tblPr firstRow="1" bandRow="1"/>
              <a:tblGrid>
                <a:gridCol w="596988">
                  <a:extLst>
                    <a:ext uri="{9D8B030D-6E8A-4147-A177-3AD203B41FA5}">
                      <a16:colId xmlns:a16="http://schemas.microsoft.com/office/drawing/2014/main" val="2334498868"/>
                    </a:ext>
                  </a:extLst>
                </a:gridCol>
                <a:gridCol w="596988">
                  <a:extLst>
                    <a:ext uri="{9D8B030D-6E8A-4147-A177-3AD203B41FA5}">
                      <a16:colId xmlns:a16="http://schemas.microsoft.com/office/drawing/2014/main" val="1923696060"/>
                    </a:ext>
                  </a:extLst>
                </a:gridCol>
                <a:gridCol w="596988">
                  <a:extLst>
                    <a:ext uri="{9D8B030D-6E8A-4147-A177-3AD203B41FA5}">
                      <a16:colId xmlns:a16="http://schemas.microsoft.com/office/drawing/2014/main" val="777993290"/>
                    </a:ext>
                  </a:extLst>
                </a:gridCol>
              </a:tblGrid>
              <a:tr h="4878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ID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IC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95395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35578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2959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71525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3C4AEDF-724C-B142-8B22-D2B081D08E3F}"/>
                  </a:ext>
                </a:extLst>
              </p:cNvPr>
              <p:cNvSpPr txBox="1"/>
              <p:nvPr/>
            </p:nvSpPr>
            <p:spPr>
              <a:xfrm>
                <a:off x="8405748" y="3255592"/>
                <a:ext cx="23264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1"/>
                    </a:solidFill>
                    <a:latin typeface="Baskerville SemiBold" panose="02020502070401020303" pitchFamily="18" charset="0"/>
                    <a:ea typeface="Baskerville SemiBold" panose="02020502070401020303" pitchFamily="18" charset="0"/>
                  </a:rPr>
                  <a:t>Fridge-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𝑵</m:t>
                            </m:r>
                          </m:sub>
                        </m:sSub>
                        <m:r>
                          <a:rPr lang="en-US" sz="20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𝑵</m:t>
                            </m:r>
                          </m:sub>
                        </m:sSub>
                      </m:e>
                    </m:d>
                  </m:oMath>
                </a14:m>
                <a:endParaRPr lang="en-US" sz="2000" b="1" dirty="0">
                  <a:solidFill>
                    <a:schemeClr val="accent1"/>
                  </a:solidFill>
                  <a:latin typeface="Baskerville SemiBold" panose="02020502070401020303" pitchFamily="18" charset="0"/>
                  <a:ea typeface="Baskerville SemiBold" panose="02020502070401020303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3C4AEDF-724C-B142-8B22-D2B081D08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748" y="3255592"/>
                <a:ext cx="2326420" cy="400110"/>
              </a:xfrm>
              <a:prstGeom prst="rect">
                <a:avLst/>
              </a:prstGeom>
              <a:blipFill>
                <a:blip r:embed="rId7"/>
                <a:stretch>
                  <a:fillRect l="-2703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4" name="Table 5">
            <a:extLst>
              <a:ext uri="{FF2B5EF4-FFF2-40B4-BE49-F238E27FC236}">
                <a16:creationId xmlns:a16="http://schemas.microsoft.com/office/drawing/2014/main" id="{DC9351A6-3900-F647-84C3-06ABD5F49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813204"/>
              </p:ext>
            </p:extLst>
          </p:nvPr>
        </p:nvGraphicFramePr>
        <p:xfrm>
          <a:off x="10398601" y="3758714"/>
          <a:ext cx="937276" cy="1971676"/>
        </p:xfrm>
        <a:graphic>
          <a:graphicData uri="http://schemas.openxmlformats.org/drawingml/2006/table">
            <a:tbl>
              <a:tblPr firstRow="1" bandRow="1"/>
              <a:tblGrid>
                <a:gridCol w="468638">
                  <a:extLst>
                    <a:ext uri="{9D8B030D-6E8A-4147-A177-3AD203B41FA5}">
                      <a16:colId xmlns:a16="http://schemas.microsoft.com/office/drawing/2014/main" val="2334498868"/>
                    </a:ext>
                  </a:extLst>
                </a:gridCol>
                <a:gridCol w="468638">
                  <a:extLst>
                    <a:ext uri="{9D8B030D-6E8A-4147-A177-3AD203B41FA5}">
                      <a16:colId xmlns:a16="http://schemas.microsoft.com/office/drawing/2014/main" val="2967835129"/>
                    </a:ext>
                  </a:extLst>
                </a:gridCol>
              </a:tblGrid>
              <a:tr h="4878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2"/>
                            </a:solidFill>
                          </a:ln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2"/>
                            </a:solidFill>
                          </a:ln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CF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95395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35578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2959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221686"/>
                  </a:ext>
                </a:extLst>
              </a:tr>
            </a:tbl>
          </a:graphicData>
        </a:graphic>
      </p:graphicFrame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CAC69343-1F06-8043-B7BD-496E7A1E73AE}"/>
              </a:ext>
            </a:extLst>
          </p:cNvPr>
          <p:cNvSpPr/>
          <p:nvPr/>
        </p:nvSpPr>
        <p:spPr>
          <a:xfrm>
            <a:off x="8317273" y="3227882"/>
            <a:ext cx="3170204" cy="3067827"/>
          </a:xfrm>
          <a:prstGeom prst="roundRect">
            <a:avLst>
              <a:gd name="adj" fmla="val 12211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C162E63-83E6-2345-AE0E-687025008DCE}"/>
              </a:ext>
            </a:extLst>
          </p:cNvPr>
          <p:cNvSpPr txBox="1"/>
          <p:nvPr/>
        </p:nvSpPr>
        <p:spPr>
          <a:xfrm>
            <a:off x="8563675" y="2705576"/>
            <a:ext cx="2677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</a:rPr>
              <a:t>Single-fridge algo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D872F46-8F30-F146-9909-F5D4155745FA}"/>
              </a:ext>
            </a:extLst>
          </p:cNvPr>
          <p:cNvGrpSpPr/>
          <p:nvPr/>
        </p:nvGrpSpPr>
        <p:grpSpPr>
          <a:xfrm rot="5400000">
            <a:off x="4259015" y="4670036"/>
            <a:ext cx="84406" cy="389206"/>
            <a:chOff x="7954006" y="4446605"/>
            <a:chExt cx="84406" cy="389206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B2D0746-3C60-664A-BB24-93558832554E}"/>
                </a:ext>
              </a:extLst>
            </p:cNvPr>
            <p:cNvSpPr/>
            <p:nvPr/>
          </p:nvSpPr>
          <p:spPr>
            <a:xfrm>
              <a:off x="7954006" y="4446605"/>
              <a:ext cx="84406" cy="844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875CCA8-A14E-8945-9C40-B6AB45BC6409}"/>
                </a:ext>
              </a:extLst>
            </p:cNvPr>
            <p:cNvSpPr/>
            <p:nvPr/>
          </p:nvSpPr>
          <p:spPr>
            <a:xfrm>
              <a:off x="7954006" y="4599005"/>
              <a:ext cx="84406" cy="844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1452F26-5AB4-AE42-B4F4-1924FC7E188F}"/>
                </a:ext>
              </a:extLst>
            </p:cNvPr>
            <p:cNvSpPr/>
            <p:nvPr/>
          </p:nvSpPr>
          <p:spPr>
            <a:xfrm>
              <a:off x="7954006" y="4751405"/>
              <a:ext cx="84406" cy="844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362AE47-68AE-D34F-AB87-9CF2FD31AECD}"/>
              </a:ext>
            </a:extLst>
          </p:cNvPr>
          <p:cNvGrpSpPr/>
          <p:nvPr/>
        </p:nvGrpSpPr>
        <p:grpSpPr>
          <a:xfrm rot="5400000">
            <a:off x="7998864" y="4627833"/>
            <a:ext cx="84406" cy="389206"/>
            <a:chOff x="7954006" y="4446605"/>
            <a:chExt cx="84406" cy="389206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A05D5AE-5868-614D-8186-08B6E2D0EB04}"/>
                </a:ext>
              </a:extLst>
            </p:cNvPr>
            <p:cNvSpPr/>
            <p:nvPr/>
          </p:nvSpPr>
          <p:spPr>
            <a:xfrm>
              <a:off x="7954006" y="4446605"/>
              <a:ext cx="84406" cy="844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B844E7A-7707-F74A-87DE-C1D3484634ED}"/>
                </a:ext>
              </a:extLst>
            </p:cNvPr>
            <p:cNvSpPr/>
            <p:nvPr/>
          </p:nvSpPr>
          <p:spPr>
            <a:xfrm>
              <a:off x="7954006" y="4599005"/>
              <a:ext cx="84406" cy="844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23C6EC9-AF73-244C-9A06-3D05DDB76350}"/>
                </a:ext>
              </a:extLst>
            </p:cNvPr>
            <p:cNvSpPr/>
            <p:nvPr/>
          </p:nvSpPr>
          <p:spPr>
            <a:xfrm>
              <a:off x="7954006" y="4751405"/>
              <a:ext cx="84406" cy="844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625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39" grpId="0" animBg="1"/>
      <p:bldP spid="43" grpId="0" animBg="1"/>
      <p:bldP spid="44" grpId="0"/>
      <p:bldP spid="45" grpId="0" animBg="1"/>
      <p:bldP spid="49" grpId="0" animBg="1"/>
      <p:bldP spid="50" grpId="0"/>
      <p:bldP spid="51" grpId="0" animBg="1"/>
      <p:bldP spid="55" grpId="0" animBg="1"/>
      <p:bldP spid="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4E379-BC8E-434A-8C3D-C8ED3EE1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24</a:t>
            </a:fld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C777E6C-BAA7-B746-8365-7752FF5F3FA9}"/>
              </a:ext>
            </a:extLst>
          </p:cNvPr>
          <p:cNvCxnSpPr>
            <a:cxnSpLocks/>
          </p:cNvCxnSpPr>
          <p:nvPr/>
        </p:nvCxnSpPr>
        <p:spPr>
          <a:xfrm>
            <a:off x="2432214" y="5340409"/>
            <a:ext cx="0" cy="43693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1712FC9-F641-474B-9C0B-3764954ED19C}"/>
              </a:ext>
            </a:extLst>
          </p:cNvPr>
          <p:cNvCxnSpPr>
            <a:cxnSpLocks/>
          </p:cNvCxnSpPr>
          <p:nvPr/>
        </p:nvCxnSpPr>
        <p:spPr>
          <a:xfrm>
            <a:off x="6171750" y="5340409"/>
            <a:ext cx="0" cy="43693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26C43EE-4384-3248-8B9F-DDE1C803ABCC}"/>
              </a:ext>
            </a:extLst>
          </p:cNvPr>
          <p:cNvCxnSpPr>
            <a:cxnSpLocks/>
          </p:cNvCxnSpPr>
          <p:nvPr/>
        </p:nvCxnSpPr>
        <p:spPr>
          <a:xfrm>
            <a:off x="9926789" y="5306021"/>
            <a:ext cx="0" cy="43693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967C259-ABE6-EE4A-B078-B203227DA914}"/>
                  </a:ext>
                </a:extLst>
              </p:cNvPr>
              <p:cNvSpPr txBox="1"/>
              <p:nvPr/>
            </p:nvSpPr>
            <p:spPr>
              <a:xfrm>
                <a:off x="1952499" y="5816873"/>
                <a:ext cx="959430" cy="482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</m:acc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967C259-ABE6-EE4A-B078-B203227DA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499" y="5816873"/>
                <a:ext cx="959430" cy="482248"/>
              </a:xfrm>
              <a:prstGeom prst="rect">
                <a:avLst/>
              </a:prstGeom>
              <a:blipFill>
                <a:blip r:embed="rId3"/>
                <a:stretch>
                  <a:fillRect l="-1299" t="-7692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DE24964-C483-B347-ABBD-D292A099E072}"/>
                  </a:ext>
                </a:extLst>
              </p:cNvPr>
              <p:cNvSpPr txBox="1"/>
              <p:nvPr/>
            </p:nvSpPr>
            <p:spPr>
              <a:xfrm>
                <a:off x="5698957" y="5815797"/>
                <a:ext cx="962636" cy="482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</m:acc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DE24964-C483-B347-ABBD-D292A099E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957" y="5815797"/>
                <a:ext cx="962636" cy="482248"/>
              </a:xfrm>
              <a:prstGeom prst="rect">
                <a:avLst/>
              </a:prstGeom>
              <a:blipFill>
                <a:blip r:embed="rId4"/>
                <a:stretch>
                  <a:fillRect l="-1299" t="-7692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72BEA21-27C2-7D43-9BFC-E5C8A12372C2}"/>
                  </a:ext>
                </a:extLst>
              </p:cNvPr>
              <p:cNvSpPr txBox="1"/>
              <p:nvPr/>
            </p:nvSpPr>
            <p:spPr>
              <a:xfrm>
                <a:off x="9448621" y="5781055"/>
                <a:ext cx="994696" cy="482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</m:acc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72BEA21-27C2-7D43-9BFC-E5C8A1237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621" y="5781055"/>
                <a:ext cx="994696" cy="482248"/>
              </a:xfrm>
              <a:prstGeom prst="rect">
                <a:avLst/>
              </a:prstGeom>
              <a:blipFill>
                <a:blip r:embed="rId5"/>
                <a:stretch>
                  <a:fillRect l="-1266" t="-10526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C20A1283-8604-F246-9DD2-4F573F4C11BD}"/>
              </a:ext>
            </a:extLst>
          </p:cNvPr>
          <p:cNvSpPr txBox="1"/>
          <p:nvPr/>
        </p:nvSpPr>
        <p:spPr>
          <a:xfrm>
            <a:off x="287606" y="5466682"/>
            <a:ext cx="1527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Unbiased frequency estimators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B6D597-4831-5140-A4F1-BD203656555B}"/>
              </a:ext>
            </a:extLst>
          </p:cNvPr>
          <p:cNvSpPr txBox="1"/>
          <p:nvPr/>
        </p:nvSpPr>
        <p:spPr>
          <a:xfrm>
            <a:off x="1375059" y="4757935"/>
            <a:ext cx="1057155" cy="369332"/>
          </a:xfrm>
          <a:prstGeom prst="rect">
            <a:avLst/>
          </a:prstGeom>
          <a:solidFill>
            <a:srgbClr val="BCD8E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Counter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42B11F93-09BE-1245-884A-62216B8D2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268081"/>
              </p:ext>
            </p:extLst>
          </p:nvPr>
        </p:nvGraphicFramePr>
        <p:xfrm>
          <a:off x="1008155" y="2683247"/>
          <a:ext cx="1790964" cy="1971676"/>
        </p:xfrm>
        <a:graphic>
          <a:graphicData uri="http://schemas.openxmlformats.org/drawingml/2006/table">
            <a:tbl>
              <a:tblPr firstRow="1" bandRow="1"/>
              <a:tblGrid>
                <a:gridCol w="596988">
                  <a:extLst>
                    <a:ext uri="{9D8B030D-6E8A-4147-A177-3AD203B41FA5}">
                      <a16:colId xmlns:a16="http://schemas.microsoft.com/office/drawing/2014/main" val="2334498868"/>
                    </a:ext>
                  </a:extLst>
                </a:gridCol>
                <a:gridCol w="596988">
                  <a:extLst>
                    <a:ext uri="{9D8B030D-6E8A-4147-A177-3AD203B41FA5}">
                      <a16:colId xmlns:a16="http://schemas.microsoft.com/office/drawing/2014/main" val="1923696060"/>
                    </a:ext>
                  </a:extLst>
                </a:gridCol>
                <a:gridCol w="596988">
                  <a:extLst>
                    <a:ext uri="{9D8B030D-6E8A-4147-A177-3AD203B41FA5}">
                      <a16:colId xmlns:a16="http://schemas.microsoft.com/office/drawing/2014/main" val="777993290"/>
                    </a:ext>
                  </a:extLst>
                </a:gridCol>
              </a:tblGrid>
              <a:tr h="4878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ID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IC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95395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35578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2959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71525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C09E1E3-D0D1-394C-B5D7-621BFA1A28B8}"/>
                  </a:ext>
                </a:extLst>
              </p:cNvPr>
              <p:cNvSpPr txBox="1"/>
              <p:nvPr/>
            </p:nvSpPr>
            <p:spPr>
              <a:xfrm>
                <a:off x="926675" y="2180125"/>
                <a:ext cx="1992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1"/>
                    </a:solidFill>
                    <a:latin typeface="Baskerville SemiBold" panose="02020502070401020303" pitchFamily="18" charset="0"/>
                    <a:ea typeface="Baskerville SemiBold" panose="02020502070401020303" pitchFamily="18" charset="0"/>
                  </a:rPr>
                  <a:t>Fridge-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endParaRPr lang="en-US" sz="2000" b="1" dirty="0">
                  <a:solidFill>
                    <a:schemeClr val="accent1"/>
                  </a:solidFill>
                  <a:latin typeface="Baskerville SemiBold" panose="02020502070401020303" pitchFamily="18" charset="0"/>
                  <a:ea typeface="Baskerville SemiBold" panose="02020502070401020303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C09E1E3-D0D1-394C-B5D7-621BFA1A2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675" y="2180125"/>
                <a:ext cx="1992853" cy="400110"/>
              </a:xfrm>
              <a:prstGeom prst="rect">
                <a:avLst/>
              </a:prstGeom>
              <a:blipFill>
                <a:blip r:embed="rId6"/>
                <a:stretch>
                  <a:fillRect l="-2532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Table 5">
            <a:extLst>
              <a:ext uri="{FF2B5EF4-FFF2-40B4-BE49-F238E27FC236}">
                <a16:creationId xmlns:a16="http://schemas.microsoft.com/office/drawing/2014/main" id="{6A9A54E3-51A2-314B-BE7F-443C5BAC4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576041"/>
              </p:ext>
            </p:extLst>
          </p:nvPr>
        </p:nvGraphicFramePr>
        <p:xfrm>
          <a:off x="2919528" y="2683247"/>
          <a:ext cx="937276" cy="1971676"/>
        </p:xfrm>
        <a:graphic>
          <a:graphicData uri="http://schemas.openxmlformats.org/drawingml/2006/table">
            <a:tbl>
              <a:tblPr firstRow="1" bandRow="1"/>
              <a:tblGrid>
                <a:gridCol w="468638">
                  <a:extLst>
                    <a:ext uri="{9D8B030D-6E8A-4147-A177-3AD203B41FA5}">
                      <a16:colId xmlns:a16="http://schemas.microsoft.com/office/drawing/2014/main" val="2334498868"/>
                    </a:ext>
                  </a:extLst>
                </a:gridCol>
                <a:gridCol w="468638">
                  <a:extLst>
                    <a:ext uri="{9D8B030D-6E8A-4147-A177-3AD203B41FA5}">
                      <a16:colId xmlns:a16="http://schemas.microsoft.com/office/drawing/2014/main" val="2967835129"/>
                    </a:ext>
                  </a:extLst>
                </a:gridCol>
              </a:tblGrid>
              <a:tr h="4878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2"/>
                            </a:solidFill>
                          </a:ln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2"/>
                            </a:solidFill>
                          </a:ln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CF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95395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35578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2959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221686"/>
                  </a:ext>
                </a:extLst>
              </a:tr>
            </a:tbl>
          </a:graphicData>
        </a:graphic>
      </p:graphicFrame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AE9DF96-030D-C44F-9B06-4AFF00002761}"/>
              </a:ext>
            </a:extLst>
          </p:cNvPr>
          <p:cNvSpPr/>
          <p:nvPr/>
        </p:nvSpPr>
        <p:spPr>
          <a:xfrm>
            <a:off x="838200" y="2152415"/>
            <a:ext cx="3170204" cy="3067827"/>
          </a:xfrm>
          <a:prstGeom prst="roundRect">
            <a:avLst>
              <a:gd name="adj" fmla="val 12211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BE8F1B-8D03-9649-B44D-18EF338FC89D}"/>
              </a:ext>
            </a:extLst>
          </p:cNvPr>
          <p:cNvSpPr txBox="1"/>
          <p:nvPr/>
        </p:nvSpPr>
        <p:spPr>
          <a:xfrm>
            <a:off x="1084602" y="1630109"/>
            <a:ext cx="2677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</a:rPr>
              <a:t>Single-fridge algo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463A54-F676-7146-8749-E6A247202379}"/>
              </a:ext>
            </a:extLst>
          </p:cNvPr>
          <p:cNvSpPr txBox="1"/>
          <p:nvPr/>
        </p:nvSpPr>
        <p:spPr>
          <a:xfrm>
            <a:off x="5114595" y="4757935"/>
            <a:ext cx="1057155" cy="369332"/>
          </a:xfrm>
          <a:prstGeom prst="rect">
            <a:avLst/>
          </a:prstGeom>
          <a:solidFill>
            <a:srgbClr val="BCD8E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Counter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6915BB61-8DD6-B849-9118-9A3BA5ECE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435961"/>
              </p:ext>
            </p:extLst>
          </p:nvPr>
        </p:nvGraphicFramePr>
        <p:xfrm>
          <a:off x="4747691" y="2683247"/>
          <a:ext cx="1790964" cy="1971676"/>
        </p:xfrm>
        <a:graphic>
          <a:graphicData uri="http://schemas.openxmlformats.org/drawingml/2006/table">
            <a:tbl>
              <a:tblPr firstRow="1" bandRow="1"/>
              <a:tblGrid>
                <a:gridCol w="596988">
                  <a:extLst>
                    <a:ext uri="{9D8B030D-6E8A-4147-A177-3AD203B41FA5}">
                      <a16:colId xmlns:a16="http://schemas.microsoft.com/office/drawing/2014/main" val="2334498868"/>
                    </a:ext>
                  </a:extLst>
                </a:gridCol>
                <a:gridCol w="596988">
                  <a:extLst>
                    <a:ext uri="{9D8B030D-6E8A-4147-A177-3AD203B41FA5}">
                      <a16:colId xmlns:a16="http://schemas.microsoft.com/office/drawing/2014/main" val="1923696060"/>
                    </a:ext>
                  </a:extLst>
                </a:gridCol>
                <a:gridCol w="596988">
                  <a:extLst>
                    <a:ext uri="{9D8B030D-6E8A-4147-A177-3AD203B41FA5}">
                      <a16:colId xmlns:a16="http://schemas.microsoft.com/office/drawing/2014/main" val="777993290"/>
                    </a:ext>
                  </a:extLst>
                </a:gridCol>
              </a:tblGrid>
              <a:tr h="4878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ID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IC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95395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35578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2959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71525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45A8094-CDCB-BC4A-993A-54C1BB217FEF}"/>
                  </a:ext>
                </a:extLst>
              </p:cNvPr>
              <p:cNvSpPr txBox="1"/>
              <p:nvPr/>
            </p:nvSpPr>
            <p:spPr>
              <a:xfrm>
                <a:off x="4666211" y="2180125"/>
                <a:ext cx="1992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1"/>
                    </a:solidFill>
                    <a:latin typeface="Baskerville SemiBold" panose="02020502070401020303" pitchFamily="18" charset="0"/>
                    <a:ea typeface="Baskerville SemiBold" panose="02020502070401020303" pitchFamily="18" charset="0"/>
                  </a:rPr>
                  <a:t>Fridge-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en-US" sz="20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endParaRPr lang="en-US" sz="2000" b="1" dirty="0">
                  <a:solidFill>
                    <a:schemeClr val="accent1"/>
                  </a:solidFill>
                  <a:latin typeface="Baskerville SemiBold" panose="02020502070401020303" pitchFamily="18" charset="0"/>
                  <a:ea typeface="Baskerville SemiBold" panose="02020502070401020303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45A8094-CDCB-BC4A-993A-54C1BB217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211" y="2180125"/>
                <a:ext cx="1992853" cy="400110"/>
              </a:xfrm>
              <a:prstGeom prst="rect">
                <a:avLst/>
              </a:prstGeom>
              <a:blipFill>
                <a:blip r:embed="rId7"/>
                <a:stretch>
                  <a:fillRect l="-3165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" name="Table 5">
            <a:extLst>
              <a:ext uri="{FF2B5EF4-FFF2-40B4-BE49-F238E27FC236}">
                <a16:creationId xmlns:a16="http://schemas.microsoft.com/office/drawing/2014/main" id="{B6C7BF98-4F06-ED41-9A58-B2EA87B3C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101681"/>
              </p:ext>
            </p:extLst>
          </p:nvPr>
        </p:nvGraphicFramePr>
        <p:xfrm>
          <a:off x="6659064" y="2683247"/>
          <a:ext cx="937276" cy="1971676"/>
        </p:xfrm>
        <a:graphic>
          <a:graphicData uri="http://schemas.openxmlformats.org/drawingml/2006/table">
            <a:tbl>
              <a:tblPr firstRow="1" bandRow="1"/>
              <a:tblGrid>
                <a:gridCol w="468638">
                  <a:extLst>
                    <a:ext uri="{9D8B030D-6E8A-4147-A177-3AD203B41FA5}">
                      <a16:colId xmlns:a16="http://schemas.microsoft.com/office/drawing/2014/main" val="2334498868"/>
                    </a:ext>
                  </a:extLst>
                </a:gridCol>
                <a:gridCol w="468638">
                  <a:extLst>
                    <a:ext uri="{9D8B030D-6E8A-4147-A177-3AD203B41FA5}">
                      <a16:colId xmlns:a16="http://schemas.microsoft.com/office/drawing/2014/main" val="2967835129"/>
                    </a:ext>
                  </a:extLst>
                </a:gridCol>
              </a:tblGrid>
              <a:tr h="4878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2"/>
                            </a:solidFill>
                          </a:ln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2"/>
                            </a:solidFill>
                          </a:ln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CF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95395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35578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2959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221686"/>
                  </a:ext>
                </a:extLst>
              </a:tr>
            </a:tbl>
          </a:graphicData>
        </a:graphic>
      </p:graphicFrame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05EE181-0125-C046-861A-5F538443F000}"/>
              </a:ext>
            </a:extLst>
          </p:cNvPr>
          <p:cNvSpPr/>
          <p:nvPr/>
        </p:nvSpPr>
        <p:spPr>
          <a:xfrm>
            <a:off x="4577736" y="2152415"/>
            <a:ext cx="3170204" cy="3067827"/>
          </a:xfrm>
          <a:prstGeom prst="roundRect">
            <a:avLst>
              <a:gd name="adj" fmla="val 12211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90B2ED-21EF-9745-B614-C9AB53EE52C6}"/>
              </a:ext>
            </a:extLst>
          </p:cNvPr>
          <p:cNvSpPr txBox="1"/>
          <p:nvPr/>
        </p:nvSpPr>
        <p:spPr>
          <a:xfrm>
            <a:off x="4824138" y="1630109"/>
            <a:ext cx="2677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</a:rPr>
              <a:t>Single-fridge algo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DF1CC46-290F-9046-8BB0-FBC193CA7348}"/>
              </a:ext>
            </a:extLst>
          </p:cNvPr>
          <p:cNvSpPr txBox="1"/>
          <p:nvPr/>
        </p:nvSpPr>
        <p:spPr>
          <a:xfrm>
            <a:off x="8854132" y="4697294"/>
            <a:ext cx="1057155" cy="369332"/>
          </a:xfrm>
          <a:prstGeom prst="rect">
            <a:avLst/>
          </a:prstGeom>
          <a:solidFill>
            <a:srgbClr val="BCD8E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Counter</a:t>
            </a: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324C91B2-95CB-8644-8BB0-A73389E5B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643535"/>
              </p:ext>
            </p:extLst>
          </p:nvPr>
        </p:nvGraphicFramePr>
        <p:xfrm>
          <a:off x="8487228" y="2622606"/>
          <a:ext cx="1790964" cy="1971676"/>
        </p:xfrm>
        <a:graphic>
          <a:graphicData uri="http://schemas.openxmlformats.org/drawingml/2006/table">
            <a:tbl>
              <a:tblPr firstRow="1" bandRow="1"/>
              <a:tblGrid>
                <a:gridCol w="596988">
                  <a:extLst>
                    <a:ext uri="{9D8B030D-6E8A-4147-A177-3AD203B41FA5}">
                      <a16:colId xmlns:a16="http://schemas.microsoft.com/office/drawing/2014/main" val="2334498868"/>
                    </a:ext>
                  </a:extLst>
                </a:gridCol>
                <a:gridCol w="596988">
                  <a:extLst>
                    <a:ext uri="{9D8B030D-6E8A-4147-A177-3AD203B41FA5}">
                      <a16:colId xmlns:a16="http://schemas.microsoft.com/office/drawing/2014/main" val="1923696060"/>
                    </a:ext>
                  </a:extLst>
                </a:gridCol>
                <a:gridCol w="596988">
                  <a:extLst>
                    <a:ext uri="{9D8B030D-6E8A-4147-A177-3AD203B41FA5}">
                      <a16:colId xmlns:a16="http://schemas.microsoft.com/office/drawing/2014/main" val="777993290"/>
                    </a:ext>
                  </a:extLst>
                </a:gridCol>
              </a:tblGrid>
              <a:tr h="4878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ID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IC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95395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35578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2959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71525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237BA54-476C-2E45-9406-5C585FB34010}"/>
                  </a:ext>
                </a:extLst>
              </p:cNvPr>
              <p:cNvSpPr txBox="1"/>
              <p:nvPr/>
            </p:nvSpPr>
            <p:spPr>
              <a:xfrm>
                <a:off x="8405748" y="2119484"/>
                <a:ext cx="24417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1"/>
                    </a:solidFill>
                    <a:latin typeface="Baskerville SemiBold" panose="02020502070401020303" pitchFamily="18" charset="0"/>
                    <a:ea typeface="Baskerville SemiBold" panose="02020502070401020303" pitchFamily="18" charset="0"/>
                  </a:rPr>
                  <a:t>Fridge-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𝑵</m:t>
                            </m:r>
                          </m:sub>
                        </m:sSub>
                        <m:r>
                          <a:rPr lang="en-US" sz="20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Baskerville SemiBold" panose="02020502070401020303" pitchFamily="18" charset="0"/>
                              </a:rPr>
                              <m:t>𝑵</m:t>
                            </m:r>
                          </m:sub>
                        </m:sSub>
                      </m:e>
                    </m:d>
                  </m:oMath>
                </a14:m>
                <a:endParaRPr lang="en-US" sz="2000" b="1" dirty="0">
                  <a:solidFill>
                    <a:schemeClr val="accent1"/>
                  </a:solidFill>
                  <a:latin typeface="Baskerville SemiBold" panose="02020502070401020303" pitchFamily="18" charset="0"/>
                  <a:ea typeface="Baskerville SemiBold" panose="02020502070401020303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237BA54-476C-2E45-9406-5C585FB34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748" y="2119484"/>
                <a:ext cx="2441776" cy="400110"/>
              </a:xfrm>
              <a:prstGeom prst="rect">
                <a:avLst/>
              </a:prstGeom>
              <a:blipFill>
                <a:blip r:embed="rId8"/>
                <a:stretch>
                  <a:fillRect l="-2591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Table 5">
            <a:extLst>
              <a:ext uri="{FF2B5EF4-FFF2-40B4-BE49-F238E27FC236}">
                <a16:creationId xmlns:a16="http://schemas.microsoft.com/office/drawing/2014/main" id="{A131EE3D-0FDC-7A49-B12E-468EA86ED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082589"/>
              </p:ext>
            </p:extLst>
          </p:nvPr>
        </p:nvGraphicFramePr>
        <p:xfrm>
          <a:off x="10398601" y="2622606"/>
          <a:ext cx="937276" cy="1971676"/>
        </p:xfrm>
        <a:graphic>
          <a:graphicData uri="http://schemas.openxmlformats.org/drawingml/2006/table">
            <a:tbl>
              <a:tblPr firstRow="1" bandRow="1"/>
              <a:tblGrid>
                <a:gridCol w="468638">
                  <a:extLst>
                    <a:ext uri="{9D8B030D-6E8A-4147-A177-3AD203B41FA5}">
                      <a16:colId xmlns:a16="http://schemas.microsoft.com/office/drawing/2014/main" val="2334498868"/>
                    </a:ext>
                  </a:extLst>
                </a:gridCol>
                <a:gridCol w="468638">
                  <a:extLst>
                    <a:ext uri="{9D8B030D-6E8A-4147-A177-3AD203B41FA5}">
                      <a16:colId xmlns:a16="http://schemas.microsoft.com/office/drawing/2014/main" val="2967835129"/>
                    </a:ext>
                  </a:extLst>
                </a:gridCol>
              </a:tblGrid>
              <a:tr h="4878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2"/>
                            </a:solidFill>
                          </a:ln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ln>
                            <a:solidFill>
                              <a:schemeClr val="accent2"/>
                            </a:solidFill>
                          </a:ln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CF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95395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35578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2959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221686"/>
                  </a:ext>
                </a:extLst>
              </a:tr>
            </a:tbl>
          </a:graphicData>
        </a:graphic>
      </p:graphicFrame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E5B5878B-339E-EC4A-BB7D-D8125F4DFFE7}"/>
              </a:ext>
            </a:extLst>
          </p:cNvPr>
          <p:cNvSpPr/>
          <p:nvPr/>
        </p:nvSpPr>
        <p:spPr>
          <a:xfrm>
            <a:off x="8317273" y="2091774"/>
            <a:ext cx="3170204" cy="3067827"/>
          </a:xfrm>
          <a:prstGeom prst="roundRect">
            <a:avLst>
              <a:gd name="adj" fmla="val 12211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5A686D-A101-FC4D-B43F-4D2AE71921A8}"/>
              </a:ext>
            </a:extLst>
          </p:cNvPr>
          <p:cNvSpPr txBox="1"/>
          <p:nvPr/>
        </p:nvSpPr>
        <p:spPr>
          <a:xfrm>
            <a:off x="8563675" y="1569468"/>
            <a:ext cx="2677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</a:rPr>
              <a:t>Single-fridge algo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011054D-6E5B-FC41-BA80-A1B6A6A0B819}"/>
              </a:ext>
            </a:extLst>
          </p:cNvPr>
          <p:cNvGrpSpPr/>
          <p:nvPr/>
        </p:nvGrpSpPr>
        <p:grpSpPr>
          <a:xfrm rot="5400000">
            <a:off x="4259015" y="3533928"/>
            <a:ext cx="84406" cy="389206"/>
            <a:chOff x="7954006" y="4446605"/>
            <a:chExt cx="84406" cy="389206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CD0767D-9F0C-BD41-901D-56CEF59EDC99}"/>
                </a:ext>
              </a:extLst>
            </p:cNvPr>
            <p:cNvSpPr/>
            <p:nvPr/>
          </p:nvSpPr>
          <p:spPr>
            <a:xfrm>
              <a:off x="7954006" y="4446605"/>
              <a:ext cx="84406" cy="844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C2C1F2A-1051-0140-B6CA-A235823B7933}"/>
                </a:ext>
              </a:extLst>
            </p:cNvPr>
            <p:cNvSpPr/>
            <p:nvPr/>
          </p:nvSpPr>
          <p:spPr>
            <a:xfrm>
              <a:off x="7954006" y="4599005"/>
              <a:ext cx="84406" cy="844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3B538E3-7F65-454E-8634-FF018163B62A}"/>
                </a:ext>
              </a:extLst>
            </p:cNvPr>
            <p:cNvSpPr/>
            <p:nvPr/>
          </p:nvSpPr>
          <p:spPr>
            <a:xfrm>
              <a:off x="7954006" y="4751405"/>
              <a:ext cx="84406" cy="844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4D68754-E918-4144-B729-845271E4EFD5}"/>
              </a:ext>
            </a:extLst>
          </p:cNvPr>
          <p:cNvGrpSpPr/>
          <p:nvPr/>
        </p:nvGrpSpPr>
        <p:grpSpPr>
          <a:xfrm rot="5400000">
            <a:off x="7998864" y="3491725"/>
            <a:ext cx="84406" cy="389206"/>
            <a:chOff x="7954006" y="4446605"/>
            <a:chExt cx="84406" cy="38920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F174F2B-6628-2D43-A6A5-50DA92200A91}"/>
                </a:ext>
              </a:extLst>
            </p:cNvPr>
            <p:cNvSpPr/>
            <p:nvPr/>
          </p:nvSpPr>
          <p:spPr>
            <a:xfrm>
              <a:off x="7954006" y="4446605"/>
              <a:ext cx="84406" cy="844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29D2C01-FEAF-7F48-98B9-CBB8BA19FB3E}"/>
                </a:ext>
              </a:extLst>
            </p:cNvPr>
            <p:cNvSpPr/>
            <p:nvPr/>
          </p:nvSpPr>
          <p:spPr>
            <a:xfrm>
              <a:off x="7954006" y="4599005"/>
              <a:ext cx="84406" cy="844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0C9B19E-77D1-D042-9AA4-10F09098A033}"/>
                </a:ext>
              </a:extLst>
            </p:cNvPr>
            <p:cNvSpPr/>
            <p:nvPr/>
          </p:nvSpPr>
          <p:spPr>
            <a:xfrm>
              <a:off x="7954006" y="4751405"/>
              <a:ext cx="84406" cy="844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itle 1">
            <a:extLst>
              <a:ext uri="{FF2B5EF4-FFF2-40B4-BE49-F238E27FC236}">
                <a16:creationId xmlns:a16="http://schemas.microsoft.com/office/drawing/2014/main" id="{BEBED424-EC4A-2A45-A21F-27DC4FB0A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Multi-fridge algo </a:t>
            </a:r>
            <a:r>
              <a:rPr lang="en-US" sz="3200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– generating basic estimators</a:t>
            </a:r>
            <a:endParaRPr lang="en-US" b="1" dirty="0">
              <a:latin typeface="Baskerville SemiBold" panose="02020502070401020303" pitchFamily="18" charset="0"/>
              <a:ea typeface="Baskerville SemiBold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50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F273-DA8E-F249-A693-D9288ABE5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Multi-fridge algo </a:t>
            </a:r>
            <a:r>
              <a:rPr lang="en-US" sz="3200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– combining basic estimators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68CFC-F2E2-924A-8172-47D03B895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7B9FB4A-6703-9E40-A2FD-7557721644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40452" y="2425563"/>
                <a:ext cx="5011005" cy="311303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Given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unbiased estimators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with bounded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the set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weights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e>
                    </m:d>
                  </m:oMath>
                </a14:m>
                <a:endParaRPr lang="en-US" sz="2400" b="1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with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400" b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Var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4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1"/>
                              </m:rP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</m:d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 b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Var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minimizes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1"/>
                              </m:r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7B9FB4A-6703-9E40-A2FD-7557721644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0452" y="2425563"/>
                <a:ext cx="5011005" cy="3113031"/>
              </a:xfrm>
              <a:blipFill>
                <a:blip r:embed="rId3"/>
                <a:stretch>
                  <a:fillRect l="-2025" t="-2033" b="-25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FF7C9A36-A001-3344-A3DA-D839B723E44A}"/>
              </a:ext>
            </a:extLst>
          </p:cNvPr>
          <p:cNvSpPr txBox="1"/>
          <p:nvPr/>
        </p:nvSpPr>
        <p:spPr>
          <a:xfrm>
            <a:off x="7246092" y="1870727"/>
            <a:ext cx="3589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Approximate </a:t>
            </a:r>
            <a:r>
              <a:rPr lang="en-US" sz="2400" b="1" dirty="0">
                <a:solidFill>
                  <a:schemeClr val="accent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</a:rPr>
              <a:t>weights</a:t>
            </a:r>
            <a:r>
              <a:rPr lang="en-US" sz="2400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 </a:t>
            </a:r>
          </a:p>
          <a:p>
            <a:pPr algn="ctr"/>
            <a:r>
              <a:rPr lang="en-US" sz="2400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using correction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359FFC2-E36A-0E49-A8AD-F6BA701BDF5F}"/>
                  </a:ext>
                </a:extLst>
              </p:cNvPr>
              <p:cNvSpPr txBox="1"/>
              <p:nvPr/>
            </p:nvSpPr>
            <p:spPr>
              <a:xfrm>
                <a:off x="7854591" y="2732415"/>
                <a:ext cx="22436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359FFC2-E36A-0E49-A8AD-F6BA701BD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591" y="2732415"/>
                <a:ext cx="2243616" cy="461665"/>
              </a:xfrm>
              <a:prstGeom prst="rect">
                <a:avLst/>
              </a:prstGeom>
              <a:blipFill>
                <a:blip r:embed="rId4"/>
                <a:stretch>
                  <a:fillRect t="-2703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9628DC7-F90F-CA47-8CAA-76DB3A2CFF80}"/>
                  </a:ext>
                </a:extLst>
              </p:cNvPr>
              <p:cNvSpPr txBox="1"/>
              <p:nvPr/>
            </p:nvSpPr>
            <p:spPr>
              <a:xfrm>
                <a:off x="7728493" y="3970285"/>
                <a:ext cx="2555891" cy="813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acc>
                                <m:accPr>
                                  <m:chr m:val="̂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9628DC7-F90F-CA47-8CAA-76DB3A2CF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493" y="3970285"/>
                <a:ext cx="2555891" cy="813621"/>
              </a:xfrm>
              <a:prstGeom prst="rect">
                <a:avLst/>
              </a:prstGeom>
              <a:blipFill>
                <a:blip r:embed="rId5"/>
                <a:stretch>
                  <a:fillRect l="-18317" t="-166154" b="-2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D8A7D77-93BB-634D-9BB2-03CE3DD931B1}"/>
              </a:ext>
            </a:extLst>
          </p:cNvPr>
          <p:cNvSpPr/>
          <p:nvPr/>
        </p:nvSpPr>
        <p:spPr>
          <a:xfrm>
            <a:off x="1362932" y="2286225"/>
            <a:ext cx="5257800" cy="3588731"/>
          </a:xfrm>
          <a:prstGeom prst="roundRect">
            <a:avLst>
              <a:gd name="adj" fmla="val 12211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AB7AB2E-01D9-544A-B9E3-C7689D6DAEB9}"/>
              </a:ext>
            </a:extLst>
          </p:cNvPr>
          <p:cNvCxnSpPr>
            <a:cxnSpLocks/>
          </p:cNvCxnSpPr>
          <p:nvPr/>
        </p:nvCxnSpPr>
        <p:spPr>
          <a:xfrm>
            <a:off x="8968600" y="3410602"/>
            <a:ext cx="0" cy="43693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7E13654-3E98-594A-8D71-C307F65E1858}"/>
              </a:ext>
            </a:extLst>
          </p:cNvPr>
          <p:cNvCxnSpPr>
            <a:cxnSpLocks/>
          </p:cNvCxnSpPr>
          <p:nvPr/>
        </p:nvCxnSpPr>
        <p:spPr>
          <a:xfrm>
            <a:off x="8968600" y="5022521"/>
            <a:ext cx="0" cy="43693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D23451A-8A62-FA47-8B65-A4059F450E25}"/>
                  </a:ext>
                </a:extLst>
              </p:cNvPr>
              <p:cNvSpPr txBox="1"/>
              <p:nvPr/>
            </p:nvSpPr>
            <p:spPr>
              <a:xfrm>
                <a:off x="7606688" y="5698072"/>
                <a:ext cx="2723823" cy="471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Baskerville SemiBold" panose="02020502070401020303" pitchFamily="18" charset="0"/>
                    <a:ea typeface="Baskerville SemiBold" panose="02020502070401020303" pitchFamily="18" charset="0"/>
                  </a:rPr>
                  <a:t>Estimated CDF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400" b="1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D23451A-8A62-FA47-8B65-A4059F45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688" y="5698072"/>
                <a:ext cx="2723823" cy="471539"/>
              </a:xfrm>
              <a:prstGeom prst="rect">
                <a:avLst/>
              </a:prstGeom>
              <a:blipFill>
                <a:blip r:embed="rId6"/>
                <a:stretch>
                  <a:fillRect l="-3721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B1AAA4A-5392-D24B-B53E-D5F4DC28ED2F}"/>
              </a:ext>
            </a:extLst>
          </p:cNvPr>
          <p:cNvSpPr txBox="1"/>
          <p:nvPr/>
        </p:nvSpPr>
        <p:spPr>
          <a:xfrm>
            <a:off x="2435989" y="1776077"/>
            <a:ext cx="3111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</a:rPr>
              <a:t>Theorem from stats</a:t>
            </a:r>
          </a:p>
        </p:txBody>
      </p:sp>
    </p:spTree>
    <p:extLst>
      <p:ext uri="{BB962C8B-B14F-4D97-AF65-F5344CB8AC3E}">
        <p14:creationId xmlns:p14="http://schemas.microsoft.com/office/powerpoint/2010/main" val="340111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D7F40-E65A-EA4C-ABD1-B59DB56D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5CA171-59E7-3449-8832-5CE9F9FE1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875" y="863533"/>
            <a:ext cx="8110249" cy="52716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10E12B-008E-7840-BBF0-F91753FDC21C}"/>
                  </a:ext>
                </a:extLst>
              </p:cNvPr>
              <p:cNvSpPr txBox="1"/>
              <p:nvPr/>
            </p:nvSpPr>
            <p:spPr>
              <a:xfrm>
                <a:off x="8596312" y="874963"/>
                <a:ext cx="12909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10E12B-008E-7840-BBF0-F91753FDC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312" y="874963"/>
                <a:ext cx="129099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05D3468E-447B-6B4C-AEE1-88C176D6BA9C}"/>
              </a:ext>
            </a:extLst>
          </p:cNvPr>
          <p:cNvSpPr/>
          <p:nvPr/>
        </p:nvSpPr>
        <p:spPr>
          <a:xfrm>
            <a:off x="2919636" y="6313367"/>
            <a:ext cx="68932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Bi-directional campus trace, each point is an average of 10 trials </a:t>
            </a:r>
          </a:p>
        </p:txBody>
      </p:sp>
    </p:spTree>
    <p:extLst>
      <p:ext uri="{BB962C8B-B14F-4D97-AF65-F5344CB8AC3E}">
        <p14:creationId xmlns:p14="http://schemas.microsoft.com/office/powerpoint/2010/main" val="1329443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A9EBC-6D45-5346-B6FE-A5054B56C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To conclude: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AC5DC-04D6-1042-B297-B50E4F515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Hardware implementation on programmable switch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Measure unbiased stats for ‘match-over-time’ queries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Correct for survivorship bias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6347A-2792-A548-A391-D09E94E6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234B5-5C76-2C47-B138-550E9895B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Programmable data plane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0B87E-5369-E949-81D2-F3FC0FBF9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2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282D4F-11A5-A141-A8ED-ECFF25838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Why monitor in data plane?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Preserve privacy by never exporting user data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Automatic adaptation in real time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Fine-grained analysis expensive outside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Verify SLA: collect all requests and responses</a:t>
            </a:r>
          </a:p>
          <a:p>
            <a:pPr>
              <a:lnSpc>
                <a:spcPct val="100000"/>
              </a:lnSpc>
            </a:pPr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Computational model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Limited memory size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Limited memory access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No arbitrary arithmetic operations (e.g. division, log)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2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FDDF4-0278-E447-9CCA-EE1F0DDF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27EB42F-950D-F046-A7FE-4DE53223E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866524"/>
              </p:ext>
            </p:extLst>
          </p:nvPr>
        </p:nvGraphicFramePr>
        <p:xfrm>
          <a:off x="5504841" y="3224377"/>
          <a:ext cx="1321015" cy="1477063"/>
        </p:xfrm>
        <a:graphic>
          <a:graphicData uri="http://schemas.openxmlformats.org/drawingml/2006/table">
            <a:tbl>
              <a:tblPr firstRow="1" bandRow="1"/>
              <a:tblGrid>
                <a:gridCol w="1321015">
                  <a:extLst>
                    <a:ext uri="{9D8B030D-6E8A-4147-A177-3AD203B41FA5}">
                      <a16:colId xmlns:a16="http://schemas.microsoft.com/office/drawing/2014/main" val="2334498868"/>
                    </a:ext>
                  </a:extLst>
                </a:gridCol>
              </a:tblGrid>
              <a:tr h="487837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995395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35578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29593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AED1BB3C-F1BA-5A42-8DBC-A8D21A1F5AAB}"/>
              </a:ext>
            </a:extLst>
          </p:cNvPr>
          <p:cNvGrpSpPr/>
          <p:nvPr/>
        </p:nvGrpSpPr>
        <p:grpSpPr>
          <a:xfrm>
            <a:off x="4328816" y="2010374"/>
            <a:ext cx="3084192" cy="2945063"/>
            <a:chOff x="1175927" y="1892119"/>
            <a:chExt cx="3084192" cy="294506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C8DE24-2BA6-084C-95F4-D420A3F80BAF}"/>
                </a:ext>
              </a:extLst>
            </p:cNvPr>
            <p:cNvSpPr txBox="1"/>
            <p:nvPr/>
          </p:nvSpPr>
          <p:spPr>
            <a:xfrm>
              <a:off x="1222342" y="2570115"/>
              <a:ext cx="30122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  <a:latin typeface="Baskerville SemiBold" panose="02020502070401020303" pitchFamily="18" charset="0"/>
                  <a:ea typeface="Baskerville SemiBold" panose="02020502070401020303" pitchFamily="18" charset="0"/>
                </a:rPr>
                <a:t>Hash-indexed array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C76183-402E-4440-8AA3-3FEE08021434}"/>
                </a:ext>
              </a:extLst>
            </p:cNvPr>
            <p:cNvSpPr txBox="1"/>
            <p:nvPr/>
          </p:nvSpPr>
          <p:spPr>
            <a:xfrm>
              <a:off x="1391158" y="1892119"/>
              <a:ext cx="26181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  <a:latin typeface="Baskerville SemiBold" panose="02020502070401020303" pitchFamily="18" charset="0"/>
                  <a:ea typeface="Baskerville SemiBold" panose="02020502070401020303" pitchFamily="18" charset="0"/>
                </a:rPr>
                <a:t>Data structure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E7B4818C-0843-E74E-A8E7-AA50F10B484A}"/>
                </a:ext>
              </a:extLst>
            </p:cNvPr>
            <p:cNvSpPr/>
            <p:nvPr/>
          </p:nvSpPr>
          <p:spPr>
            <a:xfrm>
              <a:off x="1175927" y="2471901"/>
              <a:ext cx="3084192" cy="2365281"/>
            </a:xfrm>
            <a:prstGeom prst="roundRect">
              <a:avLst>
                <a:gd name="adj" fmla="val 12211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18EF580-42D7-2F4C-B198-F4FBAE3EB6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9888" y="3876059"/>
              <a:ext cx="730102" cy="21590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6C05C30-C7E7-F14C-AA83-6D5DE244D159}"/>
                    </a:ext>
                  </a:extLst>
                </p:cNvPr>
                <p:cNvSpPr txBox="1"/>
                <p:nvPr/>
              </p:nvSpPr>
              <p:spPr>
                <a:xfrm>
                  <a:off x="1595977" y="3460789"/>
                  <a:ext cx="4713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6C05C30-C7E7-F14C-AA83-6D5DE244D1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5977" y="3460789"/>
                  <a:ext cx="471346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8B4AFBA-9D95-5441-947C-FE40E9B8EBF7}"/>
              </a:ext>
            </a:extLst>
          </p:cNvPr>
          <p:cNvGrpSpPr/>
          <p:nvPr/>
        </p:nvGrpSpPr>
        <p:grpSpPr>
          <a:xfrm>
            <a:off x="7864953" y="2271984"/>
            <a:ext cx="3711574" cy="1789706"/>
            <a:chOff x="1147785" y="4836164"/>
            <a:chExt cx="3711574" cy="178970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DA29F0-2D07-784C-B740-A6131CD342B6}"/>
                </a:ext>
              </a:extLst>
            </p:cNvPr>
            <p:cNvSpPr txBox="1"/>
            <p:nvPr/>
          </p:nvSpPr>
          <p:spPr>
            <a:xfrm>
              <a:off x="2353619" y="4836164"/>
              <a:ext cx="13901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6"/>
                  </a:solidFill>
                  <a:latin typeface="Baskerville SemiBold" panose="02020502070401020303" pitchFamily="18" charset="0"/>
                  <a:ea typeface="Baskerville SemiBold" panose="02020502070401020303" pitchFamily="18" charset="0"/>
                </a:rPr>
                <a:t>Output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C2D2E01-BD1C-2A4A-BF2D-2985AD11CB19}"/>
                    </a:ext>
                  </a:extLst>
                </p:cNvPr>
                <p:cNvSpPr txBox="1"/>
                <p:nvPr/>
              </p:nvSpPr>
              <p:spPr>
                <a:xfrm>
                  <a:off x="1238004" y="5530362"/>
                  <a:ext cx="3621355" cy="9656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 close </a:t>
                  </a:r>
                  <a:r>
                    <a:rPr lang="en-US" sz="28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approx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of ground truth CDF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endPara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C2D2E01-BD1C-2A4A-BF2D-2985AD11CB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8004" y="5530362"/>
                  <a:ext cx="3621355" cy="965649"/>
                </a:xfrm>
                <a:prstGeom prst="rect">
                  <a:avLst/>
                </a:prstGeom>
                <a:blipFill>
                  <a:blip r:embed="rId4"/>
                  <a:stretch>
                    <a:fillRect l="-3497" t="-5195" r="-3147" b="-168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F8931ABF-AFE8-2743-B9A5-053216EDD07C}"/>
                </a:ext>
              </a:extLst>
            </p:cNvPr>
            <p:cNvSpPr/>
            <p:nvPr/>
          </p:nvSpPr>
          <p:spPr>
            <a:xfrm>
              <a:off x="1147785" y="5397619"/>
              <a:ext cx="3711573" cy="1228251"/>
            </a:xfrm>
            <a:prstGeom prst="roundRect">
              <a:avLst>
                <a:gd name="adj" fmla="val 12211"/>
              </a:avLst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B149D7-0AEA-4A45-93D5-22A1709252E0}"/>
              </a:ext>
            </a:extLst>
          </p:cNvPr>
          <p:cNvGrpSpPr/>
          <p:nvPr/>
        </p:nvGrpSpPr>
        <p:grpSpPr>
          <a:xfrm>
            <a:off x="700712" y="2241206"/>
            <a:ext cx="3176159" cy="2327475"/>
            <a:chOff x="1247174" y="470901"/>
            <a:chExt cx="3176159" cy="23274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8F9823-F04D-E14A-A98F-2E39390FAD00}"/>
                </a:ext>
              </a:extLst>
            </p:cNvPr>
            <p:cNvSpPr txBox="1"/>
            <p:nvPr/>
          </p:nvSpPr>
          <p:spPr>
            <a:xfrm>
              <a:off x="2176764" y="470901"/>
              <a:ext cx="12250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  <a:latin typeface="Baskerville SemiBold" panose="02020502070401020303" pitchFamily="18" charset="0"/>
                  <a:ea typeface="Baskerville SemiBold" panose="02020502070401020303" pitchFamily="18" charset="0"/>
                </a:rPr>
                <a:t>Input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ABDE35C-1CE8-BC45-9B4F-FB0D222DB320}"/>
                    </a:ext>
                  </a:extLst>
                </p:cNvPr>
                <p:cNvSpPr txBox="1"/>
                <p:nvPr/>
              </p:nvSpPr>
              <p:spPr>
                <a:xfrm>
                  <a:off x="1339141" y="1246104"/>
                  <a:ext cx="3084192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 stream of </a:t>
                  </a:r>
                </a:p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𝐼𝐷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timestamp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en-US" sz="2800" dirty="0">
                      <a:latin typeface="Baskerville" panose="02020502070401020303" pitchFamily="18" charset="0"/>
                      <a:ea typeface="Baskerville" panose="02020502070401020303" pitchFamily="18" charset="0"/>
                    </a:rPr>
                    <a:t>, </a:t>
                  </a:r>
                  <a:endParaRPr lang="en-US" sz="2800" b="0" i="1" dirty="0">
                    <a:latin typeface="Baskerville" panose="02020502070401020303" pitchFamily="18" charset="0"/>
                    <a:ea typeface="Baskerville" panose="02020502070401020303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𝑟𝑒𝑞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𝑟𝑒𝑠𝑝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latin typeface="Baskerville" panose="02020502070401020303" pitchFamily="18" charset="0"/>
                    <a:ea typeface="Baskerville" panose="02020502070401020303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ABDE35C-1CE8-BC45-9B4F-FB0D222DB3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9141" y="1246104"/>
                  <a:ext cx="3084192" cy="1384995"/>
                </a:xfrm>
                <a:prstGeom prst="rect">
                  <a:avLst/>
                </a:prstGeom>
                <a:blipFill>
                  <a:blip r:embed="rId5"/>
                  <a:stretch>
                    <a:fillRect l="-4098" t="-4545" r="-4918"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93766073-56B7-9849-BFB3-66D6B8F8B71E}"/>
                </a:ext>
              </a:extLst>
            </p:cNvPr>
            <p:cNvSpPr/>
            <p:nvPr/>
          </p:nvSpPr>
          <p:spPr>
            <a:xfrm>
              <a:off x="1247174" y="1083011"/>
              <a:ext cx="3084197" cy="1715365"/>
            </a:xfrm>
            <a:prstGeom prst="roundRect">
              <a:avLst>
                <a:gd name="adj" fmla="val 12211"/>
              </a:avLst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4C68AEAD-BE67-B74D-B93E-6D49D95C1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Problem statement</a:t>
            </a:r>
          </a:p>
        </p:txBody>
      </p:sp>
    </p:spTree>
    <p:extLst>
      <p:ext uri="{BB962C8B-B14F-4D97-AF65-F5344CB8AC3E}">
        <p14:creationId xmlns:p14="http://schemas.microsoft.com/office/powerpoint/2010/main" val="317436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5EBEC-F754-5741-9766-C25DDFD82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E8FB3F-EE28-704E-B1F4-DF43B4834E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782056" cy="4351338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Each request has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Unique ID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 matching response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Each matching pair of packets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Delay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E8FB3F-EE28-704E-B1F4-DF43B4834E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782056" cy="4351338"/>
              </a:xfrm>
              <a:blipFill>
                <a:blip r:embed="rId3"/>
                <a:stretch>
                  <a:fillRect l="-1974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C7EB0-BD6B-E941-9946-18C85B15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101D47-DF31-9240-87CB-0E525FC12123}"/>
              </a:ext>
            </a:extLst>
          </p:cNvPr>
          <p:cNvCxnSpPr>
            <a:cxnSpLocks/>
          </p:cNvCxnSpPr>
          <p:nvPr/>
        </p:nvCxnSpPr>
        <p:spPr>
          <a:xfrm>
            <a:off x="7977364" y="1825625"/>
            <a:ext cx="0" cy="370380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0CD254-644F-6941-AEA5-C067C36677E3}"/>
              </a:ext>
            </a:extLst>
          </p:cNvPr>
          <p:cNvCxnSpPr/>
          <p:nvPr/>
        </p:nvCxnSpPr>
        <p:spPr>
          <a:xfrm>
            <a:off x="7977364" y="2358441"/>
            <a:ext cx="2026920" cy="536223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316D9-47EB-704A-AA92-029403D7A032}"/>
              </a:ext>
            </a:extLst>
          </p:cNvPr>
          <p:cNvCxnSpPr>
            <a:cxnSpLocks/>
          </p:cNvCxnSpPr>
          <p:nvPr/>
        </p:nvCxnSpPr>
        <p:spPr>
          <a:xfrm flipH="1">
            <a:off x="7977363" y="2894664"/>
            <a:ext cx="2026921" cy="852311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1FE73E-91B2-7243-9A63-8627B7CF2ADD}"/>
              </a:ext>
            </a:extLst>
          </p:cNvPr>
          <p:cNvCxnSpPr>
            <a:cxnSpLocks/>
          </p:cNvCxnSpPr>
          <p:nvPr/>
        </p:nvCxnSpPr>
        <p:spPr>
          <a:xfrm>
            <a:off x="10017238" y="1825625"/>
            <a:ext cx="0" cy="370380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D0E577-3494-554C-9A2D-2F9C9251F726}"/>
              </a:ext>
            </a:extLst>
          </p:cNvPr>
          <p:cNvCxnSpPr>
            <a:cxnSpLocks/>
          </p:cNvCxnSpPr>
          <p:nvPr/>
        </p:nvCxnSpPr>
        <p:spPr>
          <a:xfrm>
            <a:off x="7990318" y="3998469"/>
            <a:ext cx="2013966" cy="919291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F5558A-2AC3-154D-9F25-B6F5066C44CB}"/>
              </a:ext>
            </a:extLst>
          </p:cNvPr>
          <p:cNvCxnSpPr>
            <a:cxnSpLocks/>
          </p:cNvCxnSpPr>
          <p:nvPr/>
        </p:nvCxnSpPr>
        <p:spPr>
          <a:xfrm flipH="1">
            <a:off x="8921482" y="4917760"/>
            <a:ext cx="1082802" cy="259786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ultiply 10">
            <a:extLst>
              <a:ext uri="{FF2B5EF4-FFF2-40B4-BE49-F238E27FC236}">
                <a16:creationId xmlns:a16="http://schemas.microsoft.com/office/drawing/2014/main" id="{694756A9-7E18-5C47-A195-17FEE5ED74B7}"/>
              </a:ext>
            </a:extLst>
          </p:cNvPr>
          <p:cNvSpPr/>
          <p:nvPr/>
        </p:nvSpPr>
        <p:spPr>
          <a:xfrm>
            <a:off x="8723690" y="4989609"/>
            <a:ext cx="320476" cy="365125"/>
          </a:xfrm>
          <a:prstGeom prst="mathMultiply">
            <a:avLst>
              <a:gd name="adj1" fmla="val 7074"/>
            </a:avLst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9931F4-85DE-5641-87A4-A829C71EC5E6}"/>
                  </a:ext>
                </a:extLst>
              </p:cNvPr>
              <p:cNvSpPr txBox="1"/>
              <p:nvPr/>
            </p:nvSpPr>
            <p:spPr>
              <a:xfrm rot="852326">
                <a:off x="8129946" y="2185993"/>
                <a:ext cx="16521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𝒓𝒆𝒒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9931F4-85DE-5641-87A4-A829C71EC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52326">
                <a:off x="8129946" y="2185993"/>
                <a:ext cx="165211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e 12">
            <a:extLst>
              <a:ext uri="{FF2B5EF4-FFF2-40B4-BE49-F238E27FC236}">
                <a16:creationId xmlns:a16="http://schemas.microsoft.com/office/drawing/2014/main" id="{869395D1-4CC9-9C42-898A-F8D48B418AE6}"/>
              </a:ext>
            </a:extLst>
          </p:cNvPr>
          <p:cNvSpPr/>
          <p:nvPr/>
        </p:nvSpPr>
        <p:spPr>
          <a:xfrm>
            <a:off x="7525180" y="2358442"/>
            <a:ext cx="345198" cy="1388534"/>
          </a:xfrm>
          <a:prstGeom prst="leftBrace">
            <a:avLst>
              <a:gd name="adj1" fmla="val 54425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E0BEEB-B6FC-1847-8B51-7631A3DA7311}"/>
                  </a:ext>
                </a:extLst>
              </p:cNvPr>
              <p:cNvSpPr txBox="1"/>
              <p:nvPr/>
            </p:nvSpPr>
            <p:spPr>
              <a:xfrm>
                <a:off x="6468384" y="2555265"/>
                <a:ext cx="1183438" cy="994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Baskerville SemiBold" panose="02020502070401020303" pitchFamily="18" charset="0"/>
                    <a:ea typeface="Baskerville SemiBold" panose="02020502070401020303" pitchFamily="18" charset="0"/>
                  </a:rPr>
                  <a:t>delay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Baskerville SemiBold" panose="02020502070401020303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Baskerville SemiBold" panose="02020502070401020303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b="1" dirty="0">
                  <a:solidFill>
                    <a:srgbClr val="C00000"/>
                  </a:solidFill>
                  <a:latin typeface="Baskerville SemiBold" panose="02020502070401020303" pitchFamily="18" charset="0"/>
                  <a:ea typeface="Baskerville SemiBold" panose="02020502070401020303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E0BEEB-B6FC-1847-8B51-7631A3DA7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384" y="2555265"/>
                <a:ext cx="1183438" cy="994888"/>
              </a:xfrm>
              <a:prstGeom prst="rect">
                <a:avLst/>
              </a:prstGeom>
              <a:blipFill>
                <a:blip r:embed="rId5"/>
                <a:stretch>
                  <a:fillRect l="-10638" t="-7595" r="-8511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698ABD-B820-5743-917B-19CEF21AE2C5}"/>
                  </a:ext>
                </a:extLst>
              </p:cNvPr>
              <p:cNvSpPr txBox="1"/>
              <p:nvPr/>
            </p:nvSpPr>
            <p:spPr>
              <a:xfrm rot="20269834">
                <a:off x="7915310" y="2947357"/>
                <a:ext cx="1807546" cy="4513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𝒓𝒆𝒔𝒑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698ABD-B820-5743-917B-19CEF21AE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69834">
                <a:off x="7915310" y="2947357"/>
                <a:ext cx="1807546" cy="4513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864DFE5-71AF-A244-A1FF-816E27E4787B}"/>
                  </a:ext>
                </a:extLst>
              </p:cNvPr>
              <p:cNvSpPr txBox="1"/>
              <p:nvPr/>
            </p:nvSpPr>
            <p:spPr>
              <a:xfrm rot="1471376">
                <a:off x="8188703" y="4041573"/>
                <a:ext cx="17418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𝒓𝒆𝒒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864DFE5-71AF-A244-A1FF-816E27E47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71376">
                <a:off x="8188703" y="4041573"/>
                <a:ext cx="1741887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B1BBCF6-AF40-9543-8161-0CE6613BC8D0}"/>
              </a:ext>
            </a:extLst>
          </p:cNvPr>
          <p:cNvSpPr txBox="1"/>
          <p:nvPr/>
        </p:nvSpPr>
        <p:spPr>
          <a:xfrm>
            <a:off x="6292706" y="3968472"/>
            <a:ext cx="1602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</a:rPr>
              <a:t>orphaned request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E1F7F52-72F7-6C4F-9D9B-ABB042699A70}"/>
                  </a:ext>
                </a:extLst>
              </p14:cNvPr>
              <p14:cNvContentPartPr/>
              <p14:nvPr/>
            </p14:nvContentPartPr>
            <p14:xfrm>
              <a:off x="7763034" y="4241243"/>
              <a:ext cx="414720" cy="185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E1F7F52-72F7-6C4F-9D9B-ABB042699A7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54026" y="4232226"/>
                <a:ext cx="432375" cy="20343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380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CF9E5-1B37-1745-91B9-39214AB83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A simple algo - </a:t>
            </a:r>
            <a:r>
              <a:rPr lang="en-US" sz="3600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inserting requests</a:t>
            </a:r>
            <a:endParaRPr lang="en-US" b="1" dirty="0">
              <a:latin typeface="Baskerville SemiBold" panose="02020502070401020303" pitchFamily="18" charset="0"/>
              <a:ea typeface="Baskerville SemiBold" panose="02020502070401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2439E-9886-1542-B33A-DD5C4A0B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A6CC0800-F2EC-B544-A7CC-13BD87B02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157299"/>
              </p:ext>
            </p:extLst>
          </p:nvPr>
        </p:nvGraphicFramePr>
        <p:xfrm>
          <a:off x="4298586" y="2460610"/>
          <a:ext cx="3138406" cy="2466289"/>
        </p:xfrm>
        <a:graphic>
          <a:graphicData uri="http://schemas.openxmlformats.org/drawingml/2006/table">
            <a:tbl>
              <a:tblPr firstRow="1" bandRow="1"/>
              <a:tblGrid>
                <a:gridCol w="1569203">
                  <a:extLst>
                    <a:ext uri="{9D8B030D-6E8A-4147-A177-3AD203B41FA5}">
                      <a16:colId xmlns:a16="http://schemas.microsoft.com/office/drawing/2014/main" val="2334498868"/>
                    </a:ext>
                  </a:extLst>
                </a:gridCol>
                <a:gridCol w="1569203">
                  <a:extLst>
                    <a:ext uri="{9D8B030D-6E8A-4147-A177-3AD203B41FA5}">
                      <a16:colId xmlns:a16="http://schemas.microsoft.com/office/drawing/2014/main" val="1923696060"/>
                    </a:ext>
                  </a:extLst>
                </a:gridCol>
              </a:tblGrid>
              <a:tr h="487837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Timestamp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95395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35578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2959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488768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715257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488C9761-0D00-EB41-AAFD-40A4F1A843E0}"/>
              </a:ext>
            </a:extLst>
          </p:cNvPr>
          <p:cNvSpPr txBox="1"/>
          <p:nvPr/>
        </p:nvSpPr>
        <p:spPr>
          <a:xfrm>
            <a:off x="4361672" y="1888551"/>
            <a:ext cx="299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</a:rPr>
              <a:t>Hash-indexed array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4740C84-F5B4-0341-B3F9-8DA29A638F52}"/>
                  </a:ext>
                </a:extLst>
              </p:cNvPr>
              <p:cNvSpPr txBox="1"/>
              <p:nvPr/>
            </p:nvSpPr>
            <p:spPr>
              <a:xfrm>
                <a:off x="962171" y="3759322"/>
                <a:ext cx="170944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𝒓𝒆𝒒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4740C84-F5B4-0341-B3F9-8DA29A638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71" y="3759322"/>
                <a:ext cx="1709442" cy="430887"/>
              </a:xfrm>
              <a:prstGeom prst="rect">
                <a:avLst/>
              </a:prstGeom>
              <a:blipFill>
                <a:blip r:embed="rId3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C336401-D581-2546-810C-E1A4ED6EFFC6}"/>
              </a:ext>
            </a:extLst>
          </p:cNvPr>
          <p:cNvCxnSpPr>
            <a:cxnSpLocks/>
          </p:cNvCxnSpPr>
          <p:nvPr/>
        </p:nvCxnSpPr>
        <p:spPr>
          <a:xfrm flipV="1">
            <a:off x="2753800" y="3759322"/>
            <a:ext cx="1330945" cy="215443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ED19A2C-217F-E54F-B304-E5BA8933A2F6}"/>
                  </a:ext>
                </a:extLst>
              </p:cNvPr>
              <p:cNvSpPr txBox="1"/>
              <p:nvPr/>
            </p:nvSpPr>
            <p:spPr>
              <a:xfrm>
                <a:off x="2798624" y="3348701"/>
                <a:ext cx="10295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ED19A2C-217F-E54F-B304-E5BA8933A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624" y="3348701"/>
                <a:ext cx="1029577" cy="430887"/>
              </a:xfrm>
              <a:prstGeom prst="rect">
                <a:avLst/>
              </a:prstGeom>
              <a:blipFill>
                <a:blip r:embed="rId4"/>
                <a:stretch>
                  <a:fillRect l="-3659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0E47131-2B99-C74A-9BD7-3856FF1014C8}"/>
                  </a:ext>
                </a:extLst>
              </p:cNvPr>
              <p:cNvSpPr txBox="1"/>
              <p:nvPr/>
            </p:nvSpPr>
            <p:spPr>
              <a:xfrm>
                <a:off x="4838658" y="4458104"/>
                <a:ext cx="59293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𝑰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0E47131-2B99-C74A-9BD7-3856FF101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658" y="4458104"/>
                <a:ext cx="592932" cy="430887"/>
              </a:xfrm>
              <a:prstGeom prst="rect">
                <a:avLst/>
              </a:prstGeom>
              <a:blipFill>
                <a:blip r:embed="rId5"/>
                <a:stretch>
                  <a:fillRect l="-12766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634E346-513C-9E46-84CB-C77E8DD7B7A7}"/>
                  </a:ext>
                </a:extLst>
              </p:cNvPr>
              <p:cNvSpPr txBox="1"/>
              <p:nvPr/>
            </p:nvSpPr>
            <p:spPr>
              <a:xfrm>
                <a:off x="6493343" y="4458105"/>
                <a:ext cx="3271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634E346-513C-9E46-84CB-C77E8DD7B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343" y="4458105"/>
                <a:ext cx="327115" cy="430887"/>
              </a:xfrm>
              <a:prstGeom prst="rect">
                <a:avLst/>
              </a:prstGeom>
              <a:blipFill>
                <a:blip r:embed="rId6"/>
                <a:stretch>
                  <a:fillRect l="-25926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A69357D-A767-474C-9F77-FE49D19FCEA0}"/>
                  </a:ext>
                </a:extLst>
              </p:cNvPr>
              <p:cNvSpPr txBox="1"/>
              <p:nvPr/>
            </p:nvSpPr>
            <p:spPr>
              <a:xfrm>
                <a:off x="4817169" y="3485304"/>
                <a:ext cx="59293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sSub>
                        <m:sSubPr>
                          <m:ctrlPr>
                            <a:rPr lang="en-US" sz="2200" b="1" i="1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200" b="1" i="1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200" b="1" dirty="0">
                  <a:ln>
                    <a:noFill/>
                  </a:ln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A69357D-A767-474C-9F77-FE49D19FC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169" y="3485304"/>
                <a:ext cx="592932" cy="430887"/>
              </a:xfrm>
              <a:prstGeom prst="rect">
                <a:avLst/>
              </a:prstGeom>
              <a:blipFill>
                <a:blip r:embed="rId7"/>
                <a:stretch>
                  <a:fillRect l="-851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A72107B-0567-1D46-BC2F-CA04C275C64F}"/>
                  </a:ext>
                </a:extLst>
              </p:cNvPr>
              <p:cNvSpPr txBox="1"/>
              <p:nvPr/>
            </p:nvSpPr>
            <p:spPr>
              <a:xfrm>
                <a:off x="6457718" y="3485304"/>
                <a:ext cx="3271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200" b="1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A72107B-0567-1D46-BC2F-CA04C275C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718" y="3485304"/>
                <a:ext cx="327115" cy="430887"/>
              </a:xfrm>
              <a:prstGeom prst="rect">
                <a:avLst/>
              </a:prstGeom>
              <a:blipFill>
                <a:blip r:embed="rId8"/>
                <a:stretch>
                  <a:fillRect r="-7407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65F3B02A-7077-824D-9075-300C3024F3FF}"/>
              </a:ext>
            </a:extLst>
          </p:cNvPr>
          <p:cNvSpPr/>
          <p:nvPr/>
        </p:nvSpPr>
        <p:spPr>
          <a:xfrm>
            <a:off x="3757068" y="6292820"/>
            <a:ext cx="4878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Chen, Kim, Aman, Chang, Lee &amp; Rexford’20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A0588-FDCA-0348-9E38-B9B9E0A1C5F8}"/>
              </a:ext>
            </a:extLst>
          </p:cNvPr>
          <p:cNvSpPr txBox="1"/>
          <p:nvPr/>
        </p:nvSpPr>
        <p:spPr>
          <a:xfrm>
            <a:off x="8123181" y="3236102"/>
            <a:ext cx="1881567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askerville" panose="02020502070401020303" pitchFamily="18" charset="0"/>
                <a:ea typeface="Baskerville" panose="02020502070401020303" pitchFamily="18" charset="0"/>
              </a:rPr>
              <a:t>Insert to an empty slot</a:t>
            </a:r>
          </a:p>
        </p:txBody>
      </p:sp>
    </p:spTree>
    <p:extLst>
      <p:ext uri="{BB962C8B-B14F-4D97-AF65-F5344CB8AC3E}">
        <p14:creationId xmlns:p14="http://schemas.microsoft.com/office/powerpoint/2010/main" val="106902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45" grpId="0"/>
      <p:bldP spid="46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CF9E5-1B37-1745-91B9-39214AB83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A simple algo - </a:t>
            </a:r>
            <a:r>
              <a:rPr lang="en-US" sz="3600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inserting requests</a:t>
            </a:r>
            <a:endParaRPr lang="en-US" b="1" dirty="0">
              <a:latin typeface="Baskerville SemiBold" panose="02020502070401020303" pitchFamily="18" charset="0"/>
              <a:ea typeface="Baskerville SemiBold" panose="02020502070401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2439E-9886-1542-B33A-DD5C4A0B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6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5F3B02A-7077-824D-9075-300C3024F3FF}"/>
              </a:ext>
            </a:extLst>
          </p:cNvPr>
          <p:cNvSpPr/>
          <p:nvPr/>
        </p:nvSpPr>
        <p:spPr>
          <a:xfrm>
            <a:off x="3757068" y="6292820"/>
            <a:ext cx="4878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Chen, Kim, Aman, Chang, Lee &amp; Rexford’20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C92546B-FAEE-3B46-BFC1-0F6DEA59F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613573"/>
              </p:ext>
            </p:extLst>
          </p:nvPr>
        </p:nvGraphicFramePr>
        <p:xfrm>
          <a:off x="4298586" y="2460610"/>
          <a:ext cx="3138406" cy="2466289"/>
        </p:xfrm>
        <a:graphic>
          <a:graphicData uri="http://schemas.openxmlformats.org/drawingml/2006/table">
            <a:tbl>
              <a:tblPr firstRow="1" bandRow="1"/>
              <a:tblGrid>
                <a:gridCol w="1569203">
                  <a:extLst>
                    <a:ext uri="{9D8B030D-6E8A-4147-A177-3AD203B41FA5}">
                      <a16:colId xmlns:a16="http://schemas.microsoft.com/office/drawing/2014/main" val="2334498868"/>
                    </a:ext>
                  </a:extLst>
                </a:gridCol>
                <a:gridCol w="1569203">
                  <a:extLst>
                    <a:ext uri="{9D8B030D-6E8A-4147-A177-3AD203B41FA5}">
                      <a16:colId xmlns:a16="http://schemas.microsoft.com/office/drawing/2014/main" val="1923696060"/>
                    </a:ext>
                  </a:extLst>
                </a:gridCol>
              </a:tblGrid>
              <a:tr h="487837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Timestamp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95395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35578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2959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488768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715257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85123CC0-824B-C049-8D8D-110AE0178911}"/>
              </a:ext>
            </a:extLst>
          </p:cNvPr>
          <p:cNvSpPr txBox="1"/>
          <p:nvPr/>
        </p:nvSpPr>
        <p:spPr>
          <a:xfrm>
            <a:off x="4361672" y="1888551"/>
            <a:ext cx="299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</a:rPr>
              <a:t>Hash-indexed array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9F3C2F6-9DCC-4D46-B1EB-09C698535657}"/>
                  </a:ext>
                </a:extLst>
              </p:cNvPr>
              <p:cNvSpPr txBox="1"/>
              <p:nvPr/>
            </p:nvSpPr>
            <p:spPr>
              <a:xfrm>
                <a:off x="962171" y="3759322"/>
                <a:ext cx="1709442" cy="487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𝒓𝒆𝒒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9F3C2F6-9DCC-4D46-B1EB-09C698535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71" y="3759322"/>
                <a:ext cx="1709442" cy="487185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66AE08D-85C4-6B4D-A5E6-AA3CBDBA50FD}"/>
              </a:ext>
            </a:extLst>
          </p:cNvPr>
          <p:cNvCxnSpPr>
            <a:cxnSpLocks/>
          </p:cNvCxnSpPr>
          <p:nvPr/>
        </p:nvCxnSpPr>
        <p:spPr>
          <a:xfrm>
            <a:off x="2764540" y="4067175"/>
            <a:ext cx="1308697" cy="63545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550ECE0-6B24-5649-8B54-43F17EBE5843}"/>
                  </a:ext>
                </a:extLst>
              </p:cNvPr>
              <p:cNvSpPr txBox="1"/>
              <p:nvPr/>
            </p:nvSpPr>
            <p:spPr>
              <a:xfrm>
                <a:off x="3013512" y="3731173"/>
                <a:ext cx="1029577" cy="487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550ECE0-6B24-5649-8B54-43F17EBE5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512" y="3731173"/>
                <a:ext cx="1029577" cy="487185"/>
              </a:xfrm>
              <a:prstGeom prst="rect">
                <a:avLst/>
              </a:prstGeom>
              <a:blipFill>
                <a:blip r:embed="rId4"/>
                <a:stretch>
                  <a:fillRect l="-3659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7F84B8A-6EC5-894A-AAE1-9CC58873A3E2}"/>
                  </a:ext>
                </a:extLst>
              </p:cNvPr>
              <p:cNvSpPr txBox="1"/>
              <p:nvPr/>
            </p:nvSpPr>
            <p:spPr>
              <a:xfrm>
                <a:off x="4838658" y="4458104"/>
                <a:ext cx="59293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𝑰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7F84B8A-6EC5-894A-AAE1-9CC58873A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658" y="4458104"/>
                <a:ext cx="592932" cy="430887"/>
              </a:xfrm>
              <a:prstGeom prst="rect">
                <a:avLst/>
              </a:prstGeom>
              <a:blipFill>
                <a:blip r:embed="rId5"/>
                <a:stretch>
                  <a:fillRect l="-12766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9E3E5A4-19ED-804A-97F2-064B37FB1D18}"/>
                  </a:ext>
                </a:extLst>
              </p:cNvPr>
              <p:cNvSpPr txBox="1"/>
              <p:nvPr/>
            </p:nvSpPr>
            <p:spPr>
              <a:xfrm>
                <a:off x="6493343" y="4458105"/>
                <a:ext cx="3271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9E3E5A4-19ED-804A-97F2-064B37FB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343" y="4458105"/>
                <a:ext cx="327115" cy="430887"/>
              </a:xfrm>
              <a:prstGeom prst="rect">
                <a:avLst/>
              </a:prstGeom>
              <a:blipFill>
                <a:blip r:embed="rId6"/>
                <a:stretch>
                  <a:fillRect l="-25926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DD05358-33E1-644A-B0B1-A8A2251DFDB5}"/>
                  </a:ext>
                </a:extLst>
              </p:cNvPr>
              <p:cNvSpPr txBox="1"/>
              <p:nvPr/>
            </p:nvSpPr>
            <p:spPr>
              <a:xfrm>
                <a:off x="4817169" y="3485304"/>
                <a:ext cx="59293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sSub>
                        <m:sSubPr>
                          <m:ctrlPr>
                            <a:rPr lang="en-US" sz="2200" b="1" i="1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200" b="1" i="1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200" b="1" dirty="0">
                  <a:ln>
                    <a:noFill/>
                  </a:ln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DD05358-33E1-644A-B0B1-A8A2251DF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169" y="3485304"/>
                <a:ext cx="592932" cy="430887"/>
              </a:xfrm>
              <a:prstGeom prst="rect">
                <a:avLst/>
              </a:prstGeom>
              <a:blipFill>
                <a:blip r:embed="rId7"/>
                <a:stretch>
                  <a:fillRect l="-851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DA70145-7CEB-7043-AA01-2AC3C271F33E}"/>
                  </a:ext>
                </a:extLst>
              </p:cNvPr>
              <p:cNvSpPr txBox="1"/>
              <p:nvPr/>
            </p:nvSpPr>
            <p:spPr>
              <a:xfrm>
                <a:off x="6457718" y="3485304"/>
                <a:ext cx="3271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200" b="1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DA70145-7CEB-7043-AA01-2AC3C271F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718" y="3485304"/>
                <a:ext cx="327115" cy="430887"/>
              </a:xfrm>
              <a:prstGeom prst="rect">
                <a:avLst/>
              </a:prstGeom>
              <a:blipFill>
                <a:blip r:embed="rId8"/>
                <a:stretch>
                  <a:fillRect r="-7407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CBEAC530-B574-3242-97C1-2BCDB6E16C0D}"/>
              </a:ext>
            </a:extLst>
          </p:cNvPr>
          <p:cNvSpPr txBox="1"/>
          <p:nvPr/>
        </p:nvSpPr>
        <p:spPr>
          <a:xfrm>
            <a:off x="8123181" y="4190209"/>
            <a:ext cx="2540862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askerville" panose="02020502070401020303" pitchFamily="18" charset="0"/>
                <a:ea typeface="Baskerville" panose="02020502070401020303" pitchFamily="18" charset="0"/>
              </a:rPr>
              <a:t>Overwrite existing record</a:t>
            </a:r>
          </a:p>
          <a:p>
            <a:r>
              <a:rPr lang="en-US" sz="2800" dirty="0">
                <a:latin typeface="Baskerville" panose="02020502070401020303" pitchFamily="18" charset="0"/>
                <a:ea typeface="Baskerville" panose="02020502070401020303" pitchFamily="18" charset="0"/>
              </a:rPr>
              <a:t>(evict and insert)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7A561B9-0586-394B-A2F6-52B9D4544959}"/>
              </a:ext>
            </a:extLst>
          </p:cNvPr>
          <p:cNvGrpSpPr/>
          <p:nvPr/>
        </p:nvGrpSpPr>
        <p:grpSpPr>
          <a:xfrm>
            <a:off x="4568703" y="4462991"/>
            <a:ext cx="1009650" cy="462884"/>
            <a:chOff x="5435601" y="4451116"/>
            <a:chExt cx="1009650" cy="46288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1A0AD73-6D83-1941-86EE-6B569D33F195}"/>
                </a:ext>
              </a:extLst>
            </p:cNvPr>
            <p:cNvSpPr/>
            <p:nvPr/>
          </p:nvSpPr>
          <p:spPr>
            <a:xfrm>
              <a:off x="5435601" y="4541363"/>
              <a:ext cx="1009650" cy="319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30F027F-B2DA-C947-A654-E670F2F1B2EB}"/>
                    </a:ext>
                  </a:extLst>
                </p:cNvPr>
                <p:cNvSpPr txBox="1"/>
                <p:nvPr/>
              </p:nvSpPr>
              <p:spPr>
                <a:xfrm>
                  <a:off x="5693487" y="4451116"/>
                  <a:ext cx="592932" cy="4628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 i="1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sSub>
                          <m:sSubPr>
                            <m:ctrlPr>
                              <a:rPr lang="en-US" sz="2200" b="1" i="1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2200" b="1" i="1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oMath>
                    </m:oMathPara>
                  </a14:m>
                  <a:endParaRPr lang="en-US" sz="2200" b="1" dirty="0">
                    <a:ln>
                      <a:noFill/>
                    </a:ln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30F027F-B2DA-C947-A654-E670F2F1B2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3487" y="4451116"/>
                  <a:ext cx="592932" cy="462884"/>
                </a:xfrm>
                <a:prstGeom prst="rect">
                  <a:avLst/>
                </a:prstGeom>
                <a:blipFill>
                  <a:blip r:embed="rId9"/>
                  <a:stretch>
                    <a:fillRect l="-8511" b="-81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2E256FB-5EE2-8845-B66B-4005B9EAEA7B}"/>
              </a:ext>
            </a:extLst>
          </p:cNvPr>
          <p:cNvGrpSpPr/>
          <p:nvPr/>
        </p:nvGrpSpPr>
        <p:grpSpPr>
          <a:xfrm>
            <a:off x="6152075" y="4454671"/>
            <a:ext cx="1009650" cy="462884"/>
            <a:chOff x="7030848" y="4454671"/>
            <a:chExt cx="1009650" cy="46288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B621BB0-9193-894F-A7A4-4299ADBDE5B6}"/>
                </a:ext>
              </a:extLst>
            </p:cNvPr>
            <p:cNvSpPr/>
            <p:nvPr/>
          </p:nvSpPr>
          <p:spPr>
            <a:xfrm>
              <a:off x="7030848" y="4537157"/>
              <a:ext cx="1009650" cy="319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C1C07BD-C20B-CA45-A26D-264C27A89014}"/>
                    </a:ext>
                  </a:extLst>
                </p:cNvPr>
                <p:cNvSpPr txBox="1"/>
                <p:nvPr/>
              </p:nvSpPr>
              <p:spPr>
                <a:xfrm>
                  <a:off x="7336491" y="4454671"/>
                  <a:ext cx="327115" cy="46288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oMath>
                    </m:oMathPara>
                  </a14:m>
                  <a:endParaRPr lang="en-US" sz="2200" b="1" i="1" dirty="0">
                    <a:solidFill>
                      <a:srgbClr val="C0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C1C07BD-C20B-CA45-A26D-264C27A890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6491" y="4454671"/>
                  <a:ext cx="327115" cy="462884"/>
                </a:xfrm>
                <a:prstGeom prst="rect">
                  <a:avLst/>
                </a:prstGeom>
                <a:blipFill>
                  <a:blip r:embed="rId10"/>
                  <a:stretch>
                    <a:fillRect r="-14815"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3351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CF9E5-1B37-1745-91B9-39214AB83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A simple algo - </a:t>
            </a:r>
            <a:r>
              <a:rPr lang="en-US" sz="3600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inserting requests</a:t>
            </a:r>
            <a:endParaRPr lang="en-US" b="1" dirty="0">
              <a:latin typeface="Baskerville SemiBold" panose="02020502070401020303" pitchFamily="18" charset="0"/>
              <a:ea typeface="Baskerville SemiBold" panose="02020502070401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2439E-9886-1542-B33A-DD5C4A0B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7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5F3B02A-7077-824D-9075-300C3024F3FF}"/>
              </a:ext>
            </a:extLst>
          </p:cNvPr>
          <p:cNvSpPr/>
          <p:nvPr/>
        </p:nvSpPr>
        <p:spPr>
          <a:xfrm>
            <a:off x="3757068" y="6292820"/>
            <a:ext cx="4878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Chen, Kim, Aman, Chang, Lee &amp; Rexford’20</a:t>
            </a:r>
          </a:p>
        </p:txBody>
      </p:sp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25A35F2D-ADC8-664C-88EB-238356EF6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686078"/>
              </p:ext>
            </p:extLst>
          </p:nvPr>
        </p:nvGraphicFramePr>
        <p:xfrm>
          <a:off x="4298586" y="2460610"/>
          <a:ext cx="3138406" cy="2466289"/>
        </p:xfrm>
        <a:graphic>
          <a:graphicData uri="http://schemas.openxmlformats.org/drawingml/2006/table">
            <a:tbl>
              <a:tblPr firstRow="1" bandRow="1"/>
              <a:tblGrid>
                <a:gridCol w="1569203">
                  <a:extLst>
                    <a:ext uri="{9D8B030D-6E8A-4147-A177-3AD203B41FA5}">
                      <a16:colId xmlns:a16="http://schemas.microsoft.com/office/drawing/2014/main" val="2334498868"/>
                    </a:ext>
                  </a:extLst>
                </a:gridCol>
                <a:gridCol w="1569203">
                  <a:extLst>
                    <a:ext uri="{9D8B030D-6E8A-4147-A177-3AD203B41FA5}">
                      <a16:colId xmlns:a16="http://schemas.microsoft.com/office/drawing/2014/main" val="1923696060"/>
                    </a:ext>
                  </a:extLst>
                </a:gridCol>
              </a:tblGrid>
              <a:tr h="487837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Timestamp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95395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35578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2959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488768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71525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16C1960-E6BA-4F4E-8EC9-5442C2F6AF1E}"/>
              </a:ext>
            </a:extLst>
          </p:cNvPr>
          <p:cNvSpPr txBox="1"/>
          <p:nvPr/>
        </p:nvSpPr>
        <p:spPr>
          <a:xfrm>
            <a:off x="4361672" y="1888551"/>
            <a:ext cx="299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</a:rPr>
              <a:t>Hash-indexed array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8875649-6335-5149-94E0-3B4931A607F5}"/>
                  </a:ext>
                </a:extLst>
              </p:cNvPr>
              <p:cNvSpPr txBox="1"/>
              <p:nvPr/>
            </p:nvSpPr>
            <p:spPr>
              <a:xfrm>
                <a:off x="962171" y="3759322"/>
                <a:ext cx="170944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𝒓𝒆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8875649-6335-5149-94E0-3B4931A60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71" y="3759322"/>
                <a:ext cx="1709442" cy="430887"/>
              </a:xfrm>
              <a:prstGeom prst="rect">
                <a:avLst/>
              </a:prstGeom>
              <a:blipFill>
                <a:blip r:embed="rId3"/>
                <a:stretch>
                  <a:fillRect l="-2206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440A1D-0394-8549-BF56-B66CA431F86E}"/>
              </a:ext>
            </a:extLst>
          </p:cNvPr>
          <p:cNvCxnSpPr>
            <a:cxnSpLocks/>
          </p:cNvCxnSpPr>
          <p:nvPr/>
        </p:nvCxnSpPr>
        <p:spPr>
          <a:xfrm flipV="1">
            <a:off x="2753800" y="3759322"/>
            <a:ext cx="1330945" cy="215443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6CE4A7-DA8B-684D-80FD-FB5AF10FA19C}"/>
                  </a:ext>
                </a:extLst>
              </p:cNvPr>
              <p:cNvSpPr txBox="1"/>
              <p:nvPr/>
            </p:nvSpPr>
            <p:spPr>
              <a:xfrm>
                <a:off x="2798624" y="3348701"/>
                <a:ext cx="10295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6CE4A7-DA8B-684D-80FD-FB5AF10FA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624" y="3348701"/>
                <a:ext cx="1029577" cy="430887"/>
              </a:xfrm>
              <a:prstGeom prst="rect">
                <a:avLst/>
              </a:prstGeom>
              <a:blipFill>
                <a:blip r:embed="rId4"/>
                <a:stretch>
                  <a:fillRect l="-3659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A798B4-8E40-8C44-BAA0-8A9A9DC8F336}"/>
                  </a:ext>
                </a:extLst>
              </p:cNvPr>
              <p:cNvSpPr txBox="1"/>
              <p:nvPr/>
            </p:nvSpPr>
            <p:spPr>
              <a:xfrm>
                <a:off x="4826783" y="4458104"/>
                <a:ext cx="592932" cy="462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A798B4-8E40-8C44-BAA0-8A9A9DC8F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783" y="4458104"/>
                <a:ext cx="592932" cy="462884"/>
              </a:xfrm>
              <a:prstGeom prst="rect">
                <a:avLst/>
              </a:prstGeom>
              <a:blipFill>
                <a:blip r:embed="rId5"/>
                <a:stretch>
                  <a:fillRect l="-8511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CD4232-276D-E545-8828-7D0D011BD6E3}"/>
                  </a:ext>
                </a:extLst>
              </p:cNvPr>
              <p:cNvSpPr txBox="1"/>
              <p:nvPr/>
            </p:nvSpPr>
            <p:spPr>
              <a:xfrm>
                <a:off x="6517093" y="4458105"/>
                <a:ext cx="327115" cy="462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1" i="1">
                    <a:ln>
                      <a:noFill/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CD4232-276D-E545-8828-7D0D011BD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093" y="4458105"/>
                <a:ext cx="327115" cy="462884"/>
              </a:xfrm>
              <a:prstGeom prst="rect">
                <a:avLst/>
              </a:prstGeom>
              <a:blipFill>
                <a:blip r:embed="rId6"/>
                <a:stretch>
                  <a:fillRect l="-18519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CC6A5A-BD6E-AB4C-B6BD-70AAB9DA3393}"/>
                  </a:ext>
                </a:extLst>
              </p:cNvPr>
              <p:cNvSpPr txBox="1"/>
              <p:nvPr/>
            </p:nvSpPr>
            <p:spPr>
              <a:xfrm>
                <a:off x="4817169" y="3485304"/>
                <a:ext cx="59293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sSub>
                        <m:sSubPr>
                          <m:ctrlPr>
                            <a:rPr lang="en-US" sz="2200" b="1" i="1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200" b="1" i="1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200" b="1" dirty="0">
                  <a:ln>
                    <a:noFill/>
                  </a:ln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CC6A5A-BD6E-AB4C-B6BD-70AAB9DA3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169" y="3485304"/>
                <a:ext cx="592932" cy="430887"/>
              </a:xfrm>
              <a:prstGeom prst="rect">
                <a:avLst/>
              </a:prstGeom>
              <a:blipFill>
                <a:blip r:embed="rId7"/>
                <a:stretch>
                  <a:fillRect l="-851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FA2C14-D75D-DD4A-A6D3-AA41F25F3893}"/>
                  </a:ext>
                </a:extLst>
              </p:cNvPr>
              <p:cNvSpPr txBox="1"/>
              <p:nvPr/>
            </p:nvSpPr>
            <p:spPr>
              <a:xfrm>
                <a:off x="6457718" y="3485304"/>
                <a:ext cx="3271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200" b="1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FA2C14-D75D-DD4A-A6D3-AA41F25F3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718" y="3485304"/>
                <a:ext cx="327115" cy="430887"/>
              </a:xfrm>
              <a:prstGeom prst="rect">
                <a:avLst/>
              </a:prstGeom>
              <a:blipFill>
                <a:blip r:embed="rId8"/>
                <a:stretch>
                  <a:fillRect r="-7407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5">
            <a:extLst>
              <a:ext uri="{FF2B5EF4-FFF2-40B4-BE49-F238E27FC236}">
                <a16:creationId xmlns:a16="http://schemas.microsoft.com/office/drawing/2014/main" id="{95B68BEC-E61D-C040-B56E-364DFAFDE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153899"/>
              </p:ext>
            </p:extLst>
          </p:nvPr>
        </p:nvGraphicFramePr>
        <p:xfrm>
          <a:off x="8701884" y="2119612"/>
          <a:ext cx="1280316" cy="3235065"/>
        </p:xfrm>
        <a:graphic>
          <a:graphicData uri="http://schemas.openxmlformats.org/drawingml/2006/table">
            <a:tbl>
              <a:tblPr firstRow="1" bandRow="1"/>
              <a:tblGrid>
                <a:gridCol w="1280316">
                  <a:extLst>
                    <a:ext uri="{9D8B030D-6E8A-4147-A177-3AD203B41FA5}">
                      <a16:colId xmlns:a16="http://schemas.microsoft.com/office/drawing/2014/main" val="2334498868"/>
                    </a:ext>
                  </a:extLst>
                </a:gridCol>
              </a:tblGrid>
              <a:tr h="4878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b="1" i="0" kern="1200" dirty="0">
                          <a:ln>
                            <a:solidFill>
                              <a:schemeClr val="accent2"/>
                            </a:solidFill>
                          </a:ln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Delay samples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95395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435578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902959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3488768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715257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222168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52C8369-FE39-8643-914C-442F2E140A28}"/>
                  </a:ext>
                </a:extLst>
              </p:cNvPr>
              <p:cNvSpPr txBox="1"/>
              <p:nvPr/>
            </p:nvSpPr>
            <p:spPr>
              <a:xfrm>
                <a:off x="1345100" y="4458104"/>
                <a:ext cx="2281082" cy="95410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Match! </a:t>
                </a:r>
              </a:p>
              <a:p>
                <a:r>
                  <a:rPr lang="en-US" sz="2800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Report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  <a:ea typeface="Baskerville" panose="02020502070401020303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52C8369-FE39-8643-914C-442F2E140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100" y="4458104"/>
                <a:ext cx="2281082" cy="954107"/>
              </a:xfrm>
              <a:prstGeom prst="rect">
                <a:avLst/>
              </a:prstGeom>
              <a:blipFill>
                <a:blip r:embed="rId9"/>
                <a:stretch>
                  <a:fillRect l="-5556" t="-5195" b="-155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CF885A-AD62-8445-A76E-33C989039BC0}"/>
                  </a:ext>
                </a:extLst>
              </p:cNvPr>
              <p:cNvSpPr txBox="1"/>
              <p:nvPr/>
            </p:nvSpPr>
            <p:spPr>
              <a:xfrm>
                <a:off x="8805550" y="2917673"/>
                <a:ext cx="108988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22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2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200" b="1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CF885A-AD62-8445-A76E-33C989039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550" y="2917673"/>
                <a:ext cx="1089882" cy="430887"/>
              </a:xfrm>
              <a:prstGeom prst="rect">
                <a:avLst/>
              </a:prstGeom>
              <a:blipFill>
                <a:blip r:embed="rId10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31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19" grpId="1"/>
      <p:bldP spid="22" grpId="0"/>
      <p:bldP spid="23" grpId="0"/>
      <p:bldP spid="2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91BC-559F-8240-BFDB-A01603E62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A simple algo – </a:t>
            </a:r>
            <a:r>
              <a:rPr lang="en-US" sz="3600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generating CDF</a:t>
            </a:r>
            <a:endParaRPr lang="en-US" b="1" dirty="0">
              <a:latin typeface="Baskerville SemiBold" panose="02020502070401020303" pitchFamily="18" charset="0"/>
              <a:ea typeface="Baskerville SemiBold" panose="02020502070401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B01F9-B0D4-5348-B2C2-7264CBC6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A72B-A848-BD42-81F4-4D061834D6A4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5959D1D-78D6-634E-BE56-3FE12E137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526750"/>
              </p:ext>
            </p:extLst>
          </p:nvPr>
        </p:nvGraphicFramePr>
        <p:xfrm>
          <a:off x="1132041" y="1872427"/>
          <a:ext cx="1280316" cy="3235065"/>
        </p:xfrm>
        <a:graphic>
          <a:graphicData uri="http://schemas.openxmlformats.org/drawingml/2006/table">
            <a:tbl>
              <a:tblPr firstRow="1" bandRow="1"/>
              <a:tblGrid>
                <a:gridCol w="1280316">
                  <a:extLst>
                    <a:ext uri="{9D8B030D-6E8A-4147-A177-3AD203B41FA5}">
                      <a16:colId xmlns:a16="http://schemas.microsoft.com/office/drawing/2014/main" val="2334498868"/>
                    </a:ext>
                  </a:extLst>
                </a:gridCol>
              </a:tblGrid>
              <a:tr h="4878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b="1" i="0" kern="1200" dirty="0">
                          <a:ln>
                            <a:solidFill>
                              <a:schemeClr val="accent2"/>
                            </a:solidFill>
                          </a:ln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Delay samples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95395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35578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29593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488768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715257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22168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DC5EBC-046E-C547-98E0-1B826C64249B}"/>
                  </a:ext>
                </a:extLst>
              </p:cNvPr>
              <p:cNvSpPr txBox="1"/>
              <p:nvPr/>
            </p:nvSpPr>
            <p:spPr>
              <a:xfrm>
                <a:off x="1557278" y="2716949"/>
                <a:ext cx="50257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DC5EBC-046E-C547-98E0-1B826C642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278" y="2716949"/>
                <a:ext cx="502573" cy="430887"/>
              </a:xfrm>
              <a:prstGeom prst="rect">
                <a:avLst/>
              </a:prstGeom>
              <a:blipFill>
                <a:blip r:embed="rId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BD8F6A-6B75-7843-9310-4935014B0F38}"/>
                  </a:ext>
                </a:extLst>
              </p:cNvPr>
              <p:cNvSpPr txBox="1"/>
              <p:nvPr/>
            </p:nvSpPr>
            <p:spPr>
              <a:xfrm>
                <a:off x="1557277" y="3203026"/>
                <a:ext cx="50257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BD8F6A-6B75-7843-9310-4935014B0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277" y="3203026"/>
                <a:ext cx="502573" cy="430887"/>
              </a:xfrm>
              <a:prstGeom prst="rect">
                <a:avLst/>
              </a:prstGeom>
              <a:blipFill>
                <a:blip r:embed="rId4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8A4456-FF97-C54A-A1AF-B6A9FD7D197E}"/>
                  </a:ext>
                </a:extLst>
              </p:cNvPr>
              <p:cNvSpPr txBox="1"/>
              <p:nvPr/>
            </p:nvSpPr>
            <p:spPr>
              <a:xfrm>
                <a:off x="1551956" y="3689103"/>
                <a:ext cx="50257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8A4456-FF97-C54A-A1AF-B6A9FD7D1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956" y="3689103"/>
                <a:ext cx="502573" cy="430887"/>
              </a:xfrm>
              <a:prstGeom prst="rect">
                <a:avLst/>
              </a:prstGeom>
              <a:blipFill>
                <a:blip r:embed="rId5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617682-CB8E-FB49-9332-FD54A2FDADD0}"/>
                  </a:ext>
                </a:extLst>
              </p:cNvPr>
              <p:cNvSpPr txBox="1"/>
              <p:nvPr/>
            </p:nvSpPr>
            <p:spPr>
              <a:xfrm>
                <a:off x="1551956" y="4186755"/>
                <a:ext cx="50257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617682-CB8E-FB49-9332-FD54A2FDA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956" y="4186755"/>
                <a:ext cx="502573" cy="430887"/>
              </a:xfrm>
              <a:prstGeom prst="rect">
                <a:avLst/>
              </a:prstGeom>
              <a:blipFill>
                <a:blip r:embed="rId6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9B54C68-009D-5345-87F9-D4EA8C9AA1B3}"/>
                  </a:ext>
                </a:extLst>
              </p:cNvPr>
              <p:cNvSpPr txBox="1"/>
              <p:nvPr/>
            </p:nvSpPr>
            <p:spPr>
              <a:xfrm>
                <a:off x="1540832" y="4676605"/>
                <a:ext cx="50257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9B54C68-009D-5345-87F9-D4EA8C9AA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832" y="4676605"/>
                <a:ext cx="502573" cy="430887"/>
              </a:xfrm>
              <a:prstGeom prst="rect">
                <a:avLst/>
              </a:prstGeom>
              <a:blipFill>
                <a:blip r:embed="rId7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B604B3E-10A9-DF46-8981-6A87CC702CA2}"/>
                  </a:ext>
                </a:extLst>
              </p:cNvPr>
              <p:cNvSpPr txBox="1"/>
              <p:nvPr/>
            </p:nvSpPr>
            <p:spPr>
              <a:xfrm>
                <a:off x="5631626" y="3430122"/>
                <a:ext cx="17562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counter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+=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b="1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B604B3E-10A9-DF46-8981-6A87CC702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626" y="3430122"/>
                <a:ext cx="1756251" cy="400110"/>
              </a:xfrm>
              <a:prstGeom prst="rect">
                <a:avLst/>
              </a:prstGeom>
              <a:blipFill>
                <a:blip r:embed="rId8"/>
                <a:stretch>
                  <a:fillRect l="-3597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D408BFB-6C2F-A24D-AC69-492069DC892B}"/>
              </a:ext>
            </a:extLst>
          </p:cNvPr>
          <p:cNvCxnSpPr>
            <a:cxnSpLocks/>
          </p:cNvCxnSpPr>
          <p:nvPr/>
        </p:nvCxnSpPr>
        <p:spPr>
          <a:xfrm flipH="1">
            <a:off x="5507324" y="3729898"/>
            <a:ext cx="126432" cy="285889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EFFCC0F-F875-6145-AFDB-751FEB132A1F}"/>
              </a:ext>
            </a:extLst>
          </p:cNvPr>
          <p:cNvGrpSpPr/>
          <p:nvPr/>
        </p:nvGrpSpPr>
        <p:grpSpPr>
          <a:xfrm>
            <a:off x="3464125" y="2632966"/>
            <a:ext cx="3388119" cy="2041366"/>
            <a:chOff x="3678368" y="2431360"/>
            <a:chExt cx="3388119" cy="2041366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DA34CB6-DBD8-CF4C-BD14-552347D55DBC}"/>
                </a:ext>
              </a:extLst>
            </p:cNvPr>
            <p:cNvCxnSpPr>
              <a:cxnSpLocks/>
            </p:cNvCxnSpPr>
            <p:nvPr/>
          </p:nvCxnSpPr>
          <p:spPr>
            <a:xfrm>
              <a:off x="4040587" y="4074194"/>
              <a:ext cx="260243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7E3F3F8-B02A-2F4A-A802-44994036B2BB}"/>
                </a:ext>
              </a:extLst>
            </p:cNvPr>
            <p:cNvCxnSpPr>
              <a:cxnSpLocks/>
            </p:cNvCxnSpPr>
            <p:nvPr/>
          </p:nvCxnSpPr>
          <p:spPr>
            <a:xfrm>
              <a:off x="4037739" y="2779481"/>
              <a:ext cx="0" cy="1279557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B8116E2-D190-BA48-9451-4C51C0A43295}"/>
                    </a:ext>
                  </a:extLst>
                </p:cNvPr>
                <p:cNvSpPr txBox="1"/>
                <p:nvPr/>
              </p:nvSpPr>
              <p:spPr>
                <a:xfrm>
                  <a:off x="3875289" y="4103394"/>
                  <a:ext cx="23975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B8116E2-D190-BA48-9451-4C51C0A432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5289" y="4103394"/>
                  <a:ext cx="239758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2631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DACF83F-F45A-E547-BD27-2FF7AC1FFBF8}"/>
                </a:ext>
              </a:extLst>
            </p:cNvPr>
            <p:cNvSpPr txBox="1"/>
            <p:nvPr/>
          </p:nvSpPr>
          <p:spPr>
            <a:xfrm>
              <a:off x="3678368" y="2431360"/>
              <a:ext cx="13423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Frequency</a:t>
              </a:r>
              <a:endParaRPr lang="en-US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6227F4F-CB44-354F-A2BE-1D7A3D615C44}"/>
                </a:ext>
              </a:extLst>
            </p:cNvPr>
            <p:cNvSpPr txBox="1"/>
            <p:nvPr/>
          </p:nvSpPr>
          <p:spPr>
            <a:xfrm>
              <a:off x="6306725" y="4103394"/>
              <a:ext cx="7597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Delay</a:t>
              </a: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4199A652-3AAF-F44A-8589-781EF5F4110A}"/>
              </a:ext>
            </a:extLst>
          </p:cNvPr>
          <p:cNvSpPr/>
          <p:nvPr/>
        </p:nvSpPr>
        <p:spPr>
          <a:xfrm>
            <a:off x="5366928" y="4137664"/>
            <a:ext cx="302251" cy="134141"/>
          </a:xfrm>
          <a:prstGeom prst="rect">
            <a:avLst/>
          </a:prstGeom>
          <a:noFill/>
          <a:ln w="38100">
            <a:solidFill>
              <a:schemeClr val="accent2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F298367-3FB6-9749-ABE3-BAE324DD5843}"/>
              </a:ext>
            </a:extLst>
          </p:cNvPr>
          <p:cNvGrpSpPr/>
          <p:nvPr/>
        </p:nvGrpSpPr>
        <p:grpSpPr>
          <a:xfrm>
            <a:off x="3824417" y="3165796"/>
            <a:ext cx="2152108" cy="1104474"/>
            <a:chOff x="4038660" y="2964190"/>
            <a:chExt cx="2152108" cy="1104474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13E7587-8951-F64D-B628-9593FA204FBD}"/>
                </a:ext>
              </a:extLst>
            </p:cNvPr>
            <p:cNvSpPr/>
            <p:nvPr/>
          </p:nvSpPr>
          <p:spPr>
            <a:xfrm>
              <a:off x="4038660" y="3814180"/>
              <a:ext cx="309273" cy="254483"/>
            </a:xfrm>
            <a:prstGeom prst="rect">
              <a:avLst/>
            </a:prstGeom>
            <a:noFill/>
            <a:ln w="38100">
              <a:solidFill>
                <a:schemeClr val="accent2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49918E8-F157-5541-B0D0-7CABA1DB4DA4}"/>
                </a:ext>
              </a:extLst>
            </p:cNvPr>
            <p:cNvSpPr/>
            <p:nvPr/>
          </p:nvSpPr>
          <p:spPr>
            <a:xfrm>
              <a:off x="4347933" y="3175941"/>
              <a:ext cx="309273" cy="892723"/>
            </a:xfrm>
            <a:prstGeom prst="rect">
              <a:avLst/>
            </a:prstGeom>
            <a:noFill/>
            <a:ln w="38100">
              <a:solidFill>
                <a:schemeClr val="accent2">
                  <a:alpha val="70082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3038E6B-5C4B-3C43-8517-517B1CF5F1FE}"/>
                </a:ext>
              </a:extLst>
            </p:cNvPr>
            <p:cNvSpPr/>
            <p:nvPr/>
          </p:nvSpPr>
          <p:spPr>
            <a:xfrm>
              <a:off x="4655279" y="2964190"/>
              <a:ext cx="309273" cy="1104474"/>
            </a:xfrm>
            <a:prstGeom prst="rect">
              <a:avLst/>
            </a:prstGeom>
            <a:noFill/>
            <a:ln w="38100">
              <a:solidFill>
                <a:schemeClr val="accent2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F7B7D8C-BE19-6943-9620-F9A11941C135}"/>
                </a:ext>
              </a:extLst>
            </p:cNvPr>
            <p:cNvSpPr/>
            <p:nvPr/>
          </p:nvSpPr>
          <p:spPr>
            <a:xfrm>
              <a:off x="4964552" y="3604918"/>
              <a:ext cx="309273" cy="463745"/>
            </a:xfrm>
            <a:prstGeom prst="rect">
              <a:avLst/>
            </a:prstGeom>
            <a:noFill/>
            <a:ln w="38100">
              <a:solidFill>
                <a:schemeClr val="accent2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D4EE4CE-CBB7-5C4D-915E-6D4A806E3FC7}"/>
                </a:ext>
              </a:extLst>
            </p:cNvPr>
            <p:cNvSpPr/>
            <p:nvPr/>
          </p:nvSpPr>
          <p:spPr>
            <a:xfrm>
              <a:off x="5271898" y="3454888"/>
              <a:ext cx="309273" cy="613776"/>
            </a:xfrm>
            <a:prstGeom prst="rect">
              <a:avLst/>
            </a:prstGeom>
            <a:noFill/>
            <a:ln w="38100">
              <a:solidFill>
                <a:schemeClr val="accent2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7541FEA-6847-5845-9413-F1179A4275DC}"/>
                </a:ext>
              </a:extLst>
            </p:cNvPr>
            <p:cNvSpPr/>
            <p:nvPr/>
          </p:nvSpPr>
          <p:spPr>
            <a:xfrm>
              <a:off x="5881495" y="3736668"/>
              <a:ext cx="309273" cy="331582"/>
            </a:xfrm>
            <a:prstGeom prst="rect">
              <a:avLst/>
            </a:prstGeom>
            <a:noFill/>
            <a:ln w="38100">
              <a:solidFill>
                <a:schemeClr val="accent2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C890313C-1F0D-1041-BC7D-396983AB5259}"/>
              </a:ext>
            </a:extLst>
          </p:cNvPr>
          <p:cNvSpPr txBox="1"/>
          <p:nvPr/>
        </p:nvSpPr>
        <p:spPr>
          <a:xfrm>
            <a:off x="3288474" y="1853499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Baskerville SemiBold" panose="02020502070401020303" pitchFamily="18" charset="0"/>
                <a:ea typeface="Baskerville SemiBold" panose="02020502070401020303" pitchFamily="18" charset="0"/>
              </a:rPr>
              <a:t>Frequency estimators (PDF)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F64C3EE-509B-FD48-8437-57FE43424417}"/>
              </a:ext>
            </a:extLst>
          </p:cNvPr>
          <p:cNvGrpSpPr/>
          <p:nvPr/>
        </p:nvGrpSpPr>
        <p:grpSpPr>
          <a:xfrm>
            <a:off x="8230151" y="1839122"/>
            <a:ext cx="3411419" cy="2875996"/>
            <a:chOff x="7939409" y="1558019"/>
            <a:chExt cx="3411419" cy="287599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728FB5F-4842-C54C-A8D2-12E0340D4CDA}"/>
                </a:ext>
              </a:extLst>
            </p:cNvPr>
            <p:cNvSpPr txBox="1"/>
            <p:nvPr/>
          </p:nvSpPr>
          <p:spPr>
            <a:xfrm>
              <a:off x="9275318" y="1558019"/>
              <a:ext cx="8322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Baskerville SemiBold" panose="02020502070401020303" pitchFamily="18" charset="0"/>
                  <a:ea typeface="Baskerville SemiBold" panose="02020502070401020303" pitchFamily="18" charset="0"/>
                </a:rPr>
                <a:t>CDF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F4FFCD6-4755-F44E-BADE-B859E0A7E25A}"/>
                </a:ext>
              </a:extLst>
            </p:cNvPr>
            <p:cNvCxnSpPr>
              <a:cxnSpLocks/>
            </p:cNvCxnSpPr>
            <p:nvPr/>
          </p:nvCxnSpPr>
          <p:spPr>
            <a:xfrm>
              <a:off x="8324928" y="4035483"/>
              <a:ext cx="260243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BBDAB61-CC46-3049-BF76-083AB4677591}"/>
                </a:ext>
              </a:extLst>
            </p:cNvPr>
            <p:cNvCxnSpPr>
              <a:cxnSpLocks/>
            </p:cNvCxnSpPr>
            <p:nvPr/>
          </p:nvCxnSpPr>
          <p:spPr>
            <a:xfrm>
              <a:off x="8322080" y="2740770"/>
              <a:ext cx="0" cy="1279557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18483BF-1A1B-4541-9A4C-66F30800D62A}"/>
                    </a:ext>
                  </a:extLst>
                </p:cNvPr>
                <p:cNvSpPr txBox="1"/>
                <p:nvPr/>
              </p:nvSpPr>
              <p:spPr>
                <a:xfrm>
                  <a:off x="8159630" y="4064683"/>
                  <a:ext cx="23975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18483BF-1A1B-4541-9A4C-66F30800D6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9630" y="4064683"/>
                  <a:ext cx="239758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2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8B07C9F-EF9F-7E40-892A-9DF42D8EC1C7}"/>
                </a:ext>
              </a:extLst>
            </p:cNvPr>
            <p:cNvSpPr txBox="1"/>
            <p:nvPr/>
          </p:nvSpPr>
          <p:spPr>
            <a:xfrm>
              <a:off x="10591066" y="4064683"/>
              <a:ext cx="7597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Delay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F129176-F8CA-D64E-9C6F-20F26706030E}"/>
                </a:ext>
              </a:extLst>
            </p:cNvPr>
            <p:cNvSpPr txBox="1"/>
            <p:nvPr/>
          </p:nvSpPr>
          <p:spPr>
            <a:xfrm>
              <a:off x="7939409" y="2098601"/>
              <a:ext cx="13423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Cumulative probability</a:t>
              </a:r>
              <a:endParaRPr lang="en-US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1128DC2-8E7E-A947-B0E3-BFAEAF1D59B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379119" y="3029421"/>
              <a:ext cx="0" cy="1140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3894C384-D848-A34F-AD02-84F6FDE1985A}"/>
                    </a:ext>
                  </a:extLst>
                </p:cNvPr>
                <p:cNvSpPr txBox="1"/>
                <p:nvPr/>
              </p:nvSpPr>
              <p:spPr>
                <a:xfrm>
                  <a:off x="8010866" y="2898151"/>
                  <a:ext cx="23975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3894C384-D848-A34F-AD02-84F6FDE198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0866" y="2898151"/>
                  <a:ext cx="239758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2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6954ECF-5470-CB49-B9AE-A10610989031}"/>
                    </a:ext>
                  </a:extLst>
                </p14:cNvPr>
                <p14:cNvContentPartPr/>
                <p14:nvPr/>
              </p14:nvContentPartPr>
              <p14:xfrm>
                <a:off x="8323599" y="3091448"/>
                <a:ext cx="1995480" cy="934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6954ECF-5470-CB49-B9AE-A1061098903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14959" y="3082808"/>
                  <a:ext cx="2013120" cy="9522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94" name="Graphic 93" descr="Arrow Right with solid fill">
            <a:extLst>
              <a:ext uri="{FF2B5EF4-FFF2-40B4-BE49-F238E27FC236}">
                <a16:creationId xmlns:a16="http://schemas.microsoft.com/office/drawing/2014/main" id="{67210BFB-D356-994B-80AB-76B2825887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52532" y="3347612"/>
            <a:ext cx="545231" cy="682982"/>
          </a:xfrm>
          <a:prstGeom prst="rect">
            <a:avLst/>
          </a:prstGeom>
        </p:spPr>
      </p:pic>
      <p:pic>
        <p:nvPicPr>
          <p:cNvPr id="41" name="Graphic 40" descr="Arrow Right with solid fill">
            <a:extLst>
              <a:ext uri="{FF2B5EF4-FFF2-40B4-BE49-F238E27FC236}">
                <a16:creationId xmlns:a16="http://schemas.microsoft.com/office/drawing/2014/main" id="{E4276B66-8F1E-864A-9D9D-CC50B93F8C9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65252" y="3332804"/>
            <a:ext cx="545231" cy="68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2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208 L 0.30429 0.23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5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54" grpId="0"/>
      <p:bldP spid="6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9470</TotalTime>
  <Words>998</Words>
  <Application>Microsoft Macintosh PowerPoint</Application>
  <PresentationFormat>Widescreen</PresentationFormat>
  <Paragraphs>372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Baskerville</vt:lpstr>
      <vt:lpstr>Baskerville SemiBold</vt:lpstr>
      <vt:lpstr>Calibri</vt:lpstr>
      <vt:lpstr>Calibri Light</vt:lpstr>
      <vt:lpstr>Cambria Math</vt:lpstr>
      <vt:lpstr>Office Theme</vt:lpstr>
      <vt:lpstr>Unbiased Delay Measurement  in the Data Plane</vt:lpstr>
      <vt:lpstr>What is delay</vt:lpstr>
      <vt:lpstr>Programmable data plane</vt:lpstr>
      <vt:lpstr>Problem statement</vt:lpstr>
      <vt:lpstr>Assumptions</vt:lpstr>
      <vt:lpstr>A simple algo - inserting requests</vt:lpstr>
      <vt:lpstr>A simple algo - inserting requests</vt:lpstr>
      <vt:lpstr>A simple algo - inserting requests</vt:lpstr>
      <vt:lpstr>A simple algo – generating CDF</vt:lpstr>
      <vt:lpstr>Bias against large delays</vt:lpstr>
      <vt:lpstr>Bias against large delays</vt:lpstr>
      <vt:lpstr>Attempts to mitigate bias</vt:lpstr>
      <vt:lpstr>Main idea – correction factor</vt:lpstr>
      <vt:lpstr>Main idea – fridge-(M,p)</vt:lpstr>
      <vt:lpstr>Computing correction factor</vt:lpstr>
      <vt:lpstr>Single-fridge algo – generating reports</vt:lpstr>
      <vt:lpstr>Single-fridge algo – generating reports</vt:lpstr>
      <vt:lpstr>Single-fridge algo – combining reports</vt:lpstr>
      <vt:lpstr>Single fridge reduces bias</vt:lpstr>
      <vt:lpstr>PowerPoint Presentation</vt:lpstr>
      <vt:lpstr>PowerPoint Presentation</vt:lpstr>
      <vt:lpstr>PowerPoint Presentation</vt:lpstr>
      <vt:lpstr>Multi-fridge algo – setup</vt:lpstr>
      <vt:lpstr>Multi-fridge algo – generating basic estimators</vt:lpstr>
      <vt:lpstr>Multi-fridge algo – generating basic estimators</vt:lpstr>
      <vt:lpstr>Multi-fridge algo – combining basic estimators</vt:lpstr>
      <vt:lpstr>PowerPoint Presentation</vt:lpstr>
      <vt:lpstr>To conclude: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Unbiased Delay Measurement  in the Data Plane</dc:title>
  <dc:creator>Yufei Zheng</dc:creator>
  <cp:lastModifiedBy>Yufei Zheng</cp:lastModifiedBy>
  <cp:revision>177</cp:revision>
  <cp:lastPrinted>2022-01-12T02:26:54Z</cp:lastPrinted>
  <dcterms:created xsi:type="dcterms:W3CDTF">2022-01-02T18:00:46Z</dcterms:created>
  <dcterms:modified xsi:type="dcterms:W3CDTF">2022-01-12T15:08:25Z</dcterms:modified>
</cp:coreProperties>
</file>