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7"/>
  </p:notesMasterIdLst>
  <p:handoutMasterIdLst>
    <p:handoutMasterId r:id="rId8"/>
  </p:handoutMasterIdLst>
  <p:sldIdLst>
    <p:sldId id="1417" r:id="rId2"/>
    <p:sldId id="1513" r:id="rId3"/>
    <p:sldId id="1514" r:id="rId4"/>
    <p:sldId id="1515" r:id="rId5"/>
    <p:sldId id="1512" r:id="rId6"/>
  </p:sldIdLst>
  <p:sldSz cx="9144000" cy="5143500" type="screen16x9"/>
  <p:notesSz cx="6645275" cy="9867900"/>
  <p:custShowLst>
    <p:custShow name="Health" id="0">
      <p:sldLst/>
    </p:custShow>
    <p:custShow name="K12" id="1">
      <p:sldLst/>
    </p:custShow>
    <p:custShow name="head office" id="2">
      <p:sldLst/>
    </p:custShow>
    <p:custShow name="Regional Offfice" id="3">
      <p:sldLst/>
    </p:custShow>
    <p:custShow name="Branch Office" id="4">
      <p:sldLst/>
    </p:custShow>
    <p:custShow name="Tele-Commuter" id="5">
      <p:sldLst/>
    </p:custShow>
    <p:custShow name="coffee" id="6">
      <p:sldLst/>
    </p:custShow>
    <p:custShow name="Module 1" id="7">
      <p:sldLst/>
    </p:custShow>
    <p:custShow name="Solutions in Action" id="8">
      <p:sldLst/>
    </p:custShow>
    <p:custShow name="Introcuction and Welcome" id="9">
      <p:sldLst/>
    </p:custShow>
    <p:custShow name="Summary and Close" id="10">
      <p:sldLst/>
    </p:custShow>
    <p:custShow name="finANCE" id="11">
      <p:sldLst/>
    </p:custShow>
    <p:custShow name="Government" id="12">
      <p:sldLst/>
    </p:custShow>
    <p:custShow name="Enterprise Summary" id="13">
      <p:sldLst/>
    </p:custShow>
    <p:custShow name="Security" id="14">
      <p:sldLst/>
    </p:custShow>
    <p:custShow name="Collaboration" id="15">
      <p:sldLst/>
    </p:custShow>
    <p:custShow name="Mobility" id="16">
      <p:sldLst/>
    </p:custShow>
    <p:custShow name="Content" id="17">
      <p:sldLst/>
    </p:custShow>
    <p:custShow name="Module 2" id="18">
      <p:sldLst/>
    </p:custShow>
    <p:custShow name="Health Admin" id="19">
      <p:sldLst/>
    </p:custShow>
    <p:custShow name="health Business management" id="20">
      <p:sldLst/>
    </p:custShow>
    <p:custShow name="health Medical" id="21">
      <p:sldLst/>
    </p:custShow>
    <p:custShow name="Health - Patient" id="22">
      <p:sldLst/>
    </p:custShow>
    <p:custShow name="Tular" id="23">
      <p:sldLst/>
    </p:custShow>
    <p:custShow name="Education - Admin" id="24">
      <p:sldLst/>
    </p:custShow>
    <p:custShow name="Education - Faculty" id="25">
      <p:sldLst/>
    </p:custShow>
    <p:custShow name="Education - Student" id="26">
      <p:sldLst/>
    </p:custShow>
    <p:custShow name="Education - Parents" id="27">
      <p:sldLst/>
    </p:custShow>
    <p:custShow name="Education External" id="28">
      <p:sldLst/>
    </p:custShow>
    <p:custShow name="Nevada" id="29">
      <p:sldLst/>
    </p:custShow>
    <p:custShow name="Mountin Bank" id="30">
      <p:sldLst/>
    </p:custShow>
    <p:custShow name="XRN" id="31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3429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6858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0287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3716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1714500" algn="l" defTabSz="342900" rtl="0" eaLnBrk="1" latinLnBrk="0" hangingPunct="1">
      <a:defRPr sz="21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057400" algn="l" defTabSz="342900" rtl="0" eaLnBrk="1" latinLnBrk="0" hangingPunct="1">
      <a:defRPr sz="21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2400300" algn="l" defTabSz="342900" rtl="0" eaLnBrk="1" latinLnBrk="0" hangingPunct="1">
      <a:defRPr sz="21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2743200" algn="l" defTabSz="342900" rtl="0" eaLnBrk="1" latinLnBrk="0" hangingPunct="1">
      <a:defRPr sz="21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0" userDrawn="1">
          <p15:clr>
            <a:srgbClr val="A4A3A4"/>
          </p15:clr>
        </p15:guide>
        <p15:guide id="2" pos="528">
          <p15:clr>
            <a:srgbClr val="A4A3A4"/>
          </p15:clr>
        </p15:guide>
        <p15:guide id="3" orient="horz" pos="2480">
          <p15:clr>
            <a:srgbClr val="A4A3A4"/>
          </p15:clr>
        </p15:guide>
        <p15:guide id="4" orient="horz" pos="818">
          <p15:clr>
            <a:srgbClr val="A4A3A4"/>
          </p15:clr>
        </p15:guide>
        <p15:guide id="5" orient="horz" pos="2626">
          <p15:clr>
            <a:srgbClr val="A4A3A4"/>
          </p15:clr>
        </p15:guide>
        <p15:guide id="6" pos="1271">
          <p15:clr>
            <a:srgbClr val="A4A3A4"/>
          </p15:clr>
        </p15:guide>
        <p15:guide id="7" pos="50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09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holas Lippi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FFFF99"/>
    <a:srgbClr val="CCDCE2"/>
    <a:srgbClr val="4E6D8C"/>
    <a:srgbClr val="00FF00"/>
    <a:srgbClr val="99FF66"/>
    <a:srgbClr val="53C4DA"/>
    <a:srgbClr val="00B0F0"/>
    <a:srgbClr val="800000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00" autoAdjust="0"/>
    <p:restoredTop sz="95333" autoAdjust="0"/>
  </p:normalViewPr>
  <p:slideViewPr>
    <p:cSldViewPr snapToGrid="0">
      <p:cViewPr>
        <p:scale>
          <a:sx n="218" d="100"/>
          <a:sy n="218" d="100"/>
        </p:scale>
        <p:origin x="-1320" y="-944"/>
      </p:cViewPr>
      <p:guideLst>
        <p:guide orient="horz" pos="3060"/>
        <p:guide pos="528"/>
        <p:guide orient="horz" pos="2480"/>
        <p:guide orient="horz" pos="818"/>
        <p:guide orient="horz" pos="2626"/>
        <p:guide pos="1271"/>
        <p:guide pos="50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1452" y="-60"/>
      </p:cViewPr>
      <p:guideLst>
        <p:guide orient="horz" pos="3120"/>
        <p:guide pos="209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62" name="Text Box 6"/>
          <p:cNvSpPr txBox="1">
            <a:spLocks noChangeArrowheads="1"/>
          </p:cNvSpPr>
          <p:nvPr/>
        </p:nvSpPr>
        <p:spPr bwMode="auto">
          <a:xfrm>
            <a:off x="2938463" y="9593263"/>
            <a:ext cx="7667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latin typeface="Trebuchet MS" pitchFamily="34" charset="0"/>
              </a:rPr>
              <a:t>Page </a:t>
            </a:r>
            <a:fld id="{1281FA51-E424-7B49-AF6B-C708E55CF7B9}" type="slidenum">
              <a:rPr lang="en-US" sz="1200">
                <a:latin typeface="Trebuchet MS" pitchFamily="34" charset="0"/>
              </a:rPr>
              <a:pPr/>
              <a:t>‹#›</a:t>
            </a:fld>
            <a:endParaRPr lang="en-GB" sz="1200" dirty="0">
              <a:latin typeface="Trebuchet MS" pitchFamily="34" charset="0"/>
            </a:endParaRPr>
          </a:p>
        </p:txBody>
      </p:sp>
      <p:sp>
        <p:nvSpPr>
          <p:cNvPr id="352263" name="Text Box 7"/>
          <p:cNvSpPr txBox="1">
            <a:spLocks noChangeArrowheads="1"/>
          </p:cNvSpPr>
          <p:nvPr/>
        </p:nvSpPr>
        <p:spPr bwMode="auto">
          <a:xfrm>
            <a:off x="2605088" y="304800"/>
            <a:ext cx="12382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latin typeface="Trebuchet MS" pitchFamily="34" charset="0"/>
              </a:rPr>
              <a:t>Avaya Renewal</a:t>
            </a:r>
            <a:endParaRPr lang="en-GB" sz="12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784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338" y="739775"/>
            <a:ext cx="657860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687888"/>
            <a:ext cx="4873625" cy="44402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938463" y="9593263"/>
            <a:ext cx="7667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latin typeface="Trebuchet MS" pitchFamily="34" charset="0"/>
              </a:rPr>
              <a:t>Page </a:t>
            </a:r>
            <a:fld id="{9379DF73-B508-F341-AE26-43E447F662A5}" type="slidenum">
              <a:rPr lang="en-US" sz="1200">
                <a:latin typeface="Trebuchet MS" pitchFamily="34" charset="0"/>
              </a:rPr>
              <a:pPr/>
              <a:t>‹#›</a:t>
            </a:fld>
            <a:endParaRPr lang="en-GB" sz="1200" dirty="0">
              <a:latin typeface="Trebuchet MS" pitchFamily="34" charset="0"/>
            </a:endParaRP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605088" y="228600"/>
            <a:ext cx="14537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latin typeface="Trebuchet MS" pitchFamily="34" charset="0"/>
              </a:rPr>
              <a:t>Solutions in Action</a:t>
            </a:r>
            <a:endParaRPr lang="en-GB" sz="12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784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rebuchet MS" pitchFamily="34" charset="0"/>
        <a:ea typeface="ＭＳ Ｐゴシック" charset="0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rebuchet MS" pitchFamily="34" charset="0"/>
        <a:ea typeface="ＭＳ Ｐゴシック" charset="0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rebuchet MS" pitchFamily="34" charset="0"/>
        <a:ea typeface="ＭＳ Ｐゴシック" charset="0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rebuchet MS" pitchFamily="34" charset="0"/>
        <a:ea typeface="ＭＳ Ｐゴシック" charset="0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rebuchet MS" pitchFamily="34" charset="0"/>
        <a:ea typeface="ＭＳ Ｐゴシック" charset="0"/>
        <a:cs typeface="+mn-cs"/>
      </a:defRPr>
    </a:lvl5pPr>
    <a:lvl6pPr marL="17145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21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3338" y="739775"/>
            <a:ext cx="6578600" cy="3700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22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687888"/>
            <a:ext cx="4873625" cy="4440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207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emf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72"/>
            <a:ext cx="9144000" cy="51423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7064" y="3014420"/>
            <a:ext cx="5897105" cy="579507"/>
          </a:xfrm>
        </p:spPr>
        <p:txBody>
          <a:bodyPr/>
          <a:lstStyle>
            <a:lvl1pPr algn="ctr">
              <a:defRPr sz="2400" b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152400" dist="38100" dir="2700000" algn="tl">
                    <a:srgbClr val="000000">
                      <a:alpha val="50000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46196" y="4712870"/>
            <a:ext cx="1640551" cy="254568"/>
          </a:xfrm>
          <a:prstGeom prst="rect">
            <a:avLst/>
          </a:prstGeom>
        </p:spPr>
      </p:pic>
      <p:pic>
        <p:nvPicPr>
          <p:cNvPr id="9" name="Picture 8" descr="Vector ONUG Logo.pd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83" y="4606313"/>
            <a:ext cx="736169" cy="5371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82240" y="161621"/>
            <a:ext cx="3870960" cy="2772947"/>
          </a:xfrm>
          <a:prstGeom prst="rect">
            <a:avLst/>
          </a:prstGeom>
          <a:effectLst>
            <a:outerShdw blurRad="3048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9124475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72"/>
            <a:ext cx="9144000" cy="51423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2316" y="1332854"/>
            <a:ext cx="5640745" cy="1185621"/>
          </a:xfrm>
          <a:noFill/>
          <a:ln>
            <a:noFill/>
          </a:ln>
          <a:effectLst/>
        </p:spPr>
        <p:txBody>
          <a:bodyPr vert="horz" wrap="square" lIns="68580" tIns="34290" rIns="68580" bIns="34290" numCol="1" anchor="b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US" sz="3600" b="0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152400" dist="38100" dir="2700000" algn="tl">
                    <a:srgbClr val="000000">
                      <a:alpha val="50000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defRPr>
            </a:lvl1pPr>
          </a:lstStyle>
          <a:p>
            <a:pPr lvl="0" algn="ctr"/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5871" y="2571750"/>
            <a:ext cx="5633634" cy="131445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46196" y="4712870"/>
            <a:ext cx="1640551" cy="2545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320" y="154001"/>
            <a:ext cx="1838021" cy="1316659"/>
          </a:xfrm>
          <a:prstGeom prst="rect">
            <a:avLst/>
          </a:prstGeom>
          <a:effectLst>
            <a:outerShdw blurRad="3048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2764190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72"/>
            <a:ext cx="9144000" cy="51423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1051" y="1220657"/>
            <a:ext cx="5594887" cy="1297818"/>
          </a:xfrm>
          <a:noFill/>
          <a:ln>
            <a:noFill/>
          </a:ln>
          <a:effectLst/>
        </p:spPr>
        <p:txBody>
          <a:bodyPr vert="horz" wrap="square" lIns="68580" tIns="34290" rIns="68580" bIns="34290" numCol="1" anchor="b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US" sz="3600" b="0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152400" dist="38100" dir="2700000" algn="tl">
                    <a:srgbClr val="000000">
                      <a:alpha val="50000"/>
                    </a:srgbClr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defRPr>
            </a:lvl1pPr>
          </a:lstStyle>
          <a:p>
            <a:pPr lvl="0" algn="ctr"/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2571750"/>
            <a:ext cx="5571642" cy="131445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46196" y="4712870"/>
            <a:ext cx="1640551" cy="2545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320" y="154001"/>
            <a:ext cx="1838021" cy="1316659"/>
          </a:xfrm>
          <a:prstGeom prst="rect">
            <a:avLst/>
          </a:prstGeom>
          <a:effectLst>
            <a:outerShdw blurRad="3048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168061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1099281" y="693814"/>
            <a:ext cx="7912914" cy="18288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34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rebuchet MS" pitchFamily="34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31817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1099281" y="693814"/>
            <a:ext cx="7912914" cy="18288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34000">
                <a:schemeClr val="bg1">
                  <a:lumMod val="85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rebuchet MS" pitchFamily="34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70414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952539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984142" cy="5143500"/>
          </a:xfrm>
          <a:prstGeom prst="rect">
            <a:avLst/>
          </a:prstGeom>
          <a:gradFill>
            <a:gsLst>
              <a:gs pos="0">
                <a:schemeClr val="bg2">
                  <a:alpha val="50000"/>
                </a:schemeClr>
              </a:gs>
              <a:gs pos="100000">
                <a:srgbClr val="E6EEF1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3654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30239" y="857250"/>
            <a:ext cx="7679210" cy="3698274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6544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130241" y="1"/>
            <a:ext cx="7679209" cy="71029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65447" name="Text Box 7"/>
          <p:cNvSpPr txBox="1">
            <a:spLocks noChangeArrowheads="1"/>
          </p:cNvSpPr>
          <p:nvPr/>
        </p:nvSpPr>
        <p:spPr bwMode="auto">
          <a:xfrm>
            <a:off x="2554137" y="4867697"/>
            <a:ext cx="4210050" cy="176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8580" tIns="34290" rIns="68580" bIns="3429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00" dirty="0">
                <a:solidFill>
                  <a:srgbClr val="5F5F5F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Copyright 2016 Open Networking User Group.  All Rights Reserved  Confidential Not For Distribution</a:t>
            </a:r>
          </a:p>
        </p:txBody>
      </p:sp>
      <p:pic>
        <p:nvPicPr>
          <p:cNvPr id="10" name="Picture 9" descr="Vector ONUG Logo.pdf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83" y="4606313"/>
            <a:ext cx="736169" cy="5371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0" r:id="rId2"/>
    <p:sldLayoutId id="2147483667" r:id="rId3"/>
    <p:sldLayoutId id="2147483654" r:id="rId4"/>
    <p:sldLayoutId id="2147483658" r:id="rId5"/>
    <p:sldLayoutId id="2147483659" r:id="rId6"/>
  </p:sldLayoutIdLst>
  <p:transition>
    <p:fade/>
  </p:transition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2400" b="0">
          <a:solidFill>
            <a:schemeClr val="accent5"/>
          </a:solidFill>
          <a:latin typeface="Calibri" pitchFamily="34" charset="0"/>
          <a:ea typeface="Verdana" pitchFamily="34" charset="0"/>
          <a:cs typeface="Calibri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100">
          <a:solidFill>
            <a:srgbClr val="006699"/>
          </a:solidFill>
          <a:latin typeface="Trebuchet MS" charset="0"/>
          <a:ea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2100">
          <a:solidFill>
            <a:srgbClr val="006699"/>
          </a:solidFill>
          <a:latin typeface="Trebuchet MS" charset="0"/>
          <a:ea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2100">
          <a:solidFill>
            <a:srgbClr val="006699"/>
          </a:solidFill>
          <a:latin typeface="Trebuchet MS" charset="0"/>
          <a:ea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2100">
          <a:solidFill>
            <a:srgbClr val="006699"/>
          </a:solidFill>
          <a:latin typeface="Trebuchet MS" charset="0"/>
          <a:ea typeface="ＭＳ Ｐゴシック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100">
          <a:solidFill>
            <a:srgbClr val="006699"/>
          </a:solidFill>
          <a:latin typeface="Trebuchet MS" charset="0"/>
          <a:ea typeface="ＭＳ Ｐゴシック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100">
          <a:solidFill>
            <a:srgbClr val="006699"/>
          </a:solidFill>
          <a:latin typeface="Trebuchet MS" charset="0"/>
          <a:ea typeface="ＭＳ Ｐゴシック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100">
          <a:solidFill>
            <a:srgbClr val="006699"/>
          </a:solidFill>
          <a:latin typeface="Trebuchet MS" charset="0"/>
          <a:ea typeface="ＭＳ Ｐゴシック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100">
          <a:solidFill>
            <a:srgbClr val="006699"/>
          </a:solidFill>
          <a:latin typeface="Trebuchet MS" charset="0"/>
          <a:ea typeface="ＭＳ Ｐゴシック" charset="0"/>
        </a:defRPr>
      </a:lvl9pPr>
    </p:titleStyle>
    <p:bodyStyle>
      <a:lvl1pPr marL="210741" indent="-210741" algn="l" rtl="0" fontAlgn="base">
        <a:lnSpc>
          <a:spcPct val="95000"/>
        </a:lnSpc>
        <a:spcBef>
          <a:spcPts val="900"/>
        </a:spcBef>
        <a:spcAft>
          <a:spcPct val="0"/>
        </a:spcAft>
        <a:buClr>
          <a:srgbClr val="4E6D8C"/>
        </a:buClr>
        <a:buChar char="•"/>
        <a:defRPr sz="2000">
          <a:solidFill>
            <a:schemeClr val="tx1"/>
          </a:solidFill>
          <a:latin typeface="Calibri" pitchFamily="34" charset="0"/>
          <a:ea typeface="Verdana" pitchFamily="34" charset="0"/>
          <a:cs typeface="Calibri" pitchFamily="34" charset="0"/>
        </a:defRPr>
      </a:lvl1pPr>
      <a:lvl2pPr marL="568325" indent="-225425" algn="l" rtl="0" fontAlgn="base">
        <a:lnSpc>
          <a:spcPct val="95000"/>
        </a:lnSpc>
        <a:spcBef>
          <a:spcPts val="300"/>
        </a:spcBef>
        <a:spcAft>
          <a:spcPct val="0"/>
        </a:spcAft>
        <a:buFont typeface="Calibri" pitchFamily="34" charset="0"/>
        <a:buChar char="–"/>
        <a:defRPr sz="1800">
          <a:solidFill>
            <a:schemeClr val="tx1"/>
          </a:solidFill>
          <a:latin typeface="Calibri" pitchFamily="34" charset="0"/>
          <a:ea typeface="Verdana" pitchFamily="34" charset="0"/>
          <a:cs typeface="Calibri" pitchFamily="34" charset="0"/>
        </a:defRPr>
      </a:lvl2pPr>
      <a:lvl3pPr marL="857250" indent="-171450" algn="l" rtl="0" fontAlgn="base">
        <a:lnSpc>
          <a:spcPct val="95000"/>
        </a:lnSpc>
        <a:spcBef>
          <a:spcPts val="6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ea typeface="Verdana" pitchFamily="34" charset="0"/>
          <a:cs typeface="Calibri" pitchFamily="34" charset="0"/>
        </a:defRPr>
      </a:lvl3pPr>
      <a:lvl4pPr marL="1200150" indent="-171450" algn="l" rtl="0" fontAlgn="base">
        <a:lnSpc>
          <a:spcPct val="95000"/>
        </a:lnSpc>
        <a:spcBef>
          <a:spcPts val="600"/>
        </a:spcBef>
        <a:spcAft>
          <a:spcPct val="0"/>
        </a:spcAft>
        <a:buChar char="–"/>
        <a:defRPr sz="1400">
          <a:solidFill>
            <a:schemeClr val="tx1"/>
          </a:solidFill>
          <a:latin typeface="Calibri" pitchFamily="34" charset="0"/>
          <a:ea typeface="Verdana" pitchFamily="34" charset="0"/>
          <a:cs typeface="Calibri" pitchFamily="34" charset="0"/>
        </a:defRPr>
      </a:lvl4pPr>
      <a:lvl5pPr marL="1543050" indent="-171450" algn="l" rtl="0" fontAlgn="base">
        <a:lnSpc>
          <a:spcPct val="95000"/>
        </a:lnSpc>
        <a:spcBef>
          <a:spcPts val="600"/>
        </a:spcBef>
        <a:spcAft>
          <a:spcPct val="0"/>
        </a:spcAft>
        <a:buChar char="»"/>
        <a:defRPr sz="1100">
          <a:solidFill>
            <a:schemeClr val="tx1"/>
          </a:solidFill>
          <a:latin typeface="Calibri" pitchFamily="34" charset="0"/>
          <a:ea typeface="Verdana" pitchFamily="34" charset="0"/>
          <a:cs typeface="Calibri" pitchFamily="34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Networking Via</a:t>
            </a:r>
            <a:br>
              <a:rPr lang="en-US" dirty="0" smtClean="0"/>
            </a:br>
            <a:r>
              <a:rPr lang="en-US" dirty="0" smtClean="0"/>
              <a:t>Open Source Software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dirty="0" smtClean="0"/>
              <a:t>Princeton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8128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Networking is on the Move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Clear advantages</a:t>
            </a:r>
          </a:p>
          <a:p>
            <a:pPr lvl="1"/>
            <a:r>
              <a:rPr lang="en-US" sz="2000" dirty="0" smtClean="0"/>
              <a:t>Disaggregation reduces vendor lock-in</a:t>
            </a:r>
          </a:p>
          <a:p>
            <a:pPr lvl="1"/>
            <a:r>
              <a:rPr lang="en-US" sz="2000" dirty="0" smtClean="0"/>
              <a:t>Open interfaces democratize innovation</a:t>
            </a:r>
          </a:p>
          <a:p>
            <a:r>
              <a:rPr lang="en-US" sz="2400" dirty="0" smtClean="0"/>
              <a:t>A perfect storm</a:t>
            </a:r>
          </a:p>
          <a:p>
            <a:pPr lvl="1"/>
            <a:r>
              <a:rPr lang="en-US" sz="2000" dirty="0" smtClean="0"/>
              <a:t>Merchant silicon switching chipsets</a:t>
            </a:r>
          </a:p>
          <a:p>
            <a:pPr lvl="1"/>
            <a:r>
              <a:rPr lang="en-US" sz="2000" dirty="0" err="1" smtClean="0"/>
              <a:t>OpenFlow</a:t>
            </a:r>
            <a:r>
              <a:rPr lang="en-US" sz="2000" dirty="0" smtClean="0"/>
              <a:t> standard interface</a:t>
            </a:r>
          </a:p>
          <a:p>
            <a:pPr lvl="1"/>
            <a:r>
              <a:rPr lang="en-US" sz="2000" dirty="0" smtClean="0"/>
              <a:t>Large cloud providers with big, unique needs</a:t>
            </a:r>
          </a:p>
          <a:p>
            <a:r>
              <a:rPr lang="en-US" sz="2400" dirty="0" smtClean="0"/>
              <a:t>Real deployments</a:t>
            </a:r>
          </a:p>
          <a:p>
            <a:pPr lvl="1"/>
            <a:r>
              <a:rPr lang="en-US" sz="2000" dirty="0" smtClean="0"/>
              <a:t>Early adopters: large cloud providers</a:t>
            </a:r>
          </a:p>
          <a:p>
            <a:pPr lvl="1"/>
            <a:r>
              <a:rPr lang="en-US" sz="2000" dirty="0" smtClean="0"/>
              <a:t>Next wave in progress: carriers and large enterprises</a:t>
            </a:r>
          </a:p>
        </p:txBody>
      </p:sp>
    </p:spTree>
    <p:extLst>
      <p:ext uri="{BB962C8B-B14F-4D97-AF65-F5344CB8AC3E}">
        <p14:creationId xmlns:p14="http://schemas.microsoft.com/office/powerpoint/2010/main" val="9175574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be Open Source?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240" y="901046"/>
            <a:ext cx="7679210" cy="494775"/>
          </a:xfrm>
        </p:spPr>
        <p:txBody>
          <a:bodyPr/>
          <a:lstStyle/>
          <a:p>
            <a:r>
              <a:rPr lang="en-US" sz="2000" dirty="0" smtClean="0"/>
              <a:t>Necessary but non-differentiating features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811" y="3269018"/>
            <a:ext cx="1877247" cy="103681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 bwMode="auto">
          <a:xfrm>
            <a:off x="2809811" y="3078266"/>
            <a:ext cx="1737966" cy="3815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33951" y="3044272"/>
            <a:ext cx="14896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Switch OS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787872" y="2031106"/>
            <a:ext cx="1880272" cy="38150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07389" y="1997112"/>
            <a:ext cx="14896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Controller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787871" y="1408564"/>
            <a:ext cx="884866" cy="589179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672737" y="2424722"/>
            <a:ext cx="12113" cy="6316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 flipH="1">
            <a:off x="2818151" y="1468652"/>
            <a:ext cx="83914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App1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3748434" y="1395821"/>
            <a:ext cx="884866" cy="589179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flipH="1">
            <a:off x="3794154" y="1474782"/>
            <a:ext cx="83914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68141" y="2582502"/>
            <a:ext cx="19610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E.g., </a:t>
            </a:r>
            <a:r>
              <a:rPr lang="en-US" sz="1600" dirty="0" err="1" smtClean="0"/>
              <a:t>OpenFlow</a:t>
            </a:r>
            <a:r>
              <a:rPr lang="en-US" sz="1600" dirty="0" smtClean="0"/>
              <a:t>, P4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4668142" y="2066361"/>
            <a:ext cx="2768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E.g., ONOS, Open </a:t>
            </a:r>
            <a:r>
              <a:rPr lang="en-US" sz="1600" dirty="0" err="1" smtClean="0"/>
              <a:t>DayLight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668142" y="1607151"/>
            <a:ext cx="2197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E.g., CORD, BGP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 flipH="1">
            <a:off x="2933951" y="2509830"/>
            <a:ext cx="121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Control interface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4668141" y="3092046"/>
            <a:ext cx="42639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E.g., Open Network Linux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4668142" y="3608687"/>
            <a:ext cx="3899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E.g., Broadcom, Marvel, Intel, </a:t>
            </a:r>
            <a:r>
              <a:rPr lang="en-US" sz="1600" dirty="0" smtClean="0"/>
              <a:t>Barefoot</a:t>
            </a:r>
            <a:endParaRPr lang="en-US" sz="1600" dirty="0" smtClean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1130240" y="4406410"/>
            <a:ext cx="7679210" cy="4947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10741" indent="-210741" algn="l" rtl="0" fontAlgn="base">
              <a:lnSpc>
                <a:spcPct val="95000"/>
              </a:lnSpc>
              <a:spcBef>
                <a:spcPts val="900"/>
              </a:spcBef>
              <a:spcAft>
                <a:spcPct val="0"/>
              </a:spcAft>
              <a:buClr>
                <a:srgbClr val="4E6D8C"/>
              </a:buClr>
              <a:buChar char="•"/>
              <a:defRPr sz="1800">
                <a:solidFill>
                  <a:schemeClr val="tx1"/>
                </a:solidFill>
                <a:latin typeface="Calibri" pitchFamily="34" charset="0"/>
                <a:ea typeface="Verdana" pitchFamily="34" charset="0"/>
                <a:cs typeface="Calibri" pitchFamily="34" charset="0"/>
              </a:defRPr>
            </a:lvl1pPr>
            <a:lvl2pPr marL="568325" indent="-225425" algn="l" rtl="0" fontAlgn="base">
              <a:lnSpc>
                <a:spcPct val="95000"/>
              </a:lnSpc>
              <a:spcBef>
                <a:spcPts val="300"/>
              </a:spcBef>
              <a:spcAft>
                <a:spcPct val="0"/>
              </a:spcAft>
              <a:buFont typeface="Calibri" pitchFamily="34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  <a:ea typeface="Verdana" pitchFamily="34" charset="0"/>
                <a:cs typeface="Calibri" pitchFamily="34" charset="0"/>
              </a:defRPr>
            </a:lvl2pPr>
            <a:lvl3pPr marL="857250" indent="-171450" algn="l" rtl="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Calibri" pitchFamily="34" charset="0"/>
                <a:ea typeface="Verdana" pitchFamily="34" charset="0"/>
                <a:cs typeface="Calibri" pitchFamily="34" charset="0"/>
              </a:defRPr>
            </a:lvl3pPr>
            <a:lvl4pPr marL="1200150" indent="-171450" algn="l" rtl="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Calibri" pitchFamily="34" charset="0"/>
                <a:ea typeface="Verdana" pitchFamily="34" charset="0"/>
                <a:cs typeface="Calibri" pitchFamily="34" charset="0"/>
              </a:defRPr>
            </a:lvl4pPr>
            <a:lvl5pPr marL="1543050" indent="-171450" algn="l" rtl="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har char="»"/>
              <a:defRPr sz="1100">
                <a:solidFill>
                  <a:schemeClr val="tx1"/>
                </a:solidFill>
                <a:latin typeface="Calibri" pitchFamily="34" charset="0"/>
                <a:ea typeface="Verdana" pitchFamily="34" charset="0"/>
                <a:cs typeface="Calibri" pitchFamily="34" charset="0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sz="2000" kern="0" dirty="0" smtClean="0"/>
              <a:t>As one layer becomes solid, the next layer can be commodity, too!</a:t>
            </a:r>
          </a:p>
          <a:p>
            <a:pPr lvl="1" eaLnBrk="1" hangingPunct="1"/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7131048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/>
      <p:bldP spid="10" grpId="0" animBg="1"/>
      <p:bldP spid="17" grpId="0"/>
      <p:bldP spid="18" grpId="0" animBg="1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an Old Story in the IT Industry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884111"/>
              </p:ext>
            </p:extLst>
          </p:nvPr>
        </p:nvGraphicFramePr>
        <p:xfrm>
          <a:off x="1739397" y="997932"/>
          <a:ext cx="327221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1216"/>
                <a:gridCol w="679938"/>
                <a:gridCol w="7810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Software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Closed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Smartphone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25%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Tablet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Data-center servers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Mainframes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Supercomputers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Web browsers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</a:t>
                      </a:r>
                      <a:r>
                        <a:rPr lang="en-US" baseline="0" dirty="0" smtClean="0"/>
                        <a:t> web sites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33155" y="4065497"/>
            <a:ext cx="1484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2014 statistics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556296" y="1665684"/>
            <a:ext cx="314764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And the large “customers” of </a:t>
            </a:r>
            <a:r>
              <a:rPr lang="en-US" sz="2000" i="1" dirty="0" smtClean="0"/>
              <a:t>networking</a:t>
            </a:r>
            <a:r>
              <a:rPr lang="en-US" sz="2000" dirty="0" smtClean="0"/>
              <a:t> equipment are more </a:t>
            </a:r>
            <a:r>
              <a:rPr lang="en-US" sz="2000" i="1" dirty="0" smtClean="0"/>
              <a:t>sophisticated</a:t>
            </a:r>
            <a:r>
              <a:rPr lang="en-US" sz="2000" dirty="0" smtClean="0"/>
              <a:t> users, who want more control and customization.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80606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239" y="857249"/>
            <a:ext cx="7679210" cy="3931627"/>
          </a:xfrm>
        </p:spPr>
        <p:txBody>
          <a:bodyPr/>
          <a:lstStyle/>
          <a:p>
            <a:r>
              <a:rPr lang="en-US" sz="2000" dirty="0" smtClean="0"/>
              <a:t>Good open-source software doesn’t just happen</a:t>
            </a:r>
          </a:p>
          <a:p>
            <a:pPr lvl="1"/>
            <a:r>
              <a:rPr lang="en-US" sz="1800" dirty="0" smtClean="0"/>
              <a:t>Identify the right problems to solve at the right time</a:t>
            </a:r>
          </a:p>
          <a:p>
            <a:pPr lvl="1"/>
            <a:r>
              <a:rPr lang="en-US" sz="1800" dirty="0" smtClean="0"/>
              <a:t>Get from proof-of-concept </a:t>
            </a:r>
            <a:r>
              <a:rPr lang="en-US" sz="1800" dirty="0"/>
              <a:t>prototypes to </a:t>
            </a:r>
            <a:r>
              <a:rPr lang="en-US" sz="1800" dirty="0" smtClean="0"/>
              <a:t>production code</a:t>
            </a:r>
          </a:p>
          <a:p>
            <a:pPr lvl="1"/>
            <a:r>
              <a:rPr lang="en-US" sz="1800" dirty="0" smtClean="0"/>
              <a:t>Create a strong developer community with industry engagement</a:t>
            </a:r>
          </a:p>
          <a:p>
            <a:r>
              <a:rPr lang="en-US" sz="2000" dirty="0" smtClean="0"/>
              <a:t>Promising signs</a:t>
            </a:r>
          </a:p>
          <a:p>
            <a:pPr lvl="1"/>
            <a:r>
              <a:rPr lang="en-US" sz="1800" dirty="0" smtClean="0"/>
              <a:t>CORD, ONOS, and Open </a:t>
            </a:r>
            <a:r>
              <a:rPr lang="en-US" sz="1800" dirty="0" err="1" smtClean="0"/>
              <a:t>DayLight</a:t>
            </a:r>
            <a:r>
              <a:rPr lang="en-US" sz="1800" dirty="0" smtClean="0"/>
              <a:t>, and more</a:t>
            </a:r>
          </a:p>
          <a:p>
            <a:pPr lvl="1"/>
            <a:r>
              <a:rPr lang="en-US" sz="1800" dirty="0" smtClean="0"/>
              <a:t>Upcoming merger of ONF and </a:t>
            </a:r>
            <a:r>
              <a:rPr lang="en-US" sz="1800" smtClean="0"/>
              <a:t>ON.Lab</a:t>
            </a:r>
            <a:endParaRPr lang="en-US" sz="1800" dirty="0" smtClean="0"/>
          </a:p>
          <a:p>
            <a:pPr lvl="1"/>
            <a:r>
              <a:rPr lang="en-US" sz="1800" dirty="0" smtClean="0"/>
              <a:t>P4 consortium</a:t>
            </a:r>
          </a:p>
          <a:p>
            <a:r>
              <a:rPr lang="en-US" sz="2000" dirty="0" smtClean="0"/>
              <a:t>To the ONUG community</a:t>
            </a:r>
          </a:p>
          <a:p>
            <a:pPr lvl="1"/>
            <a:r>
              <a:rPr lang="en-US" sz="1800" dirty="0" smtClean="0"/>
              <a:t>Join the ongoing conversations</a:t>
            </a:r>
          </a:p>
          <a:p>
            <a:pPr lvl="1"/>
            <a:r>
              <a:rPr lang="en-US" sz="1800" dirty="0" smtClean="0"/>
              <a:t>Push your compelling use cases</a:t>
            </a:r>
          </a:p>
          <a:p>
            <a:pPr lvl="1"/>
            <a:r>
              <a:rPr lang="en-US" sz="1800" dirty="0" smtClean="0"/>
              <a:t>Contribute to creating and using open-source software </a:t>
            </a:r>
            <a:endParaRPr lang="en-US" sz="1800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58806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r">
      <a:majorFont>
        <a:latin typeface="Trebuchet MS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l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43234</TotalTime>
  <Words>268</Words>
  <Application>Microsoft Macintosh PowerPoint</Application>
  <PresentationFormat>On-screen Show (16:9)</PresentationFormat>
  <Paragraphs>67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  <vt:variant>
        <vt:lpstr>Custom Shows</vt:lpstr>
      </vt:variant>
      <vt:variant>
        <vt:i4>32</vt:i4>
      </vt:variant>
    </vt:vector>
  </HeadingPairs>
  <TitlesOfParts>
    <vt:vector size="43" baseType="lpstr">
      <vt:lpstr>Calibri</vt:lpstr>
      <vt:lpstr>ＭＳ Ｐゴシック</vt:lpstr>
      <vt:lpstr>Trebuchet MS</vt:lpstr>
      <vt:lpstr>Verdana</vt:lpstr>
      <vt:lpstr>Arial</vt:lpstr>
      <vt:lpstr>lr</vt:lpstr>
      <vt:lpstr>Open Networking Via Open Source Software</vt:lpstr>
      <vt:lpstr>Open Networking is on the Move</vt:lpstr>
      <vt:lpstr>What Should be Open Source?</vt:lpstr>
      <vt:lpstr>This is an Old Story in the IT Industry</vt:lpstr>
      <vt:lpstr>A Way Forward</vt:lpstr>
      <vt:lpstr>Health</vt:lpstr>
      <vt:lpstr>K12</vt:lpstr>
      <vt:lpstr>head office</vt:lpstr>
      <vt:lpstr>Regional Offfice</vt:lpstr>
      <vt:lpstr>Branch Office</vt:lpstr>
      <vt:lpstr>Tele-Commuter</vt:lpstr>
      <vt:lpstr>coffee</vt:lpstr>
      <vt:lpstr>Module 1</vt:lpstr>
      <vt:lpstr>Solutions in Action</vt:lpstr>
      <vt:lpstr>Introcuction and Welcome</vt:lpstr>
      <vt:lpstr>Summary and Close</vt:lpstr>
      <vt:lpstr>finANCE</vt:lpstr>
      <vt:lpstr>Government</vt:lpstr>
      <vt:lpstr>Enterprise Summary</vt:lpstr>
      <vt:lpstr>Security</vt:lpstr>
      <vt:lpstr>Collaboration</vt:lpstr>
      <vt:lpstr>Mobility</vt:lpstr>
      <vt:lpstr>Content</vt:lpstr>
      <vt:lpstr>Module 2</vt:lpstr>
      <vt:lpstr>Health Admin</vt:lpstr>
      <vt:lpstr>health Business management</vt:lpstr>
      <vt:lpstr>health Medical</vt:lpstr>
      <vt:lpstr>Health - Patient</vt:lpstr>
      <vt:lpstr>Tular</vt:lpstr>
      <vt:lpstr>Education - Admin</vt:lpstr>
      <vt:lpstr>Education - Faculty</vt:lpstr>
      <vt:lpstr>Education - Student</vt:lpstr>
      <vt:lpstr>Education - Parents</vt:lpstr>
      <vt:lpstr>Education External</vt:lpstr>
      <vt:lpstr>Nevada</vt:lpstr>
      <vt:lpstr>Mountin Bank</vt:lpstr>
      <vt:lpstr>XRN</vt:lpstr>
    </vt:vector>
  </TitlesOfParts>
  <Manager>Dave Zwicker</Manager>
  <Company>Lippis Enterprises, Inc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Partnering with 3Com</dc:subject>
  <dc:creator>Nick Lippis</dc:creator>
  <cp:lastModifiedBy>Microsoft Office User</cp:lastModifiedBy>
  <cp:revision>1240</cp:revision>
  <cp:lastPrinted>2011-03-31T16:38:08Z</cp:lastPrinted>
  <dcterms:created xsi:type="dcterms:W3CDTF">2008-04-28T19:48:42Z</dcterms:created>
  <dcterms:modified xsi:type="dcterms:W3CDTF">2016-10-24T19:45:42Z</dcterms:modified>
</cp:coreProperties>
</file>