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52" r:id="rId2"/>
  </p:sldMasterIdLst>
  <p:notesMasterIdLst>
    <p:notesMasterId r:id="rId9"/>
  </p:notesMasterIdLst>
  <p:sldIdLst>
    <p:sldId id="256" r:id="rId3"/>
    <p:sldId id="459" r:id="rId4"/>
    <p:sldId id="269" r:id="rId5"/>
    <p:sldId id="259" r:id="rId6"/>
    <p:sldId id="458" r:id="rId7"/>
    <p:sldId id="257" r:id="rId8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Calibri Light" panose="020F0302020204030204" pitchFamily="34" charset="0"/>
      <p:regular r:id="rId14"/>
      <p:italic r:id="rId15"/>
    </p:embeddedFont>
    <p:embeddedFont>
      <p:font typeface="Corbel" panose="020B0503020204020204" pitchFamily="34" charset="0"/>
      <p:regular r:id="rId16"/>
      <p:bold r:id="rId17"/>
      <p:italic r:id="rId18"/>
      <p:boldItalic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574">
          <p15:clr>
            <a:srgbClr val="A4A3A4"/>
          </p15:clr>
        </p15:guide>
        <p15:guide id="2" orient="horz" pos="766">
          <p15:clr>
            <a:srgbClr val="A4A3A4"/>
          </p15:clr>
        </p15:guide>
        <p15:guide id="3" pos="350">
          <p15:clr>
            <a:srgbClr val="A4A3A4"/>
          </p15:clr>
        </p15:guide>
        <p15:guide id="4" orient="horz" pos="3166">
          <p15:clr>
            <a:srgbClr val="A4A3A4"/>
          </p15:clr>
        </p15:guide>
        <p15:guide id="5" orient="horz" pos="130">
          <p15:clr>
            <a:srgbClr val="A4A3A4"/>
          </p15:clr>
        </p15:guide>
        <p15:guide id="6" orient="horz" pos="782">
          <p15:clr>
            <a:srgbClr val="A4A3A4"/>
          </p15:clr>
        </p15:guide>
        <p15:guide id="7" pos="222">
          <p15:clr>
            <a:srgbClr val="A4A3A4"/>
          </p15:clr>
        </p15:guide>
        <p15:guide id="8" orient="horz" pos="3107">
          <p15:clr>
            <a:srgbClr val="A4A3A4"/>
          </p15:clr>
        </p15:guide>
        <p15:guide id="9" orient="horz" pos="3129">
          <p15:clr>
            <a:srgbClr val="A4A3A4"/>
          </p15:clr>
        </p15:guide>
        <p15:guide id="10" pos="2827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r:id="rId45" roundtripDataSignature="AMtx7mjYSJr9dBhpBi3R8tFsPF3I3gzuV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4B1D16B-73F4-4900-8CEE-9DE572C2BB7B}">
  <a:tblStyle styleId="{D4B1D16B-73F4-4900-8CEE-9DE572C2BB7B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chemeClr val="lt1"/>
          </a:solidFill>
        </a:fill>
      </a:tcStyle>
    </a:wholeTbl>
    <a:band1H>
      <a:tcTxStyle b="off" i="off"/>
      <a:tcStyle>
        <a:tcBdr/>
        <a:fill>
          <a:solidFill>
            <a:srgbClr val="E6ECF6"/>
          </a:solidFill>
        </a:fill>
      </a:tcStyle>
    </a:band1H>
    <a:band2H>
      <a:tcTxStyle b="off" i="off"/>
      <a:tcStyle>
        <a:tcBdr/>
      </a:tcStyle>
    </a:band2H>
    <a:band1V>
      <a:tcTxStyle b="off" i="off"/>
      <a:tcStyle>
        <a:tcBdr/>
        <a:fill>
          <a:solidFill>
            <a:srgbClr val="E6ECF6"/>
          </a:solidFill>
        </a:fill>
      </a:tcStyle>
    </a:band1V>
    <a:band2V>
      <a:tcTxStyle b="off" i="off"/>
      <a:tcStyle>
        <a:tcBdr/>
      </a:tcStyle>
    </a:band2V>
    <a:lastCol>
      <a:tcTxStyle b="on" i="off"/>
      <a:tcStyle>
        <a:tcBdr/>
      </a:tcStyle>
    </a:lastCol>
    <a:firstCol>
      <a:tcTxStyle b="on" i="off"/>
      <a:tcStyle>
        <a:tcBdr/>
      </a:tcStyle>
    </a:firstCol>
    <a:lastRow>
      <a:tcTxStyle b="on" i="off"/>
      <a:tcStyle>
        <a:tcBdr>
          <a:top>
            <a:ln w="508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lt1"/>
          </a:solidFill>
        </a:fill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233"/>
    <p:restoredTop sz="96327"/>
  </p:normalViewPr>
  <p:slideViewPr>
    <p:cSldViewPr snapToGrid="0">
      <p:cViewPr varScale="1">
        <p:scale>
          <a:sx n="143" d="100"/>
          <a:sy n="143" d="100"/>
        </p:scale>
        <p:origin x="200" y="640"/>
      </p:cViewPr>
      <p:guideLst>
        <p:guide orient="horz" pos="574"/>
        <p:guide orient="horz" pos="766"/>
        <p:guide pos="350"/>
        <p:guide orient="horz" pos="3166"/>
        <p:guide orient="horz" pos="130"/>
        <p:guide orient="horz" pos="782"/>
        <p:guide pos="222"/>
        <p:guide orient="horz" pos="3107"/>
        <p:guide orient="horz" pos="3129"/>
        <p:guide pos="28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3" Type="http://schemas.openxmlformats.org/officeDocument/2006/relationships/slide" Target="slides/slide1.xml"/><Relationship Id="rId47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46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2.fntdata"/><Relationship Id="rId45" Type="http://customschemas.google.com/relationships/presentationmetadata" Target="metadata"/><Relationship Id="rId5" Type="http://schemas.openxmlformats.org/officeDocument/2006/relationships/slide" Target="slides/slide3.xml"/><Relationship Id="rId15" Type="http://schemas.openxmlformats.org/officeDocument/2006/relationships/font" Target="fonts/font6.fntdata"/><Relationship Id="rId49" Type="http://schemas.openxmlformats.org/officeDocument/2006/relationships/tableStyles" Target="tableStyles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48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1" name="Google Shape;7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2</a:t>
            </a:fld>
            <a:endParaRPr lang="en-US" sz="1200" b="0" i="0" u="none" strike="noStrike" cap="non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40039196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3</a:t>
            </a:fld>
            <a:endParaRPr lang="en-US" sz="1200" b="0" i="0" u="none" strike="noStrike" cap="non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8650669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9" name="Google Shape;1219;ge47365f880_2_13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20" name="Google Shape;1220;ge47365f880_2_13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1" name="Google Shape;1221;ge47365f880_2_135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1" name="Google Shape;7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3246967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Slide">
  <p:cSld name="Cover Slide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16"/>
          <p:cNvSpPr/>
          <p:nvPr/>
        </p:nvSpPr>
        <p:spPr>
          <a:xfrm>
            <a:off x="0" y="1317564"/>
            <a:ext cx="9144000" cy="2471173"/>
          </a:xfrm>
          <a:prstGeom prst="rect">
            <a:avLst/>
          </a:prstGeom>
          <a:gradFill>
            <a:gsLst>
              <a:gs pos="0">
                <a:schemeClr val="dk2"/>
              </a:gs>
              <a:gs pos="100000">
                <a:schemeClr val="accent5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7" name="Google Shape;17;p16"/>
          <p:cNvCxnSpPr/>
          <p:nvPr/>
        </p:nvCxnSpPr>
        <p:spPr>
          <a:xfrm>
            <a:off x="-6282" y="3788315"/>
            <a:ext cx="9144000" cy="0"/>
          </a:xfrm>
          <a:prstGeom prst="straightConnector1">
            <a:avLst/>
          </a:prstGeom>
          <a:noFill/>
          <a:ln w="127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8" name="Google Shape;18;p16"/>
          <p:cNvSpPr txBox="1">
            <a:spLocks noGrp="1"/>
          </p:cNvSpPr>
          <p:nvPr>
            <p:ph type="ctrTitle" hasCustomPrompt="1"/>
          </p:nvPr>
        </p:nvSpPr>
        <p:spPr>
          <a:xfrm>
            <a:off x="419055" y="1859173"/>
            <a:ext cx="8293326" cy="7103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>
              <a:lnSpc>
                <a:spcPct val="10625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  <a:defRPr sz="3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r>
              <a:rPr lang="en-US" dirty="0"/>
              <a:t>Presentation Title</a:t>
            </a:r>
            <a:endParaRPr dirty="0"/>
          </a:p>
        </p:txBody>
      </p:sp>
      <p:sp>
        <p:nvSpPr>
          <p:cNvPr id="19" name="Google Shape;19;p16"/>
          <p:cNvSpPr txBox="1">
            <a:spLocks noGrp="1"/>
          </p:cNvSpPr>
          <p:nvPr>
            <p:ph type="subTitle" idx="1" hasCustomPrompt="1"/>
          </p:nvPr>
        </p:nvSpPr>
        <p:spPr>
          <a:xfrm>
            <a:off x="419052" y="2437455"/>
            <a:ext cx="8293329" cy="4240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5"/>
              </a:buClr>
              <a:buSzPts val="1700"/>
              <a:buFont typeface="Arial"/>
              <a:buNone/>
              <a:defRPr sz="20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5"/>
              </a:buClr>
              <a:buSzPts val="1870"/>
              <a:buFont typeface="Arial"/>
              <a:buNone/>
              <a:defRPr sz="2200" b="0" i="0" u="none" strike="noStrike" cap="none">
                <a:solidFill>
                  <a:srgbClr val="949494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ts val="1700"/>
              <a:buFont typeface="Arial"/>
              <a:buNone/>
              <a:defRPr sz="2000" b="0" i="0" u="none" strike="noStrike" cap="none">
                <a:solidFill>
                  <a:srgbClr val="949494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1530"/>
              <a:buFont typeface="Arial"/>
              <a:buNone/>
              <a:defRPr sz="1800" b="0" i="0" u="none" strike="noStrike" cap="none">
                <a:solidFill>
                  <a:srgbClr val="949494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1530"/>
              <a:buFont typeface="Arial"/>
              <a:buNone/>
              <a:defRPr sz="1800" b="0" i="0" u="none" strike="noStrike" cap="none">
                <a:solidFill>
                  <a:srgbClr val="949494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949494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949494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949494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949494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949494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949494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949494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949494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dirty="0"/>
              <a:t>Speaker Name, Company</a:t>
            </a:r>
            <a:endParaRPr dirty="0"/>
          </a:p>
        </p:txBody>
      </p:sp>
      <p:sp>
        <p:nvSpPr>
          <p:cNvPr id="21" name="Google Shape;21;p16"/>
          <p:cNvSpPr/>
          <p:nvPr/>
        </p:nvSpPr>
        <p:spPr>
          <a:xfrm>
            <a:off x="7757886" y="130629"/>
            <a:ext cx="1291771" cy="84908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Google Shape;22;p16"/>
          <p:cNvSpPr/>
          <p:nvPr/>
        </p:nvSpPr>
        <p:spPr>
          <a:xfrm>
            <a:off x="8001000" y="4851401"/>
            <a:ext cx="1143000" cy="292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6" name="Google Shape;16;p16"/>
          <p:cNvCxnSpPr/>
          <p:nvPr/>
        </p:nvCxnSpPr>
        <p:spPr>
          <a:xfrm>
            <a:off x="-6282" y="1317564"/>
            <a:ext cx="9144000" cy="0"/>
          </a:xfrm>
          <a:prstGeom prst="straightConnector1">
            <a:avLst/>
          </a:prstGeom>
          <a:noFill/>
          <a:ln w="127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7C353B8-5675-6F48-98C5-DB5B82718F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4440F-BAD1-254A-9B7A-5A6BF72FC3A6}" type="datetimeFigureOut">
              <a:rPr lang="en-US" smtClean="0"/>
              <a:t>3/7/23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709ED3F-5B75-4E4A-848A-98B065CF82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9CD656-DCE3-254F-9BC5-C9D6A7E1F8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8846B-1AFA-C546-A6A3-9949215F13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3420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D4C84E-F8E0-EA41-8AEA-6766B66677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4EEA52-EA31-7C43-96D7-30B14E772A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C83CC53-104F-9E40-813A-1EF6CD5CE6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072D77-AFDC-DB4F-9822-085C4ED1E1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4440F-BAD1-254A-9B7A-5A6BF72FC3A6}" type="datetimeFigureOut">
              <a:rPr lang="en-US" smtClean="0"/>
              <a:t>3/7/23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53A39F-D3FE-5C42-B27A-CA35C6432C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3C2C18-F9C3-EB43-BA57-C76555DB05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8846B-1AFA-C546-A6A3-9949215F13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068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0F05AE-CC20-2043-8C86-0EBB5EE6BB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7C19879-5B41-8749-9C09-BA4067ABB2A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2F26711-D75D-1F41-B80A-AACF24B459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FC6A111-67CE-0447-870D-4EA0B926B8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4440F-BAD1-254A-9B7A-5A6BF72FC3A6}" type="datetimeFigureOut">
              <a:rPr lang="en-US" smtClean="0"/>
              <a:t>3/7/23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04C19D1-2511-924A-89F3-D7D9CFF549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54C7EA-DF9A-8343-B3A9-46AF597ECB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8846B-1AFA-C546-A6A3-9949215F13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1507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145E4D-7434-554A-8230-D4CB74D73B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9AE3788-B06C-4B4F-9EC4-3A767C4B47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803D6F-8EAA-CB46-BE77-59804B8CE1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4440F-BAD1-254A-9B7A-5A6BF72FC3A6}" type="datetimeFigureOut">
              <a:rPr lang="en-US" smtClean="0"/>
              <a:t>3/7/23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927059-C97D-D14C-8497-D0ED5D2264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BB1CFB-BD78-7849-9988-8145F900D0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8846B-1AFA-C546-A6A3-9949215F13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6092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7298D0F-A192-B543-9EAD-2F8D0BA77FE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4638"/>
            <a:ext cx="1971675" cy="43576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D680900-0173-2947-BEC0-CA5EC1152C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4638"/>
            <a:ext cx="5762625" cy="43576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73A057-DEEE-E544-8CC4-EC5D8E1EC1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4440F-BAD1-254A-9B7A-5A6BF72FC3A6}" type="datetimeFigureOut">
              <a:rPr lang="en-US" smtClean="0"/>
              <a:t>3/7/23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0BA276-9887-444C-AACE-6CFAA2AD08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95CFA0-AD40-3B43-B592-348AF213BA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8846B-1AFA-C546-A6A3-9949215F13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4188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FF11994-05AC-A74E-9C1E-77ACAC5E4FDA}"/>
              </a:ext>
            </a:extLst>
          </p:cNvPr>
          <p:cNvSpPr/>
          <p:nvPr userDrawn="1"/>
        </p:nvSpPr>
        <p:spPr>
          <a:xfrm>
            <a:off x="0" y="0"/>
            <a:ext cx="9144000" cy="58778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556419" y="0"/>
            <a:ext cx="8031162" cy="587780"/>
          </a:xfrm>
          <a:prstGeom prst="rect">
            <a:avLst/>
          </a:prstGeom>
        </p:spPr>
        <p:txBody>
          <a:bodyPr vert="horz" lIns="0" tIns="45720" rIns="0" bIns="0" rtlCol="0" anchor="b" anchorCtr="0">
            <a:normAutofit/>
          </a:bodyPr>
          <a:lstStyle>
            <a:lvl1pPr>
              <a:defRPr>
                <a:solidFill>
                  <a:schemeClr val="tx2">
                    <a:lumMod val="1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556419" y="883560"/>
            <a:ext cx="8031162" cy="3435371"/>
          </a:xfrm>
          <a:prstGeom prst="rect">
            <a:avLst/>
          </a:prstGeom>
        </p:spPr>
        <p:txBody>
          <a:bodyPr vert="horz" lIns="0" tIns="4572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1195591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>
  <p:cSld name="1_Title and Conten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6"/>
          <p:cNvSpPr txBox="1">
            <a:spLocks noGrp="1"/>
          </p:cNvSpPr>
          <p:nvPr>
            <p:ph type="title"/>
          </p:nvPr>
        </p:nvSpPr>
        <p:spPr>
          <a:xfrm>
            <a:off x="556419" y="38485"/>
            <a:ext cx="8031162" cy="7265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  <a:defRPr sz="1100"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67" name="Google Shape;67;p16"/>
          <p:cNvSpPr txBox="1">
            <a:spLocks noGrp="1"/>
          </p:cNvSpPr>
          <p:nvPr>
            <p:ph type="body" idx="1"/>
          </p:nvPr>
        </p:nvSpPr>
        <p:spPr>
          <a:xfrm>
            <a:off x="556419" y="1125461"/>
            <a:ext cx="8031162" cy="34353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8100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  <a:defRPr sz="1100">
                <a:latin typeface="Arial"/>
                <a:ea typeface="Arial"/>
                <a:cs typeface="Arial"/>
                <a:sym typeface="Arial"/>
              </a:defRPr>
            </a:lvl1pPr>
            <a:lvl2pPr marL="914400" lvl="1" indent="-36195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100"/>
              <a:buChar char="○"/>
              <a:defRPr sz="1100">
                <a:latin typeface="Arial"/>
                <a:ea typeface="Arial"/>
                <a:cs typeface="Arial"/>
                <a:sym typeface="Arial"/>
              </a:defRPr>
            </a:lvl2pPr>
            <a:lvl3pPr marL="1371600" lvl="2" indent="-3429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 sz="1100">
                <a:latin typeface="Arial"/>
                <a:ea typeface="Arial"/>
                <a:cs typeface="Arial"/>
                <a:sym typeface="Arial"/>
              </a:defRPr>
            </a:lvl3pPr>
            <a:lvl4pPr marL="1828800" lvl="3" indent="-32385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  <a:defRPr sz="1100">
                <a:latin typeface="Arial"/>
                <a:ea typeface="Arial"/>
                <a:cs typeface="Arial"/>
                <a:sym typeface="Arial"/>
              </a:defRPr>
            </a:lvl4pPr>
            <a:lvl5pPr marL="2286000" lvl="4" indent="-32385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500"/>
              <a:buChar char="○"/>
              <a:defRPr sz="1100">
                <a:latin typeface="Arial"/>
                <a:ea typeface="Arial"/>
                <a:cs typeface="Arial"/>
                <a:sym typeface="Arial"/>
              </a:defRPr>
            </a:lvl5pPr>
            <a:lvl6pPr marL="2743200" lvl="5" indent="-3175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 sz="1100"/>
            </a:lvl6pPr>
            <a:lvl7pPr marL="3200400" lvl="6" indent="-3175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100"/>
            </a:lvl7pPr>
            <a:lvl8pPr marL="3657600" lvl="7" indent="-3175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 sz="1100"/>
            </a:lvl8pPr>
            <a:lvl9pPr marL="4114800" lvl="8" indent="-317500" algn="l"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400"/>
              <a:buChar char="■"/>
              <a:defRPr sz="1100"/>
            </a:lvl9pPr>
          </a:lstStyle>
          <a:p>
            <a:endParaRPr/>
          </a:p>
        </p:txBody>
      </p:sp>
      <p:sp>
        <p:nvSpPr>
          <p:cNvPr id="68" name="Google Shape;68;p16"/>
          <p:cNvSpPr txBox="1">
            <a:spLocks noGrp="1"/>
          </p:cNvSpPr>
          <p:nvPr>
            <p:ph type="body" idx="2"/>
          </p:nvPr>
        </p:nvSpPr>
        <p:spPr>
          <a:xfrm>
            <a:off x="554833" y="734900"/>
            <a:ext cx="8034337" cy="338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175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 sz="1100"/>
            </a:lvl2pPr>
            <a:lvl3pPr marL="1371600" lvl="2" indent="-3175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 sz="1100"/>
            </a:lvl3pPr>
            <a:lvl4pPr marL="1828800" lvl="3" indent="-3175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100"/>
            </a:lvl4pPr>
            <a:lvl5pPr marL="2286000" lvl="4" indent="-3175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 sz="1100"/>
            </a:lvl5pPr>
            <a:lvl6pPr marL="2743200" lvl="5" indent="-3175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 sz="1100"/>
            </a:lvl6pPr>
            <a:lvl7pPr marL="3200400" lvl="6" indent="-3175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100"/>
            </a:lvl7pPr>
            <a:lvl8pPr marL="3657600" lvl="7" indent="-3175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 sz="1100"/>
            </a:lvl8pPr>
            <a:lvl9pPr marL="4114800" lvl="8" indent="-317500" algn="l"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887676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B77117-D3AC-A740-8C18-8D2BA63579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4ED7BAF-515E-354B-8FC0-CB27BFC220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925"/>
            <a:ext cx="6858000" cy="12414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8915BC-4641-FC4C-9059-BC4665CE1D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4440F-BAD1-254A-9B7A-5A6BF72FC3A6}" type="datetimeFigureOut">
              <a:rPr lang="en-US" smtClean="0"/>
              <a:t>3/7/23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AA8D3F-48BA-9B46-859D-58B0E2B82C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ABCED0-90D5-C641-BAE6-F513A1429E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8846B-1AFA-C546-A6A3-9949215F13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264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302D58-E79D-F748-8BF8-CC8C66C04E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35862E-F4AC-B944-B5AF-DAA61D3CD4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75EF8D-2C59-C342-9B2E-BBF9DAE7C5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4440F-BAD1-254A-9B7A-5A6BF72FC3A6}" type="datetimeFigureOut">
              <a:rPr lang="en-US" smtClean="0"/>
              <a:t>3/7/23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A16A69-990D-C643-871B-FAB5CCB5EB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23E2B4-F22E-2045-8B6A-AAFD32C893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8846B-1AFA-C546-A6A3-9949215F13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6526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03E50A-9663-7E49-BD62-B6F17C81FE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264889-7F71-1348-8C15-0BA0B0B2FA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1700"/>
            <a:ext cx="7886700" cy="112553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2EB0AE-A337-2743-86D8-AD393A4800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4440F-BAD1-254A-9B7A-5A6BF72FC3A6}" type="datetimeFigureOut">
              <a:rPr lang="en-US" smtClean="0"/>
              <a:t>3/7/23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DA2FB7-0D0D-DF44-BD44-EEFF7E463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620298-1618-0F4E-ACDB-69F40742FD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8846B-1AFA-C546-A6A3-9949215F13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9187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6814CB-CE55-8F49-BBD1-C2A0575324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4EEB35-9C2C-D144-A37C-394BF15BFF1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23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60C765A-0FD4-4041-A291-3CECB3E005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370013"/>
            <a:ext cx="3867150" cy="32623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E96130-A3CD-114C-B133-CA577341B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4440F-BAD1-254A-9B7A-5A6BF72FC3A6}" type="datetimeFigureOut">
              <a:rPr lang="en-US" smtClean="0"/>
              <a:t>3/7/23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629E81-F9E6-1C4A-904E-2AAFB7913D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2E5055-07B3-364D-8F5A-26844EC42C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8846B-1AFA-C546-A6A3-9949215F13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6183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3E3C8C-5DE9-024A-9FA8-D5ED94F999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6F23DC-53F8-3F4D-963E-E95359296A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E5FFBC3-5EDD-AA43-9778-D6F2400CD4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1879600"/>
            <a:ext cx="3868737" cy="27622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8E9125A-9FF3-1B4E-9DE7-8BB8CEE679B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98BD757-8477-0547-9B7D-A11115F724B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22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9028FA8-05A1-E345-A973-B671390C4B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4440F-BAD1-254A-9B7A-5A6BF72FC3A6}" type="datetimeFigureOut">
              <a:rPr lang="en-US" smtClean="0"/>
              <a:t>3/7/23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DA30785-E0B2-7C40-A9B6-126717605E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FA7C0B8-FBB8-8F43-B8B6-FD0A892048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8846B-1AFA-C546-A6A3-9949215F13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6665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F3D303-4C14-1447-8915-20F738B497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9D128C7-408F-1C42-BDC1-C0F2A875DD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4440F-BAD1-254A-9B7A-5A6BF72FC3A6}" type="datetimeFigureOut">
              <a:rPr lang="en-US" smtClean="0"/>
              <a:t>3/7/23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E37FE12-A096-2543-B875-6F1130754E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1828821-5803-6F45-925F-5B213B8969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8846B-1AFA-C546-A6A3-9949215F13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9264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5"/>
          <p:cNvSpPr txBox="1">
            <a:spLocks noGrp="1"/>
          </p:cNvSpPr>
          <p:nvPr>
            <p:ph type="title"/>
          </p:nvPr>
        </p:nvSpPr>
        <p:spPr>
          <a:xfrm>
            <a:off x="457200" y="72933"/>
            <a:ext cx="8229600" cy="532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113333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Calibri"/>
              <a:buNone/>
              <a:defRPr sz="30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11" name="Google Shape;11;p15"/>
          <p:cNvSpPr txBox="1">
            <a:spLocks noGrp="1"/>
          </p:cNvSpPr>
          <p:nvPr>
            <p:ph type="body" idx="1"/>
          </p:nvPr>
        </p:nvSpPr>
        <p:spPr>
          <a:xfrm>
            <a:off x="457200" y="1097280"/>
            <a:ext cx="8521700" cy="3411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5814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5"/>
              </a:buClr>
              <a:buSzPts val="2040"/>
              <a:buFont typeface="Arial"/>
              <a:buChar char="•"/>
              <a:def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7344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5"/>
              </a:buClr>
              <a:buSzPts val="1870"/>
              <a:buFont typeface="Arial"/>
              <a:buChar char="•"/>
              <a:defRPr sz="2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65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ts val="1700"/>
              <a:buFont typeface="Arial"/>
              <a:buChar char="•"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25755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153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25754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1530"/>
              <a:buFont typeface="Arial"/>
              <a:buChar char="•"/>
              <a:defRPr sz="1800" b="0" i="0" u="none" strike="noStrike" cap="non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5"/>
          <p:cNvSpPr txBox="1">
            <a:spLocks noGrp="1"/>
          </p:cNvSpPr>
          <p:nvPr>
            <p:ph type="sldNum" idx="12"/>
          </p:nvPr>
        </p:nvSpPr>
        <p:spPr>
          <a:xfrm>
            <a:off x="3505200" y="4848891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66" r:id="rId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71D77DD-5C38-874D-A0A5-F144ACCDD5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FD43F8-48CA-0948-B720-44BE70E842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F47D3D-25EB-8F40-A896-75B24846011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F4440F-BAD1-254A-9B7A-5A6BF72FC3A6}" type="datetimeFigureOut">
              <a:rPr lang="en-US" smtClean="0"/>
              <a:t>3/7/23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391B01-7B8D-8B48-8BC0-C4196541B1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BBF3D4-70DF-4147-AA73-9C1513EA0A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58846B-1AFA-C546-A6A3-9949215F13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0762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wmf"/><Relationship Id="rId4" Type="http://schemas.openxmlformats.org/officeDocument/2006/relationships/image" Target="../media/image7.png"/><Relationship Id="rId9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s.princeton.edu/~jrex/papers/conquest19.pdf" TargetMode="External"/><Relationship Id="rId7" Type="http://schemas.openxmlformats.org/officeDocument/2006/relationships/hyperlink" Target="https://www.cs.princeton.edu/~jrex/papers/magma23.pdf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opennetworking.org/aether/" TargetMode="External"/><Relationship Id="rId5" Type="http://schemas.openxmlformats.org/officeDocument/2006/relationships/hyperlink" Target="https://prontoproject.org/" TargetMode="External"/><Relationship Id="rId4" Type="http://schemas.openxmlformats.org/officeDocument/2006/relationships/hyperlink" Target="https://p4campus.cs.princeton.edu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"/>
          <p:cNvSpPr txBox="1">
            <a:spLocks noGrp="1"/>
          </p:cNvSpPr>
          <p:nvPr>
            <p:ph type="ctrTitle"/>
          </p:nvPr>
        </p:nvSpPr>
        <p:spPr>
          <a:xfrm>
            <a:off x="419100" y="1840752"/>
            <a:ext cx="8405232" cy="711200"/>
          </a:xfr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/>
            <a:r>
              <a:rPr lang="en-US" sz="3600" dirty="0"/>
              <a:t>NextG Networks That Do What They’re Told</a:t>
            </a:r>
          </a:p>
        </p:txBody>
      </p:sp>
      <p:sp>
        <p:nvSpPr>
          <p:cNvPr id="74" name="Google Shape;74;p1"/>
          <p:cNvSpPr txBox="1">
            <a:spLocks noGrp="1"/>
          </p:cNvSpPr>
          <p:nvPr>
            <p:ph type="subTitle" idx="1"/>
          </p:nvPr>
        </p:nvSpPr>
        <p:spPr>
          <a:xfrm>
            <a:off x="419100" y="2420190"/>
            <a:ext cx="8293100" cy="423862"/>
          </a:xfr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/>
            <a:r>
              <a:rPr lang="en-US" dirty="0">
                <a:sym typeface="Calibri"/>
              </a:rPr>
              <a:t>Jennifer Rexford</a:t>
            </a:r>
            <a:endParaRPr lang="en-US" dirty="0"/>
          </a:p>
          <a:p>
            <a:pPr lvl="0"/>
            <a:r>
              <a:rPr lang="en-US" dirty="0">
                <a:sym typeface="Calibri"/>
              </a:rPr>
              <a:t>Princeton University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B0A63F2-078F-703C-9A45-73AA3B949132}"/>
              </a:ext>
            </a:extLst>
          </p:cNvPr>
          <p:cNvSpPr txBox="1"/>
          <p:nvPr/>
        </p:nvSpPr>
        <p:spPr>
          <a:xfrm>
            <a:off x="26895" y="4842719"/>
            <a:ext cx="15370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prontoproject.org</a:t>
            </a:r>
            <a:endParaRPr lang="en-US" dirty="0"/>
          </a:p>
        </p:txBody>
      </p:sp>
      <p:pic>
        <p:nvPicPr>
          <p:cNvPr id="3" name="Google Shape;84;p19">
            <a:extLst>
              <a:ext uri="{FF2B5EF4-FFF2-40B4-BE49-F238E27FC236}">
                <a16:creationId xmlns:a16="http://schemas.microsoft.com/office/drawing/2014/main" id="{3B0E2AE1-0A67-E993-7FDC-9EDE88546CA9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950" y="4045360"/>
            <a:ext cx="1361738" cy="731172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 descr="Image result for google images princeton university logo">
            <a:extLst>
              <a:ext uri="{FF2B5EF4-FFF2-40B4-BE49-F238E27FC236}">
                <a16:creationId xmlns:a16="http://schemas.microsoft.com/office/drawing/2014/main" id="{6149824F-1682-D389-38FD-6DFEB58F45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4488" y="3991915"/>
            <a:ext cx="1681356" cy="942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637D94-3A21-E241-814F-4301E9563D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NextG Convergence: End-to-End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E02D925-7CD2-AD47-A9D7-591B3B343A2D}"/>
              </a:ext>
            </a:extLst>
          </p:cNvPr>
          <p:cNvSpPr/>
          <p:nvPr/>
        </p:nvSpPr>
        <p:spPr>
          <a:xfrm>
            <a:off x="4198788" y="2417862"/>
            <a:ext cx="23436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 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A53B90E-C79C-674B-9039-F704E8D4BE28}"/>
              </a:ext>
            </a:extLst>
          </p:cNvPr>
          <p:cNvSpPr/>
          <p:nvPr/>
        </p:nvSpPr>
        <p:spPr>
          <a:xfrm>
            <a:off x="4198788" y="2417862"/>
            <a:ext cx="23436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 </a:t>
            </a: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3792B974-C465-4F4D-9337-CC29120B811E}"/>
              </a:ext>
            </a:extLst>
          </p:cNvPr>
          <p:cNvSpPr/>
          <p:nvPr/>
        </p:nvSpPr>
        <p:spPr>
          <a:xfrm>
            <a:off x="1265766" y="3949336"/>
            <a:ext cx="477749" cy="292814"/>
          </a:xfrm>
          <a:prstGeom prst="roundRect">
            <a:avLst/>
          </a:prstGeom>
          <a:solidFill>
            <a:srgbClr val="004E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>
              <a:defRPr/>
            </a:pPr>
            <a:r>
              <a:rPr lang="en-US" sz="1200" dirty="0">
                <a:solidFill>
                  <a:prstClr val="white"/>
                </a:solidFill>
                <a:latin typeface="Calibri" charset="0"/>
                <a:ea typeface="Calibri" charset="0"/>
                <a:cs typeface="Calibri" charset="0"/>
              </a:rPr>
              <a:t>NIC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66AAB9AC-4300-BA4E-B4F8-E8B673115B09}"/>
              </a:ext>
            </a:extLst>
          </p:cNvPr>
          <p:cNvCxnSpPr>
            <a:cxnSpLocks/>
            <a:stCxn id="24" idx="3"/>
          </p:cNvCxnSpPr>
          <p:nvPr/>
        </p:nvCxnSpPr>
        <p:spPr>
          <a:xfrm flipV="1">
            <a:off x="1743515" y="4092364"/>
            <a:ext cx="5213103" cy="3379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Group 25">
            <a:extLst>
              <a:ext uri="{FF2B5EF4-FFF2-40B4-BE49-F238E27FC236}">
                <a16:creationId xmlns:a16="http://schemas.microsoft.com/office/drawing/2014/main" id="{C27D9D13-6615-BC43-B224-27FA1AEDE986}"/>
              </a:ext>
            </a:extLst>
          </p:cNvPr>
          <p:cNvGrpSpPr/>
          <p:nvPr/>
        </p:nvGrpSpPr>
        <p:grpSpPr>
          <a:xfrm>
            <a:off x="3095762" y="3846218"/>
            <a:ext cx="2342055" cy="547616"/>
            <a:chOff x="3114246" y="4000352"/>
            <a:chExt cx="2342055" cy="547616"/>
          </a:xfrm>
        </p:grpSpPr>
        <p:pic>
          <p:nvPicPr>
            <p:cNvPr id="27" name="Picture 42">
              <a:extLst>
                <a:ext uri="{FF2B5EF4-FFF2-40B4-BE49-F238E27FC236}">
                  <a16:creationId xmlns:a16="http://schemas.microsoft.com/office/drawing/2014/main" id="{FF8B14BE-2FF0-BF48-AA71-7094EB1179EA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14246" y="4000352"/>
              <a:ext cx="989156" cy="5476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" name="Picture 42">
              <a:extLst>
                <a:ext uri="{FF2B5EF4-FFF2-40B4-BE49-F238E27FC236}">
                  <a16:creationId xmlns:a16="http://schemas.microsoft.com/office/drawing/2014/main" id="{296B8ED6-A520-3541-9D07-5965F634A4C0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67145" y="4000352"/>
              <a:ext cx="989156" cy="5476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9" name="Picture 22">
            <a:extLst>
              <a:ext uri="{FF2B5EF4-FFF2-40B4-BE49-F238E27FC236}">
                <a16:creationId xmlns:a16="http://schemas.microsoft.com/office/drawing/2014/main" id="{9A62BE5A-0F1F-B945-AE26-9D334BA159D2}"/>
              </a:ext>
            </a:extLst>
          </p:cNvPr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8030" y="3468123"/>
            <a:ext cx="703694" cy="913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389AE2D8-087B-2A40-8749-EAC8E87E4C29}"/>
              </a:ext>
            </a:extLst>
          </p:cNvPr>
          <p:cNvSpPr/>
          <p:nvPr/>
        </p:nvSpPr>
        <p:spPr>
          <a:xfrm>
            <a:off x="6922735" y="3929161"/>
            <a:ext cx="477749" cy="292814"/>
          </a:xfrm>
          <a:prstGeom prst="roundRect">
            <a:avLst/>
          </a:prstGeom>
          <a:solidFill>
            <a:srgbClr val="004E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>
              <a:defRPr/>
            </a:pPr>
            <a:r>
              <a:rPr lang="en-US" sz="1200" dirty="0">
                <a:solidFill>
                  <a:prstClr val="white"/>
                </a:solidFill>
                <a:latin typeface="Calibri" charset="0"/>
                <a:ea typeface="Calibri" charset="0"/>
                <a:cs typeface="Calibri" charset="0"/>
              </a:rPr>
              <a:t>NIC</a:t>
            </a:r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E4D45082-63E7-E241-8954-36FC36A4765D}"/>
              </a:ext>
            </a:extLst>
          </p:cNvPr>
          <p:cNvGrpSpPr/>
          <p:nvPr/>
        </p:nvGrpSpPr>
        <p:grpSpPr>
          <a:xfrm>
            <a:off x="684886" y="2678305"/>
            <a:ext cx="724878" cy="2064348"/>
            <a:chOff x="536265" y="1331261"/>
            <a:chExt cx="502551" cy="1612566"/>
          </a:xfrm>
        </p:grpSpPr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A403EA5E-766C-3243-9DC0-E1531CC6B351}"/>
                </a:ext>
              </a:extLst>
            </p:cNvPr>
            <p:cNvSpPr txBox="1"/>
            <p:nvPr/>
          </p:nvSpPr>
          <p:spPr>
            <a:xfrm>
              <a:off x="536265" y="2631281"/>
              <a:ext cx="502551" cy="31254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dirty="0">
                  <a:solidFill>
                    <a:schemeClr val="bg2">
                      <a:lumMod val="10000"/>
                    </a:schemeClr>
                  </a:solidFill>
                  <a:latin typeface="Calibri" charset="0"/>
                  <a:ea typeface="Calibri" charset="0"/>
                  <a:cs typeface="Calibri" charset="0"/>
                </a:rPr>
                <a:t>5G Mobile</a:t>
              </a:r>
            </a:p>
            <a:p>
              <a:pPr algn="ctr"/>
              <a:r>
                <a:rPr lang="en-US" sz="1000" dirty="0">
                  <a:solidFill>
                    <a:schemeClr val="bg2">
                      <a:lumMod val="10000"/>
                    </a:schemeClr>
                  </a:solidFill>
                  <a:latin typeface="Calibri" charset="0"/>
                  <a:ea typeface="Calibri" charset="0"/>
                  <a:cs typeface="Calibri" charset="0"/>
                </a:rPr>
                <a:t>Network</a:t>
              </a:r>
            </a:p>
          </p:txBody>
        </p:sp>
        <p:pic>
          <p:nvPicPr>
            <p:cNvPr id="59" name="Picture 58" descr="A close up of a logo&#10;&#10;Description automatically generated">
              <a:extLst>
                <a:ext uri="{FF2B5EF4-FFF2-40B4-BE49-F238E27FC236}">
                  <a16:creationId xmlns:a16="http://schemas.microsoft.com/office/drawing/2014/main" id="{95D99A5C-74B4-C241-956B-4044B7EE3D9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biLevel thresh="50000"/>
            </a:blip>
            <a:stretch>
              <a:fillRect/>
            </a:stretch>
          </p:blipFill>
          <p:spPr>
            <a:xfrm>
              <a:off x="585724" y="1331261"/>
              <a:ext cx="449170" cy="1331361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82556193-DFCF-0E07-B9FC-962FF46F9500}"/>
              </a:ext>
            </a:extLst>
          </p:cNvPr>
          <p:cNvSpPr txBox="1"/>
          <p:nvPr/>
        </p:nvSpPr>
        <p:spPr>
          <a:xfrm>
            <a:off x="228702" y="1605416"/>
            <a:ext cx="22525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Wireless communication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B1D0AC5-CAEB-4097-CC12-DF04C47CD615}"/>
              </a:ext>
            </a:extLst>
          </p:cNvPr>
          <p:cNvSpPr txBox="1"/>
          <p:nvPr/>
        </p:nvSpPr>
        <p:spPr>
          <a:xfrm>
            <a:off x="3283085" y="1605416"/>
            <a:ext cx="22525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Computer networking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96DEC79-17D1-27B8-730A-CB5FDA57D6A1}"/>
              </a:ext>
            </a:extLst>
          </p:cNvPr>
          <p:cNvSpPr txBox="1"/>
          <p:nvPr/>
        </p:nvSpPr>
        <p:spPr>
          <a:xfrm>
            <a:off x="6575356" y="1605416"/>
            <a:ext cx="17880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Cloud computing</a:t>
            </a:r>
          </a:p>
        </p:txBody>
      </p:sp>
    </p:spTree>
    <p:extLst>
      <p:ext uri="{BB962C8B-B14F-4D97-AF65-F5344CB8AC3E}">
        <p14:creationId xmlns:p14="http://schemas.microsoft.com/office/powerpoint/2010/main" val="29749244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6" name="Picture 12" descr="Red Hat Joins Magma Core Foundation at Premier Level, Community Set to  Further Open Source Mobile Packet Core">
            <a:extLst>
              <a:ext uri="{FF2B5EF4-FFF2-40B4-BE49-F238E27FC236}">
                <a16:creationId xmlns:a16="http://schemas.microsoft.com/office/drawing/2014/main" id="{80AD6BCB-9633-C494-9E24-CEC05197D6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15" b="13295"/>
          <a:stretch/>
        </p:blipFill>
        <p:spPr bwMode="auto">
          <a:xfrm>
            <a:off x="470193" y="1994948"/>
            <a:ext cx="1928227" cy="772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AETHER">
            <a:extLst>
              <a:ext uri="{FF2B5EF4-FFF2-40B4-BE49-F238E27FC236}">
                <a16:creationId xmlns:a16="http://schemas.microsoft.com/office/drawing/2014/main" id="{69EF41F3-290F-9AD2-F165-DFBF0068821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781" b="36773"/>
          <a:stretch/>
        </p:blipFill>
        <p:spPr bwMode="auto">
          <a:xfrm>
            <a:off x="374093" y="1343338"/>
            <a:ext cx="2472883" cy="629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E02D925-7CD2-AD47-A9D7-591B3B343A2D}"/>
              </a:ext>
            </a:extLst>
          </p:cNvPr>
          <p:cNvSpPr/>
          <p:nvPr/>
        </p:nvSpPr>
        <p:spPr>
          <a:xfrm>
            <a:off x="4198788" y="2417862"/>
            <a:ext cx="23436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 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A53B90E-C79C-674B-9039-F704E8D4BE28}"/>
              </a:ext>
            </a:extLst>
          </p:cNvPr>
          <p:cNvSpPr/>
          <p:nvPr/>
        </p:nvSpPr>
        <p:spPr>
          <a:xfrm>
            <a:off x="4198788" y="2417862"/>
            <a:ext cx="23436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 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B0EFD1D-7809-8640-8FDF-ED94A9028DA8}"/>
              </a:ext>
            </a:extLst>
          </p:cNvPr>
          <p:cNvSpPr/>
          <p:nvPr/>
        </p:nvSpPr>
        <p:spPr>
          <a:xfrm>
            <a:off x="4198788" y="2417862"/>
            <a:ext cx="23436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 </a:t>
            </a: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3792B974-C465-4F4D-9337-CC29120B811E}"/>
              </a:ext>
            </a:extLst>
          </p:cNvPr>
          <p:cNvSpPr/>
          <p:nvPr/>
        </p:nvSpPr>
        <p:spPr>
          <a:xfrm>
            <a:off x="1265766" y="4199473"/>
            <a:ext cx="477749" cy="292814"/>
          </a:xfrm>
          <a:prstGeom prst="roundRect">
            <a:avLst/>
          </a:prstGeom>
          <a:solidFill>
            <a:srgbClr val="004E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>
              <a:defRPr/>
            </a:pPr>
            <a:r>
              <a:rPr lang="en-US" sz="1200" dirty="0">
                <a:solidFill>
                  <a:prstClr val="white"/>
                </a:solidFill>
                <a:latin typeface="Calibri" charset="0"/>
                <a:ea typeface="Calibri" charset="0"/>
                <a:cs typeface="Calibri" charset="0"/>
              </a:rPr>
              <a:t>NIC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66AAB9AC-4300-BA4E-B4F8-E8B673115B09}"/>
              </a:ext>
            </a:extLst>
          </p:cNvPr>
          <p:cNvCxnSpPr>
            <a:cxnSpLocks/>
            <a:stCxn id="24" idx="3"/>
          </p:cNvCxnSpPr>
          <p:nvPr/>
        </p:nvCxnSpPr>
        <p:spPr>
          <a:xfrm flipV="1">
            <a:off x="1743515" y="4342501"/>
            <a:ext cx="5213103" cy="3379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Group 25">
            <a:extLst>
              <a:ext uri="{FF2B5EF4-FFF2-40B4-BE49-F238E27FC236}">
                <a16:creationId xmlns:a16="http://schemas.microsoft.com/office/drawing/2014/main" id="{C27D9D13-6615-BC43-B224-27FA1AEDE986}"/>
              </a:ext>
            </a:extLst>
          </p:cNvPr>
          <p:cNvGrpSpPr/>
          <p:nvPr/>
        </p:nvGrpSpPr>
        <p:grpSpPr>
          <a:xfrm>
            <a:off x="3095762" y="4096355"/>
            <a:ext cx="2342055" cy="547616"/>
            <a:chOff x="3114246" y="4000352"/>
            <a:chExt cx="2342055" cy="547616"/>
          </a:xfrm>
        </p:grpSpPr>
        <p:pic>
          <p:nvPicPr>
            <p:cNvPr id="27" name="Picture 42">
              <a:extLst>
                <a:ext uri="{FF2B5EF4-FFF2-40B4-BE49-F238E27FC236}">
                  <a16:creationId xmlns:a16="http://schemas.microsoft.com/office/drawing/2014/main" id="{FF8B14BE-2FF0-BF48-AA71-7094EB1179EA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14246" y="4000352"/>
              <a:ext cx="989156" cy="5476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" name="Picture 42">
              <a:extLst>
                <a:ext uri="{FF2B5EF4-FFF2-40B4-BE49-F238E27FC236}">
                  <a16:creationId xmlns:a16="http://schemas.microsoft.com/office/drawing/2014/main" id="{296B8ED6-A520-3541-9D07-5965F634A4C0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67145" y="4000352"/>
              <a:ext cx="989156" cy="5476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9" name="Picture 22">
            <a:extLst>
              <a:ext uri="{FF2B5EF4-FFF2-40B4-BE49-F238E27FC236}">
                <a16:creationId xmlns:a16="http://schemas.microsoft.com/office/drawing/2014/main" id="{9A62BE5A-0F1F-B945-AE26-9D334BA159D2}"/>
              </a:ext>
            </a:extLst>
          </p:cNvPr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9349" y="3718260"/>
            <a:ext cx="703694" cy="913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389AE2D8-087B-2A40-8749-EAC8E87E4C29}"/>
              </a:ext>
            </a:extLst>
          </p:cNvPr>
          <p:cNvSpPr/>
          <p:nvPr/>
        </p:nvSpPr>
        <p:spPr>
          <a:xfrm>
            <a:off x="6774054" y="4179298"/>
            <a:ext cx="477749" cy="292814"/>
          </a:xfrm>
          <a:prstGeom prst="roundRect">
            <a:avLst/>
          </a:prstGeom>
          <a:solidFill>
            <a:srgbClr val="004E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>
              <a:defRPr/>
            </a:pPr>
            <a:r>
              <a:rPr lang="en-US" sz="1200" dirty="0">
                <a:solidFill>
                  <a:prstClr val="white"/>
                </a:solidFill>
                <a:latin typeface="Calibri" charset="0"/>
                <a:ea typeface="Calibri" charset="0"/>
                <a:cs typeface="Calibri" charset="0"/>
              </a:rPr>
              <a:t>NIC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6FBA0C08-8DAB-C746-B6F7-F1CAFF058026}"/>
              </a:ext>
            </a:extLst>
          </p:cNvPr>
          <p:cNvGrpSpPr/>
          <p:nvPr/>
        </p:nvGrpSpPr>
        <p:grpSpPr>
          <a:xfrm>
            <a:off x="7657508" y="3891943"/>
            <a:ext cx="930764" cy="535578"/>
            <a:chOff x="7913540" y="3820223"/>
            <a:chExt cx="930764" cy="535578"/>
          </a:xfrm>
        </p:grpSpPr>
        <p:sp>
          <p:nvSpPr>
            <p:cNvPr id="36" name="Rounded Rectangle 35">
              <a:extLst>
                <a:ext uri="{FF2B5EF4-FFF2-40B4-BE49-F238E27FC236}">
                  <a16:creationId xmlns:a16="http://schemas.microsoft.com/office/drawing/2014/main" id="{CA739652-4EBD-7D47-9491-E896F1830087}"/>
                </a:ext>
              </a:extLst>
            </p:cNvPr>
            <p:cNvSpPr/>
            <p:nvPr/>
          </p:nvSpPr>
          <p:spPr>
            <a:xfrm>
              <a:off x="7939279" y="4121691"/>
              <a:ext cx="905025" cy="234110"/>
            </a:xfrm>
            <a:prstGeom prst="roundRect">
              <a:avLst/>
            </a:prstGeom>
            <a:solidFill>
              <a:srgbClr val="054E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 defTabSz="457189">
                <a:defRPr/>
              </a:pPr>
              <a:r>
                <a:rPr lang="en-US" sz="1050" b="1" dirty="0">
                  <a:solidFill>
                    <a:prstClr val="white"/>
                  </a:solidFill>
                  <a:latin typeface="Calibri" charset="0"/>
                  <a:ea typeface="Calibri" charset="0"/>
                  <a:cs typeface="Calibri" charset="0"/>
                </a:rPr>
                <a:t>Kernel stack</a:t>
              </a:r>
            </a:p>
          </p:txBody>
        </p:sp>
        <p:sp>
          <p:nvSpPr>
            <p:cNvPr id="37" name="Rounded Rectangle 36">
              <a:extLst>
                <a:ext uri="{FF2B5EF4-FFF2-40B4-BE49-F238E27FC236}">
                  <a16:creationId xmlns:a16="http://schemas.microsoft.com/office/drawing/2014/main" id="{C2B7A685-587D-4944-9EEF-4A9578BF6EE3}"/>
                </a:ext>
              </a:extLst>
            </p:cNvPr>
            <p:cNvSpPr/>
            <p:nvPr/>
          </p:nvSpPr>
          <p:spPr>
            <a:xfrm>
              <a:off x="7929435" y="3820223"/>
              <a:ext cx="905025" cy="190264"/>
            </a:xfrm>
            <a:prstGeom prst="roundRect">
              <a:avLst/>
            </a:prstGeom>
            <a:solidFill>
              <a:srgbClr val="054E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89">
                <a:defRPr/>
              </a:pPr>
              <a:r>
                <a:rPr lang="en-US" sz="1050" b="1" dirty="0">
                  <a:solidFill>
                    <a:prstClr val="white"/>
                  </a:solidFill>
                  <a:latin typeface="Calibri" charset="0"/>
                  <a:ea typeface="Calibri" charset="0"/>
                  <a:cs typeface="Calibri" charset="0"/>
                </a:rPr>
                <a:t>User space</a:t>
              </a:r>
            </a:p>
          </p:txBody>
        </p: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32BEA80F-7DBA-3749-9E41-D4692EC5A304}"/>
                </a:ext>
              </a:extLst>
            </p:cNvPr>
            <p:cNvCxnSpPr>
              <a:cxnSpLocks/>
            </p:cNvCxnSpPr>
            <p:nvPr/>
          </p:nvCxnSpPr>
          <p:spPr>
            <a:xfrm>
              <a:off x="7913540" y="4057096"/>
              <a:ext cx="905025" cy="0"/>
            </a:xfrm>
            <a:prstGeom prst="line">
              <a:avLst/>
            </a:prstGeom>
            <a:ln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23B92D32-B382-E549-BDE8-0D77CFC3D1F5}"/>
              </a:ext>
            </a:extLst>
          </p:cNvPr>
          <p:cNvGrpSpPr/>
          <p:nvPr/>
        </p:nvGrpSpPr>
        <p:grpSpPr>
          <a:xfrm>
            <a:off x="6724445" y="3615121"/>
            <a:ext cx="586834" cy="578290"/>
            <a:chOff x="1273660" y="2194809"/>
            <a:chExt cx="586834" cy="578290"/>
          </a:xfrm>
        </p:grpSpPr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763E8F4E-9623-684A-AEBA-D24E47F5AC41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10259" y="2369418"/>
              <a:ext cx="520250" cy="4036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39A83542-48EF-CA4E-B496-F001DC46B496}"/>
                </a:ext>
              </a:extLst>
            </p:cNvPr>
            <p:cNvSpPr/>
            <p:nvPr/>
          </p:nvSpPr>
          <p:spPr>
            <a:xfrm>
              <a:off x="1273660" y="2194809"/>
              <a:ext cx="586834" cy="48818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ArchDown">
                <a:avLst>
                  <a:gd name="adj" fmla="val 2445609"/>
                </a:avLst>
              </a:prstTxWarp>
              <a:spAutoFit/>
            </a:bodyPr>
            <a:lstStyle/>
            <a:p>
              <a:pPr algn="ctr"/>
              <a:r>
                <a:rPr lang="en-US" sz="4400" b="1" cap="none" spc="0" dirty="0" err="1">
                  <a:ln w="10160">
                    <a:noFill/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Calibri" charset="0"/>
                  <a:ea typeface="Calibri" charset="0"/>
                  <a:cs typeface="Calibri" charset="0"/>
                </a:rPr>
                <a:t>vSwitch</a:t>
              </a:r>
              <a:endParaRPr lang="en-US" sz="4400" b="1" cap="none" spc="0" dirty="0">
                <a:ln w="10160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endParaRPr>
            </a:p>
          </p:txBody>
        </p:sp>
      </p:grpSp>
      <p:pic>
        <p:nvPicPr>
          <p:cNvPr id="46" name="Picture 45" descr="A close up of a logo&#10;&#10;Description automatically generated">
            <a:extLst>
              <a:ext uri="{FF2B5EF4-FFF2-40B4-BE49-F238E27FC236}">
                <a16:creationId xmlns:a16="http://schemas.microsoft.com/office/drawing/2014/main" id="{8938DF48-116C-B84A-8008-24AFCC6A79FF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807" b="20342"/>
          <a:stretch/>
        </p:blipFill>
        <p:spPr>
          <a:xfrm>
            <a:off x="1354589" y="4516819"/>
            <a:ext cx="247883" cy="205740"/>
          </a:xfrm>
          <a:prstGeom prst="rect">
            <a:avLst/>
          </a:prstGeom>
          <a:effectLst/>
        </p:spPr>
      </p:pic>
      <p:pic>
        <p:nvPicPr>
          <p:cNvPr id="48" name="Picture 47" descr="A close up of a logo&#10;&#10;Description automatically generated">
            <a:extLst>
              <a:ext uri="{FF2B5EF4-FFF2-40B4-BE49-F238E27FC236}">
                <a16:creationId xmlns:a16="http://schemas.microsoft.com/office/drawing/2014/main" id="{5F44A7C9-FFBD-5E46-BF76-0D486037067F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807" b="20342"/>
          <a:stretch/>
        </p:blipFill>
        <p:spPr>
          <a:xfrm>
            <a:off x="3466398" y="4630212"/>
            <a:ext cx="247883" cy="205740"/>
          </a:xfrm>
          <a:prstGeom prst="rect">
            <a:avLst/>
          </a:prstGeom>
          <a:effectLst/>
        </p:spPr>
      </p:pic>
      <p:pic>
        <p:nvPicPr>
          <p:cNvPr id="49" name="Picture 48" descr="A close up of a logo&#10;&#10;Description automatically generated">
            <a:extLst>
              <a:ext uri="{FF2B5EF4-FFF2-40B4-BE49-F238E27FC236}">
                <a16:creationId xmlns:a16="http://schemas.microsoft.com/office/drawing/2014/main" id="{5054D501-393F-0F4A-89CF-FF3EE756933E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807" b="20342"/>
          <a:stretch/>
        </p:blipFill>
        <p:spPr>
          <a:xfrm>
            <a:off x="4819297" y="4630212"/>
            <a:ext cx="247883" cy="205740"/>
          </a:xfrm>
          <a:prstGeom prst="rect">
            <a:avLst/>
          </a:prstGeom>
          <a:effectLst/>
        </p:spPr>
      </p:pic>
      <p:pic>
        <p:nvPicPr>
          <p:cNvPr id="50" name="Picture 49" descr="A close up of a logo&#10;&#10;Description automatically generated">
            <a:extLst>
              <a:ext uri="{FF2B5EF4-FFF2-40B4-BE49-F238E27FC236}">
                <a16:creationId xmlns:a16="http://schemas.microsoft.com/office/drawing/2014/main" id="{A66B2D7A-9EFD-3146-BD75-364DE735FF8E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807" b="20342"/>
          <a:stretch/>
        </p:blipFill>
        <p:spPr>
          <a:xfrm>
            <a:off x="6897227" y="4504561"/>
            <a:ext cx="247883" cy="205740"/>
          </a:xfrm>
          <a:prstGeom prst="rect">
            <a:avLst/>
          </a:prstGeom>
          <a:effectLst/>
        </p:spPr>
      </p:pic>
      <p:pic>
        <p:nvPicPr>
          <p:cNvPr id="51" name="Picture 50" descr="A close up of a logo&#10;&#10;Description automatically generated">
            <a:extLst>
              <a:ext uri="{FF2B5EF4-FFF2-40B4-BE49-F238E27FC236}">
                <a16:creationId xmlns:a16="http://schemas.microsoft.com/office/drawing/2014/main" id="{33D6B1DA-C74A-FD40-8404-F7B5152347F4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807" b="20342"/>
          <a:stretch/>
        </p:blipFill>
        <p:spPr>
          <a:xfrm>
            <a:off x="6892664" y="3604113"/>
            <a:ext cx="247883" cy="205740"/>
          </a:xfrm>
          <a:prstGeom prst="rect">
            <a:avLst/>
          </a:prstGeom>
          <a:effectLst/>
        </p:spPr>
      </p:pic>
      <p:sp>
        <p:nvSpPr>
          <p:cNvPr id="53" name="TextBox 52">
            <a:extLst>
              <a:ext uri="{FF2B5EF4-FFF2-40B4-BE49-F238E27FC236}">
                <a16:creationId xmlns:a16="http://schemas.microsoft.com/office/drawing/2014/main" id="{FDDA6CF0-E963-6342-9B99-04CB82356537}"/>
              </a:ext>
            </a:extLst>
          </p:cNvPr>
          <p:cNvSpPr txBox="1"/>
          <p:nvPr/>
        </p:nvSpPr>
        <p:spPr>
          <a:xfrm>
            <a:off x="7814105" y="3652839"/>
            <a:ext cx="5918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alibri" charset="0"/>
                <a:ea typeface="Calibri" charset="0"/>
                <a:cs typeface="Calibri" charset="0"/>
              </a:rPr>
              <a:t>DPDK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04E44836-F038-AA48-8768-62B67D5326E8}"/>
              </a:ext>
            </a:extLst>
          </p:cNvPr>
          <p:cNvSpPr txBox="1"/>
          <p:nvPr/>
        </p:nvSpPr>
        <p:spPr>
          <a:xfrm>
            <a:off x="7691364" y="4375341"/>
            <a:ext cx="8996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alibri" charset="0"/>
                <a:ea typeface="Calibri" charset="0"/>
                <a:cs typeface="Calibri" charset="0"/>
              </a:rPr>
              <a:t>XDP/</a:t>
            </a:r>
            <a:r>
              <a:rPr lang="en-US" sz="1400" dirty="0" err="1">
                <a:latin typeface="Calibri" charset="0"/>
                <a:ea typeface="Calibri" charset="0"/>
                <a:cs typeface="Calibri" charset="0"/>
              </a:rPr>
              <a:t>eBPF</a:t>
            </a:r>
            <a:endParaRPr lang="en-US" sz="1400" dirty="0">
              <a:latin typeface="Calibri" charset="0"/>
              <a:ea typeface="Calibri" charset="0"/>
              <a:cs typeface="Calibri" charset="0"/>
            </a:endParaRPr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E4D45082-63E7-E241-8954-36FC36A4765D}"/>
              </a:ext>
            </a:extLst>
          </p:cNvPr>
          <p:cNvGrpSpPr/>
          <p:nvPr/>
        </p:nvGrpSpPr>
        <p:grpSpPr>
          <a:xfrm>
            <a:off x="684886" y="2928442"/>
            <a:ext cx="724878" cy="2064348"/>
            <a:chOff x="536265" y="1331261"/>
            <a:chExt cx="502551" cy="1612566"/>
          </a:xfrm>
        </p:grpSpPr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A403EA5E-766C-3243-9DC0-E1531CC6B351}"/>
                </a:ext>
              </a:extLst>
            </p:cNvPr>
            <p:cNvSpPr txBox="1"/>
            <p:nvPr/>
          </p:nvSpPr>
          <p:spPr>
            <a:xfrm>
              <a:off x="536265" y="2631281"/>
              <a:ext cx="502551" cy="31254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dirty="0">
                  <a:solidFill>
                    <a:schemeClr val="bg2">
                      <a:lumMod val="10000"/>
                    </a:schemeClr>
                  </a:solidFill>
                  <a:latin typeface="Calibri" charset="0"/>
                  <a:ea typeface="Calibri" charset="0"/>
                  <a:cs typeface="Calibri" charset="0"/>
                </a:rPr>
                <a:t>5G Mobile</a:t>
              </a:r>
            </a:p>
            <a:p>
              <a:pPr algn="ctr"/>
              <a:r>
                <a:rPr lang="en-US" sz="1000" dirty="0">
                  <a:solidFill>
                    <a:schemeClr val="bg2">
                      <a:lumMod val="10000"/>
                    </a:schemeClr>
                  </a:solidFill>
                  <a:latin typeface="Calibri" charset="0"/>
                  <a:ea typeface="Calibri" charset="0"/>
                  <a:cs typeface="Calibri" charset="0"/>
                </a:rPr>
                <a:t>Network</a:t>
              </a:r>
            </a:p>
          </p:txBody>
        </p:sp>
        <p:pic>
          <p:nvPicPr>
            <p:cNvPr id="59" name="Picture 58" descr="A close up of a logo&#10;&#10;Description automatically generated">
              <a:extLst>
                <a:ext uri="{FF2B5EF4-FFF2-40B4-BE49-F238E27FC236}">
                  <a16:creationId xmlns:a16="http://schemas.microsoft.com/office/drawing/2014/main" id="{95D99A5C-74B4-C241-956B-4044B7EE3D9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biLevel thresh="50000"/>
            </a:blip>
            <a:stretch>
              <a:fillRect/>
            </a:stretch>
          </p:blipFill>
          <p:spPr>
            <a:xfrm>
              <a:off x="585724" y="1331261"/>
              <a:ext cx="449170" cy="1331361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E74339B8-A5C3-9748-B786-3A6E85816FA8}"/>
              </a:ext>
            </a:extLst>
          </p:cNvPr>
          <p:cNvGrpSpPr/>
          <p:nvPr/>
        </p:nvGrpSpPr>
        <p:grpSpPr>
          <a:xfrm>
            <a:off x="1726646" y="802618"/>
            <a:ext cx="5052697" cy="3315619"/>
            <a:chOff x="1982678" y="802618"/>
            <a:chExt cx="5052697" cy="3315619"/>
          </a:xfrm>
        </p:grpSpPr>
        <p:sp>
          <p:nvSpPr>
            <p:cNvPr id="61" name="Rounded Rectangle 60">
              <a:extLst>
                <a:ext uri="{FF2B5EF4-FFF2-40B4-BE49-F238E27FC236}">
                  <a16:creationId xmlns:a16="http://schemas.microsoft.com/office/drawing/2014/main" id="{6BC3D433-1A29-B74D-BDD3-53C078CA6B8C}"/>
                </a:ext>
              </a:extLst>
            </p:cNvPr>
            <p:cNvSpPr/>
            <p:nvPr/>
          </p:nvSpPr>
          <p:spPr>
            <a:xfrm rot="16200000">
              <a:off x="3388256" y="1139471"/>
              <a:ext cx="989561" cy="321075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lnSpc>
                  <a:spcPct val="80000"/>
                </a:lnSpc>
              </a:pPr>
              <a:r>
                <a:rPr lang="en-US" sz="1100" dirty="0">
                  <a:solidFill>
                    <a:schemeClr val="bg2">
                      <a:lumMod val="10000"/>
                    </a:schemeClr>
                  </a:solidFill>
                  <a:latin typeface="Calibri" charset="0"/>
                  <a:ea typeface="Calibri" charset="0"/>
                  <a:cs typeface="Calibri" charset="0"/>
                </a:rPr>
                <a:t>DoS Mitigation</a:t>
              </a:r>
            </a:p>
          </p:txBody>
        </p:sp>
        <p:sp>
          <p:nvSpPr>
            <p:cNvPr id="62" name="Rounded Rectangle 61">
              <a:extLst>
                <a:ext uri="{FF2B5EF4-FFF2-40B4-BE49-F238E27FC236}">
                  <a16:creationId xmlns:a16="http://schemas.microsoft.com/office/drawing/2014/main" id="{1043A19D-7620-5C48-A2F6-D21D57ADBB93}"/>
                </a:ext>
              </a:extLst>
            </p:cNvPr>
            <p:cNvSpPr/>
            <p:nvPr/>
          </p:nvSpPr>
          <p:spPr>
            <a:xfrm rot="16200000">
              <a:off x="3762290" y="1139472"/>
              <a:ext cx="989560" cy="321075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lnSpc>
                  <a:spcPct val="80000"/>
                </a:lnSpc>
              </a:pPr>
              <a:r>
                <a:rPr lang="en-US" sz="1100" dirty="0">
                  <a:solidFill>
                    <a:schemeClr val="bg2">
                      <a:lumMod val="10000"/>
                    </a:schemeClr>
                  </a:solidFill>
                  <a:latin typeface="Calibri" charset="0"/>
                  <a:ea typeface="Calibri" charset="0"/>
                  <a:cs typeface="Calibri" charset="0"/>
                </a:rPr>
                <a:t>Traffic Engineering</a:t>
              </a:r>
            </a:p>
          </p:txBody>
        </p:sp>
        <p:sp>
          <p:nvSpPr>
            <p:cNvPr id="63" name="Rounded Rectangle 62">
              <a:extLst>
                <a:ext uri="{FF2B5EF4-FFF2-40B4-BE49-F238E27FC236}">
                  <a16:creationId xmlns:a16="http://schemas.microsoft.com/office/drawing/2014/main" id="{A5BF1BC7-9571-F444-B6B5-B23E03C85AB6}"/>
                </a:ext>
              </a:extLst>
            </p:cNvPr>
            <p:cNvSpPr/>
            <p:nvPr/>
          </p:nvSpPr>
          <p:spPr>
            <a:xfrm rot="16200000">
              <a:off x="4146715" y="1139471"/>
              <a:ext cx="989560" cy="321075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lnSpc>
                  <a:spcPct val="80000"/>
                </a:lnSpc>
              </a:pPr>
              <a:r>
                <a:rPr lang="en-US" sz="1100" dirty="0">
                  <a:solidFill>
                    <a:schemeClr val="bg2">
                      <a:lumMod val="10000"/>
                    </a:schemeClr>
                  </a:solidFill>
                  <a:latin typeface="Calibri" charset="0"/>
                  <a:ea typeface="Calibri" charset="0"/>
                  <a:cs typeface="Calibri" charset="0"/>
                </a:rPr>
                <a:t>Load</a:t>
              </a:r>
            </a:p>
            <a:p>
              <a:pPr algn="ctr">
                <a:lnSpc>
                  <a:spcPct val="80000"/>
                </a:lnSpc>
              </a:pPr>
              <a:r>
                <a:rPr lang="en-US" sz="1100" dirty="0">
                  <a:solidFill>
                    <a:schemeClr val="bg2">
                      <a:lumMod val="10000"/>
                    </a:schemeClr>
                  </a:solidFill>
                  <a:latin typeface="Calibri" charset="0"/>
                  <a:ea typeface="Calibri" charset="0"/>
                  <a:cs typeface="Calibri" charset="0"/>
                </a:rPr>
                <a:t>Balancing</a:t>
              </a: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E70E2D98-0D1E-7349-B86B-CDD09F721AD3}"/>
                </a:ext>
              </a:extLst>
            </p:cNvPr>
            <p:cNvSpPr txBox="1"/>
            <p:nvPr/>
          </p:nvSpPr>
          <p:spPr>
            <a:xfrm>
              <a:off x="5120731" y="1284143"/>
              <a:ext cx="34817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mr-IN"/>
                <a:t>…</a:t>
              </a:r>
              <a:endParaRPr lang="en-US" dirty="0"/>
            </a:p>
          </p:txBody>
        </p:sp>
        <p:sp>
          <p:nvSpPr>
            <p:cNvPr id="65" name="Rounded Rectangle 64">
              <a:extLst>
                <a:ext uri="{FF2B5EF4-FFF2-40B4-BE49-F238E27FC236}">
                  <a16:creationId xmlns:a16="http://schemas.microsoft.com/office/drawing/2014/main" id="{4106832D-104F-6B46-8811-6CDB12137A9C}"/>
                </a:ext>
              </a:extLst>
            </p:cNvPr>
            <p:cNvSpPr/>
            <p:nvPr/>
          </p:nvSpPr>
          <p:spPr>
            <a:xfrm rot="16200000">
              <a:off x="4517882" y="1136860"/>
              <a:ext cx="989560" cy="321075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lnSpc>
                  <a:spcPct val="80000"/>
                </a:lnSpc>
              </a:pPr>
              <a:r>
                <a:rPr lang="en-US" sz="1100" dirty="0">
                  <a:solidFill>
                    <a:schemeClr val="bg2">
                      <a:lumMod val="10000"/>
                    </a:schemeClr>
                  </a:solidFill>
                  <a:latin typeface="Calibri" charset="0"/>
                  <a:ea typeface="Calibri" charset="0"/>
                  <a:cs typeface="Calibri" charset="0"/>
                </a:rPr>
                <a:t>Overlay Virtualization</a:t>
              </a:r>
            </a:p>
          </p:txBody>
        </p: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6C0A8CFB-71E6-D940-9437-6BCB2244897C}"/>
                </a:ext>
              </a:extLst>
            </p:cNvPr>
            <p:cNvGrpSpPr/>
            <p:nvPr/>
          </p:nvGrpSpPr>
          <p:grpSpPr>
            <a:xfrm>
              <a:off x="1982678" y="2308712"/>
              <a:ext cx="5052697" cy="1809525"/>
              <a:chOff x="1982678" y="2308712"/>
              <a:chExt cx="5052697" cy="1809525"/>
            </a:xfrm>
          </p:grpSpPr>
          <p:cxnSp>
            <p:nvCxnSpPr>
              <p:cNvPr id="68" name="Straight Arrow Connector 67">
                <a:extLst>
                  <a:ext uri="{FF2B5EF4-FFF2-40B4-BE49-F238E27FC236}">
                    <a16:creationId xmlns:a16="http://schemas.microsoft.com/office/drawing/2014/main" id="{42D6A41C-AFA4-DB47-ACF2-978F23DB513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982678" y="2327026"/>
                <a:ext cx="1906495" cy="1468649"/>
              </a:xfrm>
              <a:prstGeom prst="straightConnector1">
                <a:avLst/>
              </a:prstGeom>
              <a:ln>
                <a:solidFill>
                  <a:srgbClr val="C00000"/>
                </a:solidFill>
                <a:tailEnd type="triangle"/>
              </a:ln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69" name="Straight Arrow Connector 68">
                <a:extLst>
                  <a:ext uri="{FF2B5EF4-FFF2-40B4-BE49-F238E27FC236}">
                    <a16:creationId xmlns:a16="http://schemas.microsoft.com/office/drawing/2014/main" id="{5B600324-4798-384E-B7CB-F2EA94C4CDE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036148" y="2333163"/>
                <a:ext cx="2066781" cy="1785074"/>
              </a:xfrm>
              <a:prstGeom prst="straightConnector1">
                <a:avLst/>
              </a:prstGeom>
              <a:ln>
                <a:solidFill>
                  <a:srgbClr val="C00000"/>
                </a:solidFill>
                <a:tailEnd type="triangle"/>
              </a:ln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70" name="Straight Arrow Connector 69">
                <a:extLst>
                  <a:ext uri="{FF2B5EF4-FFF2-40B4-BE49-F238E27FC236}">
                    <a16:creationId xmlns:a16="http://schemas.microsoft.com/office/drawing/2014/main" id="{E59B6EF5-5DA4-5849-A7AC-AF4EE131E61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846372" y="2329195"/>
                <a:ext cx="430810" cy="1695440"/>
              </a:xfrm>
              <a:prstGeom prst="straightConnector1">
                <a:avLst/>
              </a:prstGeom>
              <a:ln>
                <a:solidFill>
                  <a:srgbClr val="C00000"/>
                </a:solidFill>
                <a:tailEnd type="triangle"/>
              </a:ln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71" name="Straight Arrow Connector 70">
                <a:extLst>
                  <a:ext uri="{FF2B5EF4-FFF2-40B4-BE49-F238E27FC236}">
                    <a16:creationId xmlns:a16="http://schemas.microsoft.com/office/drawing/2014/main" id="{65F903ED-0184-F54C-B457-58D9F67F144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752967" y="2321914"/>
                <a:ext cx="430810" cy="1695440"/>
              </a:xfrm>
              <a:prstGeom prst="straightConnector1">
                <a:avLst/>
              </a:prstGeom>
              <a:ln>
                <a:solidFill>
                  <a:srgbClr val="C00000"/>
                </a:solidFill>
                <a:tailEnd type="triangle"/>
              </a:ln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72" name="Straight Arrow Connector 71">
                <a:extLst>
                  <a:ext uri="{FF2B5EF4-FFF2-40B4-BE49-F238E27FC236}">
                    <a16:creationId xmlns:a16="http://schemas.microsoft.com/office/drawing/2014/main" id="{6E182878-B68A-2D41-B222-70B4ACE9A8D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920407" y="2321914"/>
                <a:ext cx="2066781" cy="1785074"/>
              </a:xfrm>
              <a:prstGeom prst="straightConnector1">
                <a:avLst/>
              </a:prstGeom>
              <a:ln>
                <a:solidFill>
                  <a:srgbClr val="C00000"/>
                </a:solidFill>
                <a:tailEnd type="triangle"/>
              </a:ln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73" name="Straight Arrow Connector 72">
                <a:extLst>
                  <a:ext uri="{FF2B5EF4-FFF2-40B4-BE49-F238E27FC236}">
                    <a16:creationId xmlns:a16="http://schemas.microsoft.com/office/drawing/2014/main" id="{2E059E30-A211-A44A-B7C1-95392C487E6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128880" y="2308712"/>
                <a:ext cx="1906495" cy="1468649"/>
              </a:xfrm>
              <a:prstGeom prst="straightConnector1">
                <a:avLst/>
              </a:prstGeom>
              <a:ln>
                <a:solidFill>
                  <a:srgbClr val="C00000"/>
                </a:solidFill>
                <a:tailEnd type="triangle"/>
              </a:ln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</p:grp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3D8DA97A-F96C-4240-9FF0-56348F8BFD17}"/>
                </a:ext>
              </a:extLst>
            </p:cNvPr>
            <p:cNvSpPr/>
            <p:nvPr/>
          </p:nvSpPr>
          <p:spPr>
            <a:xfrm>
              <a:off x="3722430" y="1846791"/>
              <a:ext cx="1672932" cy="488182"/>
            </a:xfrm>
            <a:prstGeom prst="rect">
              <a:avLst/>
            </a:prstGeom>
            <a:solidFill>
              <a:schemeClr val="accent2"/>
            </a:solidFill>
            <a:ln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bg1"/>
                  </a:solidFill>
                  <a:latin typeface="Calibri" charset="0"/>
                  <a:ea typeface="Calibri" charset="0"/>
                  <a:cs typeface="Calibri" charset="0"/>
                </a:rPr>
                <a:t>SDN Controller</a:t>
              </a:r>
            </a:p>
          </p:txBody>
        </p:sp>
      </p:grpSp>
      <p:sp>
        <p:nvSpPr>
          <p:cNvPr id="4" name="Title 3">
            <a:extLst>
              <a:ext uri="{FF2B5EF4-FFF2-40B4-BE49-F238E27FC236}">
                <a16:creationId xmlns:a16="http://schemas.microsoft.com/office/drawing/2014/main" id="{39FB7093-78F2-3EDE-3130-F0BD43BD40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Programmability and Open-Source Software</a:t>
            </a:r>
          </a:p>
        </p:txBody>
      </p:sp>
      <p:sp>
        <p:nvSpPr>
          <p:cNvPr id="5" name="AutoShape 4" descr="oran logo">
            <a:extLst>
              <a:ext uri="{FF2B5EF4-FFF2-40B4-BE49-F238E27FC236}">
                <a16:creationId xmlns:a16="http://schemas.microsoft.com/office/drawing/2014/main" id="{289902EE-2BB4-752B-E9DD-74E283EE870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24193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2" name="Picture 8" descr="O-RAN ALLIANCE e.V">
            <a:extLst>
              <a:ext uri="{FF2B5EF4-FFF2-40B4-BE49-F238E27FC236}">
                <a16:creationId xmlns:a16="http://schemas.microsoft.com/office/drawing/2014/main" id="{FB9D8663-90AB-30D3-A104-2DE2244337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73" y="737170"/>
            <a:ext cx="1464299" cy="523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3747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5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AFC7A8-2878-3247-9859-83A724EC5C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Programmable Closed-Loop Network Control</a:t>
            </a:r>
          </a:p>
        </p:txBody>
      </p:sp>
      <p:sp>
        <p:nvSpPr>
          <p:cNvPr id="9" name="Circular Arrow 8">
            <a:extLst>
              <a:ext uri="{FF2B5EF4-FFF2-40B4-BE49-F238E27FC236}">
                <a16:creationId xmlns:a16="http://schemas.microsoft.com/office/drawing/2014/main" id="{DD202C70-5F83-8844-89B0-BD229AED11D8}"/>
              </a:ext>
            </a:extLst>
          </p:cNvPr>
          <p:cNvSpPr/>
          <p:nvPr/>
        </p:nvSpPr>
        <p:spPr>
          <a:xfrm>
            <a:off x="3026664" y="1636776"/>
            <a:ext cx="3090672" cy="3127248"/>
          </a:xfrm>
          <a:prstGeom prst="circular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Circular Arrow 9">
            <a:extLst>
              <a:ext uri="{FF2B5EF4-FFF2-40B4-BE49-F238E27FC236}">
                <a16:creationId xmlns:a16="http://schemas.microsoft.com/office/drawing/2014/main" id="{06D74802-1B19-A64A-A869-2F110B221A9E}"/>
              </a:ext>
            </a:extLst>
          </p:cNvPr>
          <p:cNvSpPr/>
          <p:nvPr/>
        </p:nvSpPr>
        <p:spPr>
          <a:xfrm flipH="1" flipV="1">
            <a:off x="3096848" y="2011681"/>
            <a:ext cx="3090672" cy="3008376"/>
          </a:xfrm>
          <a:prstGeom prst="circular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77AE8EC-799E-9348-B808-ED6A9CDB2249}"/>
              </a:ext>
            </a:extLst>
          </p:cNvPr>
          <p:cNvSpPr txBox="1"/>
          <p:nvPr/>
        </p:nvSpPr>
        <p:spPr>
          <a:xfrm>
            <a:off x="1372120" y="2992981"/>
            <a:ext cx="183608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/>
              <a:t>Measure</a:t>
            </a:r>
            <a:br>
              <a:rPr lang="en-US" sz="3600" dirty="0"/>
            </a:br>
            <a:r>
              <a:rPr lang="en-US" sz="3600" dirty="0"/>
              <a:t>(dials)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1CD9103-AC5E-B84C-A74E-E27DF21445FA}"/>
              </a:ext>
            </a:extLst>
          </p:cNvPr>
          <p:cNvSpPr txBox="1"/>
          <p:nvPr/>
        </p:nvSpPr>
        <p:spPr>
          <a:xfrm>
            <a:off x="6117336" y="2992981"/>
            <a:ext cx="158024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/>
              <a:t>Adapt</a:t>
            </a:r>
            <a:br>
              <a:rPr lang="en-US" sz="3600" dirty="0"/>
            </a:br>
            <a:r>
              <a:rPr lang="en-US" sz="3600" dirty="0"/>
              <a:t>(knobs)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293BA1D-384F-1E40-BC2E-278970F2FDE2}"/>
              </a:ext>
            </a:extLst>
          </p:cNvPr>
          <p:cNvSpPr txBox="1"/>
          <p:nvPr/>
        </p:nvSpPr>
        <p:spPr>
          <a:xfrm>
            <a:off x="3828405" y="1057577"/>
            <a:ext cx="16275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/>
              <a:t>Analyze</a:t>
            </a:r>
          </a:p>
        </p:txBody>
      </p:sp>
    </p:spTree>
    <p:extLst>
      <p:ext uri="{BB962C8B-B14F-4D97-AF65-F5344CB8AC3E}">
        <p14:creationId xmlns:p14="http://schemas.microsoft.com/office/powerpoint/2010/main" val="25847428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3" name="Google Shape;1223;p37"/>
          <p:cNvGrpSpPr/>
          <p:nvPr/>
        </p:nvGrpSpPr>
        <p:grpSpPr>
          <a:xfrm>
            <a:off x="5761482" y="3311652"/>
            <a:ext cx="287634" cy="287634"/>
            <a:chOff x="3803677" y="1653987"/>
            <a:chExt cx="287634" cy="287634"/>
          </a:xfrm>
        </p:grpSpPr>
        <p:sp>
          <p:nvSpPr>
            <p:cNvPr id="1224" name="Google Shape;1224;p37"/>
            <p:cNvSpPr/>
            <p:nvPr/>
          </p:nvSpPr>
          <p:spPr>
            <a:xfrm>
              <a:off x="3803677" y="1653987"/>
              <a:ext cx="287634" cy="287634"/>
            </a:xfrm>
            <a:prstGeom prst="roundRect">
              <a:avLst>
                <a:gd name="adj" fmla="val 16667"/>
              </a:avLst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62626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225" name="Google Shape;1225;p37"/>
            <p:cNvGrpSpPr/>
            <p:nvPr/>
          </p:nvGrpSpPr>
          <p:grpSpPr>
            <a:xfrm>
              <a:off x="3857135" y="1707219"/>
              <a:ext cx="182725" cy="181169"/>
              <a:chOff x="3133913" y="1407079"/>
              <a:chExt cx="182725" cy="181169"/>
            </a:xfrm>
          </p:grpSpPr>
          <p:grpSp>
            <p:nvGrpSpPr>
              <p:cNvPr id="1226" name="Google Shape;1226;p37"/>
              <p:cNvGrpSpPr/>
              <p:nvPr/>
            </p:nvGrpSpPr>
            <p:grpSpPr>
              <a:xfrm>
                <a:off x="3238527" y="1407079"/>
                <a:ext cx="78111" cy="147201"/>
                <a:chOff x="3238527" y="1407079"/>
                <a:chExt cx="78111" cy="147201"/>
              </a:xfrm>
            </p:grpSpPr>
            <p:sp>
              <p:nvSpPr>
                <p:cNvPr id="1227" name="Google Shape;1227;p37"/>
                <p:cNvSpPr/>
                <p:nvPr/>
              </p:nvSpPr>
              <p:spPr>
                <a:xfrm>
                  <a:off x="3238527" y="1407079"/>
                  <a:ext cx="78111" cy="51275"/>
                </a:xfrm>
                <a:prstGeom prst="rightArrow">
                  <a:avLst>
                    <a:gd name="adj1" fmla="val 50000"/>
                    <a:gd name="adj2" fmla="val 50000"/>
                  </a:avLst>
                </a:prstGeom>
                <a:solidFill>
                  <a:schemeClr val="lt1"/>
                </a:solidFill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626262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28" name="Google Shape;1228;p37"/>
                <p:cNvSpPr/>
                <p:nvPr/>
              </p:nvSpPr>
              <p:spPr>
                <a:xfrm>
                  <a:off x="3238527" y="1503005"/>
                  <a:ext cx="78111" cy="51275"/>
                </a:xfrm>
                <a:prstGeom prst="rightArrow">
                  <a:avLst>
                    <a:gd name="adj1" fmla="val 50000"/>
                    <a:gd name="adj2" fmla="val 50000"/>
                  </a:avLst>
                </a:prstGeom>
                <a:solidFill>
                  <a:schemeClr val="lt1"/>
                </a:solidFill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626262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229" name="Google Shape;1229;p37"/>
              <p:cNvGrpSpPr/>
              <p:nvPr/>
            </p:nvGrpSpPr>
            <p:grpSpPr>
              <a:xfrm flipH="1">
                <a:off x="3133913" y="1441047"/>
                <a:ext cx="78111" cy="147201"/>
                <a:chOff x="3238527" y="1407079"/>
                <a:chExt cx="78111" cy="147201"/>
              </a:xfrm>
            </p:grpSpPr>
            <p:sp>
              <p:nvSpPr>
                <p:cNvPr id="1230" name="Google Shape;1230;p37"/>
                <p:cNvSpPr/>
                <p:nvPr/>
              </p:nvSpPr>
              <p:spPr>
                <a:xfrm>
                  <a:off x="3238527" y="1407079"/>
                  <a:ext cx="78111" cy="51275"/>
                </a:xfrm>
                <a:prstGeom prst="rightArrow">
                  <a:avLst>
                    <a:gd name="adj1" fmla="val 50000"/>
                    <a:gd name="adj2" fmla="val 50000"/>
                  </a:avLst>
                </a:prstGeom>
                <a:solidFill>
                  <a:schemeClr val="lt1"/>
                </a:solidFill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626262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31" name="Google Shape;1231;p37"/>
                <p:cNvSpPr/>
                <p:nvPr/>
              </p:nvSpPr>
              <p:spPr>
                <a:xfrm>
                  <a:off x="3238527" y="1503005"/>
                  <a:ext cx="78111" cy="51275"/>
                </a:xfrm>
                <a:prstGeom prst="rightArrow">
                  <a:avLst>
                    <a:gd name="adj1" fmla="val 50000"/>
                    <a:gd name="adj2" fmla="val 50000"/>
                  </a:avLst>
                </a:prstGeom>
                <a:solidFill>
                  <a:schemeClr val="lt1"/>
                </a:solidFill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626262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</p:grpSp>
      <p:grpSp>
        <p:nvGrpSpPr>
          <p:cNvPr id="1232" name="Google Shape;1232;p37"/>
          <p:cNvGrpSpPr/>
          <p:nvPr/>
        </p:nvGrpSpPr>
        <p:grpSpPr>
          <a:xfrm>
            <a:off x="1975866" y="1967485"/>
            <a:ext cx="851923" cy="829516"/>
            <a:chOff x="1157669" y="2031959"/>
            <a:chExt cx="851923" cy="829516"/>
          </a:xfrm>
        </p:grpSpPr>
        <p:pic>
          <p:nvPicPr>
            <p:cNvPr id="1233" name="Google Shape;1233;p37" descr="Icon&#10;&#10;Description automatically generated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157669" y="2031959"/>
              <a:ext cx="397037" cy="238478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</p:pic>
        <p:pic>
          <p:nvPicPr>
            <p:cNvPr id="1234" name="Google Shape;1234;p37" descr="Icon&#10;&#10;Description automatically generated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612555" y="2031959"/>
              <a:ext cx="397037" cy="238478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</p:pic>
        <p:pic>
          <p:nvPicPr>
            <p:cNvPr id="1235" name="Google Shape;1235;p37" descr="Icon&#10;&#10;Description automatically generated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161798" y="2327478"/>
              <a:ext cx="397037" cy="238478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</p:pic>
        <p:pic>
          <p:nvPicPr>
            <p:cNvPr id="1236" name="Google Shape;1236;p37" descr="Icon&#10;&#10;Description automatically generated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612555" y="2327478"/>
              <a:ext cx="397037" cy="238478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</p:pic>
        <p:pic>
          <p:nvPicPr>
            <p:cNvPr id="1237" name="Google Shape;1237;p37" descr="Icon&#10;&#10;Description automatically generated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387177" y="2622997"/>
              <a:ext cx="397037" cy="238478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</p:pic>
      </p:grpSp>
      <p:grpSp>
        <p:nvGrpSpPr>
          <p:cNvPr id="1238" name="Google Shape;1238;p37"/>
          <p:cNvGrpSpPr/>
          <p:nvPr/>
        </p:nvGrpSpPr>
        <p:grpSpPr>
          <a:xfrm>
            <a:off x="1975866" y="1967485"/>
            <a:ext cx="851923" cy="829516"/>
            <a:chOff x="1157669" y="2031959"/>
            <a:chExt cx="851923" cy="829516"/>
          </a:xfrm>
        </p:grpSpPr>
        <p:pic>
          <p:nvPicPr>
            <p:cNvPr id="1239" name="Google Shape;1239;p37" descr="Icon&#10;&#10;Description automatically generated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157669" y="2031959"/>
              <a:ext cx="397037" cy="238478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</p:pic>
        <p:pic>
          <p:nvPicPr>
            <p:cNvPr id="1240" name="Google Shape;1240;p37" descr="Icon&#10;&#10;Description automatically generated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612555" y="2031959"/>
              <a:ext cx="397037" cy="238478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</p:pic>
        <p:pic>
          <p:nvPicPr>
            <p:cNvPr id="1241" name="Google Shape;1241;p37" descr="Icon&#10;&#10;Description automatically generated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161798" y="2327478"/>
              <a:ext cx="397037" cy="238478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</p:pic>
        <p:pic>
          <p:nvPicPr>
            <p:cNvPr id="1242" name="Google Shape;1242;p37" descr="Icon&#10;&#10;Description automatically generated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612555" y="2327478"/>
              <a:ext cx="397037" cy="238478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</p:pic>
        <p:pic>
          <p:nvPicPr>
            <p:cNvPr id="1243" name="Google Shape;1243;p37" descr="Icon&#10;&#10;Description automatically generated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387177" y="2622997"/>
              <a:ext cx="397037" cy="238478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</p:pic>
      </p:grpSp>
      <p:pic>
        <p:nvPicPr>
          <p:cNvPr id="1244" name="Google Shape;1244;p3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289292" y="3261700"/>
            <a:ext cx="116811" cy="39346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245" name="Google Shape;1245;p3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</a:pPr>
            <a:r>
              <a:rPr lang="en" sz="2600" dirty="0"/>
              <a:t>Example: Mitigating Microbursts in the ONF </a:t>
            </a:r>
            <a:r>
              <a:rPr lang="en" sz="2600" dirty="0" err="1"/>
              <a:t>Aether</a:t>
            </a:r>
            <a:r>
              <a:rPr lang="en" sz="2600" dirty="0"/>
              <a:t> Pod</a:t>
            </a:r>
            <a:endParaRPr sz="2600" dirty="0"/>
          </a:p>
        </p:txBody>
      </p:sp>
      <p:grpSp>
        <p:nvGrpSpPr>
          <p:cNvPr id="1246" name="Google Shape;1246;p37"/>
          <p:cNvGrpSpPr/>
          <p:nvPr/>
        </p:nvGrpSpPr>
        <p:grpSpPr>
          <a:xfrm>
            <a:off x="6048599" y="2685231"/>
            <a:ext cx="287634" cy="287634"/>
            <a:chOff x="3803677" y="1653987"/>
            <a:chExt cx="287634" cy="287634"/>
          </a:xfrm>
        </p:grpSpPr>
        <p:sp>
          <p:nvSpPr>
            <p:cNvPr id="1247" name="Google Shape;1247;p37"/>
            <p:cNvSpPr/>
            <p:nvPr/>
          </p:nvSpPr>
          <p:spPr>
            <a:xfrm>
              <a:off x="3803677" y="1653987"/>
              <a:ext cx="287634" cy="287634"/>
            </a:xfrm>
            <a:prstGeom prst="roundRect">
              <a:avLst>
                <a:gd name="adj" fmla="val 16667"/>
              </a:avLst>
            </a:pr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62626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248" name="Google Shape;1248;p37"/>
            <p:cNvGrpSpPr/>
            <p:nvPr/>
          </p:nvGrpSpPr>
          <p:grpSpPr>
            <a:xfrm>
              <a:off x="3857135" y="1707219"/>
              <a:ext cx="182725" cy="181169"/>
              <a:chOff x="3133913" y="1407079"/>
              <a:chExt cx="182725" cy="181169"/>
            </a:xfrm>
          </p:grpSpPr>
          <p:grpSp>
            <p:nvGrpSpPr>
              <p:cNvPr id="1249" name="Google Shape;1249;p37"/>
              <p:cNvGrpSpPr/>
              <p:nvPr/>
            </p:nvGrpSpPr>
            <p:grpSpPr>
              <a:xfrm>
                <a:off x="3238527" y="1407079"/>
                <a:ext cx="78111" cy="147201"/>
                <a:chOff x="3238527" y="1407079"/>
                <a:chExt cx="78111" cy="147201"/>
              </a:xfrm>
            </p:grpSpPr>
            <p:sp>
              <p:nvSpPr>
                <p:cNvPr id="1250" name="Google Shape;1250;p37"/>
                <p:cNvSpPr/>
                <p:nvPr/>
              </p:nvSpPr>
              <p:spPr>
                <a:xfrm>
                  <a:off x="3238527" y="1407079"/>
                  <a:ext cx="78111" cy="51275"/>
                </a:xfrm>
                <a:prstGeom prst="rightArrow">
                  <a:avLst>
                    <a:gd name="adj1" fmla="val 50000"/>
                    <a:gd name="adj2" fmla="val 50000"/>
                  </a:avLst>
                </a:prstGeom>
                <a:solidFill>
                  <a:schemeClr val="lt1"/>
                </a:solidFill>
                <a:ln w="9525" cap="flat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626262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51" name="Google Shape;1251;p37"/>
                <p:cNvSpPr/>
                <p:nvPr/>
              </p:nvSpPr>
              <p:spPr>
                <a:xfrm>
                  <a:off x="3238527" y="1503005"/>
                  <a:ext cx="78111" cy="51275"/>
                </a:xfrm>
                <a:prstGeom prst="rightArrow">
                  <a:avLst>
                    <a:gd name="adj1" fmla="val 50000"/>
                    <a:gd name="adj2" fmla="val 50000"/>
                  </a:avLst>
                </a:prstGeom>
                <a:solidFill>
                  <a:schemeClr val="lt1"/>
                </a:solidFill>
                <a:ln w="9525" cap="flat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626262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252" name="Google Shape;1252;p37"/>
              <p:cNvGrpSpPr/>
              <p:nvPr/>
            </p:nvGrpSpPr>
            <p:grpSpPr>
              <a:xfrm flipH="1">
                <a:off x="3133913" y="1441047"/>
                <a:ext cx="78111" cy="147201"/>
                <a:chOff x="3238527" y="1407079"/>
                <a:chExt cx="78111" cy="147201"/>
              </a:xfrm>
            </p:grpSpPr>
            <p:sp>
              <p:nvSpPr>
                <p:cNvPr id="1253" name="Google Shape;1253;p37"/>
                <p:cNvSpPr/>
                <p:nvPr/>
              </p:nvSpPr>
              <p:spPr>
                <a:xfrm>
                  <a:off x="3238527" y="1407079"/>
                  <a:ext cx="78111" cy="51275"/>
                </a:xfrm>
                <a:prstGeom prst="rightArrow">
                  <a:avLst>
                    <a:gd name="adj1" fmla="val 50000"/>
                    <a:gd name="adj2" fmla="val 50000"/>
                  </a:avLst>
                </a:prstGeom>
                <a:solidFill>
                  <a:schemeClr val="lt1"/>
                </a:solidFill>
                <a:ln w="9525" cap="flat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626262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54" name="Google Shape;1254;p37"/>
                <p:cNvSpPr/>
                <p:nvPr/>
              </p:nvSpPr>
              <p:spPr>
                <a:xfrm>
                  <a:off x="3238527" y="1503005"/>
                  <a:ext cx="78111" cy="51275"/>
                </a:xfrm>
                <a:prstGeom prst="rightArrow">
                  <a:avLst>
                    <a:gd name="adj1" fmla="val 50000"/>
                    <a:gd name="adj2" fmla="val 50000"/>
                  </a:avLst>
                </a:prstGeom>
                <a:solidFill>
                  <a:schemeClr val="lt1"/>
                </a:solidFill>
                <a:ln w="9525" cap="flat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626262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</p:grpSp>
      <p:grpSp>
        <p:nvGrpSpPr>
          <p:cNvPr id="1255" name="Google Shape;1255;p37"/>
          <p:cNvGrpSpPr/>
          <p:nvPr/>
        </p:nvGrpSpPr>
        <p:grpSpPr>
          <a:xfrm>
            <a:off x="6820084" y="3304032"/>
            <a:ext cx="287634" cy="287634"/>
            <a:chOff x="3803677" y="1653987"/>
            <a:chExt cx="287634" cy="287634"/>
          </a:xfrm>
        </p:grpSpPr>
        <p:sp>
          <p:nvSpPr>
            <p:cNvPr id="1256" name="Google Shape;1256;p37"/>
            <p:cNvSpPr/>
            <p:nvPr/>
          </p:nvSpPr>
          <p:spPr>
            <a:xfrm>
              <a:off x="3803677" y="1653987"/>
              <a:ext cx="287634" cy="287634"/>
            </a:xfrm>
            <a:prstGeom prst="roundRect">
              <a:avLst>
                <a:gd name="adj" fmla="val 16667"/>
              </a:avLst>
            </a:pr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62626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257" name="Google Shape;1257;p37"/>
            <p:cNvGrpSpPr/>
            <p:nvPr/>
          </p:nvGrpSpPr>
          <p:grpSpPr>
            <a:xfrm>
              <a:off x="3857135" y="1707219"/>
              <a:ext cx="182725" cy="181169"/>
              <a:chOff x="3133913" y="1407079"/>
              <a:chExt cx="182725" cy="181169"/>
            </a:xfrm>
          </p:grpSpPr>
          <p:grpSp>
            <p:nvGrpSpPr>
              <p:cNvPr id="1258" name="Google Shape;1258;p37"/>
              <p:cNvGrpSpPr/>
              <p:nvPr/>
            </p:nvGrpSpPr>
            <p:grpSpPr>
              <a:xfrm>
                <a:off x="3238527" y="1407079"/>
                <a:ext cx="78111" cy="147201"/>
                <a:chOff x="3238527" y="1407079"/>
                <a:chExt cx="78111" cy="147201"/>
              </a:xfrm>
            </p:grpSpPr>
            <p:sp>
              <p:nvSpPr>
                <p:cNvPr id="1259" name="Google Shape;1259;p37"/>
                <p:cNvSpPr/>
                <p:nvPr/>
              </p:nvSpPr>
              <p:spPr>
                <a:xfrm>
                  <a:off x="3238527" y="1407079"/>
                  <a:ext cx="78111" cy="51275"/>
                </a:xfrm>
                <a:prstGeom prst="rightArrow">
                  <a:avLst>
                    <a:gd name="adj1" fmla="val 50000"/>
                    <a:gd name="adj2" fmla="val 50000"/>
                  </a:avLst>
                </a:prstGeom>
                <a:solidFill>
                  <a:schemeClr val="lt1"/>
                </a:solidFill>
                <a:ln w="9525" cap="flat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626262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60" name="Google Shape;1260;p37"/>
                <p:cNvSpPr/>
                <p:nvPr/>
              </p:nvSpPr>
              <p:spPr>
                <a:xfrm>
                  <a:off x="3238527" y="1503005"/>
                  <a:ext cx="78111" cy="51275"/>
                </a:xfrm>
                <a:prstGeom prst="rightArrow">
                  <a:avLst>
                    <a:gd name="adj1" fmla="val 50000"/>
                    <a:gd name="adj2" fmla="val 50000"/>
                  </a:avLst>
                </a:prstGeom>
                <a:solidFill>
                  <a:schemeClr val="lt1"/>
                </a:solidFill>
                <a:ln w="9525" cap="flat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626262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261" name="Google Shape;1261;p37"/>
              <p:cNvGrpSpPr/>
              <p:nvPr/>
            </p:nvGrpSpPr>
            <p:grpSpPr>
              <a:xfrm flipH="1">
                <a:off x="3133913" y="1441047"/>
                <a:ext cx="78111" cy="147201"/>
                <a:chOff x="3238527" y="1407079"/>
                <a:chExt cx="78111" cy="147201"/>
              </a:xfrm>
            </p:grpSpPr>
            <p:sp>
              <p:nvSpPr>
                <p:cNvPr id="1262" name="Google Shape;1262;p37"/>
                <p:cNvSpPr/>
                <p:nvPr/>
              </p:nvSpPr>
              <p:spPr>
                <a:xfrm>
                  <a:off x="3238527" y="1407079"/>
                  <a:ext cx="78111" cy="51275"/>
                </a:xfrm>
                <a:prstGeom prst="rightArrow">
                  <a:avLst>
                    <a:gd name="adj1" fmla="val 50000"/>
                    <a:gd name="adj2" fmla="val 50000"/>
                  </a:avLst>
                </a:prstGeom>
                <a:solidFill>
                  <a:schemeClr val="lt1"/>
                </a:solidFill>
                <a:ln w="9525" cap="flat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626262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63" name="Google Shape;1263;p37"/>
                <p:cNvSpPr/>
                <p:nvPr/>
              </p:nvSpPr>
              <p:spPr>
                <a:xfrm>
                  <a:off x="3238527" y="1503005"/>
                  <a:ext cx="78111" cy="51275"/>
                </a:xfrm>
                <a:prstGeom prst="rightArrow">
                  <a:avLst>
                    <a:gd name="adj1" fmla="val 50000"/>
                    <a:gd name="adj2" fmla="val 50000"/>
                  </a:avLst>
                </a:prstGeom>
                <a:solidFill>
                  <a:schemeClr val="lt1"/>
                </a:solidFill>
                <a:ln w="9525" cap="flat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626262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</p:grpSp>
      <p:grpSp>
        <p:nvGrpSpPr>
          <p:cNvPr id="1264" name="Google Shape;1264;p37"/>
          <p:cNvGrpSpPr/>
          <p:nvPr/>
        </p:nvGrpSpPr>
        <p:grpSpPr>
          <a:xfrm>
            <a:off x="7113922" y="2674699"/>
            <a:ext cx="287634" cy="287634"/>
            <a:chOff x="3803677" y="1653987"/>
            <a:chExt cx="287634" cy="287634"/>
          </a:xfrm>
        </p:grpSpPr>
        <p:sp>
          <p:nvSpPr>
            <p:cNvPr id="1265" name="Google Shape;1265;p37"/>
            <p:cNvSpPr/>
            <p:nvPr/>
          </p:nvSpPr>
          <p:spPr>
            <a:xfrm>
              <a:off x="3803677" y="1653987"/>
              <a:ext cx="287634" cy="287634"/>
            </a:xfrm>
            <a:prstGeom prst="roundRect">
              <a:avLst>
                <a:gd name="adj" fmla="val 16667"/>
              </a:avLst>
            </a:pr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62626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266" name="Google Shape;1266;p37"/>
            <p:cNvGrpSpPr/>
            <p:nvPr/>
          </p:nvGrpSpPr>
          <p:grpSpPr>
            <a:xfrm>
              <a:off x="3857135" y="1707219"/>
              <a:ext cx="182725" cy="181169"/>
              <a:chOff x="3133913" y="1407079"/>
              <a:chExt cx="182725" cy="181169"/>
            </a:xfrm>
          </p:grpSpPr>
          <p:grpSp>
            <p:nvGrpSpPr>
              <p:cNvPr id="1267" name="Google Shape;1267;p37"/>
              <p:cNvGrpSpPr/>
              <p:nvPr/>
            </p:nvGrpSpPr>
            <p:grpSpPr>
              <a:xfrm>
                <a:off x="3238527" y="1407079"/>
                <a:ext cx="78111" cy="147201"/>
                <a:chOff x="3238527" y="1407079"/>
                <a:chExt cx="78111" cy="147201"/>
              </a:xfrm>
            </p:grpSpPr>
            <p:sp>
              <p:nvSpPr>
                <p:cNvPr id="1268" name="Google Shape;1268;p37"/>
                <p:cNvSpPr/>
                <p:nvPr/>
              </p:nvSpPr>
              <p:spPr>
                <a:xfrm>
                  <a:off x="3238527" y="1407079"/>
                  <a:ext cx="78111" cy="51275"/>
                </a:xfrm>
                <a:prstGeom prst="rightArrow">
                  <a:avLst>
                    <a:gd name="adj1" fmla="val 50000"/>
                    <a:gd name="adj2" fmla="val 50000"/>
                  </a:avLst>
                </a:prstGeom>
                <a:solidFill>
                  <a:schemeClr val="lt1"/>
                </a:solidFill>
                <a:ln w="9525" cap="flat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626262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69" name="Google Shape;1269;p37"/>
                <p:cNvSpPr/>
                <p:nvPr/>
              </p:nvSpPr>
              <p:spPr>
                <a:xfrm>
                  <a:off x="3238527" y="1503005"/>
                  <a:ext cx="78111" cy="51275"/>
                </a:xfrm>
                <a:prstGeom prst="rightArrow">
                  <a:avLst>
                    <a:gd name="adj1" fmla="val 50000"/>
                    <a:gd name="adj2" fmla="val 50000"/>
                  </a:avLst>
                </a:prstGeom>
                <a:solidFill>
                  <a:schemeClr val="lt1"/>
                </a:solidFill>
                <a:ln w="9525" cap="flat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626262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270" name="Google Shape;1270;p37"/>
              <p:cNvGrpSpPr/>
              <p:nvPr/>
            </p:nvGrpSpPr>
            <p:grpSpPr>
              <a:xfrm flipH="1">
                <a:off x="3133913" y="1441047"/>
                <a:ext cx="78111" cy="147201"/>
                <a:chOff x="3238527" y="1407079"/>
                <a:chExt cx="78111" cy="147201"/>
              </a:xfrm>
            </p:grpSpPr>
            <p:sp>
              <p:nvSpPr>
                <p:cNvPr id="1271" name="Google Shape;1271;p37"/>
                <p:cNvSpPr/>
                <p:nvPr/>
              </p:nvSpPr>
              <p:spPr>
                <a:xfrm>
                  <a:off x="3238527" y="1407079"/>
                  <a:ext cx="78111" cy="51275"/>
                </a:xfrm>
                <a:prstGeom prst="rightArrow">
                  <a:avLst>
                    <a:gd name="adj1" fmla="val 50000"/>
                    <a:gd name="adj2" fmla="val 50000"/>
                  </a:avLst>
                </a:prstGeom>
                <a:solidFill>
                  <a:schemeClr val="lt1"/>
                </a:solidFill>
                <a:ln w="9525" cap="flat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626262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72" name="Google Shape;1272;p37"/>
                <p:cNvSpPr/>
                <p:nvPr/>
              </p:nvSpPr>
              <p:spPr>
                <a:xfrm>
                  <a:off x="3238527" y="1503005"/>
                  <a:ext cx="78111" cy="51275"/>
                </a:xfrm>
                <a:prstGeom prst="rightArrow">
                  <a:avLst>
                    <a:gd name="adj1" fmla="val 50000"/>
                    <a:gd name="adj2" fmla="val 50000"/>
                  </a:avLst>
                </a:prstGeom>
                <a:solidFill>
                  <a:schemeClr val="lt1"/>
                </a:solidFill>
                <a:ln w="9525" cap="flat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626262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</p:grpSp>
      <p:cxnSp>
        <p:nvCxnSpPr>
          <p:cNvPr id="1273" name="Google Shape;1273;p37"/>
          <p:cNvCxnSpPr>
            <a:stCxn id="1256" idx="0"/>
            <a:endCxn id="1265" idx="2"/>
          </p:cNvCxnSpPr>
          <p:nvPr/>
        </p:nvCxnSpPr>
        <p:spPr>
          <a:xfrm rot="10800000" flipH="1">
            <a:off x="6963901" y="2962332"/>
            <a:ext cx="293700" cy="34170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274" name="Google Shape;1274;p37"/>
          <p:cNvCxnSpPr>
            <a:stCxn id="1275" idx="0"/>
            <a:endCxn id="1265" idx="2"/>
          </p:cNvCxnSpPr>
          <p:nvPr/>
        </p:nvCxnSpPr>
        <p:spPr>
          <a:xfrm rot="10800000" flipH="1">
            <a:off x="5904782" y="2962273"/>
            <a:ext cx="1353000" cy="34710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1276" name="Google Shape;1276;p37"/>
          <p:cNvGrpSpPr/>
          <p:nvPr/>
        </p:nvGrpSpPr>
        <p:grpSpPr>
          <a:xfrm>
            <a:off x="5760965" y="3309373"/>
            <a:ext cx="287634" cy="287634"/>
            <a:chOff x="3803677" y="1653987"/>
            <a:chExt cx="287634" cy="287634"/>
          </a:xfrm>
        </p:grpSpPr>
        <p:sp>
          <p:nvSpPr>
            <p:cNvPr id="1275" name="Google Shape;1275;p37"/>
            <p:cNvSpPr/>
            <p:nvPr/>
          </p:nvSpPr>
          <p:spPr>
            <a:xfrm>
              <a:off x="3803677" y="1653987"/>
              <a:ext cx="287634" cy="287634"/>
            </a:xfrm>
            <a:prstGeom prst="roundRect">
              <a:avLst>
                <a:gd name="adj" fmla="val 16667"/>
              </a:avLst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62626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277" name="Google Shape;1277;p37"/>
            <p:cNvGrpSpPr/>
            <p:nvPr/>
          </p:nvGrpSpPr>
          <p:grpSpPr>
            <a:xfrm>
              <a:off x="3857135" y="1707219"/>
              <a:ext cx="182725" cy="181169"/>
              <a:chOff x="3133913" y="1407079"/>
              <a:chExt cx="182725" cy="181169"/>
            </a:xfrm>
          </p:grpSpPr>
          <p:grpSp>
            <p:nvGrpSpPr>
              <p:cNvPr id="1278" name="Google Shape;1278;p37"/>
              <p:cNvGrpSpPr/>
              <p:nvPr/>
            </p:nvGrpSpPr>
            <p:grpSpPr>
              <a:xfrm>
                <a:off x="3238527" y="1407079"/>
                <a:ext cx="78111" cy="147201"/>
                <a:chOff x="3238527" y="1407079"/>
                <a:chExt cx="78111" cy="147201"/>
              </a:xfrm>
            </p:grpSpPr>
            <p:sp>
              <p:nvSpPr>
                <p:cNvPr id="1279" name="Google Shape;1279;p37"/>
                <p:cNvSpPr/>
                <p:nvPr/>
              </p:nvSpPr>
              <p:spPr>
                <a:xfrm>
                  <a:off x="3238527" y="1407079"/>
                  <a:ext cx="78111" cy="51275"/>
                </a:xfrm>
                <a:prstGeom prst="rightArrow">
                  <a:avLst>
                    <a:gd name="adj1" fmla="val 50000"/>
                    <a:gd name="adj2" fmla="val 50000"/>
                  </a:avLst>
                </a:prstGeom>
                <a:solidFill>
                  <a:schemeClr val="lt1"/>
                </a:solidFill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626262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80" name="Google Shape;1280;p37"/>
                <p:cNvSpPr/>
                <p:nvPr/>
              </p:nvSpPr>
              <p:spPr>
                <a:xfrm>
                  <a:off x="3238527" y="1503005"/>
                  <a:ext cx="78111" cy="51275"/>
                </a:xfrm>
                <a:prstGeom prst="rightArrow">
                  <a:avLst>
                    <a:gd name="adj1" fmla="val 50000"/>
                    <a:gd name="adj2" fmla="val 50000"/>
                  </a:avLst>
                </a:prstGeom>
                <a:solidFill>
                  <a:schemeClr val="lt1"/>
                </a:solidFill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626262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281" name="Google Shape;1281;p37"/>
              <p:cNvGrpSpPr/>
              <p:nvPr/>
            </p:nvGrpSpPr>
            <p:grpSpPr>
              <a:xfrm flipH="1">
                <a:off x="3133913" y="1441047"/>
                <a:ext cx="78111" cy="147201"/>
                <a:chOff x="3238527" y="1407079"/>
                <a:chExt cx="78111" cy="147201"/>
              </a:xfrm>
            </p:grpSpPr>
            <p:sp>
              <p:nvSpPr>
                <p:cNvPr id="1282" name="Google Shape;1282;p37"/>
                <p:cNvSpPr/>
                <p:nvPr/>
              </p:nvSpPr>
              <p:spPr>
                <a:xfrm>
                  <a:off x="3238527" y="1407079"/>
                  <a:ext cx="78111" cy="51275"/>
                </a:xfrm>
                <a:prstGeom prst="rightArrow">
                  <a:avLst>
                    <a:gd name="adj1" fmla="val 50000"/>
                    <a:gd name="adj2" fmla="val 50000"/>
                  </a:avLst>
                </a:prstGeom>
                <a:solidFill>
                  <a:schemeClr val="lt1"/>
                </a:solidFill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626262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83" name="Google Shape;1283;p37"/>
                <p:cNvSpPr/>
                <p:nvPr/>
              </p:nvSpPr>
              <p:spPr>
                <a:xfrm>
                  <a:off x="3238527" y="1503005"/>
                  <a:ext cx="78111" cy="51275"/>
                </a:xfrm>
                <a:prstGeom prst="rightArrow">
                  <a:avLst>
                    <a:gd name="adj1" fmla="val 50000"/>
                    <a:gd name="adj2" fmla="val 50000"/>
                  </a:avLst>
                </a:prstGeom>
                <a:solidFill>
                  <a:schemeClr val="lt1"/>
                </a:solidFill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626262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</p:grpSp>
      <p:cxnSp>
        <p:nvCxnSpPr>
          <p:cNvPr id="1284" name="Google Shape;1284;p37"/>
          <p:cNvCxnSpPr>
            <a:stCxn id="1275" idx="0"/>
            <a:endCxn id="1247" idx="2"/>
          </p:cNvCxnSpPr>
          <p:nvPr/>
        </p:nvCxnSpPr>
        <p:spPr>
          <a:xfrm rot="10800000" flipH="1">
            <a:off x="5904782" y="2972773"/>
            <a:ext cx="287700" cy="33660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285" name="Google Shape;1285;p37"/>
          <p:cNvCxnSpPr>
            <a:stCxn id="1256" idx="0"/>
            <a:endCxn id="1247" idx="2"/>
          </p:cNvCxnSpPr>
          <p:nvPr/>
        </p:nvCxnSpPr>
        <p:spPr>
          <a:xfrm rot="10800000">
            <a:off x="6192301" y="2972832"/>
            <a:ext cx="771600" cy="33120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1286" name="Google Shape;1286;p37"/>
          <p:cNvGrpSpPr/>
          <p:nvPr/>
        </p:nvGrpSpPr>
        <p:grpSpPr>
          <a:xfrm>
            <a:off x="5573998" y="3591666"/>
            <a:ext cx="1716552" cy="1077492"/>
            <a:chOff x="2338506" y="2924131"/>
            <a:chExt cx="1716552" cy="1077492"/>
          </a:xfrm>
        </p:grpSpPr>
        <p:cxnSp>
          <p:nvCxnSpPr>
            <p:cNvPr id="1287" name="Google Shape;1287;p37"/>
            <p:cNvCxnSpPr>
              <a:stCxn id="1275" idx="2"/>
            </p:cNvCxnSpPr>
            <p:nvPr/>
          </p:nvCxnSpPr>
          <p:spPr>
            <a:xfrm flipH="1">
              <a:off x="2425690" y="2929472"/>
              <a:ext cx="243600" cy="315300"/>
            </a:xfrm>
            <a:prstGeom prst="straightConnector1">
              <a:avLst/>
            </a:pr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288" name="Google Shape;1288;p37"/>
            <p:cNvCxnSpPr>
              <a:stCxn id="1275" idx="2"/>
            </p:cNvCxnSpPr>
            <p:nvPr/>
          </p:nvCxnSpPr>
          <p:spPr>
            <a:xfrm>
              <a:off x="2669290" y="2929472"/>
              <a:ext cx="272700" cy="315300"/>
            </a:xfrm>
            <a:prstGeom prst="straightConnector1">
              <a:avLst/>
            </a:pr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289" name="Google Shape;1289;p37"/>
            <p:cNvCxnSpPr>
              <a:stCxn id="1256" idx="2"/>
            </p:cNvCxnSpPr>
            <p:nvPr/>
          </p:nvCxnSpPr>
          <p:spPr>
            <a:xfrm flipH="1">
              <a:off x="3457809" y="2924131"/>
              <a:ext cx="270600" cy="320700"/>
            </a:xfrm>
            <a:prstGeom prst="straightConnector1">
              <a:avLst/>
            </a:pr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290" name="Google Shape;1290;p37"/>
            <p:cNvCxnSpPr>
              <a:stCxn id="1256" idx="2"/>
            </p:cNvCxnSpPr>
            <p:nvPr/>
          </p:nvCxnSpPr>
          <p:spPr>
            <a:xfrm>
              <a:off x="3728409" y="2924131"/>
              <a:ext cx="245700" cy="320700"/>
            </a:xfrm>
            <a:prstGeom prst="straightConnector1">
              <a:avLst/>
            </a:pr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grpSp>
          <p:nvGrpSpPr>
            <p:cNvPr id="1291" name="Google Shape;1291;p37"/>
            <p:cNvGrpSpPr/>
            <p:nvPr/>
          </p:nvGrpSpPr>
          <p:grpSpPr>
            <a:xfrm>
              <a:off x="2338506" y="3255410"/>
              <a:ext cx="186967" cy="746213"/>
              <a:chOff x="6062624" y="3363660"/>
              <a:chExt cx="186967" cy="746213"/>
            </a:xfrm>
          </p:grpSpPr>
          <p:sp>
            <p:nvSpPr>
              <p:cNvPr id="1292" name="Google Shape;1292;p37"/>
              <p:cNvSpPr/>
              <p:nvPr/>
            </p:nvSpPr>
            <p:spPr>
              <a:xfrm rot="5400000">
                <a:off x="5783001" y="3643283"/>
                <a:ext cx="746213" cy="186967"/>
              </a:xfrm>
              <a:prstGeom prst="roundRect">
                <a:avLst>
                  <a:gd name="adj" fmla="val 16667"/>
                </a:avLst>
              </a:prstGeom>
              <a:noFill/>
              <a:ln w="19050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0800" dist="38100" dir="2700000" algn="tl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626262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93" name="Google Shape;1293;p37"/>
              <p:cNvSpPr/>
              <p:nvPr/>
            </p:nvSpPr>
            <p:spPr>
              <a:xfrm rot="5400000">
                <a:off x="6134105" y="3585295"/>
                <a:ext cx="45719" cy="45720"/>
              </a:xfrm>
              <a:prstGeom prst="ellipse">
                <a:avLst/>
              </a:prstGeom>
              <a:solidFill>
                <a:schemeClr val="l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0800" dist="38100" dir="2700000" algn="tl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626262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94" name="Google Shape;1294;p37"/>
              <p:cNvSpPr/>
              <p:nvPr/>
            </p:nvSpPr>
            <p:spPr>
              <a:xfrm rot="5400000">
                <a:off x="6134105" y="3681267"/>
                <a:ext cx="45719" cy="45720"/>
              </a:xfrm>
              <a:prstGeom prst="ellipse">
                <a:avLst/>
              </a:prstGeom>
              <a:solidFill>
                <a:schemeClr val="l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0800" dist="38100" dir="2700000" algn="tl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626262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95" name="Google Shape;1295;p37"/>
              <p:cNvSpPr/>
              <p:nvPr/>
            </p:nvSpPr>
            <p:spPr>
              <a:xfrm rot="5400000">
                <a:off x="6134105" y="3777239"/>
                <a:ext cx="45719" cy="45720"/>
              </a:xfrm>
              <a:prstGeom prst="ellipse">
                <a:avLst/>
              </a:prstGeom>
              <a:solidFill>
                <a:schemeClr val="l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0800" dist="38100" dir="2700000" algn="tl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626262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1296" name="Google Shape;1296;p37"/>
              <p:cNvCxnSpPr/>
              <p:nvPr/>
            </p:nvCxnSpPr>
            <p:spPr>
              <a:xfrm>
                <a:off x="6162205" y="3856049"/>
                <a:ext cx="0" cy="93345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0800" dist="38100" dir="2700000" algn="tl" rotWithShape="0">
                  <a:srgbClr val="000000">
                    <a:alpha val="40000"/>
                  </a:srgbClr>
                </a:outerShdw>
              </a:effectLst>
            </p:spPr>
          </p:cxnSp>
          <p:cxnSp>
            <p:nvCxnSpPr>
              <p:cNvPr id="1297" name="Google Shape;1297;p37"/>
              <p:cNvCxnSpPr/>
              <p:nvPr/>
            </p:nvCxnSpPr>
            <p:spPr>
              <a:xfrm>
                <a:off x="6162205" y="3901293"/>
                <a:ext cx="0" cy="93345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0800" dist="38100" dir="2700000" algn="tl" rotWithShape="0">
                  <a:srgbClr val="000000">
                    <a:alpha val="40000"/>
                  </a:srgbClr>
                </a:outerShdw>
              </a:effectLst>
            </p:spPr>
          </p:cxnSp>
          <p:cxnSp>
            <p:nvCxnSpPr>
              <p:cNvPr id="1298" name="Google Shape;1298;p37"/>
              <p:cNvCxnSpPr/>
              <p:nvPr/>
            </p:nvCxnSpPr>
            <p:spPr>
              <a:xfrm>
                <a:off x="6162205" y="3946537"/>
                <a:ext cx="0" cy="93345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0800" dist="38100" dir="2700000" algn="tl" rotWithShape="0">
                  <a:srgbClr val="000000">
                    <a:alpha val="40000"/>
                  </a:srgbClr>
                </a:outerShdw>
              </a:effectLst>
            </p:spPr>
          </p:cxnSp>
          <p:cxnSp>
            <p:nvCxnSpPr>
              <p:cNvPr id="1299" name="Google Shape;1299;p37"/>
              <p:cNvCxnSpPr/>
              <p:nvPr/>
            </p:nvCxnSpPr>
            <p:spPr>
              <a:xfrm>
                <a:off x="6162205" y="3991781"/>
                <a:ext cx="0" cy="93345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0800" dist="38100" dir="2700000" algn="tl" rotWithShape="0">
                  <a:srgbClr val="000000">
                    <a:alpha val="40000"/>
                  </a:srgbClr>
                </a:outerShdw>
              </a:effectLst>
            </p:spPr>
          </p:cxnSp>
        </p:grpSp>
        <p:grpSp>
          <p:nvGrpSpPr>
            <p:cNvPr id="1300" name="Google Shape;1300;p37"/>
            <p:cNvGrpSpPr/>
            <p:nvPr/>
          </p:nvGrpSpPr>
          <p:grpSpPr>
            <a:xfrm>
              <a:off x="2854883" y="3254648"/>
              <a:ext cx="186967" cy="746213"/>
              <a:chOff x="6062624" y="3363660"/>
              <a:chExt cx="186967" cy="746213"/>
            </a:xfrm>
          </p:grpSpPr>
          <p:sp>
            <p:nvSpPr>
              <p:cNvPr id="1301" name="Google Shape;1301;p37"/>
              <p:cNvSpPr/>
              <p:nvPr/>
            </p:nvSpPr>
            <p:spPr>
              <a:xfrm rot="5400000">
                <a:off x="5783001" y="3643283"/>
                <a:ext cx="746213" cy="186967"/>
              </a:xfrm>
              <a:prstGeom prst="roundRect">
                <a:avLst>
                  <a:gd name="adj" fmla="val 16667"/>
                </a:avLst>
              </a:prstGeom>
              <a:noFill/>
              <a:ln w="19050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0800" dist="38100" dir="2700000" algn="tl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626262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02" name="Google Shape;1302;p37"/>
              <p:cNvSpPr/>
              <p:nvPr/>
            </p:nvSpPr>
            <p:spPr>
              <a:xfrm rot="5400000">
                <a:off x="6134105" y="3585295"/>
                <a:ext cx="45719" cy="45720"/>
              </a:xfrm>
              <a:prstGeom prst="ellipse">
                <a:avLst/>
              </a:prstGeom>
              <a:solidFill>
                <a:schemeClr val="l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0800" dist="38100" dir="2700000" algn="tl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626262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03" name="Google Shape;1303;p37"/>
              <p:cNvSpPr/>
              <p:nvPr/>
            </p:nvSpPr>
            <p:spPr>
              <a:xfrm rot="5400000">
                <a:off x="6134105" y="3681267"/>
                <a:ext cx="45719" cy="45720"/>
              </a:xfrm>
              <a:prstGeom prst="ellipse">
                <a:avLst/>
              </a:prstGeom>
              <a:solidFill>
                <a:schemeClr val="l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0800" dist="38100" dir="2700000" algn="tl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626262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04" name="Google Shape;1304;p37"/>
              <p:cNvSpPr/>
              <p:nvPr/>
            </p:nvSpPr>
            <p:spPr>
              <a:xfrm rot="5400000">
                <a:off x="6134105" y="3777239"/>
                <a:ext cx="45719" cy="45720"/>
              </a:xfrm>
              <a:prstGeom prst="ellipse">
                <a:avLst/>
              </a:prstGeom>
              <a:solidFill>
                <a:schemeClr val="l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0800" dist="38100" dir="2700000" algn="tl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626262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1305" name="Google Shape;1305;p37"/>
              <p:cNvCxnSpPr/>
              <p:nvPr/>
            </p:nvCxnSpPr>
            <p:spPr>
              <a:xfrm>
                <a:off x="6162205" y="3856049"/>
                <a:ext cx="0" cy="93345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0800" dist="38100" dir="2700000" algn="tl" rotWithShape="0">
                  <a:srgbClr val="000000">
                    <a:alpha val="40000"/>
                  </a:srgbClr>
                </a:outerShdw>
              </a:effectLst>
            </p:spPr>
          </p:cxnSp>
          <p:cxnSp>
            <p:nvCxnSpPr>
              <p:cNvPr id="1306" name="Google Shape;1306;p37"/>
              <p:cNvCxnSpPr/>
              <p:nvPr/>
            </p:nvCxnSpPr>
            <p:spPr>
              <a:xfrm>
                <a:off x="6162205" y="3901293"/>
                <a:ext cx="0" cy="93345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0800" dist="38100" dir="2700000" algn="tl" rotWithShape="0">
                  <a:srgbClr val="000000">
                    <a:alpha val="40000"/>
                  </a:srgbClr>
                </a:outerShdw>
              </a:effectLst>
            </p:spPr>
          </p:cxnSp>
          <p:cxnSp>
            <p:nvCxnSpPr>
              <p:cNvPr id="1307" name="Google Shape;1307;p37"/>
              <p:cNvCxnSpPr/>
              <p:nvPr/>
            </p:nvCxnSpPr>
            <p:spPr>
              <a:xfrm>
                <a:off x="6162205" y="3946537"/>
                <a:ext cx="0" cy="93345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0800" dist="38100" dir="2700000" algn="tl" rotWithShape="0">
                  <a:srgbClr val="000000">
                    <a:alpha val="40000"/>
                  </a:srgbClr>
                </a:outerShdw>
              </a:effectLst>
            </p:spPr>
          </p:cxnSp>
          <p:cxnSp>
            <p:nvCxnSpPr>
              <p:cNvPr id="1308" name="Google Shape;1308;p37"/>
              <p:cNvCxnSpPr/>
              <p:nvPr/>
            </p:nvCxnSpPr>
            <p:spPr>
              <a:xfrm>
                <a:off x="6162205" y="3991781"/>
                <a:ext cx="0" cy="93345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0800" dist="38100" dir="2700000" algn="tl" rotWithShape="0">
                  <a:srgbClr val="000000">
                    <a:alpha val="40000"/>
                  </a:srgbClr>
                </a:outerShdw>
              </a:effectLst>
            </p:spPr>
          </p:cxnSp>
        </p:grpSp>
        <p:grpSp>
          <p:nvGrpSpPr>
            <p:cNvPr id="1309" name="Google Shape;1309;p37"/>
            <p:cNvGrpSpPr/>
            <p:nvPr/>
          </p:nvGrpSpPr>
          <p:grpSpPr>
            <a:xfrm>
              <a:off x="3365948" y="3252853"/>
              <a:ext cx="186967" cy="746213"/>
              <a:chOff x="6062624" y="3363660"/>
              <a:chExt cx="186967" cy="746213"/>
            </a:xfrm>
          </p:grpSpPr>
          <p:sp>
            <p:nvSpPr>
              <p:cNvPr id="1310" name="Google Shape;1310;p37"/>
              <p:cNvSpPr/>
              <p:nvPr/>
            </p:nvSpPr>
            <p:spPr>
              <a:xfrm rot="5400000">
                <a:off x="5783001" y="3643283"/>
                <a:ext cx="746213" cy="186967"/>
              </a:xfrm>
              <a:prstGeom prst="roundRect">
                <a:avLst>
                  <a:gd name="adj" fmla="val 16667"/>
                </a:avLst>
              </a:prstGeom>
              <a:noFill/>
              <a:ln w="19050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0800" dist="38100" dir="2700000" algn="tl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626262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11" name="Google Shape;1311;p37"/>
              <p:cNvSpPr/>
              <p:nvPr/>
            </p:nvSpPr>
            <p:spPr>
              <a:xfrm rot="5400000">
                <a:off x="6134105" y="3585295"/>
                <a:ext cx="45719" cy="45720"/>
              </a:xfrm>
              <a:prstGeom prst="ellipse">
                <a:avLst/>
              </a:prstGeom>
              <a:solidFill>
                <a:schemeClr val="l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0800" dist="38100" dir="2700000" algn="tl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626262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12" name="Google Shape;1312;p37"/>
              <p:cNvSpPr/>
              <p:nvPr/>
            </p:nvSpPr>
            <p:spPr>
              <a:xfrm rot="5400000">
                <a:off x="6134105" y="3681267"/>
                <a:ext cx="45719" cy="45720"/>
              </a:xfrm>
              <a:prstGeom prst="ellipse">
                <a:avLst/>
              </a:prstGeom>
              <a:solidFill>
                <a:schemeClr val="l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0800" dist="38100" dir="2700000" algn="tl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626262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13" name="Google Shape;1313;p37"/>
              <p:cNvSpPr/>
              <p:nvPr/>
            </p:nvSpPr>
            <p:spPr>
              <a:xfrm rot="5400000">
                <a:off x="6134105" y="3777239"/>
                <a:ext cx="45719" cy="45720"/>
              </a:xfrm>
              <a:prstGeom prst="ellipse">
                <a:avLst/>
              </a:prstGeom>
              <a:solidFill>
                <a:schemeClr val="l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0800" dist="38100" dir="2700000" algn="tl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626262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1314" name="Google Shape;1314;p37"/>
              <p:cNvCxnSpPr/>
              <p:nvPr/>
            </p:nvCxnSpPr>
            <p:spPr>
              <a:xfrm>
                <a:off x="6162205" y="3856049"/>
                <a:ext cx="0" cy="93345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0800" dist="38100" dir="2700000" algn="tl" rotWithShape="0">
                  <a:srgbClr val="000000">
                    <a:alpha val="40000"/>
                  </a:srgbClr>
                </a:outerShdw>
              </a:effectLst>
            </p:spPr>
          </p:cxnSp>
          <p:cxnSp>
            <p:nvCxnSpPr>
              <p:cNvPr id="1315" name="Google Shape;1315;p37"/>
              <p:cNvCxnSpPr/>
              <p:nvPr/>
            </p:nvCxnSpPr>
            <p:spPr>
              <a:xfrm>
                <a:off x="6162205" y="3901293"/>
                <a:ext cx="0" cy="93345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0800" dist="38100" dir="2700000" algn="tl" rotWithShape="0">
                  <a:srgbClr val="000000">
                    <a:alpha val="40000"/>
                  </a:srgbClr>
                </a:outerShdw>
              </a:effectLst>
            </p:spPr>
          </p:cxnSp>
          <p:cxnSp>
            <p:nvCxnSpPr>
              <p:cNvPr id="1316" name="Google Shape;1316;p37"/>
              <p:cNvCxnSpPr/>
              <p:nvPr/>
            </p:nvCxnSpPr>
            <p:spPr>
              <a:xfrm>
                <a:off x="6162205" y="3946537"/>
                <a:ext cx="0" cy="93345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0800" dist="38100" dir="2700000" algn="tl" rotWithShape="0">
                  <a:srgbClr val="000000">
                    <a:alpha val="40000"/>
                  </a:srgbClr>
                </a:outerShdw>
              </a:effectLst>
            </p:spPr>
          </p:cxnSp>
          <p:cxnSp>
            <p:nvCxnSpPr>
              <p:cNvPr id="1317" name="Google Shape;1317;p37"/>
              <p:cNvCxnSpPr/>
              <p:nvPr/>
            </p:nvCxnSpPr>
            <p:spPr>
              <a:xfrm>
                <a:off x="6162205" y="3991781"/>
                <a:ext cx="0" cy="93345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0800" dist="38100" dir="2700000" algn="tl" rotWithShape="0">
                  <a:srgbClr val="000000">
                    <a:alpha val="40000"/>
                  </a:srgbClr>
                </a:outerShdw>
              </a:effectLst>
            </p:spPr>
          </p:cxnSp>
        </p:grpSp>
        <p:grpSp>
          <p:nvGrpSpPr>
            <p:cNvPr id="1318" name="Google Shape;1318;p37"/>
            <p:cNvGrpSpPr/>
            <p:nvPr/>
          </p:nvGrpSpPr>
          <p:grpSpPr>
            <a:xfrm>
              <a:off x="3868091" y="3252853"/>
              <a:ext cx="186967" cy="746213"/>
              <a:chOff x="6062624" y="3363660"/>
              <a:chExt cx="186967" cy="746213"/>
            </a:xfrm>
          </p:grpSpPr>
          <p:sp>
            <p:nvSpPr>
              <p:cNvPr id="1319" name="Google Shape;1319;p37"/>
              <p:cNvSpPr/>
              <p:nvPr/>
            </p:nvSpPr>
            <p:spPr>
              <a:xfrm rot="5400000">
                <a:off x="5783001" y="3643283"/>
                <a:ext cx="746213" cy="186967"/>
              </a:xfrm>
              <a:prstGeom prst="roundRect">
                <a:avLst>
                  <a:gd name="adj" fmla="val 16667"/>
                </a:avLst>
              </a:prstGeom>
              <a:noFill/>
              <a:ln w="19050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0800" dist="38100" dir="2700000" algn="tl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626262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20" name="Google Shape;1320;p37"/>
              <p:cNvSpPr/>
              <p:nvPr/>
            </p:nvSpPr>
            <p:spPr>
              <a:xfrm rot="5400000">
                <a:off x="6134105" y="3585295"/>
                <a:ext cx="45719" cy="45720"/>
              </a:xfrm>
              <a:prstGeom prst="ellipse">
                <a:avLst/>
              </a:prstGeom>
              <a:solidFill>
                <a:schemeClr val="l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0800" dist="38100" dir="2700000" algn="tl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626262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21" name="Google Shape;1321;p37"/>
              <p:cNvSpPr/>
              <p:nvPr/>
            </p:nvSpPr>
            <p:spPr>
              <a:xfrm rot="5400000">
                <a:off x="6134105" y="3681267"/>
                <a:ext cx="45719" cy="45720"/>
              </a:xfrm>
              <a:prstGeom prst="ellipse">
                <a:avLst/>
              </a:prstGeom>
              <a:solidFill>
                <a:schemeClr val="l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0800" dist="38100" dir="2700000" algn="tl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626262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22" name="Google Shape;1322;p37"/>
              <p:cNvSpPr/>
              <p:nvPr/>
            </p:nvSpPr>
            <p:spPr>
              <a:xfrm rot="5400000">
                <a:off x="6134105" y="3777239"/>
                <a:ext cx="45719" cy="45720"/>
              </a:xfrm>
              <a:prstGeom prst="ellipse">
                <a:avLst/>
              </a:prstGeom>
              <a:solidFill>
                <a:schemeClr val="l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0800" dist="38100" dir="2700000" algn="tl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626262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1323" name="Google Shape;1323;p37"/>
              <p:cNvCxnSpPr/>
              <p:nvPr/>
            </p:nvCxnSpPr>
            <p:spPr>
              <a:xfrm>
                <a:off x="6162205" y="3856049"/>
                <a:ext cx="0" cy="93345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0800" dist="38100" dir="2700000" algn="tl" rotWithShape="0">
                  <a:srgbClr val="000000">
                    <a:alpha val="40000"/>
                  </a:srgbClr>
                </a:outerShdw>
              </a:effectLst>
            </p:spPr>
          </p:cxnSp>
          <p:cxnSp>
            <p:nvCxnSpPr>
              <p:cNvPr id="1324" name="Google Shape;1324;p37"/>
              <p:cNvCxnSpPr/>
              <p:nvPr/>
            </p:nvCxnSpPr>
            <p:spPr>
              <a:xfrm>
                <a:off x="6162205" y="3901293"/>
                <a:ext cx="0" cy="93345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0800" dist="38100" dir="2700000" algn="tl" rotWithShape="0">
                  <a:srgbClr val="000000">
                    <a:alpha val="40000"/>
                  </a:srgbClr>
                </a:outerShdw>
              </a:effectLst>
            </p:spPr>
          </p:cxnSp>
          <p:cxnSp>
            <p:nvCxnSpPr>
              <p:cNvPr id="1325" name="Google Shape;1325;p37"/>
              <p:cNvCxnSpPr/>
              <p:nvPr/>
            </p:nvCxnSpPr>
            <p:spPr>
              <a:xfrm>
                <a:off x="6162205" y="3946537"/>
                <a:ext cx="0" cy="93345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0800" dist="38100" dir="2700000" algn="tl" rotWithShape="0">
                  <a:srgbClr val="000000">
                    <a:alpha val="40000"/>
                  </a:srgbClr>
                </a:outerShdw>
              </a:effectLst>
            </p:spPr>
          </p:cxnSp>
          <p:cxnSp>
            <p:nvCxnSpPr>
              <p:cNvPr id="1326" name="Google Shape;1326;p37"/>
              <p:cNvCxnSpPr/>
              <p:nvPr/>
            </p:nvCxnSpPr>
            <p:spPr>
              <a:xfrm>
                <a:off x="6162205" y="3991781"/>
                <a:ext cx="0" cy="93345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0800" dist="38100" dir="2700000" algn="tl" rotWithShape="0">
                  <a:srgbClr val="000000">
                    <a:alpha val="40000"/>
                  </a:srgbClr>
                </a:outerShdw>
              </a:effectLst>
            </p:spPr>
          </p:cxnSp>
        </p:grpSp>
      </p:grpSp>
      <p:sp>
        <p:nvSpPr>
          <p:cNvPr id="1327" name="Google Shape;1327;p37"/>
          <p:cNvSpPr/>
          <p:nvPr/>
        </p:nvSpPr>
        <p:spPr>
          <a:xfrm>
            <a:off x="5394151" y="2019962"/>
            <a:ext cx="2703300" cy="290400"/>
          </a:xfrm>
          <a:prstGeom prst="roundRect">
            <a:avLst>
              <a:gd name="adj" fmla="val 16667"/>
            </a:avLst>
          </a:prstGeom>
          <a:solidFill>
            <a:srgbClr val="ED7D31"/>
          </a:solidFill>
          <a:ln w="1270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ONOS (Highly Available)</a:t>
            </a:r>
            <a:endParaRPr sz="1100"/>
          </a:p>
        </p:txBody>
      </p:sp>
      <p:sp>
        <p:nvSpPr>
          <p:cNvPr id="1328" name="Google Shape;1328;p37"/>
          <p:cNvSpPr/>
          <p:nvPr/>
        </p:nvSpPr>
        <p:spPr>
          <a:xfrm>
            <a:off x="5436788" y="2057168"/>
            <a:ext cx="2703300" cy="290400"/>
          </a:xfrm>
          <a:prstGeom prst="roundRect">
            <a:avLst>
              <a:gd name="adj" fmla="val 16667"/>
            </a:avLst>
          </a:prstGeom>
          <a:solidFill>
            <a:srgbClr val="ED7D31"/>
          </a:solidFill>
          <a:ln w="1270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ONOS (Highly Available)</a:t>
            </a:r>
            <a:endParaRPr sz="1100"/>
          </a:p>
        </p:txBody>
      </p:sp>
      <p:sp>
        <p:nvSpPr>
          <p:cNvPr id="1329" name="Google Shape;1329;p37"/>
          <p:cNvSpPr/>
          <p:nvPr/>
        </p:nvSpPr>
        <p:spPr>
          <a:xfrm>
            <a:off x="5489076" y="2091690"/>
            <a:ext cx="2703300" cy="290400"/>
          </a:xfrm>
          <a:prstGeom prst="roundRect">
            <a:avLst>
              <a:gd name="adj" fmla="val 16667"/>
            </a:avLst>
          </a:prstGeom>
          <a:solidFill>
            <a:srgbClr val="ED7D31"/>
          </a:solidFill>
          <a:ln w="1270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ONOS (Highly Available)</a:t>
            </a:r>
            <a:endParaRPr sz="1100"/>
          </a:p>
        </p:txBody>
      </p:sp>
      <p:sp>
        <p:nvSpPr>
          <p:cNvPr id="1330" name="Google Shape;1330;p37"/>
          <p:cNvSpPr/>
          <p:nvPr/>
        </p:nvSpPr>
        <p:spPr>
          <a:xfrm>
            <a:off x="5403186" y="1724645"/>
            <a:ext cx="815100" cy="261000"/>
          </a:xfrm>
          <a:prstGeom prst="roundRect">
            <a:avLst>
              <a:gd name="adj" fmla="val 16667"/>
            </a:avLst>
          </a:prstGeom>
          <a:solidFill>
            <a:srgbClr val="BF8100"/>
          </a:solidFill>
          <a:ln w="1270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SD-Fabric Control</a:t>
            </a:r>
            <a:endParaRPr sz="1100"/>
          </a:p>
        </p:txBody>
      </p:sp>
      <p:sp>
        <p:nvSpPr>
          <p:cNvPr id="1331" name="Google Shape;1331;p37"/>
          <p:cNvSpPr/>
          <p:nvPr/>
        </p:nvSpPr>
        <p:spPr>
          <a:xfrm>
            <a:off x="6307340" y="1720568"/>
            <a:ext cx="813900" cy="261000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 w="1270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INT</a:t>
            </a:r>
            <a:endParaRPr sz="11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Control</a:t>
            </a:r>
            <a:endParaRPr sz="1100"/>
          </a:p>
        </p:txBody>
      </p:sp>
      <p:sp>
        <p:nvSpPr>
          <p:cNvPr id="1332" name="Google Shape;1332;p37"/>
          <p:cNvSpPr/>
          <p:nvPr/>
        </p:nvSpPr>
        <p:spPr>
          <a:xfrm>
            <a:off x="7225834" y="1716502"/>
            <a:ext cx="815100" cy="2610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270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5G SD-Core UPF Control</a:t>
            </a:r>
            <a:endParaRPr sz="1100"/>
          </a:p>
        </p:txBody>
      </p:sp>
      <p:cxnSp>
        <p:nvCxnSpPr>
          <p:cNvPr id="1333" name="Google Shape;1333;p37"/>
          <p:cNvCxnSpPr/>
          <p:nvPr/>
        </p:nvCxnSpPr>
        <p:spPr>
          <a:xfrm rot="10800000">
            <a:off x="2348741" y="3516690"/>
            <a:ext cx="3410700" cy="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334" name="Google Shape;1334;p3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478675" y="3174224"/>
            <a:ext cx="82296" cy="29870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335" name="Google Shape;1335;p3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426526" y="3229337"/>
            <a:ext cx="60960" cy="19812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336" name="Google Shape;1336;p3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10800000">
            <a:off x="2137866" y="3173335"/>
            <a:ext cx="82296" cy="29870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337" name="Google Shape;1337;p3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10800000">
            <a:off x="2210106" y="3229652"/>
            <a:ext cx="60960" cy="19812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cxnSp>
        <p:nvCxnSpPr>
          <p:cNvPr id="1338" name="Google Shape;1338;p37"/>
          <p:cNvCxnSpPr>
            <a:stCxn id="1339" idx="1"/>
          </p:cNvCxnSpPr>
          <p:nvPr/>
        </p:nvCxnSpPr>
        <p:spPr>
          <a:xfrm>
            <a:off x="3460433" y="1793272"/>
            <a:ext cx="818100" cy="520200"/>
          </a:xfrm>
          <a:prstGeom prst="bentConnector3">
            <a:avLst>
              <a:gd name="adj1" fmla="val 50002"/>
            </a:avLst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grpSp>
        <p:nvGrpSpPr>
          <p:cNvPr id="1340" name="Google Shape;1340;p37"/>
          <p:cNvGrpSpPr/>
          <p:nvPr/>
        </p:nvGrpSpPr>
        <p:grpSpPr>
          <a:xfrm>
            <a:off x="4278570" y="2222815"/>
            <a:ext cx="287634" cy="287634"/>
            <a:chOff x="3516570" y="2299015"/>
            <a:chExt cx="287634" cy="287634"/>
          </a:xfrm>
        </p:grpSpPr>
        <p:sp>
          <p:nvSpPr>
            <p:cNvPr id="1341" name="Google Shape;1341;p37"/>
            <p:cNvSpPr/>
            <p:nvPr/>
          </p:nvSpPr>
          <p:spPr>
            <a:xfrm>
              <a:off x="3516570" y="2299015"/>
              <a:ext cx="287634" cy="287634"/>
            </a:xfrm>
            <a:prstGeom prst="roundRect">
              <a:avLst>
                <a:gd name="adj" fmla="val 16667"/>
              </a:avLst>
            </a:pr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62626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2" name="Google Shape;1342;p37"/>
            <p:cNvSpPr/>
            <p:nvPr/>
          </p:nvSpPr>
          <p:spPr>
            <a:xfrm>
              <a:off x="3674642" y="2352247"/>
              <a:ext cx="78111" cy="51275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l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62626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3" name="Google Shape;1343;p37"/>
            <p:cNvSpPr/>
            <p:nvPr/>
          </p:nvSpPr>
          <p:spPr>
            <a:xfrm>
              <a:off x="3674642" y="2448173"/>
              <a:ext cx="78111" cy="51275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l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62626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4" name="Google Shape;1344;p37"/>
            <p:cNvSpPr/>
            <p:nvPr/>
          </p:nvSpPr>
          <p:spPr>
            <a:xfrm flipH="1">
              <a:off x="3570028" y="2386215"/>
              <a:ext cx="78111" cy="51275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l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62626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5" name="Google Shape;1345;p37"/>
            <p:cNvSpPr/>
            <p:nvPr/>
          </p:nvSpPr>
          <p:spPr>
            <a:xfrm flipH="1">
              <a:off x="3570028" y="2482141"/>
              <a:ext cx="78111" cy="51275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l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62626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1346" name="Google Shape;1346;p37"/>
          <p:cNvCxnSpPr>
            <a:stCxn id="1347" idx="1"/>
          </p:cNvCxnSpPr>
          <p:nvPr/>
        </p:nvCxnSpPr>
        <p:spPr>
          <a:xfrm rot="10800000" flipH="1">
            <a:off x="3454009" y="2419768"/>
            <a:ext cx="824700" cy="581100"/>
          </a:xfrm>
          <a:prstGeom prst="bentConnector3">
            <a:avLst>
              <a:gd name="adj1" fmla="val 49996"/>
            </a:avLst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cxnSp>
        <p:nvCxnSpPr>
          <p:cNvPr id="1348" name="Google Shape;1348;p37"/>
          <p:cNvCxnSpPr>
            <a:stCxn id="1349" idx="0"/>
          </p:cNvCxnSpPr>
          <p:nvPr/>
        </p:nvCxnSpPr>
        <p:spPr>
          <a:xfrm rot="-5400000" flipH="1">
            <a:off x="2554458" y="301745"/>
            <a:ext cx="498300" cy="3344100"/>
          </a:xfrm>
          <a:prstGeom prst="bentConnector3">
            <a:avLst>
              <a:gd name="adj1" fmla="val -45890"/>
            </a:avLst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grpSp>
        <p:nvGrpSpPr>
          <p:cNvPr id="1350" name="Google Shape;1350;p37"/>
          <p:cNvGrpSpPr/>
          <p:nvPr/>
        </p:nvGrpSpPr>
        <p:grpSpPr>
          <a:xfrm>
            <a:off x="1135814" y="2222688"/>
            <a:ext cx="3233400" cy="702427"/>
            <a:chOff x="373813" y="2298887"/>
            <a:chExt cx="3233400" cy="702427"/>
          </a:xfrm>
        </p:grpSpPr>
        <p:cxnSp>
          <p:nvCxnSpPr>
            <p:cNvPr id="1351" name="Google Shape;1351;p37"/>
            <p:cNvCxnSpPr/>
            <p:nvPr/>
          </p:nvCxnSpPr>
          <p:spPr>
            <a:xfrm rot="10800000" flipH="1">
              <a:off x="724813" y="2298887"/>
              <a:ext cx="2882400" cy="321900"/>
            </a:xfrm>
            <a:prstGeom prst="bentConnector4">
              <a:avLst>
                <a:gd name="adj1" fmla="val -6209"/>
                <a:gd name="adj2" fmla="val 437232"/>
              </a:avLst>
            </a:pr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</p:cxnSp>
        <p:cxnSp>
          <p:nvCxnSpPr>
            <p:cNvPr id="1352" name="Google Shape;1352;p37"/>
            <p:cNvCxnSpPr/>
            <p:nvPr/>
          </p:nvCxnSpPr>
          <p:spPr>
            <a:xfrm rot="5400000">
              <a:off x="357463" y="2633963"/>
              <a:ext cx="383700" cy="351000"/>
            </a:xfrm>
            <a:prstGeom prst="bentConnector3">
              <a:avLst>
                <a:gd name="adj1" fmla="val -133050"/>
              </a:avLst>
            </a:pr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</p:cxnSp>
      </p:grpSp>
      <p:cxnSp>
        <p:nvCxnSpPr>
          <p:cNvPr id="1353" name="Google Shape;1353;p37"/>
          <p:cNvCxnSpPr>
            <a:endCxn id="1341" idx="3"/>
          </p:cNvCxnSpPr>
          <p:nvPr/>
        </p:nvCxnSpPr>
        <p:spPr>
          <a:xfrm rot="10800000">
            <a:off x="4566204" y="2366632"/>
            <a:ext cx="1194600" cy="1023000"/>
          </a:xfrm>
          <a:prstGeom prst="bentConnector3">
            <a:avLst>
              <a:gd name="adj1" fmla="val 49999"/>
            </a:avLst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sp>
        <p:nvSpPr>
          <p:cNvPr id="1354" name="Google Shape;1354;p37"/>
          <p:cNvSpPr/>
          <p:nvPr/>
        </p:nvSpPr>
        <p:spPr>
          <a:xfrm>
            <a:off x="1099553" y="1765217"/>
            <a:ext cx="63900" cy="63900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62626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5" name="Google Shape;1355;p37"/>
          <p:cNvSpPr/>
          <p:nvPr/>
        </p:nvSpPr>
        <p:spPr>
          <a:xfrm>
            <a:off x="1099553" y="2962333"/>
            <a:ext cx="63900" cy="63900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62626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6" name="Google Shape;1356;p37"/>
          <p:cNvSpPr/>
          <p:nvPr/>
        </p:nvSpPr>
        <p:spPr>
          <a:xfrm>
            <a:off x="3306498" y="1756649"/>
            <a:ext cx="63900" cy="63900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62626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7" name="Google Shape;1357;p37"/>
          <p:cNvSpPr/>
          <p:nvPr/>
        </p:nvSpPr>
        <p:spPr>
          <a:xfrm>
            <a:off x="3294581" y="2962333"/>
            <a:ext cx="63900" cy="63900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62626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8" name="Google Shape;1358;p37"/>
          <p:cNvSpPr/>
          <p:nvPr/>
        </p:nvSpPr>
        <p:spPr>
          <a:xfrm>
            <a:off x="6672921" y="4016560"/>
            <a:ext cx="63900" cy="63900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62626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9" name="Google Shape;1359;p37"/>
          <p:cNvSpPr/>
          <p:nvPr/>
        </p:nvSpPr>
        <p:spPr>
          <a:xfrm>
            <a:off x="6154718" y="4379155"/>
            <a:ext cx="63900" cy="63900"/>
          </a:xfrm>
          <a:prstGeom prst="rect">
            <a:avLst/>
          </a:prstGeom>
          <a:solidFill>
            <a:srgbClr val="E36C09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62626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360" name="Google Shape;1360;p37"/>
          <p:cNvGrpSpPr/>
          <p:nvPr/>
        </p:nvGrpSpPr>
        <p:grpSpPr>
          <a:xfrm>
            <a:off x="1975866" y="1967485"/>
            <a:ext cx="851923" cy="829516"/>
            <a:chOff x="1157669" y="2031959"/>
            <a:chExt cx="851923" cy="829516"/>
          </a:xfrm>
        </p:grpSpPr>
        <p:pic>
          <p:nvPicPr>
            <p:cNvPr id="1361" name="Google Shape;1361;p37" descr="Icon&#10;&#10;Description automatically generated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157669" y="2031959"/>
              <a:ext cx="397037" cy="238478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</p:pic>
        <p:pic>
          <p:nvPicPr>
            <p:cNvPr id="1362" name="Google Shape;1362;p37" descr="Icon&#10;&#10;Description automatically generated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612555" y="2031959"/>
              <a:ext cx="397037" cy="238478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</p:pic>
        <p:pic>
          <p:nvPicPr>
            <p:cNvPr id="1363" name="Google Shape;1363;p37" descr="Icon&#10;&#10;Description automatically generated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161798" y="2327478"/>
              <a:ext cx="397037" cy="238478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</p:pic>
        <p:pic>
          <p:nvPicPr>
            <p:cNvPr id="1364" name="Google Shape;1364;p37" descr="Icon&#10;&#10;Description automatically generated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612555" y="2327478"/>
              <a:ext cx="397037" cy="238478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</p:pic>
        <p:pic>
          <p:nvPicPr>
            <p:cNvPr id="1365" name="Google Shape;1365;p37" descr="Icon&#10;&#10;Description automatically generated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387177" y="2622997"/>
              <a:ext cx="397037" cy="238478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</p:pic>
      </p:grpSp>
      <p:grpSp>
        <p:nvGrpSpPr>
          <p:cNvPr id="1366" name="Google Shape;1366;p37"/>
          <p:cNvGrpSpPr/>
          <p:nvPr/>
        </p:nvGrpSpPr>
        <p:grpSpPr>
          <a:xfrm>
            <a:off x="1008568" y="1724645"/>
            <a:ext cx="346287" cy="146304"/>
            <a:chOff x="947285" y="1914528"/>
            <a:chExt cx="346287" cy="146304"/>
          </a:xfrm>
        </p:grpSpPr>
        <p:sp>
          <p:nvSpPr>
            <p:cNvPr id="1349" name="Google Shape;1349;p37"/>
            <p:cNvSpPr/>
            <p:nvPr/>
          </p:nvSpPr>
          <p:spPr>
            <a:xfrm>
              <a:off x="947285" y="1914528"/>
              <a:ext cx="245979" cy="145152"/>
            </a:xfrm>
            <a:prstGeom prst="rect">
              <a:avLst/>
            </a:prstGeom>
            <a:solidFill>
              <a:srgbClr val="FFFFFF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62626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7" name="Google Shape;1367;p37"/>
            <p:cNvSpPr/>
            <p:nvPr/>
          </p:nvSpPr>
          <p:spPr>
            <a:xfrm rot="-5400000">
              <a:off x="1174700" y="1941960"/>
              <a:ext cx="146304" cy="91440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62626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68" name="Google Shape;1368;p37"/>
          <p:cNvGrpSpPr/>
          <p:nvPr/>
        </p:nvGrpSpPr>
        <p:grpSpPr>
          <a:xfrm>
            <a:off x="1012885" y="2928292"/>
            <a:ext cx="346287" cy="146304"/>
            <a:chOff x="947285" y="1914528"/>
            <a:chExt cx="346287" cy="146304"/>
          </a:xfrm>
        </p:grpSpPr>
        <p:sp>
          <p:nvSpPr>
            <p:cNvPr id="1369" name="Google Shape;1369;p37"/>
            <p:cNvSpPr/>
            <p:nvPr/>
          </p:nvSpPr>
          <p:spPr>
            <a:xfrm>
              <a:off x="947285" y="1914528"/>
              <a:ext cx="245979" cy="145152"/>
            </a:xfrm>
            <a:prstGeom prst="rect">
              <a:avLst/>
            </a:prstGeom>
            <a:solidFill>
              <a:srgbClr val="FFFFFF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62626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0" name="Google Shape;1370;p37"/>
            <p:cNvSpPr/>
            <p:nvPr/>
          </p:nvSpPr>
          <p:spPr>
            <a:xfrm rot="-5400000">
              <a:off x="1174700" y="1941960"/>
              <a:ext cx="146304" cy="91440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62626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71" name="Google Shape;1371;p37"/>
          <p:cNvGrpSpPr/>
          <p:nvPr/>
        </p:nvGrpSpPr>
        <p:grpSpPr>
          <a:xfrm flipH="1">
            <a:off x="3107722" y="2928292"/>
            <a:ext cx="346287" cy="146304"/>
            <a:chOff x="947285" y="1914528"/>
            <a:chExt cx="346287" cy="146304"/>
          </a:xfrm>
        </p:grpSpPr>
        <p:sp>
          <p:nvSpPr>
            <p:cNvPr id="1347" name="Google Shape;1347;p37"/>
            <p:cNvSpPr/>
            <p:nvPr/>
          </p:nvSpPr>
          <p:spPr>
            <a:xfrm>
              <a:off x="947285" y="1914528"/>
              <a:ext cx="245979" cy="145152"/>
            </a:xfrm>
            <a:prstGeom prst="rect">
              <a:avLst/>
            </a:prstGeom>
            <a:solidFill>
              <a:srgbClr val="FFFFFF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62626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2" name="Google Shape;1372;p37"/>
            <p:cNvSpPr/>
            <p:nvPr/>
          </p:nvSpPr>
          <p:spPr>
            <a:xfrm rot="-5400000">
              <a:off x="1174700" y="1941960"/>
              <a:ext cx="146304" cy="91440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62626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73" name="Google Shape;1373;p37"/>
          <p:cNvGrpSpPr/>
          <p:nvPr/>
        </p:nvGrpSpPr>
        <p:grpSpPr>
          <a:xfrm flipH="1">
            <a:off x="3114145" y="1720696"/>
            <a:ext cx="346287" cy="146304"/>
            <a:chOff x="947285" y="1914528"/>
            <a:chExt cx="346287" cy="146304"/>
          </a:xfrm>
        </p:grpSpPr>
        <p:sp>
          <p:nvSpPr>
            <p:cNvPr id="1339" name="Google Shape;1339;p37"/>
            <p:cNvSpPr/>
            <p:nvPr/>
          </p:nvSpPr>
          <p:spPr>
            <a:xfrm>
              <a:off x="947285" y="1914528"/>
              <a:ext cx="245979" cy="145152"/>
            </a:xfrm>
            <a:prstGeom prst="rect">
              <a:avLst/>
            </a:prstGeom>
            <a:solidFill>
              <a:srgbClr val="FFFFFF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62626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4" name="Google Shape;1374;p37"/>
            <p:cNvSpPr/>
            <p:nvPr/>
          </p:nvSpPr>
          <p:spPr>
            <a:xfrm rot="-5400000">
              <a:off x="1174700" y="1941960"/>
              <a:ext cx="146304" cy="91440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62626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75" name="Google Shape;1375;p37"/>
          <p:cNvSpPr/>
          <p:nvPr/>
        </p:nvSpPr>
        <p:spPr>
          <a:xfrm>
            <a:off x="5754803" y="4342175"/>
            <a:ext cx="850500" cy="141600"/>
          </a:xfrm>
          <a:prstGeom prst="roundRect">
            <a:avLst>
              <a:gd name="adj" fmla="val 16667"/>
            </a:avLst>
          </a:prstGeom>
          <a:solidFill>
            <a:srgbClr val="205867"/>
          </a:solidFill>
          <a:ln w="1270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Edge Application</a:t>
            </a:r>
            <a:endParaRPr sz="1100"/>
          </a:p>
        </p:txBody>
      </p:sp>
      <p:sp>
        <p:nvSpPr>
          <p:cNvPr id="1376" name="Google Shape;1376;p37"/>
          <p:cNvSpPr txBox="1"/>
          <p:nvPr/>
        </p:nvSpPr>
        <p:spPr>
          <a:xfrm>
            <a:off x="1706000" y="3722025"/>
            <a:ext cx="3574800" cy="3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solidFill>
                  <a:srgbClr val="626262"/>
                </a:solidFill>
              </a:rPr>
              <a:t>DoS attack</a:t>
            </a:r>
            <a:r>
              <a:rPr lang="en" sz="1000">
                <a:solidFill>
                  <a:srgbClr val="626262"/>
                </a:solidFill>
              </a:rPr>
              <a:t>: e</a:t>
            </a:r>
            <a:r>
              <a:rPr lang="en" sz="1000">
                <a:solidFill>
                  <a:srgbClr val="626262"/>
                </a:solidFill>
                <a:latin typeface="Arial"/>
                <a:ea typeface="Arial"/>
                <a:cs typeface="Arial"/>
                <a:sym typeface="Arial"/>
              </a:rPr>
              <a:t>dge application causes unexpected congestion </a:t>
            </a:r>
            <a:endParaRPr sz="13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solidFill>
                  <a:srgbClr val="626262"/>
                </a:solidFill>
              </a:rPr>
              <a:t>Without closed-loop control</a:t>
            </a:r>
            <a:r>
              <a:rPr lang="en" sz="1000">
                <a:solidFill>
                  <a:srgbClr val="626262"/>
                </a:solidFill>
                <a:latin typeface="Arial"/>
                <a:ea typeface="Arial"/>
                <a:cs typeface="Arial"/>
                <a:sym typeface="Arial"/>
              </a:rPr>
              <a:t>: disrupts the drone flight</a:t>
            </a:r>
            <a:endParaRPr sz="1300"/>
          </a:p>
        </p:txBody>
      </p:sp>
      <p:sp>
        <p:nvSpPr>
          <p:cNvPr id="1377" name="Google Shape;1377;p37"/>
          <p:cNvSpPr/>
          <p:nvPr/>
        </p:nvSpPr>
        <p:spPr>
          <a:xfrm>
            <a:off x="5633298" y="4010278"/>
            <a:ext cx="63900" cy="63900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62626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8" name="Google Shape;1378;p37"/>
          <p:cNvSpPr/>
          <p:nvPr/>
        </p:nvSpPr>
        <p:spPr>
          <a:xfrm>
            <a:off x="6284782" y="3963247"/>
            <a:ext cx="847500" cy="1371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 w="1270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Command Control</a:t>
            </a:r>
            <a:endParaRPr sz="1100"/>
          </a:p>
        </p:txBody>
      </p:sp>
      <p:sp>
        <p:nvSpPr>
          <p:cNvPr id="1379" name="Google Shape;1379;p37"/>
          <p:cNvSpPr/>
          <p:nvPr/>
        </p:nvSpPr>
        <p:spPr>
          <a:xfrm>
            <a:off x="5728283" y="3494410"/>
            <a:ext cx="778800" cy="1380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270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5G SD-Core UPF</a:t>
            </a:r>
            <a:endParaRPr sz="6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0" name="Google Shape;1380;p37"/>
          <p:cNvSpPr/>
          <p:nvPr/>
        </p:nvSpPr>
        <p:spPr>
          <a:xfrm>
            <a:off x="5225962" y="3957605"/>
            <a:ext cx="850500" cy="1416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 w="1270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Motion Capture</a:t>
            </a:r>
            <a:endParaRPr sz="110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AB73A1C-EBDC-8C9A-65E7-CE208F402B61}"/>
              </a:ext>
            </a:extLst>
          </p:cNvPr>
          <p:cNvSpPr txBox="1"/>
          <p:nvPr/>
        </p:nvSpPr>
        <p:spPr>
          <a:xfrm>
            <a:off x="26895" y="4825102"/>
            <a:ext cx="15856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prontoproject.org</a:t>
            </a:r>
            <a:endParaRPr lang="en-US" dirty="0"/>
          </a:p>
        </p:txBody>
      </p:sp>
      <p:pic>
        <p:nvPicPr>
          <p:cNvPr id="162" name="Google Shape;84;p19">
            <a:extLst>
              <a:ext uri="{FF2B5EF4-FFF2-40B4-BE49-F238E27FC236}">
                <a16:creationId xmlns:a16="http://schemas.microsoft.com/office/drawing/2014/main" id="{FC4325E4-7B88-4B9B-E76E-8FA16B439B4F}"/>
              </a:ext>
            </a:extLst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1949" y="4000967"/>
            <a:ext cx="1404865" cy="7755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"/>
          <p:cNvSpPr txBox="1">
            <a:spLocks noGrp="1"/>
          </p:cNvSpPr>
          <p:nvPr>
            <p:ph type="ctrTitle"/>
          </p:nvPr>
        </p:nvSpPr>
        <p:spPr>
          <a:xfrm>
            <a:off x="425400" y="1776197"/>
            <a:ext cx="8293200" cy="71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625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</a:pPr>
            <a:r>
              <a:rPr lang="en-US" sz="44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Thank You</a:t>
            </a:r>
            <a:endParaRPr sz="4400" dirty="0"/>
          </a:p>
        </p:txBody>
      </p:sp>
      <p:sp>
        <p:nvSpPr>
          <p:cNvPr id="74" name="Google Shape;74;p1"/>
          <p:cNvSpPr txBox="1">
            <a:spLocks noGrp="1"/>
          </p:cNvSpPr>
          <p:nvPr>
            <p:ph type="subTitle" idx="1"/>
          </p:nvPr>
        </p:nvSpPr>
        <p:spPr>
          <a:xfrm>
            <a:off x="445181" y="2684756"/>
            <a:ext cx="8293200" cy="42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</a:pPr>
            <a:r>
              <a:rPr lang="en-US" dirty="0" err="1"/>
              <a:t>jrex@cs.princeton.edu</a:t>
            </a:r>
            <a:endParaRPr lang="en-US" dirty="0"/>
          </a:p>
          <a:p>
            <a:pPr marL="0" lvl="0" indent="0">
              <a:spcBef>
                <a:spcPts val="0"/>
              </a:spcBef>
            </a:pPr>
            <a:r>
              <a:rPr lang="en-US" dirty="0"/>
              <a:t>https://</a:t>
            </a:r>
            <a:r>
              <a:rPr lang="en-US" dirty="0" err="1"/>
              <a:t>www.cs.princeton.edu</a:t>
            </a:r>
            <a:r>
              <a:rPr lang="en-US" dirty="0"/>
              <a:t>/~</a:t>
            </a:r>
            <a:r>
              <a:rPr lang="en-US" dirty="0" err="1"/>
              <a:t>jrex</a:t>
            </a:r>
            <a:r>
              <a:rPr lang="en-US" dirty="0"/>
              <a:t>/</a:t>
            </a:r>
            <a:endParaRPr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E71673A-D8F1-E378-43CA-81C56934374D}"/>
              </a:ext>
            </a:extLst>
          </p:cNvPr>
          <p:cNvSpPr txBox="1"/>
          <p:nvPr/>
        </p:nvSpPr>
        <p:spPr>
          <a:xfrm>
            <a:off x="35857" y="3795132"/>
            <a:ext cx="7968848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To learn more</a:t>
            </a:r>
          </a:p>
          <a:p>
            <a:pPr marL="285750" indent="-285750">
              <a:buFontTx/>
              <a:buChar char="-"/>
            </a:pPr>
            <a:r>
              <a:rPr lang="en-US" dirty="0" err="1"/>
              <a:t>ConQuest</a:t>
            </a:r>
            <a:r>
              <a:rPr lang="en-US" dirty="0"/>
              <a:t> mitigation of microbursts: </a:t>
            </a:r>
            <a:r>
              <a:rPr lang="en-US" dirty="0">
                <a:hlinkClick r:id="rId3"/>
              </a:rPr>
              <a:t>https://www.cs.princeton.edu/~jrex/papers/conquest19.pdf</a:t>
            </a:r>
            <a:endParaRPr lang="en-US" dirty="0"/>
          </a:p>
          <a:p>
            <a:pPr marL="285750" indent="-285750">
              <a:buFontTx/>
              <a:buChar char="-"/>
            </a:pPr>
            <a:r>
              <a:rPr lang="en-US" dirty="0"/>
              <a:t>P4Campus testbed: </a:t>
            </a:r>
            <a:r>
              <a:rPr lang="en-US" dirty="0">
                <a:hlinkClick r:id="rId4"/>
              </a:rPr>
              <a:t>https://p4campus.cs.princeton.edu/</a:t>
            </a:r>
            <a:endParaRPr lang="en-US" dirty="0"/>
          </a:p>
          <a:p>
            <a:pPr marL="285750" indent="-285750">
              <a:buFontTx/>
              <a:buChar char="-"/>
            </a:pPr>
            <a:r>
              <a:rPr lang="en-US" dirty="0"/>
              <a:t>Pronto project: </a:t>
            </a:r>
            <a:r>
              <a:rPr lang="en-US" dirty="0">
                <a:hlinkClick r:id="rId5"/>
              </a:rPr>
              <a:t>https://prontoproject.org/</a:t>
            </a:r>
            <a:endParaRPr lang="en-US" dirty="0"/>
          </a:p>
          <a:p>
            <a:pPr marL="285750" indent="-285750">
              <a:buFontTx/>
              <a:buChar char="-"/>
            </a:pPr>
            <a:r>
              <a:rPr lang="en-US" dirty="0"/>
              <a:t>ONF </a:t>
            </a:r>
            <a:r>
              <a:rPr lang="en-US" dirty="0" err="1"/>
              <a:t>Aether</a:t>
            </a:r>
            <a:r>
              <a:rPr lang="en-US" dirty="0"/>
              <a:t> platform: </a:t>
            </a:r>
            <a:r>
              <a:rPr lang="en-US" dirty="0">
                <a:hlinkClick r:id="rId6"/>
              </a:rPr>
              <a:t>https://opennetworking.org/aether/</a:t>
            </a:r>
            <a:endParaRPr lang="en-US" dirty="0"/>
          </a:p>
          <a:p>
            <a:pPr marL="285750" indent="-285750">
              <a:buFontTx/>
              <a:buChar char="-"/>
            </a:pPr>
            <a:r>
              <a:rPr lang="en-US" dirty="0"/>
              <a:t>Magma overview: </a:t>
            </a:r>
            <a:r>
              <a:rPr lang="en-US" dirty="0">
                <a:hlinkClick r:id="rId7"/>
              </a:rPr>
              <a:t>https://www.cs.princeton.edu/~jrex/papers/magma23.pdf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8152749"/>
      </p:ext>
    </p:extLst>
  </p:cSld>
  <p:clrMapOvr>
    <a:masterClrMapping/>
  </p:clrMapOvr>
</p:sld>
</file>

<file path=ppt/theme/theme1.xml><?xml version="1.0" encoding="utf-8"?>
<a:theme xmlns:a="http://schemas.openxmlformats.org/drawingml/2006/main" name="ONF PPT Template 102017">
  <a:themeElements>
    <a:clrScheme name="Custom 108">
      <a:dk1>
        <a:srgbClr val="4B4B4B"/>
      </a:dk1>
      <a:lt1>
        <a:srgbClr val="FFFFFF"/>
      </a:lt1>
      <a:dk2>
        <a:srgbClr val="004B7D"/>
      </a:dk2>
      <a:lt2>
        <a:srgbClr val="FFAF00"/>
      </a:lt2>
      <a:accent1>
        <a:srgbClr val="007DCC"/>
      </a:accent1>
      <a:accent2>
        <a:srgbClr val="CC3333"/>
      </a:accent2>
      <a:accent3>
        <a:srgbClr val="339866"/>
      </a:accent3>
      <a:accent4>
        <a:srgbClr val="664B97"/>
      </a:accent4>
      <a:accent5>
        <a:srgbClr val="00CCFF"/>
      </a:accent5>
      <a:accent6>
        <a:srgbClr val="CC6600"/>
      </a:accent6>
      <a:hlink>
        <a:srgbClr val="004B7D"/>
      </a:hlink>
      <a:folHlink>
        <a:srgbClr val="66666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1956</TotalTime>
  <Words>241</Words>
  <Application>Microsoft Macintosh PowerPoint</Application>
  <PresentationFormat>On-screen Show (16:9)</PresentationFormat>
  <Paragraphs>65</Paragraphs>
  <Slides>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Calibri</vt:lpstr>
      <vt:lpstr>Corbel</vt:lpstr>
      <vt:lpstr>Calibri Light</vt:lpstr>
      <vt:lpstr>Arial</vt:lpstr>
      <vt:lpstr>ONF PPT Template 102017</vt:lpstr>
      <vt:lpstr>Custom Design</vt:lpstr>
      <vt:lpstr>NextG Networks That Do What They’re Told</vt:lpstr>
      <vt:lpstr>NextG Convergence: End-to-End</vt:lpstr>
      <vt:lpstr>Programmability and Open-Source Software</vt:lpstr>
      <vt:lpstr>Programmable Closed-Loop Network Control</vt:lpstr>
      <vt:lpstr>Example: Mitigating Microbursts in the ONF Aether Pod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One-line presentation title</dc:title>
  <cp:lastModifiedBy>Jennifer Rexford</cp:lastModifiedBy>
  <cp:revision>192</cp:revision>
  <dcterms:modified xsi:type="dcterms:W3CDTF">2023-03-07T13:23:50Z</dcterms:modified>
</cp:coreProperties>
</file>