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8"/>
  </p:notesMasterIdLst>
  <p:sldIdLst>
    <p:sldId id="259" r:id="rId2"/>
    <p:sldId id="263" r:id="rId3"/>
    <p:sldId id="264" r:id="rId4"/>
    <p:sldId id="265" r:id="rId5"/>
    <p:sldId id="262" r:id="rId6"/>
    <p:sldId id="258" r:id="rId7"/>
  </p:sldIdLst>
  <p:sldSz cx="9144000" cy="6858000" type="screen4x3"/>
  <p:notesSz cx="6858000" cy="9144000"/>
  <p:embeddedFontLst>
    <p:embeddedFont>
      <p:font typeface="Calibri" panose="020F0502020204030204" pitchFamily="34" charset="0"/>
      <p:regular r:id="rId9"/>
      <p:bold r:id="rId10"/>
      <p:italic r:id="rId11"/>
      <p:boldItalic r:id="rId12"/>
    </p:embeddedFont>
    <p:embeddedFont>
      <p:font typeface="Cambria Math" panose="02040503050406030204" pitchFamily="18" charset="0"/>
      <p:regular r:id="rId13"/>
    </p:embeddedFont>
    <p:embeddedFont>
      <p:font typeface="Century Gothic" panose="020B0502020202020204" pitchFamily="34" charset="0"/>
      <p:regular r:id="rId14"/>
      <p:bold r:id="rId15"/>
      <p:italic r:id="rId16"/>
      <p:boldItalic r:id="rId17"/>
    </p:embeddedFont>
    <p:embeddedFont>
      <p:font typeface="Poppins" pitchFamily="2" charset="77"/>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j9lUjOZY2SQXsjl5Qic4fDdojL7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88"/>
    <p:restoredTop sz="94694"/>
  </p:normalViewPr>
  <p:slideViewPr>
    <p:cSldViewPr snapToGrid="0">
      <p:cViewPr varScale="1">
        <p:scale>
          <a:sx n="121" d="100"/>
          <a:sy n="121" d="100"/>
        </p:scale>
        <p:origin x="124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font" Target="fonts/font10.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3.fntdata"/><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font" Target="fonts/font9.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7.fntdata"/><Relationship Id="rId23" Type="http://schemas.openxmlformats.org/officeDocument/2006/relationships/presProps" Target="presProps.xml"/><Relationship Id="rId10" Type="http://schemas.openxmlformats.org/officeDocument/2006/relationships/font" Target="fonts/font2.fntdata"/><Relationship Id="rId19" Type="http://schemas.openxmlformats.org/officeDocument/2006/relationships/font" Target="fonts/font11.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6</a:t>
            </a:fld>
            <a:endParaRPr sz="1200" b="0" i="0" u="none" strike="noStrike" cap="none">
              <a:solidFill>
                <a:schemeClr val="dk1"/>
              </a:solidFill>
              <a:latin typeface="Arial"/>
              <a:ea typeface="Arial"/>
              <a:cs typeface="Arial"/>
              <a:sym typeface="Arial"/>
            </a:endParaRPr>
          </a:p>
        </p:txBody>
      </p:sp>
      <p:sp>
        <p:nvSpPr>
          <p:cNvPr id="109" name="Google Shape;109;p3:notes"/>
          <p:cNvSpPr>
            <a:spLocks noGrp="1" noRot="1" noChangeAspect="1"/>
          </p:cNvSpPr>
          <p:nvPr>
            <p:ph type="sldImg" idx="2"/>
          </p:nvPr>
        </p:nvSpPr>
        <p:spPr>
          <a:xfrm>
            <a:off x="1095375" y="663575"/>
            <a:ext cx="4629150" cy="3471863"/>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0" name="Google Shape;110;p3:notes"/>
          <p:cNvSpPr txBox="1">
            <a:spLocks noGrp="1"/>
          </p:cNvSpPr>
          <p:nvPr>
            <p:ph type="body" idx="1"/>
          </p:nvPr>
        </p:nvSpPr>
        <p:spPr>
          <a:xfrm>
            <a:off x="890588" y="4357688"/>
            <a:ext cx="5040312" cy="4137025"/>
          </a:xfrm>
          <a:prstGeom prst="rect">
            <a:avLst/>
          </a:prstGeom>
          <a:noFill/>
          <a:ln>
            <a:noFill/>
          </a:ln>
        </p:spPr>
        <p:txBody>
          <a:bodyPr spcFirstLastPara="1" wrap="square" lIns="88750" tIns="44375" rIns="88750" bIns="4437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8"/>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8"/>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24" name="Google Shape;24;p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30" name="Google Shape;30;p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6" name="Google Shape;36;p10"/>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7" name="Google Shape;37;p1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3" name="Google Shape;43;p11"/>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4" name="Google Shape;44;p11"/>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5" name="Google Shape;45;p11"/>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6" name="Google Shape;46;p1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61" name="Google Shape;61;p14"/>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2" name="Google Shape;62;p1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5"/>
          <p:cNvSpPr>
            <a:spLocks noGrp="1"/>
          </p:cNvSpPr>
          <p:nvPr>
            <p:ph type="pic" idx="2"/>
          </p:nvPr>
        </p:nvSpPr>
        <p:spPr>
          <a:xfrm>
            <a:off x="1792288" y="612775"/>
            <a:ext cx="5486400" cy="4114800"/>
          </a:xfrm>
          <a:prstGeom prst="rect">
            <a:avLst/>
          </a:prstGeom>
          <a:noFill/>
          <a:ln>
            <a:noFill/>
          </a:ln>
        </p:spPr>
      </p:sp>
      <p:sp>
        <p:nvSpPr>
          <p:cNvPr id="68" name="Google Shape;68;p15"/>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9" name="Google Shape;69;p1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spcBef>
                <a:spcPts val="0"/>
              </a:spcBef>
              <a:spcAft>
                <a:spcPts val="0"/>
              </a:spcAft>
              <a:buNone/>
              <a:defRPr sz="1400">
                <a:solidFill>
                  <a:schemeClr val="dk1"/>
                </a:solidFill>
                <a:latin typeface="Arial"/>
                <a:ea typeface="Arial"/>
                <a:cs typeface="Arial"/>
                <a:sym typeface="Arial"/>
              </a:defRPr>
            </a:lvl1pPr>
            <a:lvl2pPr marL="0" marR="0" lvl="1" indent="0" algn="r">
              <a:spcBef>
                <a:spcPts val="0"/>
              </a:spcBef>
              <a:spcAft>
                <a:spcPts val="0"/>
              </a:spcAft>
              <a:buNone/>
              <a:defRPr sz="1400">
                <a:solidFill>
                  <a:schemeClr val="dk1"/>
                </a:solidFill>
                <a:latin typeface="Arial"/>
                <a:ea typeface="Arial"/>
                <a:cs typeface="Arial"/>
                <a:sym typeface="Arial"/>
              </a:defRPr>
            </a:lvl2pPr>
            <a:lvl3pPr marL="0" marR="0" lvl="2" indent="0" algn="r">
              <a:spcBef>
                <a:spcPts val="0"/>
              </a:spcBef>
              <a:spcAft>
                <a:spcPts val="0"/>
              </a:spcAft>
              <a:buNone/>
              <a:defRPr sz="1400">
                <a:solidFill>
                  <a:schemeClr val="dk1"/>
                </a:solidFill>
                <a:latin typeface="Arial"/>
                <a:ea typeface="Arial"/>
                <a:cs typeface="Arial"/>
                <a:sym typeface="Arial"/>
              </a:defRPr>
            </a:lvl3pPr>
            <a:lvl4pPr marL="0" marR="0" lvl="3" indent="0" algn="r">
              <a:spcBef>
                <a:spcPts val="0"/>
              </a:spcBef>
              <a:spcAft>
                <a:spcPts val="0"/>
              </a:spcAft>
              <a:buNone/>
              <a:defRPr sz="1400">
                <a:solidFill>
                  <a:schemeClr val="dk1"/>
                </a:solidFill>
                <a:latin typeface="Arial"/>
                <a:ea typeface="Arial"/>
                <a:cs typeface="Arial"/>
                <a:sym typeface="Arial"/>
              </a:defRPr>
            </a:lvl4pPr>
            <a:lvl5pPr marL="0" marR="0" lvl="4" indent="0" algn="r">
              <a:spcBef>
                <a:spcPts val="0"/>
              </a:spcBef>
              <a:spcAft>
                <a:spcPts val="0"/>
              </a:spcAft>
              <a:buNone/>
              <a:defRPr sz="1400">
                <a:solidFill>
                  <a:schemeClr val="dk1"/>
                </a:solidFill>
                <a:latin typeface="Arial"/>
                <a:ea typeface="Arial"/>
                <a:cs typeface="Arial"/>
                <a:sym typeface="Arial"/>
              </a:defRPr>
            </a:lvl5pPr>
            <a:lvl6pPr marL="0" marR="0" lvl="5" indent="0" algn="r">
              <a:spcBef>
                <a:spcPts val="0"/>
              </a:spcBef>
              <a:spcAft>
                <a:spcPts val="0"/>
              </a:spcAft>
              <a:buNone/>
              <a:defRPr sz="1400">
                <a:solidFill>
                  <a:schemeClr val="dk1"/>
                </a:solidFill>
                <a:latin typeface="Arial"/>
                <a:ea typeface="Arial"/>
                <a:cs typeface="Arial"/>
                <a:sym typeface="Arial"/>
              </a:defRPr>
            </a:lvl6pPr>
            <a:lvl7pPr marL="0" marR="0" lvl="6" indent="0" algn="r">
              <a:spcBef>
                <a:spcPts val="0"/>
              </a:spcBef>
              <a:spcAft>
                <a:spcPts val="0"/>
              </a:spcAft>
              <a:buNone/>
              <a:defRPr sz="1400">
                <a:solidFill>
                  <a:schemeClr val="dk1"/>
                </a:solidFill>
                <a:latin typeface="Arial"/>
                <a:ea typeface="Arial"/>
                <a:cs typeface="Arial"/>
                <a:sym typeface="Arial"/>
              </a:defRPr>
            </a:lvl7pPr>
            <a:lvl8pPr marL="0" marR="0" lvl="7" indent="0" algn="r">
              <a:spcBef>
                <a:spcPts val="0"/>
              </a:spcBef>
              <a:spcAft>
                <a:spcPts val="0"/>
              </a:spcAft>
              <a:buNone/>
              <a:defRPr sz="1400">
                <a:solidFill>
                  <a:schemeClr val="dk1"/>
                </a:solidFill>
                <a:latin typeface="Arial"/>
                <a:ea typeface="Arial"/>
                <a:cs typeface="Arial"/>
                <a:sym typeface="Arial"/>
              </a:defRPr>
            </a:lvl8pPr>
            <a:lvl9pPr marL="0" marR="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commons.wikimedia.org/wiki/File:Simple_light_bulb_graphic.png" TargetMode="External"/><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0.png"/></Relationships>
</file>

<file path=ppt/slides/_rels/slide6.xml.rels><?xml version="1.0" encoding="UTF-8" standalone="yes"?>
<Relationships xmlns="http://schemas.openxmlformats.org/package/2006/relationships"><Relationship Id="rId3" Type="http://schemas.openxmlformats.org/officeDocument/2006/relationships/hyperlink" Target="https://github.com/NetworkVerifica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0A660-D195-C5CF-48E8-52C247A1FE36}"/>
              </a:ext>
            </a:extLst>
          </p:cNvPr>
          <p:cNvSpPr>
            <a:spLocks noGrp="1"/>
          </p:cNvSpPr>
          <p:nvPr>
            <p:ph type="ctrTitle"/>
          </p:nvPr>
        </p:nvSpPr>
        <p:spPr>
          <a:xfrm>
            <a:off x="94593" y="1384192"/>
            <a:ext cx="8975835" cy="1470025"/>
          </a:xfrm>
        </p:spPr>
        <p:txBody>
          <a:bodyPr/>
          <a:lstStyle/>
          <a:p>
            <a:pPr marL="0" marR="0" lvl="0" indent="0" rtl="0">
              <a:spcBef>
                <a:spcPts val="0"/>
              </a:spcBef>
              <a:spcAft>
                <a:spcPts val="0"/>
              </a:spcAft>
            </a:pPr>
            <a:r>
              <a:rPr lang="en-US" sz="3200" b="1" u="none" strike="noStrike" cap="none" dirty="0" err="1">
                <a:solidFill>
                  <a:schemeClr val="tx1"/>
                </a:solidFill>
                <a:latin typeface="Times New Roman" panose="02020603050405020304" pitchFamily="18" charset="0"/>
                <a:cs typeface="Times New Roman" panose="02020603050405020304" pitchFamily="18" charset="0"/>
                <a:sym typeface="Arial"/>
              </a:rPr>
              <a:t>OpenRDC</a:t>
            </a:r>
            <a:r>
              <a:rPr lang="en-US" sz="3200" b="1" u="none" strike="noStrike" cap="none" dirty="0">
                <a:solidFill>
                  <a:schemeClr val="tx1"/>
                </a:solidFill>
                <a:latin typeface="Times New Roman" panose="02020603050405020304" pitchFamily="18" charset="0"/>
                <a:cs typeface="Times New Roman" panose="02020603050405020304" pitchFamily="18" charset="0"/>
                <a:sym typeface="Arial"/>
              </a:rPr>
              <a:t>: A Framework for Implementing Open, Reliable, Distributed, Network Control</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B88D88FD-1254-4B02-A7AF-94EB6B633583}"/>
              </a:ext>
            </a:extLst>
          </p:cNvPr>
          <p:cNvSpPr>
            <a:spLocks noGrp="1"/>
          </p:cNvSpPr>
          <p:nvPr>
            <p:ph type="subTitle" idx="1"/>
          </p:nvPr>
        </p:nvSpPr>
        <p:spPr>
          <a:xfrm>
            <a:off x="872359" y="3139967"/>
            <a:ext cx="7609489" cy="1752600"/>
          </a:xfrm>
        </p:spPr>
        <p:txBody>
          <a:bodyPr/>
          <a:lstStyle/>
          <a:p>
            <a:r>
              <a:rPr lang="en-US" sz="3200" b="0" i="0" u="none" strike="noStrike" cap="none" dirty="0">
                <a:solidFill>
                  <a:schemeClr val="dk1"/>
                </a:solidFill>
                <a:latin typeface="Times New Roman" panose="02020603050405020304" pitchFamily="18" charset="0"/>
                <a:ea typeface="Century Gothic"/>
                <a:cs typeface="Times New Roman" panose="02020603050405020304" pitchFamily="18" charset="0"/>
                <a:sym typeface="Century Gothic"/>
              </a:rPr>
              <a:t>Aarti Gupta, Jennifer Rexford, David Walker</a:t>
            </a:r>
          </a:p>
          <a:p>
            <a:r>
              <a:rPr lang="en-US" dirty="0">
                <a:latin typeface="Times New Roman" panose="02020603050405020304" pitchFamily="18" charset="0"/>
                <a:cs typeface="Times New Roman" panose="02020603050405020304" pitchFamily="18" charset="0"/>
                <a:sym typeface="Century Gothic"/>
              </a:rPr>
              <a:t>Princeton University</a:t>
            </a:r>
            <a:endParaRPr lang="en-US" dirty="0">
              <a:latin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2877B9C3-931D-542B-1C8A-341BB2B234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5278" y="4616779"/>
            <a:ext cx="1263650" cy="1606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5608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C2FF09-5304-5DF7-964F-99CF3669DF4F}"/>
              </a:ext>
            </a:extLst>
          </p:cNvPr>
          <p:cNvSpPr>
            <a:spLocks noGrp="1"/>
          </p:cNvSpPr>
          <p:nvPr>
            <p:ph type="title"/>
          </p:nvPr>
        </p:nvSpPr>
        <p:spPr/>
        <p:txBody>
          <a:bodyPr/>
          <a:lstStyle/>
          <a:p>
            <a:r>
              <a:rPr lang="en-US" sz="3600" dirty="0"/>
              <a:t>Programming Modern Switches</a:t>
            </a:r>
          </a:p>
        </p:txBody>
      </p:sp>
      <p:sp>
        <p:nvSpPr>
          <p:cNvPr id="5" name="Text Placeholder 4">
            <a:extLst>
              <a:ext uri="{FF2B5EF4-FFF2-40B4-BE49-F238E27FC236}">
                <a16:creationId xmlns:a16="http://schemas.microsoft.com/office/drawing/2014/main" id="{9B701875-B4A2-C705-9B33-E2E9FD02E54D}"/>
              </a:ext>
            </a:extLst>
          </p:cNvPr>
          <p:cNvSpPr>
            <a:spLocks noGrp="1"/>
          </p:cNvSpPr>
          <p:nvPr>
            <p:ph type="body" idx="1"/>
          </p:nvPr>
        </p:nvSpPr>
        <p:spPr>
          <a:xfrm>
            <a:off x="457200" y="1600200"/>
            <a:ext cx="8229600" cy="4905703"/>
          </a:xfrm>
        </p:spPr>
        <p:txBody>
          <a:bodyPr/>
          <a:lstStyle/>
          <a:p>
            <a:r>
              <a:rPr lang="en-US" dirty="0"/>
              <a:t>Programmable data planes are great</a:t>
            </a:r>
          </a:p>
          <a:p>
            <a:pPr lvl="1"/>
            <a:r>
              <a:rPr lang="en-US" dirty="0"/>
              <a:t>Flexible high-speed packet processing</a:t>
            </a:r>
          </a:p>
          <a:p>
            <a:pPr lvl="1"/>
            <a:r>
              <a:rPr lang="en-US" dirty="0"/>
              <a:t>Parsing, arithmetic/logic, and state</a:t>
            </a:r>
          </a:p>
          <a:p>
            <a:pPr lvl="1"/>
            <a:r>
              <a:rPr lang="en-US" dirty="0"/>
              <a:t>Measurement, routing, security, and more</a:t>
            </a:r>
          </a:p>
          <a:p>
            <a:r>
              <a:rPr lang="en-US" dirty="0"/>
              <a:t>But, data planes are hard to program</a:t>
            </a:r>
          </a:p>
          <a:p>
            <a:pPr lvl="1"/>
            <a:r>
              <a:rPr lang="en-US" dirty="0"/>
              <a:t>Low-level programming language (P4)</a:t>
            </a:r>
          </a:p>
          <a:p>
            <a:pPr lvl="1"/>
            <a:r>
              <a:rPr lang="en-US" dirty="0"/>
              <a:t>Resource constraints (memory, processing)</a:t>
            </a:r>
          </a:p>
        </p:txBody>
      </p:sp>
      <p:pic>
        <p:nvPicPr>
          <p:cNvPr id="6" name="Picture 42">
            <a:extLst>
              <a:ext uri="{FF2B5EF4-FFF2-40B4-BE49-F238E27FC236}">
                <a16:creationId xmlns:a16="http://schemas.microsoft.com/office/drawing/2014/main" id="{CA8A6A09-A93E-F06E-38C8-100BEE6074D4}"/>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4391" y="5692985"/>
            <a:ext cx="1455217" cy="8731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Picture 6" descr="A close up of a logo&#10;&#10;Description automatically generated">
            <a:extLst>
              <a:ext uri="{FF2B5EF4-FFF2-40B4-BE49-F238E27FC236}">
                <a16:creationId xmlns:a16="http://schemas.microsoft.com/office/drawing/2014/main" id="{F4ADEB5A-2781-FA3B-5398-E9DB560F262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6807" b="20342"/>
          <a:stretch/>
        </p:blipFill>
        <p:spPr>
          <a:xfrm>
            <a:off x="5265682" y="5443530"/>
            <a:ext cx="601105" cy="498910"/>
          </a:xfrm>
          <a:prstGeom prst="rect">
            <a:avLst/>
          </a:prstGeom>
          <a:effectLst/>
        </p:spPr>
      </p:pic>
    </p:spTree>
    <p:extLst>
      <p:ext uri="{BB962C8B-B14F-4D97-AF65-F5344CB8AC3E}">
        <p14:creationId xmlns:p14="http://schemas.microsoft.com/office/powerpoint/2010/main" val="2493218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D08D63-1847-0647-A1F6-13B2231AD48C}"/>
              </a:ext>
            </a:extLst>
          </p:cNvPr>
          <p:cNvSpPr>
            <a:spLocks noGrp="1"/>
          </p:cNvSpPr>
          <p:nvPr>
            <p:ph type="title"/>
          </p:nvPr>
        </p:nvSpPr>
        <p:spPr/>
        <p:txBody>
          <a:bodyPr/>
          <a:lstStyle/>
          <a:p>
            <a:r>
              <a:rPr lang="en-US" dirty="0"/>
              <a:t>P4All: Elastic Data Structures</a:t>
            </a:r>
          </a:p>
        </p:txBody>
      </p:sp>
      <p:sp>
        <p:nvSpPr>
          <p:cNvPr id="5" name="Text Placeholder 4">
            <a:extLst>
              <a:ext uri="{FF2B5EF4-FFF2-40B4-BE49-F238E27FC236}">
                <a16:creationId xmlns:a16="http://schemas.microsoft.com/office/drawing/2014/main" id="{C7DE710D-C35B-F359-B1CA-F6D8C1E70E80}"/>
              </a:ext>
            </a:extLst>
          </p:cNvPr>
          <p:cNvSpPr>
            <a:spLocks noGrp="1"/>
          </p:cNvSpPr>
          <p:nvPr>
            <p:ph type="body" idx="1"/>
          </p:nvPr>
        </p:nvSpPr>
        <p:spPr/>
        <p:txBody>
          <a:bodyPr/>
          <a:lstStyle/>
          <a:p>
            <a:r>
              <a:rPr lang="en-US" dirty="0"/>
              <a:t>Applications use common data structures</a:t>
            </a:r>
          </a:p>
          <a:p>
            <a:pPr lvl="1"/>
            <a:r>
              <a:rPr lang="en-US" dirty="0"/>
              <a:t>Hash table, sketch, cache, …</a:t>
            </a:r>
          </a:p>
          <a:p>
            <a:r>
              <a:rPr lang="en-US" dirty="0"/>
              <a:t>Work for different shapes and sizes</a:t>
            </a:r>
          </a:p>
          <a:p>
            <a:pPr lvl="1"/>
            <a:r>
              <a:rPr lang="en-US" dirty="0"/>
              <a:t>Count-min sketch with </a:t>
            </a:r>
            <a:r>
              <a:rPr lang="en-US" i="1" dirty="0"/>
              <a:t>r</a:t>
            </a:r>
            <a:r>
              <a:rPr lang="en-US" dirty="0"/>
              <a:t> rows and </a:t>
            </a:r>
            <a:r>
              <a:rPr lang="en-US" i="1" dirty="0"/>
              <a:t>c</a:t>
            </a:r>
            <a:r>
              <a:rPr lang="en-US" dirty="0"/>
              <a:t> columns</a:t>
            </a:r>
          </a:p>
          <a:p>
            <a:pPr lvl="1"/>
            <a:r>
              <a:rPr lang="en-US" dirty="0"/>
              <a:t>Utility depends on the parameter settings</a:t>
            </a:r>
          </a:p>
          <a:p>
            <a:r>
              <a:rPr lang="en-US" dirty="0"/>
              <a:t>Symbolic values</a:t>
            </a:r>
          </a:p>
          <a:p>
            <a:pPr lvl="1"/>
            <a:r>
              <a:rPr lang="en-US" dirty="0"/>
              <a:t>P4 extended with symbolic values and loops</a:t>
            </a:r>
          </a:p>
          <a:p>
            <a:pPr lvl="1"/>
            <a:r>
              <a:rPr lang="en-US" dirty="0"/>
              <a:t>Compiler optimizes to pick concrete values</a:t>
            </a:r>
          </a:p>
        </p:txBody>
      </p:sp>
      <p:sp>
        <p:nvSpPr>
          <p:cNvPr id="6" name="TextBox 5">
            <a:extLst>
              <a:ext uri="{FF2B5EF4-FFF2-40B4-BE49-F238E27FC236}">
                <a16:creationId xmlns:a16="http://schemas.microsoft.com/office/drawing/2014/main" id="{CA42DAE6-F3A8-B1BD-DC35-3785181D553E}"/>
              </a:ext>
            </a:extLst>
          </p:cNvPr>
          <p:cNvSpPr txBox="1"/>
          <p:nvPr/>
        </p:nvSpPr>
        <p:spPr>
          <a:xfrm>
            <a:off x="568474" y="6308725"/>
            <a:ext cx="8291052" cy="400110"/>
          </a:xfrm>
          <a:prstGeom prst="rect">
            <a:avLst/>
          </a:prstGeom>
          <a:noFill/>
        </p:spPr>
        <p:txBody>
          <a:bodyPr wrap="none" rtlCol="0">
            <a:spAutoFit/>
          </a:bodyPr>
          <a:lstStyle/>
          <a:p>
            <a:r>
              <a:rPr lang="en-US" sz="2000" dirty="0"/>
              <a:t>NSDI’22: https://</a:t>
            </a:r>
            <a:r>
              <a:rPr lang="en-US" sz="2000" dirty="0" err="1"/>
              <a:t>www.usenix.org</a:t>
            </a:r>
            <a:r>
              <a:rPr lang="en-US" sz="2000" dirty="0"/>
              <a:t>/conference/nsdi22/presentation/hogan</a:t>
            </a:r>
          </a:p>
        </p:txBody>
      </p:sp>
    </p:spTree>
    <p:extLst>
      <p:ext uri="{BB962C8B-B14F-4D97-AF65-F5344CB8AC3E}">
        <p14:creationId xmlns:p14="http://schemas.microsoft.com/office/powerpoint/2010/main" val="1719792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48F779-2F9E-C6D6-DAA4-B2F7E85303F7}"/>
              </a:ext>
            </a:extLst>
          </p:cNvPr>
          <p:cNvSpPr>
            <a:spLocks noGrp="1"/>
          </p:cNvSpPr>
          <p:nvPr>
            <p:ph type="title"/>
          </p:nvPr>
        </p:nvSpPr>
        <p:spPr/>
        <p:txBody>
          <a:bodyPr/>
          <a:lstStyle/>
          <a:p>
            <a:r>
              <a:rPr lang="en-US" dirty="0"/>
              <a:t>Lucid: Control in the Data Plane </a:t>
            </a:r>
          </a:p>
        </p:txBody>
      </p:sp>
      <p:sp>
        <p:nvSpPr>
          <p:cNvPr id="5" name="Text Placeholder 4">
            <a:extLst>
              <a:ext uri="{FF2B5EF4-FFF2-40B4-BE49-F238E27FC236}">
                <a16:creationId xmlns:a16="http://schemas.microsoft.com/office/drawing/2014/main" id="{625C225E-AC64-8074-0291-D22501BE7184}"/>
              </a:ext>
            </a:extLst>
          </p:cNvPr>
          <p:cNvSpPr>
            <a:spLocks noGrp="1"/>
          </p:cNvSpPr>
          <p:nvPr>
            <p:ph type="body" idx="1"/>
          </p:nvPr>
        </p:nvSpPr>
        <p:spPr>
          <a:xfrm>
            <a:off x="352100" y="1600200"/>
            <a:ext cx="8445062" cy="4525963"/>
          </a:xfrm>
        </p:spPr>
        <p:txBody>
          <a:bodyPr/>
          <a:lstStyle/>
          <a:p>
            <a:r>
              <a:rPr lang="en-US" dirty="0"/>
              <a:t>Network control handles events</a:t>
            </a:r>
          </a:p>
          <a:p>
            <a:pPr lvl="1"/>
            <a:r>
              <a:rPr lang="en-US" dirty="0"/>
              <a:t>Adapt packet processing to new conditions</a:t>
            </a:r>
          </a:p>
          <a:p>
            <a:pPr lvl="1"/>
            <a:r>
              <a:rPr lang="en-US" dirty="0"/>
              <a:t>Access control, routing, telemetry, etc.</a:t>
            </a:r>
          </a:p>
          <a:p>
            <a:r>
              <a:rPr lang="en-US" dirty="0"/>
              <a:t>Data-plane control for speed and scale</a:t>
            </a:r>
          </a:p>
          <a:p>
            <a:pPr lvl="1"/>
            <a:r>
              <a:rPr lang="en-US" dirty="0"/>
              <a:t>Multiple threads (packet processing, control)</a:t>
            </a:r>
          </a:p>
          <a:p>
            <a:pPr lvl="1"/>
            <a:r>
              <a:rPr lang="en-US" dirty="0"/>
              <a:t>Operating on state in the data plane</a:t>
            </a:r>
          </a:p>
          <a:p>
            <a:r>
              <a:rPr lang="en-US" dirty="0"/>
              <a:t>Lucid language and Tofino compiler</a:t>
            </a:r>
          </a:p>
          <a:p>
            <a:pPr lvl="1"/>
            <a:r>
              <a:rPr lang="en-US" dirty="0"/>
              <a:t>Event-based abstractions</a:t>
            </a:r>
          </a:p>
          <a:p>
            <a:pPr lvl="1"/>
            <a:r>
              <a:rPr lang="en-US" dirty="0"/>
              <a:t>Type system matching hardware constraints</a:t>
            </a:r>
          </a:p>
        </p:txBody>
      </p:sp>
      <p:sp>
        <p:nvSpPr>
          <p:cNvPr id="6" name="TextBox 5">
            <a:extLst>
              <a:ext uri="{FF2B5EF4-FFF2-40B4-BE49-F238E27FC236}">
                <a16:creationId xmlns:a16="http://schemas.microsoft.com/office/drawing/2014/main" id="{47715E2D-3F2A-88B1-3968-5945EDA4B52B}"/>
              </a:ext>
            </a:extLst>
          </p:cNvPr>
          <p:cNvSpPr txBox="1"/>
          <p:nvPr/>
        </p:nvSpPr>
        <p:spPr>
          <a:xfrm>
            <a:off x="10512" y="6442841"/>
            <a:ext cx="9153468" cy="338554"/>
          </a:xfrm>
          <a:prstGeom prst="rect">
            <a:avLst/>
          </a:prstGeom>
          <a:noFill/>
        </p:spPr>
        <p:txBody>
          <a:bodyPr wrap="none" rtlCol="0">
            <a:spAutoFit/>
          </a:bodyPr>
          <a:lstStyle/>
          <a:p>
            <a:r>
              <a:rPr lang="en-US" sz="1600" dirty="0"/>
              <a:t>SIGCOMM’21: https://</a:t>
            </a:r>
            <a:r>
              <a:rPr lang="en-US" sz="1600" dirty="0" err="1"/>
              <a:t>conferences.sigcomm.org</a:t>
            </a:r>
            <a:r>
              <a:rPr lang="en-US" sz="1600" dirty="0"/>
              <a:t>/</a:t>
            </a:r>
            <a:r>
              <a:rPr lang="en-US" sz="1600" dirty="0" err="1"/>
              <a:t>sigcomm</a:t>
            </a:r>
            <a:r>
              <a:rPr lang="en-US" sz="1600" dirty="0"/>
              <a:t>/2021/files/papers/3452296.3472903.pdf </a:t>
            </a:r>
          </a:p>
        </p:txBody>
      </p:sp>
    </p:spTree>
    <p:extLst>
      <p:ext uri="{BB962C8B-B14F-4D97-AF65-F5344CB8AC3E}">
        <p14:creationId xmlns:p14="http://schemas.microsoft.com/office/powerpoint/2010/main" val="1710617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A204F-9C6F-B7CA-4F32-FA0E962FFB10}"/>
              </a:ext>
            </a:extLst>
          </p:cNvPr>
          <p:cNvSpPr>
            <a:spLocks noGrp="1"/>
          </p:cNvSpPr>
          <p:nvPr>
            <p:ph type="title"/>
          </p:nvPr>
        </p:nvSpPr>
        <p:spPr>
          <a:xfrm>
            <a:off x="457200" y="104407"/>
            <a:ext cx="8229600" cy="715962"/>
          </a:xfrm>
        </p:spPr>
        <p:txBody>
          <a:bodyPr/>
          <a:lstStyle/>
          <a:p>
            <a:r>
              <a:rPr lang="en-US" sz="3200" dirty="0"/>
              <a:t>Verification of Network Control Planes</a:t>
            </a:r>
          </a:p>
        </p:txBody>
      </p:sp>
      <p:sp>
        <p:nvSpPr>
          <p:cNvPr id="3" name="Content Placeholder 2">
            <a:extLst>
              <a:ext uri="{FF2B5EF4-FFF2-40B4-BE49-F238E27FC236}">
                <a16:creationId xmlns:a16="http://schemas.microsoft.com/office/drawing/2014/main" id="{3FF80BEF-0988-E727-EC83-1ECA56E8FFDA}"/>
              </a:ext>
            </a:extLst>
          </p:cNvPr>
          <p:cNvSpPr>
            <a:spLocks noGrp="1"/>
          </p:cNvSpPr>
          <p:nvPr>
            <p:ph idx="1"/>
          </p:nvPr>
        </p:nvSpPr>
        <p:spPr>
          <a:xfrm>
            <a:off x="682674" y="4769259"/>
            <a:ext cx="8077200" cy="1450471"/>
          </a:xfrm>
        </p:spPr>
        <p:txBody>
          <a:bodyPr/>
          <a:lstStyle/>
          <a:p>
            <a:r>
              <a:rPr lang="en-US" sz="1400" i="1" dirty="0">
                <a:solidFill>
                  <a:srgbClr val="0432FF"/>
                </a:solidFill>
                <a:latin typeface="Poppins" panose="00000500000000000000" pitchFamily="2" charset="0"/>
                <a:cs typeface="Poppins" panose="00000500000000000000" pitchFamily="2" charset="0"/>
              </a:rPr>
              <a:t>Shapeshifter [POPL 2020]: </a:t>
            </a:r>
            <a:r>
              <a:rPr lang="en-US" sz="1400" dirty="0">
                <a:latin typeface="Poppins" panose="00000500000000000000" pitchFamily="2" charset="0"/>
                <a:cs typeface="Poppins" panose="00000500000000000000" pitchFamily="2" charset="0"/>
              </a:rPr>
              <a:t>based on abstract interpretation, scales to large networks</a:t>
            </a:r>
          </a:p>
          <a:p>
            <a:r>
              <a:rPr lang="en-US" sz="1400" i="1" dirty="0">
                <a:solidFill>
                  <a:srgbClr val="0432FF"/>
                </a:solidFill>
                <a:latin typeface="Poppins" panose="00000500000000000000" pitchFamily="2" charset="0"/>
                <a:cs typeface="Poppins" panose="00000500000000000000" pitchFamily="2" charset="0"/>
              </a:rPr>
              <a:t>NV [PLDI 2020]: </a:t>
            </a:r>
            <a:r>
              <a:rPr lang="en-US" sz="1400" dirty="0">
                <a:latin typeface="Poppins" panose="00000500000000000000" pitchFamily="2" charset="0"/>
                <a:cs typeface="Poppins" panose="00000500000000000000" pitchFamily="2" charset="0"/>
              </a:rPr>
              <a:t>fast MTBDD-based simulation, fast failure analysis</a:t>
            </a:r>
          </a:p>
          <a:p>
            <a:r>
              <a:rPr lang="en-US" sz="1400" i="1" dirty="0">
                <a:solidFill>
                  <a:srgbClr val="0432FF"/>
                </a:solidFill>
                <a:latin typeface="Poppins" panose="00000500000000000000" pitchFamily="2" charset="0"/>
                <a:cs typeface="Poppins" panose="00000500000000000000" pitchFamily="2" charset="0"/>
              </a:rPr>
              <a:t>Origami [CAV 2019]: </a:t>
            </a:r>
            <a:r>
              <a:rPr lang="en-US" sz="1400" dirty="0">
                <a:latin typeface="Poppins" panose="00000500000000000000" pitchFamily="2" charset="0"/>
                <a:cs typeface="Poppins" panose="00000500000000000000" pitchFamily="2" charset="0"/>
              </a:rPr>
              <a:t>exploits topological symmetry, scalable failure analysis</a:t>
            </a:r>
          </a:p>
          <a:p>
            <a:r>
              <a:rPr lang="en-US" sz="1400" i="1" dirty="0">
                <a:solidFill>
                  <a:srgbClr val="0432FF"/>
                </a:solidFill>
                <a:latin typeface="Poppins" panose="00000500000000000000" pitchFamily="2" charset="0"/>
                <a:cs typeface="Poppins" panose="00000500000000000000" pitchFamily="2" charset="0"/>
              </a:rPr>
              <a:t>ACORN [FMCAD 2022]: </a:t>
            </a:r>
            <a:r>
              <a:rPr lang="en-US" sz="1400" dirty="0">
                <a:latin typeface="Poppins" panose="00000500000000000000" pitchFamily="2" charset="0"/>
                <a:cs typeface="Poppins" panose="00000500000000000000" pitchFamily="2" charset="0"/>
              </a:rPr>
              <a:t>network routing abstractions, 10x scalability </a:t>
            </a:r>
            <a:endParaRPr lang="en-US" sz="1400" i="1" dirty="0">
              <a:solidFill>
                <a:srgbClr val="0432FF"/>
              </a:solidFill>
              <a:latin typeface="Poppins" panose="00000500000000000000" pitchFamily="2" charset="0"/>
              <a:cs typeface="Poppins" panose="00000500000000000000" pitchFamily="2" charset="0"/>
            </a:endParaRPr>
          </a:p>
          <a:p>
            <a:r>
              <a:rPr lang="en-US" sz="1400" i="1" dirty="0" err="1">
                <a:solidFill>
                  <a:srgbClr val="0432FF"/>
                </a:solidFill>
                <a:latin typeface="Poppins" panose="00000500000000000000" pitchFamily="2" charset="0"/>
                <a:cs typeface="Poppins" panose="00000500000000000000" pitchFamily="2" charset="0"/>
              </a:rPr>
              <a:t>Kirigami</a:t>
            </a:r>
            <a:r>
              <a:rPr lang="en-US" sz="1400" i="1" dirty="0">
                <a:solidFill>
                  <a:srgbClr val="0432FF"/>
                </a:solidFill>
                <a:latin typeface="Poppins" panose="00000500000000000000" pitchFamily="2" charset="0"/>
                <a:cs typeface="Poppins" panose="00000500000000000000" pitchFamily="2" charset="0"/>
              </a:rPr>
              <a:t> [ICNP 2022], Timepiece [submitted]: </a:t>
            </a:r>
            <a:r>
              <a:rPr lang="en-US" sz="1400" dirty="0">
                <a:solidFill>
                  <a:schemeClr val="tx2"/>
                </a:solidFill>
                <a:latin typeface="Poppins" panose="00000500000000000000" pitchFamily="2" charset="0"/>
                <a:cs typeface="Poppins" panose="00000500000000000000" pitchFamily="2" charset="0"/>
              </a:rPr>
              <a:t>modular verification, temporal model for invariants (user-provided annotations), can scale to very large networks</a:t>
            </a:r>
            <a:endParaRPr lang="en-US" sz="1400" dirty="0"/>
          </a:p>
        </p:txBody>
      </p:sp>
      <p:grpSp>
        <p:nvGrpSpPr>
          <p:cNvPr id="21" name="Group 20">
            <a:extLst>
              <a:ext uri="{FF2B5EF4-FFF2-40B4-BE49-F238E27FC236}">
                <a16:creationId xmlns:a16="http://schemas.microsoft.com/office/drawing/2014/main" id="{2895BAB4-A044-A878-9BF7-6D92C25E9D5E}"/>
              </a:ext>
            </a:extLst>
          </p:cNvPr>
          <p:cNvGrpSpPr/>
          <p:nvPr/>
        </p:nvGrpSpPr>
        <p:grpSpPr>
          <a:xfrm>
            <a:off x="990600" y="2374871"/>
            <a:ext cx="6808639" cy="1972021"/>
            <a:chOff x="1945124" y="1513146"/>
            <a:chExt cx="4459254" cy="999441"/>
          </a:xfrm>
        </p:grpSpPr>
        <p:sp>
          <p:nvSpPr>
            <p:cNvPr id="7" name="TextBox 6">
              <a:extLst>
                <a:ext uri="{FF2B5EF4-FFF2-40B4-BE49-F238E27FC236}">
                  <a16:creationId xmlns:a16="http://schemas.microsoft.com/office/drawing/2014/main" id="{DAC62A11-F424-8AD2-14F9-BE3C56D2A38A}"/>
                </a:ext>
              </a:extLst>
            </p:cNvPr>
            <p:cNvSpPr txBox="1"/>
            <p:nvPr/>
          </p:nvSpPr>
          <p:spPr>
            <a:xfrm>
              <a:off x="1945124" y="1644961"/>
              <a:ext cx="843257" cy="140386"/>
            </a:xfrm>
            <a:prstGeom prst="rect">
              <a:avLst/>
            </a:prstGeom>
            <a:noFill/>
          </p:spPr>
          <p:txBody>
            <a:bodyPr wrap="none" rtlCol="0">
              <a:spAutoFit/>
            </a:bodyPr>
            <a:lstStyle/>
            <a:p>
              <a:r>
                <a:rPr lang="en-US" sz="1200" dirty="0">
                  <a:solidFill>
                    <a:schemeClr val="tx2"/>
                  </a:solidFill>
                  <a:latin typeface="Poppins" panose="00000500000000000000" pitchFamily="2" charset="0"/>
                  <a:cs typeface="Poppins" panose="00000500000000000000" pitchFamily="2" charset="0"/>
                </a:rPr>
                <a:t>Research idea</a:t>
              </a:r>
            </a:p>
          </p:txBody>
        </p:sp>
        <p:sp>
          <p:nvSpPr>
            <p:cNvPr id="8" name="Rounded Rectangle 15">
              <a:extLst>
                <a:ext uri="{FF2B5EF4-FFF2-40B4-BE49-F238E27FC236}">
                  <a16:creationId xmlns:a16="http://schemas.microsoft.com/office/drawing/2014/main" id="{93E5911A-F19A-DE18-9709-5D38DD36AD2B}"/>
                </a:ext>
              </a:extLst>
            </p:cNvPr>
            <p:cNvSpPr/>
            <p:nvPr/>
          </p:nvSpPr>
          <p:spPr>
            <a:xfrm>
              <a:off x="3156284" y="1917722"/>
              <a:ext cx="801787" cy="297281"/>
            </a:xfrm>
            <a:prstGeom prst="roundRect">
              <a:avLst>
                <a:gd name="adj" fmla="val 0"/>
              </a:avLst>
            </a:prstGeom>
            <a:solidFill>
              <a:schemeClr val="accent2">
                <a:lumMod val="20000"/>
                <a:lumOff val="80000"/>
              </a:schemeClr>
            </a:solidFill>
            <a:ln w="127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100"/>
            </a:p>
          </p:txBody>
        </p:sp>
        <p:sp>
          <p:nvSpPr>
            <p:cNvPr id="9" name="Rounded Rectangle 39">
              <a:extLst>
                <a:ext uri="{FF2B5EF4-FFF2-40B4-BE49-F238E27FC236}">
                  <a16:creationId xmlns:a16="http://schemas.microsoft.com/office/drawing/2014/main" id="{090874B1-13A3-6AC3-EB76-641A8A44D556}"/>
                </a:ext>
              </a:extLst>
            </p:cNvPr>
            <p:cNvSpPr/>
            <p:nvPr/>
          </p:nvSpPr>
          <p:spPr>
            <a:xfrm>
              <a:off x="5195429" y="1916917"/>
              <a:ext cx="268670" cy="298895"/>
            </a:xfrm>
            <a:prstGeom prst="roundRect">
              <a:avLst/>
            </a:prstGeom>
            <a:solidFill>
              <a:schemeClr val="accent3">
                <a:lumMod val="20000"/>
                <a:lumOff val="80000"/>
              </a:schemeClr>
            </a:solidFill>
            <a:ln w="127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100" dirty="0"/>
            </a:p>
          </p:txBody>
        </p:sp>
        <p:cxnSp>
          <p:nvCxnSpPr>
            <p:cNvPr id="10" name="Straight Arrow Connector 9">
              <a:extLst>
                <a:ext uri="{FF2B5EF4-FFF2-40B4-BE49-F238E27FC236}">
                  <a16:creationId xmlns:a16="http://schemas.microsoft.com/office/drawing/2014/main" id="{28916784-2EB5-979C-B179-C6BDC55C29CE}"/>
                </a:ext>
              </a:extLst>
            </p:cNvPr>
            <p:cNvCxnSpPr>
              <a:cxnSpLocks/>
            </p:cNvCxnSpPr>
            <p:nvPr/>
          </p:nvCxnSpPr>
          <p:spPr>
            <a:xfrm>
              <a:off x="4648908" y="2064138"/>
              <a:ext cx="546522" cy="222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C73FB913-19D6-8E57-0096-784BAFB0A695}"/>
                </a:ext>
              </a:extLst>
            </p:cNvPr>
            <p:cNvCxnSpPr>
              <a:cxnSpLocks/>
              <a:stCxn id="13" idx="3"/>
              <a:endCxn id="19" idx="1"/>
            </p:cNvCxnSpPr>
            <p:nvPr/>
          </p:nvCxnSpPr>
          <p:spPr>
            <a:xfrm flipV="1">
              <a:off x="2704076" y="2060434"/>
              <a:ext cx="441021" cy="370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0C1BF21-CE2D-D752-3338-65D64ED569DE}"/>
                </a:ext>
              </a:extLst>
            </p:cNvPr>
            <p:cNvSpPr txBox="1"/>
            <p:nvPr/>
          </p:nvSpPr>
          <p:spPr>
            <a:xfrm>
              <a:off x="4093040" y="2278610"/>
              <a:ext cx="908349" cy="233977"/>
            </a:xfrm>
            <a:prstGeom prst="rect">
              <a:avLst/>
            </a:prstGeom>
            <a:noFill/>
          </p:spPr>
          <p:txBody>
            <a:bodyPr wrap="none" rtlCol="0">
              <a:spAutoFit/>
            </a:bodyPr>
            <a:lstStyle/>
            <a:p>
              <a:pPr algn="ctr"/>
              <a:r>
                <a:rPr lang="en-US" sz="1200" dirty="0">
                  <a:solidFill>
                    <a:schemeClr val="tx2"/>
                  </a:solidFill>
                  <a:latin typeface="Poppins" panose="00000500000000000000" pitchFamily="2" charset="0"/>
                  <a:cs typeface="Poppins" panose="00000500000000000000" pitchFamily="2" charset="0"/>
                </a:rPr>
                <a:t>Implement </a:t>
              </a:r>
            </a:p>
            <a:p>
              <a:pPr algn="ctr"/>
              <a:r>
                <a:rPr lang="en-US" sz="1200" dirty="0">
                  <a:solidFill>
                    <a:schemeClr val="tx2"/>
                  </a:solidFill>
                  <a:latin typeface="Poppins" panose="00000500000000000000" pitchFamily="2" charset="0"/>
                  <a:cs typeface="Poppins" panose="00000500000000000000" pitchFamily="2" charset="0"/>
                </a:rPr>
                <a:t>Analysis (in NV)</a:t>
              </a:r>
            </a:p>
          </p:txBody>
        </p:sp>
        <p:pic>
          <p:nvPicPr>
            <p:cNvPr id="13" name="Picture 12" descr="A close up of a logo&#10;&#10;Description automatically generated">
              <a:extLst>
                <a:ext uri="{FF2B5EF4-FFF2-40B4-BE49-F238E27FC236}">
                  <a16:creationId xmlns:a16="http://schemas.microsoft.com/office/drawing/2014/main" id="{86E5F1A9-660F-76A8-585C-D7B3CD2B7220}"/>
                </a:ext>
              </a:extLst>
            </p:cNvPr>
            <p:cNvPicPr>
              <a:picLocks noChangeAspect="1"/>
            </p:cNvPicPr>
            <p:nvPr/>
          </p:nvPicPr>
          <p:blipFill>
            <a:blip r:embed="rId2" cstate="email">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30148" y="1874916"/>
              <a:ext cx="573928" cy="378443"/>
            </a:xfrm>
            <a:prstGeom prst="rect">
              <a:avLst/>
            </a:prstGeom>
            <a:solidFill>
              <a:srgbClr val="FFC000"/>
            </a:solidFill>
            <a:ln>
              <a:solidFill>
                <a:schemeClr val="tx1"/>
              </a:solidFill>
            </a:ln>
          </p:spPr>
        </p:pic>
        <p:sp>
          <p:nvSpPr>
            <p:cNvPr id="14" name="TextBox 13">
              <a:extLst>
                <a:ext uri="{FF2B5EF4-FFF2-40B4-BE49-F238E27FC236}">
                  <a16:creationId xmlns:a16="http://schemas.microsoft.com/office/drawing/2014/main" id="{3CB49408-6B24-7D03-D035-CAA0C39593B2}"/>
                </a:ext>
              </a:extLst>
            </p:cNvPr>
            <p:cNvSpPr txBox="1"/>
            <p:nvPr/>
          </p:nvSpPr>
          <p:spPr>
            <a:xfrm>
              <a:off x="5105326" y="2276277"/>
              <a:ext cx="581839" cy="233977"/>
            </a:xfrm>
            <a:prstGeom prst="rect">
              <a:avLst/>
            </a:prstGeom>
            <a:noFill/>
          </p:spPr>
          <p:txBody>
            <a:bodyPr wrap="none" rtlCol="0">
              <a:spAutoFit/>
            </a:bodyPr>
            <a:lstStyle/>
            <a:p>
              <a:pPr algn="ctr"/>
              <a:r>
                <a:rPr lang="en-US" sz="1200" dirty="0">
                  <a:solidFill>
                    <a:schemeClr val="tx2"/>
                  </a:solidFill>
                  <a:latin typeface="Poppins" panose="00000500000000000000" pitchFamily="2" charset="0"/>
                  <a:cs typeface="Poppins" panose="00000500000000000000" pitchFamily="2" charset="0"/>
                </a:rPr>
                <a:t>Evaluate </a:t>
              </a:r>
            </a:p>
            <a:p>
              <a:pPr algn="ctr"/>
              <a:r>
                <a:rPr lang="en-US" sz="1200" dirty="0">
                  <a:solidFill>
                    <a:schemeClr val="tx2"/>
                  </a:solidFill>
                  <a:latin typeface="Poppins" panose="00000500000000000000" pitchFamily="2" charset="0"/>
                  <a:cs typeface="Poppins" panose="00000500000000000000" pitchFamily="2" charset="0"/>
                </a:rPr>
                <a:t>analysis</a:t>
              </a:r>
            </a:p>
          </p:txBody>
        </p:sp>
        <p:cxnSp>
          <p:nvCxnSpPr>
            <p:cNvPr id="15" name="Connector: Elbow 43">
              <a:extLst>
                <a:ext uri="{FF2B5EF4-FFF2-40B4-BE49-F238E27FC236}">
                  <a16:creationId xmlns:a16="http://schemas.microsoft.com/office/drawing/2014/main" id="{E2088D16-BA53-8466-DEAF-3F652E22D02A}"/>
                </a:ext>
              </a:extLst>
            </p:cNvPr>
            <p:cNvCxnSpPr>
              <a:cxnSpLocks/>
              <a:stCxn id="9" idx="0"/>
              <a:endCxn id="24" idx="0"/>
            </p:cNvCxnSpPr>
            <p:nvPr/>
          </p:nvCxnSpPr>
          <p:spPr>
            <a:xfrm rot="16200000" flipV="1">
              <a:off x="4911153" y="1497441"/>
              <a:ext cx="7245" cy="838952"/>
            </a:xfrm>
            <a:prstGeom prst="bentConnector3">
              <a:avLst>
                <a:gd name="adj1" fmla="val 311622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B3C19AC-2C32-3CC6-68B3-1E3A3DB3B283}"/>
                </a:ext>
              </a:extLst>
            </p:cNvPr>
            <p:cNvSpPr txBox="1"/>
            <p:nvPr/>
          </p:nvSpPr>
          <p:spPr>
            <a:xfrm>
              <a:off x="4137863" y="1513146"/>
              <a:ext cx="705899" cy="140386"/>
            </a:xfrm>
            <a:prstGeom prst="rect">
              <a:avLst/>
            </a:prstGeom>
            <a:noFill/>
          </p:spPr>
          <p:txBody>
            <a:bodyPr wrap="square" rtlCol="0">
              <a:spAutoFit/>
            </a:bodyPr>
            <a:lstStyle/>
            <a:p>
              <a:pPr algn="ctr"/>
              <a:r>
                <a:rPr lang="en-US" sz="1200" dirty="0">
                  <a:solidFill>
                    <a:schemeClr val="tx2"/>
                  </a:solidFill>
                  <a:latin typeface="Poppins" panose="00000500000000000000" pitchFamily="2" charset="0"/>
                  <a:cs typeface="Poppins" panose="00000500000000000000" pitchFamily="2" charset="0"/>
                </a:rPr>
                <a:t>Iterate</a:t>
              </a:r>
            </a:p>
          </p:txBody>
        </p:sp>
        <p:cxnSp>
          <p:nvCxnSpPr>
            <p:cNvPr id="17" name="Straight Arrow Connector 16">
              <a:extLst>
                <a:ext uri="{FF2B5EF4-FFF2-40B4-BE49-F238E27FC236}">
                  <a16:creationId xmlns:a16="http://schemas.microsoft.com/office/drawing/2014/main" id="{CA8636A5-DA02-9FF5-66A7-BE7B09C814C9}"/>
                </a:ext>
              </a:extLst>
            </p:cNvPr>
            <p:cNvCxnSpPr>
              <a:cxnSpLocks/>
            </p:cNvCxnSpPr>
            <p:nvPr/>
          </p:nvCxnSpPr>
          <p:spPr>
            <a:xfrm>
              <a:off x="5464099" y="2066364"/>
              <a:ext cx="38660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1ABDECEA-05DC-A176-BDC2-BA6C0D2D1795}"/>
                </a:ext>
              </a:extLst>
            </p:cNvPr>
            <p:cNvSpPr txBox="1"/>
            <p:nvPr/>
          </p:nvSpPr>
          <p:spPr>
            <a:xfrm>
              <a:off x="5870833" y="1990198"/>
              <a:ext cx="533545" cy="140386"/>
            </a:xfrm>
            <a:prstGeom prst="rect">
              <a:avLst/>
            </a:prstGeom>
            <a:noFill/>
          </p:spPr>
          <p:txBody>
            <a:bodyPr wrap="none" rtlCol="0">
              <a:spAutoFit/>
            </a:bodyPr>
            <a:lstStyle/>
            <a:p>
              <a:r>
                <a:rPr lang="en-US" sz="1200" dirty="0">
                  <a:solidFill>
                    <a:schemeClr val="tx2"/>
                  </a:solidFill>
                  <a:latin typeface="Poppins" panose="00000500000000000000" pitchFamily="2" charset="0"/>
                  <a:cs typeface="Poppins" panose="00000500000000000000" pitchFamily="2" charset="0"/>
                </a:rPr>
                <a:t>Success</a:t>
              </a:r>
            </a:p>
          </p:txBody>
        </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84955101-A8DA-EEF6-7408-A6F29C574FA1}"/>
                    </a:ext>
                  </a:extLst>
                </p:cNvPr>
                <p:cNvSpPr txBox="1"/>
                <p:nvPr/>
              </p:nvSpPr>
              <p:spPr>
                <a:xfrm>
                  <a:off x="3145097" y="1990198"/>
                  <a:ext cx="841707" cy="1404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m:t>
                        </m:r>
                        <m:r>
                          <a:rPr lang="en-US" sz="1600" b="0" i="1" smtClean="0">
                            <a:latin typeface="Cambria Math" panose="02040503050406030204" pitchFamily="18" charset="0"/>
                          </a:rPr>
                          <m:t>𝑆</m:t>
                        </m:r>
                        <m:r>
                          <a:rPr lang="en-US" sz="1600" b="0" i="1" smtClean="0">
                            <a:latin typeface="Cambria Math" panose="02040503050406030204" pitchFamily="18" charset="0"/>
                          </a:rPr>
                          <m:t>, ⊕,</m:t>
                        </m:r>
                        <m:r>
                          <a:rPr lang="en-US" sz="1600" b="0" i="1" smtClean="0">
                            <a:latin typeface="Cambria Math" panose="02040503050406030204" pitchFamily="18" charset="0"/>
                          </a:rPr>
                          <m:t>𝑓</m:t>
                        </m:r>
                        <m:r>
                          <a:rPr lang="en-US" sz="1600" b="0" i="1" smtClean="0">
                            <a:latin typeface="Cambria Math" panose="02040503050406030204" pitchFamily="18" charset="0"/>
                          </a:rPr>
                          <m:t>,</m:t>
                        </m:r>
                        <m:r>
                          <a:rPr lang="en-US" sz="1600" b="0" i="1" smtClean="0">
                            <a:latin typeface="Cambria Math" panose="02040503050406030204" pitchFamily="18" charset="0"/>
                          </a:rPr>
                          <m:t>𝑖𝑛𝑖𝑡</m:t>
                        </m:r>
                        <m:r>
                          <a:rPr lang="en-US" sz="1600" b="0" i="1" smtClean="0">
                            <a:latin typeface="Cambria Math" panose="02040503050406030204" pitchFamily="18" charset="0"/>
                          </a:rPr>
                          <m:t>)</m:t>
                        </m:r>
                      </m:oMath>
                    </m:oMathPara>
                  </a14:m>
                  <a:endParaRPr lang="en-US" sz="1100" dirty="0"/>
                </a:p>
              </p:txBody>
            </p:sp>
          </mc:Choice>
          <mc:Fallback xmlns="">
            <p:sp>
              <p:nvSpPr>
                <p:cNvPr id="19" name="TextBox 18">
                  <a:extLst>
                    <a:ext uri="{FF2B5EF4-FFF2-40B4-BE49-F238E27FC236}">
                      <a16:creationId xmlns:a16="http://schemas.microsoft.com/office/drawing/2014/main" id="{84955101-A8DA-EEF6-7408-A6F29C574FA1}"/>
                    </a:ext>
                  </a:extLst>
                </p:cNvPr>
                <p:cNvSpPr txBox="1">
                  <a:spLocks noRot="1" noChangeAspect="1" noMove="1" noResize="1" noEditPoints="1" noAdjustHandles="1" noChangeArrowheads="1" noChangeShapeType="1" noTextEdit="1"/>
                </p:cNvSpPr>
                <p:nvPr/>
              </p:nvSpPr>
              <p:spPr>
                <a:xfrm>
                  <a:off x="3145097" y="1990198"/>
                  <a:ext cx="841707" cy="140472"/>
                </a:xfrm>
                <a:prstGeom prst="rect">
                  <a:avLst/>
                </a:prstGeom>
                <a:blipFill>
                  <a:blip r:embed="rId4"/>
                  <a:stretch>
                    <a:fillRect l="-1961" r="-980" b="-27273"/>
                  </a:stretch>
                </a:blipFill>
              </p:spPr>
              <p:txBody>
                <a:bodyPr/>
                <a:lstStyle/>
                <a:p>
                  <a:r>
                    <a:rPr lang="en-US">
                      <a:noFill/>
                    </a:rPr>
                    <a:t> </a:t>
                  </a:r>
                </a:p>
              </p:txBody>
            </p:sp>
          </mc:Fallback>
        </mc:AlternateContent>
        <p:sp>
          <p:nvSpPr>
            <p:cNvPr id="22" name="TextBox 21">
              <a:extLst>
                <a:ext uri="{FF2B5EF4-FFF2-40B4-BE49-F238E27FC236}">
                  <a16:creationId xmlns:a16="http://schemas.microsoft.com/office/drawing/2014/main" id="{AAF6877C-FEA2-A1B2-039F-D567F03EE4F0}"/>
                </a:ext>
              </a:extLst>
            </p:cNvPr>
            <p:cNvSpPr txBox="1"/>
            <p:nvPr/>
          </p:nvSpPr>
          <p:spPr>
            <a:xfrm>
              <a:off x="2898092" y="2278610"/>
              <a:ext cx="1241224" cy="233977"/>
            </a:xfrm>
            <a:prstGeom prst="rect">
              <a:avLst/>
            </a:prstGeom>
            <a:noFill/>
          </p:spPr>
          <p:txBody>
            <a:bodyPr wrap="square" rtlCol="0">
              <a:spAutoFit/>
            </a:bodyPr>
            <a:lstStyle/>
            <a:p>
              <a:pPr algn="ctr"/>
              <a:r>
                <a:rPr lang="en-US" sz="1200" dirty="0">
                  <a:solidFill>
                    <a:schemeClr val="tx2"/>
                  </a:solidFill>
                  <a:latin typeface="Poppins" panose="00000500000000000000" pitchFamily="2" charset="0"/>
                  <a:cs typeface="Poppins" panose="00000500000000000000" pitchFamily="2" charset="0"/>
                </a:rPr>
                <a:t>Stable Routing Paths model</a:t>
              </a:r>
            </a:p>
          </p:txBody>
        </p:sp>
        <p:sp>
          <p:nvSpPr>
            <p:cNvPr id="24" name="Rounded Rectangle 39">
              <a:extLst>
                <a:ext uri="{FF2B5EF4-FFF2-40B4-BE49-F238E27FC236}">
                  <a16:creationId xmlns:a16="http://schemas.microsoft.com/office/drawing/2014/main" id="{E357EA15-E4D6-C9E1-BFC6-478EFA2BB68A}"/>
                </a:ext>
              </a:extLst>
            </p:cNvPr>
            <p:cNvSpPr/>
            <p:nvPr/>
          </p:nvSpPr>
          <p:spPr>
            <a:xfrm>
              <a:off x="4356477" y="1916917"/>
              <a:ext cx="268670" cy="298895"/>
            </a:xfrm>
            <a:prstGeom prst="roundRect">
              <a:avLst/>
            </a:prstGeom>
            <a:solidFill>
              <a:schemeClr val="accent3">
                <a:lumMod val="20000"/>
                <a:lumOff val="80000"/>
              </a:schemeClr>
            </a:solidFill>
            <a:ln w="127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100" dirty="0"/>
            </a:p>
          </p:txBody>
        </p:sp>
        <p:cxnSp>
          <p:nvCxnSpPr>
            <p:cNvPr id="31" name="Straight Arrow Connector 30">
              <a:extLst>
                <a:ext uri="{FF2B5EF4-FFF2-40B4-BE49-F238E27FC236}">
                  <a16:creationId xmlns:a16="http://schemas.microsoft.com/office/drawing/2014/main" id="{09951C44-3944-13E1-2A27-6EAFD986AEFD}"/>
                </a:ext>
              </a:extLst>
            </p:cNvPr>
            <p:cNvCxnSpPr>
              <a:cxnSpLocks/>
              <a:endCxn id="24" idx="1"/>
            </p:cNvCxnSpPr>
            <p:nvPr/>
          </p:nvCxnSpPr>
          <p:spPr>
            <a:xfrm>
              <a:off x="3976868" y="2066000"/>
              <a:ext cx="379609" cy="3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2" name="Connector: Elbow 43">
              <a:extLst>
                <a:ext uri="{FF2B5EF4-FFF2-40B4-BE49-F238E27FC236}">
                  <a16:creationId xmlns:a16="http://schemas.microsoft.com/office/drawing/2014/main" id="{3E248D14-5181-9C62-EBC0-B9F17AA6BCBF}"/>
                </a:ext>
              </a:extLst>
            </p:cNvPr>
            <p:cNvCxnSpPr>
              <a:cxnSpLocks/>
              <a:endCxn id="8" idx="0"/>
            </p:cNvCxnSpPr>
            <p:nvPr/>
          </p:nvCxnSpPr>
          <p:spPr>
            <a:xfrm rot="10800000">
              <a:off x="3557178" y="1917722"/>
              <a:ext cx="1760330" cy="1008"/>
            </a:xfrm>
            <a:prstGeom prst="bentConnector4">
              <a:avLst>
                <a:gd name="adj1" fmla="val -463"/>
                <a:gd name="adj2" fmla="val 21391058"/>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49" name="Content Placeholder 2">
            <a:extLst>
              <a:ext uri="{FF2B5EF4-FFF2-40B4-BE49-F238E27FC236}">
                <a16:creationId xmlns:a16="http://schemas.microsoft.com/office/drawing/2014/main" id="{76743798-8BE4-6322-28CF-5075800E60A4}"/>
              </a:ext>
            </a:extLst>
          </p:cNvPr>
          <p:cNvSpPr txBox="1">
            <a:spLocks/>
          </p:cNvSpPr>
          <p:nvPr/>
        </p:nvSpPr>
        <p:spPr bwMode="auto">
          <a:xfrm>
            <a:off x="685800" y="970389"/>
            <a:ext cx="8001000" cy="1192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600" i="1" kern="0" dirty="0">
                <a:solidFill>
                  <a:srgbClr val="0432FF"/>
                </a:solidFill>
                <a:latin typeface="Poppins" panose="00000500000000000000" pitchFamily="2" charset="0"/>
                <a:cs typeface="Poppins" panose="00000500000000000000" pitchFamily="2" charset="0"/>
              </a:rPr>
              <a:t>NV (Network Verifier) platform  </a:t>
            </a:r>
          </a:p>
          <a:p>
            <a:r>
              <a:rPr lang="en-US" sz="1400" kern="0" dirty="0">
                <a:latin typeface="Poppins" panose="00000500000000000000" pitchFamily="2" charset="0"/>
                <a:cs typeface="Poppins" panose="00000500000000000000" pitchFamily="2" charset="0"/>
              </a:rPr>
              <a:t>based on the Stable Routing Paths (SRP) model of a network control plane</a:t>
            </a:r>
          </a:p>
          <a:p>
            <a:r>
              <a:rPr lang="en-US" sz="1400" kern="0" dirty="0">
                <a:latin typeface="Poppins" panose="00000500000000000000" pitchFamily="2" charset="0"/>
                <a:cs typeface="Poppins" panose="00000500000000000000" pitchFamily="2" charset="0"/>
              </a:rPr>
              <a:t>supports a wide range of properties: reachability, failures, device equivalence</a:t>
            </a:r>
          </a:p>
          <a:p>
            <a:r>
              <a:rPr lang="en-US" sz="1400" kern="0" dirty="0">
                <a:latin typeface="Poppins" panose="00000500000000000000" pitchFamily="2" charset="0"/>
                <a:cs typeface="Poppins" panose="00000500000000000000" pitchFamily="2" charset="0"/>
              </a:rPr>
              <a:t>integrated with multiple backend verifiers</a:t>
            </a:r>
          </a:p>
          <a:p>
            <a:endParaRPr lang="en-US" sz="1400" kern="0"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146473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cxnSp>
        <p:nvCxnSpPr>
          <p:cNvPr id="112" name="Google Shape;112;p3"/>
          <p:cNvCxnSpPr/>
          <p:nvPr/>
        </p:nvCxnSpPr>
        <p:spPr>
          <a:xfrm>
            <a:off x="0" y="533400"/>
            <a:ext cx="9144000" cy="0"/>
          </a:xfrm>
          <a:prstGeom prst="straightConnector1">
            <a:avLst/>
          </a:prstGeom>
          <a:noFill/>
          <a:ln w="12700" cap="flat" cmpd="sng">
            <a:solidFill>
              <a:schemeClr val="dk1"/>
            </a:solidFill>
            <a:prstDash val="solid"/>
            <a:round/>
            <a:headEnd type="none" w="sm" len="sm"/>
            <a:tailEnd type="none" w="sm" len="sm"/>
          </a:ln>
        </p:spPr>
      </p:cxnSp>
      <p:cxnSp>
        <p:nvCxnSpPr>
          <p:cNvPr id="113" name="Google Shape;113;p3"/>
          <p:cNvCxnSpPr/>
          <p:nvPr/>
        </p:nvCxnSpPr>
        <p:spPr>
          <a:xfrm>
            <a:off x="0" y="3657600"/>
            <a:ext cx="9144000" cy="0"/>
          </a:xfrm>
          <a:prstGeom prst="straightConnector1">
            <a:avLst/>
          </a:prstGeom>
          <a:noFill/>
          <a:ln w="12700" cap="flat" cmpd="sng">
            <a:solidFill>
              <a:schemeClr val="dk1"/>
            </a:solidFill>
            <a:prstDash val="solid"/>
            <a:round/>
            <a:headEnd type="none" w="sm" len="sm"/>
            <a:tailEnd type="none" w="sm" len="sm"/>
          </a:ln>
        </p:spPr>
      </p:cxnSp>
      <p:cxnSp>
        <p:nvCxnSpPr>
          <p:cNvPr id="114" name="Google Shape;114;p3"/>
          <p:cNvCxnSpPr/>
          <p:nvPr/>
        </p:nvCxnSpPr>
        <p:spPr>
          <a:xfrm>
            <a:off x="4267200" y="533400"/>
            <a:ext cx="0" cy="6324600"/>
          </a:xfrm>
          <a:prstGeom prst="straightConnector1">
            <a:avLst/>
          </a:prstGeom>
          <a:noFill/>
          <a:ln w="12700" cap="flat" cmpd="sng">
            <a:solidFill>
              <a:schemeClr val="dk1"/>
            </a:solidFill>
            <a:prstDash val="solid"/>
            <a:round/>
            <a:headEnd type="none" w="sm" len="sm"/>
            <a:tailEnd type="none" w="sm" len="sm"/>
          </a:ln>
        </p:spPr>
      </p:cxnSp>
      <p:sp>
        <p:nvSpPr>
          <p:cNvPr id="115" name="Google Shape;115;p3"/>
          <p:cNvSpPr txBox="1"/>
          <p:nvPr/>
        </p:nvSpPr>
        <p:spPr>
          <a:xfrm>
            <a:off x="76200" y="47625"/>
            <a:ext cx="7315200" cy="469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FF0000"/>
              </a:buClr>
              <a:buSzPts val="1200"/>
              <a:buFont typeface="Arial"/>
              <a:buNone/>
            </a:pPr>
            <a:r>
              <a:rPr lang="en-US" sz="1200" b="1" i="1" u="none" strike="noStrike" cap="none" dirty="0" err="1">
                <a:solidFill>
                  <a:srgbClr val="FF0000"/>
                </a:solidFill>
                <a:latin typeface="Arial"/>
                <a:ea typeface="Arial"/>
                <a:cs typeface="Arial"/>
                <a:sym typeface="Arial"/>
              </a:rPr>
              <a:t>FMitF</a:t>
            </a:r>
            <a:r>
              <a:rPr lang="en-US" sz="1200" b="1" i="1" u="none" strike="noStrike" cap="none" dirty="0">
                <a:solidFill>
                  <a:srgbClr val="FF0000"/>
                </a:solidFill>
                <a:latin typeface="Arial"/>
                <a:ea typeface="Arial"/>
                <a:cs typeface="Arial"/>
                <a:sym typeface="Arial"/>
              </a:rPr>
              <a:t>: </a:t>
            </a:r>
            <a:r>
              <a:rPr lang="en-US" sz="1200" b="1" i="1" u="none" strike="noStrike" cap="none" dirty="0" err="1">
                <a:solidFill>
                  <a:srgbClr val="FF0000"/>
                </a:solidFill>
                <a:latin typeface="Arial"/>
                <a:ea typeface="Arial"/>
                <a:cs typeface="Arial"/>
                <a:sym typeface="Arial"/>
              </a:rPr>
              <a:t>OpenRDC</a:t>
            </a:r>
            <a:r>
              <a:rPr lang="en-US" sz="1200" b="1" i="1" u="none" strike="noStrike" cap="none" dirty="0">
                <a:solidFill>
                  <a:srgbClr val="FF0000"/>
                </a:solidFill>
                <a:latin typeface="Arial"/>
                <a:ea typeface="Arial"/>
                <a:cs typeface="Arial"/>
                <a:sym typeface="Arial"/>
              </a:rPr>
              <a:t>: A Framework for Implementing Open, Reliable, Distributed, </a:t>
            </a:r>
            <a:endParaRPr dirty="0"/>
          </a:p>
          <a:p>
            <a:pPr marL="0" marR="0" lvl="0" indent="0" algn="l" rtl="0">
              <a:spcBef>
                <a:spcPts val="60"/>
              </a:spcBef>
              <a:spcAft>
                <a:spcPts val="0"/>
              </a:spcAft>
              <a:buClr>
                <a:srgbClr val="FF0000"/>
              </a:buClr>
              <a:buSzPts val="1200"/>
              <a:buFont typeface="Arial"/>
              <a:buNone/>
            </a:pPr>
            <a:r>
              <a:rPr lang="en-US" sz="1200" b="1" i="1" u="none" strike="noStrike" cap="none" dirty="0">
                <a:solidFill>
                  <a:srgbClr val="FF0000"/>
                </a:solidFill>
                <a:latin typeface="Arial"/>
                <a:ea typeface="Arial"/>
                <a:cs typeface="Arial"/>
                <a:sym typeface="Arial"/>
              </a:rPr>
              <a:t>Network Control </a:t>
            </a:r>
            <a:r>
              <a:rPr lang="en-US" sz="1200" b="1" i="1" u="none" strike="noStrike" cap="none" dirty="0">
                <a:solidFill>
                  <a:srgbClr val="FF0033"/>
                </a:solidFill>
                <a:latin typeface="Arial"/>
                <a:ea typeface="Arial"/>
                <a:cs typeface="Arial"/>
                <a:sym typeface="Arial"/>
              </a:rPr>
              <a:t>(</a:t>
            </a:r>
            <a:r>
              <a:rPr lang="en-US" sz="1200" b="1" i="1" u="none" strike="noStrike" cap="none" dirty="0" err="1">
                <a:solidFill>
                  <a:srgbClr val="FF0033"/>
                </a:solidFill>
                <a:latin typeface="Arial"/>
                <a:ea typeface="Arial"/>
                <a:cs typeface="Arial"/>
                <a:sym typeface="Arial"/>
              </a:rPr>
              <a:t>FMitF</a:t>
            </a:r>
            <a:r>
              <a:rPr lang="en-US" sz="1200" b="1" i="1" u="none" strike="noStrike" cap="none" dirty="0">
                <a:solidFill>
                  <a:srgbClr val="FF0033"/>
                </a:solidFill>
                <a:latin typeface="Arial"/>
                <a:ea typeface="Arial"/>
                <a:cs typeface="Arial"/>
                <a:sym typeface="Arial"/>
              </a:rPr>
              <a:t> Grant # 1837030)</a:t>
            </a:r>
            <a:endParaRPr dirty="0"/>
          </a:p>
        </p:txBody>
      </p:sp>
      <p:sp>
        <p:nvSpPr>
          <p:cNvPr id="116" name="Google Shape;116;p3"/>
          <p:cNvSpPr txBox="1"/>
          <p:nvPr/>
        </p:nvSpPr>
        <p:spPr>
          <a:xfrm>
            <a:off x="76200" y="3695700"/>
            <a:ext cx="4152900" cy="149271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1"/>
              </a:buClr>
              <a:buSzPts val="1400"/>
              <a:buFont typeface="Calibri"/>
              <a:buNone/>
            </a:pPr>
            <a:r>
              <a:rPr lang="en-US" sz="1400" b="1" i="0" u="sng" strike="noStrike" cap="none">
                <a:solidFill>
                  <a:schemeClr val="dk1"/>
                </a:solidFill>
                <a:latin typeface="Calibri"/>
                <a:ea typeface="Calibri"/>
                <a:cs typeface="Calibri"/>
                <a:sym typeface="Calibri"/>
              </a:rPr>
              <a:t>Technical Approach</a:t>
            </a:r>
            <a:r>
              <a:rPr lang="en-US" sz="1400" b="0" i="0" u="none" strike="noStrike" cap="none">
                <a:solidFill>
                  <a:schemeClr val="dk1"/>
                </a:solidFill>
                <a:latin typeface="Calibri"/>
                <a:ea typeface="Calibri"/>
                <a:cs typeface="Calibri"/>
                <a:sym typeface="Calibri"/>
              </a:rPr>
              <a:t>: </a:t>
            </a:r>
            <a:endParaRPr/>
          </a:p>
          <a:p>
            <a:pPr marL="0" marR="0" lvl="0" indent="0" algn="l" rtl="0">
              <a:spcBef>
                <a:spcPts val="0"/>
              </a:spcBef>
              <a:spcAft>
                <a:spcPts val="0"/>
              </a:spcAft>
              <a:buClr>
                <a:schemeClr val="dk1"/>
              </a:buClr>
              <a:buSzPts val="1100"/>
              <a:buFont typeface="Calibri"/>
              <a:buNone/>
            </a:pPr>
            <a:r>
              <a:rPr lang="en-US" sz="1100" b="0" i="0" u="none" strike="noStrike" cap="none">
                <a:solidFill>
                  <a:schemeClr val="dk1"/>
                </a:solidFill>
                <a:latin typeface="Calibri"/>
                <a:ea typeface="Calibri"/>
                <a:cs typeface="Calibri"/>
                <a:sym typeface="Calibri"/>
              </a:rPr>
              <a:t>-- We have designed a new language and framework for representing and reasoning about distributed network control planes called </a:t>
            </a:r>
            <a:r>
              <a:rPr lang="en-US" sz="1100" b="0" i="1" u="none" strike="noStrike" cap="none">
                <a:solidFill>
                  <a:srgbClr val="0432FF"/>
                </a:solidFill>
                <a:latin typeface="Calibri"/>
                <a:ea typeface="Calibri"/>
                <a:cs typeface="Calibri"/>
                <a:sym typeface="Calibri"/>
              </a:rPr>
              <a:t>NV (“Network Verification”), </a:t>
            </a:r>
            <a:r>
              <a:rPr lang="en-US" sz="1100" b="0" i="0" u="none" strike="noStrike" cap="none">
                <a:solidFill>
                  <a:schemeClr val="dk1"/>
                </a:solidFill>
                <a:latin typeface="Calibri"/>
                <a:ea typeface="Calibri"/>
                <a:cs typeface="Calibri"/>
                <a:sym typeface="Calibri"/>
              </a:rPr>
              <a:t>with efficient SMT- and BDD-based tools.  </a:t>
            </a:r>
            <a:endParaRPr/>
          </a:p>
          <a:p>
            <a:pPr marL="0" marR="0" lvl="0" indent="0" algn="l" rtl="0">
              <a:spcBef>
                <a:spcPts val="0"/>
              </a:spcBef>
              <a:spcAft>
                <a:spcPts val="0"/>
              </a:spcAft>
              <a:buClr>
                <a:schemeClr val="dk1"/>
              </a:buClr>
              <a:buSzPts val="1100"/>
              <a:buFont typeface="Calibri"/>
              <a:buNone/>
            </a:pPr>
            <a:r>
              <a:rPr lang="en-US" sz="1100" b="0" i="0" u="none" strike="noStrike" cap="none">
                <a:solidFill>
                  <a:schemeClr val="dk1"/>
                </a:solidFill>
                <a:latin typeface="Calibri"/>
                <a:ea typeface="Calibri"/>
                <a:cs typeface="Calibri"/>
                <a:sym typeface="Calibri"/>
              </a:rPr>
              <a:t>-- We have improved user programming experience for programmable switches via language extensions </a:t>
            </a:r>
            <a:r>
              <a:rPr lang="en-US" sz="1100" b="0" i="1" u="none" strike="noStrike" cap="none">
                <a:solidFill>
                  <a:srgbClr val="0432FF"/>
                </a:solidFill>
                <a:latin typeface="Calibri"/>
                <a:ea typeface="Calibri"/>
                <a:cs typeface="Calibri"/>
                <a:sym typeface="Calibri"/>
              </a:rPr>
              <a:t>(P4All)</a:t>
            </a:r>
            <a:r>
              <a:rPr lang="en-US" sz="1100" b="0" i="0" u="none" strike="noStrike" cap="none">
                <a:solidFill>
                  <a:schemeClr val="dk1"/>
                </a:solidFill>
                <a:latin typeface="Calibri"/>
                <a:ea typeface="Calibri"/>
                <a:cs typeface="Calibri"/>
                <a:sym typeface="Calibri"/>
              </a:rPr>
              <a:t>, developed a new language and compiler </a:t>
            </a:r>
            <a:r>
              <a:rPr lang="en-US" sz="1100" b="0" i="1" u="none" strike="noStrike" cap="none">
                <a:solidFill>
                  <a:srgbClr val="0432FF"/>
                </a:solidFill>
                <a:latin typeface="Calibri"/>
                <a:ea typeface="Calibri"/>
                <a:cs typeface="Calibri"/>
                <a:sym typeface="Calibri"/>
              </a:rPr>
              <a:t>(Lucid)</a:t>
            </a:r>
            <a:r>
              <a:rPr lang="en-US" sz="1100" b="0" i="0" u="none" strike="noStrike" cap="none">
                <a:solidFill>
                  <a:schemeClr val="dk1"/>
                </a:solidFill>
                <a:latin typeface="Calibri"/>
                <a:ea typeface="Calibri"/>
                <a:cs typeface="Calibri"/>
                <a:sym typeface="Calibri"/>
              </a:rPr>
              <a:t> with a novel type-system and event-based abstractions, and developed rich applications in Lucid.</a:t>
            </a:r>
            <a:endParaRPr/>
          </a:p>
        </p:txBody>
      </p:sp>
      <p:sp>
        <p:nvSpPr>
          <p:cNvPr id="117" name="Google Shape;117;p3"/>
          <p:cNvSpPr txBox="1"/>
          <p:nvPr/>
        </p:nvSpPr>
        <p:spPr>
          <a:xfrm>
            <a:off x="4876800" y="0"/>
            <a:ext cx="4267200" cy="40005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Clr>
                <a:schemeClr val="dk1"/>
              </a:buClr>
              <a:buSzPts val="1000"/>
              <a:buFont typeface="Century Gothic"/>
              <a:buNone/>
            </a:pPr>
            <a:r>
              <a:rPr lang="en-US" sz="1000" b="0" i="0" u="none" strike="noStrike" cap="none" dirty="0">
                <a:solidFill>
                  <a:schemeClr val="dk1"/>
                </a:solidFill>
                <a:latin typeface="Century Gothic"/>
                <a:ea typeface="Century Gothic"/>
                <a:cs typeface="Century Gothic"/>
                <a:sym typeface="Century Gothic"/>
              </a:rPr>
              <a:t>Institution: Princeton University </a:t>
            </a:r>
            <a:endParaRPr dirty="0"/>
          </a:p>
          <a:p>
            <a:pPr marL="0" marR="0" lvl="0" indent="0" algn="r" rtl="0">
              <a:spcBef>
                <a:spcPts val="0"/>
              </a:spcBef>
              <a:spcAft>
                <a:spcPts val="0"/>
              </a:spcAft>
              <a:buClr>
                <a:schemeClr val="dk1"/>
              </a:buClr>
              <a:buSzPts val="1000"/>
              <a:buFont typeface="Century Gothic"/>
              <a:buNone/>
            </a:pPr>
            <a:r>
              <a:rPr lang="en-US" sz="1000" b="0" i="0" u="none" strike="noStrike" cap="none" dirty="0">
                <a:solidFill>
                  <a:schemeClr val="dk1"/>
                </a:solidFill>
                <a:latin typeface="Century Gothic"/>
                <a:ea typeface="Century Gothic"/>
                <a:cs typeface="Century Gothic"/>
                <a:sym typeface="Century Gothic"/>
              </a:rPr>
              <a:t>PI(s): Aarti Gupta, Jennifer Rexford, David P. Walker</a:t>
            </a:r>
            <a:endParaRPr dirty="0"/>
          </a:p>
        </p:txBody>
      </p:sp>
      <p:sp>
        <p:nvSpPr>
          <p:cNvPr id="118" name="Google Shape;118;p3"/>
          <p:cNvSpPr txBox="1"/>
          <p:nvPr/>
        </p:nvSpPr>
        <p:spPr>
          <a:xfrm>
            <a:off x="4343399" y="3695700"/>
            <a:ext cx="4800599" cy="3118546"/>
          </a:xfrm>
          <a:prstGeom prst="rect">
            <a:avLst/>
          </a:prstGeom>
          <a:noFill/>
          <a:ln>
            <a:noFill/>
          </a:ln>
        </p:spPr>
        <p:txBody>
          <a:bodyPr spcFirstLastPara="1" wrap="square" lIns="91425" tIns="45700" rIns="91425" bIns="45700" anchor="t" anchorCtr="0">
            <a:spAutoFit/>
          </a:bodyPr>
          <a:lstStyle/>
          <a:p>
            <a:pPr marL="0" marR="0" lvl="0" indent="0" algn="l" rtl="0">
              <a:lnSpc>
                <a:spcPct val="95000"/>
              </a:lnSpc>
              <a:spcBef>
                <a:spcPts val="0"/>
              </a:spcBef>
              <a:spcAft>
                <a:spcPts val="0"/>
              </a:spcAft>
              <a:buClr>
                <a:schemeClr val="dk1"/>
              </a:buClr>
              <a:buSzPts val="1400"/>
              <a:buFont typeface="Calibri"/>
              <a:buNone/>
            </a:pPr>
            <a:r>
              <a:rPr lang="en-US" sz="1400" b="1" i="0" u="sng" strike="noStrike" cap="none">
                <a:solidFill>
                  <a:schemeClr val="dk1"/>
                </a:solidFill>
                <a:latin typeface="Calibri"/>
                <a:ea typeface="Calibri"/>
                <a:cs typeface="Calibri"/>
                <a:sym typeface="Calibri"/>
              </a:rPr>
              <a:t>Highlight</a:t>
            </a:r>
            <a:r>
              <a:rPr lang="en-US" sz="1400" b="0" i="0" u="none" strike="noStrike" cap="none">
                <a:solidFill>
                  <a:schemeClr val="dk1"/>
                </a:solidFill>
                <a:latin typeface="Calibri"/>
                <a:ea typeface="Calibri"/>
                <a:cs typeface="Calibri"/>
                <a:sym typeface="Calibri"/>
              </a:rPr>
              <a:t>: </a:t>
            </a:r>
            <a:r>
              <a:rPr lang="en-US" sz="1200" b="1" i="1" u="none" strike="noStrike" cap="none">
                <a:solidFill>
                  <a:srgbClr val="0432FF"/>
                </a:solidFill>
                <a:latin typeface="Calibri"/>
                <a:ea typeface="Calibri"/>
                <a:cs typeface="Calibri"/>
                <a:sym typeface="Calibri"/>
              </a:rPr>
              <a:t>Verification of Distributed Network Control Planes</a:t>
            </a:r>
            <a:endParaRPr/>
          </a:p>
          <a:p>
            <a:pPr marL="0" marR="0" lvl="0" indent="0" algn="l" rtl="0">
              <a:lnSpc>
                <a:spcPct val="95000"/>
              </a:lnSpc>
              <a:spcBef>
                <a:spcPts val="0"/>
              </a:spcBef>
              <a:spcAft>
                <a:spcPts val="0"/>
              </a:spcAft>
              <a:buClr>
                <a:schemeClr val="dk1"/>
              </a:buClr>
              <a:buSzPts val="1100"/>
              <a:buFont typeface="Calibri"/>
              <a:buNone/>
            </a:pPr>
            <a:r>
              <a:rPr lang="en-US" sz="1100" b="0" i="0" u="none" strike="noStrike" cap="none">
                <a:solidFill>
                  <a:schemeClr val="dk1"/>
                </a:solidFill>
                <a:latin typeface="Calibri"/>
                <a:ea typeface="Calibri"/>
                <a:cs typeface="Calibri"/>
                <a:sym typeface="Calibri"/>
              </a:rPr>
              <a:t>We defined new theory, designed new algorithms, and engineered new tools for: abstract interpretation of network control planes [POPL 2020], intermediate language for network verification [PLDI 2020], network compression in presence of failures [CAV 2019], novel abstractions and SMT-encoding [FMCAD 2022], and modular verification using interface annotations [ICNP 2022] and temporal invariants [under submission].</a:t>
            </a:r>
            <a:endParaRPr sz="1400" b="0" i="0" u="none" strike="noStrike" cap="none">
              <a:solidFill>
                <a:schemeClr val="dk1"/>
              </a:solidFill>
              <a:latin typeface="Calibri"/>
              <a:ea typeface="Calibri"/>
              <a:cs typeface="Calibri"/>
              <a:sym typeface="Calibri"/>
            </a:endParaRPr>
          </a:p>
          <a:p>
            <a:pPr marL="0" marR="0" lvl="0" indent="0" algn="l" rtl="0">
              <a:lnSpc>
                <a:spcPct val="95000"/>
              </a:lnSpc>
              <a:spcBef>
                <a:spcPts val="0"/>
              </a:spcBef>
              <a:spcAft>
                <a:spcPts val="0"/>
              </a:spcAft>
              <a:buClr>
                <a:schemeClr val="dk1"/>
              </a:buClr>
              <a:buSzPts val="1400"/>
              <a:buFont typeface="Calibri"/>
              <a:buNone/>
            </a:pPr>
            <a:r>
              <a:rPr lang="en-US" sz="1400" b="1" i="0" u="sng" strike="noStrike" cap="none">
                <a:solidFill>
                  <a:schemeClr val="dk1"/>
                </a:solidFill>
                <a:latin typeface="Calibri"/>
                <a:ea typeface="Calibri"/>
                <a:cs typeface="Calibri"/>
                <a:sym typeface="Calibri"/>
              </a:rPr>
              <a:t>Intellectual Merit: </a:t>
            </a:r>
            <a:endParaRPr/>
          </a:p>
          <a:p>
            <a:pPr marL="171450" marR="0" lvl="0" indent="-171450" algn="l" rtl="0">
              <a:lnSpc>
                <a:spcPct val="95000"/>
              </a:lnSpc>
              <a:spcBef>
                <a:spcPts val="0"/>
              </a:spcBef>
              <a:spcAft>
                <a:spcPts val="0"/>
              </a:spcAft>
              <a:buClr>
                <a:schemeClr val="dk1"/>
              </a:buClr>
              <a:buSzPts val="1100"/>
              <a:buFont typeface="Calibri"/>
              <a:buChar char="•"/>
            </a:pPr>
            <a:r>
              <a:rPr lang="en-US" sz="1100" b="0" i="0" u="none" strike="noStrike" cap="none">
                <a:solidFill>
                  <a:schemeClr val="dk1"/>
                </a:solidFill>
                <a:latin typeface="Calibri"/>
                <a:ea typeface="Calibri"/>
                <a:cs typeface="Calibri"/>
                <a:sym typeface="Calibri"/>
              </a:rPr>
              <a:t>The NV platform [PLDI 2020] provides a flexible </a:t>
            </a:r>
            <a:r>
              <a:rPr lang="en-US" sz="1100" b="0" i="1" u="none" strike="noStrike" cap="none">
                <a:solidFill>
                  <a:srgbClr val="0432FF"/>
                </a:solidFill>
                <a:latin typeface="Calibri"/>
                <a:ea typeface="Calibri"/>
                <a:cs typeface="Calibri"/>
                <a:sym typeface="Calibri"/>
              </a:rPr>
              <a:t>“compiler intermediate language” </a:t>
            </a:r>
            <a:r>
              <a:rPr lang="en-US" sz="1100" b="0" i="0" u="none" strike="noStrike" cap="none">
                <a:solidFill>
                  <a:schemeClr val="dk1"/>
                </a:solidFill>
                <a:latin typeface="Calibri"/>
                <a:ea typeface="Calibri"/>
                <a:cs typeface="Calibri"/>
                <a:sym typeface="Calibri"/>
              </a:rPr>
              <a:t>(in the style of LLVM, Boogie) for network control plane programs.</a:t>
            </a:r>
            <a:endParaRPr/>
          </a:p>
          <a:p>
            <a:pPr marL="171450" marR="0" lvl="0" indent="-171450" algn="l" rtl="0">
              <a:lnSpc>
                <a:spcPct val="95000"/>
              </a:lnSpc>
              <a:spcBef>
                <a:spcPts val="0"/>
              </a:spcBef>
              <a:spcAft>
                <a:spcPts val="0"/>
              </a:spcAft>
              <a:buClr>
                <a:schemeClr val="dk1"/>
              </a:buClr>
              <a:buSzPts val="1100"/>
              <a:buFont typeface="Calibri"/>
              <a:buChar char="•"/>
            </a:pPr>
            <a:r>
              <a:rPr lang="en-US" sz="1100" b="0" i="0" u="none" strike="noStrike" cap="none">
                <a:solidFill>
                  <a:schemeClr val="dk1"/>
                </a:solidFill>
                <a:latin typeface="Calibri"/>
                <a:ea typeface="Calibri"/>
                <a:cs typeface="Calibri"/>
                <a:sym typeface="Calibri"/>
              </a:rPr>
              <a:t>Related tools (NV, Shapeshifter, Origami, ACORN) support a range of </a:t>
            </a:r>
            <a:r>
              <a:rPr lang="en-US" sz="1100" b="0" i="1" u="none" strike="noStrike" cap="none">
                <a:solidFill>
                  <a:srgbClr val="0432FF"/>
                </a:solidFill>
                <a:latin typeface="Calibri"/>
                <a:ea typeface="Calibri"/>
                <a:cs typeface="Calibri"/>
                <a:sym typeface="Calibri"/>
              </a:rPr>
              <a:t>novel </a:t>
            </a:r>
            <a:r>
              <a:rPr lang="en-US" sz="1100" b="0" i="1" u="none" strike="noStrike" cap="none">
                <a:solidFill>
                  <a:schemeClr val="dk1"/>
                </a:solidFill>
                <a:latin typeface="Calibri"/>
                <a:ea typeface="Calibri"/>
                <a:cs typeface="Calibri"/>
                <a:sym typeface="Calibri"/>
              </a:rPr>
              <a:t> </a:t>
            </a:r>
            <a:r>
              <a:rPr lang="en-US" sz="1100" b="0" i="1" u="none" strike="noStrike" cap="none">
                <a:solidFill>
                  <a:srgbClr val="0432FF"/>
                </a:solidFill>
                <a:latin typeface="Calibri"/>
                <a:ea typeface="Calibri"/>
                <a:cs typeface="Calibri"/>
                <a:sym typeface="Calibri"/>
              </a:rPr>
              <a:t>verification techniques </a:t>
            </a:r>
            <a:r>
              <a:rPr lang="en-US" sz="1100" b="0" i="0" u="none" strike="noStrike" cap="none">
                <a:solidFill>
                  <a:schemeClr val="dk1"/>
                </a:solidFill>
                <a:latin typeface="Calibri"/>
                <a:ea typeface="Calibri"/>
                <a:cs typeface="Calibri"/>
                <a:sym typeface="Calibri"/>
              </a:rPr>
              <a:t>(abstractions, BDD-based simulation, SMT solving).</a:t>
            </a:r>
            <a:endParaRPr/>
          </a:p>
          <a:p>
            <a:pPr marL="171450" marR="0" lvl="0" indent="-171450" algn="l" rtl="0">
              <a:lnSpc>
                <a:spcPct val="95000"/>
              </a:lnSpc>
              <a:spcBef>
                <a:spcPts val="0"/>
              </a:spcBef>
              <a:spcAft>
                <a:spcPts val="0"/>
              </a:spcAft>
              <a:buClr>
                <a:schemeClr val="dk1"/>
              </a:buClr>
              <a:buSzPts val="1100"/>
              <a:buFont typeface="Calibri"/>
              <a:buChar char="•"/>
            </a:pPr>
            <a:r>
              <a:rPr lang="en-US" sz="1100" b="0" i="0" u="none" strike="noStrike" cap="none">
                <a:solidFill>
                  <a:schemeClr val="dk1"/>
                </a:solidFill>
                <a:latin typeface="Calibri"/>
                <a:ea typeface="Calibri"/>
                <a:cs typeface="Calibri"/>
                <a:sym typeface="Calibri"/>
              </a:rPr>
              <a:t>Modular verification (Kirigami, Timepiece) enable </a:t>
            </a:r>
            <a:r>
              <a:rPr lang="en-US" sz="1100" b="0" i="1" u="none" strike="noStrike" cap="none">
                <a:solidFill>
                  <a:srgbClr val="0432FF"/>
                </a:solidFill>
                <a:latin typeface="Calibri"/>
                <a:ea typeface="Calibri"/>
                <a:cs typeface="Calibri"/>
                <a:sym typeface="Calibri"/>
              </a:rPr>
              <a:t>scaling verification to large networks</a:t>
            </a:r>
            <a:r>
              <a:rPr lang="en-US" sz="1100" b="0" i="0" u="none" strike="noStrike" cap="none">
                <a:solidFill>
                  <a:schemeClr val="dk1"/>
                </a:solidFill>
                <a:latin typeface="Calibri"/>
                <a:ea typeface="Calibri"/>
                <a:cs typeface="Calibri"/>
                <a:sym typeface="Calibri"/>
              </a:rPr>
              <a:t> in modern data centers (potentially, tens of thousands of routers).</a:t>
            </a:r>
            <a:endParaRPr/>
          </a:p>
          <a:p>
            <a:pPr marL="0" marR="0" lvl="0" indent="0" algn="l" rtl="0">
              <a:lnSpc>
                <a:spcPct val="95000"/>
              </a:lnSpc>
              <a:spcBef>
                <a:spcPts val="0"/>
              </a:spcBef>
              <a:spcAft>
                <a:spcPts val="0"/>
              </a:spcAft>
              <a:buClr>
                <a:schemeClr val="dk1"/>
              </a:buClr>
              <a:buSzPts val="1400"/>
              <a:buFont typeface="Calibri"/>
              <a:buNone/>
            </a:pPr>
            <a:r>
              <a:rPr lang="en-US" sz="1400" b="1" i="0" u="sng" strike="noStrike" cap="none">
                <a:solidFill>
                  <a:schemeClr val="dk1"/>
                </a:solidFill>
                <a:latin typeface="Calibri"/>
                <a:ea typeface="Calibri"/>
                <a:cs typeface="Calibri"/>
                <a:sym typeface="Calibri"/>
              </a:rPr>
              <a:t>Broader Impacts:</a:t>
            </a:r>
            <a:endParaRPr/>
          </a:p>
          <a:p>
            <a:pPr marL="171450" marR="0" lvl="0" indent="-171450" algn="l" rtl="0">
              <a:lnSpc>
                <a:spcPct val="95000"/>
              </a:lnSpc>
              <a:spcBef>
                <a:spcPts val="0"/>
              </a:spcBef>
              <a:spcAft>
                <a:spcPts val="0"/>
              </a:spcAft>
              <a:buClr>
                <a:schemeClr val="dk1"/>
              </a:buClr>
              <a:buSzPts val="1100"/>
              <a:buFont typeface="Calibri"/>
              <a:buChar char="•"/>
            </a:pPr>
            <a:r>
              <a:rPr lang="en-US" sz="1100" b="0" i="0" u="none" strike="noStrike" cap="none">
                <a:solidFill>
                  <a:schemeClr val="dk1"/>
                </a:solidFill>
                <a:latin typeface="Calibri"/>
                <a:ea typeface="Calibri"/>
                <a:cs typeface="Calibri"/>
                <a:sym typeface="Calibri"/>
              </a:rPr>
              <a:t>This project has supported research of seven PhD students (three women).</a:t>
            </a:r>
            <a:endParaRPr/>
          </a:p>
          <a:p>
            <a:pPr marL="171450" marR="0" lvl="0" indent="-171450" algn="l" rtl="0">
              <a:lnSpc>
                <a:spcPct val="95000"/>
              </a:lnSpc>
              <a:spcBef>
                <a:spcPts val="0"/>
              </a:spcBef>
              <a:spcAft>
                <a:spcPts val="0"/>
              </a:spcAft>
              <a:buClr>
                <a:schemeClr val="dk1"/>
              </a:buClr>
              <a:buSzPts val="1100"/>
              <a:buFont typeface="Calibri"/>
              <a:buChar char="•"/>
            </a:pPr>
            <a:r>
              <a:rPr lang="en-US" sz="1100" b="0" i="0" u="none" strike="noStrike" cap="none">
                <a:solidFill>
                  <a:schemeClr val="dk1"/>
                </a:solidFill>
                <a:latin typeface="Calibri"/>
                <a:ea typeface="Calibri"/>
                <a:cs typeface="Calibri"/>
                <a:sym typeface="Calibri"/>
              </a:rPr>
              <a:t>NV is open source: </a:t>
            </a:r>
            <a:r>
              <a:rPr lang="en-US" sz="1100" b="0" i="0" u="sng" strike="noStrike" cap="none">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https://github.com/NetworkVerification </a:t>
            </a:r>
            <a:endParaRPr sz="1100" b="0" i="0" u="none" strike="noStrike" cap="none">
              <a:solidFill>
                <a:schemeClr val="dk1"/>
              </a:solidFill>
              <a:latin typeface="Calibri"/>
              <a:ea typeface="Calibri"/>
              <a:cs typeface="Calibri"/>
              <a:sym typeface="Calibri"/>
            </a:endParaRPr>
          </a:p>
          <a:p>
            <a:pPr marL="171450" marR="0" lvl="0" indent="-171450" algn="l" rtl="0">
              <a:lnSpc>
                <a:spcPct val="95000"/>
              </a:lnSpc>
              <a:spcBef>
                <a:spcPts val="0"/>
              </a:spcBef>
              <a:spcAft>
                <a:spcPts val="0"/>
              </a:spcAft>
              <a:buClr>
                <a:schemeClr val="dk1"/>
              </a:buClr>
              <a:buSzPts val="1100"/>
              <a:buFont typeface="Calibri"/>
              <a:buChar char="•"/>
            </a:pPr>
            <a:r>
              <a:rPr lang="en-US" sz="1100" b="0" i="0" u="none" strike="noStrike" cap="none">
                <a:solidFill>
                  <a:schemeClr val="dk1"/>
                </a:solidFill>
                <a:latin typeface="Calibri"/>
                <a:ea typeface="Calibri"/>
                <a:cs typeface="Calibri"/>
                <a:sym typeface="Calibri"/>
              </a:rPr>
              <a:t>NV-based projects were used in teaching a graduate-level course. </a:t>
            </a:r>
            <a:endParaRPr sz="1400" b="0" i="0" u="none" strike="noStrike" cap="none">
              <a:solidFill>
                <a:schemeClr val="dk1"/>
              </a:solidFill>
              <a:latin typeface="Calibri"/>
              <a:ea typeface="Calibri"/>
              <a:cs typeface="Calibri"/>
              <a:sym typeface="Calibri"/>
            </a:endParaRPr>
          </a:p>
        </p:txBody>
      </p:sp>
      <p:sp>
        <p:nvSpPr>
          <p:cNvPr id="119" name="Google Shape;119;p3"/>
          <p:cNvSpPr txBox="1"/>
          <p:nvPr/>
        </p:nvSpPr>
        <p:spPr>
          <a:xfrm>
            <a:off x="4343400" y="533400"/>
            <a:ext cx="4724400" cy="30630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1"/>
              </a:buClr>
              <a:buSzPts val="1400"/>
              <a:buFont typeface="Calibri"/>
              <a:buNone/>
            </a:pPr>
            <a:r>
              <a:rPr lang="en-US" sz="1400" b="1" i="0" u="sng" strike="noStrike" cap="none">
                <a:solidFill>
                  <a:schemeClr val="dk1"/>
                </a:solidFill>
                <a:latin typeface="Calibri"/>
                <a:ea typeface="Calibri"/>
                <a:cs typeface="Calibri"/>
                <a:sym typeface="Calibri"/>
              </a:rPr>
              <a:t>Motivation:</a:t>
            </a:r>
            <a:endParaRPr sz="1400" b="0" i="0" u="sng" strike="noStrike" cap="none">
              <a:solidFill>
                <a:schemeClr val="dk1"/>
              </a:solidFill>
              <a:latin typeface="Calibri"/>
              <a:ea typeface="Calibri"/>
              <a:cs typeface="Calibri"/>
              <a:sym typeface="Calibri"/>
            </a:endParaRPr>
          </a:p>
          <a:p>
            <a:pPr marL="0" marR="0" lvl="0" indent="-69850" algn="l" rtl="0">
              <a:spcBef>
                <a:spcPts val="0"/>
              </a:spcBef>
              <a:spcAft>
                <a:spcPts val="0"/>
              </a:spcAft>
              <a:buClr>
                <a:schemeClr val="dk1"/>
              </a:buClr>
              <a:buSzPts val="1100"/>
              <a:buFont typeface="Calibri"/>
              <a:buChar char="•"/>
            </a:pPr>
            <a:r>
              <a:rPr lang="en-US" sz="1100" b="0" i="0" u="none" strike="noStrike" cap="none">
                <a:solidFill>
                  <a:schemeClr val="dk1"/>
                </a:solidFill>
                <a:latin typeface="Calibri"/>
                <a:ea typeface="Calibri"/>
                <a:cs typeface="Calibri"/>
                <a:sym typeface="Calibri"/>
              </a:rPr>
              <a:t> Research is motivated by challenges in current networks – poor performance, cyberattacks, configuration errors, software bugs, and more, leading to serious consequences for consumers, businesses, and governments alike.</a:t>
            </a:r>
            <a:endParaRPr/>
          </a:p>
          <a:p>
            <a:pPr marL="0" marR="0" lvl="0" indent="-69850" algn="l" rtl="0">
              <a:spcBef>
                <a:spcPts val="0"/>
              </a:spcBef>
              <a:spcAft>
                <a:spcPts val="0"/>
              </a:spcAft>
              <a:buClr>
                <a:schemeClr val="dk1"/>
              </a:buClr>
              <a:buSzPts val="1100"/>
              <a:buFont typeface="Calibri"/>
              <a:buChar char="•"/>
            </a:pPr>
            <a:r>
              <a:rPr lang="en-US" sz="1100" b="0" i="0" u="none" strike="noStrike" cap="none">
                <a:solidFill>
                  <a:schemeClr val="dk1"/>
                </a:solidFill>
                <a:latin typeface="Calibri"/>
                <a:ea typeface="Calibri"/>
                <a:cs typeface="Calibri"/>
                <a:sym typeface="Calibri"/>
              </a:rPr>
              <a:t> Critical gaps to be addressed involve </a:t>
            </a:r>
            <a:r>
              <a:rPr lang="en-US" sz="1100" b="0" i="1" u="none" strike="noStrike" cap="none">
                <a:solidFill>
                  <a:srgbClr val="0432FF"/>
                </a:solidFill>
                <a:latin typeface="Calibri"/>
                <a:ea typeface="Calibri"/>
                <a:cs typeface="Calibri"/>
                <a:sym typeface="Calibri"/>
              </a:rPr>
              <a:t>verification</a:t>
            </a:r>
            <a:r>
              <a:rPr lang="en-US" sz="1100" b="0" i="0" u="none" strike="noStrike" cap="none">
                <a:solidFill>
                  <a:srgbClr val="0432FF"/>
                </a:solidFill>
                <a:latin typeface="Calibri"/>
                <a:ea typeface="Calibri"/>
                <a:cs typeface="Calibri"/>
                <a:sym typeface="Calibri"/>
              </a:rPr>
              <a:t> </a:t>
            </a:r>
            <a:r>
              <a:rPr lang="en-US" sz="1100" b="0" i="1" u="none" strike="noStrike" cap="none">
                <a:solidFill>
                  <a:srgbClr val="0432FF"/>
                </a:solidFill>
                <a:latin typeface="Calibri"/>
                <a:ea typeface="Calibri"/>
                <a:cs typeface="Calibri"/>
                <a:sym typeface="Calibri"/>
              </a:rPr>
              <a:t>of network control planes </a:t>
            </a:r>
            <a:r>
              <a:rPr lang="en-US" sz="1100" b="0" i="0" u="none" strike="noStrike" cap="none">
                <a:solidFill>
                  <a:schemeClr val="dk1"/>
                </a:solidFill>
                <a:latin typeface="Calibri"/>
                <a:ea typeface="Calibri"/>
                <a:cs typeface="Calibri"/>
                <a:sym typeface="Calibri"/>
              </a:rPr>
              <a:t>and leveraging</a:t>
            </a:r>
            <a:r>
              <a:rPr lang="en-US" sz="1100" b="0" i="1" u="none" strike="noStrike" cap="none">
                <a:solidFill>
                  <a:srgbClr val="0432FF"/>
                </a:solidFill>
                <a:latin typeface="Calibri"/>
                <a:ea typeface="Calibri"/>
                <a:cs typeface="Calibri"/>
                <a:sym typeface="Calibri"/>
              </a:rPr>
              <a:t> emerging programmable switch</a:t>
            </a:r>
            <a:r>
              <a:rPr lang="en-US" sz="1100" b="0" i="0" u="none" strike="noStrike" cap="none">
                <a:solidFill>
                  <a:srgbClr val="0432FF"/>
                </a:solidFill>
                <a:latin typeface="Calibri"/>
                <a:ea typeface="Calibri"/>
                <a:cs typeface="Calibri"/>
                <a:sym typeface="Calibri"/>
              </a:rPr>
              <a:t> </a:t>
            </a:r>
            <a:r>
              <a:rPr lang="en-US" sz="1100" b="0" i="1" u="none" strike="noStrike" cap="none">
                <a:solidFill>
                  <a:srgbClr val="0432FF"/>
                </a:solidFill>
                <a:latin typeface="Calibri"/>
                <a:ea typeface="Calibri"/>
                <a:cs typeface="Calibri"/>
                <a:sym typeface="Calibri"/>
              </a:rPr>
              <a:t>hardware</a:t>
            </a:r>
            <a:r>
              <a:rPr lang="en-US" sz="1100" b="0" i="0" u="none" strike="noStrike" cap="none">
                <a:solidFill>
                  <a:schemeClr val="dk1"/>
                </a:solidFill>
                <a:latin typeface="Calibri"/>
                <a:ea typeface="Calibri"/>
                <a:cs typeface="Calibri"/>
                <a:sym typeface="Calibri"/>
              </a:rPr>
              <a:t>.</a:t>
            </a:r>
            <a:endParaRPr/>
          </a:p>
          <a:p>
            <a:pPr marL="0" marR="0" lvl="0" indent="-69850" algn="l" rtl="0">
              <a:spcBef>
                <a:spcPts val="0"/>
              </a:spcBef>
              <a:spcAft>
                <a:spcPts val="0"/>
              </a:spcAft>
              <a:buClr>
                <a:schemeClr val="dk1"/>
              </a:buClr>
              <a:buSzPts val="1100"/>
              <a:buFont typeface="Calibri"/>
              <a:buChar char="•"/>
            </a:pPr>
            <a:r>
              <a:rPr lang="en-US" sz="1100" b="0" i="0" u="none" strike="noStrike" cap="none">
                <a:solidFill>
                  <a:schemeClr val="dk1"/>
                </a:solidFill>
                <a:latin typeface="Calibri"/>
                <a:ea typeface="Calibri"/>
                <a:cs typeface="Calibri"/>
                <a:sym typeface="Calibri"/>
              </a:rPr>
              <a:t> The research is transformative because it enables innovation in both the construction of rich network services and in methods for their verification.</a:t>
            </a:r>
            <a:endParaRPr/>
          </a:p>
          <a:p>
            <a:pPr marL="0" marR="0" lvl="0" indent="0" algn="l" rtl="0">
              <a:spcBef>
                <a:spcPts val="0"/>
              </a:spcBef>
              <a:spcAft>
                <a:spcPts val="0"/>
              </a:spcAft>
              <a:buClr>
                <a:schemeClr val="dk1"/>
              </a:buClr>
              <a:buSzPts val="1400"/>
              <a:buFont typeface="Calibri"/>
              <a:buNone/>
            </a:pPr>
            <a:r>
              <a:rPr lang="en-US" sz="1400" b="1" i="0" u="sng" strike="noStrike" cap="none">
                <a:solidFill>
                  <a:schemeClr val="dk1"/>
                </a:solidFill>
                <a:latin typeface="Calibri"/>
                <a:ea typeface="Calibri"/>
                <a:cs typeface="Calibri"/>
                <a:sym typeface="Calibri"/>
              </a:rPr>
              <a:t>Objective</a:t>
            </a:r>
            <a:r>
              <a:rPr lang="en-US" sz="1400" b="0" i="0" u="none" strike="noStrike" cap="none">
                <a:solidFill>
                  <a:schemeClr val="dk1"/>
                </a:solidFill>
                <a:latin typeface="Calibri"/>
                <a:ea typeface="Calibri"/>
                <a:cs typeface="Calibri"/>
                <a:sym typeface="Calibri"/>
              </a:rPr>
              <a:t>: </a:t>
            </a:r>
            <a:endParaRPr/>
          </a:p>
          <a:p>
            <a:pPr marL="0" marR="0" lvl="0" indent="0" algn="l" rtl="0">
              <a:spcBef>
                <a:spcPts val="0"/>
              </a:spcBef>
              <a:spcAft>
                <a:spcPts val="0"/>
              </a:spcAft>
              <a:buClr>
                <a:schemeClr val="dk1"/>
              </a:buClr>
              <a:buSzPts val="1100"/>
              <a:buFont typeface="Calibri"/>
              <a:buNone/>
            </a:pPr>
            <a:r>
              <a:rPr lang="en-US" sz="1100" b="0" i="0" u="none" strike="noStrike" cap="none">
                <a:solidFill>
                  <a:schemeClr val="dk1"/>
                </a:solidFill>
                <a:latin typeface="Calibri"/>
                <a:ea typeface="Calibri"/>
                <a:cs typeface="Calibri"/>
                <a:sym typeface="Calibri"/>
              </a:rPr>
              <a:t>Our research (1) enables automatic, scalable verification of network properties, and (2) makes use of emerging programmable switch capabilities. </a:t>
            </a:r>
            <a:endParaRPr/>
          </a:p>
          <a:p>
            <a:pPr marL="0" marR="0" lvl="0" indent="0" algn="l" rtl="0">
              <a:spcBef>
                <a:spcPts val="0"/>
              </a:spcBef>
              <a:spcAft>
                <a:spcPts val="0"/>
              </a:spcAft>
              <a:buClr>
                <a:schemeClr val="dk1"/>
              </a:buClr>
              <a:buSzPts val="1100"/>
              <a:buFont typeface="Calibri"/>
              <a:buNone/>
            </a:pPr>
            <a:r>
              <a:rPr lang="en-US" sz="1100">
                <a:solidFill>
                  <a:schemeClr val="dk1"/>
                </a:solidFill>
                <a:latin typeface="Calibri"/>
                <a:ea typeface="Calibri"/>
                <a:cs typeface="Calibri"/>
                <a:sym typeface="Calibri"/>
              </a:rPr>
              <a:t>W</a:t>
            </a:r>
            <a:r>
              <a:rPr lang="en-US" sz="1100" b="0" i="0" u="none" strike="noStrike" cap="none">
                <a:solidFill>
                  <a:schemeClr val="dk1"/>
                </a:solidFill>
                <a:latin typeface="Calibri"/>
                <a:ea typeface="Calibri"/>
                <a:cs typeface="Calibri"/>
                <a:sym typeface="Calibri"/>
              </a:rPr>
              <a:t>e aim to develop an open platform for creating new distributed control plane algorithms, and develop automated support for their verification via new abstractions and techniques for modular analysis. </a:t>
            </a:r>
            <a:endParaRPr/>
          </a:p>
          <a:p>
            <a:pPr marL="0" marR="0" lvl="0" indent="0" algn="l" rtl="0">
              <a:spcBef>
                <a:spcPts val="0"/>
              </a:spcBef>
              <a:spcAft>
                <a:spcPts val="0"/>
              </a:spcAft>
              <a:buClr>
                <a:schemeClr val="dk1"/>
              </a:buClr>
              <a:buSzPts val="1100"/>
              <a:buFont typeface="Calibri"/>
              <a:buNone/>
            </a:pPr>
            <a:r>
              <a:rPr lang="en-US" sz="1100">
                <a:solidFill>
                  <a:schemeClr val="dk1"/>
                </a:solidFill>
                <a:latin typeface="Calibri"/>
                <a:ea typeface="Calibri"/>
                <a:cs typeface="Calibri"/>
                <a:sym typeface="Calibri"/>
              </a:rPr>
              <a:t>W</a:t>
            </a:r>
            <a:r>
              <a:rPr lang="en-US" sz="1100" b="0" i="0" u="none" strike="noStrike" cap="none">
                <a:solidFill>
                  <a:schemeClr val="dk1"/>
                </a:solidFill>
                <a:latin typeface="Calibri"/>
                <a:ea typeface="Calibri"/>
                <a:cs typeface="Calibri"/>
                <a:sym typeface="Calibri"/>
              </a:rPr>
              <a:t>e also aim to improve user programming experience by designing new language extensions, static analyses of source code, and programming abstractions that support higher-level programming.</a:t>
            </a:r>
            <a:endParaRPr/>
          </a:p>
        </p:txBody>
      </p:sp>
      <p:sp>
        <p:nvSpPr>
          <p:cNvPr id="120" name="Google Shape;120;p3"/>
          <p:cNvSpPr txBox="1"/>
          <p:nvPr/>
        </p:nvSpPr>
        <p:spPr>
          <a:xfrm>
            <a:off x="84867" y="5119687"/>
            <a:ext cx="4038600" cy="166199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1"/>
              </a:buClr>
              <a:buSzPts val="1400"/>
              <a:buFont typeface="Calibri"/>
              <a:buNone/>
            </a:pPr>
            <a:r>
              <a:rPr lang="en-US" sz="1400" b="1" i="0" u="sng" strike="noStrike" cap="none">
                <a:solidFill>
                  <a:schemeClr val="dk1"/>
                </a:solidFill>
                <a:latin typeface="Calibri"/>
                <a:ea typeface="Calibri"/>
                <a:cs typeface="Calibri"/>
                <a:sym typeface="Calibri"/>
              </a:rPr>
              <a:t>Broader Impacts and Outreach</a:t>
            </a:r>
            <a:r>
              <a:rPr lang="en-US" sz="1400" b="0" i="0" u="none" strike="noStrike" cap="none">
                <a:solidFill>
                  <a:schemeClr val="dk1"/>
                </a:solidFill>
                <a:latin typeface="Calibri"/>
                <a:ea typeface="Calibri"/>
                <a:cs typeface="Calibri"/>
                <a:sym typeface="Calibri"/>
              </a:rPr>
              <a:t>:</a:t>
            </a:r>
            <a:endParaRPr/>
          </a:p>
          <a:p>
            <a:pPr marL="171450" marR="0" lvl="0" indent="-171450" algn="l" rtl="0">
              <a:spcBef>
                <a:spcPts val="0"/>
              </a:spcBef>
              <a:spcAft>
                <a:spcPts val="0"/>
              </a:spcAft>
              <a:buClr>
                <a:schemeClr val="dk1"/>
              </a:buClr>
              <a:buSzPts val="1100"/>
              <a:buFont typeface="Calibri"/>
              <a:buChar char="•"/>
            </a:pPr>
            <a:r>
              <a:rPr lang="en-US" sz="1100" b="0" i="0" u="none" strike="noStrike" cap="none">
                <a:solidFill>
                  <a:schemeClr val="dk1"/>
                </a:solidFill>
                <a:latin typeface="Calibri"/>
                <a:ea typeface="Calibri"/>
                <a:cs typeface="Calibri"/>
                <a:sym typeface="Calibri"/>
              </a:rPr>
              <a:t>NV (publicly available) can lead to future networks with better performance, security, and reliability. </a:t>
            </a:r>
            <a:endParaRPr/>
          </a:p>
          <a:p>
            <a:pPr marL="171450" marR="0" lvl="0" indent="-171450" algn="l" rtl="0">
              <a:spcBef>
                <a:spcPts val="0"/>
              </a:spcBef>
              <a:spcAft>
                <a:spcPts val="0"/>
              </a:spcAft>
              <a:buClr>
                <a:schemeClr val="dk1"/>
              </a:buClr>
              <a:buSzPts val="1100"/>
              <a:buFont typeface="Calibri"/>
              <a:buChar char="•"/>
            </a:pPr>
            <a:r>
              <a:rPr lang="en-US" sz="1100" b="0" i="0" u="none" strike="noStrike" cap="none">
                <a:solidFill>
                  <a:schemeClr val="dk1"/>
                </a:solidFill>
                <a:latin typeface="Calibri"/>
                <a:ea typeface="Calibri"/>
                <a:cs typeface="Calibri"/>
                <a:sym typeface="Calibri"/>
              </a:rPr>
              <a:t>Lucid (publicly available) improves user programming experience on switches via new type system and event-based abstractions.</a:t>
            </a:r>
            <a:endParaRPr/>
          </a:p>
          <a:p>
            <a:pPr marL="171450" marR="0" lvl="0" indent="-171450" algn="l" rtl="0">
              <a:spcBef>
                <a:spcPts val="0"/>
              </a:spcBef>
              <a:spcAft>
                <a:spcPts val="0"/>
              </a:spcAft>
              <a:buClr>
                <a:schemeClr val="dk1"/>
              </a:buClr>
              <a:buSzPts val="1100"/>
              <a:buFont typeface="Calibri"/>
              <a:buChar char="•"/>
            </a:pPr>
            <a:r>
              <a:rPr lang="en-US" sz="1100" b="0" i="0" u="none" strike="noStrike" cap="none">
                <a:solidFill>
                  <a:schemeClr val="dk1"/>
                </a:solidFill>
                <a:latin typeface="Calibri"/>
                <a:ea typeface="Calibri"/>
                <a:cs typeface="Calibri"/>
                <a:sym typeface="Calibri"/>
              </a:rPr>
              <a:t>The PIs have trained and mentored graduate and undergraduate students, including women and students from underrepresented groups, in conducting interdisciplinary research and transferring research ideas to practice, and in teaching via course projects.</a:t>
            </a:r>
            <a:endParaRPr/>
          </a:p>
        </p:txBody>
      </p:sp>
      <p:sp>
        <p:nvSpPr>
          <p:cNvPr id="121" name="Google Shape;121;p3"/>
          <p:cNvSpPr txBox="1"/>
          <p:nvPr/>
        </p:nvSpPr>
        <p:spPr>
          <a:xfrm>
            <a:off x="68302" y="656237"/>
            <a:ext cx="4144233" cy="600164"/>
          </a:xfrm>
          <a:prstGeom prst="rect">
            <a:avLst/>
          </a:prstGeom>
          <a:noFill/>
          <a:ln>
            <a:noFill/>
          </a:ln>
        </p:spPr>
        <p:txBody>
          <a:bodyPr spcFirstLastPara="1" wrap="square" lIns="91425" tIns="45700" rIns="91425" bIns="45700" anchor="t" anchorCtr="0">
            <a:spAutoFit/>
          </a:bodyPr>
          <a:lstStyle/>
          <a:p>
            <a:pPr marL="171450" marR="0" lvl="0" indent="-171450" algn="l" rtl="0">
              <a:spcBef>
                <a:spcPts val="0"/>
              </a:spcBef>
              <a:spcAft>
                <a:spcPts val="0"/>
              </a:spcAft>
              <a:buClr>
                <a:schemeClr val="dk1"/>
              </a:buClr>
              <a:buSzPts val="1100"/>
              <a:buFont typeface="Arial"/>
              <a:buChar char="•"/>
            </a:pPr>
            <a:r>
              <a:rPr lang="en-US" sz="1100" b="0" i="0" u="none" strike="noStrike" cap="none">
                <a:solidFill>
                  <a:schemeClr val="dk1"/>
                </a:solidFill>
                <a:latin typeface="Calibri"/>
                <a:ea typeface="Calibri"/>
                <a:cs typeface="Calibri"/>
                <a:sym typeface="Calibri"/>
              </a:rPr>
              <a:t>NV models network protocols using a powerful IR based on the </a:t>
            </a:r>
            <a:r>
              <a:rPr lang="en-US" sz="1100" b="0" i="1" u="none" strike="noStrike" cap="none">
                <a:solidFill>
                  <a:srgbClr val="0432FF"/>
                </a:solidFill>
                <a:latin typeface="Calibri"/>
                <a:ea typeface="Calibri"/>
                <a:cs typeface="Calibri"/>
                <a:sym typeface="Calibri"/>
              </a:rPr>
              <a:t>routing algebra formalism</a:t>
            </a:r>
            <a:r>
              <a:rPr lang="en-US" sz="1100" b="0" i="0" u="none" strike="noStrike" cap="none">
                <a:solidFill>
                  <a:schemeClr val="dk1"/>
                </a:solidFill>
                <a:latin typeface="Calibri"/>
                <a:ea typeface="Calibri"/>
                <a:cs typeface="Calibri"/>
                <a:sym typeface="Calibri"/>
              </a:rPr>
              <a:t>. It accelerates the research cycle by allowing engineers to </a:t>
            </a:r>
            <a:r>
              <a:rPr lang="en-US" sz="1100" b="0" i="1" u="none" strike="noStrike" cap="none">
                <a:solidFill>
                  <a:srgbClr val="0432FF"/>
                </a:solidFill>
                <a:latin typeface="Calibri"/>
                <a:ea typeface="Calibri"/>
                <a:cs typeface="Calibri"/>
                <a:sym typeface="Calibri"/>
              </a:rPr>
              <a:t>program</a:t>
            </a:r>
            <a:r>
              <a:rPr lang="en-US" sz="1100" b="0" i="0" u="none" strike="noStrike" cap="none">
                <a:solidFill>
                  <a:schemeClr val="dk1"/>
                </a:solidFill>
                <a:latin typeface="Calibri"/>
                <a:ea typeface="Calibri"/>
                <a:cs typeface="Calibri"/>
                <a:sym typeface="Calibri"/>
              </a:rPr>
              <a:t> new analyses rapidly.</a:t>
            </a:r>
            <a:endParaRPr/>
          </a:p>
        </p:txBody>
      </p:sp>
      <p:sp>
        <p:nvSpPr>
          <p:cNvPr id="122" name="Google Shape;122;p3"/>
          <p:cNvSpPr txBox="1"/>
          <p:nvPr/>
        </p:nvSpPr>
        <p:spPr>
          <a:xfrm>
            <a:off x="84875" y="1463863"/>
            <a:ext cx="1280100" cy="261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b="0" i="0" u="none" strike="noStrike" cap="none">
                <a:solidFill>
                  <a:schemeClr val="dk2"/>
                </a:solidFill>
                <a:latin typeface="Poppins"/>
                <a:ea typeface="Poppins"/>
                <a:cs typeface="Poppins"/>
                <a:sym typeface="Poppins"/>
              </a:rPr>
              <a:t>Research idea</a:t>
            </a:r>
            <a:endParaRPr/>
          </a:p>
        </p:txBody>
      </p:sp>
      <p:sp>
        <p:nvSpPr>
          <p:cNvPr id="123" name="Google Shape;123;p3"/>
          <p:cNvSpPr/>
          <p:nvPr/>
        </p:nvSpPr>
        <p:spPr>
          <a:xfrm>
            <a:off x="1503527" y="1786147"/>
            <a:ext cx="801787" cy="297281"/>
          </a:xfrm>
          <a:prstGeom prst="roundRect">
            <a:avLst>
              <a:gd name="adj" fmla="val 16667"/>
            </a:avLst>
          </a:prstGeom>
          <a:solidFill>
            <a:srgbClr val="D0D0EF"/>
          </a:solidFill>
          <a:ln w="12700"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100">
              <a:solidFill>
                <a:schemeClr val="dk1"/>
              </a:solidFill>
              <a:latin typeface="Arial"/>
              <a:ea typeface="Arial"/>
              <a:cs typeface="Arial"/>
              <a:sym typeface="Arial"/>
            </a:endParaRPr>
          </a:p>
        </p:txBody>
      </p:sp>
      <p:sp>
        <p:nvSpPr>
          <p:cNvPr id="124" name="Google Shape;124;p3"/>
          <p:cNvSpPr/>
          <p:nvPr/>
        </p:nvSpPr>
        <p:spPr>
          <a:xfrm>
            <a:off x="2851835" y="1787566"/>
            <a:ext cx="268670" cy="298895"/>
          </a:xfrm>
          <a:prstGeom prst="roundRect">
            <a:avLst>
              <a:gd name="adj" fmla="val 16667"/>
            </a:avLst>
          </a:prstGeom>
          <a:solidFill>
            <a:schemeClr val="accent3"/>
          </a:solidFill>
          <a:ln w="12700" cap="flat" cmpd="sng">
            <a:solidFill>
              <a:schemeClr val="dk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100">
              <a:solidFill>
                <a:schemeClr val="dk1"/>
              </a:solidFill>
              <a:latin typeface="Arial"/>
              <a:ea typeface="Arial"/>
              <a:cs typeface="Arial"/>
              <a:sym typeface="Arial"/>
            </a:endParaRPr>
          </a:p>
        </p:txBody>
      </p:sp>
      <p:cxnSp>
        <p:nvCxnSpPr>
          <p:cNvPr id="125" name="Google Shape;125;p3"/>
          <p:cNvCxnSpPr/>
          <p:nvPr/>
        </p:nvCxnSpPr>
        <p:spPr>
          <a:xfrm>
            <a:off x="2305314" y="1934787"/>
            <a:ext cx="546522" cy="2226"/>
          </a:xfrm>
          <a:prstGeom prst="straightConnector1">
            <a:avLst/>
          </a:prstGeom>
          <a:noFill/>
          <a:ln w="38100" cap="flat" cmpd="sng">
            <a:solidFill>
              <a:srgbClr val="B5DADD"/>
            </a:solidFill>
            <a:prstDash val="solid"/>
            <a:round/>
            <a:headEnd type="none" w="sm" len="sm"/>
            <a:tailEnd type="triangle" w="med" len="med"/>
          </a:ln>
        </p:spPr>
      </p:cxnSp>
      <p:cxnSp>
        <p:nvCxnSpPr>
          <p:cNvPr id="126" name="Google Shape;126;p3"/>
          <p:cNvCxnSpPr/>
          <p:nvPr/>
        </p:nvCxnSpPr>
        <p:spPr>
          <a:xfrm rot="10800000" flipH="1">
            <a:off x="1032537" y="1932925"/>
            <a:ext cx="466192" cy="1862"/>
          </a:xfrm>
          <a:prstGeom prst="straightConnector1">
            <a:avLst/>
          </a:prstGeom>
          <a:noFill/>
          <a:ln w="38100" cap="flat" cmpd="sng">
            <a:solidFill>
              <a:srgbClr val="B5DADD"/>
            </a:solidFill>
            <a:prstDash val="solid"/>
            <a:round/>
            <a:headEnd type="none" w="sm" len="sm"/>
            <a:tailEnd type="triangle" w="med" len="med"/>
          </a:ln>
        </p:spPr>
      </p:cxnSp>
      <p:sp>
        <p:nvSpPr>
          <p:cNvPr id="127" name="Google Shape;127;p3"/>
          <p:cNvSpPr txBox="1"/>
          <p:nvPr/>
        </p:nvSpPr>
        <p:spPr>
          <a:xfrm>
            <a:off x="1339669" y="2109822"/>
            <a:ext cx="1120821" cy="43088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00">
                <a:solidFill>
                  <a:schemeClr val="dk2"/>
                </a:solidFill>
                <a:latin typeface="Poppins"/>
                <a:ea typeface="Poppins"/>
                <a:cs typeface="Poppins"/>
                <a:sym typeface="Poppins"/>
              </a:rPr>
              <a:t>Implement </a:t>
            </a:r>
            <a:endParaRPr/>
          </a:p>
          <a:p>
            <a:pPr marL="0" marR="0" lvl="0" indent="0" algn="ctr" rtl="0">
              <a:spcBef>
                <a:spcPts val="0"/>
              </a:spcBef>
              <a:spcAft>
                <a:spcPts val="0"/>
              </a:spcAft>
              <a:buNone/>
            </a:pPr>
            <a:r>
              <a:rPr lang="en-US" sz="1100">
                <a:solidFill>
                  <a:schemeClr val="dk2"/>
                </a:solidFill>
                <a:latin typeface="Poppins"/>
                <a:ea typeface="Poppins"/>
                <a:cs typeface="Poppins"/>
                <a:sym typeface="Poppins"/>
              </a:rPr>
              <a:t>Analysis (NV)</a:t>
            </a:r>
            <a:endParaRPr/>
          </a:p>
        </p:txBody>
      </p:sp>
      <p:pic>
        <p:nvPicPr>
          <p:cNvPr id="128" name="Google Shape;128;p3" descr="A close up of a logo&#10;&#10;Description automatically generated"/>
          <p:cNvPicPr preferRelativeResize="0"/>
          <p:nvPr/>
        </p:nvPicPr>
        <p:blipFill rotWithShape="1">
          <a:blip r:embed="rId4">
            <a:alphaModFix/>
          </a:blip>
          <a:srcRect/>
          <a:stretch/>
        </p:blipFill>
        <p:spPr>
          <a:xfrm>
            <a:off x="326587" y="1813804"/>
            <a:ext cx="573928" cy="378443"/>
          </a:xfrm>
          <a:prstGeom prst="rect">
            <a:avLst/>
          </a:prstGeom>
          <a:solidFill>
            <a:srgbClr val="FFC000"/>
          </a:solidFill>
          <a:ln w="9525" cap="flat" cmpd="sng">
            <a:solidFill>
              <a:schemeClr val="dk1"/>
            </a:solidFill>
            <a:prstDash val="solid"/>
            <a:round/>
            <a:headEnd type="none" w="sm" len="sm"/>
            <a:tailEnd type="none" w="sm" len="sm"/>
          </a:ln>
        </p:spPr>
      </p:pic>
      <p:sp>
        <p:nvSpPr>
          <p:cNvPr id="129" name="Google Shape;129;p3"/>
          <p:cNvSpPr txBox="1"/>
          <p:nvPr/>
        </p:nvSpPr>
        <p:spPr>
          <a:xfrm>
            <a:off x="2624674" y="2110400"/>
            <a:ext cx="801900" cy="430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00">
                <a:solidFill>
                  <a:schemeClr val="dk2"/>
                </a:solidFill>
                <a:latin typeface="Poppins"/>
                <a:ea typeface="Poppins"/>
                <a:cs typeface="Poppins"/>
                <a:sym typeface="Poppins"/>
              </a:rPr>
              <a:t>Evaluate </a:t>
            </a:r>
            <a:endParaRPr/>
          </a:p>
          <a:p>
            <a:pPr marL="0" marR="0" lvl="0" indent="0" algn="ctr" rtl="0">
              <a:spcBef>
                <a:spcPts val="0"/>
              </a:spcBef>
              <a:spcAft>
                <a:spcPts val="0"/>
              </a:spcAft>
              <a:buNone/>
            </a:pPr>
            <a:r>
              <a:rPr lang="en-US" sz="1100">
                <a:solidFill>
                  <a:schemeClr val="dk2"/>
                </a:solidFill>
                <a:latin typeface="Poppins"/>
                <a:ea typeface="Poppins"/>
                <a:cs typeface="Poppins"/>
                <a:sym typeface="Poppins"/>
              </a:rPr>
              <a:t>analysis</a:t>
            </a:r>
            <a:endParaRPr/>
          </a:p>
        </p:txBody>
      </p:sp>
      <p:cxnSp>
        <p:nvCxnSpPr>
          <p:cNvPr id="130" name="Google Shape;130;p3"/>
          <p:cNvCxnSpPr>
            <a:endCxn id="123" idx="0"/>
          </p:cNvCxnSpPr>
          <p:nvPr/>
        </p:nvCxnSpPr>
        <p:spPr>
          <a:xfrm rot="10800000">
            <a:off x="1904421" y="1786147"/>
            <a:ext cx="1081800" cy="1500"/>
          </a:xfrm>
          <a:prstGeom prst="bentConnector4">
            <a:avLst>
              <a:gd name="adj1" fmla="val -811"/>
              <a:gd name="adj2" fmla="val 15339934"/>
            </a:avLst>
          </a:prstGeom>
          <a:noFill/>
          <a:ln w="38100" cap="flat" cmpd="sng">
            <a:solidFill>
              <a:srgbClr val="B5DADD"/>
            </a:solidFill>
            <a:prstDash val="solid"/>
            <a:round/>
            <a:headEnd type="none" w="sm" len="sm"/>
            <a:tailEnd type="triangle" w="med" len="med"/>
          </a:ln>
        </p:spPr>
      </p:cxnSp>
      <p:sp>
        <p:nvSpPr>
          <p:cNvPr id="131" name="Google Shape;131;p3"/>
          <p:cNvSpPr txBox="1"/>
          <p:nvPr/>
        </p:nvSpPr>
        <p:spPr>
          <a:xfrm>
            <a:off x="2092346" y="1318449"/>
            <a:ext cx="705899" cy="26161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00">
                <a:solidFill>
                  <a:schemeClr val="dk2"/>
                </a:solidFill>
                <a:latin typeface="Poppins"/>
                <a:ea typeface="Poppins"/>
                <a:cs typeface="Poppins"/>
                <a:sym typeface="Poppins"/>
              </a:rPr>
              <a:t>Iterate</a:t>
            </a:r>
            <a:endParaRPr/>
          </a:p>
        </p:txBody>
      </p:sp>
      <p:cxnSp>
        <p:nvCxnSpPr>
          <p:cNvPr id="132" name="Google Shape;132;p3"/>
          <p:cNvCxnSpPr/>
          <p:nvPr/>
        </p:nvCxnSpPr>
        <p:spPr>
          <a:xfrm>
            <a:off x="3120505" y="1937013"/>
            <a:ext cx="386600" cy="0"/>
          </a:xfrm>
          <a:prstGeom prst="straightConnector1">
            <a:avLst/>
          </a:prstGeom>
          <a:noFill/>
          <a:ln w="38100" cap="flat" cmpd="sng">
            <a:solidFill>
              <a:srgbClr val="B5DADD"/>
            </a:solidFill>
            <a:prstDash val="solid"/>
            <a:round/>
            <a:headEnd type="none" w="sm" len="sm"/>
            <a:tailEnd type="triangle" w="med" len="med"/>
          </a:ln>
        </p:spPr>
      </p:cxnSp>
      <p:sp>
        <p:nvSpPr>
          <p:cNvPr id="133" name="Google Shape;133;p3"/>
          <p:cNvSpPr txBox="1"/>
          <p:nvPr/>
        </p:nvSpPr>
        <p:spPr>
          <a:xfrm>
            <a:off x="3503100" y="1800275"/>
            <a:ext cx="801900" cy="261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100">
                <a:solidFill>
                  <a:schemeClr val="dk2"/>
                </a:solidFill>
                <a:latin typeface="Poppins"/>
                <a:ea typeface="Poppins"/>
                <a:cs typeface="Poppins"/>
                <a:sym typeface="Poppins"/>
              </a:rPr>
              <a:t>Success</a:t>
            </a:r>
            <a:endParaRPr/>
          </a:p>
        </p:txBody>
      </p:sp>
      <p:sp>
        <p:nvSpPr>
          <p:cNvPr id="134" name="Google Shape;134;p3"/>
          <p:cNvSpPr txBox="1"/>
          <p:nvPr/>
        </p:nvSpPr>
        <p:spPr>
          <a:xfrm>
            <a:off x="1496397" y="1846445"/>
            <a:ext cx="820417" cy="169277"/>
          </a:xfrm>
          <a:prstGeom prst="rect">
            <a:avLst/>
          </a:prstGeom>
          <a:blipFill rotWithShape="1">
            <a:blip r:embed="rId5">
              <a:alphaModFix/>
            </a:blip>
            <a:stretch>
              <a:fillRect l="-4544" r="-4544" b="-35710"/>
            </a:stretch>
          </a:blip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latin typeface="Arial"/>
                <a:ea typeface="Arial"/>
                <a:cs typeface="Arial"/>
                <a:sym typeface="Arial"/>
              </a:rPr>
              <a:t> </a:t>
            </a:r>
            <a:endParaRPr/>
          </a:p>
        </p:txBody>
      </p:sp>
      <p:sp>
        <p:nvSpPr>
          <p:cNvPr id="135" name="Google Shape;135;p3"/>
          <p:cNvSpPr txBox="1"/>
          <p:nvPr/>
        </p:nvSpPr>
        <p:spPr>
          <a:xfrm>
            <a:off x="1103238" y="2611399"/>
            <a:ext cx="2696572" cy="923330"/>
          </a:xfrm>
          <a:prstGeom prst="rect">
            <a:avLst/>
          </a:prstGeom>
          <a:solidFill>
            <a:srgbClr val="CDEBEB"/>
          </a:solidFill>
          <a:ln>
            <a:noFill/>
          </a:ln>
        </p:spPr>
        <p:txBody>
          <a:bodyPr spcFirstLastPara="1" wrap="square" lIns="91425" tIns="45700" rIns="91425" bIns="45700" anchor="t" anchorCtr="0">
            <a:spAutoFit/>
          </a:bodyPr>
          <a:lstStyle/>
          <a:p>
            <a:pPr marL="171450" marR="0" lvl="0" indent="-171450" algn="l" rtl="0">
              <a:spcBef>
                <a:spcPts val="0"/>
              </a:spcBef>
              <a:spcAft>
                <a:spcPts val="0"/>
              </a:spcAft>
              <a:buClr>
                <a:schemeClr val="dk2"/>
              </a:buClr>
              <a:buSzPts val="900"/>
              <a:buFont typeface="Arial"/>
              <a:buChar char="•"/>
            </a:pPr>
            <a:r>
              <a:rPr lang="en-US" sz="900">
                <a:solidFill>
                  <a:schemeClr val="dk2"/>
                </a:solidFill>
                <a:latin typeface="Poppins"/>
                <a:ea typeface="Poppins"/>
                <a:cs typeface="Poppins"/>
                <a:sym typeface="Poppins"/>
              </a:rPr>
              <a:t>Abstract interpretation: </a:t>
            </a:r>
            <a:r>
              <a:rPr lang="en-US" sz="900" i="1">
                <a:solidFill>
                  <a:srgbClr val="0432FF"/>
                </a:solidFill>
                <a:latin typeface="Poppins"/>
                <a:ea typeface="Poppins"/>
                <a:cs typeface="Poppins"/>
                <a:sym typeface="Poppins"/>
              </a:rPr>
              <a:t>Shapeshifter</a:t>
            </a:r>
            <a:endParaRPr/>
          </a:p>
          <a:p>
            <a:pPr marL="171450" marR="0" lvl="0" indent="-171450" algn="l" rtl="0">
              <a:spcBef>
                <a:spcPts val="0"/>
              </a:spcBef>
              <a:spcAft>
                <a:spcPts val="0"/>
              </a:spcAft>
              <a:buClr>
                <a:schemeClr val="dk2"/>
              </a:buClr>
              <a:buSzPts val="900"/>
              <a:buFont typeface="Arial"/>
              <a:buChar char="•"/>
            </a:pPr>
            <a:r>
              <a:rPr lang="en-US" sz="900">
                <a:solidFill>
                  <a:schemeClr val="dk2"/>
                </a:solidFill>
                <a:latin typeface="Poppins"/>
                <a:ea typeface="Poppins"/>
                <a:cs typeface="Poppins"/>
                <a:sym typeface="Poppins"/>
              </a:rPr>
              <a:t>Fast simulation: </a:t>
            </a:r>
            <a:r>
              <a:rPr lang="en-US" sz="900" i="1">
                <a:solidFill>
                  <a:srgbClr val="0432FF"/>
                </a:solidFill>
                <a:latin typeface="Poppins"/>
                <a:ea typeface="Poppins"/>
                <a:cs typeface="Poppins"/>
                <a:sym typeface="Poppins"/>
              </a:rPr>
              <a:t>NV, Shapeshifter</a:t>
            </a:r>
            <a:endParaRPr/>
          </a:p>
          <a:p>
            <a:pPr marL="171450" marR="0" lvl="0" indent="-171450" algn="l" rtl="0">
              <a:spcBef>
                <a:spcPts val="0"/>
              </a:spcBef>
              <a:spcAft>
                <a:spcPts val="0"/>
              </a:spcAft>
              <a:buClr>
                <a:schemeClr val="dk2"/>
              </a:buClr>
              <a:buSzPts val="900"/>
              <a:buFont typeface="Arial"/>
              <a:buChar char="•"/>
            </a:pPr>
            <a:r>
              <a:rPr lang="en-US" sz="900">
                <a:solidFill>
                  <a:schemeClr val="dk2"/>
                </a:solidFill>
                <a:latin typeface="Poppins"/>
                <a:ea typeface="Poppins"/>
                <a:cs typeface="Poppins"/>
                <a:sym typeface="Poppins"/>
              </a:rPr>
              <a:t>Failure analysis</a:t>
            </a:r>
            <a:r>
              <a:rPr lang="en-US" sz="900">
                <a:solidFill>
                  <a:srgbClr val="0432FF"/>
                </a:solidFill>
                <a:latin typeface="Poppins"/>
                <a:ea typeface="Poppins"/>
                <a:cs typeface="Poppins"/>
                <a:sym typeface="Poppins"/>
              </a:rPr>
              <a:t>: </a:t>
            </a:r>
            <a:r>
              <a:rPr lang="en-US" sz="900" i="1">
                <a:solidFill>
                  <a:srgbClr val="0432FF"/>
                </a:solidFill>
                <a:latin typeface="Poppins"/>
                <a:ea typeface="Poppins"/>
                <a:cs typeface="Poppins"/>
                <a:sym typeface="Poppins"/>
              </a:rPr>
              <a:t>Origami</a:t>
            </a:r>
            <a:endParaRPr/>
          </a:p>
          <a:p>
            <a:pPr marL="171450" marR="0" lvl="0" indent="-171450" algn="l" rtl="0">
              <a:spcBef>
                <a:spcPts val="0"/>
              </a:spcBef>
              <a:spcAft>
                <a:spcPts val="0"/>
              </a:spcAft>
              <a:buClr>
                <a:schemeClr val="dk1"/>
              </a:buClr>
              <a:buSzPts val="900"/>
              <a:buFont typeface="Arial"/>
              <a:buChar char="•"/>
            </a:pPr>
            <a:r>
              <a:rPr lang="en-US" sz="900">
                <a:solidFill>
                  <a:schemeClr val="dk1"/>
                </a:solidFill>
                <a:latin typeface="Poppins"/>
                <a:ea typeface="Poppins"/>
                <a:cs typeface="Poppins"/>
                <a:sym typeface="Poppins"/>
              </a:rPr>
              <a:t>SMT-based verification: </a:t>
            </a:r>
            <a:r>
              <a:rPr lang="en-US" sz="900" i="1">
                <a:solidFill>
                  <a:srgbClr val="0432FF"/>
                </a:solidFill>
                <a:latin typeface="Poppins"/>
                <a:ea typeface="Poppins"/>
                <a:cs typeface="Poppins"/>
                <a:sym typeface="Poppins"/>
              </a:rPr>
              <a:t>NV, ACORN</a:t>
            </a:r>
            <a:endParaRPr/>
          </a:p>
          <a:p>
            <a:pPr marL="171450" marR="0" lvl="0" indent="-171450" algn="l" rtl="0">
              <a:spcBef>
                <a:spcPts val="0"/>
              </a:spcBef>
              <a:spcAft>
                <a:spcPts val="0"/>
              </a:spcAft>
              <a:buClr>
                <a:schemeClr val="dk2"/>
              </a:buClr>
              <a:buSzPts val="900"/>
              <a:buFont typeface="Arial"/>
              <a:buChar char="•"/>
            </a:pPr>
            <a:r>
              <a:rPr lang="en-US" sz="900">
                <a:solidFill>
                  <a:schemeClr val="dk2"/>
                </a:solidFill>
                <a:latin typeface="Poppins"/>
                <a:ea typeface="Poppins"/>
                <a:cs typeface="Poppins"/>
                <a:sym typeface="Poppins"/>
              </a:rPr>
              <a:t>NRC abstractions and encoding: </a:t>
            </a:r>
            <a:r>
              <a:rPr lang="en-US" sz="900" i="1">
                <a:solidFill>
                  <a:srgbClr val="0432FF"/>
                </a:solidFill>
                <a:latin typeface="Poppins"/>
                <a:ea typeface="Poppins"/>
                <a:cs typeface="Poppins"/>
                <a:sym typeface="Poppins"/>
              </a:rPr>
              <a:t>ACORN</a:t>
            </a:r>
            <a:endParaRPr/>
          </a:p>
          <a:p>
            <a:pPr marL="171450" marR="0" lvl="0" indent="-171450" algn="l" rtl="0">
              <a:spcBef>
                <a:spcPts val="0"/>
              </a:spcBef>
              <a:spcAft>
                <a:spcPts val="0"/>
              </a:spcAft>
              <a:buClr>
                <a:schemeClr val="dk2"/>
              </a:buClr>
              <a:buSzPts val="900"/>
              <a:buFont typeface="Arial"/>
              <a:buChar char="•"/>
            </a:pPr>
            <a:r>
              <a:rPr lang="en-US" sz="900">
                <a:solidFill>
                  <a:schemeClr val="dk2"/>
                </a:solidFill>
                <a:latin typeface="Poppins"/>
                <a:ea typeface="Poppins"/>
                <a:cs typeface="Poppins"/>
                <a:sym typeface="Poppins"/>
              </a:rPr>
              <a:t>Modular verification: </a:t>
            </a:r>
            <a:r>
              <a:rPr lang="en-US" sz="900" i="1">
                <a:solidFill>
                  <a:srgbClr val="0432FF"/>
                </a:solidFill>
                <a:latin typeface="Poppins"/>
                <a:ea typeface="Poppins"/>
                <a:cs typeface="Poppins"/>
                <a:sym typeface="Poppins"/>
              </a:rPr>
              <a:t>Kirigami, Timepiece</a:t>
            </a:r>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1005</Words>
  <Application>Microsoft Macintosh PowerPoint</Application>
  <PresentationFormat>On-screen Show (4:3)</PresentationFormat>
  <Paragraphs>96</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Poppins</vt:lpstr>
      <vt:lpstr>Century Gothic</vt:lpstr>
      <vt:lpstr>Times New Roman</vt:lpstr>
      <vt:lpstr>Cambria Math</vt:lpstr>
      <vt:lpstr>Calibri</vt:lpstr>
      <vt:lpstr>Arial</vt:lpstr>
      <vt:lpstr>Default Design</vt:lpstr>
      <vt:lpstr>OpenRDC: A Framework for Implementing Open, Reliable, Distributed, Network Control</vt:lpstr>
      <vt:lpstr>Programming Modern Switches</vt:lpstr>
      <vt:lpstr>P4All: Elastic Data Structures</vt:lpstr>
      <vt:lpstr>Lucid: Control in the Data Plane </vt:lpstr>
      <vt:lpstr>Verification of Network Control Planes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Outline</dc:title>
  <dc:creator>Microsoft Office User</dc:creator>
  <cp:lastModifiedBy>Jennifer L. Rexford</cp:lastModifiedBy>
  <cp:revision>17</cp:revision>
  <dcterms:created xsi:type="dcterms:W3CDTF">2020-06-01T14:53:25Z</dcterms:created>
  <dcterms:modified xsi:type="dcterms:W3CDTF">2022-11-14T05:28:43Z</dcterms:modified>
</cp:coreProperties>
</file>