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32"/>
  </p:notesMasterIdLst>
  <p:sldIdLst>
    <p:sldId id="256" r:id="rId3"/>
    <p:sldId id="280" r:id="rId4"/>
    <p:sldId id="281" r:id="rId5"/>
    <p:sldId id="269" r:id="rId6"/>
    <p:sldId id="265" r:id="rId7"/>
    <p:sldId id="267" r:id="rId8"/>
    <p:sldId id="259" r:id="rId9"/>
    <p:sldId id="262" r:id="rId10"/>
    <p:sldId id="263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29" r:id="rId22"/>
    <p:sldId id="455" r:id="rId23"/>
    <p:sldId id="451" r:id="rId24"/>
    <p:sldId id="456" r:id="rId25"/>
    <p:sldId id="336" r:id="rId26"/>
    <p:sldId id="458" r:id="rId27"/>
    <p:sldId id="457" r:id="rId28"/>
    <p:sldId id="283" r:id="rId29"/>
    <p:sldId id="264" r:id="rId30"/>
    <p:sldId id="257" r:id="rId31"/>
  </p:sldIdLst>
  <p:sldSz cx="9144000" cy="5143500" type="screen16x9"/>
  <p:notesSz cx="6858000" cy="9144000"/>
  <p:embeddedFontLst>
    <p:embeddedFont>
      <p:font typeface="Avenir Next Medium" panose="020B050302020202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orbel" panose="020B0503020204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4">
          <p15:clr>
            <a:srgbClr val="A4A3A4"/>
          </p15:clr>
        </p15:guide>
        <p15:guide id="2" orient="horz" pos="766">
          <p15:clr>
            <a:srgbClr val="A4A3A4"/>
          </p15:clr>
        </p15:guide>
        <p15:guide id="3" pos="350">
          <p15:clr>
            <a:srgbClr val="A4A3A4"/>
          </p15:clr>
        </p15:guide>
        <p15:guide id="4" orient="horz" pos="3166">
          <p15:clr>
            <a:srgbClr val="A4A3A4"/>
          </p15:clr>
        </p15:guide>
        <p15:guide id="5" orient="horz" pos="130">
          <p15:clr>
            <a:srgbClr val="A4A3A4"/>
          </p15:clr>
        </p15:guide>
        <p15:guide id="6" orient="horz" pos="782">
          <p15:clr>
            <a:srgbClr val="A4A3A4"/>
          </p15:clr>
        </p15:guide>
        <p15:guide id="7" pos="222">
          <p15:clr>
            <a:srgbClr val="A4A3A4"/>
          </p15:clr>
        </p15:guide>
        <p15:guide id="8" orient="horz" pos="3107">
          <p15:clr>
            <a:srgbClr val="A4A3A4"/>
          </p15:clr>
        </p15:guide>
        <p15:guide id="9" orient="horz" pos="3129">
          <p15:clr>
            <a:srgbClr val="A4A3A4"/>
          </p15:clr>
        </p15:guide>
        <p15:guide id="10" pos="282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YSJr9dBhpBi3R8tFsPF3I3gz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1D16B-73F4-4900-8CEE-9DE572C2BB7B}">
  <a:tblStyle styleId="{D4B1D16B-73F4-4900-8CEE-9DE572C2B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CF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CF6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/>
    <p:restoredTop sz="96327"/>
  </p:normalViewPr>
  <p:slideViewPr>
    <p:cSldViewPr snapToGrid="0">
      <p:cViewPr varScale="1">
        <p:scale>
          <a:sx n="143" d="100"/>
          <a:sy n="143" d="100"/>
        </p:scale>
        <p:origin x="200" y="640"/>
      </p:cViewPr>
      <p:guideLst>
        <p:guide orient="horz" pos="574"/>
        <p:guide orient="horz" pos="766"/>
        <p:guide pos="350"/>
        <p:guide orient="horz" pos="3166"/>
        <p:guide orient="horz" pos="130"/>
        <p:guide orient="horz" pos="782"/>
        <p:guide pos="222"/>
        <p:guide orient="horz" pos="3107"/>
        <p:guide orient="horz" pos="3129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69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506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8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2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5860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8690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4671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47365f880_2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0" name="Google Shape;1220;ge47365f880_2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ge47365f880_2_13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e7eb8e6710_7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9" name="Google Shape;1419;ge7eb8e6710_7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ge7eb8e6710_7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1317564"/>
            <a:ext cx="9144000" cy="247117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16"/>
          <p:cNvCxnSpPr/>
          <p:nvPr/>
        </p:nvCxnSpPr>
        <p:spPr>
          <a:xfrm>
            <a:off x="-6282" y="3788315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6"/>
          <p:cNvSpPr txBox="1">
            <a:spLocks noGrp="1"/>
          </p:cNvSpPr>
          <p:nvPr>
            <p:ph type="ctrTitle" hasCustomPrompt="1"/>
          </p:nvPr>
        </p:nvSpPr>
        <p:spPr>
          <a:xfrm>
            <a:off x="419055" y="1859173"/>
            <a:ext cx="8293326" cy="71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 hasCustomPrompt="1"/>
          </p:nvPr>
        </p:nvSpPr>
        <p:spPr>
          <a:xfrm>
            <a:off x="419052" y="2437455"/>
            <a:ext cx="8293329" cy="4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None/>
              <a:defRPr sz="22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Speaker Name, Company</a:t>
            </a:r>
            <a:endParaRPr dirty="0"/>
          </a:p>
        </p:txBody>
      </p:sp>
      <p:sp>
        <p:nvSpPr>
          <p:cNvPr id="21" name="Google Shape;21;p16"/>
          <p:cNvSpPr/>
          <p:nvPr/>
        </p:nvSpPr>
        <p:spPr>
          <a:xfrm>
            <a:off x="7757886" y="130629"/>
            <a:ext cx="1291771" cy="8490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8001000" y="4851401"/>
            <a:ext cx="1143000" cy="2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6"/>
          <p:cNvCxnSpPr/>
          <p:nvPr/>
        </p:nvCxnSpPr>
        <p:spPr>
          <a:xfrm>
            <a:off x="-6282" y="1317564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D303-4C14-1447-8915-20F738B4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128C7-408F-1C42-BDC1-C0F2A875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7FE12-A096-2543-B875-6F113075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28821-5803-6F45-925F-5B213B89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353B8-5675-6F48-98C5-DB5B8271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9ED3F-5B75-4E4A-848A-98B065CF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CD656-DCE3-254F-9BC5-C9D6A7E1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C84E-F8E0-EA41-8AEA-6766B666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EA52-EA31-7C43-96D7-30B14E77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3CC53-104F-9E40-813A-1EF6CD5C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72D77-AFDC-DB4F-9822-085C4ED1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3A39F-D3FE-5C42-B27A-CA35C64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C2C18-F9C3-EB43-BA57-C76555DB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05AE-CC20-2043-8C86-0EBB5EE6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19879-5B41-8749-9C09-BA4067ABB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26711-D75D-1F41-B80A-AACF24B45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6A111-67CE-0447-870D-4EA0B926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C19D1-2511-924A-89F3-D7D9CFF5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C7EA-DF9A-8343-B3A9-46AF597E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5E4D-7434-554A-8230-D4CB74D7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E3788-B06C-4B4F-9EC4-3A767C4B4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3D6F-8EAA-CB46-BE77-59804B8C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7059-C97D-D14C-8497-D0ED5D2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1CFB-BD78-7849-9988-8145F9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98D0F-A192-B543-9EAD-2F8D0BA7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80900-0173-2947-BEC0-CA5EC1152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3A057-DEEE-E544-8CC4-EC5D8E1E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A276-9887-444C-AACE-6CFAA2AD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5CFA0-AD40-3B43-B592-348AF213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11994-05AC-A74E-9C1E-77ACAC5E4FDA}"/>
              </a:ext>
            </a:extLst>
          </p:cNvPr>
          <p:cNvSpPr/>
          <p:nvPr userDrawn="1"/>
        </p:nvSpPr>
        <p:spPr>
          <a:xfrm>
            <a:off x="0" y="0"/>
            <a:ext cx="9144000" cy="587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419" y="0"/>
            <a:ext cx="8031162" cy="58778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435371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955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4186-390F-274E-AB8A-0850C05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0DBA-9030-D841-A799-DBCF4A07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E0C3-C8C2-9047-BCEA-765EA105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D87CA-2FBA-7D4C-8C70-66229B85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63E33-7097-194C-B7C5-5F90ADAD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02F6-BC62-D247-9A63-BA452C6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56419" y="1125461"/>
            <a:ext cx="8031162" cy="343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554833" y="734900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76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117-D3AC-A740-8C18-8D2BA635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D7BAF-515E-354B-8FC0-CB27BFC22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15BC-4641-FC4C-9059-BC4665CE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A8D3F-48BA-9B46-859D-58B0E2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BCED0-90D5-C641-BAE6-F513A142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2D58-E79D-F748-8BF8-CC8C66C0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862E-F4AC-B944-B5AF-DAA61D3C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EF8D-2C59-C342-9B2E-BBF9DAE7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16A69-990D-C643-871B-FAB5CCB5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E2B4-F22E-2045-8B6A-AAFD32C8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E50A-9663-7E49-BD62-B6F17C81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64889-7F71-1348-8C15-0BA0B0B2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EB0AE-A337-2743-86D8-AD393A48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2FB7-0D0D-DF44-BD44-EEFF7E46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20298-1618-0F4E-ACDB-69F40742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14CB-CE55-8F49-BBD1-C2A05753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EB35-9C2C-D144-A37C-394BF15B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C765A-0FD4-4041-A291-3CECB3E0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96130-A3CD-114C-B133-CA577341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29E81-F9E6-1C4A-904E-2AAFB791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E5055-07B3-364D-8F5A-26844EC4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3C8C-5DE9-024A-9FA8-D5ED94F9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F23DC-53F8-3F4D-963E-E95359296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FFBC3-5EDD-AA43-9778-D6F2400CD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9125A-9FF3-1B4E-9DE7-8BB8CEE67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BD757-8477-0547-9B7D-A11115F7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28FA8-05A1-E345-A973-B671390C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30785-E0B2-7C40-A9B6-12671760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7C0B8-FBB8-8F43-B8B6-FD0A8920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72933"/>
            <a:ext cx="8229600" cy="5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097280"/>
            <a:ext cx="8521700" cy="341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3505200" y="48488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6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D77DD-5C38-874D-A0A5-F144ACCD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D43F8-48CA-0948-B720-44BE70E8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7D3D-25EB-8F40-A896-75B248460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440F-BAD1-254A-9B7A-5A6BF72FC3A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1B01-7B8D-8B48-8BC0-C4196541B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F3D4-70DF-4147-AA73-9C1513EA0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www.cs.princeton.edu/~jrex/papers/contra20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4campus.cs.princeton.ed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networking.org/aether/" TargetMode="External"/><Relationship Id="rId3" Type="http://schemas.openxmlformats.org/officeDocument/2006/relationships/hyperlink" Target="https://www.cs.princeton.edu/~jrex/papers/conquest19.pdf" TargetMode="External"/><Relationship Id="rId7" Type="http://schemas.openxmlformats.org/officeDocument/2006/relationships/hyperlink" Target="https://prontoprojec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4campus.cs.princeton.edu/" TargetMode="External"/><Relationship Id="rId5" Type="http://schemas.openxmlformats.org/officeDocument/2006/relationships/hyperlink" Target="https://www.cs.princeton.edu/~jrex/papers/contra20.pdf" TargetMode="External"/><Relationship Id="rId4" Type="http://schemas.openxmlformats.org/officeDocument/2006/relationships/hyperlink" Target="https://www.cs.princeton.edu/~jrex/papers/beaucoup2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19100" y="1840752"/>
            <a:ext cx="8293100" cy="711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/>
              <a:t>Networks That Do What They’re Told</a:t>
            </a:r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19100" y="2420190"/>
            <a:ext cx="8293100" cy="4238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Jennifer Rexford</a:t>
            </a:r>
            <a:endParaRPr lang="en-US" dirty="0"/>
          </a:p>
          <a:p>
            <a:pPr lvl="0"/>
            <a:r>
              <a:rPr lang="en-US" dirty="0">
                <a:sym typeface="Calibri"/>
              </a:rPr>
              <a:t>Princeton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797540"/>
            <a:ext cx="8031162" cy="1634923"/>
          </a:xfrm>
        </p:spPr>
        <p:txBody>
          <a:bodyPr>
            <a:normAutofit/>
          </a:bodyPr>
          <a:lstStyle/>
          <a:p>
            <a:r>
              <a:rPr lang="en-US" sz="2800" dirty="0"/>
              <a:t>Data-plane adaptation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Drop or mark an arriving packet probabilistically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Based on its flow’s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274034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2727559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272755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272755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272799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272755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272799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47323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41675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46523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292859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293271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01749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004703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00470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00470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00513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00470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005135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375038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469390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374237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20574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20986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2009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5092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94946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50C6-C55C-F24D-B293-22839405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Distributed Denial-of-Service Attacks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2534AF8-BD84-DB45-8C7E-B105B639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81" y="785942"/>
            <a:ext cx="4821848" cy="3948295"/>
          </a:xfrm>
        </p:spPr>
        <p:txBody>
          <a:bodyPr>
            <a:noAutofit/>
          </a:bodyPr>
          <a:lstStyle/>
          <a:p>
            <a:r>
              <a:rPr lang="en-US" sz="3200" dirty="0"/>
              <a:t>DDoS attacks</a:t>
            </a:r>
          </a:p>
          <a:p>
            <a:pPr lvl="1"/>
            <a:r>
              <a:rPr lang="en-US" sz="2800" dirty="0"/>
              <a:t>DNS reflection attack</a:t>
            </a:r>
          </a:p>
          <a:p>
            <a:pPr lvl="1"/>
            <a:r>
              <a:rPr lang="en-US" sz="2800" dirty="0"/>
              <a:t>SYN flooding</a:t>
            </a:r>
          </a:p>
          <a:p>
            <a:pPr lvl="1"/>
            <a:r>
              <a:rPr lang="en-US" sz="2800" dirty="0"/>
              <a:t>HTTP flooding</a:t>
            </a:r>
          </a:p>
          <a:p>
            <a:pPr lvl="1"/>
            <a:r>
              <a:rPr lang="en-US" sz="2800" dirty="0" err="1"/>
              <a:t>Slowloris</a:t>
            </a:r>
            <a:r>
              <a:rPr lang="en-US" sz="2800" dirty="0"/>
              <a:t> attack</a:t>
            </a:r>
          </a:p>
          <a:p>
            <a:r>
              <a:rPr lang="en-US" sz="3200" dirty="0"/>
              <a:t>Overwhelm the victim</a:t>
            </a:r>
          </a:p>
          <a:p>
            <a:pPr lvl="1"/>
            <a:r>
              <a:rPr lang="en-US" sz="2800" dirty="0"/>
              <a:t>Exhausting network and server resources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D97637-1234-A94F-BF6A-3E68A31C43E4}"/>
              </a:ext>
            </a:extLst>
          </p:cNvPr>
          <p:cNvSpPr/>
          <p:nvPr/>
        </p:nvSpPr>
        <p:spPr>
          <a:xfrm>
            <a:off x="4989794" y="1922289"/>
            <a:ext cx="3934750" cy="1833135"/>
          </a:xfrm>
          <a:prstGeom prst="cloud">
            <a:avLst/>
          </a:prstGeom>
          <a:solidFill>
            <a:schemeClr val="bg1"/>
          </a:solidFill>
          <a:effectLst>
            <a:outerShdw blurRad="101600" dist="508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8C671-E31C-D14D-A297-9E2A3661E51B}"/>
              </a:ext>
            </a:extLst>
          </p:cNvPr>
          <p:cNvSpPr/>
          <p:nvPr/>
        </p:nvSpPr>
        <p:spPr>
          <a:xfrm>
            <a:off x="6438310" y="4000858"/>
            <a:ext cx="10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B5E1D-25ED-164E-A169-E535C59DD03B}"/>
              </a:ext>
            </a:extLst>
          </p:cNvPr>
          <p:cNvSpPr txBox="1"/>
          <p:nvPr/>
        </p:nvSpPr>
        <p:spPr>
          <a:xfrm>
            <a:off x="6631558" y="4647189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Victim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15F6C-0332-D841-AEEB-E988C68A3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87" y="1115866"/>
            <a:ext cx="806423" cy="8064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F10EDF-59EF-484F-AE52-6ED265AC018D}"/>
              </a:ext>
            </a:extLst>
          </p:cNvPr>
          <p:cNvSpPr txBox="1"/>
          <p:nvPr/>
        </p:nvSpPr>
        <p:spPr>
          <a:xfrm>
            <a:off x="5767934" y="82071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A0909-083C-A745-8F50-993B4D2F9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29" y="1115866"/>
            <a:ext cx="806423" cy="806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04331A-67C4-984F-8C8B-CBFFE6FABB07}"/>
              </a:ext>
            </a:extLst>
          </p:cNvPr>
          <p:cNvSpPr txBox="1"/>
          <p:nvPr/>
        </p:nvSpPr>
        <p:spPr>
          <a:xfrm>
            <a:off x="7729919" y="80569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BFD74-631B-6D40-9A8D-D0CCF5EC2622}"/>
              </a:ext>
            </a:extLst>
          </p:cNvPr>
          <p:cNvSpPr txBox="1"/>
          <p:nvPr/>
        </p:nvSpPr>
        <p:spPr>
          <a:xfrm>
            <a:off x="4182545" y="243901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2CED4-653A-294C-AD9A-AC3DF4DD6B67}"/>
              </a:ext>
            </a:extLst>
          </p:cNvPr>
          <p:cNvSpPr txBox="1"/>
          <p:nvPr/>
        </p:nvSpPr>
        <p:spPr>
          <a:xfrm>
            <a:off x="4086973" y="3143402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Next Medium" panose="020B0503020202020204" pitchFamily="34" charset="0"/>
              </a:rPr>
              <a:t>Attacker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17356B-DE83-EF49-861F-815066747049}"/>
              </a:ext>
            </a:extLst>
          </p:cNvPr>
          <p:cNvCxnSpPr/>
          <p:nvPr/>
        </p:nvCxnSpPr>
        <p:spPr>
          <a:xfrm>
            <a:off x="5971551" y="1922289"/>
            <a:ext cx="795009" cy="1616439"/>
          </a:xfrm>
          <a:prstGeom prst="straightConnector1">
            <a:avLst/>
          </a:prstGeom>
          <a:ln w="730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08379E-9282-0046-AB8E-FFBCD34067FC}"/>
              </a:ext>
            </a:extLst>
          </p:cNvPr>
          <p:cNvCxnSpPr>
            <a:cxnSpLocks/>
          </p:cNvCxnSpPr>
          <p:nvPr/>
        </p:nvCxnSpPr>
        <p:spPr>
          <a:xfrm flipH="1">
            <a:off x="7052026" y="1981453"/>
            <a:ext cx="876646" cy="1557275"/>
          </a:xfrm>
          <a:prstGeom prst="straightConnector1">
            <a:avLst/>
          </a:prstGeom>
          <a:ln w="730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EF5A1-6A04-CE42-8A11-39D6EC5F30D8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844031" y="1922289"/>
            <a:ext cx="981068" cy="7179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3A0379-6DF7-3447-9E7C-9B38DCF981DC}"/>
              </a:ext>
            </a:extLst>
          </p:cNvPr>
          <p:cNvCxnSpPr>
            <a:cxnSpLocks/>
          </p:cNvCxnSpPr>
          <p:nvPr/>
        </p:nvCxnSpPr>
        <p:spPr>
          <a:xfrm flipV="1">
            <a:off x="4844031" y="1746389"/>
            <a:ext cx="2628463" cy="8938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23DFC0-1C30-CA4E-855D-A7F6CA093859}"/>
              </a:ext>
            </a:extLst>
          </p:cNvPr>
          <p:cNvSpPr txBox="1"/>
          <p:nvPr/>
        </p:nvSpPr>
        <p:spPr>
          <a:xfrm>
            <a:off x="6604600" y="1136266"/>
            <a:ext cx="109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 </a:t>
            </a:r>
          </a:p>
        </p:txBody>
      </p:sp>
      <p:pic>
        <p:nvPicPr>
          <p:cNvPr id="33" name="Picture 42">
            <a:extLst>
              <a:ext uri="{FF2B5EF4-FFF2-40B4-BE49-F238E27FC236}">
                <a16:creationId xmlns:a16="http://schemas.microsoft.com/office/drawing/2014/main" id="{81DC21E0-3F8B-1449-ABD8-B3580985331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9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DACC-51CD-E446-954E-02C4910A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DDoS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C1F1-4225-714E-98B8-8CBDA17B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3" y="657284"/>
            <a:ext cx="9068227" cy="3435371"/>
          </a:xfrm>
        </p:spPr>
        <p:txBody>
          <a:bodyPr>
            <a:normAutofit/>
          </a:bodyPr>
          <a:lstStyle/>
          <a:p>
            <a:r>
              <a:rPr lang="en-US" sz="3200" dirty="0"/>
              <a:t>Data-plane measurement and analysis</a:t>
            </a:r>
          </a:p>
          <a:p>
            <a:pPr lvl="1"/>
            <a:r>
              <a:rPr lang="en-US" sz="2800" dirty="0"/>
              <a:t>Identify suspected victim destinations (key </a:t>
            </a:r>
            <a:r>
              <a:rPr lang="en-US" sz="2800" dirty="0" err="1"/>
              <a:t>DstIP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… receiving traffic from distinct senders (attribute </a:t>
            </a:r>
            <a:r>
              <a:rPr lang="en-US" sz="2800" dirty="0" err="1"/>
              <a:t>SrcIP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… in excess of a threshold (threshold T)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EC27BF7-D01C-8940-949A-DED44B9B5D07}"/>
              </a:ext>
            </a:extLst>
          </p:cNvPr>
          <p:cNvSpPr/>
          <p:nvPr/>
        </p:nvSpPr>
        <p:spPr>
          <a:xfrm>
            <a:off x="1750145" y="3510536"/>
            <a:ext cx="4866221" cy="566515"/>
          </a:xfrm>
          <a:prstGeom prst="wedgeRoundRectCallout">
            <a:avLst>
              <a:gd name="adj1" fmla="val -17068"/>
              <a:gd name="adj2" fmla="val -14256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/>
              <a:t>select</a:t>
            </a:r>
            <a:r>
              <a:rPr lang="zh-CN" altLang="en-US" sz="2000" dirty="0"/>
              <a:t> </a:t>
            </a:r>
            <a:r>
              <a:rPr lang="en-US" altLang="zh-CN" sz="20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000" dirty="0"/>
              <a:t> </a:t>
            </a:r>
            <a:r>
              <a:rPr lang="en-US" altLang="zh-CN" sz="2000" dirty="0"/>
              <a:t>where distinct(</a:t>
            </a:r>
            <a:r>
              <a:rPr lang="en-US" altLang="zh-CN" sz="20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000" dirty="0"/>
              <a:t>) &gt; </a:t>
            </a:r>
            <a:r>
              <a:rPr lang="en-US" altLang="zh-CN" sz="2000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2E381C2-8203-144E-BBD5-7033BF407E77}"/>
              </a:ext>
            </a:extLst>
          </p:cNvPr>
          <p:cNvSpPr/>
          <p:nvPr/>
        </p:nvSpPr>
        <p:spPr>
          <a:xfrm>
            <a:off x="2549097" y="2923277"/>
            <a:ext cx="757141" cy="468000"/>
          </a:xfrm>
          <a:prstGeom prst="wedgeRoundRectCallout">
            <a:avLst>
              <a:gd name="adj1" fmla="val 12673"/>
              <a:gd name="adj2" fmla="val 93115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FF0000"/>
                </a:solidFill>
              </a:rPr>
              <a:t>Key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7607ABC-1E8F-7046-9249-8FF46C36587A}"/>
              </a:ext>
            </a:extLst>
          </p:cNvPr>
          <p:cNvSpPr/>
          <p:nvPr/>
        </p:nvSpPr>
        <p:spPr>
          <a:xfrm>
            <a:off x="4240001" y="4319274"/>
            <a:ext cx="1343093" cy="468000"/>
          </a:xfrm>
          <a:prstGeom prst="wedgeRoundRectCallout">
            <a:avLst>
              <a:gd name="adj1" fmla="val 23858"/>
              <a:gd name="adj2" fmla="val -89882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7030A0"/>
                </a:solidFill>
              </a:rPr>
              <a:t>Attribute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E1201A2-4FE8-8440-8F89-6B11E88094DB}"/>
              </a:ext>
            </a:extLst>
          </p:cNvPr>
          <p:cNvSpPr/>
          <p:nvPr/>
        </p:nvSpPr>
        <p:spPr>
          <a:xfrm>
            <a:off x="5780273" y="4296321"/>
            <a:ext cx="1448741" cy="468000"/>
          </a:xfrm>
          <a:prstGeom prst="wedgeRoundRectCallout">
            <a:avLst>
              <a:gd name="adj1" fmla="val -27295"/>
              <a:gd name="adj2" fmla="val -89731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</a:rPr>
              <a:t>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B6096-874C-374F-836B-A42E2DA1C995}"/>
              </a:ext>
            </a:extLst>
          </p:cNvPr>
          <p:cNvSpPr txBox="1"/>
          <p:nvPr/>
        </p:nvSpPr>
        <p:spPr>
          <a:xfrm>
            <a:off x="-9393" y="4851483"/>
            <a:ext cx="8900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BeauCoup</a:t>
            </a:r>
            <a:r>
              <a:rPr lang="en-US" dirty="0"/>
              <a:t>: </a:t>
            </a:r>
            <a:r>
              <a:rPr lang="en-US" sz="1200" dirty="0"/>
              <a:t>https://</a:t>
            </a:r>
            <a:r>
              <a:rPr lang="en-US" sz="1200" dirty="0" err="1"/>
              <a:t>blog.apnic.net</a:t>
            </a:r>
            <a:r>
              <a:rPr lang="en-US" sz="1200" dirty="0"/>
              <a:t>/2021/01/07/beaucoup-answering-many-network-traffic-queries-one-memory-update-at-a-time/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4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20F4-30C3-D446-85A5-7F3A5F0B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DDoS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2C15-2EFF-D148-9F43-3A32B60D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61" y="854064"/>
            <a:ext cx="4715061" cy="3852048"/>
          </a:xfrm>
        </p:spPr>
        <p:txBody>
          <a:bodyPr>
            <a:normAutofit/>
          </a:bodyPr>
          <a:lstStyle/>
          <a:p>
            <a:r>
              <a:rPr lang="en-US" sz="3200" dirty="0"/>
              <a:t>Data-plane adaptation</a:t>
            </a:r>
          </a:p>
          <a:p>
            <a:pPr lvl="1"/>
            <a:r>
              <a:rPr lang="en-US" sz="2800" dirty="0"/>
              <a:t>Drop or rate-limit packets to suspected victims</a:t>
            </a:r>
          </a:p>
          <a:p>
            <a:pPr lvl="1"/>
            <a:r>
              <a:rPr lang="en-US" sz="2800" dirty="0"/>
              <a:t>Run stateful firewall </a:t>
            </a:r>
            <a:br>
              <a:rPr lang="en-US" sz="2800" dirty="0"/>
            </a:br>
            <a:r>
              <a:rPr lang="en-US" sz="2800" dirty="0"/>
              <a:t>for suspected victims</a:t>
            </a:r>
          </a:p>
          <a:p>
            <a:pPr lvl="1"/>
            <a:r>
              <a:rPr lang="en-US" sz="2800" dirty="0"/>
              <a:t>Pushback upstream toward the senders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D3E332-3057-604B-9E97-3FC2C68CAC1C}"/>
              </a:ext>
            </a:extLst>
          </p:cNvPr>
          <p:cNvGrpSpPr/>
          <p:nvPr/>
        </p:nvGrpSpPr>
        <p:grpSpPr>
          <a:xfrm>
            <a:off x="4209483" y="805698"/>
            <a:ext cx="4715061" cy="4284236"/>
            <a:chOff x="4086973" y="805698"/>
            <a:chExt cx="4837571" cy="4284236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6603520-2B96-E94F-A7C3-BA92D3A9CFC8}"/>
                </a:ext>
              </a:extLst>
            </p:cNvPr>
            <p:cNvSpPr/>
            <p:nvPr/>
          </p:nvSpPr>
          <p:spPr>
            <a:xfrm>
              <a:off x="4989794" y="1922289"/>
              <a:ext cx="3934750" cy="1833135"/>
            </a:xfrm>
            <a:prstGeom prst="cloud">
              <a:avLst/>
            </a:prstGeom>
            <a:solidFill>
              <a:schemeClr val="bg1"/>
            </a:solidFill>
            <a:effectLst>
              <a:outerShdw blurRad="101600" dist="508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007729-BEA2-0B4B-8EE7-400C1B22A986}"/>
                </a:ext>
              </a:extLst>
            </p:cNvPr>
            <p:cNvSpPr/>
            <p:nvPr/>
          </p:nvSpPr>
          <p:spPr>
            <a:xfrm>
              <a:off x="6909683" y="3688293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6EB2F2-B64A-464A-8845-03C3ABC6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1887" y="1115866"/>
              <a:ext cx="806423" cy="8064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25AC61-0612-364C-9142-8984D345C241}"/>
                </a:ext>
              </a:extLst>
            </p:cNvPr>
            <p:cNvSpPr txBox="1"/>
            <p:nvPr/>
          </p:nvSpPr>
          <p:spPr>
            <a:xfrm>
              <a:off x="5767934" y="820714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93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228DC3-B784-A446-A73E-8FD4BE00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3629" y="1115866"/>
              <a:ext cx="806423" cy="8064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4D6D9-B85E-554F-B2E9-6E9EE9FF8AB4}"/>
                </a:ext>
              </a:extLst>
            </p:cNvPr>
            <p:cNvSpPr txBox="1"/>
            <p:nvPr/>
          </p:nvSpPr>
          <p:spPr>
            <a:xfrm>
              <a:off x="7729919" y="80569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32BC5B-5700-F049-ADE8-9E7B625F743F}"/>
                </a:ext>
              </a:extLst>
            </p:cNvPr>
            <p:cNvSpPr txBox="1"/>
            <p:nvPr/>
          </p:nvSpPr>
          <p:spPr>
            <a:xfrm>
              <a:off x="4182545" y="243901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👺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0AE1C-9F94-F94C-8FC6-865ECD6DE5FA}"/>
                </a:ext>
              </a:extLst>
            </p:cNvPr>
            <p:cNvSpPr txBox="1"/>
            <p:nvPr/>
          </p:nvSpPr>
          <p:spPr>
            <a:xfrm>
              <a:off x="4086973" y="3143402"/>
              <a:ext cx="106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venir Next Medium" panose="020B0503020202020204" pitchFamily="34" charset="0"/>
                </a:rPr>
                <a:t>Attacker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48E25-7781-1243-9385-FE669CCD3E49}"/>
                </a:ext>
              </a:extLst>
            </p:cNvPr>
            <p:cNvCxnSpPr/>
            <p:nvPr/>
          </p:nvCxnSpPr>
          <p:spPr>
            <a:xfrm>
              <a:off x="5971551" y="1922289"/>
              <a:ext cx="795009" cy="161643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0CC32F-FBC0-CE41-A4E5-ADDBEA5FB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2026" y="1981453"/>
              <a:ext cx="876646" cy="1557275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2E221A-EDF2-1C42-8C4E-1F2EDA785AE6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4844031" y="1922289"/>
              <a:ext cx="981068" cy="717956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17F5BA-6B4C-134A-A371-E221CA205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4031" y="1746389"/>
              <a:ext cx="2628463" cy="89385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E02382-37E9-234F-9E0C-CAD615815FDB}"/>
                </a:ext>
              </a:extLst>
            </p:cNvPr>
            <p:cNvSpPr txBox="1"/>
            <p:nvPr/>
          </p:nvSpPr>
          <p:spPr>
            <a:xfrm>
              <a:off x="6604600" y="1136266"/>
              <a:ext cx="1090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. . . </a:t>
              </a:r>
            </a:p>
          </p:txBody>
        </p:sp>
        <p:pic>
          <p:nvPicPr>
            <p:cNvPr id="2050" name="Picture 2" descr="Happy Emoji Images, Stock Photos &amp; Vectors | Shutterstock">
              <a:extLst>
                <a:ext uri="{FF2B5EF4-FFF2-40B4-BE49-F238E27FC236}">
                  <a16:creationId xmlns:a16="http://schemas.microsoft.com/office/drawing/2014/main" id="{D7F5956C-5B3F-5E4C-ACE7-CF9D4E2EB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96" y="3931324"/>
              <a:ext cx="1024173" cy="110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86F7E-AEDB-EB45-8BCF-EE9054BFE0F2}"/>
                </a:ext>
              </a:extLst>
            </p:cNvPr>
            <p:cNvSpPr/>
            <p:nvPr/>
          </p:nvSpPr>
          <p:spPr>
            <a:xfrm>
              <a:off x="6158262" y="4870604"/>
              <a:ext cx="1571657" cy="219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42">
            <a:extLst>
              <a:ext uri="{FF2B5EF4-FFF2-40B4-BE49-F238E27FC236}">
                <a16:creationId xmlns:a16="http://schemas.microsoft.com/office/drawing/2014/main" id="{2ADA1707-DED8-374B-AE77-A91AC607B17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7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B551-3162-634B-945B-A7F0265B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Path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40F3-6A45-8748-914B-6F445D84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41395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Network path diversity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Load balancing to achieve good performance</a:t>
            </a:r>
          </a:p>
          <a:p>
            <a:pPr lvl="1"/>
            <a:r>
              <a:rPr lang="en-US" sz="2400" dirty="0"/>
              <a:t>Track the performance (load, loss, delay) of paths</a:t>
            </a:r>
          </a:p>
          <a:p>
            <a:pPr lvl="1"/>
            <a:r>
              <a:rPr lang="en-US" sz="2400" dirty="0"/>
              <a:t>Split traffic effectively over the multiple paths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C101B9-6AB5-2449-8DE5-4D99DE3510AC}"/>
              </a:ext>
            </a:extLst>
          </p:cNvPr>
          <p:cNvGrpSpPr/>
          <p:nvPr/>
        </p:nvGrpSpPr>
        <p:grpSpPr>
          <a:xfrm>
            <a:off x="685083" y="1652484"/>
            <a:ext cx="3265125" cy="1499616"/>
            <a:chOff x="1136187" y="3102492"/>
            <a:chExt cx="3767719" cy="1433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43BE8A-7E3A-3B4D-8EAC-4D6DADCC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6187" y="405293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E2A64D-A614-304C-A6D8-2EC4188B3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80764" y="4092664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7B204B-BDA0-D54F-A432-E4009B0B8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850" y="4085288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E1631C-65FD-BC4C-9DF5-F243966B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4376" y="3124569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AD30C7-745B-E64A-9B6B-A54A5C0E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16352" y="3102492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21B36D-F4F6-E84D-9FFD-BC5CCCA179F8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V="1">
              <a:off x="1375912" y="3556930"/>
              <a:ext cx="908189" cy="49600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E0AF6-DDE5-294B-8730-0EF4CCDDF492}"/>
                </a:ext>
              </a:extLst>
            </p:cNvPr>
            <p:cNvCxnSpPr>
              <a:cxnSpLocks/>
              <a:stCxn id="6" idx="0"/>
              <a:endCxn id="10" idx="2"/>
            </p:cNvCxnSpPr>
            <p:nvPr/>
          </p:nvCxnSpPr>
          <p:spPr>
            <a:xfrm flipV="1">
              <a:off x="1375912" y="3534853"/>
              <a:ext cx="2080165" cy="51808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E46C63-59EE-7A4C-A9D8-94027AE6B602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H="1" flipV="1">
              <a:off x="2284101" y="3556930"/>
              <a:ext cx="88474" cy="52835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C2169B-19C5-0147-A722-691533576E5C}"/>
                </a:ext>
              </a:extLst>
            </p:cNvPr>
            <p:cNvCxnSpPr>
              <a:cxnSpLocks/>
              <a:stCxn id="8" idx="0"/>
              <a:endCxn id="10" idx="2"/>
            </p:cNvCxnSpPr>
            <p:nvPr/>
          </p:nvCxnSpPr>
          <p:spPr>
            <a:xfrm flipV="1">
              <a:off x="2372575" y="3534853"/>
              <a:ext cx="1083502" cy="550435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FD9C6E-23DF-EF4E-A52C-756B8ECC6F3C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H="1" flipV="1">
              <a:off x="3456077" y="3534853"/>
              <a:ext cx="64412" cy="557811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23FB1E-7782-F34D-9B0F-86FE81C151CA}"/>
                </a:ext>
              </a:extLst>
            </p:cNvPr>
            <p:cNvCxnSpPr>
              <a:cxnSpLocks/>
              <a:stCxn id="7" idx="0"/>
              <a:endCxn id="9" idx="2"/>
            </p:cNvCxnSpPr>
            <p:nvPr/>
          </p:nvCxnSpPr>
          <p:spPr>
            <a:xfrm flipH="1" flipV="1">
              <a:off x="2284101" y="3556930"/>
              <a:ext cx="1236388" cy="53573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C50230C-6FEF-1A46-957A-1BD09A04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456" y="410322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24B2CA-3C19-CC49-B121-06F1C841661B}"/>
                </a:ext>
              </a:extLst>
            </p:cNvPr>
            <p:cNvCxnSpPr>
              <a:cxnSpLocks/>
              <a:stCxn id="17" idx="0"/>
              <a:endCxn id="9" idx="2"/>
            </p:cNvCxnSpPr>
            <p:nvPr/>
          </p:nvCxnSpPr>
          <p:spPr>
            <a:xfrm flipH="1" flipV="1">
              <a:off x="2284101" y="3556930"/>
              <a:ext cx="2380080" cy="54629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E1F567-5144-A844-8992-2D211200C73F}"/>
                </a:ext>
              </a:extLst>
            </p:cNvPr>
            <p:cNvCxnSpPr>
              <a:cxnSpLocks/>
              <a:stCxn id="17" idx="0"/>
              <a:endCxn id="10" idx="2"/>
            </p:cNvCxnSpPr>
            <p:nvPr/>
          </p:nvCxnSpPr>
          <p:spPr>
            <a:xfrm flipH="1" flipV="1">
              <a:off x="3456077" y="3534853"/>
              <a:ext cx="1208104" cy="56837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D7B987-3E0F-2046-B18B-3AD18E3BE736}"/>
                </a:ext>
              </a:extLst>
            </p:cNvPr>
            <p:cNvCxnSpPr>
              <a:cxnSpLocks/>
            </p:cNvCxnSpPr>
            <p:nvPr/>
          </p:nvCxnSpPr>
          <p:spPr>
            <a:xfrm>
              <a:off x="2618279" y="3323098"/>
              <a:ext cx="524961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9A13E6-75FC-0345-A070-0326320E2186}"/>
                </a:ext>
              </a:extLst>
            </p:cNvPr>
            <p:cNvCxnSpPr>
              <a:cxnSpLocks/>
            </p:cNvCxnSpPr>
            <p:nvPr/>
          </p:nvCxnSpPr>
          <p:spPr>
            <a:xfrm>
              <a:off x="1746752" y="4301468"/>
              <a:ext cx="275923" cy="7376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F027CE-61A6-974F-97D1-4B6F42AD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66194" y="4292005"/>
              <a:ext cx="342900" cy="76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894682-5500-5547-8868-30A2383985C2}"/>
                </a:ext>
              </a:extLst>
            </p:cNvPr>
            <p:cNvCxnSpPr>
              <a:cxnSpLocks/>
            </p:cNvCxnSpPr>
            <p:nvPr/>
          </p:nvCxnSpPr>
          <p:spPr>
            <a:xfrm>
              <a:off x="3948676" y="4343506"/>
              <a:ext cx="330555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03B8908-49BF-8348-AFD2-25481CB6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54" y="1342662"/>
            <a:ext cx="4221132" cy="18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8036-6036-844F-94AD-4902F1F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Path Performance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3E37-14DC-3145-8DDF-44651566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71319"/>
          </a:xfrm>
        </p:spPr>
        <p:txBody>
          <a:bodyPr>
            <a:normAutofit/>
          </a:bodyPr>
          <a:lstStyle/>
          <a:p>
            <a:r>
              <a:rPr lang="en-US" sz="3200" dirty="0"/>
              <a:t>Data-plane tracking of path performance </a:t>
            </a:r>
          </a:p>
          <a:p>
            <a:pPr lvl="1"/>
            <a:r>
              <a:rPr lang="en-US" sz="2600" dirty="0"/>
              <a:t>E.g., lowest maximum link utilization</a:t>
            </a:r>
          </a:p>
          <a:p>
            <a:pPr lvl="1"/>
            <a:r>
              <a:rPr lang="en-US" sz="2800" dirty="0"/>
              <a:t>E.g., minimum end-to-end latency or loss</a:t>
            </a:r>
          </a:p>
        </p:txBody>
      </p:sp>
      <p:pic>
        <p:nvPicPr>
          <p:cNvPr id="28" name="Picture 42">
            <a:extLst>
              <a:ext uri="{FF2B5EF4-FFF2-40B4-BE49-F238E27FC236}">
                <a16:creationId xmlns:a16="http://schemas.microsoft.com/office/drawing/2014/main" id="{22B16368-EA98-714E-930B-9248B6DD6B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42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2">
            <a:extLst>
              <a:ext uri="{FF2B5EF4-FFF2-40B4-BE49-F238E27FC236}">
                <a16:creationId xmlns:a16="http://schemas.microsoft.com/office/drawing/2014/main" id="{17311C90-BF42-5446-AA84-F24740E540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50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>
            <a:extLst>
              <a:ext uri="{FF2B5EF4-FFF2-40B4-BE49-F238E27FC236}">
                <a16:creationId xmlns:a16="http://schemas.microsoft.com/office/drawing/2014/main" id="{107DEB8D-E9EA-4148-9A65-0BE2F77314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10" y="313860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2">
            <a:extLst>
              <a:ext uri="{FF2B5EF4-FFF2-40B4-BE49-F238E27FC236}">
                <a16:creationId xmlns:a16="http://schemas.microsoft.com/office/drawing/2014/main" id="{0C19B8A3-685E-5943-B6DB-A36250E646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89" y="455840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2BB151E9-65D5-B44D-99D3-EEA98F2921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38" y="370699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957321-B6B9-C84D-9376-9CB08CF5C42F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2552092" y="3948952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488CDD-7D3D-0D4E-95AF-37C5AFAA9C50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826156" y="3369832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BA4335-C411-A742-A585-D48D2B1D9D6D}"/>
              </a:ext>
            </a:extLst>
          </p:cNvPr>
          <p:cNvCxnSpPr>
            <a:cxnSpLocks/>
          </p:cNvCxnSpPr>
          <p:nvPr/>
        </p:nvCxnSpPr>
        <p:spPr>
          <a:xfrm>
            <a:off x="5304418" y="3339651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54EF5D-58DE-2D4B-A213-D7E266FD5EAA}"/>
              </a:ext>
            </a:extLst>
          </p:cNvPr>
          <p:cNvCxnSpPr>
            <a:cxnSpLocks/>
          </p:cNvCxnSpPr>
          <p:nvPr/>
        </p:nvCxnSpPr>
        <p:spPr>
          <a:xfrm>
            <a:off x="3734832" y="4039973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431098-2FAF-5C49-B43D-58F995813CBE}"/>
              </a:ext>
            </a:extLst>
          </p:cNvPr>
          <p:cNvCxnSpPr>
            <a:cxnSpLocks/>
          </p:cNvCxnSpPr>
          <p:nvPr/>
        </p:nvCxnSpPr>
        <p:spPr>
          <a:xfrm flipV="1">
            <a:off x="5243054" y="4039974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6EA3C8-2ADD-3645-8656-77642DFCA53B}"/>
              </a:ext>
            </a:extLst>
          </p:cNvPr>
          <p:cNvCxnSpPr>
            <a:cxnSpLocks/>
          </p:cNvCxnSpPr>
          <p:nvPr/>
        </p:nvCxnSpPr>
        <p:spPr>
          <a:xfrm>
            <a:off x="1658112" y="3907747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83F425-D35F-6947-B337-DEC39511D496}"/>
              </a:ext>
            </a:extLst>
          </p:cNvPr>
          <p:cNvCxnSpPr>
            <a:cxnSpLocks/>
          </p:cNvCxnSpPr>
          <p:nvPr/>
        </p:nvCxnSpPr>
        <p:spPr>
          <a:xfrm>
            <a:off x="6758332" y="3907747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2DD1AD2-3F7C-8944-9953-F73CBF8F21F7}"/>
              </a:ext>
            </a:extLst>
          </p:cNvPr>
          <p:cNvSpPr txBox="1"/>
          <p:nvPr/>
        </p:nvSpPr>
        <p:spPr>
          <a:xfrm>
            <a:off x="5192716" y="35281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40B779-3D5A-BD4A-9BDE-C9D242ED8D86}"/>
              </a:ext>
            </a:extLst>
          </p:cNvPr>
          <p:cNvSpPr txBox="1"/>
          <p:nvPr/>
        </p:nvSpPr>
        <p:spPr>
          <a:xfrm>
            <a:off x="4128680" y="35498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E00610-FB22-A248-8837-65AEC8975C2A}"/>
              </a:ext>
            </a:extLst>
          </p:cNvPr>
          <p:cNvSpPr txBox="1"/>
          <p:nvPr/>
        </p:nvSpPr>
        <p:spPr>
          <a:xfrm>
            <a:off x="3826206" y="45056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6B650A-1BEF-D945-BA73-612FF7B27586}"/>
              </a:ext>
            </a:extLst>
          </p:cNvPr>
          <p:cNvSpPr txBox="1"/>
          <p:nvPr/>
        </p:nvSpPr>
        <p:spPr>
          <a:xfrm>
            <a:off x="5506692" y="4487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2CAAD-3291-C741-9F70-C5B225CA8536}"/>
              </a:ext>
            </a:extLst>
          </p:cNvPr>
          <p:cNvSpPr txBox="1"/>
          <p:nvPr/>
        </p:nvSpPr>
        <p:spPr>
          <a:xfrm>
            <a:off x="2550923" y="40113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6451EC-B79D-2342-986E-1E0F439D2773}"/>
              </a:ext>
            </a:extLst>
          </p:cNvPr>
          <p:cNvCxnSpPr/>
          <p:nvPr/>
        </p:nvCxnSpPr>
        <p:spPr>
          <a:xfrm flipH="1" flipV="1">
            <a:off x="5375263" y="3163269"/>
            <a:ext cx="829056" cy="41120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E697EC5-8F9F-AE4F-A6C8-F60CB92429FF}"/>
              </a:ext>
            </a:extLst>
          </p:cNvPr>
          <p:cNvSpPr txBox="1"/>
          <p:nvPr/>
        </p:nvSpPr>
        <p:spPr>
          <a:xfrm>
            <a:off x="6769428" y="39558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0E7C844-C31F-4C46-9F56-E4D1103712EB}"/>
              </a:ext>
            </a:extLst>
          </p:cNvPr>
          <p:cNvCxnSpPr>
            <a:cxnSpLocks/>
          </p:cNvCxnSpPr>
          <p:nvPr/>
        </p:nvCxnSpPr>
        <p:spPr>
          <a:xfrm flipH="1">
            <a:off x="5270741" y="3974523"/>
            <a:ext cx="815066" cy="51276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7F5B77-A18B-2E42-9E00-8E9962C01FBE}"/>
              </a:ext>
            </a:extLst>
          </p:cNvPr>
          <p:cNvCxnSpPr>
            <a:cxnSpLocks/>
          </p:cNvCxnSpPr>
          <p:nvPr/>
        </p:nvCxnSpPr>
        <p:spPr>
          <a:xfrm flipH="1">
            <a:off x="3795889" y="3227391"/>
            <a:ext cx="716022" cy="4067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E7410D-93D0-DA4D-B9A4-5D353AC473F8}"/>
              </a:ext>
            </a:extLst>
          </p:cNvPr>
          <p:cNvCxnSpPr>
            <a:cxnSpLocks/>
          </p:cNvCxnSpPr>
          <p:nvPr/>
        </p:nvCxnSpPr>
        <p:spPr>
          <a:xfrm flipH="1" flipV="1">
            <a:off x="3955403" y="3984680"/>
            <a:ext cx="829056" cy="50260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11F64D-84AF-2E40-B514-146652146CC1}"/>
              </a:ext>
            </a:extLst>
          </p:cNvPr>
          <p:cNvCxnSpPr>
            <a:cxnSpLocks/>
          </p:cNvCxnSpPr>
          <p:nvPr/>
        </p:nvCxnSpPr>
        <p:spPr>
          <a:xfrm flipH="1">
            <a:off x="2547613" y="3749866"/>
            <a:ext cx="741775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1D5CCF1-B350-2445-A043-FAB13A92A95E}"/>
              </a:ext>
            </a:extLst>
          </p:cNvPr>
          <p:cNvSpPr txBox="1"/>
          <p:nvPr/>
        </p:nvSpPr>
        <p:spPr>
          <a:xfrm>
            <a:off x="5694887" y="301243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40C2E38-FDE3-5248-A967-B066C74AB918}"/>
              </a:ext>
            </a:extLst>
          </p:cNvPr>
          <p:cNvSpPr txBox="1"/>
          <p:nvPr/>
        </p:nvSpPr>
        <p:spPr>
          <a:xfrm>
            <a:off x="3728261" y="30919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FD7791-1E87-234E-8EE8-B98986CB0263}"/>
              </a:ext>
            </a:extLst>
          </p:cNvPr>
          <p:cNvSpPr txBox="1"/>
          <p:nvPr/>
        </p:nvSpPr>
        <p:spPr>
          <a:xfrm>
            <a:off x="2697001" y="340127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052A90-AAE7-7E48-8B06-2BB77C451AFE}"/>
              </a:ext>
            </a:extLst>
          </p:cNvPr>
          <p:cNvSpPr txBox="1"/>
          <p:nvPr/>
        </p:nvSpPr>
        <p:spPr>
          <a:xfrm>
            <a:off x="5123797" y="403242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587F10-876A-254F-9CF9-10634745B885}"/>
              </a:ext>
            </a:extLst>
          </p:cNvPr>
          <p:cNvSpPr txBox="1"/>
          <p:nvPr/>
        </p:nvSpPr>
        <p:spPr>
          <a:xfrm>
            <a:off x="4450737" y="40399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50%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C0ACA5-8DF8-AF4B-82F3-845E171CDF87}"/>
              </a:ext>
            </a:extLst>
          </p:cNvPr>
          <p:cNvSpPr txBox="1"/>
          <p:nvPr/>
        </p:nvSpPr>
        <p:spPr>
          <a:xfrm>
            <a:off x="6609546" y="2854612"/>
            <a:ext cx="212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Probes along reverse path</a:t>
            </a:r>
          </a:p>
        </p:txBody>
      </p:sp>
    </p:spTree>
    <p:extLst>
      <p:ext uri="{BB962C8B-B14F-4D97-AF65-F5344CB8AC3E}">
        <p14:creationId xmlns:p14="http://schemas.microsoft.com/office/powerpoint/2010/main" val="584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5DB3-7FA4-C642-B22E-BAD6535C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Performance-Aware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8D8D-5C56-F949-AA9A-CFC0AE535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Data-plane adaptation to direct traffic over the best path</a:t>
            </a:r>
          </a:p>
          <a:p>
            <a:pPr lvl="1"/>
            <a:r>
              <a:rPr lang="en-US" dirty="0"/>
              <a:t>Sending packets in the forward direction</a:t>
            </a:r>
          </a:p>
          <a:p>
            <a:pPr lvl="1"/>
            <a:r>
              <a:rPr lang="en-US" dirty="0"/>
              <a:t>… along the path with the best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D0F6E-A203-DC49-AD2C-E916918B792D}"/>
              </a:ext>
            </a:extLst>
          </p:cNvPr>
          <p:cNvSpPr txBox="1"/>
          <p:nvPr/>
        </p:nvSpPr>
        <p:spPr>
          <a:xfrm>
            <a:off x="0" y="4835723"/>
            <a:ext cx="621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Contra: </a:t>
            </a:r>
            <a:r>
              <a:rPr lang="en-US" dirty="0">
                <a:hlinkClick r:id="rId2"/>
              </a:rPr>
              <a:t>"A programmable system for performance-aware routing”</a:t>
            </a:r>
            <a:r>
              <a:rPr lang="en-US" dirty="0"/>
              <a:t> (NSDI’20) </a:t>
            </a:r>
          </a:p>
        </p:txBody>
      </p:sp>
      <p:pic>
        <p:nvPicPr>
          <p:cNvPr id="23" name="Picture 42">
            <a:extLst>
              <a:ext uri="{FF2B5EF4-FFF2-40B4-BE49-F238E27FC236}">
                <a16:creationId xmlns:a16="http://schemas.microsoft.com/office/drawing/2014/main" id="{45D5AA35-7CDE-D445-8E6B-F6DD8F80DD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80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>
            <a:extLst>
              <a:ext uri="{FF2B5EF4-FFF2-40B4-BE49-F238E27FC236}">
                <a16:creationId xmlns:a16="http://schemas.microsoft.com/office/drawing/2014/main" id="{8D776603-CB0C-4E4F-955E-DA91F9F750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88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extLst>
              <a:ext uri="{FF2B5EF4-FFF2-40B4-BE49-F238E27FC236}">
                <a16:creationId xmlns:a16="http://schemas.microsoft.com/office/drawing/2014/main" id="{964C8359-4663-074B-9B10-6C7F50A4F9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48" y="271485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>
            <a:extLst>
              <a:ext uri="{FF2B5EF4-FFF2-40B4-BE49-F238E27FC236}">
                <a16:creationId xmlns:a16="http://schemas.microsoft.com/office/drawing/2014/main" id="{B99B35DE-BC60-A94F-8B3D-26E77EB076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27" y="413466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2">
            <a:extLst>
              <a:ext uri="{FF2B5EF4-FFF2-40B4-BE49-F238E27FC236}">
                <a16:creationId xmlns:a16="http://schemas.microsoft.com/office/drawing/2014/main" id="{588BA3E5-F487-A641-8569-DDC2FB720F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76" y="328325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772AC6-90B6-FA4F-B225-9A1AA5918953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2436930" y="3525207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5D78CB-0679-9349-869B-01E8ABC1A1C9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710994" y="2946087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AC80D-2F97-F045-8E13-67794508E64B}"/>
              </a:ext>
            </a:extLst>
          </p:cNvPr>
          <p:cNvCxnSpPr>
            <a:cxnSpLocks/>
          </p:cNvCxnSpPr>
          <p:nvPr/>
        </p:nvCxnSpPr>
        <p:spPr>
          <a:xfrm>
            <a:off x="5189256" y="2915906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3D363-1DBF-A140-86A5-E1F6750CD687}"/>
              </a:ext>
            </a:extLst>
          </p:cNvPr>
          <p:cNvCxnSpPr>
            <a:cxnSpLocks/>
          </p:cNvCxnSpPr>
          <p:nvPr/>
        </p:nvCxnSpPr>
        <p:spPr>
          <a:xfrm>
            <a:off x="3619670" y="3616228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6DF75B-21E9-414E-B7C3-A6CF7ABE5CD0}"/>
              </a:ext>
            </a:extLst>
          </p:cNvPr>
          <p:cNvCxnSpPr>
            <a:cxnSpLocks/>
          </p:cNvCxnSpPr>
          <p:nvPr/>
        </p:nvCxnSpPr>
        <p:spPr>
          <a:xfrm flipV="1">
            <a:off x="5127892" y="3616229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9C30BB-40F9-934E-A386-012A00DBB102}"/>
              </a:ext>
            </a:extLst>
          </p:cNvPr>
          <p:cNvCxnSpPr>
            <a:cxnSpLocks/>
          </p:cNvCxnSpPr>
          <p:nvPr/>
        </p:nvCxnSpPr>
        <p:spPr>
          <a:xfrm>
            <a:off x="1542950" y="3484002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852479-A993-2F4E-BFBD-6D4BB5BDBB28}"/>
              </a:ext>
            </a:extLst>
          </p:cNvPr>
          <p:cNvCxnSpPr>
            <a:cxnSpLocks/>
          </p:cNvCxnSpPr>
          <p:nvPr/>
        </p:nvCxnSpPr>
        <p:spPr>
          <a:xfrm>
            <a:off x="6643170" y="3484002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1F0E9A0-5A92-8841-834A-AA10E8486058}"/>
              </a:ext>
            </a:extLst>
          </p:cNvPr>
          <p:cNvSpPr txBox="1"/>
          <p:nvPr/>
        </p:nvSpPr>
        <p:spPr>
          <a:xfrm>
            <a:off x="5077554" y="31044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AE69CF-C8E8-FC4C-824D-0FA6BB379AB0}"/>
              </a:ext>
            </a:extLst>
          </p:cNvPr>
          <p:cNvSpPr txBox="1"/>
          <p:nvPr/>
        </p:nvSpPr>
        <p:spPr>
          <a:xfrm>
            <a:off x="4013518" y="31260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8D24A5-6BB6-9942-A9AD-C71F9150BCB8}"/>
              </a:ext>
            </a:extLst>
          </p:cNvPr>
          <p:cNvSpPr txBox="1"/>
          <p:nvPr/>
        </p:nvSpPr>
        <p:spPr>
          <a:xfrm>
            <a:off x="3711044" y="40818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5DEB80-B1BB-5345-852B-82906A43DC31}"/>
              </a:ext>
            </a:extLst>
          </p:cNvPr>
          <p:cNvSpPr txBox="1"/>
          <p:nvPr/>
        </p:nvSpPr>
        <p:spPr>
          <a:xfrm>
            <a:off x="5391530" y="406354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C15323-1CEE-A846-BC6E-F95D8E66CDCC}"/>
              </a:ext>
            </a:extLst>
          </p:cNvPr>
          <p:cNvSpPr txBox="1"/>
          <p:nvPr/>
        </p:nvSpPr>
        <p:spPr>
          <a:xfrm>
            <a:off x="2435761" y="358755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EA49F3-F6EA-EA41-B1A2-C27998F60584}"/>
              </a:ext>
            </a:extLst>
          </p:cNvPr>
          <p:cNvSpPr txBox="1"/>
          <p:nvPr/>
        </p:nvSpPr>
        <p:spPr>
          <a:xfrm>
            <a:off x="6654266" y="35320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B398CE7-CE8F-CD4A-ABBB-2F7DC49EABD6}"/>
              </a:ext>
            </a:extLst>
          </p:cNvPr>
          <p:cNvSpPr/>
          <p:nvPr/>
        </p:nvSpPr>
        <p:spPr>
          <a:xfrm>
            <a:off x="2029521" y="2460686"/>
            <a:ext cx="5248508" cy="819764"/>
          </a:xfrm>
          <a:custGeom>
            <a:avLst/>
            <a:gdLst>
              <a:gd name="connsiteX0" fmla="*/ 0 w 5248508"/>
              <a:gd name="connsiteY0" fmla="*/ 713696 h 819764"/>
              <a:gd name="connsiteX1" fmla="*/ 1248937 w 5248508"/>
              <a:gd name="connsiteY1" fmla="*/ 691393 h 819764"/>
              <a:gd name="connsiteX2" fmla="*/ 2758069 w 5248508"/>
              <a:gd name="connsiteY2" fmla="*/ 17 h 819764"/>
              <a:gd name="connsiteX3" fmla="*/ 4445620 w 5248508"/>
              <a:gd name="connsiteY3" fmla="*/ 713696 h 819764"/>
              <a:gd name="connsiteX4" fmla="*/ 5248508 w 5248508"/>
              <a:gd name="connsiteY4" fmla="*/ 802905 h 8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508" h="819764">
                <a:moveTo>
                  <a:pt x="0" y="713696"/>
                </a:moveTo>
                <a:cubicBezTo>
                  <a:pt x="394629" y="762018"/>
                  <a:pt x="789259" y="810340"/>
                  <a:pt x="1248937" y="691393"/>
                </a:cubicBezTo>
                <a:cubicBezTo>
                  <a:pt x="1708615" y="572446"/>
                  <a:pt x="2225289" y="-3700"/>
                  <a:pt x="2758069" y="17"/>
                </a:cubicBezTo>
                <a:cubicBezTo>
                  <a:pt x="3290850" y="3734"/>
                  <a:pt x="4030547" y="579881"/>
                  <a:pt x="4445620" y="713696"/>
                </a:cubicBezTo>
                <a:cubicBezTo>
                  <a:pt x="4860693" y="847511"/>
                  <a:pt x="5054600" y="825208"/>
                  <a:pt x="5248508" y="802905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Enabler: Programmable Data Planes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BF999-7C25-9344-BE13-04BBFF16B6B0}"/>
              </a:ext>
            </a:extLst>
          </p:cNvPr>
          <p:cNvSpPr txBox="1"/>
          <p:nvPr/>
        </p:nvSpPr>
        <p:spPr>
          <a:xfrm>
            <a:off x="4135822" y="4430969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61295F-E763-7247-AA60-F3879BE8AC24}"/>
              </a:ext>
            </a:extLst>
          </p:cNvPr>
          <p:cNvSpPr/>
          <p:nvPr/>
        </p:nvSpPr>
        <p:spPr>
          <a:xfrm>
            <a:off x="7154001" y="1694318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 err="1">
                <a:latin typeface="Myriad Pro" charset="0"/>
                <a:ea typeface="Myriad Pro" charset="0"/>
                <a:cs typeface="Myriad Pro" charset="0"/>
              </a:rPr>
              <a:t>Deparser</a:t>
            </a:r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B730BA-A1B7-3C43-A037-12A45B0C6B02}"/>
              </a:ext>
            </a:extLst>
          </p:cNvPr>
          <p:cNvGrpSpPr/>
          <p:nvPr/>
        </p:nvGrpSpPr>
        <p:grpSpPr>
          <a:xfrm>
            <a:off x="7502388" y="2357628"/>
            <a:ext cx="780766" cy="427769"/>
            <a:chOff x="6858000" y="3200400"/>
            <a:chExt cx="685800" cy="37573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68829CF-E41C-D340-9FFC-AD71D1DEEA2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0BF3AB3-892F-994C-86A6-A1BA28E2B95F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F0EF0F-9156-1844-B48C-EDC46E3C4C73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792189-E9A4-EB4F-95C4-B1189BE7AF89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A4239A-1CD2-DA4C-B4A9-D5A6C049A61C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E30BBC-DACE-FB4A-BE11-7CAD48207747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D315E6-41EA-724F-9AC9-3B77FE6B1618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F0295A-E950-AF48-A46E-660370DAAC1D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277F530-5EBE-EA4C-841F-E45A78658246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9C7FA6-F91F-EA41-BC62-1D4CBA9BE727}"/>
              </a:ext>
            </a:extLst>
          </p:cNvPr>
          <p:cNvGrpSpPr/>
          <p:nvPr/>
        </p:nvGrpSpPr>
        <p:grpSpPr>
          <a:xfrm>
            <a:off x="7498829" y="3107726"/>
            <a:ext cx="780766" cy="427769"/>
            <a:chOff x="6858000" y="3200400"/>
            <a:chExt cx="685800" cy="37573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2E9E6B-82CF-CD4F-B9D3-6A9B545ECA4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BFB8C2C-F078-EA49-9023-D944F57519F6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DC9EF85-A966-7F47-8444-0E3C93D10CF0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A791A33-B2B2-2A49-A0F3-A3C26CEB367B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42DEB6-87D7-2B44-AD98-FC25E58F9F16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91A6BED-36A1-E341-A96D-6636340B2086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87D408-FA17-9541-8D8E-388185B111D6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A5BB75F-C43E-CD4A-B918-7A6A07298A49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D90E03-4925-074C-88A9-0F5440FBB361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CFFA2D-698C-4447-8A21-E55B9359FDEE}"/>
              </a:ext>
            </a:extLst>
          </p:cNvPr>
          <p:cNvGrpSpPr/>
          <p:nvPr/>
        </p:nvGrpSpPr>
        <p:grpSpPr>
          <a:xfrm>
            <a:off x="7498829" y="3857824"/>
            <a:ext cx="780766" cy="427769"/>
            <a:chOff x="6858000" y="3200400"/>
            <a:chExt cx="685800" cy="37573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198CEE-E6F5-A441-BF13-0076BE36FB46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7D3653A-1CDE-F94F-97FD-D76660BEE982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22EEAF7-350E-1542-9404-D91AA89E1762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C81BEF-2974-B04F-9658-E0011420F694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5D36CC-3406-D142-87BC-6ACF906DB874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80FB86-A852-5845-B000-2B35F43FEDED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0A2DF4-959A-D245-8BC1-2D7504B37E1C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B8B6A5D-EF47-3842-AF5B-FCF1FC0EC246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56A3963-9DF1-174B-9498-31AF1981F187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8CF43C21-01A3-2E4C-9426-A1556B969EDE}"/>
              </a:ext>
            </a:extLst>
          </p:cNvPr>
          <p:cNvSpPr/>
          <p:nvPr/>
        </p:nvSpPr>
        <p:spPr>
          <a:xfrm>
            <a:off x="174682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6FE2424-560D-D149-9585-67D1FCE22183}"/>
              </a:ext>
            </a:extLst>
          </p:cNvPr>
          <p:cNvSpPr/>
          <p:nvPr/>
        </p:nvSpPr>
        <p:spPr>
          <a:xfrm>
            <a:off x="174682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66A4E6B-DF8F-B44A-9AEE-58D608CB4417}"/>
              </a:ext>
            </a:extLst>
          </p:cNvPr>
          <p:cNvSpPr/>
          <p:nvPr/>
        </p:nvSpPr>
        <p:spPr>
          <a:xfrm>
            <a:off x="174682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C4DB8DF-6323-DE48-BD92-35EA9D19118C}"/>
              </a:ext>
            </a:extLst>
          </p:cNvPr>
          <p:cNvSpPr/>
          <p:nvPr/>
        </p:nvSpPr>
        <p:spPr>
          <a:xfrm>
            <a:off x="174682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0B25B4C-0930-8344-8C38-BA6B840677AE}"/>
              </a:ext>
            </a:extLst>
          </p:cNvPr>
          <p:cNvSpPr/>
          <p:nvPr/>
        </p:nvSpPr>
        <p:spPr>
          <a:xfrm>
            <a:off x="8636529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FA31E6F-74B4-684D-8923-D52C730F2FBD}"/>
              </a:ext>
            </a:extLst>
          </p:cNvPr>
          <p:cNvSpPr/>
          <p:nvPr/>
        </p:nvSpPr>
        <p:spPr>
          <a:xfrm>
            <a:off x="8636529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40EE4DC-E57D-814B-85EC-78DA8ED9266F}"/>
              </a:ext>
            </a:extLst>
          </p:cNvPr>
          <p:cNvSpPr/>
          <p:nvPr/>
        </p:nvSpPr>
        <p:spPr>
          <a:xfrm>
            <a:off x="8636529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28A7E98-0C88-184D-B703-05CFB22B4A58}"/>
              </a:ext>
            </a:extLst>
          </p:cNvPr>
          <p:cNvSpPr/>
          <p:nvPr/>
        </p:nvSpPr>
        <p:spPr>
          <a:xfrm>
            <a:off x="8636529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E6C1B1-1C27-1945-AE47-87955603DC3A}"/>
              </a:ext>
            </a:extLst>
          </p:cNvPr>
          <p:cNvSpPr/>
          <p:nvPr/>
        </p:nvSpPr>
        <p:spPr>
          <a:xfrm>
            <a:off x="531168" y="1685080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>
                <a:latin typeface="Myriad Pro" charset="0"/>
                <a:ea typeface="Myriad Pro" charset="0"/>
                <a:cs typeface="Myriad Pro" charset="0"/>
              </a:rPr>
              <a:t>Parser</a:t>
            </a: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099E6F-C3D8-7C4C-8EE8-E69D2B8C9EB7}"/>
              </a:ext>
            </a:extLst>
          </p:cNvPr>
          <p:cNvSpPr/>
          <p:nvPr/>
        </p:nvSpPr>
        <p:spPr>
          <a:xfrm>
            <a:off x="2189825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3412AD26-412D-B245-AD31-D993AC207415}"/>
              </a:ext>
            </a:extLst>
          </p:cNvPr>
          <p:cNvSpPr/>
          <p:nvPr/>
        </p:nvSpPr>
        <p:spPr>
          <a:xfrm rot="5400000">
            <a:off x="277879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54D8D6C-6D05-8445-B4A0-EFBA176D18EC}"/>
              </a:ext>
            </a:extLst>
          </p:cNvPr>
          <p:cNvSpPr/>
          <p:nvPr/>
        </p:nvSpPr>
        <p:spPr>
          <a:xfrm rot="5400000">
            <a:off x="277532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6E6208D4-74E8-0744-8917-4FFC0484EB18}"/>
              </a:ext>
            </a:extLst>
          </p:cNvPr>
          <p:cNvSpPr/>
          <p:nvPr/>
        </p:nvSpPr>
        <p:spPr>
          <a:xfrm rot="5400000">
            <a:off x="276184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2472B-4222-CA40-9F99-7AE6CB8EEF15}"/>
              </a:ext>
            </a:extLst>
          </p:cNvPr>
          <p:cNvSpPr/>
          <p:nvPr/>
        </p:nvSpPr>
        <p:spPr>
          <a:xfrm>
            <a:off x="2301925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Memory</a:t>
            </a:r>
            <a:endParaRPr lang="en-US" sz="14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C9B9DF-B9D6-8C44-BB7E-DC019C2340F3}"/>
              </a:ext>
            </a:extLst>
          </p:cNvPr>
          <p:cNvSpPr/>
          <p:nvPr/>
        </p:nvSpPr>
        <p:spPr>
          <a:xfrm>
            <a:off x="2189825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Registers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ABD414A-8CFF-0E49-910C-039A149274F6}"/>
              </a:ext>
            </a:extLst>
          </p:cNvPr>
          <p:cNvSpPr/>
          <p:nvPr/>
        </p:nvSpPr>
        <p:spPr>
          <a:xfrm>
            <a:off x="200990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4AFC2E-4373-E645-9E8E-0361B4DDE9E8}"/>
              </a:ext>
            </a:extLst>
          </p:cNvPr>
          <p:cNvSpPr/>
          <p:nvPr/>
        </p:nvSpPr>
        <p:spPr>
          <a:xfrm>
            <a:off x="3433267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02B69-B30B-9041-A466-C566DFACA2E4}"/>
              </a:ext>
            </a:extLst>
          </p:cNvPr>
          <p:cNvSpPr/>
          <p:nvPr/>
        </p:nvSpPr>
        <p:spPr>
          <a:xfrm>
            <a:off x="3545367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01124FB-441F-6C41-BAE9-93AAE8370722}"/>
              </a:ext>
            </a:extLst>
          </p:cNvPr>
          <p:cNvSpPr/>
          <p:nvPr/>
        </p:nvSpPr>
        <p:spPr>
          <a:xfrm>
            <a:off x="3433267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C0A460-ED87-A34D-829E-E0E9F419894D}"/>
              </a:ext>
            </a:extLst>
          </p:cNvPr>
          <p:cNvGrpSpPr/>
          <p:nvPr/>
        </p:nvGrpSpPr>
        <p:grpSpPr>
          <a:xfrm>
            <a:off x="3472273" y="1727912"/>
            <a:ext cx="965664" cy="463767"/>
            <a:chOff x="3472273" y="1770636"/>
            <a:chExt cx="965664" cy="46376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C009FA2-F069-7045-AD5E-40303CCE8403}"/>
                </a:ext>
              </a:extLst>
            </p:cNvPr>
            <p:cNvSpPr/>
            <p:nvPr/>
          </p:nvSpPr>
          <p:spPr>
            <a:xfrm>
              <a:off x="347227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294018-2EB9-3D48-9A66-C8380CEEE008}"/>
                </a:ext>
              </a:extLst>
            </p:cNvPr>
            <p:cNvSpPr/>
            <p:nvPr/>
          </p:nvSpPr>
          <p:spPr>
            <a:xfrm>
              <a:off x="363372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807052-1ACD-E747-B154-96DADCD5D8A0}"/>
                </a:ext>
              </a:extLst>
            </p:cNvPr>
            <p:cNvSpPr/>
            <p:nvPr/>
          </p:nvSpPr>
          <p:spPr>
            <a:xfrm>
              <a:off x="379517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023F4E-EEB3-164B-A2B7-1A90F4E5655A}"/>
                </a:ext>
              </a:extLst>
            </p:cNvPr>
            <p:cNvSpPr/>
            <p:nvPr/>
          </p:nvSpPr>
          <p:spPr>
            <a:xfrm>
              <a:off x="395662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8C2DF7-F474-374F-8B24-74480259B80F}"/>
                </a:ext>
              </a:extLst>
            </p:cNvPr>
            <p:cNvSpPr/>
            <p:nvPr/>
          </p:nvSpPr>
          <p:spPr>
            <a:xfrm>
              <a:off x="411807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09E8DFC-A490-4445-933C-BABE54E17763}"/>
                </a:ext>
              </a:extLst>
            </p:cNvPr>
            <p:cNvSpPr/>
            <p:nvPr/>
          </p:nvSpPr>
          <p:spPr>
            <a:xfrm>
              <a:off x="427952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08EF1-A975-9840-9C99-BF6B80EE357B}"/>
              </a:ext>
            </a:extLst>
          </p:cNvPr>
          <p:cNvSpPr/>
          <p:nvPr/>
        </p:nvSpPr>
        <p:spPr>
          <a:xfrm>
            <a:off x="4676710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0D646-C647-8542-8B02-121D94431496}"/>
              </a:ext>
            </a:extLst>
          </p:cNvPr>
          <p:cNvSpPr/>
          <p:nvPr/>
        </p:nvSpPr>
        <p:spPr>
          <a:xfrm>
            <a:off x="4788810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2446805-2882-5740-BD8B-88E30592C7DC}"/>
              </a:ext>
            </a:extLst>
          </p:cNvPr>
          <p:cNvSpPr/>
          <p:nvPr/>
        </p:nvSpPr>
        <p:spPr>
          <a:xfrm>
            <a:off x="4676710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DD9C8B-F2D7-8944-BE84-EDE96E90384D}"/>
              </a:ext>
            </a:extLst>
          </p:cNvPr>
          <p:cNvSpPr/>
          <p:nvPr/>
        </p:nvSpPr>
        <p:spPr>
          <a:xfrm>
            <a:off x="4690569" y="1680115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DF5360-67A9-AD4B-9320-25C7686D0363}"/>
              </a:ext>
            </a:extLst>
          </p:cNvPr>
          <p:cNvGrpSpPr/>
          <p:nvPr/>
        </p:nvGrpSpPr>
        <p:grpSpPr>
          <a:xfrm>
            <a:off x="4729575" y="1722944"/>
            <a:ext cx="965664" cy="463767"/>
            <a:chOff x="4729575" y="1765668"/>
            <a:chExt cx="965664" cy="46376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0A8E814-D32F-2E4C-8E74-F1E25E87C049}"/>
                </a:ext>
              </a:extLst>
            </p:cNvPr>
            <p:cNvSpPr/>
            <p:nvPr/>
          </p:nvSpPr>
          <p:spPr>
            <a:xfrm>
              <a:off x="472957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1F43C5F-D011-6141-8538-8A79B4BF0E64}"/>
                </a:ext>
              </a:extLst>
            </p:cNvPr>
            <p:cNvSpPr/>
            <p:nvPr/>
          </p:nvSpPr>
          <p:spPr>
            <a:xfrm>
              <a:off x="489102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4C3637-3E6C-2B49-9AEA-3C636FD10EB5}"/>
                </a:ext>
              </a:extLst>
            </p:cNvPr>
            <p:cNvSpPr/>
            <p:nvPr/>
          </p:nvSpPr>
          <p:spPr>
            <a:xfrm>
              <a:off x="505247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E90E-7B2A-2F44-9819-8177AD9BFE88}"/>
                </a:ext>
              </a:extLst>
            </p:cNvPr>
            <p:cNvSpPr/>
            <p:nvPr/>
          </p:nvSpPr>
          <p:spPr>
            <a:xfrm>
              <a:off x="521392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7EB155-0350-EF4D-A9ED-3C715A20A9F3}"/>
                </a:ext>
              </a:extLst>
            </p:cNvPr>
            <p:cNvSpPr/>
            <p:nvPr/>
          </p:nvSpPr>
          <p:spPr>
            <a:xfrm>
              <a:off x="537537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9A1DC8-FE7F-D845-859F-00071F328CBE}"/>
                </a:ext>
              </a:extLst>
            </p:cNvPr>
            <p:cNvSpPr/>
            <p:nvPr/>
          </p:nvSpPr>
          <p:spPr>
            <a:xfrm>
              <a:off x="553682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F6DE186-3BE4-A646-9B11-4799AEB1CB7E}"/>
              </a:ext>
            </a:extLst>
          </p:cNvPr>
          <p:cNvSpPr/>
          <p:nvPr/>
        </p:nvSpPr>
        <p:spPr>
          <a:xfrm>
            <a:off x="5920152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7C071F-FAD3-324B-A1CF-FE6475BE9B51}"/>
              </a:ext>
            </a:extLst>
          </p:cNvPr>
          <p:cNvSpPr/>
          <p:nvPr/>
        </p:nvSpPr>
        <p:spPr>
          <a:xfrm>
            <a:off x="6032252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CDC98D-F0C0-B14E-B872-880836D16556}"/>
              </a:ext>
            </a:extLst>
          </p:cNvPr>
          <p:cNvSpPr/>
          <p:nvPr/>
        </p:nvSpPr>
        <p:spPr>
          <a:xfrm>
            <a:off x="5920152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9D0C53F-05AF-6E4F-8751-39B7345102B9}"/>
              </a:ext>
            </a:extLst>
          </p:cNvPr>
          <p:cNvSpPr/>
          <p:nvPr/>
        </p:nvSpPr>
        <p:spPr>
          <a:xfrm>
            <a:off x="5917148" y="1686350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52155E-78A9-6645-9421-150DADCE04C5}"/>
              </a:ext>
            </a:extLst>
          </p:cNvPr>
          <p:cNvGrpSpPr/>
          <p:nvPr/>
        </p:nvGrpSpPr>
        <p:grpSpPr>
          <a:xfrm>
            <a:off x="5956153" y="1729180"/>
            <a:ext cx="965665" cy="463767"/>
            <a:chOff x="5956153" y="1771904"/>
            <a:chExt cx="965665" cy="46376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0F2007-0F9D-1E41-A570-9DEAF8A49258}"/>
                </a:ext>
              </a:extLst>
            </p:cNvPr>
            <p:cNvSpPr/>
            <p:nvPr/>
          </p:nvSpPr>
          <p:spPr>
            <a:xfrm>
              <a:off x="595615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5647C5-3A61-C749-82AF-12B2F8479564}"/>
                </a:ext>
              </a:extLst>
            </p:cNvPr>
            <p:cNvSpPr/>
            <p:nvPr/>
          </p:nvSpPr>
          <p:spPr>
            <a:xfrm>
              <a:off x="611760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60567-B7B8-734A-9A62-7A2A2C37175E}"/>
                </a:ext>
              </a:extLst>
            </p:cNvPr>
            <p:cNvSpPr/>
            <p:nvPr/>
          </p:nvSpPr>
          <p:spPr>
            <a:xfrm>
              <a:off x="627905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7242393-67EA-6744-82C2-073BEB36F192}"/>
                </a:ext>
              </a:extLst>
            </p:cNvPr>
            <p:cNvSpPr/>
            <p:nvPr/>
          </p:nvSpPr>
          <p:spPr>
            <a:xfrm>
              <a:off x="644050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8B4073-48C7-2045-9DDD-A0520E84F1A5}"/>
                </a:ext>
              </a:extLst>
            </p:cNvPr>
            <p:cNvSpPr/>
            <p:nvPr/>
          </p:nvSpPr>
          <p:spPr>
            <a:xfrm>
              <a:off x="6601955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3C0091-D8C8-FC42-B818-D76C9EE0012E}"/>
                </a:ext>
              </a:extLst>
            </p:cNvPr>
            <p:cNvSpPr/>
            <p:nvPr/>
          </p:nvSpPr>
          <p:spPr>
            <a:xfrm>
              <a:off x="6763406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FEAE41-F5D9-AD4D-B7D3-62777B0194C2}"/>
              </a:ext>
            </a:extLst>
          </p:cNvPr>
          <p:cNvSpPr txBox="1"/>
          <p:nvPr/>
        </p:nvSpPr>
        <p:spPr>
          <a:xfrm>
            <a:off x="2770054" y="2491090"/>
            <a:ext cx="4683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ALU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F5338B4-886F-234C-82F6-ACD7C1829D7F}"/>
              </a:ext>
            </a:extLst>
          </p:cNvPr>
          <p:cNvSpPr/>
          <p:nvPr/>
        </p:nvSpPr>
        <p:spPr>
          <a:xfrm>
            <a:off x="3253344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2542BA58-2CCC-1245-8D3D-330B78D4136B}"/>
              </a:ext>
            </a:extLst>
          </p:cNvPr>
          <p:cNvSpPr/>
          <p:nvPr/>
        </p:nvSpPr>
        <p:spPr>
          <a:xfrm>
            <a:off x="4496786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8E8FCA5C-FD6A-3349-ABD0-2C8F3EC292CB}"/>
              </a:ext>
            </a:extLst>
          </p:cNvPr>
          <p:cNvSpPr/>
          <p:nvPr/>
        </p:nvSpPr>
        <p:spPr>
          <a:xfrm>
            <a:off x="5740229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97B0BEAD-F764-1848-8AF5-5492DAFC84CA}"/>
              </a:ext>
            </a:extLst>
          </p:cNvPr>
          <p:cNvSpPr/>
          <p:nvPr/>
        </p:nvSpPr>
        <p:spPr>
          <a:xfrm>
            <a:off x="696914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278761C6-EA9B-3D47-B286-025FEA6D73B8}"/>
              </a:ext>
            </a:extLst>
          </p:cNvPr>
          <p:cNvSpPr/>
          <p:nvPr/>
        </p:nvSpPr>
        <p:spPr>
          <a:xfrm rot="5400000">
            <a:off x="4033360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7C9598C3-8FBF-BF4A-8EDB-4F49A8E27E0F}"/>
              </a:ext>
            </a:extLst>
          </p:cNvPr>
          <p:cNvSpPr/>
          <p:nvPr/>
        </p:nvSpPr>
        <p:spPr>
          <a:xfrm rot="5400000">
            <a:off x="4029890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D8AFDF6C-6157-1F40-9CF9-8332BDC49412}"/>
              </a:ext>
            </a:extLst>
          </p:cNvPr>
          <p:cNvSpPr/>
          <p:nvPr/>
        </p:nvSpPr>
        <p:spPr>
          <a:xfrm rot="5400000">
            <a:off x="4016414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BFAE6141-5080-4C43-8E62-904D1A4A111B}"/>
              </a:ext>
            </a:extLst>
          </p:cNvPr>
          <p:cNvSpPr/>
          <p:nvPr/>
        </p:nvSpPr>
        <p:spPr>
          <a:xfrm rot="5400000">
            <a:off x="5284189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2CAADC41-53D7-D84E-849A-E6481B986E13}"/>
              </a:ext>
            </a:extLst>
          </p:cNvPr>
          <p:cNvSpPr/>
          <p:nvPr/>
        </p:nvSpPr>
        <p:spPr>
          <a:xfrm rot="5400000">
            <a:off x="5280719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>
            <a:extLst>
              <a:ext uri="{FF2B5EF4-FFF2-40B4-BE49-F238E27FC236}">
                <a16:creationId xmlns:a16="http://schemas.microsoft.com/office/drawing/2014/main" id="{A3424E18-6489-4F43-A648-869E91EAF17C}"/>
              </a:ext>
            </a:extLst>
          </p:cNvPr>
          <p:cNvSpPr/>
          <p:nvPr/>
        </p:nvSpPr>
        <p:spPr>
          <a:xfrm rot="5400000">
            <a:off x="5267243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707AF689-8BA6-644F-A91A-845040F87AA6}"/>
              </a:ext>
            </a:extLst>
          </p:cNvPr>
          <p:cNvSpPr/>
          <p:nvPr/>
        </p:nvSpPr>
        <p:spPr>
          <a:xfrm rot="5400000">
            <a:off x="652261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3" name="Trapezoid 52">
            <a:extLst>
              <a:ext uri="{FF2B5EF4-FFF2-40B4-BE49-F238E27FC236}">
                <a16:creationId xmlns:a16="http://schemas.microsoft.com/office/drawing/2014/main" id="{E16FD6CF-4A21-2A4F-B91E-C5DFA48DB225}"/>
              </a:ext>
            </a:extLst>
          </p:cNvPr>
          <p:cNvSpPr/>
          <p:nvPr/>
        </p:nvSpPr>
        <p:spPr>
          <a:xfrm rot="5400000">
            <a:off x="651914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33F18546-6390-A646-9029-4CDB6CB6395B}"/>
              </a:ext>
            </a:extLst>
          </p:cNvPr>
          <p:cNvSpPr/>
          <p:nvPr/>
        </p:nvSpPr>
        <p:spPr>
          <a:xfrm rot="5400000">
            <a:off x="650566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1A0A9F1-F0FB-FA46-9300-833240708BB4}"/>
              </a:ext>
            </a:extLst>
          </p:cNvPr>
          <p:cNvSpPr/>
          <p:nvPr/>
        </p:nvSpPr>
        <p:spPr>
          <a:xfrm>
            <a:off x="3468881" y="2361844"/>
            <a:ext cx="987541" cy="1065129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Match-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Action 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Table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E57BD9-76B0-8140-B821-5DE243211404}"/>
              </a:ext>
            </a:extLst>
          </p:cNvPr>
          <p:cNvGrpSpPr/>
          <p:nvPr/>
        </p:nvGrpSpPr>
        <p:grpSpPr>
          <a:xfrm>
            <a:off x="7844523" y="135002"/>
            <a:ext cx="1181314" cy="1214560"/>
            <a:chOff x="7844523" y="135002"/>
            <a:chExt cx="1181314" cy="1214560"/>
          </a:xfrm>
        </p:grpSpPr>
        <p:pic>
          <p:nvPicPr>
            <p:cNvPr id="4098" name="Picture 2" descr="Getting Started with P4 – Hiking and Coding">
              <a:extLst>
                <a:ext uri="{FF2B5EF4-FFF2-40B4-BE49-F238E27FC236}">
                  <a16:creationId xmlns:a16="http://schemas.microsoft.com/office/drawing/2014/main" id="{AB46B0F4-5D4E-9545-BC02-3FB51BBC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523" y="135002"/>
              <a:ext cx="1181314" cy="1181314"/>
            </a:xfrm>
            <a:prstGeom prst="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E3204B1-194E-204D-951C-23A2E5BE3B41}"/>
                </a:ext>
              </a:extLst>
            </p:cNvPr>
            <p:cNvSpPr txBox="1"/>
            <p:nvPr/>
          </p:nvSpPr>
          <p:spPr>
            <a:xfrm>
              <a:off x="7965229" y="1011008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" pitchFamily="2" charset="0"/>
                </a:rPr>
                <a:t>p4.org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43FF02-13E2-2946-8B10-27E785B52C47}"/>
              </a:ext>
            </a:extLst>
          </p:cNvPr>
          <p:cNvGrpSpPr/>
          <p:nvPr/>
        </p:nvGrpSpPr>
        <p:grpSpPr>
          <a:xfrm>
            <a:off x="670889" y="2257992"/>
            <a:ext cx="1214525" cy="1981058"/>
            <a:chOff x="944698" y="2284250"/>
            <a:chExt cx="1066800" cy="1740095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924740A-21E8-BC4D-9646-719570319DD4}"/>
                </a:ext>
              </a:extLst>
            </p:cNvPr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DC64919-A13C-6249-A530-3218296D375E}"/>
                </a:ext>
              </a:extLst>
            </p:cNvPr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6D533A-0762-BB4D-9EAB-B258E35246F0}"/>
                </a:ext>
              </a:extLst>
            </p:cNvPr>
            <p:cNvSpPr/>
            <p:nvPr/>
          </p:nvSpPr>
          <p:spPr>
            <a:xfrm>
              <a:off x="944698" y="275794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1E5BE7-9370-4846-B912-337C6DC3D7E5}"/>
                </a:ext>
              </a:extLst>
            </p:cNvPr>
            <p:cNvSpPr/>
            <p:nvPr/>
          </p:nvSpPr>
          <p:spPr>
            <a:xfrm>
              <a:off x="1343197" y="3210876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7C71863-4AD9-7E4E-96AA-5F852DDDB915}"/>
                </a:ext>
              </a:extLst>
            </p:cNvPr>
            <p:cNvSpPr/>
            <p:nvPr/>
          </p:nvSpPr>
          <p:spPr>
            <a:xfrm>
              <a:off x="1065348" y="36115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64785519-8BF4-2343-9744-C93C5C2D789C}"/>
                </a:ext>
              </a:extLst>
            </p:cNvPr>
            <p:cNvCxnSpPr>
              <a:cxnSpLocks/>
            </p:cNvCxnSpPr>
            <p:nvPr/>
          </p:nvCxnSpPr>
          <p:spPr>
            <a:xfrm>
              <a:off x="1307439" y="2921990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83C10A1B-F20B-BD4B-82C5-E9F7600DEC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81066" y="2604828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8B7E982C-626E-E944-8DB7-EA626379EEDD}"/>
                </a:ext>
              </a:extLst>
            </p:cNvPr>
            <p:cNvCxnSpPr/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38455FC7-8E32-7F48-9DC9-B8DBFAEA4223}"/>
                </a:ext>
              </a:extLst>
            </p:cNvPr>
            <p:cNvCxnSpPr/>
            <p:nvPr/>
          </p:nvCxnSpPr>
          <p:spPr>
            <a:xfrm flipH="1">
              <a:off x="1417653" y="2946745"/>
              <a:ext cx="593845" cy="1017155"/>
            </a:xfrm>
            <a:prstGeom prst="curvedConnector4">
              <a:avLst>
                <a:gd name="adj1" fmla="val -4973"/>
                <a:gd name="adj2" fmla="val 98975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>
              <a:extLst>
                <a:ext uri="{FF2B5EF4-FFF2-40B4-BE49-F238E27FC236}">
                  <a16:creationId xmlns:a16="http://schemas.microsoft.com/office/drawing/2014/main" id="{7106A6A4-974B-AA4F-B567-872E4F0EDD72}"/>
                </a:ext>
              </a:extLst>
            </p:cNvPr>
            <p:cNvCxnSpPr/>
            <p:nvPr/>
          </p:nvCxnSpPr>
          <p:spPr>
            <a:xfrm rot="10800000" flipV="1">
              <a:off x="1125794" y="3417250"/>
              <a:ext cx="217403" cy="254790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9522764B-7726-8B43-9D68-B7F5BF16846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36830" y="2476656"/>
              <a:ext cx="184030" cy="327761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9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Resource Limitations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EBD567-844E-D64A-8B41-7DA9AA545E6E}"/>
              </a:ext>
            </a:extLst>
          </p:cNvPr>
          <p:cNvCxnSpPr/>
          <p:nvPr/>
        </p:nvCxnSpPr>
        <p:spPr>
          <a:xfrm>
            <a:off x="1189068" y="1267968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A49B88C-4618-D343-9938-182DEB9D1ED2}"/>
              </a:ext>
            </a:extLst>
          </p:cNvPr>
          <p:cNvCxnSpPr/>
          <p:nvPr/>
        </p:nvCxnSpPr>
        <p:spPr>
          <a:xfrm>
            <a:off x="4820744" y="1267968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1DBE303-CFD8-E446-A09C-826F678CDDC0}"/>
              </a:ext>
            </a:extLst>
          </p:cNvPr>
          <p:cNvCxnSpPr>
            <a:cxnSpLocks/>
          </p:cNvCxnSpPr>
          <p:nvPr/>
        </p:nvCxnSpPr>
        <p:spPr>
          <a:xfrm flipH="1">
            <a:off x="2092747" y="1312917"/>
            <a:ext cx="16806" cy="16037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FBAD2DEE-A365-824B-BA26-8474B924819D}"/>
              </a:ext>
            </a:extLst>
          </p:cNvPr>
          <p:cNvSpPr txBox="1"/>
          <p:nvPr/>
        </p:nvSpPr>
        <p:spPr>
          <a:xfrm>
            <a:off x="703919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depth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94AE662-7803-F249-B735-1822CE618CD2}"/>
              </a:ext>
            </a:extLst>
          </p:cNvPr>
          <p:cNvSpPr txBox="1"/>
          <p:nvPr/>
        </p:nvSpPr>
        <p:spPr>
          <a:xfrm>
            <a:off x="1637647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bits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230333-87B0-5F4E-8E1A-896D1E0A1AB2}"/>
              </a:ext>
            </a:extLst>
          </p:cNvPr>
          <p:cNvSpPr txBox="1"/>
          <p:nvPr/>
        </p:nvSpPr>
        <p:spPr>
          <a:xfrm>
            <a:off x="2730153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rules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5CECBD-3E8D-C74D-BBD2-1B7DEF612995}"/>
              </a:ext>
            </a:extLst>
          </p:cNvPr>
          <p:cNvSpPr txBox="1"/>
          <p:nvPr/>
        </p:nvSpPr>
        <p:spPr>
          <a:xfrm>
            <a:off x="3800968" y="660822"/>
            <a:ext cx="213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# registers </a:t>
            </a:r>
          </a:p>
          <a:p>
            <a:pPr algn="ctr"/>
            <a:r>
              <a:rPr lang="en-US" sz="1800" dirty="0"/>
              <a:t>and # of accesses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3E19D1-D79A-7447-B653-67346C3B1155}"/>
              </a:ext>
            </a:extLst>
          </p:cNvPr>
          <p:cNvSpPr txBox="1"/>
          <p:nvPr/>
        </p:nvSpPr>
        <p:spPr>
          <a:xfrm>
            <a:off x="5988998" y="66082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ALU</a:t>
            </a:r>
          </a:p>
          <a:p>
            <a:pPr algn="ctr"/>
            <a:r>
              <a:rPr lang="en-US" sz="1800" dirty="0"/>
              <a:t>operations</a:t>
            </a:r>
          </a:p>
        </p:txBody>
      </p:sp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884FB180-4A2C-CD41-AB78-E8BABF8DFE1F}"/>
              </a:ext>
            </a:extLst>
          </p:cNvPr>
          <p:cNvGrpSpPr/>
          <p:nvPr/>
        </p:nvGrpSpPr>
        <p:grpSpPr>
          <a:xfrm>
            <a:off x="174682" y="1680355"/>
            <a:ext cx="8794635" cy="3120186"/>
            <a:chOff x="174682" y="1680355"/>
            <a:chExt cx="8794635" cy="31201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5BF999-7C25-9344-BE13-04BBFF16B6B0}"/>
                </a:ext>
              </a:extLst>
            </p:cNvPr>
            <p:cNvSpPr txBox="1"/>
            <p:nvPr/>
          </p:nvSpPr>
          <p:spPr>
            <a:xfrm>
              <a:off x="4135822" y="4431209"/>
              <a:ext cx="872355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Stages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61295F-E763-7247-AA60-F3879BE8AC24}"/>
                </a:ext>
              </a:extLst>
            </p:cNvPr>
            <p:cNvSpPr/>
            <p:nvPr/>
          </p:nvSpPr>
          <p:spPr>
            <a:xfrm>
              <a:off x="7154001" y="1694558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B730BA-A1B7-3C43-A037-12A45B0C6B02}"/>
                </a:ext>
              </a:extLst>
            </p:cNvPr>
            <p:cNvGrpSpPr/>
            <p:nvPr/>
          </p:nvGrpSpPr>
          <p:grpSpPr>
            <a:xfrm>
              <a:off x="7502388" y="2357868"/>
              <a:ext cx="780766" cy="427769"/>
              <a:chOff x="6858000" y="3200400"/>
              <a:chExt cx="685800" cy="37573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68829CF-E41C-D340-9FFC-AD71D1DEEA2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0BF3AB3-892F-994C-86A6-A1BA28E2B95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BF0EF0F-9156-1844-B48C-EDC46E3C4C73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792189-E9A4-EB4F-95C4-B1189BE7AF89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1A4239A-1CD2-DA4C-B4A9-D5A6C049A61C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9E30BBC-DACE-FB4A-BE11-7CAD48207747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CD315E6-41EA-724F-9AC9-3B77FE6B1618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CF0295A-E950-AF48-A46E-660370DAAC1D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277F530-5EBE-EA4C-841F-E45A78658246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9C7FA6-F91F-EA41-BC62-1D4CBA9BE727}"/>
                </a:ext>
              </a:extLst>
            </p:cNvPr>
            <p:cNvGrpSpPr/>
            <p:nvPr/>
          </p:nvGrpSpPr>
          <p:grpSpPr>
            <a:xfrm>
              <a:off x="7498829" y="3107966"/>
              <a:ext cx="780766" cy="427769"/>
              <a:chOff x="6858000" y="3200400"/>
              <a:chExt cx="685800" cy="37573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22E9E6B-82CF-CD4F-B9D3-6A9B545ECA4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BFB8C2C-F078-EA49-9023-D944F57519F6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DC9EF85-A966-7F47-8444-0E3C93D10CF0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A791A33-B2B2-2A49-A0F3-A3C26CEB367B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642DEB6-87D7-2B44-AD98-FC25E58F9F16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91A6BED-36A1-E341-A96D-6636340B2086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787D408-FA17-9541-8D8E-388185B111D6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A5BB75F-C43E-CD4A-B918-7A6A07298A49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2D90E03-4925-074C-88A9-0F5440FBB361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CFFA2D-698C-4447-8A21-E55B9359FDEE}"/>
                </a:ext>
              </a:extLst>
            </p:cNvPr>
            <p:cNvGrpSpPr/>
            <p:nvPr/>
          </p:nvGrpSpPr>
          <p:grpSpPr>
            <a:xfrm>
              <a:off x="7498829" y="3858064"/>
              <a:ext cx="780766" cy="427769"/>
              <a:chOff x="6858000" y="3200400"/>
              <a:chExt cx="685800" cy="37573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0198CEE-E6F5-A441-BF13-0076BE36FB46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D3653A-1CDE-F94F-97FD-D76660BEE982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22EEAF7-350E-1542-9404-D91AA89E1762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DC81BEF-2974-B04F-9658-E0011420F69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15D36CC-3406-D142-87BC-6ACF906DB874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680FB86-A852-5845-B000-2B35F43FEDED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E0A2DF4-959A-D245-8BC1-2D7504B37E1C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B8B6A5D-EF47-3842-AF5B-FCF1FC0EC246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56A3963-9DF1-174B-9498-31AF1981F187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8CF43C21-01A3-2E4C-9426-A1556B969EDE}"/>
                </a:ext>
              </a:extLst>
            </p:cNvPr>
            <p:cNvSpPr/>
            <p:nvPr/>
          </p:nvSpPr>
          <p:spPr>
            <a:xfrm>
              <a:off x="174682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46FE2424-560D-D149-9585-67D1FCE22183}"/>
                </a:ext>
              </a:extLst>
            </p:cNvPr>
            <p:cNvSpPr/>
            <p:nvPr/>
          </p:nvSpPr>
          <p:spPr>
            <a:xfrm>
              <a:off x="174682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566A4E6B-DF8F-B44A-9AEE-58D608CB4417}"/>
                </a:ext>
              </a:extLst>
            </p:cNvPr>
            <p:cNvSpPr/>
            <p:nvPr/>
          </p:nvSpPr>
          <p:spPr>
            <a:xfrm>
              <a:off x="174682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C4DB8DF-6323-DE48-BD92-35EA9D19118C}"/>
                </a:ext>
              </a:extLst>
            </p:cNvPr>
            <p:cNvSpPr/>
            <p:nvPr/>
          </p:nvSpPr>
          <p:spPr>
            <a:xfrm>
              <a:off x="174682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50B25B4C-0930-8344-8C38-BA6B840677AE}"/>
                </a:ext>
              </a:extLst>
            </p:cNvPr>
            <p:cNvSpPr/>
            <p:nvPr/>
          </p:nvSpPr>
          <p:spPr>
            <a:xfrm>
              <a:off x="8636529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BFA31E6F-74B4-684D-8923-D52C730F2FBD}"/>
                </a:ext>
              </a:extLst>
            </p:cNvPr>
            <p:cNvSpPr/>
            <p:nvPr/>
          </p:nvSpPr>
          <p:spPr>
            <a:xfrm>
              <a:off x="8636529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40EE4DC-E57D-814B-85EC-78DA8ED9266F}"/>
                </a:ext>
              </a:extLst>
            </p:cNvPr>
            <p:cNvSpPr/>
            <p:nvPr/>
          </p:nvSpPr>
          <p:spPr>
            <a:xfrm>
              <a:off x="8636529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228A7E98-0C88-184D-B703-05CFB22B4A58}"/>
                </a:ext>
              </a:extLst>
            </p:cNvPr>
            <p:cNvSpPr/>
            <p:nvPr/>
          </p:nvSpPr>
          <p:spPr>
            <a:xfrm>
              <a:off x="8636529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CE6C1B1-1C27-1945-AE47-87955603DC3A}"/>
                </a:ext>
              </a:extLst>
            </p:cNvPr>
            <p:cNvSpPr/>
            <p:nvPr/>
          </p:nvSpPr>
          <p:spPr>
            <a:xfrm>
              <a:off x="531168" y="1685320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099E6F-C3D8-7C4C-8EE8-E69D2B8C9EB7}"/>
                </a:ext>
              </a:extLst>
            </p:cNvPr>
            <p:cNvSpPr/>
            <p:nvPr/>
          </p:nvSpPr>
          <p:spPr>
            <a:xfrm>
              <a:off x="2189825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3412AD26-412D-B245-AD31-D993AC207415}"/>
                </a:ext>
              </a:extLst>
            </p:cNvPr>
            <p:cNvSpPr/>
            <p:nvPr/>
          </p:nvSpPr>
          <p:spPr>
            <a:xfrm rot="5400000">
              <a:off x="277879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54D8D6C-6D05-8445-B4A0-EFBA176D18EC}"/>
                </a:ext>
              </a:extLst>
            </p:cNvPr>
            <p:cNvSpPr/>
            <p:nvPr/>
          </p:nvSpPr>
          <p:spPr>
            <a:xfrm rot="5400000">
              <a:off x="277532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E6208D4-74E8-0744-8917-4FFC0484EB18}"/>
                </a:ext>
              </a:extLst>
            </p:cNvPr>
            <p:cNvSpPr/>
            <p:nvPr/>
          </p:nvSpPr>
          <p:spPr>
            <a:xfrm rot="5400000">
              <a:off x="276184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02472B-4222-CA40-9F99-7AE6CB8EEF15}"/>
                </a:ext>
              </a:extLst>
            </p:cNvPr>
            <p:cNvSpPr/>
            <p:nvPr/>
          </p:nvSpPr>
          <p:spPr>
            <a:xfrm>
              <a:off x="2301925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9C9B9DF-B9D6-8C44-BB7E-DC019C2340F3}"/>
                </a:ext>
              </a:extLst>
            </p:cNvPr>
            <p:cNvSpPr/>
            <p:nvPr/>
          </p:nvSpPr>
          <p:spPr>
            <a:xfrm>
              <a:off x="2189825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Registers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ABD414A-8CFF-0E49-910C-039A149274F6}"/>
                </a:ext>
              </a:extLst>
            </p:cNvPr>
            <p:cNvSpPr/>
            <p:nvPr/>
          </p:nvSpPr>
          <p:spPr>
            <a:xfrm>
              <a:off x="200990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4AFC2E-4373-E645-9E8E-0361B4DDE9E8}"/>
                </a:ext>
              </a:extLst>
            </p:cNvPr>
            <p:cNvSpPr/>
            <p:nvPr/>
          </p:nvSpPr>
          <p:spPr>
            <a:xfrm>
              <a:off x="3433267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302B69-B30B-9041-A466-C566DFACA2E4}"/>
                </a:ext>
              </a:extLst>
            </p:cNvPr>
            <p:cNvSpPr/>
            <p:nvPr/>
          </p:nvSpPr>
          <p:spPr>
            <a:xfrm>
              <a:off x="3545367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1124FB-441F-6C41-BAE9-93AAE8370722}"/>
                </a:ext>
              </a:extLst>
            </p:cNvPr>
            <p:cNvSpPr/>
            <p:nvPr/>
          </p:nvSpPr>
          <p:spPr>
            <a:xfrm>
              <a:off x="3433267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C0A460-ED87-A34D-829E-E0E9F419894D}"/>
                </a:ext>
              </a:extLst>
            </p:cNvPr>
            <p:cNvGrpSpPr/>
            <p:nvPr/>
          </p:nvGrpSpPr>
          <p:grpSpPr>
            <a:xfrm>
              <a:off x="3472273" y="1728152"/>
              <a:ext cx="965664" cy="463767"/>
              <a:chOff x="3472273" y="1770636"/>
              <a:chExt cx="965664" cy="46376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C009FA2-F069-7045-AD5E-40303CCE8403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8294018-2EB9-3D48-9A66-C8380CEEE008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807052-1ACD-E747-B154-96DADCD5D8A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6023F4E-EEB3-164B-A2B7-1A90F4E5655A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F8C2DF7-F474-374F-8B24-74480259B80F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09E8DFC-A490-4445-933C-BABE54E17763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108EF1-A975-9840-9C99-BF6B80EE357B}"/>
                </a:ext>
              </a:extLst>
            </p:cNvPr>
            <p:cNvSpPr/>
            <p:nvPr/>
          </p:nvSpPr>
          <p:spPr>
            <a:xfrm>
              <a:off x="4676710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20D646-C647-8542-8B02-121D94431496}"/>
                </a:ext>
              </a:extLst>
            </p:cNvPr>
            <p:cNvSpPr/>
            <p:nvPr/>
          </p:nvSpPr>
          <p:spPr>
            <a:xfrm>
              <a:off x="4788810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2446805-2882-5740-BD8B-88E30592C7DC}"/>
                </a:ext>
              </a:extLst>
            </p:cNvPr>
            <p:cNvSpPr/>
            <p:nvPr/>
          </p:nvSpPr>
          <p:spPr>
            <a:xfrm>
              <a:off x="4676710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6DD9C8B-F2D7-8944-BE84-EDE96E90384D}"/>
                </a:ext>
              </a:extLst>
            </p:cNvPr>
            <p:cNvSpPr/>
            <p:nvPr/>
          </p:nvSpPr>
          <p:spPr>
            <a:xfrm>
              <a:off x="4690569" y="1680355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7DF5360-67A9-AD4B-9320-25C7686D0363}"/>
                </a:ext>
              </a:extLst>
            </p:cNvPr>
            <p:cNvGrpSpPr/>
            <p:nvPr/>
          </p:nvGrpSpPr>
          <p:grpSpPr>
            <a:xfrm>
              <a:off x="4729575" y="1723184"/>
              <a:ext cx="965664" cy="463767"/>
              <a:chOff x="4729575" y="1765668"/>
              <a:chExt cx="965664" cy="46376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0A8E814-D32F-2E4C-8E74-F1E25E87C049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1F43C5F-D011-6141-8538-8A79B4BF0E64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D4C3637-3E6C-2B49-9AEA-3C636FD10EB5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6B3E90E-7B2A-2F44-9819-8177AD9BFE88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7EB155-0350-EF4D-A9ED-3C715A20A9F3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F9A1DC8-FE7F-D845-859F-00071F328CBE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6DE186-3BE4-A646-9B11-4799AEB1CB7E}"/>
                </a:ext>
              </a:extLst>
            </p:cNvPr>
            <p:cNvSpPr/>
            <p:nvPr/>
          </p:nvSpPr>
          <p:spPr>
            <a:xfrm>
              <a:off x="5920152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7C071F-FAD3-324B-A1CF-FE6475BE9B51}"/>
                </a:ext>
              </a:extLst>
            </p:cNvPr>
            <p:cNvSpPr/>
            <p:nvPr/>
          </p:nvSpPr>
          <p:spPr>
            <a:xfrm>
              <a:off x="6032252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BCDC98D-F0C0-B14E-B872-880836D16556}"/>
                </a:ext>
              </a:extLst>
            </p:cNvPr>
            <p:cNvSpPr/>
            <p:nvPr/>
          </p:nvSpPr>
          <p:spPr>
            <a:xfrm>
              <a:off x="5920152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9D0C53F-05AF-6E4F-8751-39B7345102B9}"/>
                </a:ext>
              </a:extLst>
            </p:cNvPr>
            <p:cNvSpPr/>
            <p:nvPr/>
          </p:nvSpPr>
          <p:spPr>
            <a:xfrm>
              <a:off x="5917148" y="1686590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52155E-78A9-6645-9421-150DADCE04C5}"/>
                </a:ext>
              </a:extLst>
            </p:cNvPr>
            <p:cNvGrpSpPr/>
            <p:nvPr/>
          </p:nvGrpSpPr>
          <p:grpSpPr>
            <a:xfrm>
              <a:off x="5956153" y="1729420"/>
              <a:ext cx="965665" cy="463767"/>
              <a:chOff x="5956153" y="1771904"/>
              <a:chExt cx="965665" cy="46376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A0F2007-0F9D-1E41-A570-9DEAF8A49258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35647C5-3A61-C749-82AF-12B2F8479564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B360567-B7B8-734A-9A62-7A2A2C37175E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7242393-67EA-6744-82C2-073BEB36F192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F8B4073-48C7-2045-9DDD-A0520E84F1A5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33C0091-D8C8-FC42-B818-D76C9EE0012E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FEAE41-F5D9-AD4D-B7D3-62777B0194C2}"/>
                </a:ext>
              </a:extLst>
            </p:cNvPr>
            <p:cNvSpPr txBox="1"/>
            <p:nvPr/>
          </p:nvSpPr>
          <p:spPr>
            <a:xfrm>
              <a:off x="2770054" y="2491330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2F5338B4-886F-234C-82F6-ACD7C1829D7F}"/>
                </a:ext>
              </a:extLst>
            </p:cNvPr>
            <p:cNvSpPr/>
            <p:nvPr/>
          </p:nvSpPr>
          <p:spPr>
            <a:xfrm>
              <a:off x="3253344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2542BA58-2CCC-1245-8D3D-330B78D4136B}"/>
                </a:ext>
              </a:extLst>
            </p:cNvPr>
            <p:cNvSpPr/>
            <p:nvPr/>
          </p:nvSpPr>
          <p:spPr>
            <a:xfrm>
              <a:off x="4496786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8E8FCA5C-FD6A-3349-ABD0-2C8F3EC292CB}"/>
                </a:ext>
              </a:extLst>
            </p:cNvPr>
            <p:cNvSpPr/>
            <p:nvPr/>
          </p:nvSpPr>
          <p:spPr>
            <a:xfrm>
              <a:off x="5740229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97B0BEAD-F764-1848-8AF5-5492DAFC84CA}"/>
                </a:ext>
              </a:extLst>
            </p:cNvPr>
            <p:cNvSpPr/>
            <p:nvPr/>
          </p:nvSpPr>
          <p:spPr>
            <a:xfrm>
              <a:off x="696914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278761C6-EA9B-3D47-B286-025FEA6D73B8}"/>
                </a:ext>
              </a:extLst>
            </p:cNvPr>
            <p:cNvSpPr/>
            <p:nvPr/>
          </p:nvSpPr>
          <p:spPr>
            <a:xfrm rot="5400000">
              <a:off x="4033360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9598C3-8FBF-BF4A-8EDB-4F49A8E27E0F}"/>
                </a:ext>
              </a:extLst>
            </p:cNvPr>
            <p:cNvSpPr/>
            <p:nvPr/>
          </p:nvSpPr>
          <p:spPr>
            <a:xfrm rot="5400000">
              <a:off x="4029890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D8AFDF6C-6157-1F40-9CF9-8332BDC49412}"/>
                </a:ext>
              </a:extLst>
            </p:cNvPr>
            <p:cNvSpPr/>
            <p:nvPr/>
          </p:nvSpPr>
          <p:spPr>
            <a:xfrm rot="5400000">
              <a:off x="4016414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BFAE6141-5080-4C43-8E62-904D1A4A111B}"/>
                </a:ext>
              </a:extLst>
            </p:cNvPr>
            <p:cNvSpPr/>
            <p:nvPr/>
          </p:nvSpPr>
          <p:spPr>
            <a:xfrm rot="5400000">
              <a:off x="5284189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2CAADC41-53D7-D84E-849A-E6481B986E13}"/>
                </a:ext>
              </a:extLst>
            </p:cNvPr>
            <p:cNvSpPr/>
            <p:nvPr/>
          </p:nvSpPr>
          <p:spPr>
            <a:xfrm rot="5400000">
              <a:off x="5280719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A3424E18-6489-4F43-A648-869E91EAF17C}"/>
                </a:ext>
              </a:extLst>
            </p:cNvPr>
            <p:cNvSpPr/>
            <p:nvPr/>
          </p:nvSpPr>
          <p:spPr>
            <a:xfrm rot="5400000">
              <a:off x="5267243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707AF689-8BA6-644F-A91A-845040F87AA6}"/>
                </a:ext>
              </a:extLst>
            </p:cNvPr>
            <p:cNvSpPr/>
            <p:nvPr/>
          </p:nvSpPr>
          <p:spPr>
            <a:xfrm rot="5400000">
              <a:off x="652261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E16FD6CF-4A21-2A4F-B91E-C5DFA48DB225}"/>
                </a:ext>
              </a:extLst>
            </p:cNvPr>
            <p:cNvSpPr/>
            <p:nvPr/>
          </p:nvSpPr>
          <p:spPr>
            <a:xfrm rot="5400000">
              <a:off x="651914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33F18546-6390-A646-9029-4CDB6CB6395B}"/>
                </a:ext>
              </a:extLst>
            </p:cNvPr>
            <p:cNvSpPr/>
            <p:nvPr/>
          </p:nvSpPr>
          <p:spPr>
            <a:xfrm rot="5400000">
              <a:off x="650566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1A0A9F1-F0FB-FA46-9300-833240708BB4}"/>
                </a:ext>
              </a:extLst>
            </p:cNvPr>
            <p:cNvSpPr/>
            <p:nvPr/>
          </p:nvSpPr>
          <p:spPr>
            <a:xfrm>
              <a:off x="3468881" y="2362084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FDEA53D-64D7-7F4F-86EE-76077178226E}"/>
                </a:ext>
              </a:extLst>
            </p:cNvPr>
            <p:cNvGrpSpPr/>
            <p:nvPr/>
          </p:nvGrpSpPr>
          <p:grpSpPr>
            <a:xfrm>
              <a:off x="670889" y="2246040"/>
              <a:ext cx="1214525" cy="1981058"/>
              <a:chOff x="944698" y="2284250"/>
              <a:chExt cx="1066800" cy="1740095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850E978-A8D0-2842-97E9-25A53CB23717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855A5B6-5088-D440-8B8D-554CBDADFBDB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E505F62-ABEE-E945-BD7C-BEE2AF0E7C49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533EB6A-1603-F94C-B653-137AF62AE48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99852F9-94DF-A14F-BB67-31D24F424925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B7B8F78C-4F41-284B-B64E-A859E232C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439" y="2921990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45BF5797-FD76-D54B-B9D9-9477D686DF7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281066" y="2604828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56D4BEF8-0778-204A-89A6-C7BAED343AFD}"/>
                  </a:ext>
                </a:extLst>
              </p:cNvPr>
              <p:cNvCxnSpPr/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urved Connector 152">
                <a:extLst>
                  <a:ext uri="{FF2B5EF4-FFF2-40B4-BE49-F238E27FC236}">
                    <a16:creationId xmlns:a16="http://schemas.microsoft.com/office/drawing/2014/main" id="{869AD6C9-8162-B847-AE55-186D02B02B8B}"/>
                  </a:ext>
                </a:extLst>
              </p:cNvPr>
              <p:cNvCxnSpPr/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24E9D1F0-3BA2-544F-BDA5-4E8CF173FC8F}"/>
                  </a:ext>
                </a:extLst>
              </p:cNvPr>
              <p:cNvCxnSpPr/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urved Connector 154">
                <a:extLst>
                  <a:ext uri="{FF2B5EF4-FFF2-40B4-BE49-F238E27FC236}">
                    <a16:creationId xmlns:a16="http://schemas.microsoft.com/office/drawing/2014/main" id="{23EF69BC-A543-F048-8BDF-D8DACC15198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36830" y="2476656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9CD0192-310D-CC4E-8492-E2B0CA18C91E}"/>
              </a:ext>
            </a:extLst>
          </p:cNvPr>
          <p:cNvCxnSpPr>
            <a:cxnSpLocks/>
          </p:cNvCxnSpPr>
          <p:nvPr/>
        </p:nvCxnSpPr>
        <p:spPr>
          <a:xfrm>
            <a:off x="3226443" y="1355921"/>
            <a:ext cx="227066" cy="9839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A71A85F-A973-954D-9BE7-1713DCEDD5D0}"/>
              </a:ext>
            </a:extLst>
          </p:cNvPr>
          <p:cNvCxnSpPr>
            <a:cxnSpLocks/>
          </p:cNvCxnSpPr>
          <p:nvPr/>
        </p:nvCxnSpPr>
        <p:spPr>
          <a:xfrm>
            <a:off x="6638426" y="1262155"/>
            <a:ext cx="142565" cy="11413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4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803F-BF60-1F42-A2B2-4721128A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Compact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A83E-790E-0F45-BD94-41DB280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828336"/>
            <a:ext cx="8331549" cy="4115160"/>
          </a:xfrm>
        </p:spPr>
        <p:txBody>
          <a:bodyPr>
            <a:normAutofit/>
          </a:bodyPr>
          <a:lstStyle/>
          <a:p>
            <a:r>
              <a:rPr lang="en-US" sz="2800" dirty="0"/>
              <a:t>Approximate analysis is fine</a:t>
            </a:r>
          </a:p>
          <a:p>
            <a:pPr lvl="1"/>
            <a:r>
              <a:rPr lang="en-US" sz="2400" dirty="0"/>
              <a:t>Microbursts: size estimate for just the large flows</a:t>
            </a:r>
          </a:p>
          <a:p>
            <a:pPr lvl="1"/>
            <a:r>
              <a:rPr lang="en-US" sz="2400" dirty="0"/>
              <a:t>DDoS: rough count for large #s of distinct sources</a:t>
            </a:r>
          </a:p>
          <a:p>
            <a:pPr lvl="1"/>
            <a:r>
              <a:rPr lang="en-US" sz="2400" dirty="0"/>
              <a:t>Path performance: rough estimates for best paths</a:t>
            </a:r>
          </a:p>
          <a:p>
            <a:pPr marL="567056" lvl="1" indent="0">
              <a:buNone/>
            </a:pPr>
            <a:endParaRPr lang="en-US" sz="2400" dirty="0"/>
          </a:p>
          <a:p>
            <a:r>
              <a:rPr lang="en-US" sz="2800" dirty="0"/>
              <a:t>Data structures can fit in data-plane registers</a:t>
            </a:r>
          </a:p>
          <a:p>
            <a:pPr lvl="1"/>
            <a:r>
              <a:rPr lang="en-US" sz="2400" dirty="0"/>
              <a:t>Sketch (e.g., Bloom filter, count-min sketch, etc.)</a:t>
            </a:r>
          </a:p>
          <a:p>
            <a:pPr lvl="1"/>
            <a:r>
              <a:rPr lang="en-US" sz="2400" dirty="0"/>
              <a:t>Small hash table (e.g., cache of the popular keys)</a:t>
            </a:r>
          </a:p>
          <a:p>
            <a:pPr lvl="1"/>
            <a:endParaRPr lang="en-US" dirty="0"/>
          </a:p>
        </p:txBody>
      </p:sp>
      <p:pic>
        <p:nvPicPr>
          <p:cNvPr id="6148" name="Picture 4" descr="Equals Clip Art at Clker.com - vector clip art online, royalty free &amp;  public domain">
            <a:extLst>
              <a:ext uri="{FF2B5EF4-FFF2-40B4-BE49-F238E27FC236}">
                <a16:creationId xmlns:a16="http://schemas.microsoft.com/office/drawing/2014/main" id="{756523F5-F623-1F4F-80D8-4A6D32F6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2" y="1500927"/>
            <a:ext cx="1261423" cy="8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unction, funnel, hash, hashing, hash function icon - Download on Iconfinder">
            <a:extLst>
              <a:ext uri="{FF2B5EF4-FFF2-40B4-BE49-F238E27FC236}">
                <a16:creationId xmlns:a16="http://schemas.microsoft.com/office/drawing/2014/main" id="{E339CF8D-2DCC-5F40-B9D3-E5DDAFC1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9" y="3121152"/>
            <a:ext cx="1574292" cy="15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299B-4845-9C46-BEC3-702B7935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Networking Holy Grail: Intent-Based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2AA3E-58E4-AC41-A29E-382BA088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81" y="1006592"/>
            <a:ext cx="4230734" cy="3612941"/>
          </a:xfrm>
        </p:spPr>
        <p:txBody>
          <a:bodyPr>
            <a:normAutofit/>
          </a:bodyPr>
          <a:lstStyle/>
          <a:p>
            <a:r>
              <a:rPr lang="en-US" dirty="0"/>
              <a:t>Tell the network what to do</a:t>
            </a:r>
          </a:p>
          <a:p>
            <a:pPr lvl="1"/>
            <a:r>
              <a:rPr lang="en-US" dirty="0"/>
              <a:t>At a high level</a:t>
            </a:r>
          </a:p>
          <a:p>
            <a:pPr lvl="1"/>
            <a:r>
              <a:rPr lang="en-US" dirty="0"/>
              <a:t>In a declarative way</a:t>
            </a:r>
          </a:p>
          <a:p>
            <a:pPr lvl="1"/>
            <a:r>
              <a:rPr lang="en-US" dirty="0"/>
              <a:t>For the network as a whole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CD05A-8562-8541-B6C4-E627D470C0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64422" y="1006592"/>
            <a:ext cx="4634753" cy="3430937"/>
          </a:xfrm>
        </p:spPr>
        <p:txBody>
          <a:bodyPr>
            <a:normAutofit/>
          </a:bodyPr>
          <a:lstStyle/>
          <a:p>
            <a:r>
              <a:rPr lang="en-US" dirty="0"/>
              <a:t>And the network simply does it</a:t>
            </a:r>
          </a:p>
          <a:p>
            <a:pPr lvl="1"/>
            <a:r>
              <a:rPr lang="en-US" dirty="0"/>
              <a:t>At a low level</a:t>
            </a:r>
          </a:p>
          <a:p>
            <a:pPr lvl="1"/>
            <a:r>
              <a:rPr lang="en-US" dirty="0"/>
              <a:t>With specific mechanisms</a:t>
            </a:r>
          </a:p>
          <a:p>
            <a:pPr lvl="1"/>
            <a:r>
              <a:rPr lang="en-US" dirty="0"/>
              <a:t>Across many network devices</a:t>
            </a:r>
          </a:p>
          <a:p>
            <a:endParaRPr lang="en-US" dirty="0"/>
          </a:p>
        </p:txBody>
      </p:sp>
      <p:pic>
        <p:nvPicPr>
          <p:cNvPr id="1026" name="Picture 2" descr="The Fundamentals of Network Management Part I">
            <a:extLst>
              <a:ext uri="{FF2B5EF4-FFF2-40B4-BE49-F238E27FC236}">
                <a16:creationId xmlns:a16="http://schemas.microsoft.com/office/drawing/2014/main" id="{0E02719F-FE1F-5F47-9A0E-93F0995C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6" y="2970860"/>
            <a:ext cx="3675529" cy="20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work Management Services - Solid State Systems LLC">
            <a:extLst>
              <a:ext uri="{FF2B5EF4-FFF2-40B4-BE49-F238E27FC236}">
                <a16:creationId xmlns:a16="http://schemas.microsoft.com/office/drawing/2014/main" id="{38C14FC3-F92C-5440-A11F-CF4250D7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91" y="2970859"/>
            <a:ext cx="3492500" cy="20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Example #1: Microburst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00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700" dirty="0"/>
              <a:t>P4 data structure challenges</a:t>
            </a:r>
          </a:p>
          <a:p>
            <a:pPr lvl="1"/>
            <a:r>
              <a:rPr lang="en-US" sz="2400" dirty="0"/>
              <a:t>Updating on packet arrival and departure</a:t>
            </a:r>
          </a:p>
          <a:p>
            <a:pPr lvl="1"/>
            <a:r>
              <a:rPr lang="en-US" sz="2400" dirty="0"/>
              <a:t>Per-flow state (key and count)</a:t>
            </a:r>
          </a:p>
          <a:p>
            <a:pPr lvl="1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19353" y="2240578"/>
            <a:ext cx="340564" cy="32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9" name="Rectangle 8"/>
          <p:cNvSpPr/>
          <p:nvPr/>
        </p:nvSpPr>
        <p:spPr>
          <a:xfrm>
            <a:off x="2420181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0" name="Rectangle 9"/>
          <p:cNvSpPr/>
          <p:nvPr/>
        </p:nvSpPr>
        <p:spPr>
          <a:xfrm>
            <a:off x="2921012" y="2240578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1" name="Rectangle 10"/>
          <p:cNvSpPr/>
          <p:nvPr/>
        </p:nvSpPr>
        <p:spPr>
          <a:xfrm>
            <a:off x="342184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2" name="Rectangle 11"/>
          <p:cNvSpPr/>
          <p:nvPr/>
        </p:nvSpPr>
        <p:spPr>
          <a:xfrm>
            <a:off x="3922668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3" name="Rectangle 12"/>
          <p:cNvSpPr/>
          <p:nvPr/>
        </p:nvSpPr>
        <p:spPr>
          <a:xfrm>
            <a:off x="444353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4" name="Rectangle 13"/>
          <p:cNvSpPr/>
          <p:nvPr/>
        </p:nvSpPr>
        <p:spPr>
          <a:xfrm>
            <a:off x="494436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5" name="Rectangle 14"/>
          <p:cNvSpPr/>
          <p:nvPr/>
        </p:nvSpPr>
        <p:spPr>
          <a:xfrm>
            <a:off x="5445189" y="2240578"/>
            <a:ext cx="340564" cy="3201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6" name="Rectangle 15"/>
          <p:cNvSpPr/>
          <p:nvPr/>
        </p:nvSpPr>
        <p:spPr>
          <a:xfrm>
            <a:off x="5946017" y="2240578"/>
            <a:ext cx="340564" cy="320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7497" y="2040245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2506" y="2747886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6779" y="2034240"/>
            <a:ext cx="3050" cy="7136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917405" y="2240578"/>
            <a:ext cx="340564" cy="3201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418235" y="2240578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198834" y="2092169"/>
          <a:ext cx="1461658" cy="1790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461201" y="2436069"/>
            <a:ext cx="260811" cy="1402271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64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19" y="883559"/>
            <a:ext cx="8031162" cy="4060147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700" dirty="0"/>
              <a:t>Approximation is fine</a:t>
            </a:r>
          </a:p>
          <a:p>
            <a:pPr lvl="1"/>
            <a:r>
              <a:rPr lang="en-US" dirty="0"/>
              <a:t>Just the current packet</a:t>
            </a:r>
          </a:p>
          <a:p>
            <a:pPr lvl="1"/>
            <a:r>
              <a:rPr lang="en-US" dirty="0"/>
              <a:t>Just if the packet belongs to a big flow</a:t>
            </a:r>
          </a:p>
          <a:p>
            <a:pPr lvl="1"/>
            <a:r>
              <a:rPr lang="en-US" dirty="0"/>
              <a:t>Just a rough count of the traffic volume</a:t>
            </a:r>
          </a:p>
          <a:p>
            <a:pPr lvl="1"/>
            <a:r>
              <a:rPr lang="en-US" dirty="0"/>
              <a:t>Just a rough sense of the time window</a:t>
            </a:r>
          </a:p>
          <a:p>
            <a:pPr lvl="1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19353" y="2240578"/>
            <a:ext cx="340564" cy="32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9" name="Rectangle 8"/>
          <p:cNvSpPr/>
          <p:nvPr/>
        </p:nvSpPr>
        <p:spPr>
          <a:xfrm>
            <a:off x="2420181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0" name="Rectangle 9"/>
          <p:cNvSpPr/>
          <p:nvPr/>
        </p:nvSpPr>
        <p:spPr>
          <a:xfrm>
            <a:off x="2921012" y="2240578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1" name="Rectangle 10"/>
          <p:cNvSpPr/>
          <p:nvPr/>
        </p:nvSpPr>
        <p:spPr>
          <a:xfrm>
            <a:off x="342184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2" name="Rectangle 11"/>
          <p:cNvSpPr/>
          <p:nvPr/>
        </p:nvSpPr>
        <p:spPr>
          <a:xfrm>
            <a:off x="3922668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3" name="Rectangle 12"/>
          <p:cNvSpPr/>
          <p:nvPr/>
        </p:nvSpPr>
        <p:spPr>
          <a:xfrm>
            <a:off x="444353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4" name="Rectangle 13"/>
          <p:cNvSpPr/>
          <p:nvPr/>
        </p:nvSpPr>
        <p:spPr>
          <a:xfrm>
            <a:off x="494436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5" name="Rectangle 14"/>
          <p:cNvSpPr/>
          <p:nvPr/>
        </p:nvSpPr>
        <p:spPr>
          <a:xfrm>
            <a:off x="5445189" y="2240578"/>
            <a:ext cx="340564" cy="3201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6" name="Rectangle 15"/>
          <p:cNvSpPr/>
          <p:nvPr/>
        </p:nvSpPr>
        <p:spPr>
          <a:xfrm>
            <a:off x="5946017" y="2240578"/>
            <a:ext cx="340564" cy="320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7497" y="2040245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2506" y="2747886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6779" y="2034240"/>
            <a:ext cx="3050" cy="7136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917405" y="2240578"/>
            <a:ext cx="340564" cy="3201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418235" y="2240578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</p:spTree>
    <p:extLst>
      <p:ext uri="{BB962C8B-B14F-4D97-AF65-F5344CB8AC3E}">
        <p14:creationId xmlns:p14="http://schemas.microsoft.com/office/powerpoint/2010/main" val="4043074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260C-42A0-874D-ABE0-6EFAAA25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Counting: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D9CE-704C-A84D-B141-4A4B1CA5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9215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Compact data structures</a:t>
            </a:r>
          </a:p>
          <a:p>
            <a:pPr lvl="1"/>
            <a:r>
              <a:rPr lang="en-US" dirty="0"/>
              <a:t>With limited memory and processing</a:t>
            </a:r>
          </a:p>
          <a:p>
            <a:pPr lvl="1"/>
            <a:r>
              <a:rPr lang="en-US" dirty="0"/>
              <a:t>… at the expense of lower accuracy</a:t>
            </a:r>
          </a:p>
          <a:p>
            <a:r>
              <a:rPr lang="en-US" dirty="0"/>
              <a:t>Estimate per-flow counts per snapshot</a:t>
            </a:r>
          </a:p>
          <a:p>
            <a:pPr lvl="1"/>
            <a:r>
              <a:rPr lang="en-US" dirty="0"/>
              <a:t>With accurate estimates for large flows</a:t>
            </a:r>
          </a:p>
          <a:p>
            <a:r>
              <a:rPr lang="en-US" dirty="0"/>
              <a:t>Count-Min Sketch</a:t>
            </a:r>
          </a:p>
          <a:p>
            <a:pPr lvl="1"/>
            <a:r>
              <a:rPr lang="en-US" dirty="0"/>
              <a:t>C columns indexed by hash functions</a:t>
            </a:r>
          </a:p>
          <a:p>
            <a:pPr lvl="1"/>
            <a:r>
              <a:rPr lang="en-US" dirty="0"/>
              <a:t>Increment </a:t>
            </a:r>
            <a:r>
              <a:rPr lang="en-US" dirty="0" err="1"/>
              <a:t>hash</a:t>
            </a:r>
            <a:r>
              <a:rPr lang="en-US" baseline="-25000" dirty="0" err="1"/>
              <a:t>i</a:t>
            </a:r>
            <a:r>
              <a:rPr lang="en-US" dirty="0"/>
              <a:t>(</a:t>
            </a:r>
            <a:r>
              <a:rPr lang="en-US" dirty="0" err="1"/>
              <a:t>flowid</a:t>
            </a:r>
            <a:r>
              <a:rPr lang="en-US" dirty="0"/>
              <a:t>) in column I</a:t>
            </a:r>
          </a:p>
          <a:p>
            <a:pPr lvl="1"/>
            <a:r>
              <a:rPr lang="en-US" dirty="0"/>
              <a:t>Estimate is the min of the C counts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F911-378E-0A42-B5D8-7FE8A6A6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52675" y="1945688"/>
            <a:ext cx="1985516" cy="1221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2564-6427-2144-905D-92EB22BB7848}"/>
              </a:ext>
            </a:extLst>
          </p:cNvPr>
          <p:cNvSpPr txBox="1"/>
          <p:nvPr/>
        </p:nvSpPr>
        <p:spPr>
          <a:xfrm>
            <a:off x="6662136" y="1233346"/>
            <a:ext cx="21665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Count-Min Sketch [CM ‘05]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AB0A75E-B2FA-FA47-A827-25AE23386F47}"/>
              </a:ext>
            </a:extLst>
          </p:cNvPr>
          <p:cNvSpPr/>
          <p:nvPr/>
        </p:nvSpPr>
        <p:spPr>
          <a:xfrm rot="16200000">
            <a:off x="7541757" y="3053942"/>
            <a:ext cx="407351" cy="1391480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FD591-0E80-CE43-ADF6-38DC218057FD}"/>
              </a:ext>
            </a:extLst>
          </p:cNvPr>
          <p:cNvSpPr txBox="1"/>
          <p:nvPr/>
        </p:nvSpPr>
        <p:spPr>
          <a:xfrm>
            <a:off x="6805413" y="4020285"/>
            <a:ext cx="1880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 columns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AB4A4F7-4B1A-C949-8C4C-6ACC76DFAC05}"/>
              </a:ext>
            </a:extLst>
          </p:cNvPr>
          <p:cNvSpPr/>
          <p:nvPr/>
        </p:nvSpPr>
        <p:spPr>
          <a:xfrm>
            <a:off x="6536563" y="1563857"/>
            <a:ext cx="407351" cy="1948295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C2C7F-1CDC-4043-A422-0CB17CE917B8}"/>
              </a:ext>
            </a:extLst>
          </p:cNvPr>
          <p:cNvSpPr txBox="1"/>
          <p:nvPr/>
        </p:nvSpPr>
        <p:spPr>
          <a:xfrm>
            <a:off x="5951987" y="2403906"/>
            <a:ext cx="685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 B Buckets</a:t>
            </a:r>
            <a:endParaRPr lang="en-US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C6D97-AECC-0B40-9CBE-32798F83353B}"/>
              </a:ext>
            </a:extLst>
          </p:cNvPr>
          <p:cNvSpPr/>
          <p:nvPr/>
        </p:nvSpPr>
        <p:spPr>
          <a:xfrm>
            <a:off x="7610442" y="1810523"/>
            <a:ext cx="301288" cy="267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1E836-9AE3-AE46-A423-A6AC63CAC651}"/>
              </a:ext>
            </a:extLst>
          </p:cNvPr>
          <p:cNvSpPr/>
          <p:nvPr/>
        </p:nvSpPr>
        <p:spPr>
          <a:xfrm>
            <a:off x="8072308" y="2779243"/>
            <a:ext cx="284054" cy="261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69563-78EA-884E-B5CE-5DFBE910F180}"/>
              </a:ext>
            </a:extLst>
          </p:cNvPr>
          <p:cNvSpPr/>
          <p:nvPr/>
        </p:nvSpPr>
        <p:spPr>
          <a:xfrm>
            <a:off x="7153207" y="2311250"/>
            <a:ext cx="290153" cy="2560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D474617-5FD3-5245-AD0F-864D86524CF5}"/>
              </a:ext>
            </a:extLst>
          </p:cNvPr>
          <p:cNvSpPr/>
          <p:nvPr/>
        </p:nvSpPr>
        <p:spPr>
          <a:xfrm rot="810104">
            <a:off x="7037702" y="2555613"/>
            <a:ext cx="239933" cy="1209311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10EE73BB-609C-0540-83B6-1B45F94791A9}"/>
              </a:ext>
            </a:extLst>
          </p:cNvPr>
          <p:cNvSpPr/>
          <p:nvPr/>
        </p:nvSpPr>
        <p:spPr>
          <a:xfrm rot="3057015">
            <a:off x="7439363" y="2643597"/>
            <a:ext cx="246833" cy="1331802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38B9F2B4-D2C6-DC4A-B955-97CBA05FB6A7}"/>
              </a:ext>
            </a:extLst>
          </p:cNvPr>
          <p:cNvSpPr/>
          <p:nvPr/>
        </p:nvSpPr>
        <p:spPr>
          <a:xfrm rot="1354741">
            <a:off x="7282288" y="1964885"/>
            <a:ext cx="239933" cy="1865598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203C3-A97F-5B48-AE7D-F2B7F551EB14}"/>
              </a:ext>
            </a:extLst>
          </p:cNvPr>
          <p:cNvSpPr/>
          <p:nvPr/>
        </p:nvSpPr>
        <p:spPr>
          <a:xfrm>
            <a:off x="6581532" y="3681766"/>
            <a:ext cx="261291" cy="2976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E8B18-9119-5848-AFA0-06BCA85436BB}"/>
              </a:ext>
            </a:extLst>
          </p:cNvPr>
          <p:cNvSpPr txBox="1"/>
          <p:nvPr/>
        </p:nvSpPr>
        <p:spPr>
          <a:xfrm>
            <a:off x="6589318" y="3680241"/>
            <a:ext cx="234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6E2B4-F34E-3E44-B844-1E7F90E6D3CA}"/>
              </a:ext>
            </a:extLst>
          </p:cNvPr>
          <p:cNvSpPr txBox="1"/>
          <p:nvPr/>
        </p:nvSpPr>
        <p:spPr>
          <a:xfrm>
            <a:off x="7127438" y="2314163"/>
            <a:ext cx="3516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+1</a:t>
            </a:r>
            <a:endParaRPr 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733D9-4BA3-E741-952F-A25E4CD5F46E}"/>
              </a:ext>
            </a:extLst>
          </p:cNvPr>
          <p:cNvSpPr txBox="1"/>
          <p:nvPr/>
        </p:nvSpPr>
        <p:spPr>
          <a:xfrm>
            <a:off x="7562779" y="1801383"/>
            <a:ext cx="341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+1</a:t>
            </a:r>
            <a:endParaRPr lang="en-US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8D8B8-04B2-1B47-A5E5-04A944311629}"/>
              </a:ext>
            </a:extLst>
          </p:cNvPr>
          <p:cNvSpPr txBox="1"/>
          <p:nvPr/>
        </p:nvSpPr>
        <p:spPr>
          <a:xfrm>
            <a:off x="8018440" y="2779243"/>
            <a:ext cx="3664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927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BCFC-B536-1151-9F34-DD9465E1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Time: Multiple 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43BC-FEDF-AAC1-667F-42BB4FBE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921522"/>
          </a:xfrm>
        </p:spPr>
        <p:txBody>
          <a:bodyPr>
            <a:normAutofit/>
          </a:bodyPr>
          <a:lstStyle/>
          <a:p>
            <a:r>
              <a:rPr lang="en-US" dirty="0"/>
              <a:t>Divide time into windows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Count the traffic in each snapshot</a:t>
            </a:r>
          </a:p>
          <a:p>
            <a:pPr lvl="1"/>
            <a:r>
              <a:rPr lang="en-US" dirty="0"/>
              <a:t>One count-min sketch per snapshot</a:t>
            </a:r>
          </a:p>
          <a:p>
            <a:pPr lvl="1"/>
            <a:r>
              <a:rPr lang="en-US" dirty="0"/>
              <a:t>Aggregate the counts (e.g., 2 + 3 packets)</a:t>
            </a:r>
          </a:p>
          <a:p>
            <a:pPr lvl="1"/>
            <a:r>
              <a:rPr lang="en-US" dirty="0"/>
              <a:t>Retire old snapshots, and start new 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B5A9F-767A-51DA-59E1-5FC98A2B0405}"/>
              </a:ext>
            </a:extLst>
          </p:cNvPr>
          <p:cNvSpPr/>
          <p:nvPr/>
        </p:nvSpPr>
        <p:spPr>
          <a:xfrm>
            <a:off x="2551255" y="1794529"/>
            <a:ext cx="340564" cy="32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F42C7-40EB-56B4-5C5D-5005E657F512}"/>
              </a:ext>
            </a:extLst>
          </p:cNvPr>
          <p:cNvSpPr/>
          <p:nvPr/>
        </p:nvSpPr>
        <p:spPr>
          <a:xfrm>
            <a:off x="3052083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7C06F-3661-3298-98B3-25C7049D8A67}"/>
              </a:ext>
            </a:extLst>
          </p:cNvPr>
          <p:cNvSpPr/>
          <p:nvPr/>
        </p:nvSpPr>
        <p:spPr>
          <a:xfrm>
            <a:off x="3552914" y="1794529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7D8DD-A7D4-E042-7CCC-BC49BF65E263}"/>
              </a:ext>
            </a:extLst>
          </p:cNvPr>
          <p:cNvSpPr/>
          <p:nvPr/>
        </p:nvSpPr>
        <p:spPr>
          <a:xfrm>
            <a:off x="4053742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2F3A04-BCDF-7976-A765-85CE8BBE89C0}"/>
              </a:ext>
            </a:extLst>
          </p:cNvPr>
          <p:cNvSpPr/>
          <p:nvPr/>
        </p:nvSpPr>
        <p:spPr>
          <a:xfrm>
            <a:off x="4554570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5ECFA-7CE5-0834-8BFA-A1359B19DC7B}"/>
              </a:ext>
            </a:extLst>
          </p:cNvPr>
          <p:cNvSpPr/>
          <p:nvPr/>
        </p:nvSpPr>
        <p:spPr>
          <a:xfrm>
            <a:off x="5075432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CE85D-CCA5-861A-66E1-C711DBB8F288}"/>
              </a:ext>
            </a:extLst>
          </p:cNvPr>
          <p:cNvSpPr/>
          <p:nvPr/>
        </p:nvSpPr>
        <p:spPr>
          <a:xfrm>
            <a:off x="5576262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064BE-EBEE-64AD-1FC7-137895EACA57}"/>
              </a:ext>
            </a:extLst>
          </p:cNvPr>
          <p:cNvSpPr/>
          <p:nvPr/>
        </p:nvSpPr>
        <p:spPr>
          <a:xfrm>
            <a:off x="6077091" y="1794529"/>
            <a:ext cx="340564" cy="3201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D36787-A942-2CCB-1B58-D12467AD0D2C}"/>
              </a:ext>
            </a:extLst>
          </p:cNvPr>
          <p:cNvSpPr/>
          <p:nvPr/>
        </p:nvSpPr>
        <p:spPr>
          <a:xfrm>
            <a:off x="6577919" y="1794529"/>
            <a:ext cx="340564" cy="320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D8C12D-6110-FF9F-467A-DD9A01858B75}"/>
              </a:ext>
            </a:extLst>
          </p:cNvPr>
          <p:cNvCxnSpPr/>
          <p:nvPr/>
        </p:nvCxnSpPr>
        <p:spPr>
          <a:xfrm>
            <a:off x="1429399" y="1594196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17C6D4-53E9-43AB-E8BB-E563352F228F}"/>
              </a:ext>
            </a:extLst>
          </p:cNvPr>
          <p:cNvCxnSpPr/>
          <p:nvPr/>
        </p:nvCxnSpPr>
        <p:spPr>
          <a:xfrm>
            <a:off x="1434408" y="2301837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E63C3E-1696-0B72-E993-9E791CDDA5DA}"/>
              </a:ext>
            </a:extLst>
          </p:cNvPr>
          <p:cNvCxnSpPr/>
          <p:nvPr/>
        </p:nvCxnSpPr>
        <p:spPr>
          <a:xfrm flipV="1">
            <a:off x="7038681" y="1588191"/>
            <a:ext cx="3050" cy="7136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B6B9A82-BA70-7FEA-3903-09967EC44F75}"/>
              </a:ext>
            </a:extLst>
          </p:cNvPr>
          <p:cNvSpPr/>
          <p:nvPr/>
        </p:nvSpPr>
        <p:spPr>
          <a:xfrm>
            <a:off x="1549307" y="1794529"/>
            <a:ext cx="340564" cy="3201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8DAB77-9F44-026F-F975-FD8D7F652822}"/>
              </a:ext>
            </a:extLst>
          </p:cNvPr>
          <p:cNvSpPr/>
          <p:nvPr/>
        </p:nvSpPr>
        <p:spPr>
          <a:xfrm>
            <a:off x="2050137" y="1794529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91EAD0-D1DE-A706-53CC-4B374BC409AA}"/>
              </a:ext>
            </a:extLst>
          </p:cNvPr>
          <p:cNvSpPr/>
          <p:nvPr/>
        </p:nvSpPr>
        <p:spPr>
          <a:xfrm>
            <a:off x="4505537" y="1501698"/>
            <a:ext cx="1975508" cy="914400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9EF80F-690C-01CF-36F6-33FEAFDA20A2}"/>
              </a:ext>
            </a:extLst>
          </p:cNvPr>
          <p:cNvSpPr/>
          <p:nvPr/>
        </p:nvSpPr>
        <p:spPr>
          <a:xfrm>
            <a:off x="2469930" y="1511993"/>
            <a:ext cx="1975508" cy="914400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29E1E3-D720-95AB-E3E2-B622B3388427}"/>
              </a:ext>
            </a:extLst>
          </p:cNvPr>
          <p:cNvSpPr txBox="1"/>
          <p:nvPr/>
        </p:nvSpPr>
        <p:spPr>
          <a:xfrm>
            <a:off x="4982744" y="250176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3 green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E62D1-A6A4-FBBE-2228-18F54A1EC908}"/>
              </a:ext>
            </a:extLst>
          </p:cNvPr>
          <p:cNvSpPr txBox="1"/>
          <p:nvPr/>
        </p:nvSpPr>
        <p:spPr>
          <a:xfrm>
            <a:off x="3052083" y="24863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2 green</a:t>
            </a:r>
          </a:p>
        </p:txBody>
      </p:sp>
    </p:spTree>
    <p:extLst>
      <p:ext uri="{BB962C8B-B14F-4D97-AF65-F5344CB8AC3E}">
        <p14:creationId xmlns:p14="http://schemas.microsoft.com/office/powerpoint/2010/main" val="244731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A0A6-A567-8341-A91F-0D9A8199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 in Action on the Princeton Campus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C22F39D-0066-AF40-A757-33D8C861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6563" y="1369219"/>
            <a:ext cx="4627438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Performance symptoms</a:t>
            </a:r>
          </a:p>
          <a:p>
            <a:pPr lvl="1"/>
            <a:r>
              <a:rPr lang="en-US" sz="2100" dirty="0"/>
              <a:t>Big neuroscience data transfers</a:t>
            </a:r>
          </a:p>
          <a:p>
            <a:pPr lvl="1"/>
            <a:r>
              <a:rPr lang="en-US" sz="2100" dirty="0"/>
              <a:t>High loss with low average load</a:t>
            </a:r>
          </a:p>
          <a:p>
            <a:pPr lvl="1"/>
            <a:r>
              <a:rPr lang="en-US" sz="2100" dirty="0"/>
              <a:t>Router with limited measurements</a:t>
            </a:r>
          </a:p>
          <a:p>
            <a:r>
              <a:rPr lang="en-US" dirty="0"/>
              <a:t>Microburst analytics on Tofino</a:t>
            </a:r>
          </a:p>
          <a:p>
            <a:pPr lvl="1"/>
            <a:r>
              <a:rPr lang="en-US" sz="2100" dirty="0"/>
              <a:t>Microbursts on a small timescale</a:t>
            </a:r>
          </a:p>
          <a:p>
            <a:pPr lvl="1"/>
            <a:r>
              <a:rPr lang="en-US" sz="2100" dirty="0"/>
              <a:t>Caused by </a:t>
            </a:r>
            <a:r>
              <a:rPr lang="en-US" sz="2100" dirty="0" err="1"/>
              <a:t>PerfSONAR</a:t>
            </a:r>
            <a:r>
              <a:rPr lang="en-US" sz="2100" dirty="0"/>
              <a:t> probes</a:t>
            </a:r>
          </a:p>
          <a:p>
            <a:r>
              <a:rPr lang="en-US" dirty="0"/>
              <a:t>Deployment in AT&amp;T backbone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C4E1-AC95-5543-AC30-346B84C6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1987E4-8180-EE41-93BF-86CFBFE34243}"/>
              </a:ext>
            </a:extLst>
          </p:cNvPr>
          <p:cNvGrpSpPr/>
          <p:nvPr/>
        </p:nvGrpSpPr>
        <p:grpSpPr>
          <a:xfrm>
            <a:off x="85741" y="1105060"/>
            <a:ext cx="4223678" cy="3343373"/>
            <a:chOff x="114320" y="1473413"/>
            <a:chExt cx="5631571" cy="445783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0A2B8AAB-386D-6847-AD72-B858A18974A6}"/>
                </a:ext>
              </a:extLst>
            </p:cNvPr>
            <p:cNvSpPr/>
            <p:nvPr/>
          </p:nvSpPr>
          <p:spPr>
            <a:xfrm>
              <a:off x="1997872" y="2621090"/>
              <a:ext cx="3748019" cy="331015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19869D-0499-D648-A601-30012402629F}"/>
                </a:ext>
              </a:extLst>
            </p:cNvPr>
            <p:cNvCxnSpPr/>
            <p:nvPr/>
          </p:nvCxnSpPr>
          <p:spPr>
            <a:xfrm>
              <a:off x="2611598" y="1955042"/>
              <a:ext cx="836619" cy="67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15E4D3-85B8-6941-BBC3-3AFA85493655}"/>
                </a:ext>
              </a:extLst>
            </p:cNvPr>
            <p:cNvSpPr txBox="1"/>
            <p:nvPr/>
          </p:nvSpPr>
          <p:spPr>
            <a:xfrm>
              <a:off x="1214869" y="1473413"/>
              <a:ext cx="279345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Internet2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33E619-43BC-D44A-A017-F4E32144CD81}"/>
                </a:ext>
              </a:extLst>
            </p:cNvPr>
            <p:cNvSpPr txBox="1"/>
            <p:nvPr/>
          </p:nvSpPr>
          <p:spPr>
            <a:xfrm>
              <a:off x="642021" y="3185530"/>
              <a:ext cx="12174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Mirrored</a:t>
              </a:r>
              <a:br>
                <a:rPr lang="en-US" sz="1500" dirty="0"/>
              </a:br>
              <a:r>
                <a:rPr lang="en-US" sz="1500" dirty="0"/>
                <a:t>traffic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EA75E5-222C-1A4C-AE20-5904A6B8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35" y="4695325"/>
              <a:ext cx="2103126" cy="5670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297228-A7C6-AA47-BCD8-D8FC33BEFADF}"/>
                </a:ext>
              </a:extLst>
            </p:cNvPr>
            <p:cNvSpPr txBox="1"/>
            <p:nvPr/>
          </p:nvSpPr>
          <p:spPr>
            <a:xfrm>
              <a:off x="2994562" y="5276996"/>
              <a:ext cx="15304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Tofino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D970C-09AE-AD47-BB38-927D885B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62" y="2399144"/>
              <a:ext cx="1214332" cy="71945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FE839-9A9A-C049-917D-E0A73CFFBB4D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51" y="3087937"/>
              <a:ext cx="848433" cy="60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CE520C-3125-D34B-B0B4-18F8CA9B455A}"/>
                </a:ext>
              </a:extLst>
            </p:cNvPr>
            <p:cNvSpPr/>
            <p:nvPr/>
          </p:nvSpPr>
          <p:spPr>
            <a:xfrm>
              <a:off x="4198765" y="3246281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EEBE8B-0E36-6E4A-8950-9F02C333A397}"/>
                </a:ext>
              </a:extLst>
            </p:cNvPr>
            <p:cNvSpPr/>
            <p:nvPr/>
          </p:nvSpPr>
          <p:spPr>
            <a:xfrm>
              <a:off x="2818607" y="2090560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C0F5F02-B49B-FE40-82FF-C02C39DEDD1B}"/>
                </a:ext>
              </a:extLst>
            </p:cNvPr>
            <p:cNvSpPr/>
            <p:nvPr/>
          </p:nvSpPr>
          <p:spPr>
            <a:xfrm>
              <a:off x="2175389" y="2361351"/>
              <a:ext cx="655615" cy="2257149"/>
            </a:xfrm>
            <a:custGeom>
              <a:avLst/>
              <a:gdLst>
                <a:gd name="connsiteX0" fmla="*/ 647315 w 647315"/>
                <a:gd name="connsiteY0" fmla="*/ 0 h 2854712"/>
                <a:gd name="connsiteX1" fmla="*/ 544 w 647315"/>
                <a:gd name="connsiteY1" fmla="*/ 1460810 h 2854712"/>
                <a:gd name="connsiteX2" fmla="*/ 535802 w 647315"/>
                <a:gd name="connsiteY2" fmla="*/ 2854712 h 28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15" h="2854712">
                  <a:moveTo>
                    <a:pt x="647315" y="0"/>
                  </a:moveTo>
                  <a:cubicBezTo>
                    <a:pt x="333222" y="492512"/>
                    <a:pt x="19130" y="985025"/>
                    <a:pt x="544" y="1460810"/>
                  </a:cubicBezTo>
                  <a:cubicBezTo>
                    <a:pt x="-18042" y="1936595"/>
                    <a:pt x="444734" y="2622395"/>
                    <a:pt x="535802" y="28547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8703FD-3A28-5E4C-A5BC-F6C6EB4BB621}"/>
                </a:ext>
              </a:extLst>
            </p:cNvPr>
            <p:cNvSpPr/>
            <p:nvPr/>
          </p:nvSpPr>
          <p:spPr>
            <a:xfrm>
              <a:off x="3672706" y="3453924"/>
              <a:ext cx="521600" cy="1164577"/>
            </a:xfrm>
            <a:custGeom>
              <a:avLst/>
              <a:gdLst>
                <a:gd name="connsiteX0" fmla="*/ 494589 w 494589"/>
                <a:gd name="connsiteY0" fmla="*/ 0 h 1505414"/>
                <a:gd name="connsiteX1" fmla="*/ 59691 w 494589"/>
                <a:gd name="connsiteY1" fmla="*/ 981307 h 1505414"/>
                <a:gd name="connsiteX2" fmla="*/ 3935 w 494589"/>
                <a:gd name="connsiteY2" fmla="*/ 1505414 h 15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589" h="1505414">
                  <a:moveTo>
                    <a:pt x="494589" y="0"/>
                  </a:moveTo>
                  <a:cubicBezTo>
                    <a:pt x="318028" y="365202"/>
                    <a:pt x="141467" y="730405"/>
                    <a:pt x="59691" y="981307"/>
                  </a:cubicBezTo>
                  <a:cubicBezTo>
                    <a:pt x="-22085" y="1232209"/>
                    <a:pt x="3935" y="1505414"/>
                    <a:pt x="3935" y="150541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81AE4-0789-2442-86CA-80F1B2EB83B5}"/>
                </a:ext>
              </a:extLst>
            </p:cNvPr>
            <p:cNvSpPr/>
            <p:nvPr/>
          </p:nvSpPr>
          <p:spPr>
            <a:xfrm>
              <a:off x="316592" y="2586104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EBFD30-B47A-6F49-959F-7F2256BC5FD9}"/>
                </a:ext>
              </a:extLst>
            </p:cNvPr>
            <p:cNvCxnSpPr/>
            <p:nvPr/>
          </p:nvCxnSpPr>
          <p:spPr>
            <a:xfrm>
              <a:off x="114320" y="3463199"/>
              <a:ext cx="60387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B87DC-2A5C-9147-AD47-E7AB6EE01E76}"/>
                </a:ext>
              </a:extLst>
            </p:cNvPr>
            <p:cNvSpPr txBox="1"/>
            <p:nvPr/>
          </p:nvSpPr>
          <p:spPr>
            <a:xfrm>
              <a:off x="685221" y="2315066"/>
              <a:ext cx="11238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/>
                <a:t>Network TAPs</a:t>
              </a:r>
              <a:endParaRPr lang="en-US" sz="15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42C62E-AB31-0E4D-9BCF-5297C1BEF367}"/>
                </a:ext>
              </a:extLst>
            </p:cNvPr>
            <p:cNvSpPr txBox="1"/>
            <p:nvPr/>
          </p:nvSpPr>
          <p:spPr>
            <a:xfrm>
              <a:off x="3966187" y="3700263"/>
              <a:ext cx="16177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Neuroscience</a:t>
              </a:r>
            </a:p>
            <a:p>
              <a:pPr algn="ctr"/>
              <a:r>
                <a:rPr lang="en-US" sz="1050" dirty="0"/>
                <a:t>Institute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10A9D1-7D37-7D4D-8B9B-2552F228CB9D}"/>
              </a:ext>
            </a:extLst>
          </p:cNvPr>
          <p:cNvSpPr txBox="1"/>
          <p:nvPr/>
        </p:nvSpPr>
        <p:spPr>
          <a:xfrm>
            <a:off x="1331483" y="4767127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See </a:t>
            </a:r>
            <a:r>
              <a:rPr lang="en-US" sz="1800" dirty="0">
                <a:hlinkClick r:id="rId4"/>
              </a:rPr>
              <a:t>https://p4campus.cs.princeton.edu/</a:t>
            </a:r>
            <a:r>
              <a:rPr lang="en-US" sz="1800" dirty="0"/>
              <a:t> web site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3381070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37"/>
          <p:cNvGrpSpPr/>
          <p:nvPr/>
        </p:nvGrpSpPr>
        <p:grpSpPr>
          <a:xfrm>
            <a:off x="5761482" y="3311652"/>
            <a:ext cx="287634" cy="287634"/>
            <a:chOff x="3803677" y="1653987"/>
            <a:chExt cx="287634" cy="287634"/>
          </a:xfrm>
        </p:grpSpPr>
        <p:sp>
          <p:nvSpPr>
            <p:cNvPr id="1224" name="Google Shape;1224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5" name="Google Shape;1225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26" name="Google Shape;1226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32" name="Google Shape;1232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233" name="Google Shape;123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4" name="Google Shape;1234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5" name="Google Shape;1235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6" name="Google Shape;1236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7" name="Google Shape;1237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238" name="Google Shape;1238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239" name="Google Shape;1239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0" name="Google Shape;1240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1" name="Google Shape;1241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2" name="Google Shape;1242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3" name="Google Shape;124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244" name="Google Shape;124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292" y="32617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45" name="Google Shape;1245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 dirty="0" err="1"/>
              <a:t>ConQuest</a:t>
            </a:r>
            <a:r>
              <a:rPr lang="en" sz="2600" dirty="0"/>
              <a:t> in Action in the ONF </a:t>
            </a:r>
            <a:r>
              <a:rPr lang="en" sz="2600" dirty="0" err="1"/>
              <a:t>Aether</a:t>
            </a:r>
            <a:r>
              <a:rPr lang="en" sz="2600" dirty="0"/>
              <a:t> Pod</a:t>
            </a:r>
            <a:endParaRPr sz="2600" dirty="0"/>
          </a:p>
        </p:txBody>
      </p:sp>
      <p:grpSp>
        <p:nvGrpSpPr>
          <p:cNvPr id="1246" name="Google Shape;1246;p37"/>
          <p:cNvGrpSpPr/>
          <p:nvPr/>
        </p:nvGrpSpPr>
        <p:grpSpPr>
          <a:xfrm>
            <a:off x="6048599" y="2685231"/>
            <a:ext cx="287634" cy="287634"/>
            <a:chOff x="3803677" y="1653987"/>
            <a:chExt cx="287634" cy="287634"/>
          </a:xfrm>
        </p:grpSpPr>
        <p:sp>
          <p:nvSpPr>
            <p:cNvPr id="1247" name="Google Shape;1247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8" name="Google Shape;1248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49" name="Google Shape;1249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50" name="Google Shape;1250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1" name="Google Shape;1251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2" name="Google Shape;1252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53" name="Google Shape;1253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55" name="Google Shape;1255;p37"/>
          <p:cNvGrpSpPr/>
          <p:nvPr/>
        </p:nvGrpSpPr>
        <p:grpSpPr>
          <a:xfrm>
            <a:off x="6820084" y="3304032"/>
            <a:ext cx="287634" cy="287634"/>
            <a:chOff x="3803677" y="1653987"/>
            <a:chExt cx="287634" cy="287634"/>
          </a:xfrm>
        </p:grpSpPr>
        <p:sp>
          <p:nvSpPr>
            <p:cNvPr id="1256" name="Google Shape;1256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7" name="Google Shape;1257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58" name="Google Shape;1258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59" name="Google Shape;1259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1" name="Google Shape;1261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62" name="Google Shape;1262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64" name="Google Shape;1264;p37"/>
          <p:cNvGrpSpPr/>
          <p:nvPr/>
        </p:nvGrpSpPr>
        <p:grpSpPr>
          <a:xfrm>
            <a:off x="7113922" y="2674699"/>
            <a:ext cx="287634" cy="287634"/>
            <a:chOff x="3803677" y="1653987"/>
            <a:chExt cx="287634" cy="287634"/>
          </a:xfrm>
        </p:grpSpPr>
        <p:sp>
          <p:nvSpPr>
            <p:cNvPr id="1265" name="Google Shape;1265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6" name="Google Shape;1266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67" name="Google Shape;1267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68" name="Google Shape;1268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70" name="Google Shape;1270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73" name="Google Shape;1273;p37"/>
          <p:cNvCxnSpPr>
            <a:stCxn id="1256" idx="0"/>
            <a:endCxn id="1265" idx="2"/>
          </p:cNvCxnSpPr>
          <p:nvPr/>
        </p:nvCxnSpPr>
        <p:spPr>
          <a:xfrm rot="10800000" flipH="1">
            <a:off x="6963901" y="29623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4" name="Google Shape;1274;p37"/>
          <p:cNvCxnSpPr>
            <a:stCxn id="1275" idx="0"/>
            <a:endCxn id="1265" idx="2"/>
          </p:cNvCxnSpPr>
          <p:nvPr/>
        </p:nvCxnSpPr>
        <p:spPr>
          <a:xfrm rot="10800000" flipH="1">
            <a:off x="5904782" y="29622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76" name="Google Shape;1276;p37"/>
          <p:cNvGrpSpPr/>
          <p:nvPr/>
        </p:nvGrpSpPr>
        <p:grpSpPr>
          <a:xfrm>
            <a:off x="5760965" y="3309373"/>
            <a:ext cx="287634" cy="287634"/>
            <a:chOff x="3803677" y="1653987"/>
            <a:chExt cx="287634" cy="287634"/>
          </a:xfrm>
        </p:grpSpPr>
        <p:sp>
          <p:nvSpPr>
            <p:cNvPr id="1275" name="Google Shape;1275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7" name="Google Shape;1277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78" name="Google Shape;1278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79" name="Google Shape;1279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0" name="Google Shape;1280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81" name="Google Shape;1281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82" name="Google Shape;1282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3" name="Google Shape;1283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84" name="Google Shape;1284;p37"/>
          <p:cNvCxnSpPr>
            <a:stCxn id="1275" idx="0"/>
            <a:endCxn id="1247" idx="2"/>
          </p:cNvCxnSpPr>
          <p:nvPr/>
        </p:nvCxnSpPr>
        <p:spPr>
          <a:xfrm rot="10800000" flipH="1">
            <a:off x="5904782" y="2972773"/>
            <a:ext cx="287700" cy="3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5" name="Google Shape;1285;p37"/>
          <p:cNvCxnSpPr>
            <a:stCxn id="1256" idx="0"/>
            <a:endCxn id="1247" idx="2"/>
          </p:cNvCxnSpPr>
          <p:nvPr/>
        </p:nvCxnSpPr>
        <p:spPr>
          <a:xfrm rot="10800000">
            <a:off x="6192301" y="29728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86" name="Google Shape;1286;p37"/>
          <p:cNvGrpSpPr/>
          <p:nvPr/>
        </p:nvGrpSpPr>
        <p:grpSpPr>
          <a:xfrm>
            <a:off x="5573998" y="3591666"/>
            <a:ext cx="1716552" cy="1077492"/>
            <a:chOff x="2338506" y="2924131"/>
            <a:chExt cx="1716552" cy="1077492"/>
          </a:xfrm>
        </p:grpSpPr>
        <p:cxnSp>
          <p:nvCxnSpPr>
            <p:cNvPr id="1287" name="Google Shape;1287;p37"/>
            <p:cNvCxnSpPr>
              <a:stCxn id="1275" idx="2"/>
            </p:cNvCxnSpPr>
            <p:nvPr/>
          </p:nvCxnSpPr>
          <p:spPr>
            <a:xfrm flipH="1">
              <a:off x="2425690" y="2929472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8" name="Google Shape;1288;p37"/>
            <p:cNvCxnSpPr>
              <a:stCxn id="1275" idx="2"/>
            </p:cNvCxnSpPr>
            <p:nvPr/>
          </p:nvCxnSpPr>
          <p:spPr>
            <a:xfrm>
              <a:off x="2669290" y="2929472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9" name="Google Shape;1289;p37"/>
            <p:cNvCxnSpPr>
              <a:stCxn id="1256" idx="2"/>
            </p:cNvCxnSpPr>
            <p:nvPr/>
          </p:nvCxnSpPr>
          <p:spPr>
            <a:xfrm flipH="1">
              <a:off x="3457809" y="2924131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0" name="Google Shape;1290;p37"/>
            <p:cNvCxnSpPr>
              <a:stCxn id="1256" idx="2"/>
            </p:cNvCxnSpPr>
            <p:nvPr/>
          </p:nvCxnSpPr>
          <p:spPr>
            <a:xfrm>
              <a:off x="3728409" y="2924131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91" name="Google Shape;1291;p37"/>
            <p:cNvGrpSpPr/>
            <p:nvPr/>
          </p:nvGrpSpPr>
          <p:grpSpPr>
            <a:xfrm>
              <a:off x="2338506" y="3255410"/>
              <a:ext cx="186967" cy="746213"/>
              <a:chOff x="6062624" y="3363660"/>
              <a:chExt cx="186967" cy="746213"/>
            </a:xfrm>
          </p:grpSpPr>
          <p:sp>
            <p:nvSpPr>
              <p:cNvPr id="1292" name="Google Shape;1292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96" name="Google Shape;1296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7" name="Google Shape;1297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8" name="Google Shape;1298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9" name="Google Shape;1299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00" name="Google Shape;1300;p37"/>
            <p:cNvGrpSpPr/>
            <p:nvPr/>
          </p:nvGrpSpPr>
          <p:grpSpPr>
            <a:xfrm>
              <a:off x="2854883" y="3254648"/>
              <a:ext cx="186967" cy="746213"/>
              <a:chOff x="6062624" y="3363660"/>
              <a:chExt cx="186967" cy="746213"/>
            </a:xfrm>
          </p:grpSpPr>
          <p:sp>
            <p:nvSpPr>
              <p:cNvPr id="1301" name="Google Shape;1301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05" name="Google Shape;1305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6" name="Google Shape;1306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7" name="Google Shape;1307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8" name="Google Shape;1308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09" name="Google Shape;1309;p37"/>
            <p:cNvGrpSpPr/>
            <p:nvPr/>
          </p:nvGrpSpPr>
          <p:grpSpPr>
            <a:xfrm>
              <a:off x="3365948" y="3252853"/>
              <a:ext cx="186967" cy="746213"/>
              <a:chOff x="6062624" y="3363660"/>
              <a:chExt cx="186967" cy="746213"/>
            </a:xfrm>
          </p:grpSpPr>
          <p:sp>
            <p:nvSpPr>
              <p:cNvPr id="1310" name="Google Shape;1310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14" name="Google Shape;1314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5" name="Google Shape;1315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6" name="Google Shape;1316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7" name="Google Shape;1317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18" name="Google Shape;1318;p37"/>
            <p:cNvGrpSpPr/>
            <p:nvPr/>
          </p:nvGrpSpPr>
          <p:grpSpPr>
            <a:xfrm>
              <a:off x="3868091" y="3252853"/>
              <a:ext cx="186967" cy="746213"/>
              <a:chOff x="6062624" y="3363660"/>
              <a:chExt cx="186967" cy="746213"/>
            </a:xfrm>
          </p:grpSpPr>
          <p:sp>
            <p:nvSpPr>
              <p:cNvPr id="1319" name="Google Shape;1319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23" name="Google Shape;1323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4" name="Google Shape;1324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5" name="Google Shape;1325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6" name="Google Shape;1326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327" name="Google Shape;1327;p37"/>
          <p:cNvSpPr/>
          <p:nvPr/>
        </p:nvSpPr>
        <p:spPr>
          <a:xfrm>
            <a:off x="5394151" y="20199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28" name="Google Shape;1328;p37"/>
          <p:cNvSpPr/>
          <p:nvPr/>
        </p:nvSpPr>
        <p:spPr>
          <a:xfrm>
            <a:off x="5436788" y="20571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29" name="Google Shape;1329;p37"/>
          <p:cNvSpPr/>
          <p:nvPr/>
        </p:nvSpPr>
        <p:spPr>
          <a:xfrm>
            <a:off x="5489076" y="20916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30" name="Google Shape;1330;p37"/>
          <p:cNvSpPr/>
          <p:nvPr/>
        </p:nvSpPr>
        <p:spPr>
          <a:xfrm>
            <a:off x="5403186" y="17246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SD-Fabric Control</a:t>
            </a:r>
            <a:endParaRPr sz="1100"/>
          </a:p>
        </p:txBody>
      </p:sp>
      <p:sp>
        <p:nvSpPr>
          <p:cNvPr id="1331" name="Google Shape;1331;p37"/>
          <p:cNvSpPr/>
          <p:nvPr/>
        </p:nvSpPr>
        <p:spPr>
          <a:xfrm>
            <a:off x="6307340" y="17205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100"/>
          </a:p>
        </p:txBody>
      </p:sp>
      <p:sp>
        <p:nvSpPr>
          <p:cNvPr id="1332" name="Google Shape;1332;p37"/>
          <p:cNvSpPr/>
          <p:nvPr/>
        </p:nvSpPr>
        <p:spPr>
          <a:xfrm>
            <a:off x="7225834" y="17165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 Control</a:t>
            </a:r>
            <a:endParaRPr sz="1100"/>
          </a:p>
        </p:txBody>
      </p:sp>
      <p:cxnSp>
        <p:nvCxnSpPr>
          <p:cNvPr id="1333" name="Google Shape;1333;p37"/>
          <p:cNvCxnSpPr/>
          <p:nvPr/>
        </p:nvCxnSpPr>
        <p:spPr>
          <a:xfrm rot="10800000">
            <a:off x="2348741" y="35166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34" name="Google Shape;13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8675" y="31742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5" name="Google Shape;133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6526" y="32293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6" name="Google Shape;133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137866" y="31733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7" name="Google Shape;133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210106" y="32296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338" name="Google Shape;1338;p37"/>
          <p:cNvCxnSpPr>
            <a:stCxn id="1339" idx="1"/>
          </p:cNvCxnSpPr>
          <p:nvPr/>
        </p:nvCxnSpPr>
        <p:spPr>
          <a:xfrm>
            <a:off x="3460433" y="17932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40" name="Google Shape;1340;p37"/>
          <p:cNvGrpSpPr/>
          <p:nvPr/>
        </p:nvGrpSpPr>
        <p:grpSpPr>
          <a:xfrm>
            <a:off x="4278570" y="2222815"/>
            <a:ext cx="287634" cy="287634"/>
            <a:chOff x="3516570" y="2299015"/>
            <a:chExt cx="287634" cy="287634"/>
          </a:xfrm>
        </p:grpSpPr>
        <p:sp>
          <p:nvSpPr>
            <p:cNvPr id="1341" name="Google Shape;1341;p37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46" name="Google Shape;1346;p37"/>
          <p:cNvCxnSpPr>
            <a:stCxn id="1347" idx="1"/>
          </p:cNvCxnSpPr>
          <p:nvPr/>
        </p:nvCxnSpPr>
        <p:spPr>
          <a:xfrm rot="10800000" flipH="1">
            <a:off x="3454009" y="24197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48" name="Google Shape;1348;p37"/>
          <p:cNvCxnSpPr>
            <a:stCxn id="1349" idx="0"/>
          </p:cNvCxnSpPr>
          <p:nvPr/>
        </p:nvCxnSpPr>
        <p:spPr>
          <a:xfrm rot="-5400000" flipH="1">
            <a:off x="2554458" y="3017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50" name="Google Shape;1350;p37"/>
          <p:cNvGrpSpPr/>
          <p:nvPr/>
        </p:nvGrpSpPr>
        <p:grpSpPr>
          <a:xfrm>
            <a:off x="1135814" y="2222688"/>
            <a:ext cx="3233400" cy="702427"/>
            <a:chOff x="373813" y="2298887"/>
            <a:chExt cx="3233400" cy="702427"/>
          </a:xfrm>
        </p:grpSpPr>
        <p:cxnSp>
          <p:nvCxnSpPr>
            <p:cNvPr id="1351" name="Google Shape;1351;p37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52" name="Google Shape;1352;p37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1353" name="Google Shape;1353;p37"/>
          <p:cNvCxnSpPr>
            <a:endCxn id="1341" idx="3"/>
          </p:cNvCxnSpPr>
          <p:nvPr/>
        </p:nvCxnSpPr>
        <p:spPr>
          <a:xfrm rot="10800000">
            <a:off x="4566204" y="23666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4" name="Google Shape;1354;p37"/>
          <p:cNvSpPr/>
          <p:nvPr/>
        </p:nvSpPr>
        <p:spPr>
          <a:xfrm>
            <a:off x="1099553" y="1765217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37"/>
          <p:cNvSpPr/>
          <p:nvPr/>
        </p:nvSpPr>
        <p:spPr>
          <a:xfrm>
            <a:off x="1099553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3306498" y="1756649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7"/>
          <p:cNvSpPr/>
          <p:nvPr/>
        </p:nvSpPr>
        <p:spPr>
          <a:xfrm>
            <a:off x="3294581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7"/>
          <p:cNvSpPr/>
          <p:nvPr/>
        </p:nvSpPr>
        <p:spPr>
          <a:xfrm>
            <a:off x="6672921" y="4016560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7"/>
          <p:cNvSpPr/>
          <p:nvPr/>
        </p:nvSpPr>
        <p:spPr>
          <a:xfrm>
            <a:off x="6154718" y="4379155"/>
            <a:ext cx="63900" cy="639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0" name="Google Shape;1360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361" name="Google Shape;1361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2" name="Google Shape;1362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3" name="Google Shape;136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4" name="Google Shape;1364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5" name="Google Shape;1365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366" name="Google Shape;1366;p37"/>
          <p:cNvGrpSpPr/>
          <p:nvPr/>
        </p:nvGrpSpPr>
        <p:grpSpPr>
          <a:xfrm>
            <a:off x="1008568" y="1724645"/>
            <a:ext cx="346287" cy="146304"/>
            <a:chOff x="947285" y="1914528"/>
            <a:chExt cx="346287" cy="146304"/>
          </a:xfrm>
        </p:grpSpPr>
        <p:sp>
          <p:nvSpPr>
            <p:cNvPr id="1349" name="Google Shape;134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>
            <a:off x="1012885" y="2928292"/>
            <a:ext cx="346287" cy="146304"/>
            <a:chOff x="947285" y="1914528"/>
            <a:chExt cx="346287" cy="146304"/>
          </a:xfrm>
        </p:grpSpPr>
        <p:sp>
          <p:nvSpPr>
            <p:cNvPr id="1369" name="Google Shape;136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37"/>
          <p:cNvGrpSpPr/>
          <p:nvPr/>
        </p:nvGrpSpPr>
        <p:grpSpPr>
          <a:xfrm flipH="1">
            <a:off x="3107722" y="2928292"/>
            <a:ext cx="346287" cy="146304"/>
            <a:chOff x="947285" y="1914528"/>
            <a:chExt cx="346287" cy="146304"/>
          </a:xfrm>
        </p:grpSpPr>
        <p:sp>
          <p:nvSpPr>
            <p:cNvPr id="1347" name="Google Shape;1347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37"/>
          <p:cNvGrpSpPr/>
          <p:nvPr/>
        </p:nvGrpSpPr>
        <p:grpSpPr>
          <a:xfrm flipH="1">
            <a:off x="3114145" y="1720696"/>
            <a:ext cx="346287" cy="146304"/>
            <a:chOff x="947285" y="1914528"/>
            <a:chExt cx="346287" cy="146304"/>
          </a:xfrm>
        </p:grpSpPr>
        <p:sp>
          <p:nvSpPr>
            <p:cNvPr id="1339" name="Google Shape;133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5" name="Google Shape;1375;p37"/>
          <p:cNvSpPr/>
          <p:nvPr/>
        </p:nvSpPr>
        <p:spPr>
          <a:xfrm>
            <a:off x="5754803" y="434217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Edge Application</a:t>
            </a:r>
            <a:endParaRPr sz="1100"/>
          </a:p>
        </p:txBody>
      </p:sp>
      <p:sp>
        <p:nvSpPr>
          <p:cNvPr id="1376" name="Google Shape;1376;p37"/>
          <p:cNvSpPr txBox="1"/>
          <p:nvPr/>
        </p:nvSpPr>
        <p:spPr>
          <a:xfrm>
            <a:off x="1706000" y="3722025"/>
            <a:ext cx="3574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DoS attack</a:t>
            </a:r>
            <a:r>
              <a:rPr lang="en" sz="1000">
                <a:solidFill>
                  <a:srgbClr val="626262"/>
                </a:solidFill>
              </a:rPr>
              <a:t>: e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dge application causes unexpected congestion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closed-loop control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disrupts the drone flight</a:t>
            </a:r>
            <a:endParaRPr sz="1300"/>
          </a:p>
        </p:txBody>
      </p:sp>
      <p:sp>
        <p:nvSpPr>
          <p:cNvPr id="1377" name="Google Shape;1377;p37"/>
          <p:cNvSpPr/>
          <p:nvPr/>
        </p:nvSpPr>
        <p:spPr>
          <a:xfrm>
            <a:off x="5633298" y="4010278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7"/>
          <p:cNvSpPr/>
          <p:nvPr/>
        </p:nvSpPr>
        <p:spPr>
          <a:xfrm>
            <a:off x="6284782" y="39632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sp>
        <p:nvSpPr>
          <p:cNvPr id="1379" name="Google Shape;1379;p37"/>
          <p:cNvSpPr/>
          <p:nvPr/>
        </p:nvSpPr>
        <p:spPr>
          <a:xfrm>
            <a:off x="5728283" y="34944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7"/>
          <p:cNvSpPr/>
          <p:nvPr/>
        </p:nvSpPr>
        <p:spPr>
          <a:xfrm>
            <a:off x="5225962" y="39576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73A1C-EBDC-8C9A-65E7-CE208F402B61}"/>
              </a:ext>
            </a:extLst>
          </p:cNvPr>
          <p:cNvSpPr txBox="1"/>
          <p:nvPr/>
        </p:nvSpPr>
        <p:spPr>
          <a:xfrm>
            <a:off x="26895" y="4825102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prontoproject.org</a:t>
            </a:r>
            <a:endParaRPr lang="en-US" dirty="0"/>
          </a:p>
        </p:txBody>
      </p:sp>
      <p:pic>
        <p:nvPicPr>
          <p:cNvPr id="162" name="Google Shape;84;p19">
            <a:extLst>
              <a:ext uri="{FF2B5EF4-FFF2-40B4-BE49-F238E27FC236}">
                <a16:creationId xmlns:a16="http://schemas.microsoft.com/office/drawing/2014/main" id="{FC4325E4-7B88-4B9B-E76E-8FA16B439B4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49" y="4000967"/>
            <a:ext cx="1404865" cy="7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2"/>
          <p:cNvGrpSpPr/>
          <p:nvPr/>
        </p:nvGrpSpPr>
        <p:grpSpPr>
          <a:xfrm>
            <a:off x="5761482" y="3311652"/>
            <a:ext cx="287700" cy="287700"/>
            <a:chOff x="3803677" y="1653987"/>
            <a:chExt cx="287700" cy="287700"/>
          </a:xfrm>
        </p:grpSpPr>
        <p:sp>
          <p:nvSpPr>
            <p:cNvPr id="1423" name="Google Shape;1423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4" name="Google Shape;1424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25" name="Google Shape;1425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26" name="Google Shape;1426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8" name="Google Shape;1428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29" name="Google Shape;1429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31" name="Google Shape;1431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432" name="Google Shape;143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3" name="Google Shape;1433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4" name="Google Shape;1434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5" name="Google Shape;1435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6" name="Google Shape;1436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437" name="Google Shape;1437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438" name="Google Shape;1438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9" name="Google Shape;1439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0" name="Google Shape;1440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1" name="Google Shape;1441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2" name="Google Shape;144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443" name="Google Shape;144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292" y="32617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44" name="Google Shape;1444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 dirty="0" err="1"/>
              <a:t>ConQuest</a:t>
            </a:r>
            <a:r>
              <a:rPr lang="en" sz="2600" dirty="0"/>
              <a:t> in Action in the ONF </a:t>
            </a:r>
            <a:r>
              <a:rPr lang="en" sz="2600" dirty="0" err="1"/>
              <a:t>Aether</a:t>
            </a:r>
            <a:r>
              <a:rPr lang="en" sz="2600" dirty="0"/>
              <a:t> Pod</a:t>
            </a:r>
            <a:endParaRPr sz="2600" dirty="0"/>
          </a:p>
        </p:txBody>
      </p:sp>
      <p:grpSp>
        <p:nvGrpSpPr>
          <p:cNvPr id="1445" name="Google Shape;1445;p42"/>
          <p:cNvGrpSpPr/>
          <p:nvPr/>
        </p:nvGrpSpPr>
        <p:grpSpPr>
          <a:xfrm>
            <a:off x="6048599" y="2685231"/>
            <a:ext cx="287700" cy="287700"/>
            <a:chOff x="3803677" y="1653987"/>
            <a:chExt cx="287700" cy="287700"/>
          </a:xfrm>
        </p:grpSpPr>
        <p:sp>
          <p:nvSpPr>
            <p:cNvPr id="1446" name="Google Shape;1446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7" name="Google Shape;1447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48" name="Google Shape;1448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49" name="Google Shape;1449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" name="Google Shape;1451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52" name="Google Shape;1452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54" name="Google Shape;1454;p42"/>
          <p:cNvGrpSpPr/>
          <p:nvPr/>
        </p:nvGrpSpPr>
        <p:grpSpPr>
          <a:xfrm>
            <a:off x="6820084" y="3304032"/>
            <a:ext cx="287700" cy="287700"/>
            <a:chOff x="3803677" y="1653987"/>
            <a:chExt cx="287700" cy="287700"/>
          </a:xfrm>
        </p:grpSpPr>
        <p:sp>
          <p:nvSpPr>
            <p:cNvPr id="1455" name="Google Shape;1455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6" name="Google Shape;1456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57" name="Google Shape;1457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58" name="Google Shape;1458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60" name="Google Shape;1460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61" name="Google Shape;1461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63" name="Google Shape;1463;p42"/>
          <p:cNvGrpSpPr/>
          <p:nvPr/>
        </p:nvGrpSpPr>
        <p:grpSpPr>
          <a:xfrm>
            <a:off x="7113922" y="2674699"/>
            <a:ext cx="287700" cy="287700"/>
            <a:chOff x="3803677" y="1653987"/>
            <a:chExt cx="287700" cy="287700"/>
          </a:xfrm>
        </p:grpSpPr>
        <p:sp>
          <p:nvSpPr>
            <p:cNvPr id="1464" name="Google Shape;1464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5" name="Google Shape;1465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66" name="Google Shape;1466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67" name="Google Shape;1467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69" name="Google Shape;1469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70" name="Google Shape;1470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472" name="Google Shape;1472;p42"/>
          <p:cNvCxnSpPr>
            <a:stCxn id="1455" idx="0"/>
            <a:endCxn id="1464" idx="2"/>
          </p:cNvCxnSpPr>
          <p:nvPr/>
        </p:nvCxnSpPr>
        <p:spPr>
          <a:xfrm rot="10800000" flipH="1">
            <a:off x="6963934" y="29623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42"/>
          <p:cNvCxnSpPr>
            <a:stCxn id="1474" idx="0"/>
            <a:endCxn id="1464" idx="2"/>
          </p:cNvCxnSpPr>
          <p:nvPr/>
        </p:nvCxnSpPr>
        <p:spPr>
          <a:xfrm rot="10800000" flipH="1">
            <a:off x="5904815" y="29622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75" name="Google Shape;1475;p42"/>
          <p:cNvGrpSpPr/>
          <p:nvPr/>
        </p:nvGrpSpPr>
        <p:grpSpPr>
          <a:xfrm>
            <a:off x="5760965" y="3309373"/>
            <a:ext cx="287700" cy="287700"/>
            <a:chOff x="3803677" y="1653987"/>
            <a:chExt cx="287700" cy="287700"/>
          </a:xfrm>
        </p:grpSpPr>
        <p:sp>
          <p:nvSpPr>
            <p:cNvPr id="1474" name="Google Shape;1474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6" name="Google Shape;1476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77" name="Google Shape;1477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78" name="Google Shape;1478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80" name="Google Shape;1480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81" name="Google Shape;1481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483" name="Google Shape;1483;p42"/>
          <p:cNvCxnSpPr>
            <a:stCxn id="1474" idx="0"/>
            <a:endCxn id="1446" idx="2"/>
          </p:cNvCxnSpPr>
          <p:nvPr/>
        </p:nvCxnSpPr>
        <p:spPr>
          <a:xfrm rot="10800000" flipH="1">
            <a:off x="5904815" y="2973073"/>
            <a:ext cx="287700" cy="33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4" name="Google Shape;1484;p42"/>
          <p:cNvCxnSpPr>
            <a:stCxn id="1455" idx="0"/>
            <a:endCxn id="1446" idx="2"/>
          </p:cNvCxnSpPr>
          <p:nvPr/>
        </p:nvCxnSpPr>
        <p:spPr>
          <a:xfrm rot="10800000">
            <a:off x="6192334" y="29728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85" name="Google Shape;1485;p42"/>
          <p:cNvGrpSpPr/>
          <p:nvPr/>
        </p:nvGrpSpPr>
        <p:grpSpPr>
          <a:xfrm>
            <a:off x="5574065" y="3591732"/>
            <a:ext cx="1716485" cy="1077313"/>
            <a:chOff x="2338573" y="2924197"/>
            <a:chExt cx="1716485" cy="1077313"/>
          </a:xfrm>
        </p:grpSpPr>
        <p:cxnSp>
          <p:nvCxnSpPr>
            <p:cNvPr id="1486" name="Google Shape;1486;p42"/>
            <p:cNvCxnSpPr>
              <a:stCxn id="1474" idx="2"/>
            </p:cNvCxnSpPr>
            <p:nvPr/>
          </p:nvCxnSpPr>
          <p:spPr>
            <a:xfrm flipH="1">
              <a:off x="2425723" y="2929538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7" name="Google Shape;1487;p42"/>
            <p:cNvCxnSpPr>
              <a:stCxn id="1474" idx="2"/>
            </p:cNvCxnSpPr>
            <p:nvPr/>
          </p:nvCxnSpPr>
          <p:spPr>
            <a:xfrm>
              <a:off x="2669323" y="2929538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8" name="Google Shape;1488;p42"/>
            <p:cNvCxnSpPr>
              <a:stCxn id="1455" idx="2"/>
            </p:cNvCxnSpPr>
            <p:nvPr/>
          </p:nvCxnSpPr>
          <p:spPr>
            <a:xfrm flipH="1">
              <a:off x="3457842" y="2924197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9" name="Google Shape;1489;p42"/>
            <p:cNvCxnSpPr>
              <a:stCxn id="1455" idx="2"/>
            </p:cNvCxnSpPr>
            <p:nvPr/>
          </p:nvCxnSpPr>
          <p:spPr>
            <a:xfrm>
              <a:off x="3728442" y="2924197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90" name="Google Shape;1490;p42"/>
            <p:cNvGrpSpPr/>
            <p:nvPr/>
          </p:nvGrpSpPr>
          <p:grpSpPr>
            <a:xfrm>
              <a:off x="2338573" y="3255410"/>
              <a:ext cx="186900" cy="746100"/>
              <a:chOff x="6062691" y="3363660"/>
              <a:chExt cx="186900" cy="746100"/>
            </a:xfrm>
          </p:grpSpPr>
          <p:sp>
            <p:nvSpPr>
              <p:cNvPr id="1491" name="Google Shape;1491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5" name="Google Shape;1495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6" name="Google Shape;1496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7" name="Google Shape;1497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8" name="Google Shape;1498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499" name="Google Shape;1499;p42"/>
            <p:cNvGrpSpPr/>
            <p:nvPr/>
          </p:nvGrpSpPr>
          <p:grpSpPr>
            <a:xfrm>
              <a:off x="2854950" y="3254648"/>
              <a:ext cx="186900" cy="746100"/>
              <a:chOff x="6062691" y="3363660"/>
              <a:chExt cx="186900" cy="746100"/>
            </a:xfrm>
          </p:grpSpPr>
          <p:sp>
            <p:nvSpPr>
              <p:cNvPr id="1500" name="Google Shape;1500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04" name="Google Shape;1504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5" name="Google Shape;1505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6" name="Google Shape;1506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7" name="Google Shape;1507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508" name="Google Shape;1508;p42"/>
            <p:cNvGrpSpPr/>
            <p:nvPr/>
          </p:nvGrpSpPr>
          <p:grpSpPr>
            <a:xfrm>
              <a:off x="3366015" y="3252853"/>
              <a:ext cx="186900" cy="746100"/>
              <a:chOff x="6062691" y="3363660"/>
              <a:chExt cx="186900" cy="746100"/>
            </a:xfrm>
          </p:grpSpPr>
          <p:sp>
            <p:nvSpPr>
              <p:cNvPr id="1509" name="Google Shape;1509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13" name="Google Shape;1513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4" name="Google Shape;1514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5" name="Google Shape;1515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6" name="Google Shape;1516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517" name="Google Shape;1517;p42"/>
            <p:cNvGrpSpPr/>
            <p:nvPr/>
          </p:nvGrpSpPr>
          <p:grpSpPr>
            <a:xfrm>
              <a:off x="3868158" y="3252853"/>
              <a:ext cx="186900" cy="746100"/>
              <a:chOff x="6062691" y="3363660"/>
              <a:chExt cx="186900" cy="746100"/>
            </a:xfrm>
          </p:grpSpPr>
          <p:sp>
            <p:nvSpPr>
              <p:cNvPr id="1518" name="Google Shape;1518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2" name="Google Shape;1522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3" name="Google Shape;1523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4" name="Google Shape;1524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5" name="Google Shape;1525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526" name="Google Shape;1526;p42"/>
          <p:cNvSpPr/>
          <p:nvPr/>
        </p:nvSpPr>
        <p:spPr>
          <a:xfrm>
            <a:off x="5394151" y="20199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7" name="Google Shape;1527;p42"/>
          <p:cNvSpPr/>
          <p:nvPr/>
        </p:nvSpPr>
        <p:spPr>
          <a:xfrm>
            <a:off x="5436788" y="20571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8" name="Google Shape;1528;p42"/>
          <p:cNvSpPr/>
          <p:nvPr/>
        </p:nvSpPr>
        <p:spPr>
          <a:xfrm>
            <a:off x="5489076" y="20916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9" name="Google Shape;1529;p42"/>
          <p:cNvSpPr/>
          <p:nvPr/>
        </p:nvSpPr>
        <p:spPr>
          <a:xfrm>
            <a:off x="5403186" y="17246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SD-Fabric Control</a:t>
            </a:r>
            <a:endParaRPr sz="1100"/>
          </a:p>
        </p:txBody>
      </p:sp>
      <p:sp>
        <p:nvSpPr>
          <p:cNvPr id="1530" name="Google Shape;1530;p42"/>
          <p:cNvSpPr/>
          <p:nvPr/>
        </p:nvSpPr>
        <p:spPr>
          <a:xfrm>
            <a:off x="6307340" y="17205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100"/>
          </a:p>
        </p:txBody>
      </p:sp>
      <p:sp>
        <p:nvSpPr>
          <p:cNvPr id="1531" name="Google Shape;1531;p42"/>
          <p:cNvSpPr/>
          <p:nvPr/>
        </p:nvSpPr>
        <p:spPr>
          <a:xfrm>
            <a:off x="7225834" y="17165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 Control</a:t>
            </a:r>
            <a:endParaRPr sz="1100"/>
          </a:p>
        </p:txBody>
      </p:sp>
      <p:cxnSp>
        <p:nvCxnSpPr>
          <p:cNvPr id="1532" name="Google Shape;1532;p42"/>
          <p:cNvCxnSpPr/>
          <p:nvPr/>
        </p:nvCxnSpPr>
        <p:spPr>
          <a:xfrm rot="10800000">
            <a:off x="2348741" y="35166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3" name="Google Shape;153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8675" y="31742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4" name="Google Shape;153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6526" y="32293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5" name="Google Shape;153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137866" y="31733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6" name="Google Shape;153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210106" y="32296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537" name="Google Shape;1537;p42"/>
          <p:cNvCxnSpPr>
            <a:stCxn id="1538" idx="1"/>
          </p:cNvCxnSpPr>
          <p:nvPr/>
        </p:nvCxnSpPr>
        <p:spPr>
          <a:xfrm>
            <a:off x="3460433" y="1793296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1539" name="Google Shape;1539;p42"/>
          <p:cNvGrpSpPr/>
          <p:nvPr/>
        </p:nvGrpSpPr>
        <p:grpSpPr>
          <a:xfrm>
            <a:off x="4278570" y="2222815"/>
            <a:ext cx="287700" cy="287700"/>
            <a:chOff x="3516570" y="2299015"/>
            <a:chExt cx="287700" cy="287700"/>
          </a:xfrm>
        </p:grpSpPr>
        <p:sp>
          <p:nvSpPr>
            <p:cNvPr id="1540" name="Google Shape;1540;p42"/>
            <p:cNvSpPr/>
            <p:nvPr/>
          </p:nvSpPr>
          <p:spPr>
            <a:xfrm>
              <a:off x="3516570" y="2299015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674642" y="2352247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674642" y="2448173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2"/>
            <p:cNvSpPr/>
            <p:nvPr/>
          </p:nvSpPr>
          <p:spPr>
            <a:xfrm flipH="1">
              <a:off x="3570139" y="2386215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 flipH="1">
              <a:off x="3570139" y="2482141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45" name="Google Shape;1545;p42"/>
          <p:cNvCxnSpPr>
            <a:stCxn id="1546" idx="1"/>
          </p:cNvCxnSpPr>
          <p:nvPr/>
        </p:nvCxnSpPr>
        <p:spPr>
          <a:xfrm rot="10800000" flipH="1">
            <a:off x="3454009" y="2419792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547" name="Google Shape;1547;p42"/>
          <p:cNvCxnSpPr>
            <a:stCxn id="1548" idx="0"/>
          </p:cNvCxnSpPr>
          <p:nvPr/>
        </p:nvCxnSpPr>
        <p:spPr>
          <a:xfrm rot="-5400000" flipH="1">
            <a:off x="2554468" y="3017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1549" name="Google Shape;1549;p42"/>
          <p:cNvGrpSpPr/>
          <p:nvPr/>
        </p:nvGrpSpPr>
        <p:grpSpPr>
          <a:xfrm>
            <a:off x="1135814" y="2222688"/>
            <a:ext cx="3233400" cy="702427"/>
            <a:chOff x="373813" y="2298887"/>
            <a:chExt cx="3233400" cy="702427"/>
          </a:xfrm>
        </p:grpSpPr>
        <p:cxnSp>
          <p:nvCxnSpPr>
            <p:cNvPr id="1550" name="Google Shape;1550;p42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1551" name="Google Shape;1551;p42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cxnSp>
        <p:nvCxnSpPr>
          <p:cNvPr id="1552" name="Google Shape;1552;p42"/>
          <p:cNvCxnSpPr>
            <a:endCxn id="1540" idx="3"/>
          </p:cNvCxnSpPr>
          <p:nvPr/>
        </p:nvCxnSpPr>
        <p:spPr>
          <a:xfrm rot="10800000">
            <a:off x="4566270" y="2366665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53" name="Google Shape;1553;p42"/>
          <p:cNvSpPr/>
          <p:nvPr/>
        </p:nvSpPr>
        <p:spPr>
          <a:xfrm>
            <a:off x="1099553" y="1765217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42"/>
          <p:cNvSpPr/>
          <p:nvPr/>
        </p:nvSpPr>
        <p:spPr>
          <a:xfrm>
            <a:off x="1099553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42"/>
          <p:cNvSpPr/>
          <p:nvPr/>
        </p:nvSpPr>
        <p:spPr>
          <a:xfrm>
            <a:off x="3306498" y="1756649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2"/>
          <p:cNvSpPr/>
          <p:nvPr/>
        </p:nvSpPr>
        <p:spPr>
          <a:xfrm>
            <a:off x="3294581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2"/>
          <p:cNvSpPr/>
          <p:nvPr/>
        </p:nvSpPr>
        <p:spPr>
          <a:xfrm>
            <a:off x="6672921" y="4016560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2"/>
          <p:cNvSpPr/>
          <p:nvPr/>
        </p:nvSpPr>
        <p:spPr>
          <a:xfrm>
            <a:off x="6154718" y="4379155"/>
            <a:ext cx="63900" cy="639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2"/>
          <p:cNvSpPr txBox="1"/>
          <p:nvPr/>
        </p:nvSpPr>
        <p:spPr>
          <a:xfrm>
            <a:off x="5169363" y="2929888"/>
            <a:ext cx="1053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00000"/>
                </a:solidFill>
              </a:rPr>
              <a:t>C</a:t>
            </a:r>
            <a:r>
              <a:rPr lang="en" sz="1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losed-loop control</a:t>
            </a:r>
            <a:endParaRPr sz="1600"/>
          </a:p>
        </p:txBody>
      </p:sp>
      <p:grpSp>
        <p:nvGrpSpPr>
          <p:cNvPr id="1560" name="Google Shape;1560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561" name="Google Shape;1561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2" name="Google Shape;156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3" name="Google Shape;1563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4" name="Google Shape;1564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5" name="Google Shape;1565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566" name="Google Shape;1566;p42"/>
          <p:cNvGrpSpPr/>
          <p:nvPr/>
        </p:nvGrpSpPr>
        <p:grpSpPr>
          <a:xfrm>
            <a:off x="1008568" y="1724549"/>
            <a:ext cx="346347" cy="146400"/>
            <a:chOff x="947285" y="1914432"/>
            <a:chExt cx="346347" cy="146400"/>
          </a:xfrm>
        </p:grpSpPr>
        <p:sp>
          <p:nvSpPr>
            <p:cNvPr id="1548" name="Google Shape;1548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8" name="Google Shape;1568;p42"/>
          <p:cNvGrpSpPr/>
          <p:nvPr/>
        </p:nvGrpSpPr>
        <p:grpSpPr>
          <a:xfrm>
            <a:off x="1012885" y="2928196"/>
            <a:ext cx="346347" cy="146400"/>
            <a:chOff x="947285" y="1914432"/>
            <a:chExt cx="346347" cy="146400"/>
          </a:xfrm>
        </p:grpSpPr>
        <p:sp>
          <p:nvSpPr>
            <p:cNvPr id="1569" name="Google Shape;1569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2"/>
          <p:cNvGrpSpPr/>
          <p:nvPr/>
        </p:nvGrpSpPr>
        <p:grpSpPr>
          <a:xfrm flipH="1">
            <a:off x="3107662" y="2928196"/>
            <a:ext cx="346347" cy="146400"/>
            <a:chOff x="947285" y="1914432"/>
            <a:chExt cx="346347" cy="146400"/>
          </a:xfrm>
        </p:grpSpPr>
        <p:sp>
          <p:nvSpPr>
            <p:cNvPr id="1546" name="Google Shape;1546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42"/>
          <p:cNvGrpSpPr/>
          <p:nvPr/>
        </p:nvGrpSpPr>
        <p:grpSpPr>
          <a:xfrm flipH="1">
            <a:off x="3114085" y="1720600"/>
            <a:ext cx="346347" cy="146400"/>
            <a:chOff x="947285" y="1914432"/>
            <a:chExt cx="346347" cy="146400"/>
          </a:xfrm>
        </p:grpSpPr>
        <p:sp>
          <p:nvSpPr>
            <p:cNvPr id="1538" name="Google Shape;1538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5" name="Google Shape;1575;p42"/>
          <p:cNvSpPr/>
          <p:nvPr/>
        </p:nvSpPr>
        <p:spPr>
          <a:xfrm>
            <a:off x="5754803" y="434217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Edge Application</a:t>
            </a:r>
            <a:endParaRPr sz="1100"/>
          </a:p>
        </p:txBody>
      </p:sp>
      <p:sp>
        <p:nvSpPr>
          <p:cNvPr id="1576" name="Google Shape;1576;p42"/>
          <p:cNvSpPr txBox="1"/>
          <p:nvPr/>
        </p:nvSpPr>
        <p:spPr>
          <a:xfrm>
            <a:off x="1706000" y="3722025"/>
            <a:ext cx="3574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DoS attack</a:t>
            </a:r>
            <a:r>
              <a:rPr lang="en" sz="1000">
                <a:solidFill>
                  <a:srgbClr val="626262"/>
                </a:solidFill>
              </a:rPr>
              <a:t>: e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dge application causes unexpected congestion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closed-loop control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disrupts the drone flight</a:t>
            </a:r>
            <a:br>
              <a:rPr lang="en" sz="1000">
                <a:solidFill>
                  <a:srgbClr val="626262"/>
                </a:solidFill>
              </a:rPr>
            </a:br>
            <a:r>
              <a:rPr lang="en" sz="1000" b="1">
                <a:solidFill>
                  <a:srgbClr val="626262"/>
                </a:solidFill>
              </a:rPr>
              <a:t>With closed-loop control</a:t>
            </a:r>
            <a:r>
              <a:rPr lang="en" sz="1000">
                <a:solidFill>
                  <a:srgbClr val="626262"/>
                </a:solidFill>
              </a:rPr>
              <a:t>: uninterrupted connectivity </a:t>
            </a:r>
            <a:endParaRPr sz="1300"/>
          </a:p>
        </p:txBody>
      </p:sp>
      <p:sp>
        <p:nvSpPr>
          <p:cNvPr id="1577" name="Google Shape;1577;p42"/>
          <p:cNvSpPr/>
          <p:nvPr/>
        </p:nvSpPr>
        <p:spPr>
          <a:xfrm>
            <a:off x="5633298" y="4010278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2"/>
          <p:cNvSpPr/>
          <p:nvPr/>
        </p:nvSpPr>
        <p:spPr>
          <a:xfrm>
            <a:off x="6284782" y="39632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sp>
        <p:nvSpPr>
          <p:cNvPr id="1579" name="Google Shape;1579;p42"/>
          <p:cNvSpPr/>
          <p:nvPr/>
        </p:nvSpPr>
        <p:spPr>
          <a:xfrm>
            <a:off x="5728283" y="34944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2"/>
          <p:cNvSpPr/>
          <p:nvPr/>
        </p:nvSpPr>
        <p:spPr>
          <a:xfrm>
            <a:off x="5225962" y="39576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  <p:sp>
        <p:nvSpPr>
          <p:cNvPr id="1581" name="Google Shape;1581;p42"/>
          <p:cNvSpPr/>
          <p:nvPr/>
        </p:nvSpPr>
        <p:spPr>
          <a:xfrm>
            <a:off x="5693258" y="3381873"/>
            <a:ext cx="778800" cy="1383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ConQuest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B72E1-82A0-16D6-F282-9159B7293C8B}"/>
              </a:ext>
            </a:extLst>
          </p:cNvPr>
          <p:cNvSpPr txBox="1"/>
          <p:nvPr/>
        </p:nvSpPr>
        <p:spPr>
          <a:xfrm>
            <a:off x="0" y="4832603"/>
            <a:ext cx="5327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XW_pgPMvuqw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A66B-C313-3146-B7E5-CC2E36E0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Pieces are Gradually Coming 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B6ED0-A067-C84D-B99E-9C2C29C35E06}"/>
              </a:ext>
            </a:extLst>
          </p:cNvPr>
          <p:cNvSpPr txBox="1"/>
          <p:nvPr/>
        </p:nvSpPr>
        <p:spPr>
          <a:xfrm>
            <a:off x="2929056" y="986802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Expressive programming languages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D1E19-7076-E144-B505-12F8FA762396}"/>
              </a:ext>
            </a:extLst>
          </p:cNvPr>
          <p:cNvSpPr txBox="1"/>
          <p:nvPr/>
        </p:nvSpPr>
        <p:spPr>
          <a:xfrm>
            <a:off x="3926713" y="4471626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Efficient data structures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23BB1-7E04-1A4D-979D-D82CB33D4757}"/>
              </a:ext>
            </a:extLst>
          </p:cNvPr>
          <p:cNvSpPr txBox="1"/>
          <p:nvPr/>
        </p:nvSpPr>
        <p:spPr>
          <a:xfrm>
            <a:off x="410927" y="2571750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Programmable </a:t>
            </a:r>
          </a:p>
          <a:p>
            <a:r>
              <a:rPr lang="en-US" sz="2000" dirty="0"/>
              <a:t>network devices</a:t>
            </a:r>
          </a:p>
        </p:txBody>
      </p:sp>
      <p:pic>
        <p:nvPicPr>
          <p:cNvPr id="2050" name="Picture 2" descr="Switch hub network drawing free image download">
            <a:extLst>
              <a:ext uri="{FF2B5EF4-FFF2-40B4-BE49-F238E27FC236}">
                <a16:creationId xmlns:a16="http://schemas.microsoft.com/office/drawing/2014/main" id="{FA76CEE8-05A0-7741-88C6-CD17E9BE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2" y="2562706"/>
            <a:ext cx="1914292" cy="9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twork card from behind Icons PNG - Free PNG and Icons Downloads">
            <a:extLst>
              <a:ext uri="{FF2B5EF4-FFF2-40B4-BE49-F238E27FC236}">
                <a16:creationId xmlns:a16="http://schemas.microsoft.com/office/drawing/2014/main" id="{857DDFCC-752A-7048-A3C7-699B35DF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72" y="2267192"/>
            <a:ext cx="1539326" cy="11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pu Icon - Download in Colored Outline Style">
            <a:extLst>
              <a:ext uri="{FF2B5EF4-FFF2-40B4-BE49-F238E27FC236}">
                <a16:creationId xmlns:a16="http://schemas.microsoft.com/office/drawing/2014/main" id="{536B5E19-C875-4E4F-918D-688A95C7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45" y="2338686"/>
            <a:ext cx="1109080" cy="11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D9BA315F-3A4F-434A-8791-A07EC7D746CC}"/>
              </a:ext>
            </a:extLst>
          </p:cNvPr>
          <p:cNvSpPr/>
          <p:nvPr/>
        </p:nvSpPr>
        <p:spPr>
          <a:xfrm>
            <a:off x="5002642" y="1496676"/>
            <a:ext cx="405611" cy="739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9ADAF01-A8A4-7848-B7BB-062F6F88C7A2}"/>
              </a:ext>
            </a:extLst>
          </p:cNvPr>
          <p:cNvSpPr/>
          <p:nvPr/>
        </p:nvSpPr>
        <p:spPr>
          <a:xfrm flipV="1">
            <a:off x="5002642" y="3519852"/>
            <a:ext cx="405611" cy="739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8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9DF-DC17-EE4D-A293-AE10E3B1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Challenge: Synthesize the Control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1A019-C76C-CE49-9827-089D73B80CB7}"/>
              </a:ext>
            </a:extLst>
          </p:cNvPr>
          <p:cNvSpPr txBox="1"/>
          <p:nvPr/>
        </p:nvSpPr>
        <p:spPr>
          <a:xfrm>
            <a:off x="-138388" y="1059929"/>
            <a:ext cx="390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High-level goals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90B4A0-104A-6544-B892-C0BB50194AC8}"/>
              </a:ext>
            </a:extLst>
          </p:cNvPr>
          <p:cNvSpPr/>
          <p:nvPr/>
        </p:nvSpPr>
        <p:spPr>
          <a:xfrm>
            <a:off x="1021949" y="1978853"/>
            <a:ext cx="1629580" cy="523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9653F3-7EF5-8D4B-9309-1E7D7985A324}"/>
              </a:ext>
            </a:extLst>
          </p:cNvPr>
          <p:cNvSpPr txBox="1"/>
          <p:nvPr/>
        </p:nvSpPr>
        <p:spPr>
          <a:xfrm flipH="1">
            <a:off x="1075978" y="1992152"/>
            <a:ext cx="1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FF12E8-BC54-1C4A-9929-72854E4CD42D}"/>
              </a:ext>
            </a:extLst>
          </p:cNvPr>
          <p:cNvCxnSpPr>
            <a:cxnSpLocks/>
          </p:cNvCxnSpPr>
          <p:nvPr/>
        </p:nvCxnSpPr>
        <p:spPr>
          <a:xfrm>
            <a:off x="1311822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A36D5F-8E3C-9C4D-8B03-CFB8C7B40591}"/>
              </a:ext>
            </a:extLst>
          </p:cNvPr>
          <p:cNvCxnSpPr>
            <a:cxnSpLocks/>
          </p:cNvCxnSpPr>
          <p:nvPr/>
        </p:nvCxnSpPr>
        <p:spPr>
          <a:xfrm>
            <a:off x="1890767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CB6D04-C9B4-BE49-B48A-F46975D0AF8F}"/>
              </a:ext>
            </a:extLst>
          </p:cNvPr>
          <p:cNvCxnSpPr>
            <a:cxnSpLocks/>
          </p:cNvCxnSpPr>
          <p:nvPr/>
        </p:nvCxnSpPr>
        <p:spPr>
          <a:xfrm>
            <a:off x="2408401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13A8BF5-D7BB-0A4F-A9D5-A18D5349A91D}"/>
              </a:ext>
            </a:extLst>
          </p:cNvPr>
          <p:cNvCxnSpPr>
            <a:cxnSpLocks/>
          </p:cNvCxnSpPr>
          <p:nvPr/>
        </p:nvCxnSpPr>
        <p:spPr>
          <a:xfrm>
            <a:off x="1808813" y="1685535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A6177F-A479-F243-8F83-66DBF4C462A4}"/>
              </a:ext>
            </a:extLst>
          </p:cNvPr>
          <p:cNvGrpSpPr/>
          <p:nvPr/>
        </p:nvGrpSpPr>
        <p:grpSpPr>
          <a:xfrm>
            <a:off x="1109865" y="2879509"/>
            <a:ext cx="1519763" cy="1653204"/>
            <a:chOff x="3026664" y="1636776"/>
            <a:chExt cx="3160856" cy="3383281"/>
          </a:xfrm>
        </p:grpSpPr>
        <p:sp>
          <p:nvSpPr>
            <p:cNvPr id="50" name="Circular Arrow 49">
              <a:extLst>
                <a:ext uri="{FF2B5EF4-FFF2-40B4-BE49-F238E27FC236}">
                  <a16:creationId xmlns:a16="http://schemas.microsoft.com/office/drawing/2014/main" id="{8B8003AE-EA50-4A4D-BCA6-7FA478A6C607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ircular Arrow 50">
              <a:extLst>
                <a:ext uri="{FF2B5EF4-FFF2-40B4-BE49-F238E27FC236}">
                  <a16:creationId xmlns:a16="http://schemas.microsoft.com/office/drawing/2014/main" id="{5E75C8DE-EBD6-1C4C-8FD2-2A92D996879B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84CDBD-C7F6-B442-BEFB-7DB18D3D215B}"/>
              </a:ext>
            </a:extLst>
          </p:cNvPr>
          <p:cNvGrpSpPr/>
          <p:nvPr/>
        </p:nvGrpSpPr>
        <p:grpSpPr>
          <a:xfrm>
            <a:off x="4066507" y="1212386"/>
            <a:ext cx="4378147" cy="3074714"/>
            <a:chOff x="4082273" y="1058839"/>
            <a:chExt cx="4378147" cy="307471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C908D6-7510-234F-BFFE-4631F7016EFD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V="1">
              <a:off x="4173815" y="3676977"/>
              <a:ext cx="3890324" cy="2913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42">
              <a:extLst>
                <a:ext uri="{FF2B5EF4-FFF2-40B4-BE49-F238E27FC236}">
                  <a16:creationId xmlns:a16="http://schemas.microsoft.com/office/drawing/2014/main" id="{DDDE3A08-A11A-3D48-983F-BBE7F6BC821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981" y="3359393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55C12D3-4C45-4A4A-9864-8989C3DEE15B}"/>
                </a:ext>
              </a:extLst>
            </p:cNvPr>
            <p:cNvSpPr/>
            <p:nvPr/>
          </p:nvSpPr>
          <p:spPr>
            <a:xfrm>
              <a:off x="5242017" y="3122547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0DE3C48-9005-A342-B205-74CD14D9B54F}"/>
                </a:ext>
              </a:extLst>
            </p:cNvPr>
            <p:cNvSpPr/>
            <p:nvPr/>
          </p:nvSpPr>
          <p:spPr>
            <a:xfrm>
              <a:off x="5176384" y="3777822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99D2BD38-1C26-FC4B-B246-FC3C85E55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289029" y="3816878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AE6324-97BB-774C-BD37-21D55E979082}"/>
                </a:ext>
              </a:extLst>
            </p:cNvPr>
            <p:cNvSpPr/>
            <p:nvPr/>
          </p:nvSpPr>
          <p:spPr>
            <a:xfrm>
              <a:off x="5696986" y="2141135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Controller</a:t>
              </a:r>
            </a:p>
          </p:txBody>
        </p:sp>
        <p:pic>
          <p:nvPicPr>
            <p:cNvPr id="18" name="Picture 42">
              <a:extLst>
                <a:ext uri="{FF2B5EF4-FFF2-40B4-BE49-F238E27FC236}">
                  <a16:creationId xmlns:a16="http://schemas.microsoft.com/office/drawing/2014/main" id="{AE47CD9E-98F0-D549-89CC-4C5805737D5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53" y="3356010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21968EB-874C-D449-80B2-C5FCCD2771BF}"/>
                </a:ext>
              </a:extLst>
            </p:cNvPr>
            <p:cNvSpPr/>
            <p:nvPr/>
          </p:nvSpPr>
          <p:spPr>
            <a:xfrm>
              <a:off x="6515188" y="3119164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EECD193-8518-D046-B14E-45887227B055}"/>
                </a:ext>
              </a:extLst>
            </p:cNvPr>
            <p:cNvSpPr/>
            <p:nvPr/>
          </p:nvSpPr>
          <p:spPr>
            <a:xfrm>
              <a:off x="6449556" y="3774439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A75F8E03-3D0C-EF40-9B89-1DF38CF1D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6562201" y="3813495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DD97FFF-269D-0640-95B0-8A608006C2B4}"/>
                </a:ext>
              </a:extLst>
            </p:cNvPr>
            <p:cNvSpPr/>
            <p:nvPr/>
          </p:nvSpPr>
          <p:spPr>
            <a:xfrm>
              <a:off x="7880550" y="3570095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885DF872-4438-0244-953F-9F83379EA87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550" y="3287673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F7CD3FE-5F91-C44C-B754-8953FBE9A010}"/>
                </a:ext>
              </a:extLst>
            </p:cNvPr>
            <p:cNvSpPr/>
            <p:nvPr/>
          </p:nvSpPr>
          <p:spPr>
            <a:xfrm>
              <a:off x="7778425" y="3851131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95DBD75-947F-754E-BF16-4A6BB02D6A9C}"/>
                </a:ext>
              </a:extLst>
            </p:cNvPr>
            <p:cNvSpPr/>
            <p:nvPr/>
          </p:nvSpPr>
          <p:spPr>
            <a:xfrm>
              <a:off x="7755026" y="307325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47D7663B-B0BD-A947-BCC8-E14A986B5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848140" y="3896054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AAF34F2-BB41-3B4A-8A38-74C90BA97F2A}"/>
                </a:ext>
              </a:extLst>
            </p:cNvPr>
            <p:cNvSpPr/>
            <p:nvPr/>
          </p:nvSpPr>
          <p:spPr>
            <a:xfrm>
              <a:off x="4173815" y="3559704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67B411AD-2CC2-3B42-867F-4B8BA91405A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815" y="3277281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EBE7783-9D6D-2845-83DF-3BA2136F36C7}"/>
                </a:ext>
              </a:extLst>
            </p:cNvPr>
            <p:cNvSpPr/>
            <p:nvPr/>
          </p:nvSpPr>
          <p:spPr>
            <a:xfrm>
              <a:off x="4093434" y="3842103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C6CC31D-0E94-7245-98F3-B9CD2E711268}"/>
                </a:ext>
              </a:extLst>
            </p:cNvPr>
            <p:cNvSpPr/>
            <p:nvPr/>
          </p:nvSpPr>
          <p:spPr>
            <a:xfrm>
              <a:off x="4082273" y="303962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753FBC92-E129-634C-A6EF-7CC70871C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4154269" y="3874961"/>
              <a:ext cx="247883" cy="205740"/>
            </a:xfrm>
            <a:prstGeom prst="rect">
              <a:avLst/>
            </a:prstGeom>
            <a:effectLst/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A819B32-878D-8947-B174-93E626A8F98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359678" y="2282346"/>
              <a:ext cx="1337308" cy="743968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65FE10C-1461-9143-8061-D89A31191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564" y="2423557"/>
              <a:ext cx="1061046" cy="143935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2798322-CE5B-E34C-AA94-7F11BD110B38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5658465" y="2423557"/>
              <a:ext cx="354574" cy="69899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E97231-A6CA-6D45-8E9D-04BE570CDA2F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389443" y="2387702"/>
              <a:ext cx="542193" cy="73146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85802EE-F82B-CA46-82E3-11FDC60A367A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6686142" y="2264419"/>
              <a:ext cx="1409882" cy="8088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2EF210-C2BB-B945-8FA9-498563A70761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57" y="2311011"/>
              <a:ext cx="1183859" cy="156395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D2A7D4-C6A5-A043-AB43-72D8E9DB7D44}"/>
                </a:ext>
              </a:extLst>
            </p:cNvPr>
            <p:cNvSpPr txBox="1"/>
            <p:nvPr/>
          </p:nvSpPr>
          <p:spPr>
            <a:xfrm>
              <a:off x="4214691" y="1058839"/>
              <a:ext cx="3904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Distributed software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E34228B-17C1-3A4A-B20A-B35A5F0B1C83}"/>
              </a:ext>
            </a:extLst>
          </p:cNvPr>
          <p:cNvSpPr txBox="1"/>
          <p:nvPr/>
        </p:nvSpPr>
        <p:spPr>
          <a:xfrm>
            <a:off x="-94384" y="3441220"/>
            <a:ext cx="39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control</a:t>
            </a:r>
            <a:br>
              <a:rPr lang="en-US" sz="1800" b="1" dirty="0"/>
            </a:br>
            <a:r>
              <a:rPr lang="en-US" sz="1800" b="1" dirty="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8770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25400" y="1776197"/>
            <a:ext cx="82932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400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45181" y="2684756"/>
            <a:ext cx="8293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/>
              <a:t>jrex@cs.princeton.edu</a:t>
            </a: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www.cs.princeton.edu</a:t>
            </a:r>
            <a:r>
              <a:rPr lang="en-US" dirty="0"/>
              <a:t>/~</a:t>
            </a:r>
            <a:r>
              <a:rPr lang="en-US" dirty="0" err="1"/>
              <a:t>jrex</a:t>
            </a:r>
            <a:r>
              <a:rPr lang="en-US" dirty="0"/>
              <a:t>/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1673A-D8F1-E378-43CA-81C56934374D}"/>
              </a:ext>
            </a:extLst>
          </p:cNvPr>
          <p:cNvSpPr txBox="1"/>
          <p:nvPr/>
        </p:nvSpPr>
        <p:spPr>
          <a:xfrm>
            <a:off x="35857" y="3810000"/>
            <a:ext cx="6776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learn more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ConQuest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https://www.cs.princeton.edu/~jrex/papers/conquest19.pdf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BeauCoup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https://www.cs.princeton.edu/~jrex/papers/beaucoup20.pdf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Contra: </a:t>
            </a:r>
            <a:r>
              <a:rPr lang="en-US" dirty="0">
                <a:hlinkClick r:id="rId5"/>
              </a:rPr>
              <a:t>https://www.cs.princeton.edu/~jrex/papers/contra20.pdf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P4Campus: </a:t>
            </a:r>
            <a:r>
              <a:rPr lang="en-US" dirty="0">
                <a:hlinkClick r:id="rId6"/>
              </a:rPr>
              <a:t>https://p4campus.cs.princeton.edu/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Pronto: </a:t>
            </a:r>
            <a:r>
              <a:rPr lang="en-US" dirty="0">
                <a:hlinkClick r:id="rId7"/>
              </a:rPr>
              <a:t>https://prontoproject.org/</a:t>
            </a:r>
            <a:r>
              <a:rPr lang="en-US" dirty="0"/>
              <a:t> and </a:t>
            </a:r>
            <a:r>
              <a:rPr lang="en-US" dirty="0" err="1"/>
              <a:t>Aether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https://opennetworking.org/aether/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8192-34A4-CD49-AB11-2E4C718C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Has This Been So Hard for So Long?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0757-4A02-F044-AD54-BA13EAF0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94628"/>
          </a:xfrm>
        </p:spPr>
        <p:txBody>
          <a:bodyPr>
            <a:normAutofit/>
          </a:bodyPr>
          <a:lstStyle/>
          <a:p>
            <a:r>
              <a:rPr lang="en-US" dirty="0"/>
              <a:t>The network is not designed to be managed</a:t>
            </a:r>
          </a:p>
          <a:p>
            <a:pPr lvl="1"/>
            <a:r>
              <a:rPr lang="en-US" dirty="0"/>
              <a:t>Limited visibility into traffic, performance, etc.</a:t>
            </a:r>
          </a:p>
          <a:p>
            <a:pPr lvl="1"/>
            <a:r>
              <a:rPr lang="en-US" dirty="0"/>
              <a:t>Hard-to-tune protocols and mechanisms on devices</a:t>
            </a:r>
          </a:p>
          <a:p>
            <a:r>
              <a:rPr lang="en-US" dirty="0"/>
              <a:t>Bolting-on network management</a:t>
            </a:r>
          </a:p>
          <a:p>
            <a:pPr lvl="1"/>
            <a:r>
              <a:rPr lang="en-US" dirty="0"/>
              <a:t>Measure: read whatever “dials” are available</a:t>
            </a:r>
          </a:p>
          <a:p>
            <a:pPr lvl="1"/>
            <a:r>
              <a:rPr lang="en-US" dirty="0"/>
              <a:t>Analyze: try to infer what you cannot see</a:t>
            </a:r>
          </a:p>
          <a:p>
            <a:pPr lvl="1"/>
            <a:r>
              <a:rPr lang="en-US" dirty="0"/>
              <a:t>Adapt: tune whatever “knobs” are available</a:t>
            </a:r>
          </a:p>
          <a:p>
            <a:r>
              <a:rPr lang="en-US" dirty="0"/>
              <a:t>What could go wrong? ;)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AD8C90-A4BD-5B40-8A94-A673F076BB1A}"/>
              </a:ext>
            </a:extLst>
          </p:cNvPr>
          <p:cNvGrpSpPr/>
          <p:nvPr/>
        </p:nvGrpSpPr>
        <p:grpSpPr>
          <a:xfrm>
            <a:off x="7276671" y="3504079"/>
            <a:ext cx="1102659" cy="1274109"/>
            <a:chOff x="3026664" y="1636776"/>
            <a:chExt cx="3160856" cy="3383281"/>
          </a:xfrm>
        </p:grpSpPr>
        <p:sp>
          <p:nvSpPr>
            <p:cNvPr id="5" name="Circular Arrow 4">
              <a:extLst>
                <a:ext uri="{FF2B5EF4-FFF2-40B4-BE49-F238E27FC236}">
                  <a16:creationId xmlns:a16="http://schemas.microsoft.com/office/drawing/2014/main" id="{162E752B-DAF8-8847-B447-551B66B61CB1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>
              <a:extLst>
                <a:ext uri="{FF2B5EF4-FFF2-40B4-BE49-F238E27FC236}">
                  <a16:creationId xmlns:a16="http://schemas.microsoft.com/office/drawing/2014/main" id="{1D64E2B8-D2C0-A849-84AD-8F595FA4A641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E1F1FA-5B46-0840-BA52-D939759DBF56}"/>
              </a:ext>
            </a:extLst>
          </p:cNvPr>
          <p:cNvSpPr txBox="1"/>
          <p:nvPr/>
        </p:nvSpPr>
        <p:spPr>
          <a:xfrm>
            <a:off x="6328773" y="4140615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measure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925E4-1681-2D42-BD01-3687311326DB}"/>
              </a:ext>
            </a:extLst>
          </p:cNvPr>
          <p:cNvSpPr txBox="1"/>
          <p:nvPr/>
        </p:nvSpPr>
        <p:spPr>
          <a:xfrm>
            <a:off x="8347704" y="414061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adapt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C44C5-A3CC-A04D-95CC-CBDDE8F43D13}"/>
              </a:ext>
            </a:extLst>
          </p:cNvPr>
          <p:cNvSpPr txBox="1"/>
          <p:nvPr/>
        </p:nvSpPr>
        <p:spPr>
          <a:xfrm>
            <a:off x="7307794" y="3180077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67001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7D94-3A21-E241-814F-4301E956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 am Optimistic: Deep Programmability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2D925-7CD2-AD47-A9D7-591B3B343A2D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3B90E-C79C-674B-9039-F704E8D4BE2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EFD1D-7809-8640-8FDF-ED94A9028DA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92B974-C465-4F4D-9337-CC29120B811E}"/>
              </a:ext>
            </a:extLst>
          </p:cNvPr>
          <p:cNvSpPr/>
          <p:nvPr/>
        </p:nvSpPr>
        <p:spPr>
          <a:xfrm>
            <a:off x="1265766" y="4127753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AB9AC-4300-BA4E-B4F8-E8B673115B0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743515" y="4270781"/>
            <a:ext cx="5213103" cy="33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D9D13-6615-BC43-B224-27FA1AEDE986}"/>
              </a:ext>
            </a:extLst>
          </p:cNvPr>
          <p:cNvGrpSpPr/>
          <p:nvPr/>
        </p:nvGrpSpPr>
        <p:grpSpPr>
          <a:xfrm>
            <a:off x="3095762" y="4024635"/>
            <a:ext cx="2342055" cy="547616"/>
            <a:chOff x="3114246" y="4000352"/>
            <a:chExt cx="2342055" cy="547616"/>
          </a:xfrm>
        </p:grpSpPr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FF8B14BE-2FF0-BF48-AA71-7094EB1179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296B8ED6-A520-3541-9D07-5965F634A4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2">
            <a:extLst>
              <a:ext uri="{FF2B5EF4-FFF2-40B4-BE49-F238E27FC236}">
                <a16:creationId xmlns:a16="http://schemas.microsoft.com/office/drawing/2014/main" id="{9A62BE5A-0F1F-B945-AE26-9D334BA159D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49" y="3646540"/>
            <a:ext cx="703694" cy="9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9AE2D8-087B-2A40-8749-EAC8E87E4C29}"/>
              </a:ext>
            </a:extLst>
          </p:cNvPr>
          <p:cNvSpPr/>
          <p:nvPr/>
        </p:nvSpPr>
        <p:spPr>
          <a:xfrm>
            <a:off x="6774054" y="4107578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BA0C08-8DAB-C746-B6F7-F1CAFF058026}"/>
              </a:ext>
            </a:extLst>
          </p:cNvPr>
          <p:cNvGrpSpPr/>
          <p:nvPr/>
        </p:nvGrpSpPr>
        <p:grpSpPr>
          <a:xfrm>
            <a:off x="7657508" y="3820223"/>
            <a:ext cx="930764" cy="535578"/>
            <a:chOff x="7913540" y="3820223"/>
            <a:chExt cx="930764" cy="5355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A739652-4EBD-7D47-9491-E896F1830087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Kernel stack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2B7A685-587D-4944-9EEF-4A9578BF6EE3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User space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BEA80F-7DBA-3749-9E41-D4692EC5A304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92D32-B382-E549-BDE8-0D77CFC3D1F5}"/>
              </a:ext>
            </a:extLst>
          </p:cNvPr>
          <p:cNvGrpSpPr/>
          <p:nvPr/>
        </p:nvGrpSpPr>
        <p:grpSpPr>
          <a:xfrm>
            <a:off x="6724445" y="3543401"/>
            <a:ext cx="586834" cy="578290"/>
            <a:chOff x="1273660" y="2194809"/>
            <a:chExt cx="586834" cy="5782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3E8F4E-9623-684A-AEBA-D24E47F5AC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A83542-48EF-CA4E-B496-F001DC46B49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4400" b="1" cap="none" spc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vSwitch</a:t>
              </a:r>
              <a:endParaRPr lang="en-US" sz="4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1C7CDF-EEFD-7B4B-997B-2AFF66C82BE4}"/>
              </a:ext>
            </a:extLst>
          </p:cNvPr>
          <p:cNvGrpSpPr/>
          <p:nvPr/>
        </p:nvGrpSpPr>
        <p:grpSpPr>
          <a:xfrm>
            <a:off x="1354589" y="3532393"/>
            <a:ext cx="5790521" cy="1231839"/>
            <a:chOff x="1610621" y="3532393"/>
            <a:chExt cx="5790521" cy="1231839"/>
          </a:xfrm>
        </p:grpSpPr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8938DF48-116C-B84A-8008-24AFCC6A7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5F44A7C9-FFBD-5E46-BF76-0D4860370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5054D501-393F-0F4A-89CF-FF3EE7569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A66B2D7A-9EFD-3146-BD75-364DE735F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33D6B1DA-C74A-FD40-8404-F7B515234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DDA6CF0-E963-6342-9B99-04CB82356537}"/>
              </a:ext>
            </a:extLst>
          </p:cNvPr>
          <p:cNvSpPr txBox="1"/>
          <p:nvPr/>
        </p:nvSpPr>
        <p:spPr>
          <a:xfrm>
            <a:off x="7814105" y="358111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DPDK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E44836-F038-AA48-8768-62B67D5326E8}"/>
              </a:ext>
            </a:extLst>
          </p:cNvPr>
          <p:cNvSpPr txBox="1"/>
          <p:nvPr/>
        </p:nvSpPr>
        <p:spPr>
          <a:xfrm>
            <a:off x="7691364" y="4303621"/>
            <a:ext cx="8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XDP/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eBPF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D45082-63E7-E241-8954-36FC36A4765D}"/>
              </a:ext>
            </a:extLst>
          </p:cNvPr>
          <p:cNvGrpSpPr/>
          <p:nvPr/>
        </p:nvGrpSpPr>
        <p:grpSpPr>
          <a:xfrm>
            <a:off x="684886" y="2856722"/>
            <a:ext cx="724878" cy="2064348"/>
            <a:chOff x="536265" y="1331261"/>
            <a:chExt cx="502551" cy="1612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03EA5E-766C-3243-9DC0-E1531CC6B351}"/>
                </a:ext>
              </a:extLst>
            </p:cNvPr>
            <p:cNvSpPr txBox="1"/>
            <p:nvPr/>
          </p:nvSpPr>
          <p:spPr>
            <a:xfrm>
              <a:off x="536265" y="2631281"/>
              <a:ext cx="502551" cy="31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95D99A5C-74B4-C241-956B-4044B7EE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585724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4339B8-A5C3-9748-B786-3A6E85816FA8}"/>
              </a:ext>
            </a:extLst>
          </p:cNvPr>
          <p:cNvGrpSpPr/>
          <p:nvPr/>
        </p:nvGrpSpPr>
        <p:grpSpPr>
          <a:xfrm>
            <a:off x="1726646" y="802618"/>
            <a:ext cx="5052697" cy="3315619"/>
            <a:chOff x="1982678" y="802618"/>
            <a:chExt cx="5052697" cy="331561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BC3D433-1A29-B74D-BDD3-53C078CA6B8C}"/>
                </a:ext>
              </a:extLst>
            </p:cNvPr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DoS Mitigation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043A19D-7620-5C48-A2F6-D21D57ADBB93}"/>
                </a:ext>
              </a:extLst>
            </p:cNvPr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5BF1BC7-9571-F444-B6B5-B23E03C85AB6}"/>
                </a:ext>
              </a:extLst>
            </p:cNvPr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70E2D98-0D1E-7349-B86B-CDD09F721AD3}"/>
                </a:ext>
              </a:extLst>
            </p:cNvPr>
            <p:cNvSpPr txBox="1"/>
            <p:nvPr/>
          </p:nvSpPr>
          <p:spPr>
            <a:xfrm>
              <a:off x="5120731" y="1284143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106832D-104F-6B46-8811-6CDB12137A9C}"/>
                </a:ext>
              </a:extLst>
            </p:cNvPr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0A8CFB-71E6-D940-9437-6BCB2244897C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2D6A41C-AFA4-DB47-ACF2-978F23DB5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B600324-4798-384E-B7CB-F2EA94C4CD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59B6EF5-5DA4-5849-A7AC-AF4EE131E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29195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5F903ED-0184-F54C-B457-58D9F67F1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E182878-B68A-2D41-B222-70B4ACE9A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E059E30-A211-A44A-B7C1-95392C487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8DA97A-F96C-4240-9FF0-56348F8BFD17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74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“Dials”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22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Cyberattacks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Signal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&lt;Your measurement here&gt;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C34505-A3B8-E74C-B7B0-65590C50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97" y="1238752"/>
            <a:ext cx="2823652" cy="28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“Knobs”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22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Rate-limit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Hand-off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&lt;your knob here&gt;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2B9C8-2252-B149-9996-90CCDF1E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95" y="14024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C7A8-2878-3247-9859-83A724E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Network Control Loop</a:t>
            </a: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DD202C70-5F83-8844-89B0-BD229AED11D8}"/>
              </a:ext>
            </a:extLst>
          </p:cNvPr>
          <p:cNvSpPr/>
          <p:nvPr/>
        </p:nvSpPr>
        <p:spPr>
          <a:xfrm>
            <a:off x="3026664" y="1636776"/>
            <a:ext cx="3090672" cy="312724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06D74802-1B19-A64A-A869-2F110B221A9E}"/>
              </a:ext>
            </a:extLst>
          </p:cNvPr>
          <p:cNvSpPr/>
          <p:nvPr/>
        </p:nvSpPr>
        <p:spPr>
          <a:xfrm flipH="1" flipV="1">
            <a:off x="3096848" y="2011681"/>
            <a:ext cx="3090672" cy="300837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AE8EC-799E-9348-B808-ED6A9CDB2249}"/>
              </a:ext>
            </a:extLst>
          </p:cNvPr>
          <p:cNvSpPr txBox="1"/>
          <p:nvPr/>
        </p:nvSpPr>
        <p:spPr>
          <a:xfrm>
            <a:off x="1372120" y="2992981"/>
            <a:ext cx="1836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Measure</a:t>
            </a:r>
            <a:br>
              <a:rPr lang="en-US" sz="3600" dirty="0"/>
            </a:br>
            <a:r>
              <a:rPr lang="en-US" sz="3600" dirty="0"/>
              <a:t>(dials)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9103-AC5E-B84C-A74E-E27DF21445FA}"/>
              </a:ext>
            </a:extLst>
          </p:cNvPr>
          <p:cNvSpPr txBox="1"/>
          <p:nvPr/>
        </p:nvSpPr>
        <p:spPr>
          <a:xfrm>
            <a:off x="6117336" y="2992981"/>
            <a:ext cx="158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Adapt</a:t>
            </a:r>
            <a:br>
              <a:rPr lang="en-US" sz="3600" dirty="0"/>
            </a:br>
            <a:r>
              <a:rPr lang="en-US" sz="3600" dirty="0"/>
              <a:t>(knobs)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3BA1D-384F-1E40-BC2E-278970F2FDE2}"/>
              </a:ext>
            </a:extLst>
          </p:cNvPr>
          <p:cNvSpPr txBox="1"/>
          <p:nvPr/>
        </p:nvSpPr>
        <p:spPr>
          <a:xfrm>
            <a:off x="3828405" y="1057577"/>
            <a:ext cx="162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25847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Microbursts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5CDED6A-0990-C64B-8D24-066135528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2739826"/>
            <a:ext cx="8031162" cy="2216221"/>
          </a:xfrm>
        </p:spPr>
        <p:txBody>
          <a:bodyPr>
            <a:normAutofit/>
          </a:bodyPr>
          <a:lstStyle/>
          <a:p>
            <a:r>
              <a:rPr lang="en-US" sz="2800" dirty="0"/>
              <a:t>Small timescale traffic bursts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Long queues caused by </a:t>
            </a:r>
            <a:r>
              <a:rPr lang="en-US" sz="2600" dirty="0" err="1"/>
              <a:t>incast</a:t>
            </a:r>
            <a:r>
              <a:rPr lang="en-US" sz="2600" dirty="0"/>
              <a:t>, attacks,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Lead to high packet delay and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… despite low average link utilization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271CFA-2E1C-224C-8974-1D60A584B292}"/>
              </a:ext>
            </a:extLst>
          </p:cNvPr>
          <p:cNvGrpSpPr/>
          <p:nvPr/>
        </p:nvGrpSpPr>
        <p:grpSpPr>
          <a:xfrm>
            <a:off x="1575639" y="830028"/>
            <a:ext cx="5992722" cy="2009039"/>
            <a:chOff x="6516626" y="2028079"/>
            <a:chExt cx="5783778" cy="2432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E54079-90AD-7347-B2FD-76F2563ED7EA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135826-4E71-354A-A97D-BA0E6760A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DBB0A4-4A5E-7040-AC18-8D933D1CBCDA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0B1C7E-5CF6-5249-8C40-6032AD8EA1A3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F6811-70E5-9948-A577-F2797354D03B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875987-933E-4743-AF32-3BC0B25E6D05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7320B3-47BB-EF47-A7F4-38369BA2F613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B1D5E9-1E70-A646-9738-C3F4EA7C836D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30899A-194E-CD4B-8A5E-9CE1D5D25D58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1666BC-180C-C740-B4D2-D75C156E8D77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4928D5-0326-C542-800F-7A3C78FD0E85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96B4E8-C882-FD4F-AF58-A1D793E72C56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3E58B1-6692-8148-A0A5-E05C6831DDF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AE20370-2645-AD41-9116-565AF777090B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832B907-7F9B-4342-B448-4CECE7AD5724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EA02EAB-BE06-EF42-9E78-349947D96481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083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797540"/>
            <a:ext cx="8031162" cy="1634923"/>
          </a:xfrm>
        </p:spPr>
        <p:txBody>
          <a:bodyPr>
            <a:normAutofit/>
          </a:bodyPr>
          <a:lstStyle/>
          <a:p>
            <a:r>
              <a:rPr lang="en-US" sz="2800" dirty="0"/>
              <a:t>Data-plane measurement and analysis</a:t>
            </a:r>
          </a:p>
          <a:p>
            <a:pPr lvl="1"/>
            <a:r>
              <a:rPr lang="en-US" sz="2800" dirty="0"/>
              <a:t>Backlog in the queue</a:t>
            </a:r>
          </a:p>
          <a:p>
            <a:pPr lvl="1"/>
            <a:r>
              <a:rPr lang="en-US" sz="2600" dirty="0"/>
              <a:t>A flow’s own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274034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2727559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272755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272755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272799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272755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272799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47323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41675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46523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292859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293271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01749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004703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00470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00470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00513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00470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005135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375038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469390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374237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20574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20986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2009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5092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EAD09B-5D9E-D149-9821-AEFAD3C66190}"/>
              </a:ext>
            </a:extLst>
          </p:cNvPr>
          <p:cNvSpPr txBox="1"/>
          <p:nvPr/>
        </p:nvSpPr>
        <p:spPr>
          <a:xfrm>
            <a:off x="-9392" y="4851483"/>
            <a:ext cx="702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ConQuest</a:t>
            </a:r>
            <a:r>
              <a:rPr lang="en-US" dirty="0"/>
              <a:t>: https://</a:t>
            </a:r>
            <a:r>
              <a:rPr lang="en-US" dirty="0" err="1"/>
              <a:t>opennetworking.org</a:t>
            </a:r>
            <a:r>
              <a:rPr lang="en-US" dirty="0"/>
              <a:t>/p4/conquest-flow-level-queue-analysis-in-p4/</a:t>
            </a:r>
          </a:p>
        </p:txBody>
      </p:sp>
    </p:spTree>
    <p:extLst>
      <p:ext uri="{BB962C8B-B14F-4D97-AF65-F5344CB8AC3E}">
        <p14:creationId xmlns:p14="http://schemas.microsoft.com/office/powerpoint/2010/main" val="3315519011"/>
      </p:ext>
    </p:extLst>
  </p:cSld>
  <p:clrMapOvr>
    <a:masterClrMapping/>
  </p:clrMapOvr>
</p:sld>
</file>

<file path=ppt/theme/theme1.xml><?xml version="1.0" encoding="utf-8"?>
<a:theme xmlns:a="http://schemas.openxmlformats.org/drawingml/2006/main" name="ONF PPT Template 102017">
  <a:themeElements>
    <a:clrScheme name="Custom 108">
      <a:dk1>
        <a:srgbClr val="4B4B4B"/>
      </a:dk1>
      <a:lt1>
        <a:srgbClr val="FFFFFF"/>
      </a:lt1>
      <a:dk2>
        <a:srgbClr val="004B7D"/>
      </a:dk2>
      <a:lt2>
        <a:srgbClr val="FFAF00"/>
      </a:lt2>
      <a:accent1>
        <a:srgbClr val="007DCC"/>
      </a:accent1>
      <a:accent2>
        <a:srgbClr val="CC3333"/>
      </a:accent2>
      <a:accent3>
        <a:srgbClr val="339866"/>
      </a:accent3>
      <a:accent4>
        <a:srgbClr val="664B97"/>
      </a:accent4>
      <a:accent5>
        <a:srgbClr val="00CCFF"/>
      </a:accent5>
      <a:accent6>
        <a:srgbClr val="CC6600"/>
      </a:accent6>
      <a:hlink>
        <a:srgbClr val="004B7D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1306</Words>
  <Application>Microsoft Macintosh PowerPoint</Application>
  <PresentationFormat>On-screen Show (16:9)</PresentationFormat>
  <Paragraphs>374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Intel Clear</vt:lpstr>
      <vt:lpstr>Myriad Pro</vt:lpstr>
      <vt:lpstr>Avenir Next Medium</vt:lpstr>
      <vt:lpstr>Calibri Light</vt:lpstr>
      <vt:lpstr>Courier</vt:lpstr>
      <vt:lpstr>Calibri</vt:lpstr>
      <vt:lpstr>Corbel</vt:lpstr>
      <vt:lpstr>ONF PPT Template 102017</vt:lpstr>
      <vt:lpstr>Custom Design</vt:lpstr>
      <vt:lpstr>Networks That Do What They’re Told</vt:lpstr>
      <vt:lpstr>Networking Holy Grail: Intent-Based Management</vt:lpstr>
      <vt:lpstr>Why Has This Been So Hard for So Long?</vt:lpstr>
      <vt:lpstr>Why I am Optimistic: Deep Programmability</vt:lpstr>
      <vt:lpstr>Adding New “Dials”</vt:lpstr>
      <vt:lpstr>Adding New “Knobs”</vt:lpstr>
      <vt:lpstr>Designing the Network Control Loop</vt:lpstr>
      <vt:lpstr>Example #1: Microbursts</vt:lpstr>
      <vt:lpstr>Example #1: Microburst Measurement</vt:lpstr>
      <vt:lpstr>Example #1: Microburst Mitigation</vt:lpstr>
      <vt:lpstr>Example #2: Distributed Denial-of-Service Attacks</vt:lpstr>
      <vt:lpstr>Example #2: DDoS Detection</vt:lpstr>
      <vt:lpstr>Example #2: DDoS Mitigation</vt:lpstr>
      <vt:lpstr>Example #3: Path Performance</vt:lpstr>
      <vt:lpstr>Example #3: Path Performance Monitoring</vt:lpstr>
      <vt:lpstr>Example #3: Performance-Aware Load Balancing</vt:lpstr>
      <vt:lpstr>Enabler: Programmable Data Planes</vt:lpstr>
      <vt:lpstr>Challenges: Resource Limitations</vt:lpstr>
      <vt:lpstr>Solution: Compact Data Structures</vt:lpstr>
      <vt:lpstr>Back to Example #1: Microburst Mitigation</vt:lpstr>
      <vt:lpstr>Approximate Answers</vt:lpstr>
      <vt:lpstr>Approximate Counting: Sketch</vt:lpstr>
      <vt:lpstr>Approximate Time: Multiple Snapshots</vt:lpstr>
      <vt:lpstr>ConQuest in Action on the Princeton Campus</vt:lpstr>
      <vt:lpstr>ConQuest in Action in the ONF Aether Pod</vt:lpstr>
      <vt:lpstr>ConQuest in Action in the ONF Aether Pod</vt:lpstr>
      <vt:lpstr>The Pieces are Gradually Coming Together</vt:lpstr>
      <vt:lpstr>Grand Challenge: Synthesize the Control Loop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presentation title</dc:title>
  <cp:lastModifiedBy>Jennifer L. Rexford</cp:lastModifiedBy>
  <cp:revision>183</cp:revision>
  <dcterms:modified xsi:type="dcterms:W3CDTF">2022-04-27T11:10:51Z</dcterms:modified>
</cp:coreProperties>
</file>