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349" r:id="rId3"/>
    <p:sldId id="350" r:id="rId4"/>
    <p:sldId id="351" r:id="rId5"/>
    <p:sldId id="403" r:id="rId6"/>
    <p:sldId id="375" r:id="rId7"/>
    <p:sldId id="410" r:id="rId8"/>
    <p:sldId id="342" r:id="rId9"/>
    <p:sldId id="354" r:id="rId10"/>
    <p:sldId id="355" r:id="rId11"/>
    <p:sldId id="404" r:id="rId12"/>
    <p:sldId id="378" r:id="rId13"/>
    <p:sldId id="388" r:id="rId14"/>
    <p:sldId id="356" r:id="rId15"/>
    <p:sldId id="380" r:id="rId16"/>
    <p:sldId id="408" r:id="rId17"/>
    <p:sldId id="379" r:id="rId18"/>
    <p:sldId id="359" r:id="rId19"/>
    <p:sldId id="382" r:id="rId20"/>
    <p:sldId id="405" r:id="rId21"/>
    <p:sldId id="387" r:id="rId22"/>
    <p:sldId id="361" r:id="rId23"/>
    <p:sldId id="363" r:id="rId24"/>
    <p:sldId id="364" r:id="rId25"/>
    <p:sldId id="365" r:id="rId26"/>
    <p:sldId id="392" r:id="rId27"/>
    <p:sldId id="366" r:id="rId28"/>
    <p:sldId id="395" r:id="rId29"/>
    <p:sldId id="396" r:id="rId30"/>
    <p:sldId id="393" r:id="rId31"/>
    <p:sldId id="367" r:id="rId32"/>
    <p:sldId id="406" r:id="rId33"/>
    <p:sldId id="372" r:id="rId34"/>
    <p:sldId id="421" r:id="rId35"/>
    <p:sldId id="422" r:id="rId36"/>
    <p:sldId id="399" r:id="rId37"/>
    <p:sldId id="407" r:id="rId38"/>
    <p:sldId id="412" r:id="rId39"/>
    <p:sldId id="423" r:id="rId40"/>
    <p:sldId id="401" r:id="rId41"/>
    <p:sldId id="402" r:id="rId42"/>
    <p:sldId id="414" r:id="rId43"/>
    <p:sldId id="415" r:id="rId44"/>
    <p:sldId id="416" r:id="rId45"/>
    <p:sldId id="417" r:id="rId46"/>
    <p:sldId id="418" r:id="rId47"/>
    <p:sldId id="419" r:id="rId48"/>
    <p:sldId id="42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1C4"/>
    <a:srgbClr val="11B7B9"/>
    <a:srgbClr val="1FFFFF"/>
    <a:srgbClr val="2255D8"/>
    <a:srgbClr val="FFA2F4"/>
    <a:srgbClr val="FF8E92"/>
    <a:srgbClr val="FFF574"/>
    <a:srgbClr val="A5FEFF"/>
    <a:srgbClr val="FFF9C4"/>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p:restoredTop sz="88980" autoAdjust="0"/>
  </p:normalViewPr>
  <p:slideViewPr>
    <p:cSldViewPr snapToGrid="0" snapToObjects="1">
      <p:cViewPr varScale="1">
        <p:scale>
          <a:sx n="113" d="100"/>
          <a:sy n="113" d="100"/>
        </p:scale>
        <p:origin x="752" y="1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9/14/21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9/14/21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130954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Joke about “A</a:t>
            </a:r>
            <a:r>
              <a:rPr lang="en-US" baseline="0" dirty="0"/>
              <a:t> lot of rejected SIGCOMM submissions” in section on ATM networks</a:t>
            </a:r>
            <a:endParaRPr lang="en-US" dirty="0"/>
          </a:p>
          <a:p>
            <a:r>
              <a:rPr lang="en-US" dirty="0"/>
              <a:t>Before “IP Not Over ATM”, segue with “And then I moved into a research area – where I still am</a:t>
            </a:r>
            <a:r>
              <a:rPr lang="en-US" baseline="0" dirty="0"/>
              <a:t> today – that I like to call ‘IP Not Over ATM’”.</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11</a:t>
            </a:fld>
            <a:endParaRPr lang="en-US"/>
          </a:p>
        </p:txBody>
      </p:sp>
    </p:spTree>
    <p:extLst>
      <p:ext uri="{BB962C8B-B14F-4D97-AF65-F5344CB8AC3E}">
        <p14:creationId xmlns:p14="http://schemas.microsoft.com/office/powerpoint/2010/main" val="3909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technology</a:t>
            </a:r>
            <a:r>
              <a:rPr lang="en-US" baseline="0" dirty="0"/>
              <a:t> wasn’t quite ready to offer programmability at reasonable performance</a:t>
            </a:r>
          </a:p>
          <a:p>
            <a:r>
              <a:rPr lang="en-US" baseline="0" dirty="0"/>
              <a:t>And we weren’t quite ready for end users or even network services</a:t>
            </a:r>
          </a:p>
          <a:p>
            <a:r>
              <a:rPr lang="en-US" dirty="0"/>
              <a:t>Going back to (re)read</a:t>
            </a:r>
            <a:r>
              <a:rPr lang="en-US" baseline="0" dirty="0"/>
              <a:t> these papers is edifying.  Everything is coming full circle now, with NFV and programmable data planes. Just be patient!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12</a:t>
            </a:fld>
            <a:endParaRPr lang="en-US"/>
          </a:p>
        </p:txBody>
      </p:sp>
    </p:spTree>
    <p:extLst>
      <p:ext uri="{BB962C8B-B14F-4D97-AF65-F5344CB8AC3E}">
        <p14:creationId xmlns:p14="http://schemas.microsoft.com/office/powerpoint/2010/main" val="350914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found my passion.  Real</a:t>
            </a:r>
            <a:r>
              <a:rPr lang="en-US" baseline="0" dirty="0"/>
              <a:t> users, real data, real problems. Yay.</a:t>
            </a:r>
          </a:p>
          <a:p>
            <a:r>
              <a:rPr lang="en-US" baseline="0" dirty="0"/>
              <a:t>Network administrators holding the Internet together with duct tape and coffee.  The unsung heroes.</a:t>
            </a:r>
          </a:p>
          <a:p>
            <a:r>
              <a:rPr lang="en-US" baseline="0" dirty="0"/>
              <a:t>Measurement, not just to understand (Internet topology, traffic, and performance), but also to drive decisions.  About how the network should adapt.</a:t>
            </a:r>
          </a:p>
        </p:txBody>
      </p:sp>
      <p:sp>
        <p:nvSpPr>
          <p:cNvPr id="4" name="Slide Number Placeholder 3"/>
          <p:cNvSpPr>
            <a:spLocks noGrp="1"/>
          </p:cNvSpPr>
          <p:nvPr>
            <p:ph type="sldNum" sz="quarter" idx="10"/>
          </p:nvPr>
        </p:nvSpPr>
        <p:spPr/>
        <p:txBody>
          <a:bodyPr/>
          <a:lstStyle/>
          <a:p>
            <a:fld id="{AB7163F6-5BC4-F945-9DDD-76E74D9DDF3E}" type="slidenum">
              <a:rPr lang="en-US" smtClean="0"/>
              <a:t>13</a:t>
            </a:fld>
            <a:endParaRPr lang="en-US"/>
          </a:p>
        </p:txBody>
      </p:sp>
    </p:spTree>
    <p:extLst>
      <p:ext uri="{BB962C8B-B14F-4D97-AF65-F5344CB8AC3E}">
        <p14:creationId xmlns:p14="http://schemas.microsoft.com/office/powerpoint/2010/main" val="146652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a:t>
            </a:r>
            <a:r>
              <a:rPr lang="en-US" baseline="0" dirty="0"/>
              <a:t> direct measurement from all ingress points, or inference from link-load statistics</a:t>
            </a:r>
          </a:p>
          <a:p>
            <a:r>
              <a:rPr lang="en-US" baseline="0" dirty="0"/>
              <a:t>Optimize: link weights with even splitting, computationally hard, plus modeling peculiarities of the routing protocol</a:t>
            </a:r>
          </a:p>
          <a:p>
            <a:r>
              <a:rPr lang="en-US" baseline="0" dirty="0"/>
              <a:t>Control: changing weights would cause transient performance disruption</a:t>
            </a:r>
          </a:p>
          <a:p>
            <a:r>
              <a:rPr lang="en-US" baseline="0" dirty="0"/>
              <a:t>Working the night shift</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19496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16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We want happy packets,</a:t>
            </a:r>
            <a:r>
              <a:rPr lang="en-US" altLang="x-none" baseline="0" dirty="0"/>
              <a:t> but that depends on the data-plane configuration coming from above.</a:t>
            </a:r>
          </a:p>
          <a:p>
            <a:r>
              <a:rPr lang="en-US" altLang="x-none" baseline="0" dirty="0"/>
              <a:t>The control plane is a bunch of distributed protocols with knobs we can turn and (limited) dials we can read.</a:t>
            </a:r>
          </a:p>
          <a:p>
            <a:r>
              <a:rPr lang="en-US" altLang="x-none" baseline="0" dirty="0"/>
              <a:t>We can only do the management plane, where we must “invert” the control plane to model what it will do, and set knobs based on the peculiarities of the protocols and the limitations of the dials.  This is super annoying.</a:t>
            </a:r>
            <a:endParaRPr lang="x-none" altLang="x-none" dirty="0"/>
          </a:p>
        </p:txBody>
      </p:sp>
    </p:spTree>
    <p:extLst>
      <p:ext uri="{BB962C8B-B14F-4D97-AF65-F5344CB8AC3E}">
        <p14:creationId xmlns:p14="http://schemas.microsoft.com/office/powerpoint/2010/main" val="4233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Configuration interfaces</a:t>
            </a:r>
            <a:r>
              <a:rPr lang="en-US" sz="1100" baseline="0" dirty="0"/>
              <a:t> are slow and non-standard.  Idea: use the standard protocols to talk to the routers.</a:t>
            </a:r>
            <a:endParaRPr lang="en-US" sz="1100" dirty="0"/>
          </a:p>
        </p:txBody>
      </p:sp>
      <p:sp>
        <p:nvSpPr>
          <p:cNvPr id="4" name="Slide Number Placeholder 3"/>
          <p:cNvSpPr>
            <a:spLocks noGrp="1"/>
          </p:cNvSpPr>
          <p:nvPr>
            <p:ph type="sldNum" sz="quarter" idx="10"/>
          </p:nvPr>
        </p:nvSpPr>
        <p:spPr/>
        <p:txBody>
          <a:bodyPr/>
          <a:lstStyle/>
          <a:p>
            <a:fld id="{AB7163F6-5BC4-F945-9DDD-76E74D9DDF3E}" type="slidenum">
              <a:rPr lang="en-US" smtClean="0"/>
              <a:t>17</a:t>
            </a:fld>
            <a:endParaRPr lang="en-US"/>
          </a:p>
        </p:txBody>
      </p:sp>
    </p:spTree>
    <p:extLst>
      <p:ext uri="{BB962C8B-B14F-4D97-AF65-F5344CB8AC3E}">
        <p14:creationId xmlns:p14="http://schemas.microsoft.com/office/powerpoint/2010/main" val="101170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applications, all needing to control which traffic goes to what egress point in AT&amp;T’s backbone</a:t>
            </a:r>
            <a:endParaRPr lang="en-US" dirty="0"/>
          </a:p>
          <a:p>
            <a:r>
              <a:rPr lang="en-US" dirty="0"/>
              <a:t>Anecdote about Sony </a:t>
            </a:r>
            <a:r>
              <a:rPr lang="en-US" dirty="0" err="1"/>
              <a:t>Everquest</a:t>
            </a:r>
            <a:r>
              <a:rPr lang="en-US" dirty="0"/>
              <a:t>,</a:t>
            </a:r>
            <a:r>
              <a:rPr lang="en-US" baseline="0" dirty="0"/>
              <a:t> and tens of thousands of players dying at once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111449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Decision:</a:t>
            </a:r>
            <a:r>
              <a:rPr lang="en-US" baseline="0" dirty="0"/>
              <a:t> all management and control</a:t>
            </a:r>
          </a:p>
          <a:p>
            <a:r>
              <a:rPr lang="en-US" baseline="0" dirty="0"/>
              <a:t>Dissemination: communication to/from the routers</a:t>
            </a:r>
          </a:p>
          <a:p>
            <a:r>
              <a:rPr lang="en-US" baseline="0" dirty="0"/>
              <a:t>Discovery: topology and traffic monitoring</a:t>
            </a:r>
          </a:p>
          <a:p>
            <a:r>
              <a:rPr lang="en-US" baseline="0" dirty="0"/>
              <a:t>Data: packet handling</a:t>
            </a:r>
          </a:p>
          <a:p>
            <a:r>
              <a:rPr lang="en-US" baseline="0" dirty="0"/>
              <a:t>100x100 project with Hui Zhang, Nick McKeown, and others. Hui Zhang, Dave </a:t>
            </a:r>
            <a:r>
              <a:rPr lang="en-US" baseline="0" dirty="0" err="1"/>
              <a:t>Maltz</a:t>
            </a:r>
            <a:r>
              <a:rPr lang="en-US" baseline="0" dirty="0"/>
              <a:t>, and others built an enterprise network 4D architecture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464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people in academia were grappling</a:t>
            </a:r>
            <a:r>
              <a:rPr lang="en-US" baseline="0" dirty="0"/>
              <a:t> with how to “make it real”, too</a:t>
            </a:r>
            <a:endParaRPr lang="en-US" dirty="0"/>
          </a:p>
          <a:p>
            <a:r>
              <a:rPr lang="en-US" dirty="0"/>
              <a:t>Slices and slivers</a:t>
            </a:r>
            <a:br>
              <a:rPr lang="en-US" dirty="0"/>
            </a:br>
            <a:r>
              <a:rPr lang="en-US" dirty="0" err="1"/>
              <a:t>PlanetLab</a:t>
            </a:r>
            <a:r>
              <a:rPr lang="en-US" baseline="0" dirty="0"/>
              <a:t> transformed distributed systems work (fraction of papers with real code rather than just simulation)</a:t>
            </a:r>
          </a:p>
          <a:p>
            <a:r>
              <a:rPr lang="en-US" baseline="0" dirty="0"/>
              <a:t>What about networking?</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22</a:t>
            </a:fld>
            <a:endParaRPr lang="en-US"/>
          </a:p>
        </p:txBody>
      </p:sp>
    </p:spTree>
    <p:extLst>
      <p:ext uri="{BB962C8B-B14F-4D97-AF65-F5344CB8AC3E}">
        <p14:creationId xmlns:p14="http://schemas.microsoft.com/office/powerpoint/2010/main" val="146859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me, programming languages was the piece that was always missing</a:t>
            </a:r>
            <a:r>
              <a:rPr lang="is-IS"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24</a:t>
            </a:fld>
            <a:endParaRPr lang="en-US"/>
          </a:p>
        </p:txBody>
      </p:sp>
    </p:spTree>
    <p:extLst>
      <p:ext uri="{BB962C8B-B14F-4D97-AF65-F5344CB8AC3E}">
        <p14:creationId xmlns:p14="http://schemas.microsoft.com/office/powerpoint/2010/main" val="207679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lesson is</a:t>
            </a:r>
            <a:r>
              <a:rPr lang="en-US" baseline="0" dirty="0"/>
              <a:t> the end-to-end principle (whenever possible </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197224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Apps drive abstractions, and abstractions support apps</a:t>
            </a:r>
          </a:p>
        </p:txBody>
      </p:sp>
      <p:sp>
        <p:nvSpPr>
          <p:cNvPr id="4" name="Slide Number Placeholder 3"/>
          <p:cNvSpPr>
            <a:spLocks noGrp="1"/>
          </p:cNvSpPr>
          <p:nvPr>
            <p:ph type="sldNum" sz="quarter" idx="10"/>
          </p:nvPr>
        </p:nvSpPr>
        <p:spPr/>
        <p:txBody>
          <a:bodyPr/>
          <a:lstStyle/>
          <a:p>
            <a:fld id="{AB7163F6-5BC4-F945-9DDD-76E74D9DDF3E}" type="slidenum">
              <a:rPr lang="en-US" smtClean="0"/>
              <a:t>26</a:t>
            </a:fld>
            <a:endParaRPr lang="en-US"/>
          </a:p>
        </p:txBody>
      </p:sp>
    </p:spTree>
    <p:extLst>
      <p:ext uri="{BB962C8B-B14F-4D97-AF65-F5344CB8AC3E}">
        <p14:creationId xmlns:p14="http://schemas.microsoft.com/office/powerpoint/2010/main" val="7920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time, different kinds of networks</a:t>
            </a:r>
            <a:r>
              <a:rPr lang="is-IS" dirty="0"/>
              <a:t>…  Still a similar set of “application pull” scenarios</a:t>
            </a:r>
            <a:r>
              <a:rPr lang="en-US" baseline="0" dirty="0"/>
              <a:t>. By now you should know I only have a few ideas for apps</a:t>
            </a:r>
            <a:r>
              <a:rPr lang="is-IS" baseline="0" dirty="0"/>
              <a:t>… ;)</a:t>
            </a:r>
            <a:endParaRPr lang="is-IS" dirty="0"/>
          </a:p>
        </p:txBody>
      </p:sp>
      <p:sp>
        <p:nvSpPr>
          <p:cNvPr id="4" name="Slide Number Placeholder 3"/>
          <p:cNvSpPr>
            <a:spLocks noGrp="1"/>
          </p:cNvSpPr>
          <p:nvPr>
            <p:ph type="sldNum" sz="quarter" idx="10"/>
          </p:nvPr>
        </p:nvSpPr>
        <p:spPr/>
        <p:txBody>
          <a:bodyPr/>
          <a:lstStyle/>
          <a:p>
            <a:fld id="{AB7163F6-5BC4-F945-9DDD-76E74D9DDF3E}" type="slidenum">
              <a:rPr lang="en-US" smtClean="0"/>
              <a:t>29</a:t>
            </a:fld>
            <a:endParaRPr lang="en-US"/>
          </a:p>
        </p:txBody>
      </p:sp>
    </p:spTree>
    <p:extLst>
      <p:ext uri="{BB962C8B-B14F-4D97-AF65-F5344CB8AC3E}">
        <p14:creationId xmlns:p14="http://schemas.microsoft.com/office/powerpoint/2010/main" val="11110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a:t>
            </a:r>
            <a:r>
              <a:rPr lang="en-US" baseline="0" dirty="0"/>
              <a:t> </a:t>
            </a:r>
            <a:r>
              <a:rPr lang="en-US" baseline="0" dirty="0" err="1"/>
              <a:t>OpenFlow</a:t>
            </a:r>
            <a:r>
              <a:rPr lang="en-US" baseline="0" dirty="0"/>
              <a:t> was not a panacea.  It was an API of compromise.</a:t>
            </a:r>
          </a:p>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30</a:t>
            </a:fld>
            <a:endParaRPr lang="en-US"/>
          </a:p>
        </p:txBody>
      </p:sp>
    </p:spTree>
    <p:extLst>
      <p:ext uri="{BB962C8B-B14F-4D97-AF65-F5344CB8AC3E}">
        <p14:creationId xmlns:p14="http://schemas.microsoft.com/office/powerpoint/2010/main" val="141329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31</a:t>
            </a:fld>
            <a:endParaRPr lang="en-US"/>
          </a:p>
        </p:txBody>
      </p:sp>
    </p:spTree>
    <p:extLst>
      <p:ext uri="{BB962C8B-B14F-4D97-AF65-F5344CB8AC3E}">
        <p14:creationId xmlns:p14="http://schemas.microsoft.com/office/powerpoint/2010/main" val="191309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group of us came together to think about</a:t>
            </a:r>
            <a:r>
              <a:rPr lang="en-US" baseline="0" dirty="0"/>
              <a:t> the language for programming such devices.  Not just an API for installing rules, but a language.</a:t>
            </a:r>
          </a:p>
          <a:p>
            <a:r>
              <a:rPr lang="en-US" baseline="0" dirty="0"/>
              <a:t>Setting up the P4 Consortium with Nick McKeown, and later Amin </a:t>
            </a:r>
            <a:r>
              <a:rPr lang="en-US" baseline="0" dirty="0" err="1"/>
              <a:t>Vahdat</a:t>
            </a:r>
            <a:r>
              <a:rPr lang="en-US" baseline="0" dirty="0"/>
              <a:t> (Google) joined us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32</a:t>
            </a:fld>
            <a:endParaRPr lang="en-US"/>
          </a:p>
        </p:txBody>
      </p:sp>
    </p:spTree>
    <p:extLst>
      <p:ext uri="{BB962C8B-B14F-4D97-AF65-F5344CB8AC3E}">
        <p14:creationId xmlns:p14="http://schemas.microsoft.com/office/powerpoint/2010/main" val="5733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can answer questions directly that previously</a:t>
            </a:r>
            <a:r>
              <a:rPr lang="en-US" baseline="0" dirty="0"/>
              <a:t> were impossible, or relied on inference.</a:t>
            </a:r>
          </a:p>
          <a:p>
            <a:r>
              <a:rPr lang="en-US" baseline="0" dirty="0"/>
              <a:t>Still, doing it efficiently is challenging.  A range of papers (from us and others) on compact data structures.</a:t>
            </a:r>
          </a:p>
          <a:p>
            <a:r>
              <a:rPr lang="en-US" baseline="0" dirty="0"/>
              <a:t>A coming together of measurement and analysis.  I had always thought of them as separate. But that’s because I was never allowed to change how data collection is done.</a:t>
            </a:r>
          </a:p>
          <a:p>
            <a:r>
              <a:rPr lang="en-US" baseline="0" dirty="0"/>
              <a:t>Now we don’t have to settle for whatever data the switch vendor deigns to give us.  We can decide what to collect, based on the analysis questions we want to answer.</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33</a:t>
            </a:fld>
            <a:endParaRPr lang="en-US"/>
          </a:p>
        </p:txBody>
      </p:sp>
    </p:spTree>
    <p:extLst>
      <p:ext uri="{BB962C8B-B14F-4D97-AF65-F5344CB8AC3E}">
        <p14:creationId xmlns:p14="http://schemas.microsoft.com/office/powerpoint/2010/main" val="7549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there’s more</a:t>
            </a:r>
            <a:r>
              <a:rPr lang="is-IS" dirty="0"/>
              <a:t>… multiple clases of traffic, policies that avoid undesirable</a:t>
            </a:r>
            <a:r>
              <a:rPr lang="is-IS" baseline="0" dirty="0"/>
              <a:t> paths, </a:t>
            </a:r>
            <a:r>
              <a:rPr lang="is-IS" dirty="0"/>
              <a:t>preventing forwarding loops, fast failure recovery, and more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34</a:t>
            </a:fld>
            <a:endParaRPr lang="en-US"/>
          </a:p>
        </p:txBody>
      </p:sp>
    </p:spTree>
    <p:extLst>
      <p:ext uri="{BB962C8B-B14F-4D97-AF65-F5344CB8AC3E}">
        <p14:creationId xmlns:p14="http://schemas.microsoft.com/office/powerpoint/2010/main" val="65815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HULA</a:t>
            </a:r>
            <a:r>
              <a:rPr lang="en-US" baseline="0" dirty="0"/>
              <a:t> is an example, but just the beginning</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35</a:t>
            </a:fld>
            <a:endParaRPr lang="en-US"/>
          </a:p>
        </p:txBody>
      </p:sp>
    </p:spTree>
    <p:extLst>
      <p:ext uri="{BB962C8B-B14F-4D97-AF65-F5344CB8AC3E}">
        <p14:creationId xmlns:p14="http://schemas.microsoft.com/office/powerpoint/2010/main" val="125210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36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Summarize the evolution:</a:t>
            </a:r>
            <a:r>
              <a:rPr lang="en-US" altLang="x-none" baseline="0" dirty="0"/>
              <a:t> management plane, control plane, data plane</a:t>
            </a:r>
            <a:r>
              <a:rPr lang="is-IS" altLang="x-none" baseline="0" dirty="0"/>
              <a:t>… all eventually yielding</a:t>
            </a:r>
            <a:endParaRPr lang="x-none" altLang="x-none" dirty="0"/>
          </a:p>
        </p:txBody>
      </p:sp>
    </p:spTree>
    <p:extLst>
      <p:ext uri="{BB962C8B-B14F-4D97-AF65-F5344CB8AC3E}">
        <p14:creationId xmlns:p14="http://schemas.microsoft.com/office/powerpoint/2010/main" val="126559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37</a:t>
            </a:fld>
            <a:endParaRPr lang="en-US"/>
          </a:p>
        </p:txBody>
      </p:sp>
    </p:spTree>
    <p:extLst>
      <p:ext uri="{BB962C8B-B14F-4D97-AF65-F5344CB8AC3E}">
        <p14:creationId xmlns:p14="http://schemas.microsoft.com/office/powerpoint/2010/main" val="165672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ironically, the Internet did not plant the seeds of its own reinvention</a:t>
            </a:r>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34792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is all about people</a:t>
            </a:r>
            <a:r>
              <a:rPr lang="is-I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38</a:t>
            </a:fld>
            <a:endParaRPr lang="en-US"/>
          </a:p>
        </p:txBody>
      </p:sp>
    </p:spTree>
    <p:extLst>
      <p:ext uri="{BB962C8B-B14F-4D97-AF65-F5344CB8AC3E}">
        <p14:creationId xmlns:p14="http://schemas.microsoft.com/office/powerpoint/2010/main" val="41668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Needs to change because of performance, reliability, security, and more.  And unique needs in different settings.</a:t>
            </a:r>
          </a:p>
        </p:txBody>
      </p:sp>
      <p:sp>
        <p:nvSpPr>
          <p:cNvPr id="4" name="Slide Number Placeholder 3"/>
          <p:cNvSpPr>
            <a:spLocks noGrp="1"/>
          </p:cNvSpPr>
          <p:nvPr>
            <p:ph type="sldNum" sz="quarter" idx="10"/>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338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insatiable</a:t>
            </a:r>
            <a:r>
              <a:rPr lang="en-US" baseline="0" dirty="0"/>
              <a:t> drive to make networks more programmable</a:t>
            </a:r>
            <a:r>
              <a:rPr lang="is-IS" baseline="0" dirty="0"/>
              <a:t>… what works and what doesn’t, and why?</a:t>
            </a:r>
          </a:p>
          <a:p>
            <a:r>
              <a:rPr lang="is-IS" baseline="0" dirty="0"/>
              <a:t>Keepin’ it real: technology push, application pull, incremental deployment, building community, etc. </a:t>
            </a:r>
            <a:r>
              <a:rPr lang="en-US" baseline="0" dirty="0"/>
              <a:t>W</a:t>
            </a:r>
            <a:r>
              <a:rPr lang="is-IS" baseline="0" dirty="0"/>
              <a:t>hile </a:t>
            </a:r>
          </a:p>
        </p:txBody>
      </p:sp>
      <p:sp>
        <p:nvSpPr>
          <p:cNvPr id="4" name="Slide Number Placeholder 3"/>
          <p:cNvSpPr>
            <a:spLocks noGrp="1"/>
          </p:cNvSpPr>
          <p:nvPr>
            <p:ph type="sldNum" sz="quarter" idx="10"/>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159807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a:t>
            </a:r>
            <a:r>
              <a:rPr lang="en-US" baseline="0" dirty="0"/>
              <a:t> goal, short-term steps, and a healthy dose of patience</a:t>
            </a:r>
          </a:p>
          <a:p>
            <a:r>
              <a:rPr lang="en-US" baseline="0" dirty="0"/>
              <a:t>Ironically, change to the Internet doesn’t happen at “Internet speed”</a:t>
            </a:r>
          </a:p>
          <a:p>
            <a:r>
              <a:rPr lang="en-US" baseline="0" dirty="0"/>
              <a:t>Yet, “changing what you can” can lead to a local minima.</a:t>
            </a:r>
          </a:p>
          <a:p>
            <a:r>
              <a:rPr lang="en-US" baseline="0" dirty="0"/>
              <a:t>Artifacts: data, use cases, open-source software</a:t>
            </a:r>
          </a:p>
          <a:p>
            <a:r>
              <a:rPr lang="en-US" baseline="0" dirty="0"/>
              <a:t>Community: consortia, standards, white papers, conferences – help make more substantive change inevitable</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145767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 talk like this, I am obliged to show my age</a:t>
            </a:r>
            <a:r>
              <a:rPr lang="en-US" baseline="0" dirty="0"/>
              <a:t> and dwell on the past.</a:t>
            </a:r>
            <a:endParaRPr lang="en-US" dirty="0"/>
          </a:p>
          <a:p>
            <a:r>
              <a:rPr lang="en-US" dirty="0"/>
              <a:t>The goal of</a:t>
            </a:r>
            <a:r>
              <a:rPr lang="en-US" baseline="0" dirty="0"/>
              <a:t> discussing this journey is to share the twists and turns, the failures and lapses in judgment, the successes, the accidents of timing, and the lessons learned</a:t>
            </a:r>
          </a:p>
          <a:p>
            <a:r>
              <a:rPr lang="en-US" baseline="0" dirty="0"/>
              <a:t>And a lesson, particularly for students, about how research careers are a circuitous journey.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all join conversations already in progress, and these conversations have many participants.</a:t>
            </a:r>
          </a:p>
          <a:p>
            <a:r>
              <a:rPr lang="en-US" baseline="0" dirty="0"/>
              <a:t>All of these projects involved a lot of people.  In a few cases, I’ll point to individual people who drove key turns in the story, but will summarize the rest at the end</a:t>
            </a:r>
          </a:p>
        </p:txBody>
      </p:sp>
      <p:sp>
        <p:nvSpPr>
          <p:cNvPr id="4" name="Slide Number Placeholder 3"/>
          <p:cNvSpPr>
            <a:spLocks noGrp="1"/>
          </p:cNvSpPr>
          <p:nvPr>
            <p:ph type="sldNum" sz="quarter" idx="10"/>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3550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in my PhD I</a:t>
            </a:r>
            <a:r>
              <a:rPr lang="en-US" baseline="0" dirty="0"/>
              <a:t> worked on a programmable router chip, a simulator to evaluate different routing and flow control strategies, and so on.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2597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short, like many graduate students,</a:t>
            </a:r>
            <a:r>
              <a:rPr lang="en-US" baseline="0" dirty="0"/>
              <a:t> by the end of grad school I desperately wanted to escape my dissertation!</a:t>
            </a:r>
          </a:p>
          <a:p>
            <a:r>
              <a:rPr lang="en-US" baseline="0" dirty="0"/>
              <a:t>But, I realized it before I finished, and started to pivot my research area.</a:t>
            </a:r>
          </a:p>
          <a:p>
            <a:r>
              <a:rPr lang="en-US" baseline="0" dirty="0"/>
              <a:t>But I could have switched to tea, and been patient! </a:t>
            </a:r>
            <a:r>
              <a:rPr lang="en-US" baseline="0" dirty="0">
                <a:sym typeface="Wingdings"/>
              </a:rPr>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149099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8681B8-DA4E-304E-8822-4A5DB59D6858}" type="datetime1">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E2599-79B2-654A-923E-9DA809409B48}" type="datetime1">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0C18B-E5BB-4D4E-A1E3-B40EB35183E3}" type="datetime1">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ED9D-A17D-9C46-A4F9-C44472C7AD73}" type="datetime1">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977-D718-7447-9428-7807D247A38C}" type="datetime1">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90E89-D40D-A74A-BD33-1BF7F3A89925}" type="datetime1">
              <a:rPr lang="en-US" smtClean="0"/>
              <a:t>9/14/21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B49C-61DA-9944-86B7-8584FC4A1D7B}" type="datetime1">
              <a:rPr lang="en-US" smtClean="0"/>
              <a:t>9/14/21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9/14/21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9/14/21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3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8.wmf"/><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image" Target="../media/image18.tiff"/><Relationship Id="rId2" Type="http://schemas.openxmlformats.org/officeDocument/2006/relationships/notesSlide" Target="../notesSlides/notesSlide3.xml"/><Relationship Id="rId16"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image" Target="../media/image20.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image" Target="../media/image1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6.tiff"/><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88" y="2128389"/>
            <a:ext cx="8553086" cy="1470025"/>
          </a:xfrm>
        </p:spPr>
        <p:txBody>
          <a:bodyPr>
            <a:normAutofit/>
          </a:bodyPr>
          <a:lstStyle/>
          <a:p>
            <a:r>
              <a:rPr lang="en-US" dirty="0"/>
              <a:t>Networks Capable of Change</a:t>
            </a:r>
          </a:p>
        </p:txBody>
      </p:sp>
      <p:sp>
        <p:nvSpPr>
          <p:cNvPr id="3" name="Subtitle 2"/>
          <p:cNvSpPr>
            <a:spLocks noGrp="1"/>
          </p:cNvSpPr>
          <p:nvPr>
            <p:ph type="subTitle" idx="1"/>
          </p:nvPr>
        </p:nvSpPr>
        <p:spPr>
          <a:xfrm>
            <a:off x="2793184" y="3326294"/>
            <a:ext cx="6400800" cy="1752600"/>
          </a:xfrm>
        </p:spPr>
        <p:txBody>
          <a:bodyPr/>
          <a:lstStyle/>
          <a:p>
            <a:r>
              <a:rPr lang="en-US" dirty="0"/>
              <a:t>Jennifer Rexford</a:t>
            </a:r>
            <a:br>
              <a:rPr lang="en-US" dirty="0"/>
            </a:br>
            <a:r>
              <a:rPr lang="en-US" dirty="0"/>
              <a:t>Princeton University</a:t>
            </a:r>
          </a:p>
        </p:txBody>
      </p:sp>
      <p:pic>
        <p:nvPicPr>
          <p:cNvPr id="4" name="Picture 3"/>
          <p:cNvPicPr>
            <a:picLocks noChangeAspect="1"/>
          </p:cNvPicPr>
          <p:nvPr/>
        </p:nvPicPr>
        <p:blipFill>
          <a:blip r:embed="rId3"/>
          <a:stretch>
            <a:fillRect/>
          </a:stretch>
        </p:blipFill>
        <p:spPr>
          <a:xfrm>
            <a:off x="8183301" y="4808384"/>
            <a:ext cx="4008699" cy="2144792"/>
          </a:xfrm>
          <a:prstGeom prst="rect">
            <a:avLst/>
          </a:prstGeom>
        </p:spPr>
      </p:pic>
      <p:pic>
        <p:nvPicPr>
          <p:cNvPr id="5" name="Picture 4"/>
          <p:cNvPicPr>
            <a:picLocks noChangeAspect="1"/>
          </p:cNvPicPr>
          <p:nvPr/>
        </p:nvPicPr>
        <p:blipFill>
          <a:blip r:embed="rId4"/>
          <a:stretch>
            <a:fillRect/>
          </a:stretch>
        </p:blipFill>
        <p:spPr>
          <a:xfrm>
            <a:off x="8183301" y="0"/>
            <a:ext cx="4008699" cy="1954354"/>
          </a:xfrm>
          <a:prstGeom prst="rect">
            <a:avLst/>
          </a:prstGeom>
        </p:spPr>
      </p:pic>
      <p:pic>
        <p:nvPicPr>
          <p:cNvPr id="6" name="Picture 5"/>
          <p:cNvPicPr>
            <a:picLocks noChangeAspect="1"/>
          </p:cNvPicPr>
          <p:nvPr/>
        </p:nvPicPr>
        <p:blipFill>
          <a:blip r:embed="rId5"/>
          <a:stretch>
            <a:fillRect/>
          </a:stretch>
        </p:blipFill>
        <p:spPr>
          <a:xfrm>
            <a:off x="0" y="4808384"/>
            <a:ext cx="3935392" cy="2229024"/>
          </a:xfrm>
          <a:prstGeom prst="rect">
            <a:avLst/>
          </a:prstGeom>
        </p:spPr>
      </p:pic>
      <p:pic>
        <p:nvPicPr>
          <p:cNvPr id="7" name="Picture 6"/>
          <p:cNvPicPr>
            <a:picLocks noChangeAspect="1"/>
          </p:cNvPicPr>
          <p:nvPr/>
        </p:nvPicPr>
        <p:blipFill>
          <a:blip r:embed="rId6"/>
          <a:stretch>
            <a:fillRect/>
          </a:stretch>
        </p:blipFill>
        <p:spPr>
          <a:xfrm>
            <a:off x="4533322" y="0"/>
            <a:ext cx="2964918" cy="1954354"/>
          </a:xfrm>
          <a:prstGeom prst="rect">
            <a:avLst/>
          </a:prstGeom>
        </p:spPr>
      </p:pic>
      <p:pic>
        <p:nvPicPr>
          <p:cNvPr id="8" name="Picture 7"/>
          <p:cNvPicPr>
            <a:picLocks noChangeAspect="1"/>
          </p:cNvPicPr>
          <p:nvPr/>
        </p:nvPicPr>
        <p:blipFill>
          <a:blip r:embed="rId7"/>
          <a:stretch>
            <a:fillRect/>
          </a:stretch>
        </p:blipFill>
        <p:spPr>
          <a:xfrm>
            <a:off x="-40313" y="0"/>
            <a:ext cx="3975705" cy="1954354"/>
          </a:xfrm>
          <a:prstGeom prst="rect">
            <a:avLst/>
          </a:prstGeom>
        </p:spPr>
      </p:pic>
      <p:pic>
        <p:nvPicPr>
          <p:cNvPr id="9" name="Picture 8"/>
          <p:cNvPicPr>
            <a:picLocks noChangeAspect="1"/>
          </p:cNvPicPr>
          <p:nvPr/>
        </p:nvPicPr>
        <p:blipFill>
          <a:blip r:embed="rId8"/>
          <a:stretch>
            <a:fillRect/>
          </a:stretch>
        </p:blipFill>
        <p:spPr>
          <a:xfrm>
            <a:off x="3935392" y="4808384"/>
            <a:ext cx="4247909" cy="2311400"/>
          </a:xfrm>
          <a:prstGeom prst="rect">
            <a:avLst/>
          </a:prstGeom>
        </p:spPr>
      </p:pic>
    </p:spTree>
    <p:extLst>
      <p:ext uri="{BB962C8B-B14F-4D97-AF65-F5344CB8AC3E}">
        <p14:creationId xmlns:p14="http://schemas.microsoft.com/office/powerpoint/2010/main" val="277193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Win Them All</a:t>
            </a:r>
          </a:p>
        </p:txBody>
      </p:sp>
      <p:sp>
        <p:nvSpPr>
          <p:cNvPr id="3" name="Content Placeholder 2"/>
          <p:cNvSpPr>
            <a:spLocks noGrp="1"/>
          </p:cNvSpPr>
          <p:nvPr>
            <p:ph idx="1"/>
          </p:nvPr>
        </p:nvSpPr>
        <p:spPr>
          <a:xfrm>
            <a:off x="609600" y="1600202"/>
            <a:ext cx="10972800" cy="4985793"/>
          </a:xfrm>
        </p:spPr>
        <p:txBody>
          <a:bodyPr>
            <a:normAutofit/>
          </a:bodyPr>
          <a:lstStyle/>
          <a:p>
            <a:r>
              <a:rPr lang="en-US" dirty="0"/>
              <a:t>Got the trends wrong</a:t>
            </a:r>
          </a:p>
          <a:p>
            <a:pPr lvl="1"/>
            <a:r>
              <a:rPr lang="en-US" dirty="0"/>
              <a:t>Moore’s law wasn’t over (yet)</a:t>
            </a:r>
          </a:p>
          <a:p>
            <a:pPr lvl="1"/>
            <a:r>
              <a:rPr lang="en-US" dirty="0"/>
              <a:t>A</a:t>
            </a:r>
            <a:r>
              <a:rPr lang="en-US" i="1" dirty="0"/>
              <a:t>pplications</a:t>
            </a:r>
            <a:r>
              <a:rPr lang="en-US" dirty="0"/>
              <a:t> were the hard part</a:t>
            </a:r>
          </a:p>
          <a:p>
            <a:r>
              <a:rPr lang="en-US" dirty="0"/>
              <a:t>Challenges in evaluating research</a:t>
            </a:r>
          </a:p>
          <a:p>
            <a:pPr lvl="1"/>
            <a:r>
              <a:rPr lang="en-US" dirty="0"/>
              <a:t>Few real applications </a:t>
            </a:r>
          </a:p>
          <a:p>
            <a:pPr lvl="1"/>
            <a:r>
              <a:rPr lang="is-IS" dirty="0"/>
              <a:t>Custom chips lagged </a:t>
            </a:r>
            <a:r>
              <a:rPr lang="en-US" dirty="0"/>
              <a:t>behind </a:t>
            </a:r>
          </a:p>
          <a:p>
            <a:r>
              <a:rPr lang="is-IS" dirty="0"/>
              <a:t>Should I have been more patient?</a:t>
            </a:r>
          </a:p>
          <a:p>
            <a:pPr lvl="1"/>
            <a:r>
              <a:rPr lang="is-IS" dirty="0"/>
              <a:t>Moore’s law </a:t>
            </a:r>
            <a:r>
              <a:rPr lang="is-IS" i="1" dirty="0"/>
              <a:t>is</a:t>
            </a:r>
            <a:r>
              <a:rPr lang="is-IS" dirty="0"/>
              <a:t> coming to an end</a:t>
            </a:r>
          </a:p>
          <a:p>
            <a:pPr lvl="1"/>
            <a:r>
              <a:rPr lang="is-IS" dirty="0"/>
              <a:t>Data centers are like multicomputers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9</a:t>
            </a:fld>
            <a:endParaRPr lang="en-US"/>
          </a:p>
        </p:txBody>
      </p:sp>
      <p:pic>
        <p:nvPicPr>
          <p:cNvPr id="5" name="Picture 4"/>
          <p:cNvPicPr>
            <a:picLocks noChangeAspect="1"/>
          </p:cNvPicPr>
          <p:nvPr/>
        </p:nvPicPr>
        <p:blipFill>
          <a:blip r:embed="rId3"/>
          <a:stretch>
            <a:fillRect/>
          </a:stretch>
        </p:blipFill>
        <p:spPr>
          <a:xfrm>
            <a:off x="7516307" y="1600202"/>
            <a:ext cx="3594100" cy="2332806"/>
          </a:xfrm>
          <a:prstGeom prst="rect">
            <a:avLst/>
          </a:prstGeom>
        </p:spPr>
      </p:pic>
      <p:pic>
        <p:nvPicPr>
          <p:cNvPr id="9" name="Picture 8"/>
          <p:cNvPicPr>
            <a:picLocks noChangeAspect="1"/>
          </p:cNvPicPr>
          <p:nvPr/>
        </p:nvPicPr>
        <p:blipFill>
          <a:blip r:embed="rId4"/>
          <a:stretch>
            <a:fillRect/>
          </a:stretch>
        </p:blipFill>
        <p:spPr>
          <a:xfrm>
            <a:off x="7516307" y="4130678"/>
            <a:ext cx="3594100" cy="2590800"/>
          </a:xfrm>
          <a:prstGeom prst="rect">
            <a:avLst/>
          </a:prstGeom>
        </p:spPr>
      </p:pic>
    </p:spTree>
    <p:extLst>
      <p:ext uri="{BB962C8B-B14F-4D97-AF65-F5344CB8AC3E}">
        <p14:creationId xmlns:p14="http://schemas.microsoft.com/office/powerpoint/2010/main" val="639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Hey, Computer Networks! </a:t>
            </a:r>
            <a:r>
              <a:rPr lang="en-US" sz="4000" dirty="0"/>
              <a:t>[’94-’96]</a:t>
            </a:r>
            <a:endParaRPr lang="en-US" dirty="0"/>
          </a:p>
        </p:txBody>
      </p:sp>
      <p:sp>
        <p:nvSpPr>
          <p:cNvPr id="3" name="Content Placeholder 2"/>
          <p:cNvSpPr>
            <a:spLocks noGrp="1"/>
          </p:cNvSpPr>
          <p:nvPr>
            <p:ph idx="1"/>
          </p:nvPr>
        </p:nvSpPr>
        <p:spPr>
          <a:xfrm>
            <a:off x="609600" y="1600202"/>
            <a:ext cx="10972800" cy="4756151"/>
          </a:xfrm>
        </p:spPr>
        <p:txBody>
          <a:bodyPr>
            <a:normAutofit fontScale="92500" lnSpcReduction="10000"/>
          </a:bodyPr>
          <a:lstStyle/>
          <a:p>
            <a:r>
              <a:rPr lang="en-US" dirty="0"/>
              <a:t>Real applications</a:t>
            </a:r>
          </a:p>
          <a:p>
            <a:pPr lvl="1"/>
            <a:r>
              <a:rPr lang="en-US" dirty="0"/>
              <a:t>World-wide web</a:t>
            </a:r>
          </a:p>
          <a:p>
            <a:r>
              <a:rPr lang="en-US" dirty="0"/>
              <a:t>Real data</a:t>
            </a:r>
          </a:p>
          <a:p>
            <a:pPr lvl="1"/>
            <a:r>
              <a:rPr lang="en-US" dirty="0"/>
              <a:t>Internet measurement studies</a:t>
            </a:r>
          </a:p>
          <a:p>
            <a:r>
              <a:rPr lang="en-US" dirty="0"/>
              <a:t>Real (power) users</a:t>
            </a:r>
          </a:p>
          <a:p>
            <a:pPr lvl="1"/>
            <a:r>
              <a:rPr lang="en-US" dirty="0"/>
              <a:t>System and network administrators</a:t>
            </a:r>
          </a:p>
          <a:p>
            <a:r>
              <a:rPr lang="en-US" dirty="0"/>
              <a:t>Real software</a:t>
            </a:r>
          </a:p>
          <a:p>
            <a:pPr lvl="1"/>
            <a:r>
              <a:rPr lang="en-US" dirty="0"/>
              <a:t>E.g., the x-kernel</a:t>
            </a:r>
          </a:p>
          <a:p>
            <a:r>
              <a:rPr lang="en-US" dirty="0"/>
              <a:t>Real hardware</a:t>
            </a:r>
          </a:p>
          <a:p>
            <a:pPr lvl="1"/>
            <a:r>
              <a:rPr lang="en-US" dirty="0"/>
              <a:t>ATM switches (hmmm, like multicomputer routers!)</a:t>
            </a:r>
          </a:p>
        </p:txBody>
      </p:sp>
      <p:sp>
        <p:nvSpPr>
          <p:cNvPr id="4" name="Slide Number Placeholder 3"/>
          <p:cNvSpPr>
            <a:spLocks noGrp="1"/>
          </p:cNvSpPr>
          <p:nvPr>
            <p:ph type="sldNum" sz="quarter" idx="12"/>
          </p:nvPr>
        </p:nvSpPr>
        <p:spPr/>
        <p:txBody>
          <a:bodyPr/>
          <a:lstStyle/>
          <a:p>
            <a:fld id="{1718992C-B9AF-2F49-8B31-EC7F489F3004}" type="slidenum">
              <a:rPr lang="en-US" smtClean="0"/>
              <a:t>10</a:t>
            </a:fld>
            <a:endParaRPr lang="en-US"/>
          </a:p>
        </p:txBody>
      </p:sp>
    </p:spTree>
    <p:extLst>
      <p:ext uri="{BB962C8B-B14F-4D97-AF65-F5344CB8AC3E}">
        <p14:creationId xmlns:p14="http://schemas.microsoft.com/office/powerpoint/2010/main" val="53320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ATM Interlude at AT&amp;T </a:t>
            </a:r>
            <a:r>
              <a:rPr lang="en-US" sz="3600" dirty="0"/>
              <a:t>[’96-’99]</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11</a:t>
            </a:fld>
            <a:endParaRPr lang="en-US"/>
          </a:p>
        </p:txBody>
      </p:sp>
      <p:sp>
        <p:nvSpPr>
          <p:cNvPr id="6" name="TextBox 5"/>
          <p:cNvSpPr txBox="1"/>
          <p:nvPr/>
        </p:nvSpPr>
        <p:spPr>
          <a:xfrm>
            <a:off x="1524001" y="2044689"/>
            <a:ext cx="2870347" cy="830997"/>
          </a:xfrm>
          <a:prstGeom prst="rect">
            <a:avLst/>
          </a:prstGeom>
          <a:noFill/>
        </p:spPr>
        <p:txBody>
          <a:bodyPr wrap="square" rtlCol="0">
            <a:spAutoFit/>
          </a:bodyPr>
          <a:lstStyle/>
          <a:p>
            <a:pPr algn="ctr"/>
            <a:r>
              <a:rPr lang="en-US" sz="2800" b="1" dirty="0"/>
              <a:t>ATM Switches</a:t>
            </a:r>
          </a:p>
          <a:p>
            <a:pPr algn="ctr"/>
            <a:r>
              <a:rPr lang="en-US" sz="2000" dirty="0"/>
              <a:t>(scheduling, shaping)</a:t>
            </a:r>
          </a:p>
        </p:txBody>
      </p:sp>
      <p:sp>
        <p:nvSpPr>
          <p:cNvPr id="7" name="TextBox 6"/>
          <p:cNvSpPr txBox="1"/>
          <p:nvPr/>
        </p:nvSpPr>
        <p:spPr>
          <a:xfrm>
            <a:off x="2959174" y="3440720"/>
            <a:ext cx="2870347" cy="830997"/>
          </a:xfrm>
          <a:prstGeom prst="rect">
            <a:avLst/>
          </a:prstGeom>
          <a:noFill/>
        </p:spPr>
        <p:txBody>
          <a:bodyPr wrap="square" rtlCol="0">
            <a:spAutoFit/>
          </a:bodyPr>
          <a:lstStyle/>
          <a:p>
            <a:pPr algn="ctr"/>
            <a:r>
              <a:rPr lang="en-US" sz="2800" b="1" dirty="0"/>
              <a:t>ATM Networks</a:t>
            </a:r>
          </a:p>
          <a:p>
            <a:pPr algn="ctr"/>
            <a:r>
              <a:rPr lang="en-US" sz="2000" dirty="0"/>
              <a:t>(routing, signaling)</a:t>
            </a:r>
          </a:p>
        </p:txBody>
      </p:sp>
      <p:sp>
        <p:nvSpPr>
          <p:cNvPr id="8" name="TextBox 7"/>
          <p:cNvSpPr txBox="1"/>
          <p:nvPr/>
        </p:nvSpPr>
        <p:spPr>
          <a:xfrm>
            <a:off x="5027459" y="4390475"/>
            <a:ext cx="2870347" cy="830997"/>
          </a:xfrm>
          <a:prstGeom prst="rect">
            <a:avLst/>
          </a:prstGeom>
          <a:noFill/>
        </p:spPr>
        <p:txBody>
          <a:bodyPr wrap="square" rtlCol="0">
            <a:spAutoFit/>
          </a:bodyPr>
          <a:lstStyle/>
          <a:p>
            <a:pPr algn="ctr"/>
            <a:r>
              <a:rPr lang="en-US" sz="2800" b="1" dirty="0"/>
              <a:t>IP Over ATM</a:t>
            </a:r>
          </a:p>
          <a:p>
            <a:pPr algn="ctr"/>
            <a:r>
              <a:rPr lang="en-US" sz="2000" dirty="0"/>
              <a:t>(flow switching)</a:t>
            </a:r>
          </a:p>
        </p:txBody>
      </p:sp>
      <p:sp>
        <p:nvSpPr>
          <p:cNvPr id="9" name="TextBox 8"/>
          <p:cNvSpPr txBox="1"/>
          <p:nvPr/>
        </p:nvSpPr>
        <p:spPr>
          <a:xfrm>
            <a:off x="7492854" y="5529862"/>
            <a:ext cx="2870347" cy="830997"/>
          </a:xfrm>
          <a:prstGeom prst="rect">
            <a:avLst/>
          </a:prstGeom>
          <a:noFill/>
        </p:spPr>
        <p:txBody>
          <a:bodyPr wrap="square" rtlCol="0">
            <a:spAutoFit/>
          </a:bodyPr>
          <a:lstStyle/>
          <a:p>
            <a:pPr algn="ctr"/>
            <a:r>
              <a:rPr lang="en-US" sz="2800" b="1" dirty="0"/>
              <a:t>IP </a:t>
            </a:r>
            <a:r>
              <a:rPr lang="en-US" sz="2800" b="1" i="1" dirty="0"/>
              <a:t>Not</a:t>
            </a:r>
            <a:r>
              <a:rPr lang="en-US" sz="2800" b="1" dirty="0"/>
              <a:t> Over ATM</a:t>
            </a:r>
          </a:p>
          <a:p>
            <a:pPr algn="ctr"/>
            <a:r>
              <a:rPr lang="en-US" sz="2000" dirty="0"/>
              <a:t>(the Internet)</a:t>
            </a:r>
          </a:p>
        </p:txBody>
      </p:sp>
      <p:cxnSp>
        <p:nvCxnSpPr>
          <p:cNvPr id="11" name="Straight Arrow Connector 10"/>
          <p:cNvCxnSpPr/>
          <p:nvPr/>
        </p:nvCxnSpPr>
        <p:spPr>
          <a:xfrm>
            <a:off x="3984171" y="2923493"/>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524720" y="3906966"/>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80512" y="5051609"/>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29520" y="3239107"/>
            <a:ext cx="5752880" cy="830997"/>
          </a:xfrm>
          <a:prstGeom prst="rect">
            <a:avLst/>
          </a:prstGeom>
          <a:noFill/>
        </p:spPr>
        <p:txBody>
          <a:bodyPr wrap="square" rtlCol="0">
            <a:spAutoFit/>
          </a:bodyPr>
          <a:lstStyle/>
          <a:p>
            <a:r>
              <a:rPr lang="en-US" sz="2400" b="1" dirty="0">
                <a:solidFill>
                  <a:schemeClr val="accent6">
                    <a:lumMod val="75000"/>
                  </a:schemeClr>
                </a:solidFill>
              </a:rPr>
              <a:t>Collecting traffic and configuration data </a:t>
            </a:r>
            <a:r>
              <a:rPr lang="en-US" sz="2400" b="1" dirty="0">
                <a:solidFill>
                  <a:schemeClr val="accent6">
                    <a:lumMod val="75000"/>
                  </a:schemeClr>
                </a:solidFill>
                <a:sym typeface="Wingdings"/>
              </a:rPr>
              <a:t> Managing </a:t>
            </a:r>
            <a:r>
              <a:rPr lang="en-US" sz="2400" b="1" dirty="0">
                <a:solidFill>
                  <a:schemeClr val="accent6">
                    <a:lumMod val="75000"/>
                  </a:schemeClr>
                </a:solidFill>
              </a:rPr>
              <a:t>a network is hard! Hmmm</a:t>
            </a:r>
            <a:r>
              <a:rPr lang="is-IS" sz="2400" b="1" dirty="0">
                <a:solidFill>
                  <a:schemeClr val="accent6">
                    <a:lumMod val="75000"/>
                  </a:schemeClr>
                </a:solidFill>
              </a:rPr>
              <a:t>…</a:t>
            </a:r>
            <a:endParaRPr lang="en-US" sz="2400" b="1" dirty="0">
              <a:solidFill>
                <a:schemeClr val="accent6">
                  <a:lumMod val="75000"/>
                </a:schemeClr>
              </a:solidFill>
            </a:endParaRPr>
          </a:p>
        </p:txBody>
      </p:sp>
      <p:sp>
        <p:nvSpPr>
          <p:cNvPr id="17" name="TextBox 16"/>
          <p:cNvSpPr txBox="1"/>
          <p:nvPr/>
        </p:nvSpPr>
        <p:spPr>
          <a:xfrm>
            <a:off x="7623480" y="4364713"/>
            <a:ext cx="3684600" cy="461665"/>
          </a:xfrm>
          <a:prstGeom prst="rect">
            <a:avLst/>
          </a:prstGeom>
          <a:noFill/>
        </p:spPr>
        <p:txBody>
          <a:bodyPr wrap="square" rtlCol="0">
            <a:spAutoFit/>
          </a:bodyPr>
          <a:lstStyle/>
          <a:p>
            <a:r>
              <a:rPr lang="en-US" sz="2400" b="1" dirty="0">
                <a:solidFill>
                  <a:schemeClr val="accent6">
                    <a:lumMod val="75000"/>
                  </a:schemeClr>
                </a:solidFill>
              </a:rPr>
              <a:t>Similar ideas in </a:t>
            </a:r>
            <a:r>
              <a:rPr lang="en-US" sz="2400" b="1" dirty="0" err="1">
                <a:solidFill>
                  <a:schemeClr val="accent6">
                    <a:lumMod val="75000"/>
                  </a:schemeClr>
                </a:solidFill>
              </a:rPr>
              <a:t>OpenFlow</a:t>
            </a:r>
            <a:r>
              <a:rPr lang="en-US" sz="2400" b="1" dirty="0">
                <a:solidFill>
                  <a:schemeClr val="accent6">
                    <a:lumMod val="75000"/>
                  </a:schemeClr>
                </a:solidFill>
              </a:rPr>
              <a:t>!</a:t>
            </a:r>
          </a:p>
        </p:txBody>
      </p:sp>
    </p:spTree>
    <p:extLst>
      <p:ext uri="{BB962C8B-B14F-4D97-AF65-F5344CB8AC3E}">
        <p14:creationId xmlns:p14="http://schemas.microsoft.com/office/powerpoint/2010/main" val="5155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Meanwhile</a:t>
            </a:r>
            <a:r>
              <a:rPr lang="is-IS" dirty="0"/>
              <a:t>… </a:t>
            </a:r>
            <a:r>
              <a:rPr lang="en-US" dirty="0"/>
              <a:t>Active Networks </a:t>
            </a:r>
            <a:r>
              <a:rPr lang="en-US" sz="3600" dirty="0"/>
              <a:t>[’96-’01]</a:t>
            </a:r>
          </a:p>
        </p:txBody>
      </p:sp>
      <p:sp>
        <p:nvSpPr>
          <p:cNvPr id="3" name="Content Placeholder 2"/>
          <p:cNvSpPr>
            <a:spLocks noGrp="1"/>
          </p:cNvSpPr>
          <p:nvPr>
            <p:ph idx="1"/>
          </p:nvPr>
        </p:nvSpPr>
        <p:spPr>
          <a:xfrm>
            <a:off x="609600" y="1600202"/>
            <a:ext cx="10972800" cy="4846897"/>
          </a:xfrm>
        </p:spPr>
        <p:txBody>
          <a:bodyPr>
            <a:normAutofit fontScale="92500" lnSpcReduction="10000"/>
          </a:bodyPr>
          <a:lstStyle/>
          <a:p>
            <a:r>
              <a:rPr lang="en-US" dirty="0"/>
              <a:t>Application pull</a:t>
            </a:r>
          </a:p>
          <a:p>
            <a:pPr lvl="1"/>
            <a:r>
              <a:rPr lang="en-US" dirty="0"/>
              <a:t>Custom functionality inside the network</a:t>
            </a:r>
          </a:p>
          <a:p>
            <a:pPr lvl="1"/>
            <a:r>
              <a:rPr lang="en-US" dirty="0"/>
              <a:t>Enabling research experimentation</a:t>
            </a:r>
          </a:p>
          <a:p>
            <a:r>
              <a:rPr lang="en-US" dirty="0"/>
              <a:t>Two models</a:t>
            </a:r>
          </a:p>
          <a:p>
            <a:pPr lvl="1"/>
            <a:r>
              <a:rPr lang="en-US" dirty="0"/>
              <a:t>Capsules: carrying code in packets</a:t>
            </a:r>
          </a:p>
          <a:p>
            <a:pPr lvl="1"/>
            <a:r>
              <a:rPr lang="en-US" dirty="0"/>
              <a:t>Programmable router: installing code in routers</a:t>
            </a:r>
          </a:p>
          <a:p>
            <a:r>
              <a:rPr lang="en-US" dirty="0"/>
              <a:t>Key contributions</a:t>
            </a:r>
          </a:p>
          <a:p>
            <a:pPr lvl="1"/>
            <a:r>
              <a:rPr lang="en-US" dirty="0"/>
              <a:t>Programmability to enable innovation</a:t>
            </a:r>
          </a:p>
          <a:p>
            <a:pPr lvl="1"/>
            <a:r>
              <a:rPr lang="en-US" dirty="0" err="1"/>
              <a:t>Demultiplexing</a:t>
            </a:r>
            <a:r>
              <a:rPr lang="en-US" dirty="0"/>
              <a:t> packets to software programs</a:t>
            </a:r>
          </a:p>
          <a:p>
            <a:pPr lvl="1"/>
            <a:r>
              <a:rPr lang="en-US" dirty="0"/>
              <a:t>Unified architecture for </a:t>
            </a:r>
            <a:r>
              <a:rPr lang="en-US" dirty="0" err="1"/>
              <a:t>middleboxes</a:t>
            </a:r>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12</a:t>
            </a:fld>
            <a:endParaRPr lang="en-US"/>
          </a:p>
        </p:txBody>
      </p:sp>
      <p:pic>
        <p:nvPicPr>
          <p:cNvPr id="7" name="Picture 6"/>
          <p:cNvPicPr>
            <a:picLocks noChangeAspect="1"/>
          </p:cNvPicPr>
          <p:nvPr/>
        </p:nvPicPr>
        <p:blipFill>
          <a:blip r:embed="rId3"/>
          <a:stretch>
            <a:fillRect/>
          </a:stretch>
        </p:blipFill>
        <p:spPr>
          <a:xfrm>
            <a:off x="9073188" y="1552189"/>
            <a:ext cx="1599076" cy="1599076"/>
          </a:xfrm>
          <a:prstGeom prst="rect">
            <a:avLst/>
          </a:prstGeom>
        </p:spPr>
      </p:pic>
      <p:pic>
        <p:nvPicPr>
          <p:cNvPr id="8" name="Picture 7"/>
          <p:cNvPicPr>
            <a:picLocks noChangeAspect="1"/>
          </p:cNvPicPr>
          <p:nvPr/>
        </p:nvPicPr>
        <p:blipFill>
          <a:blip r:embed="rId4"/>
          <a:stretch>
            <a:fillRect/>
          </a:stretch>
        </p:blipFill>
        <p:spPr>
          <a:xfrm>
            <a:off x="8793960" y="4023650"/>
            <a:ext cx="2382824" cy="1585661"/>
          </a:xfrm>
          <a:prstGeom prst="rect">
            <a:avLst/>
          </a:prstGeom>
        </p:spPr>
      </p:pic>
      <p:sp>
        <p:nvSpPr>
          <p:cNvPr id="9" name="TextBox 8"/>
          <p:cNvSpPr txBox="1"/>
          <p:nvPr/>
        </p:nvSpPr>
        <p:spPr>
          <a:xfrm>
            <a:off x="8032272" y="3244181"/>
            <a:ext cx="3906198" cy="523220"/>
          </a:xfrm>
          <a:prstGeom prst="rect">
            <a:avLst/>
          </a:prstGeom>
          <a:noFill/>
        </p:spPr>
        <p:txBody>
          <a:bodyPr wrap="none" rtlCol="0">
            <a:spAutoFit/>
          </a:bodyPr>
          <a:lstStyle/>
          <a:p>
            <a:r>
              <a:rPr lang="en-US" sz="2800" b="1" dirty="0">
                <a:solidFill>
                  <a:schemeClr val="accent6">
                    <a:lumMod val="75000"/>
                  </a:schemeClr>
                </a:solidFill>
              </a:rPr>
              <a:t>Who is the programmer?</a:t>
            </a:r>
          </a:p>
        </p:txBody>
      </p:sp>
      <p:sp>
        <p:nvSpPr>
          <p:cNvPr id="10" name="TextBox 9"/>
          <p:cNvSpPr txBox="1"/>
          <p:nvPr/>
        </p:nvSpPr>
        <p:spPr>
          <a:xfrm>
            <a:off x="7916823" y="5706951"/>
            <a:ext cx="4137095" cy="523220"/>
          </a:xfrm>
          <a:prstGeom prst="rect">
            <a:avLst/>
          </a:prstGeom>
          <a:noFill/>
        </p:spPr>
        <p:txBody>
          <a:bodyPr wrap="none" rtlCol="0">
            <a:spAutoFit/>
          </a:bodyPr>
          <a:lstStyle/>
          <a:p>
            <a:r>
              <a:rPr lang="en-US" sz="2800" b="1" dirty="0">
                <a:solidFill>
                  <a:schemeClr val="accent6">
                    <a:lumMod val="75000"/>
                  </a:schemeClr>
                </a:solidFill>
              </a:rPr>
              <a:t>What about performance?</a:t>
            </a:r>
          </a:p>
        </p:txBody>
      </p:sp>
    </p:spTree>
    <p:extLst>
      <p:ext uri="{BB962C8B-B14F-4D97-AF65-F5344CB8AC3E}">
        <p14:creationId xmlns:p14="http://schemas.microsoft.com/office/powerpoint/2010/main" val="1686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ISP Network Management </a:t>
            </a:r>
            <a:r>
              <a:rPr lang="en-US" sz="3200" dirty="0"/>
              <a:t>[’96-’04]</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t>A quest for reality</a:t>
            </a:r>
          </a:p>
          <a:p>
            <a:pPr lvl="1"/>
            <a:r>
              <a:rPr lang="en-US" dirty="0"/>
              <a:t>Real users (network operators)</a:t>
            </a:r>
          </a:p>
          <a:p>
            <a:pPr lvl="1"/>
            <a:r>
              <a:rPr lang="en-US" dirty="0"/>
              <a:t>Real data (topologies, workloads)</a:t>
            </a:r>
          </a:p>
          <a:p>
            <a:r>
              <a:rPr lang="en-US" dirty="0"/>
              <a:t>Network management</a:t>
            </a:r>
          </a:p>
          <a:p>
            <a:pPr lvl="1"/>
            <a:r>
              <a:rPr lang="en-US" dirty="0"/>
              <a:t>Traffic engineering</a:t>
            </a:r>
          </a:p>
          <a:p>
            <a:pPr lvl="1"/>
            <a:r>
              <a:rPr lang="en-US" dirty="0"/>
              <a:t>Planned maintenance</a:t>
            </a:r>
          </a:p>
          <a:p>
            <a:pPr lvl="1"/>
            <a:r>
              <a:rPr lang="en-US" dirty="0"/>
              <a:t>Attack mitigation</a:t>
            </a:r>
          </a:p>
          <a:p>
            <a:r>
              <a:rPr lang="en-US" dirty="0"/>
              <a:t>Programmability </a:t>
            </a:r>
            <a:r>
              <a:rPr lang="en-US" i="1" dirty="0"/>
              <a:t>above</a:t>
            </a:r>
            <a:r>
              <a:rPr lang="en-US" dirty="0"/>
              <a:t> the network</a:t>
            </a:r>
          </a:p>
          <a:p>
            <a:pPr lvl="1"/>
            <a:r>
              <a:rPr lang="en-US" dirty="0"/>
              <a:t>Network-management software</a:t>
            </a:r>
          </a:p>
          <a:p>
            <a:pPr lvl="1"/>
            <a:r>
              <a:rPr lang="en-US" dirty="0"/>
              <a:t>Taking existing routers as a given</a:t>
            </a:r>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grpSp>
        <p:nvGrpSpPr>
          <p:cNvPr id="5" name="Group 4"/>
          <p:cNvGrpSpPr/>
          <p:nvPr/>
        </p:nvGrpSpPr>
        <p:grpSpPr>
          <a:xfrm>
            <a:off x="6213376" y="2057867"/>
            <a:ext cx="5153986" cy="2734927"/>
            <a:chOff x="6213376" y="2057867"/>
            <a:chExt cx="5153986" cy="2734927"/>
          </a:xfrm>
        </p:grpSpPr>
        <p:pic>
          <p:nvPicPr>
            <p:cNvPr id="6" name="Picture 5"/>
            <p:cNvPicPr>
              <a:picLocks noChangeAspect="1"/>
            </p:cNvPicPr>
            <p:nvPr/>
          </p:nvPicPr>
          <p:blipFill>
            <a:blip r:embed="rId3"/>
            <a:stretch>
              <a:fillRect/>
            </a:stretch>
          </p:blipFill>
          <p:spPr>
            <a:xfrm flipH="1">
              <a:off x="7484108" y="2610814"/>
              <a:ext cx="2724761" cy="2181980"/>
            </a:xfrm>
            <a:prstGeom prst="rect">
              <a:avLst/>
            </a:prstGeom>
          </p:spPr>
        </p:pic>
        <p:sp>
          <p:nvSpPr>
            <p:cNvPr id="7" name="TextBox 6"/>
            <p:cNvSpPr txBox="1"/>
            <p:nvPr/>
          </p:nvSpPr>
          <p:spPr>
            <a:xfrm>
              <a:off x="6213376" y="3843647"/>
              <a:ext cx="1631665" cy="584775"/>
            </a:xfrm>
            <a:prstGeom prst="rect">
              <a:avLst/>
            </a:prstGeom>
            <a:noFill/>
          </p:spPr>
          <p:txBody>
            <a:bodyPr wrap="none" rtlCol="0">
              <a:spAutoFit/>
            </a:bodyPr>
            <a:lstStyle/>
            <a:p>
              <a:r>
                <a:rPr lang="en-US" sz="3200" dirty="0"/>
                <a:t>measure</a:t>
              </a:r>
              <a:endParaRPr lang="en-US" dirty="0"/>
            </a:p>
          </p:txBody>
        </p:sp>
        <p:sp>
          <p:nvSpPr>
            <p:cNvPr id="8" name="TextBox 7"/>
            <p:cNvSpPr txBox="1"/>
            <p:nvPr/>
          </p:nvSpPr>
          <p:spPr>
            <a:xfrm>
              <a:off x="8135716" y="2057867"/>
              <a:ext cx="1627882" cy="584775"/>
            </a:xfrm>
            <a:prstGeom prst="rect">
              <a:avLst/>
            </a:prstGeom>
            <a:noFill/>
          </p:spPr>
          <p:txBody>
            <a:bodyPr wrap="none" rtlCol="0">
              <a:spAutoFit/>
            </a:bodyPr>
            <a:lstStyle/>
            <a:p>
              <a:r>
                <a:rPr lang="en-US" sz="3200" dirty="0"/>
                <a:t>optimize</a:t>
              </a:r>
              <a:endParaRPr lang="en-US" dirty="0"/>
            </a:p>
          </p:txBody>
        </p:sp>
        <p:sp>
          <p:nvSpPr>
            <p:cNvPr id="9" name="TextBox 8"/>
            <p:cNvSpPr txBox="1"/>
            <p:nvPr/>
          </p:nvSpPr>
          <p:spPr>
            <a:xfrm>
              <a:off x="9998782" y="3843647"/>
              <a:ext cx="1368580" cy="584775"/>
            </a:xfrm>
            <a:prstGeom prst="rect">
              <a:avLst/>
            </a:prstGeom>
            <a:noFill/>
          </p:spPr>
          <p:txBody>
            <a:bodyPr wrap="none" rtlCol="0">
              <a:spAutoFit/>
            </a:bodyPr>
            <a:lstStyle/>
            <a:p>
              <a:r>
                <a:rPr lang="en-US" sz="3200" dirty="0"/>
                <a:t>control</a:t>
              </a:r>
              <a:endParaRPr lang="en-US" dirty="0"/>
            </a:p>
          </p:txBody>
        </p:sp>
      </p:grpSp>
    </p:spTree>
    <p:extLst>
      <p:ext uri="{BB962C8B-B14F-4D97-AF65-F5344CB8AC3E}">
        <p14:creationId xmlns:p14="http://schemas.microsoft.com/office/powerpoint/2010/main" val="10214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 With Existing Routing Protocols </a:t>
            </a:r>
          </a:p>
        </p:txBody>
      </p:sp>
      <p:sp>
        <p:nvSpPr>
          <p:cNvPr id="44" name="Content Placeholder 43"/>
          <p:cNvSpPr>
            <a:spLocks noGrp="1"/>
          </p:cNvSpPr>
          <p:nvPr>
            <p:ph idx="1"/>
          </p:nvPr>
        </p:nvSpPr>
        <p:spPr>
          <a:xfrm>
            <a:off x="609600" y="4573589"/>
            <a:ext cx="10972800" cy="2695312"/>
          </a:xfrm>
        </p:spPr>
        <p:txBody>
          <a:bodyPr>
            <a:normAutofit/>
          </a:bodyPr>
          <a:lstStyle/>
          <a:p>
            <a:r>
              <a:rPr lang="en-US" dirty="0"/>
              <a:t>Given traffic matrix and topology</a:t>
            </a:r>
          </a:p>
          <a:p>
            <a:r>
              <a:rPr lang="en-US" dirty="0"/>
              <a:t>Compute per-link integer weight</a:t>
            </a:r>
          </a:p>
          <a:p>
            <a:r>
              <a:rPr lang="en-US" dirty="0"/>
              <a:t>To minimize network-wide congestion</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sp>
        <p:nvSpPr>
          <p:cNvPr id="5" name="Oval 4"/>
          <p:cNvSpPr>
            <a:spLocks noChangeArrowheads="1"/>
          </p:cNvSpPr>
          <p:nvPr/>
        </p:nvSpPr>
        <p:spPr bwMode="auto">
          <a:xfrm>
            <a:off x="40370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5"/>
          <p:cNvSpPr>
            <a:spLocks noChangeArrowheads="1"/>
          </p:cNvSpPr>
          <p:nvPr/>
        </p:nvSpPr>
        <p:spPr bwMode="auto">
          <a:xfrm>
            <a:off x="4899025" y="3386139"/>
            <a:ext cx="287338"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994275"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5761039" y="2798764"/>
            <a:ext cx="287337"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6623050" y="3386139"/>
            <a:ext cx="287338" cy="252412"/>
          </a:xfrm>
          <a:prstGeom prst="ellipse">
            <a:avLst/>
          </a:prstGeom>
          <a:solidFill>
            <a:srgbClr val="3333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6623050"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5856289" y="3890964"/>
            <a:ext cx="287337" cy="2524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75803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12"/>
          <p:cNvSpPr>
            <a:spLocks noChangeShapeType="1"/>
          </p:cNvSpPr>
          <p:nvPr/>
        </p:nvSpPr>
        <p:spPr bwMode="auto">
          <a:xfrm flipV="1">
            <a:off x="4324351" y="2293940"/>
            <a:ext cx="669925" cy="5048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13"/>
          <p:cNvSpPr>
            <a:spLocks noChangeShapeType="1"/>
          </p:cNvSpPr>
          <p:nvPr/>
        </p:nvSpPr>
        <p:spPr bwMode="auto">
          <a:xfrm>
            <a:off x="4275139" y="2938464"/>
            <a:ext cx="623887" cy="531812"/>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4"/>
          <p:cNvSpPr>
            <a:spLocks noChangeShapeType="1"/>
          </p:cNvSpPr>
          <p:nvPr/>
        </p:nvSpPr>
        <p:spPr bwMode="auto">
          <a:xfrm>
            <a:off x="5233989" y="2308227"/>
            <a:ext cx="574675" cy="5318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Line 15"/>
          <p:cNvSpPr>
            <a:spLocks noChangeShapeType="1"/>
          </p:cNvSpPr>
          <p:nvPr/>
        </p:nvSpPr>
        <p:spPr bwMode="auto">
          <a:xfrm>
            <a:off x="5138738" y="3554415"/>
            <a:ext cx="717550" cy="42068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6"/>
          <p:cNvSpPr>
            <a:spLocks noChangeShapeType="1"/>
          </p:cNvSpPr>
          <p:nvPr/>
        </p:nvSpPr>
        <p:spPr bwMode="auto">
          <a:xfrm flipV="1">
            <a:off x="5170489" y="3008315"/>
            <a:ext cx="638175" cy="420687"/>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Line 17"/>
          <p:cNvSpPr>
            <a:spLocks noChangeShapeType="1"/>
          </p:cNvSpPr>
          <p:nvPr/>
        </p:nvSpPr>
        <p:spPr bwMode="auto">
          <a:xfrm>
            <a:off x="6000750" y="3022602"/>
            <a:ext cx="654050" cy="392113"/>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8"/>
          <p:cNvSpPr>
            <a:spLocks noChangeShapeType="1"/>
          </p:cNvSpPr>
          <p:nvPr/>
        </p:nvSpPr>
        <p:spPr bwMode="auto">
          <a:xfrm flipV="1">
            <a:off x="6096000" y="3597277"/>
            <a:ext cx="590550" cy="3349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19"/>
          <p:cNvSpPr>
            <a:spLocks noChangeShapeType="1"/>
          </p:cNvSpPr>
          <p:nvPr/>
        </p:nvSpPr>
        <p:spPr bwMode="auto">
          <a:xfrm flipV="1">
            <a:off x="6048375" y="2840040"/>
            <a:ext cx="1531938" cy="984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20"/>
          <p:cNvSpPr>
            <a:spLocks noChangeShapeType="1"/>
          </p:cNvSpPr>
          <p:nvPr/>
        </p:nvSpPr>
        <p:spPr bwMode="auto">
          <a:xfrm>
            <a:off x="5249864" y="2238376"/>
            <a:ext cx="1373187" cy="14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1"/>
          <p:cNvSpPr>
            <a:spLocks noChangeShapeType="1"/>
          </p:cNvSpPr>
          <p:nvPr/>
        </p:nvSpPr>
        <p:spPr bwMode="auto">
          <a:xfrm>
            <a:off x="6894513" y="2336801"/>
            <a:ext cx="766762" cy="4191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2"/>
          <p:cNvSpPr txBox="1">
            <a:spLocks noChangeArrowheads="1"/>
          </p:cNvSpPr>
          <p:nvPr/>
        </p:nvSpPr>
        <p:spPr bwMode="auto">
          <a:xfrm>
            <a:off x="4367213" y="207327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4" name="Text Box 23"/>
          <p:cNvSpPr txBox="1">
            <a:spLocks noChangeArrowheads="1"/>
          </p:cNvSpPr>
          <p:nvPr/>
        </p:nvSpPr>
        <p:spPr bwMode="auto">
          <a:xfrm>
            <a:off x="5724525" y="17240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5" name="Text Box 24"/>
          <p:cNvSpPr txBox="1">
            <a:spLocks noChangeArrowheads="1"/>
          </p:cNvSpPr>
          <p:nvPr/>
        </p:nvSpPr>
        <p:spPr bwMode="auto">
          <a:xfrm>
            <a:off x="4479925" y="274637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6" name="Text Box 25"/>
          <p:cNvSpPr txBox="1">
            <a:spLocks noChangeArrowheads="1"/>
          </p:cNvSpPr>
          <p:nvPr/>
        </p:nvSpPr>
        <p:spPr bwMode="auto">
          <a:xfrm>
            <a:off x="5484813" y="217170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7" name="Text Box 26"/>
          <p:cNvSpPr txBox="1">
            <a:spLocks noChangeArrowheads="1"/>
          </p:cNvSpPr>
          <p:nvPr/>
        </p:nvSpPr>
        <p:spPr bwMode="auto">
          <a:xfrm>
            <a:off x="5114925" y="278765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8" name="Text Box 27"/>
          <p:cNvSpPr txBox="1">
            <a:spLocks noChangeArrowheads="1"/>
          </p:cNvSpPr>
          <p:nvPr/>
        </p:nvSpPr>
        <p:spPr bwMode="auto">
          <a:xfrm>
            <a:off x="6459538" y="24098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9" name="Text Box 28"/>
          <p:cNvSpPr txBox="1">
            <a:spLocks noChangeArrowheads="1"/>
          </p:cNvSpPr>
          <p:nvPr/>
        </p:nvSpPr>
        <p:spPr bwMode="auto">
          <a:xfrm>
            <a:off x="7161213" y="2003427"/>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30" name="Text Box 29"/>
          <p:cNvSpPr txBox="1">
            <a:spLocks noChangeArrowheads="1"/>
          </p:cNvSpPr>
          <p:nvPr/>
        </p:nvSpPr>
        <p:spPr bwMode="auto">
          <a:xfrm>
            <a:off x="5133975" y="3629026"/>
            <a:ext cx="338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4</a:t>
            </a:r>
          </a:p>
        </p:txBody>
      </p:sp>
      <p:sp>
        <p:nvSpPr>
          <p:cNvPr id="31" name="Text Box 30"/>
          <p:cNvSpPr txBox="1">
            <a:spLocks noChangeArrowheads="1"/>
          </p:cNvSpPr>
          <p:nvPr/>
        </p:nvSpPr>
        <p:spPr bwMode="auto">
          <a:xfrm>
            <a:off x="6315075" y="2844802"/>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5</a:t>
            </a:r>
          </a:p>
        </p:txBody>
      </p:sp>
      <p:sp>
        <p:nvSpPr>
          <p:cNvPr id="32" name="Text Box 31"/>
          <p:cNvSpPr txBox="1">
            <a:spLocks noChangeArrowheads="1"/>
          </p:cNvSpPr>
          <p:nvPr/>
        </p:nvSpPr>
        <p:spPr bwMode="auto">
          <a:xfrm>
            <a:off x="6380163" y="3656015"/>
            <a:ext cx="3401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33" name="Oval 32"/>
          <p:cNvSpPr>
            <a:spLocks noChangeArrowheads="1"/>
          </p:cNvSpPr>
          <p:nvPr/>
        </p:nvSpPr>
        <p:spPr bwMode="auto">
          <a:xfrm>
            <a:off x="3684589" y="1677990"/>
            <a:ext cx="4598987" cy="267493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0000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33"/>
          <p:cNvSpPr>
            <a:spLocks noChangeShapeType="1"/>
          </p:cNvSpPr>
          <p:nvPr/>
        </p:nvSpPr>
        <p:spPr bwMode="auto">
          <a:xfrm flipH="1" flipV="1">
            <a:off x="3078163" y="2519365"/>
            <a:ext cx="958850" cy="293687"/>
          </a:xfrm>
          <a:prstGeom prst="line">
            <a:avLst/>
          </a:prstGeom>
          <a:noFill/>
          <a:ln w="57150">
            <a:solidFill>
              <a:schemeClr val="accent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Line 34"/>
          <p:cNvSpPr>
            <a:spLocks noChangeShapeType="1"/>
          </p:cNvSpPr>
          <p:nvPr/>
        </p:nvSpPr>
        <p:spPr bwMode="auto">
          <a:xfrm flipH="1">
            <a:off x="3046414" y="2924176"/>
            <a:ext cx="1006475" cy="1968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35"/>
          <p:cNvSpPr>
            <a:spLocks noChangeShapeType="1"/>
          </p:cNvSpPr>
          <p:nvPr/>
        </p:nvSpPr>
        <p:spPr bwMode="auto">
          <a:xfrm>
            <a:off x="6910388" y="3513139"/>
            <a:ext cx="1612900" cy="69850"/>
          </a:xfrm>
          <a:prstGeom prst="line">
            <a:avLst/>
          </a:prstGeom>
          <a:noFill/>
          <a:ln w="57150">
            <a:solidFill>
              <a:schemeClr val="accent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36"/>
          <p:cNvSpPr>
            <a:spLocks noChangeShapeType="1"/>
          </p:cNvSpPr>
          <p:nvPr/>
        </p:nvSpPr>
        <p:spPr bwMode="auto">
          <a:xfrm>
            <a:off x="6862763" y="3611564"/>
            <a:ext cx="1117600" cy="4746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37"/>
          <p:cNvSpPr>
            <a:spLocks noChangeShapeType="1"/>
          </p:cNvSpPr>
          <p:nvPr/>
        </p:nvSpPr>
        <p:spPr bwMode="auto">
          <a:xfrm flipH="1">
            <a:off x="7835901" y="2573339"/>
            <a:ext cx="1006475" cy="1952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38"/>
          <p:cNvSpPr>
            <a:spLocks noChangeShapeType="1"/>
          </p:cNvSpPr>
          <p:nvPr/>
        </p:nvSpPr>
        <p:spPr bwMode="auto">
          <a:xfrm>
            <a:off x="4324351" y="1633539"/>
            <a:ext cx="776288" cy="5000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39"/>
          <p:cNvSpPr>
            <a:spLocks noChangeShapeType="1"/>
          </p:cNvSpPr>
          <p:nvPr/>
        </p:nvSpPr>
        <p:spPr bwMode="auto">
          <a:xfrm flipH="1">
            <a:off x="4010025" y="3565527"/>
            <a:ext cx="915988" cy="5111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46"/>
          <p:cNvSpPr txBox="1">
            <a:spLocks noChangeArrowheads="1"/>
          </p:cNvSpPr>
          <p:nvPr/>
        </p:nvSpPr>
        <p:spPr bwMode="auto">
          <a:xfrm>
            <a:off x="5106988" y="2746377"/>
            <a:ext cx="340158" cy="4616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9900"/>
                </a:solidFill>
              </a:rPr>
              <a:t>3</a:t>
            </a:r>
          </a:p>
        </p:txBody>
      </p:sp>
      <p:sp>
        <p:nvSpPr>
          <p:cNvPr id="42" name="Oval 45"/>
          <p:cNvSpPr>
            <a:spLocks noChangeArrowheads="1"/>
          </p:cNvSpPr>
          <p:nvPr/>
        </p:nvSpPr>
        <p:spPr bwMode="auto">
          <a:xfrm>
            <a:off x="4994275" y="2803526"/>
            <a:ext cx="554038" cy="4318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Freeform 48"/>
          <p:cNvSpPr>
            <a:spLocks/>
          </p:cNvSpPr>
          <p:nvPr/>
        </p:nvSpPr>
        <p:spPr bwMode="auto">
          <a:xfrm>
            <a:off x="3016251" y="2760665"/>
            <a:ext cx="5281613" cy="1552575"/>
          </a:xfrm>
          <a:custGeom>
            <a:avLst/>
            <a:gdLst>
              <a:gd name="T0" fmla="*/ 0 w 3327"/>
              <a:gd name="T1" fmla="*/ 0 h 978"/>
              <a:gd name="T2" fmla="*/ 130 w 3327"/>
              <a:gd name="T3" fmla="*/ 32 h 978"/>
              <a:gd name="T4" fmla="*/ 628 w 3327"/>
              <a:gd name="T5" fmla="*/ 175 h 978"/>
              <a:gd name="T6" fmla="*/ 1087 w 3327"/>
              <a:gd name="T7" fmla="*/ 530 h 978"/>
              <a:gd name="T8" fmla="*/ 1806 w 3327"/>
              <a:gd name="T9" fmla="*/ 958 h 978"/>
              <a:gd name="T10" fmla="*/ 2550 w 3327"/>
              <a:gd name="T11" fmla="*/ 653 h 978"/>
              <a:gd name="T12" fmla="*/ 3327 w 3327"/>
              <a:gd name="T13" fmla="*/ 718 h 978"/>
            </a:gdLst>
            <a:ahLst/>
            <a:cxnLst>
              <a:cxn ang="0">
                <a:pos x="T0" y="T1"/>
              </a:cxn>
              <a:cxn ang="0">
                <a:pos x="T2" y="T3"/>
              </a:cxn>
              <a:cxn ang="0">
                <a:pos x="T4" y="T5"/>
              </a:cxn>
              <a:cxn ang="0">
                <a:pos x="T6" y="T7"/>
              </a:cxn>
              <a:cxn ang="0">
                <a:pos x="T8" y="T9"/>
              </a:cxn>
              <a:cxn ang="0">
                <a:pos x="T10" y="T11"/>
              </a:cxn>
              <a:cxn ang="0">
                <a:pos x="T12" y="T13"/>
              </a:cxn>
            </a:cxnLst>
            <a:rect l="0" t="0" r="r" b="b"/>
            <a:pathLst>
              <a:path w="3327" h="978">
                <a:moveTo>
                  <a:pt x="0" y="0"/>
                </a:moveTo>
                <a:cubicBezTo>
                  <a:pt x="12" y="1"/>
                  <a:pt x="25" y="3"/>
                  <a:pt x="130" y="32"/>
                </a:cubicBezTo>
                <a:cubicBezTo>
                  <a:pt x="235" y="61"/>
                  <a:pt x="469" y="92"/>
                  <a:pt x="628" y="175"/>
                </a:cubicBezTo>
                <a:cubicBezTo>
                  <a:pt x="787" y="258"/>
                  <a:pt x="891" y="400"/>
                  <a:pt x="1087" y="530"/>
                </a:cubicBezTo>
                <a:cubicBezTo>
                  <a:pt x="1283" y="660"/>
                  <a:pt x="1562" y="938"/>
                  <a:pt x="1806" y="958"/>
                </a:cubicBezTo>
                <a:cubicBezTo>
                  <a:pt x="2050" y="978"/>
                  <a:pt x="2297" y="693"/>
                  <a:pt x="2550" y="653"/>
                </a:cubicBezTo>
                <a:cubicBezTo>
                  <a:pt x="2803" y="613"/>
                  <a:pt x="3065" y="665"/>
                  <a:pt x="3327" y="718"/>
                </a:cubicBezTo>
              </a:path>
            </a:pathLst>
          </a:custGeom>
          <a:noFill/>
          <a:ln w="50800" cap="flat" cmpd="sng">
            <a:solidFill>
              <a:srgbClr val="FF9900"/>
            </a:solidFill>
            <a:prstDash val="solid"/>
            <a:round/>
            <a:headEn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2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Deployment, Real Challenges</a:t>
            </a:r>
          </a:p>
        </p:txBody>
      </p:sp>
      <p:sp>
        <p:nvSpPr>
          <p:cNvPr id="4" name="Slide Number Placeholder 3"/>
          <p:cNvSpPr>
            <a:spLocks noGrp="1"/>
          </p:cNvSpPr>
          <p:nvPr>
            <p:ph type="sldNum" sz="quarter" idx="12"/>
          </p:nvPr>
        </p:nvSpPr>
        <p:spPr/>
        <p:txBody>
          <a:bodyPr/>
          <a:lstStyle/>
          <a:p>
            <a:fld id="{1718992C-B9AF-2F49-8B31-EC7F489F3004}" type="slidenum">
              <a:rPr lang="en-US" smtClean="0"/>
              <a:t>15</a:t>
            </a:fld>
            <a:endParaRPr lang="en-US"/>
          </a:p>
        </p:txBody>
      </p:sp>
      <p:pic>
        <p:nvPicPr>
          <p:cNvPr id="5" name="Picture 4"/>
          <p:cNvPicPr>
            <a:picLocks noChangeAspect="1"/>
          </p:cNvPicPr>
          <p:nvPr/>
        </p:nvPicPr>
        <p:blipFill>
          <a:blip r:embed="rId3"/>
          <a:stretch>
            <a:fillRect/>
          </a:stretch>
        </p:blipFill>
        <p:spPr>
          <a:xfrm flipH="1">
            <a:off x="3369308" y="3375781"/>
            <a:ext cx="2724761" cy="2181980"/>
          </a:xfrm>
          <a:prstGeom prst="rect">
            <a:avLst/>
          </a:prstGeom>
        </p:spPr>
      </p:pic>
      <p:sp>
        <p:nvSpPr>
          <p:cNvPr id="6" name="TextBox 5"/>
          <p:cNvSpPr txBox="1"/>
          <p:nvPr/>
        </p:nvSpPr>
        <p:spPr>
          <a:xfrm>
            <a:off x="1147530" y="4625437"/>
            <a:ext cx="2715038" cy="1569660"/>
          </a:xfrm>
          <a:prstGeom prst="rect">
            <a:avLst/>
          </a:prstGeom>
          <a:noFill/>
        </p:spPr>
        <p:txBody>
          <a:bodyPr wrap="none" rtlCol="0">
            <a:spAutoFit/>
          </a:bodyPr>
          <a:lstStyle/>
          <a:p>
            <a:pPr algn="ctr"/>
            <a:r>
              <a:rPr lang="en-US" sz="3200" b="1" dirty="0"/>
              <a:t>Measure</a:t>
            </a:r>
            <a:br>
              <a:rPr lang="en-US" sz="3200" dirty="0"/>
            </a:br>
            <a:r>
              <a:rPr lang="en-US" sz="3200" dirty="0"/>
              <a:t>(collect or infer</a:t>
            </a:r>
            <a:br>
              <a:rPr lang="en-US" sz="3200" dirty="0"/>
            </a:br>
            <a:r>
              <a:rPr lang="en-US" sz="3200" dirty="0"/>
              <a:t>traffic matrix)</a:t>
            </a:r>
            <a:endParaRPr lang="en-US" dirty="0"/>
          </a:p>
        </p:txBody>
      </p:sp>
      <p:sp>
        <p:nvSpPr>
          <p:cNvPr id="7" name="TextBox 6"/>
          <p:cNvSpPr txBox="1"/>
          <p:nvPr/>
        </p:nvSpPr>
        <p:spPr>
          <a:xfrm>
            <a:off x="3077002" y="1578895"/>
            <a:ext cx="3350020" cy="1569660"/>
          </a:xfrm>
          <a:prstGeom prst="rect">
            <a:avLst/>
          </a:prstGeom>
          <a:noFill/>
        </p:spPr>
        <p:txBody>
          <a:bodyPr wrap="none" rtlCol="0">
            <a:spAutoFit/>
          </a:bodyPr>
          <a:lstStyle/>
          <a:p>
            <a:pPr algn="ctr"/>
            <a:r>
              <a:rPr lang="en-US" sz="3200" b="1" dirty="0"/>
              <a:t>Optimize</a:t>
            </a:r>
          </a:p>
          <a:p>
            <a:pPr algn="ctr"/>
            <a:r>
              <a:rPr lang="en-US" sz="3200" dirty="0"/>
              <a:t>(tune link weights, </a:t>
            </a:r>
            <a:br>
              <a:rPr lang="en-US" sz="3200" dirty="0"/>
            </a:br>
            <a:r>
              <a:rPr lang="en-US" sz="3200" dirty="0"/>
              <a:t>model protocols)</a:t>
            </a:r>
            <a:endParaRPr lang="en-US" dirty="0"/>
          </a:p>
        </p:txBody>
      </p:sp>
      <p:sp>
        <p:nvSpPr>
          <p:cNvPr id="8" name="TextBox 7"/>
          <p:cNvSpPr txBox="1"/>
          <p:nvPr/>
        </p:nvSpPr>
        <p:spPr>
          <a:xfrm>
            <a:off x="5635857" y="4625437"/>
            <a:ext cx="3266535" cy="1569660"/>
          </a:xfrm>
          <a:prstGeom prst="rect">
            <a:avLst/>
          </a:prstGeom>
          <a:noFill/>
        </p:spPr>
        <p:txBody>
          <a:bodyPr wrap="none" rtlCol="0">
            <a:spAutoFit/>
          </a:bodyPr>
          <a:lstStyle/>
          <a:p>
            <a:pPr algn="ctr"/>
            <a:r>
              <a:rPr lang="en-US" sz="3200" b="1" dirty="0"/>
              <a:t>Control</a:t>
            </a:r>
          </a:p>
          <a:p>
            <a:pPr algn="ctr"/>
            <a:r>
              <a:rPr lang="en-US" sz="3200" dirty="0"/>
              <a:t>(avoid disruptions </a:t>
            </a:r>
            <a:br>
              <a:rPr lang="en-US" sz="3200" dirty="0"/>
            </a:br>
            <a:r>
              <a:rPr lang="en-US" sz="3200" dirty="0"/>
              <a:t>during update)</a:t>
            </a:r>
            <a:endParaRPr lang="en-US" dirty="0"/>
          </a:p>
        </p:txBody>
      </p:sp>
      <p:pic>
        <p:nvPicPr>
          <p:cNvPr id="12" name="Picture 11"/>
          <p:cNvPicPr>
            <a:picLocks noChangeAspect="1"/>
          </p:cNvPicPr>
          <p:nvPr/>
        </p:nvPicPr>
        <p:blipFill>
          <a:blip r:embed="rId4"/>
          <a:stretch>
            <a:fillRect/>
          </a:stretch>
        </p:blipFill>
        <p:spPr>
          <a:xfrm>
            <a:off x="7534911" y="1516890"/>
            <a:ext cx="4220210" cy="2583802"/>
          </a:xfrm>
          <a:prstGeom prst="rect">
            <a:avLst/>
          </a:prstGeom>
        </p:spPr>
      </p:pic>
    </p:spTree>
    <p:extLst>
      <p:ext uri="{BB962C8B-B14F-4D97-AF65-F5344CB8AC3E}">
        <p14:creationId xmlns:p14="http://schemas.microsoft.com/office/powerpoint/2010/main" val="6874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Bloated Control and Management</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16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spTree>
    <p:extLst>
      <p:ext uri="{BB962C8B-B14F-4D97-AF65-F5344CB8AC3E}">
        <p14:creationId xmlns:p14="http://schemas.microsoft.com/office/powerpoint/2010/main" val="2472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Tired of Working Backwards</a:t>
            </a:r>
          </a:p>
        </p:txBody>
      </p:sp>
      <p:sp>
        <p:nvSpPr>
          <p:cNvPr id="3" name="Content Placeholder 2"/>
          <p:cNvSpPr>
            <a:spLocks noGrp="1"/>
          </p:cNvSpPr>
          <p:nvPr>
            <p:ph idx="1"/>
          </p:nvPr>
        </p:nvSpPr>
        <p:spPr/>
        <p:txBody>
          <a:bodyPr>
            <a:normAutofit lnSpcReduction="10000"/>
          </a:bodyPr>
          <a:lstStyle/>
          <a:p>
            <a:r>
              <a:rPr lang="en-US" dirty="0"/>
              <a:t>Network Control Point (NCP)</a:t>
            </a:r>
          </a:p>
          <a:p>
            <a:pPr lvl="1"/>
            <a:r>
              <a:rPr lang="en-US" i="1" dirty="0"/>
              <a:t>Bell Systems Technical Journal</a:t>
            </a:r>
            <a:r>
              <a:rPr lang="en-US" dirty="0"/>
              <a:t> (Sep 1982)</a:t>
            </a:r>
          </a:p>
          <a:p>
            <a:pPr lvl="1"/>
            <a:r>
              <a:rPr lang="en-US" dirty="0"/>
              <a:t>Separating network </a:t>
            </a:r>
            <a:r>
              <a:rPr lang="en-US" i="1" dirty="0"/>
              <a:t>control</a:t>
            </a:r>
            <a:r>
              <a:rPr lang="en-US" dirty="0"/>
              <a:t> from network </a:t>
            </a:r>
            <a:r>
              <a:rPr lang="en-US" i="1" dirty="0"/>
              <a:t>action</a:t>
            </a:r>
          </a:p>
          <a:p>
            <a:pPr lvl="1"/>
            <a:r>
              <a:rPr lang="en-US" dirty="0"/>
              <a:t>Centralization for flexibility, scaling, and more</a:t>
            </a:r>
          </a:p>
          <a:p>
            <a:endParaRPr lang="en-US" dirty="0"/>
          </a:p>
          <a:p>
            <a:r>
              <a:rPr lang="en-US" dirty="0"/>
              <a:t>What would that look like in an ISP?</a:t>
            </a:r>
          </a:p>
          <a:p>
            <a:pPr lvl="1"/>
            <a:r>
              <a:rPr lang="en-US" dirty="0"/>
              <a:t>Network-wide route control</a:t>
            </a:r>
          </a:p>
          <a:p>
            <a:r>
              <a:rPr lang="en-US" dirty="0"/>
              <a:t>How to work with legacy routers?</a:t>
            </a:r>
          </a:p>
          <a:p>
            <a:pPr lvl="1"/>
            <a:r>
              <a:rPr lang="en-US" dirty="0"/>
              <a:t>Trick them using standard control-plane protocols</a:t>
            </a:r>
          </a:p>
        </p:txBody>
      </p:sp>
      <p:sp>
        <p:nvSpPr>
          <p:cNvPr id="4" name="Slide Number Placeholder 3"/>
          <p:cNvSpPr>
            <a:spLocks noGrp="1"/>
          </p:cNvSpPr>
          <p:nvPr>
            <p:ph type="sldNum" sz="quarter" idx="12"/>
          </p:nvPr>
        </p:nvSpPr>
        <p:spPr/>
        <p:txBody>
          <a:bodyPr/>
          <a:lstStyle/>
          <a:p>
            <a:fld id="{1718992C-B9AF-2F49-8B31-EC7F489F3004}" type="slidenum">
              <a:rPr lang="en-US" smtClean="0"/>
              <a:t>17</a:t>
            </a:fld>
            <a:endParaRPr lang="en-US"/>
          </a:p>
        </p:txBody>
      </p:sp>
      <p:pic>
        <p:nvPicPr>
          <p:cNvPr id="6" name="Picture 5"/>
          <p:cNvPicPr>
            <a:picLocks noChangeAspect="1"/>
          </p:cNvPicPr>
          <p:nvPr/>
        </p:nvPicPr>
        <p:blipFill>
          <a:blip r:embed="rId3"/>
          <a:stretch>
            <a:fillRect/>
          </a:stretch>
        </p:blipFill>
        <p:spPr>
          <a:xfrm>
            <a:off x="9111406" y="1502539"/>
            <a:ext cx="1854119" cy="1854119"/>
          </a:xfrm>
          <a:prstGeom prst="rect">
            <a:avLst/>
          </a:prstGeom>
        </p:spPr>
      </p:pic>
      <p:pic>
        <p:nvPicPr>
          <p:cNvPr id="7" name="Picture 6"/>
          <p:cNvPicPr>
            <a:picLocks noChangeAspect="1"/>
          </p:cNvPicPr>
          <p:nvPr/>
        </p:nvPicPr>
        <p:blipFill>
          <a:blip r:embed="rId4"/>
          <a:stretch>
            <a:fillRect/>
          </a:stretch>
        </p:blipFill>
        <p:spPr>
          <a:xfrm>
            <a:off x="9111406" y="3991370"/>
            <a:ext cx="2354925" cy="1988174"/>
          </a:xfrm>
          <a:prstGeom prst="rect">
            <a:avLst/>
          </a:prstGeom>
        </p:spPr>
      </p:pic>
    </p:spTree>
    <p:extLst>
      <p:ext uri="{BB962C8B-B14F-4D97-AF65-F5344CB8AC3E}">
        <p14:creationId xmlns:p14="http://schemas.microsoft.com/office/powerpoint/2010/main" val="4471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Routing From Routers </a:t>
            </a:r>
            <a:r>
              <a:rPr lang="en-US" sz="3600" dirty="0"/>
              <a:t>[FDNA’04]</a:t>
            </a:r>
          </a:p>
        </p:txBody>
      </p:sp>
      <p:sp>
        <p:nvSpPr>
          <p:cNvPr id="3" name="Content Placeholder 2"/>
          <p:cNvSpPr>
            <a:spLocks noGrp="1"/>
          </p:cNvSpPr>
          <p:nvPr>
            <p:ph idx="1"/>
          </p:nvPr>
        </p:nvSpPr>
        <p:spPr>
          <a:xfrm>
            <a:off x="609600" y="1600202"/>
            <a:ext cx="10972800" cy="4997368"/>
          </a:xfrm>
        </p:spPr>
        <p:txBody>
          <a:bodyPr>
            <a:normAutofit lnSpcReduction="10000"/>
          </a:bodyPr>
          <a:lstStyle/>
          <a:p>
            <a:r>
              <a:rPr lang="en-US" dirty="0"/>
              <a:t>Network-wide computation</a:t>
            </a:r>
          </a:p>
          <a:p>
            <a:pPr lvl="1"/>
            <a:r>
              <a:rPr lang="en-US" dirty="0"/>
              <a:t>Input: BGP-learned routes</a:t>
            </a:r>
          </a:p>
          <a:p>
            <a:pPr lvl="1"/>
            <a:r>
              <a:rPr lang="en-US" dirty="0"/>
              <a:t>Output: router forwarding tables</a:t>
            </a:r>
          </a:p>
          <a:p>
            <a:r>
              <a:rPr lang="en-US" dirty="0"/>
              <a:t>Incremental deployment</a:t>
            </a:r>
          </a:p>
          <a:p>
            <a:pPr lvl="1"/>
            <a:r>
              <a:rPr lang="en-US" dirty="0"/>
              <a:t>No changes to routers</a:t>
            </a:r>
          </a:p>
          <a:p>
            <a:pPr lvl="1"/>
            <a:r>
              <a:rPr lang="en-US" dirty="0"/>
              <a:t>No cooperation from neighbors</a:t>
            </a:r>
          </a:p>
          <a:p>
            <a:r>
              <a:rPr lang="en-US" dirty="0"/>
              <a:t>High-end server is enough </a:t>
            </a:r>
            <a:r>
              <a:rPr lang="en-US" sz="2400" dirty="0"/>
              <a:t>[NSDI’05]</a:t>
            </a:r>
          </a:p>
          <a:p>
            <a:pPr lvl="1"/>
            <a:r>
              <a:rPr lang="en-US" dirty="0"/>
              <a:t>Servers are better than routers</a:t>
            </a:r>
          </a:p>
          <a:p>
            <a:pPr lvl="1"/>
            <a:r>
              <a:rPr lang="en-US" dirty="0"/>
              <a:t>Amortize overhead across routers</a:t>
            </a:r>
          </a:p>
          <a:p>
            <a:pPr lvl="1"/>
            <a:r>
              <a:rPr lang="en-US" dirty="0"/>
              <a:t>Replication for fault tolerance</a:t>
            </a:r>
          </a:p>
        </p:txBody>
      </p:sp>
      <p:sp>
        <p:nvSpPr>
          <p:cNvPr id="4" name="Slide Number Placeholder 3"/>
          <p:cNvSpPr>
            <a:spLocks noGrp="1"/>
          </p:cNvSpPr>
          <p:nvPr>
            <p:ph type="sldNum" sz="quarter" idx="12"/>
          </p:nvPr>
        </p:nvSpPr>
        <p:spPr/>
        <p:txBody>
          <a:bodyPr/>
          <a:lstStyle/>
          <a:p>
            <a:fld id="{1718992C-B9AF-2F49-8B31-EC7F489F3004}" type="slidenum">
              <a:rPr lang="en-US" smtClean="0"/>
              <a:t>18</a:t>
            </a:fld>
            <a:endParaRPr lang="en-US"/>
          </a:p>
        </p:txBody>
      </p:sp>
      <p:sp>
        <p:nvSpPr>
          <p:cNvPr id="5" name="Oval 89"/>
          <p:cNvSpPr>
            <a:spLocks noChangeArrowheads="1"/>
          </p:cNvSpPr>
          <p:nvPr/>
        </p:nvSpPr>
        <p:spPr bwMode="auto">
          <a:xfrm>
            <a:off x="7031268" y="3759991"/>
            <a:ext cx="4525700" cy="1657905"/>
          </a:xfrm>
          <a:prstGeom prst="ellipse">
            <a:avLst/>
          </a:prstGeom>
          <a:solidFill>
            <a:srgbClr val="FFFFCC"/>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 Box 90"/>
          <p:cNvSpPr txBox="1">
            <a:spLocks noChangeArrowheads="1"/>
          </p:cNvSpPr>
          <p:nvPr/>
        </p:nvSpPr>
        <p:spPr bwMode="auto">
          <a:xfrm>
            <a:off x="8821296" y="4255277"/>
            <a:ext cx="70564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3200" b="1" dirty="0"/>
              <a:t>ISP</a:t>
            </a:r>
            <a:endParaRPr lang="en-US" altLang="x-none" b="1" dirty="0"/>
          </a:p>
        </p:txBody>
      </p:sp>
      <p:sp>
        <p:nvSpPr>
          <p:cNvPr id="7" name="Oval 91"/>
          <p:cNvSpPr>
            <a:spLocks noChangeArrowheads="1"/>
          </p:cNvSpPr>
          <p:nvPr/>
        </p:nvSpPr>
        <p:spPr bwMode="auto">
          <a:xfrm>
            <a:off x="10459829" y="3759991"/>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92"/>
          <p:cNvSpPr>
            <a:spLocks noChangeArrowheads="1"/>
          </p:cNvSpPr>
          <p:nvPr/>
        </p:nvSpPr>
        <p:spPr bwMode="auto">
          <a:xfrm>
            <a:off x="10408400" y="4944209"/>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3"/>
          <p:cNvSpPr>
            <a:spLocks noChangeArrowheads="1"/>
          </p:cNvSpPr>
          <p:nvPr/>
        </p:nvSpPr>
        <p:spPr bwMode="auto">
          <a:xfrm>
            <a:off x="7631266" y="4966414"/>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4"/>
          <p:cNvSpPr>
            <a:spLocks noChangeArrowheads="1"/>
          </p:cNvSpPr>
          <p:nvPr/>
        </p:nvSpPr>
        <p:spPr bwMode="auto">
          <a:xfrm>
            <a:off x="7639838" y="3737788"/>
            <a:ext cx="548570" cy="473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95"/>
          <p:cNvSpPr>
            <a:spLocks noChangeShapeType="1"/>
          </p:cNvSpPr>
          <p:nvPr/>
        </p:nvSpPr>
        <p:spPr bwMode="auto">
          <a:xfrm flipH="1">
            <a:off x="8128407" y="2966640"/>
            <a:ext cx="668571" cy="9117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2" name="Line 96"/>
          <p:cNvSpPr>
            <a:spLocks noChangeShapeType="1"/>
          </p:cNvSpPr>
          <p:nvPr/>
        </p:nvSpPr>
        <p:spPr bwMode="auto">
          <a:xfrm flipH="1" flipV="1">
            <a:off x="9576973" y="2966640"/>
            <a:ext cx="848570" cy="9117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3" name="Line 97"/>
          <p:cNvSpPr>
            <a:spLocks noChangeShapeType="1"/>
          </p:cNvSpPr>
          <p:nvPr/>
        </p:nvSpPr>
        <p:spPr bwMode="auto">
          <a:xfrm>
            <a:off x="9409220" y="2966640"/>
            <a:ext cx="1011424" cy="2095993"/>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4" name="Line 98"/>
          <p:cNvSpPr>
            <a:spLocks noChangeShapeType="1"/>
          </p:cNvSpPr>
          <p:nvPr/>
        </p:nvSpPr>
        <p:spPr bwMode="auto">
          <a:xfrm flipV="1">
            <a:off x="8128407" y="2988841"/>
            <a:ext cx="1011424" cy="2073789"/>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5" name="Text Box 101"/>
          <p:cNvSpPr txBox="1">
            <a:spLocks noChangeArrowheads="1"/>
          </p:cNvSpPr>
          <p:nvPr/>
        </p:nvSpPr>
        <p:spPr bwMode="auto">
          <a:xfrm>
            <a:off x="10035544" y="3049460"/>
            <a:ext cx="7922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x-none" sz="2400" b="1" dirty="0" err="1"/>
              <a:t>iBGP</a:t>
            </a:r>
            <a:endParaRPr lang="en-US" altLang="x-none" sz="2400" b="1" dirty="0"/>
          </a:p>
        </p:txBody>
      </p:sp>
      <p:sp>
        <p:nvSpPr>
          <p:cNvPr id="18" name="Rounded Rectangle 17"/>
          <p:cNvSpPr/>
          <p:nvPr/>
        </p:nvSpPr>
        <p:spPr>
          <a:xfrm>
            <a:off x="8597418" y="2247880"/>
            <a:ext cx="1198221" cy="698865"/>
          </a:xfrm>
          <a:prstGeom prst="round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lumMod val="60000"/>
                  <a:lumOff val="40000"/>
                </a:schemeClr>
              </a:solidFill>
            </a:endParaRPr>
          </a:p>
        </p:txBody>
      </p:sp>
      <p:sp>
        <p:nvSpPr>
          <p:cNvPr id="19" name="TextBox 18"/>
          <p:cNvSpPr txBox="1"/>
          <p:nvPr/>
        </p:nvSpPr>
        <p:spPr>
          <a:xfrm>
            <a:off x="8778817" y="2297255"/>
            <a:ext cx="835422" cy="584775"/>
          </a:xfrm>
          <a:prstGeom prst="rect">
            <a:avLst/>
          </a:prstGeom>
          <a:noFill/>
        </p:spPr>
        <p:txBody>
          <a:bodyPr wrap="none" rtlCol="0">
            <a:spAutoFit/>
          </a:bodyPr>
          <a:lstStyle/>
          <a:p>
            <a:r>
              <a:rPr lang="en-US" sz="3200" dirty="0"/>
              <a:t>RCP</a:t>
            </a:r>
            <a:endParaRPr lang="en-US" dirty="0"/>
          </a:p>
        </p:txBody>
      </p:sp>
    </p:spTree>
    <p:extLst>
      <p:ext uri="{BB962C8B-B14F-4D97-AF65-F5344CB8AC3E}">
        <p14:creationId xmlns:p14="http://schemas.microsoft.com/office/powerpoint/2010/main" val="16807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04443" y="2333413"/>
            <a:ext cx="1393979" cy="1393979"/>
          </a:xfrm>
          <a:prstGeom prst="rect">
            <a:avLst/>
          </a:prstGeom>
        </p:spPr>
      </p:pic>
      <p:pic>
        <p:nvPicPr>
          <p:cNvPr id="11" name="Picture 10"/>
          <p:cNvPicPr>
            <a:picLocks noChangeAspect="1"/>
          </p:cNvPicPr>
          <p:nvPr/>
        </p:nvPicPr>
        <p:blipFill>
          <a:blip r:embed="rId3"/>
          <a:stretch>
            <a:fillRect/>
          </a:stretch>
        </p:blipFill>
        <p:spPr>
          <a:xfrm>
            <a:off x="9087507" y="2340588"/>
            <a:ext cx="1393979" cy="1393979"/>
          </a:xfrm>
          <a:prstGeom prst="rect">
            <a:avLst/>
          </a:prstGeom>
        </p:spPr>
      </p:pic>
      <p:sp>
        <p:nvSpPr>
          <p:cNvPr id="2" name="Title 1"/>
          <p:cNvSpPr>
            <a:spLocks noGrp="1"/>
          </p:cNvSpPr>
          <p:nvPr>
            <p:ph type="title"/>
          </p:nvPr>
        </p:nvSpPr>
        <p:spPr>
          <a:xfrm>
            <a:off x="1716286" y="274639"/>
            <a:ext cx="8951715" cy="1143000"/>
          </a:xfrm>
        </p:spPr>
        <p:txBody>
          <a:bodyPr>
            <a:normAutofit/>
          </a:bodyPr>
          <a:lstStyle/>
          <a:p>
            <a:r>
              <a:rPr lang="en-US" dirty="0"/>
              <a:t>The Great Success of the Internet</a:t>
            </a:r>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pic>
        <p:nvPicPr>
          <p:cNvPr id="5"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5668" y="1947159"/>
            <a:ext cx="4963727" cy="209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flipH="1" flipV="1">
            <a:off x="3096074" y="3030403"/>
            <a:ext cx="579595" cy="7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59377" y="3030402"/>
            <a:ext cx="72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65637" y="2678787"/>
            <a:ext cx="1811188" cy="523220"/>
          </a:xfrm>
          <a:prstGeom prst="rect">
            <a:avLst/>
          </a:prstGeom>
          <a:noFill/>
        </p:spPr>
        <p:txBody>
          <a:bodyPr wrap="none" rtlCol="0">
            <a:spAutoFit/>
          </a:bodyPr>
          <a:lstStyle/>
          <a:p>
            <a:pPr algn="ctr"/>
            <a:r>
              <a:rPr lang="en-US" sz="2800" b="1" dirty="0"/>
              <a:t>IP network</a:t>
            </a:r>
          </a:p>
        </p:txBody>
      </p:sp>
      <p:sp>
        <p:nvSpPr>
          <p:cNvPr id="17" name="TextBox 16"/>
          <p:cNvSpPr txBox="1"/>
          <p:nvPr/>
        </p:nvSpPr>
        <p:spPr>
          <a:xfrm>
            <a:off x="4335760" y="4172371"/>
            <a:ext cx="4057521" cy="523220"/>
          </a:xfrm>
          <a:prstGeom prst="rect">
            <a:avLst/>
          </a:prstGeom>
          <a:noFill/>
        </p:spPr>
        <p:txBody>
          <a:bodyPr wrap="none" rtlCol="0">
            <a:spAutoFit/>
          </a:bodyPr>
          <a:lstStyle/>
          <a:p>
            <a:pPr algn="ctr"/>
            <a:r>
              <a:rPr lang="en-US" sz="2800" dirty="0"/>
              <a:t>Best-effort packet delivery</a:t>
            </a:r>
          </a:p>
        </p:txBody>
      </p:sp>
      <p:sp>
        <p:nvSpPr>
          <p:cNvPr id="18" name="TextBox 17"/>
          <p:cNvSpPr txBox="1"/>
          <p:nvPr/>
        </p:nvSpPr>
        <p:spPr>
          <a:xfrm>
            <a:off x="1734561" y="3913640"/>
            <a:ext cx="1941106" cy="954107"/>
          </a:xfrm>
          <a:prstGeom prst="rect">
            <a:avLst/>
          </a:prstGeom>
          <a:noFill/>
        </p:spPr>
        <p:txBody>
          <a:bodyPr wrap="none" rtlCol="0">
            <a:spAutoFit/>
          </a:bodyPr>
          <a:lstStyle/>
          <a:p>
            <a:pPr algn="ctr"/>
            <a:r>
              <a:rPr lang="en-US" sz="2800" dirty="0"/>
              <a:t>Arbitrary </a:t>
            </a:r>
            <a:br>
              <a:rPr lang="en-US" sz="2800" dirty="0"/>
            </a:br>
            <a:r>
              <a:rPr lang="en-US" sz="2800" dirty="0"/>
              <a:t>applications</a:t>
            </a:r>
          </a:p>
        </p:txBody>
      </p:sp>
      <p:sp>
        <p:nvSpPr>
          <p:cNvPr id="3" name="Rectangle 2"/>
          <p:cNvSpPr/>
          <p:nvPr/>
        </p:nvSpPr>
        <p:spPr>
          <a:xfrm>
            <a:off x="609281" y="5766633"/>
            <a:ext cx="11323899" cy="584775"/>
          </a:xfrm>
          <a:prstGeom prst="rect">
            <a:avLst/>
          </a:prstGeom>
        </p:spPr>
        <p:txBody>
          <a:bodyPr wrap="square">
            <a:spAutoFit/>
          </a:bodyPr>
          <a:lstStyle/>
          <a:p>
            <a:r>
              <a:rPr lang="en-US" sz="3200" b="1" dirty="0">
                <a:solidFill>
                  <a:schemeClr val="accent6">
                    <a:lumMod val="75000"/>
                  </a:schemeClr>
                </a:solidFill>
              </a:rPr>
              <a:t>Programmability: determines </a:t>
            </a:r>
            <a:r>
              <a:rPr lang="en-US" sz="3200" b="1" i="1" dirty="0">
                <a:solidFill>
                  <a:schemeClr val="accent6">
                    <a:lumMod val="75000"/>
                  </a:schemeClr>
                </a:solidFill>
              </a:rPr>
              <a:t>who</a:t>
            </a:r>
            <a:r>
              <a:rPr lang="en-US" sz="3200" b="1" dirty="0">
                <a:solidFill>
                  <a:schemeClr val="accent6">
                    <a:lumMod val="75000"/>
                  </a:schemeClr>
                </a:solidFill>
              </a:rPr>
              <a:t> can effect change, and </a:t>
            </a:r>
            <a:r>
              <a:rPr lang="en-US" sz="3200" b="1" i="1" dirty="0">
                <a:solidFill>
                  <a:schemeClr val="accent6">
                    <a:lumMod val="75000"/>
                  </a:schemeClr>
                </a:solidFill>
              </a:rPr>
              <a:t>where</a:t>
            </a:r>
          </a:p>
        </p:txBody>
      </p:sp>
      <p:sp>
        <p:nvSpPr>
          <p:cNvPr id="9" name="TextBox 8"/>
          <p:cNvSpPr txBox="1"/>
          <p:nvPr/>
        </p:nvSpPr>
        <p:spPr>
          <a:xfrm>
            <a:off x="7915835" y="54236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5846177" y="4023315"/>
            <a:ext cx="4590215" cy="3054579"/>
          </a:xfrm>
          <a:prstGeom prst="rect">
            <a:avLst/>
          </a:prstGeom>
        </p:spPr>
      </p:pic>
      <p:sp>
        <p:nvSpPr>
          <p:cNvPr id="2" name="Title 1"/>
          <p:cNvSpPr>
            <a:spLocks noGrp="1"/>
          </p:cNvSpPr>
          <p:nvPr>
            <p:ph type="title"/>
          </p:nvPr>
        </p:nvSpPr>
        <p:spPr/>
        <p:txBody>
          <a:bodyPr/>
          <a:lstStyle/>
          <a:p>
            <a:r>
              <a:rPr lang="en-US" dirty="0"/>
              <a:t>In Search of Use Cases</a:t>
            </a:r>
          </a:p>
        </p:txBody>
      </p:sp>
      <p:sp>
        <p:nvSpPr>
          <p:cNvPr id="3" name="Content Placeholder 2"/>
          <p:cNvSpPr>
            <a:spLocks noGrp="1"/>
          </p:cNvSpPr>
          <p:nvPr>
            <p:ph idx="1"/>
          </p:nvPr>
        </p:nvSpPr>
        <p:spPr>
          <a:xfrm>
            <a:off x="609600" y="1600202"/>
            <a:ext cx="10972800" cy="4756151"/>
          </a:xfrm>
        </p:spPr>
        <p:txBody>
          <a:bodyPr>
            <a:normAutofit/>
          </a:bodyPr>
          <a:lstStyle/>
          <a:p>
            <a:r>
              <a:rPr lang="en-US" sz="3600" dirty="0"/>
              <a:t>Security</a:t>
            </a:r>
          </a:p>
          <a:p>
            <a:pPr lvl="1"/>
            <a:r>
              <a:rPr lang="en-US" sz="3200" dirty="0"/>
              <a:t>Blocking of </a:t>
            </a:r>
            <a:r>
              <a:rPr lang="en-US" sz="3200" dirty="0" err="1"/>
              <a:t>DoS</a:t>
            </a:r>
            <a:r>
              <a:rPr lang="en-US" sz="3200" dirty="0"/>
              <a:t> attacks	</a:t>
            </a:r>
            <a:br>
              <a:rPr lang="en-US" sz="3200" dirty="0"/>
            </a:br>
            <a:endParaRPr lang="en-US" sz="3200" dirty="0"/>
          </a:p>
          <a:p>
            <a:r>
              <a:rPr lang="en-US" sz="3600" dirty="0"/>
              <a:t>Virtual Private Networks</a:t>
            </a:r>
          </a:p>
          <a:p>
            <a:pPr lvl="1"/>
            <a:r>
              <a:rPr lang="en-US" sz="3200" dirty="0"/>
              <a:t>Customer-controlled routing</a:t>
            </a:r>
            <a:br>
              <a:rPr lang="en-US" sz="3200" dirty="0"/>
            </a:br>
            <a:endParaRPr lang="en-US" sz="3200" dirty="0"/>
          </a:p>
          <a:p>
            <a:r>
              <a:rPr lang="en-US" sz="3600" dirty="0"/>
              <a:t>Interactive applications</a:t>
            </a:r>
          </a:p>
          <a:p>
            <a:pPr lvl="1"/>
            <a:r>
              <a:rPr lang="en-US" sz="3200" dirty="0"/>
              <a:t>Hitless maintenance</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19</a:t>
            </a:fld>
            <a:endParaRPr lang="en-US"/>
          </a:p>
        </p:txBody>
      </p:sp>
      <p:pic>
        <p:nvPicPr>
          <p:cNvPr id="22" name="Picture 21"/>
          <p:cNvPicPr>
            <a:picLocks noChangeAspect="1"/>
          </p:cNvPicPr>
          <p:nvPr/>
        </p:nvPicPr>
        <p:blipFill>
          <a:blip r:embed="rId4"/>
          <a:stretch>
            <a:fillRect/>
          </a:stretch>
        </p:blipFill>
        <p:spPr>
          <a:xfrm>
            <a:off x="6994089" y="3072633"/>
            <a:ext cx="2294391" cy="1718578"/>
          </a:xfrm>
          <a:prstGeom prst="rect">
            <a:avLst/>
          </a:prstGeom>
        </p:spPr>
      </p:pic>
      <p:pic>
        <p:nvPicPr>
          <p:cNvPr id="25" name="Picture 24"/>
          <p:cNvPicPr>
            <a:picLocks noChangeAspect="1"/>
          </p:cNvPicPr>
          <p:nvPr/>
        </p:nvPicPr>
        <p:blipFill>
          <a:blip r:embed="rId5"/>
          <a:stretch>
            <a:fillRect/>
          </a:stretch>
        </p:blipFill>
        <p:spPr>
          <a:xfrm>
            <a:off x="6904812" y="1417639"/>
            <a:ext cx="2472944" cy="1541236"/>
          </a:xfrm>
          <a:prstGeom prst="rect">
            <a:avLst/>
          </a:prstGeom>
        </p:spPr>
      </p:pic>
    </p:spTree>
    <p:extLst>
      <p:ext uri="{BB962C8B-B14F-4D97-AF65-F5344CB8AC3E}">
        <p14:creationId xmlns:p14="http://schemas.microsoft.com/office/powerpoint/2010/main" val="19128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Applications (VoIP, Gaming)</a:t>
            </a:r>
          </a:p>
        </p:txBody>
      </p:sp>
      <p:sp>
        <p:nvSpPr>
          <p:cNvPr id="3" name="Content Placeholder 2"/>
          <p:cNvSpPr>
            <a:spLocks noGrp="1"/>
          </p:cNvSpPr>
          <p:nvPr>
            <p:ph idx="1"/>
          </p:nvPr>
        </p:nvSpPr>
        <p:spPr/>
        <p:txBody>
          <a:bodyPr/>
          <a:lstStyle/>
          <a:p>
            <a:pPr>
              <a:lnSpc>
                <a:spcPct val="90000"/>
              </a:lnSpc>
            </a:pPr>
            <a:r>
              <a:rPr lang="en-US" altLang="x-none" dirty="0"/>
              <a:t>Planned maintenance on an edge router</a:t>
            </a:r>
          </a:p>
          <a:p>
            <a:pPr lvl="1">
              <a:lnSpc>
                <a:spcPct val="90000"/>
              </a:lnSpc>
            </a:pPr>
            <a:r>
              <a:rPr lang="en-US" altLang="x-none" dirty="0"/>
              <a:t>Drain traffic off of an edge router</a:t>
            </a:r>
          </a:p>
          <a:p>
            <a:pPr lvl="1">
              <a:lnSpc>
                <a:spcPct val="90000"/>
              </a:lnSpc>
            </a:pPr>
            <a:r>
              <a:rPr lang="en-US" altLang="x-none" dirty="0"/>
              <a:t>Before bringing it down for maintenance</a:t>
            </a:r>
          </a:p>
        </p:txBody>
      </p:sp>
      <p:sp>
        <p:nvSpPr>
          <p:cNvPr id="4" name="Slide Number Placeholder 3"/>
          <p:cNvSpPr>
            <a:spLocks noGrp="1"/>
          </p:cNvSpPr>
          <p:nvPr>
            <p:ph type="sldNum" sz="quarter" idx="12"/>
          </p:nvPr>
        </p:nvSpPr>
        <p:spPr/>
        <p:txBody>
          <a:bodyPr/>
          <a:lstStyle/>
          <a:p>
            <a:fld id="{1718992C-B9AF-2F49-8B31-EC7F489F3004}" type="slidenum">
              <a:rPr lang="en-US" smtClean="0"/>
              <a:t>20</a:t>
            </a:fld>
            <a:endParaRPr lang="en-US"/>
          </a:p>
        </p:txBody>
      </p:sp>
      <p:sp>
        <p:nvSpPr>
          <p:cNvPr id="5" name="Oval 3"/>
          <p:cNvSpPr>
            <a:spLocks noChangeArrowheads="1"/>
          </p:cNvSpPr>
          <p:nvPr/>
        </p:nvSpPr>
        <p:spPr bwMode="auto">
          <a:xfrm>
            <a:off x="3810000" y="3943353"/>
            <a:ext cx="3886200" cy="2500313"/>
          </a:xfrm>
          <a:prstGeom prst="ellipse">
            <a:avLst/>
          </a:prstGeom>
          <a:solidFill>
            <a:srgbClr val="FFFFCC"/>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6" name="Oval 4"/>
          <p:cNvSpPr>
            <a:spLocks noChangeArrowheads="1"/>
          </p:cNvSpPr>
          <p:nvPr/>
        </p:nvSpPr>
        <p:spPr bwMode="auto">
          <a:xfrm>
            <a:off x="7086600" y="4248153"/>
            <a:ext cx="471488" cy="500063"/>
          </a:xfrm>
          <a:prstGeom prst="ellipse">
            <a:avLst/>
          </a:prstGeom>
          <a:solidFill>
            <a:schemeClr val="accent1"/>
          </a:solidFill>
          <a:ln w="25400">
            <a:solidFill>
              <a:schemeClr val="tx1"/>
            </a:solidFill>
            <a:prstDash val="dash"/>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7" name="Oval 5"/>
          <p:cNvSpPr>
            <a:spLocks noChangeArrowheads="1"/>
          </p:cNvSpPr>
          <p:nvPr/>
        </p:nvSpPr>
        <p:spPr bwMode="auto">
          <a:xfrm>
            <a:off x="7086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8" name="Oval 6"/>
          <p:cNvSpPr>
            <a:spLocks noChangeArrowheads="1"/>
          </p:cNvSpPr>
          <p:nvPr/>
        </p:nvSpPr>
        <p:spPr bwMode="auto">
          <a:xfrm>
            <a:off x="4038600" y="42481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9" name="Oval 7"/>
          <p:cNvSpPr>
            <a:spLocks noChangeArrowheads="1"/>
          </p:cNvSpPr>
          <p:nvPr/>
        </p:nvSpPr>
        <p:spPr bwMode="auto">
          <a:xfrm>
            <a:off x="4038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cxnSp>
        <p:nvCxnSpPr>
          <p:cNvPr id="10" name="Straight Arrow Connector 11"/>
          <p:cNvCxnSpPr>
            <a:cxnSpLocks noChangeShapeType="1"/>
          </p:cNvCxnSpPr>
          <p:nvPr/>
        </p:nvCxnSpPr>
        <p:spPr bwMode="auto">
          <a:xfrm>
            <a:off x="7558088" y="4497390"/>
            <a:ext cx="1052512" cy="512762"/>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11" name="Straight Arrow Connector 13"/>
          <p:cNvCxnSpPr>
            <a:cxnSpLocks noChangeShapeType="1"/>
          </p:cNvCxnSpPr>
          <p:nvPr/>
        </p:nvCxnSpPr>
        <p:spPr bwMode="auto">
          <a:xfrm flipV="1">
            <a:off x="7558088" y="5314952"/>
            <a:ext cx="1052512" cy="63023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sp>
        <p:nvSpPr>
          <p:cNvPr id="12" name="TextBox 14"/>
          <p:cNvSpPr txBox="1">
            <a:spLocks noChangeArrowheads="1"/>
          </p:cNvSpPr>
          <p:nvPr/>
        </p:nvSpPr>
        <p:spPr bwMode="auto">
          <a:xfrm>
            <a:off x="8610601" y="4724403"/>
            <a:ext cx="403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sz="2800">
                <a:solidFill>
                  <a:srgbClr val="0000FF"/>
                </a:solidFill>
              </a:rPr>
              <a:t>d</a:t>
            </a:r>
          </a:p>
        </p:txBody>
      </p:sp>
      <p:sp>
        <p:nvSpPr>
          <p:cNvPr id="13" name="TextBox 17"/>
          <p:cNvSpPr txBox="1">
            <a:spLocks noChangeArrowheads="1"/>
          </p:cNvSpPr>
          <p:nvPr/>
        </p:nvSpPr>
        <p:spPr bwMode="auto">
          <a:xfrm>
            <a:off x="7024688" y="3714752"/>
            <a:ext cx="1225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1</a:t>
            </a:r>
          </a:p>
        </p:txBody>
      </p:sp>
      <p:sp>
        <p:nvSpPr>
          <p:cNvPr id="14" name="TextBox 18"/>
          <p:cNvSpPr txBox="1">
            <a:spLocks noChangeArrowheads="1"/>
          </p:cNvSpPr>
          <p:nvPr/>
        </p:nvSpPr>
        <p:spPr bwMode="auto">
          <a:xfrm>
            <a:off x="7010400" y="6229352"/>
            <a:ext cx="1225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2</a:t>
            </a:r>
          </a:p>
        </p:txBody>
      </p:sp>
      <p:sp>
        <p:nvSpPr>
          <p:cNvPr id="15" name="Text Box 14"/>
          <p:cNvSpPr txBox="1">
            <a:spLocks noChangeArrowheads="1"/>
          </p:cNvSpPr>
          <p:nvPr/>
        </p:nvSpPr>
        <p:spPr bwMode="auto">
          <a:xfrm>
            <a:off x="4648201" y="3181353"/>
            <a:ext cx="835485" cy="461665"/>
          </a:xfrm>
          <a:prstGeom prst="rect">
            <a:avLst/>
          </a:prstGeom>
          <a:solidFill>
            <a:srgbClr val="FF7C80"/>
          </a:solidFill>
          <a:ln w="9525">
            <a:solidFill>
              <a:schemeClr val="tx1"/>
            </a:solidFill>
            <a:miter lim="800000"/>
            <a:headEnd/>
            <a:tailEnd/>
          </a:ln>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eaLnBrk="1" hangingPunct="1"/>
            <a:r>
              <a:rPr lang="en-US" altLang="x-none" sz="2400"/>
              <a:t>RCP</a:t>
            </a:r>
          </a:p>
        </p:txBody>
      </p:sp>
      <p:sp>
        <p:nvSpPr>
          <p:cNvPr id="16" name="Line 13"/>
          <p:cNvSpPr>
            <a:spLocks noChangeShapeType="1"/>
          </p:cNvSpPr>
          <p:nvPr/>
        </p:nvSpPr>
        <p:spPr bwMode="auto">
          <a:xfrm flipV="1">
            <a:off x="4267200" y="3638552"/>
            <a:ext cx="762000" cy="609600"/>
          </a:xfrm>
          <a:prstGeom prst="line">
            <a:avLst/>
          </a:prstGeom>
          <a:noFill/>
          <a:ln w="38100">
            <a:solidFill>
              <a:schemeClr val="tx1"/>
            </a:solidFill>
            <a:prstDash val="sysDot"/>
            <a:round/>
            <a:headEnd type="arrow" w="lg" len="lg"/>
            <a:tailEnd/>
          </a:ln>
          <a:extLst>
            <a:ext uri="{909E8E84-426E-40dd-AFC4-6F175D3DCCD1}">
              <a14:hiddenFill xmlns:a14="http://schemas.microsoft.com/office/drawing/2010/main" xmlns="">
                <a:noFill/>
              </a14:hiddenFill>
            </a:ext>
          </a:extLst>
        </p:spPr>
        <p:txBody>
          <a:bodyPr wrap="none"/>
          <a:lstStyle/>
          <a:p>
            <a:endParaRPr lang="en-US"/>
          </a:p>
        </p:txBody>
      </p:sp>
      <p:sp>
        <p:nvSpPr>
          <p:cNvPr id="17" name="TextBox 16"/>
          <p:cNvSpPr txBox="1">
            <a:spLocks noChangeArrowheads="1"/>
          </p:cNvSpPr>
          <p:nvPr/>
        </p:nvSpPr>
        <p:spPr bwMode="auto">
          <a:xfrm>
            <a:off x="2895601" y="3638552"/>
            <a:ext cx="1738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use egress 2</a:t>
            </a:r>
          </a:p>
        </p:txBody>
      </p:sp>
      <p:cxnSp>
        <p:nvCxnSpPr>
          <p:cNvPr id="18" name="Straight Arrow Connector 17"/>
          <p:cNvCxnSpPr>
            <a:cxnSpLocks noChangeShapeType="1"/>
          </p:cNvCxnSpPr>
          <p:nvPr/>
        </p:nvCxnSpPr>
        <p:spPr bwMode="auto">
          <a:xfrm>
            <a:off x="4267200" y="4476752"/>
            <a:ext cx="3290888" cy="2063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a:off x="4267200" y="4552952"/>
            <a:ext cx="3048000" cy="13716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5740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4D Architecture </a:t>
            </a:r>
            <a:r>
              <a:rPr lang="en-US" sz="3600" dirty="0"/>
              <a:t>[’04-’05]</a:t>
            </a:r>
          </a:p>
        </p:txBody>
      </p:sp>
      <p:sp>
        <p:nvSpPr>
          <p:cNvPr id="3" name="Content Placeholder 2"/>
          <p:cNvSpPr>
            <a:spLocks noGrp="1"/>
          </p:cNvSpPr>
          <p:nvPr>
            <p:ph idx="1"/>
          </p:nvPr>
        </p:nvSpPr>
        <p:spPr/>
        <p:txBody>
          <a:bodyPr>
            <a:normAutofit/>
          </a:bodyPr>
          <a:lstStyle/>
          <a:p>
            <a:r>
              <a:rPr lang="en-US" sz="3600" dirty="0"/>
              <a:t>Thinking bigger </a:t>
            </a:r>
            <a:r>
              <a:rPr lang="en-US" sz="2800" dirty="0"/>
              <a:t>(Hui Zhang sabbatical, 100x100 project)</a:t>
            </a:r>
          </a:p>
          <a:p>
            <a:pPr lvl="1"/>
            <a:r>
              <a:rPr lang="en-US" sz="3200" dirty="0"/>
              <a:t>An RCP-like approach makes sense</a:t>
            </a:r>
          </a:p>
          <a:p>
            <a:pPr lvl="1"/>
            <a:r>
              <a:rPr lang="is-IS" sz="3200" dirty="0"/>
              <a:t>… even if you </a:t>
            </a:r>
            <a:r>
              <a:rPr lang="is-IS" sz="3200" i="1" dirty="0"/>
              <a:t>can </a:t>
            </a:r>
            <a:r>
              <a:rPr lang="is-IS" sz="3200" dirty="0"/>
              <a:t>change the routers! </a:t>
            </a:r>
          </a:p>
          <a:p>
            <a:pPr lvl="1"/>
            <a:r>
              <a:rPr lang="is-IS" sz="3200" dirty="0"/>
              <a:t>Applications beyond ISP route control</a:t>
            </a:r>
            <a:endParaRPr lang="en-US" sz="3200" dirty="0"/>
          </a:p>
        </p:txBody>
      </p:sp>
      <p:sp>
        <p:nvSpPr>
          <p:cNvPr id="4" name="Slide Number Placeholder 3"/>
          <p:cNvSpPr>
            <a:spLocks noGrp="1"/>
          </p:cNvSpPr>
          <p:nvPr>
            <p:ph type="sldNum" sz="quarter" idx="12"/>
          </p:nvPr>
        </p:nvSpPr>
        <p:spPr/>
        <p:txBody>
          <a:bodyPr/>
          <a:lstStyle/>
          <a:p>
            <a:fld id="{1718992C-B9AF-2F49-8B31-EC7F489F3004}" type="slidenum">
              <a:rPr lang="en-US" smtClean="0"/>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9059" y="4065372"/>
            <a:ext cx="6833287" cy="2792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546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 Princeton </a:t>
            </a:r>
            <a:r>
              <a:rPr lang="en-US" sz="3600" dirty="0"/>
              <a:t>[’05-present]</a:t>
            </a:r>
          </a:p>
        </p:txBody>
      </p:sp>
      <p:sp>
        <p:nvSpPr>
          <p:cNvPr id="3" name="Content Placeholder 2"/>
          <p:cNvSpPr>
            <a:spLocks noGrp="1"/>
          </p:cNvSpPr>
          <p:nvPr>
            <p:ph idx="1"/>
          </p:nvPr>
        </p:nvSpPr>
        <p:spPr>
          <a:xfrm>
            <a:off x="609600" y="1417640"/>
            <a:ext cx="10972800" cy="5213682"/>
          </a:xfrm>
        </p:spPr>
        <p:txBody>
          <a:bodyPr>
            <a:normAutofit/>
          </a:bodyPr>
          <a:lstStyle/>
          <a:p>
            <a:r>
              <a:rPr lang="en-US" sz="3600" dirty="0"/>
              <a:t>Popping up a level</a:t>
            </a:r>
          </a:p>
          <a:p>
            <a:pPr lvl="1"/>
            <a:r>
              <a:rPr lang="en-US" sz="3200" dirty="0"/>
              <a:t>Networks that inherently easier to manage</a:t>
            </a:r>
          </a:p>
          <a:p>
            <a:pPr lvl="1"/>
            <a:r>
              <a:rPr lang="en-US" sz="3200" dirty="0"/>
              <a:t>Revisiting old questions</a:t>
            </a:r>
          </a:p>
          <a:p>
            <a:r>
              <a:rPr lang="en-US" sz="3600" dirty="0"/>
              <a:t>Wanting ways to “make it real”</a:t>
            </a:r>
          </a:p>
          <a:p>
            <a:pPr lvl="1"/>
            <a:r>
              <a:rPr lang="en-US" sz="3200" dirty="0">
                <a:sym typeface="Wingdings"/>
              </a:rPr>
              <a:t>Learning about </a:t>
            </a:r>
            <a:r>
              <a:rPr lang="en-US" sz="3200" dirty="0" err="1">
                <a:sym typeface="Wingdings"/>
              </a:rPr>
              <a:t>PlanetLab</a:t>
            </a:r>
            <a:r>
              <a:rPr lang="en-US" sz="3600" dirty="0">
                <a:sym typeface="Wingdings"/>
              </a:rPr>
              <a:t> </a:t>
            </a:r>
            <a:r>
              <a:rPr lang="en-US" dirty="0">
                <a:sym typeface="Wingdings"/>
              </a:rPr>
              <a:t>(Larry Peterson)</a:t>
            </a:r>
          </a:p>
          <a:p>
            <a:pPr lvl="1"/>
            <a:r>
              <a:rPr lang="en-US" sz="3200" dirty="0">
                <a:sym typeface="Wingdings"/>
              </a:rPr>
              <a:t>Programmability and virtualization</a:t>
            </a:r>
          </a:p>
          <a:p>
            <a:pPr lvl="1"/>
            <a:r>
              <a:rPr lang="en-US" sz="3200" dirty="0">
                <a:sym typeface="Wingdings"/>
              </a:rPr>
              <a:t>Pragmatic take on active networks</a:t>
            </a:r>
          </a:p>
          <a:p>
            <a:pPr lvl="1"/>
            <a:r>
              <a:rPr lang="en-US" sz="3200" dirty="0">
                <a:sym typeface="Wingdings"/>
              </a:rPr>
              <a:t>Still, a gap for network protocols research</a:t>
            </a:r>
          </a:p>
        </p:txBody>
      </p:sp>
      <p:sp>
        <p:nvSpPr>
          <p:cNvPr id="4" name="Slide Number Placeholder 3"/>
          <p:cNvSpPr>
            <a:spLocks noGrp="1"/>
          </p:cNvSpPr>
          <p:nvPr>
            <p:ph type="sldNum" sz="quarter" idx="12"/>
          </p:nvPr>
        </p:nvSpPr>
        <p:spPr/>
        <p:txBody>
          <a:bodyPr/>
          <a:lstStyle/>
          <a:p>
            <a:fld id="{1718992C-B9AF-2F49-8B31-EC7F489F3004}" type="slidenum">
              <a:rPr lang="en-US" smtClean="0"/>
              <a:t>22</a:t>
            </a:fld>
            <a:endParaRPr lang="en-US"/>
          </a:p>
        </p:txBody>
      </p:sp>
      <p:pic>
        <p:nvPicPr>
          <p:cNvPr id="6"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8254" y="3275247"/>
            <a:ext cx="3164146" cy="1360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9613044" y="1939720"/>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H="1">
            <a:off x="9995109" y="2656776"/>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613044" y="1939721"/>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flipH="1">
            <a:off x="9981253" y="1939719"/>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9296092" y="3667567"/>
            <a:ext cx="1403900" cy="523220"/>
          </a:xfrm>
          <a:prstGeom prst="rect">
            <a:avLst/>
          </a:prstGeom>
          <a:noFill/>
        </p:spPr>
        <p:txBody>
          <a:bodyPr wrap="none" rtlCol="0">
            <a:spAutoFit/>
          </a:bodyPr>
          <a:lstStyle/>
          <a:p>
            <a:pPr algn="ctr"/>
            <a:r>
              <a:rPr lang="en-US" sz="2800" b="1" dirty="0"/>
              <a:t>Internet</a:t>
            </a:r>
          </a:p>
        </p:txBody>
      </p:sp>
      <p:cxnSp>
        <p:nvCxnSpPr>
          <p:cNvPr id="23" name="Straight Connector 22"/>
          <p:cNvCxnSpPr/>
          <p:nvPr/>
        </p:nvCxnSpPr>
        <p:spPr>
          <a:xfrm flipH="1">
            <a:off x="8928309" y="4432574"/>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0840237" y="4500695"/>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560100" y="5039692"/>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p:nvPr/>
        </p:nvSpPr>
        <p:spPr>
          <a:xfrm>
            <a:off x="8560100" y="5039693"/>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flipH="1">
            <a:off x="8928309" y="5039691"/>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p:nvPr/>
        </p:nvSpPr>
        <p:spPr>
          <a:xfrm>
            <a:off x="10494676" y="5061236"/>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10494676" y="5061237"/>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flipH="1">
            <a:off x="10862885" y="5061235"/>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83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22" grpId="0"/>
      <p:bldP spid="25" grpId="0" animBg="1"/>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(initially as an observer) </a:t>
            </a:r>
            <a:r>
              <a:rPr lang="en-US" sz="3600" dirty="0"/>
              <a:t>[’07-’08]</a:t>
            </a:r>
          </a:p>
        </p:txBody>
      </p:sp>
      <p:sp>
        <p:nvSpPr>
          <p:cNvPr id="3" name="Content Placeholder 2"/>
          <p:cNvSpPr>
            <a:spLocks noGrp="1"/>
          </p:cNvSpPr>
          <p:nvPr>
            <p:ph idx="1"/>
          </p:nvPr>
        </p:nvSpPr>
        <p:spPr>
          <a:xfrm>
            <a:off x="609600" y="1600202"/>
            <a:ext cx="10972800" cy="4756151"/>
          </a:xfrm>
        </p:spPr>
        <p:txBody>
          <a:bodyPr>
            <a:normAutofit fontScale="85000" lnSpcReduction="20000"/>
          </a:bodyPr>
          <a:lstStyle/>
          <a:p>
            <a:r>
              <a:rPr lang="en-US" sz="4200" dirty="0"/>
              <a:t>Ethane project at Stanford </a:t>
            </a:r>
            <a:r>
              <a:rPr lang="en-US" sz="3800" dirty="0"/>
              <a:t>[SIGCOMM’07]</a:t>
            </a:r>
          </a:p>
          <a:p>
            <a:pPr lvl="1"/>
            <a:r>
              <a:rPr lang="en-US" sz="3800" dirty="0"/>
              <a:t>Enterprise access control with central controller</a:t>
            </a:r>
          </a:p>
          <a:p>
            <a:pPr lvl="1"/>
            <a:r>
              <a:rPr lang="is-IS" sz="3800" dirty="0"/>
              <a:t>… installing rules in the data plane</a:t>
            </a:r>
            <a:endParaRPr lang="en-US" sz="3800" dirty="0"/>
          </a:p>
          <a:p>
            <a:r>
              <a:rPr lang="en-US" sz="4200" dirty="0"/>
              <a:t>Generalized data plane </a:t>
            </a:r>
            <a:r>
              <a:rPr lang="en-US" sz="3800" dirty="0"/>
              <a:t>[CCR’08]</a:t>
            </a:r>
          </a:p>
          <a:p>
            <a:pPr lvl="1"/>
            <a:r>
              <a:rPr lang="en-US" sz="3800" dirty="0"/>
              <a:t>Merchant silicon chipsets</a:t>
            </a:r>
          </a:p>
          <a:p>
            <a:pPr lvl="1"/>
            <a:r>
              <a:rPr lang="en-US" sz="3800" dirty="0"/>
              <a:t>Easy to explain to outsiders</a:t>
            </a:r>
          </a:p>
          <a:p>
            <a:r>
              <a:rPr lang="en-US" sz="4200" dirty="0"/>
              <a:t>Programmable </a:t>
            </a:r>
            <a:r>
              <a:rPr lang="en-US" sz="4200" i="1" dirty="0"/>
              <a:t>control</a:t>
            </a:r>
            <a:r>
              <a:rPr lang="en-US" sz="4200" dirty="0"/>
              <a:t> plane</a:t>
            </a:r>
          </a:p>
          <a:p>
            <a:pPr lvl="1"/>
            <a:r>
              <a:rPr lang="en-US" sz="3800" dirty="0"/>
              <a:t>Deploy in campus networks</a:t>
            </a:r>
          </a:p>
          <a:p>
            <a:pPr lvl="1"/>
            <a:r>
              <a:rPr lang="en-US" sz="3800" dirty="0"/>
              <a:t>Run experiments and normal services</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1942522"/>
              </p:ext>
            </p:extLst>
          </p:nvPr>
        </p:nvGraphicFramePr>
        <p:xfrm>
          <a:off x="7871949" y="3103525"/>
          <a:ext cx="3443751" cy="2182856"/>
        </p:xfrm>
        <a:graphic>
          <a:graphicData uri="http://schemas.openxmlformats.org/drawingml/2006/table">
            <a:tbl>
              <a:tblPr firstRow="1" bandRow="1">
                <a:tableStyleId>{3C2FFA5D-87B4-456A-9821-1D502468CF0F}</a:tableStyleId>
              </a:tblPr>
              <a:tblGrid>
                <a:gridCol w="1447176">
                  <a:extLst>
                    <a:ext uri="{9D8B030D-6E8A-4147-A177-3AD203B41FA5}">
                      <a16:colId xmlns:a16="http://schemas.microsoft.com/office/drawing/2014/main" val="20000"/>
                    </a:ext>
                  </a:extLst>
                </a:gridCol>
                <a:gridCol w="1996575">
                  <a:extLst>
                    <a:ext uri="{9D8B030D-6E8A-4147-A177-3AD203B41FA5}">
                      <a16:colId xmlns:a16="http://schemas.microsoft.com/office/drawing/2014/main" val="20001"/>
                    </a:ext>
                  </a:extLst>
                </a:gridCol>
              </a:tblGrid>
              <a:tr h="545714">
                <a:tc>
                  <a:txBody>
                    <a:bodyPr/>
                    <a:lstStyle/>
                    <a:p>
                      <a:pPr algn="ctr"/>
                      <a:r>
                        <a:rPr lang="en-US" sz="2800" dirty="0"/>
                        <a:t>Match</a:t>
                      </a:r>
                    </a:p>
                  </a:txBody>
                  <a:tcPr/>
                </a:tc>
                <a:tc>
                  <a:txBody>
                    <a:bodyPr/>
                    <a:lstStyle/>
                    <a:p>
                      <a:pPr algn="ctr"/>
                      <a:r>
                        <a:rPr lang="en-US" sz="2800" dirty="0"/>
                        <a:t>Action</a:t>
                      </a:r>
                    </a:p>
                  </a:txBody>
                  <a:tcPr/>
                </a:tc>
                <a:extLst>
                  <a:ext uri="{0D108BD9-81ED-4DB2-BD59-A6C34878D82A}">
                    <a16:rowId xmlns:a16="http://schemas.microsoft.com/office/drawing/2014/main" val="10000"/>
                  </a:ext>
                </a:extLst>
              </a:tr>
              <a:tr h="545714">
                <a:tc>
                  <a:txBody>
                    <a:bodyPr/>
                    <a:lstStyle/>
                    <a:p>
                      <a:r>
                        <a:rPr lang="en-US" sz="2800" dirty="0"/>
                        <a:t>1**001</a:t>
                      </a:r>
                    </a:p>
                  </a:txBody>
                  <a:tcPr/>
                </a:tc>
                <a:tc>
                  <a:txBody>
                    <a:bodyPr/>
                    <a:lstStyle/>
                    <a:p>
                      <a:r>
                        <a:rPr lang="en-US" sz="2800" dirty="0"/>
                        <a:t>forward(1)</a:t>
                      </a:r>
                    </a:p>
                  </a:txBody>
                  <a:tcPr/>
                </a:tc>
                <a:extLst>
                  <a:ext uri="{0D108BD9-81ED-4DB2-BD59-A6C34878D82A}">
                    <a16:rowId xmlns:a16="http://schemas.microsoft.com/office/drawing/2014/main" val="10001"/>
                  </a:ext>
                </a:extLst>
              </a:tr>
              <a:tr h="545714">
                <a:tc>
                  <a:txBody>
                    <a:bodyPr/>
                    <a:lstStyle/>
                    <a:p>
                      <a:r>
                        <a:rPr lang="en-US" sz="2800" dirty="0"/>
                        <a:t>**1111</a:t>
                      </a:r>
                    </a:p>
                  </a:txBody>
                  <a:tcPr/>
                </a:tc>
                <a:tc>
                  <a:txBody>
                    <a:bodyPr/>
                    <a:lstStyle/>
                    <a:p>
                      <a:r>
                        <a:rPr lang="en-US" sz="2800" dirty="0"/>
                        <a:t>forward(2)</a:t>
                      </a:r>
                    </a:p>
                  </a:txBody>
                  <a:tcPr/>
                </a:tc>
                <a:extLst>
                  <a:ext uri="{0D108BD9-81ED-4DB2-BD59-A6C34878D82A}">
                    <a16:rowId xmlns:a16="http://schemas.microsoft.com/office/drawing/2014/main" val="10002"/>
                  </a:ext>
                </a:extLst>
              </a:tr>
              <a:tr h="545714">
                <a:tc>
                  <a:txBody>
                    <a:bodyPr/>
                    <a:lstStyle/>
                    <a:p>
                      <a:r>
                        <a:rPr lang="en-US" sz="2800" dirty="0"/>
                        <a:t>******</a:t>
                      </a:r>
                    </a:p>
                  </a:txBody>
                  <a:tcPr/>
                </a:tc>
                <a:tc>
                  <a:txBody>
                    <a:bodyPr/>
                    <a:lstStyle/>
                    <a:p>
                      <a:r>
                        <a:rPr lang="en-US" sz="2800" dirty="0"/>
                        <a:t>drop</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6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Hey, Programming Languages!</a:t>
            </a:r>
          </a:p>
        </p:txBody>
      </p:sp>
      <p:sp>
        <p:nvSpPr>
          <p:cNvPr id="3" name="Content Placeholder 2"/>
          <p:cNvSpPr>
            <a:spLocks noGrp="1"/>
          </p:cNvSpPr>
          <p:nvPr>
            <p:ph idx="1"/>
          </p:nvPr>
        </p:nvSpPr>
        <p:spPr>
          <a:xfrm>
            <a:off x="609600" y="1600202"/>
            <a:ext cx="10972800" cy="4881280"/>
          </a:xfrm>
        </p:spPr>
        <p:txBody>
          <a:bodyPr>
            <a:normAutofit/>
          </a:bodyPr>
          <a:lstStyle/>
          <a:p>
            <a:r>
              <a:rPr lang="en-US" sz="3600" dirty="0"/>
              <a:t>Match-making by Jonathan Smith</a:t>
            </a:r>
          </a:p>
          <a:p>
            <a:pPr lvl="1"/>
            <a:r>
              <a:rPr lang="en-US" sz="3200" dirty="0"/>
              <a:t>Network that adapts to new threats</a:t>
            </a:r>
          </a:p>
          <a:p>
            <a:pPr lvl="1"/>
            <a:r>
              <a:rPr lang="en-US" sz="3200" dirty="0"/>
              <a:t>Programming languages + networking</a:t>
            </a:r>
          </a:p>
          <a:p>
            <a:pPr lvl="1"/>
            <a:endParaRPr lang="en-US" sz="3200" dirty="0"/>
          </a:p>
          <a:p>
            <a:r>
              <a:rPr lang="en-US" sz="3600" dirty="0"/>
              <a:t>Programming abstractions for </a:t>
            </a:r>
            <a:r>
              <a:rPr lang="en-US" sz="3600" dirty="0" err="1"/>
              <a:t>OpenFlow</a:t>
            </a:r>
            <a:endParaRPr lang="en-US" sz="3600" dirty="0"/>
          </a:p>
          <a:p>
            <a:pPr lvl="1"/>
            <a:r>
              <a:rPr lang="en-US" sz="3200" dirty="0"/>
              <a:t>Building on the early software of others</a:t>
            </a:r>
          </a:p>
          <a:p>
            <a:pPr lvl="1"/>
            <a:r>
              <a:rPr lang="en-US" sz="3200" dirty="0" err="1"/>
              <a:t>OpenFlow</a:t>
            </a:r>
            <a:r>
              <a:rPr lang="en-US" sz="3200" dirty="0"/>
              <a:t>, </a:t>
            </a:r>
            <a:r>
              <a:rPr lang="en-US" sz="3200" dirty="0" err="1"/>
              <a:t>Mininet</a:t>
            </a:r>
            <a:r>
              <a:rPr lang="en-US" sz="3200" dirty="0"/>
              <a:t>, </a:t>
            </a:r>
            <a:r>
              <a:rPr lang="en-US" sz="3200" dirty="0" err="1"/>
              <a:t>Nox</a:t>
            </a:r>
            <a:r>
              <a:rPr lang="en-US" sz="3200" dirty="0"/>
              <a:t>, example apps, etc.</a:t>
            </a:r>
          </a:p>
          <a:p>
            <a:pPr lvl="1"/>
            <a:r>
              <a:rPr lang="en-US" sz="3200" dirty="0"/>
              <a:t>Learning by doing, and reflecting on the pain</a:t>
            </a:r>
          </a:p>
        </p:txBody>
      </p:sp>
      <p:sp>
        <p:nvSpPr>
          <p:cNvPr id="4" name="Slide Number Placeholder 3"/>
          <p:cNvSpPr>
            <a:spLocks noGrp="1"/>
          </p:cNvSpPr>
          <p:nvPr>
            <p:ph type="sldNum" sz="quarter" idx="12"/>
          </p:nvPr>
        </p:nvSpPr>
        <p:spPr/>
        <p:txBody>
          <a:bodyPr/>
          <a:lstStyle/>
          <a:p>
            <a:fld id="{1718992C-B9AF-2F49-8B31-EC7F489F3004}" type="slidenum">
              <a:rPr lang="en-US" smtClean="0"/>
              <a:t>24</a:t>
            </a:fld>
            <a:endParaRPr lang="en-US"/>
          </a:p>
        </p:txBody>
      </p:sp>
      <p:pic>
        <p:nvPicPr>
          <p:cNvPr id="5" name="Picture 4"/>
          <p:cNvPicPr>
            <a:picLocks noChangeAspect="1"/>
          </p:cNvPicPr>
          <p:nvPr/>
        </p:nvPicPr>
        <p:blipFill>
          <a:blip r:embed="rId3"/>
          <a:stretch>
            <a:fillRect/>
          </a:stretch>
        </p:blipFill>
        <p:spPr>
          <a:xfrm>
            <a:off x="8961596" y="1927276"/>
            <a:ext cx="2560666" cy="1438769"/>
          </a:xfrm>
          <a:prstGeom prst="rect">
            <a:avLst/>
          </a:prstGeom>
        </p:spPr>
      </p:pic>
      <p:pic>
        <p:nvPicPr>
          <p:cNvPr id="6" name="Picture 5"/>
          <p:cNvPicPr>
            <a:picLocks noChangeAspect="1"/>
          </p:cNvPicPr>
          <p:nvPr/>
        </p:nvPicPr>
        <p:blipFill>
          <a:blip r:embed="rId4"/>
          <a:stretch>
            <a:fillRect/>
          </a:stretch>
        </p:blipFill>
        <p:spPr>
          <a:xfrm>
            <a:off x="8961596" y="4333874"/>
            <a:ext cx="2965936" cy="1525589"/>
          </a:xfrm>
          <a:prstGeom prst="rect">
            <a:avLst/>
          </a:prstGeom>
        </p:spPr>
      </p:pic>
    </p:spTree>
    <p:extLst>
      <p:ext uri="{BB962C8B-B14F-4D97-AF65-F5344CB8AC3E}">
        <p14:creationId xmlns:p14="http://schemas.microsoft.com/office/powerpoint/2010/main" val="5098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is Not a Linguistic Formalism</a:t>
            </a:r>
          </a:p>
        </p:txBody>
      </p:sp>
      <p:sp>
        <p:nvSpPr>
          <p:cNvPr id="4" name="Slide Number Placeholder 3"/>
          <p:cNvSpPr>
            <a:spLocks noGrp="1"/>
          </p:cNvSpPr>
          <p:nvPr>
            <p:ph type="sldNum" sz="quarter" idx="12"/>
          </p:nvPr>
        </p:nvSpPr>
        <p:spPr/>
        <p:txBody>
          <a:bodyPr/>
          <a:lstStyle/>
          <a:p>
            <a:fld id="{1718992C-B9AF-2F49-8B31-EC7F489F3004}" type="slidenum">
              <a:rPr lang="en-US" smtClean="0"/>
              <a:t>25</a:t>
            </a:fld>
            <a:endParaRPr lang="en-US"/>
          </a:p>
        </p:txBody>
      </p:sp>
      <p:pic>
        <p:nvPicPr>
          <p:cNvPr id="5" name="Picture 3"/>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9777" y="1776414"/>
            <a:ext cx="29908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6602" y="3490914"/>
            <a:ext cx="29908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9777" y="5143501"/>
            <a:ext cx="2990850"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a:spLocks/>
          </p:cNvSpPr>
          <p:nvPr/>
        </p:nvSpPr>
        <p:spPr bwMode="auto">
          <a:xfrm>
            <a:off x="1308478" y="6196921"/>
            <a:ext cx="825547"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r>
              <a:rPr lang="en-US" sz="700">
                <a:solidFill>
                  <a:srgbClr val="FFFFFF"/>
                </a:solidFill>
                <a:cs typeface="Myriad Pro Light" charset="0"/>
              </a:rPr>
              <a:t>Images by Billy Perkins</a:t>
            </a:r>
          </a:p>
        </p:txBody>
      </p:sp>
      <p:sp>
        <p:nvSpPr>
          <p:cNvPr id="9" name="Rectangle 2"/>
          <p:cNvSpPr txBox="1">
            <a:spLocks noChangeArrowheads="1"/>
          </p:cNvSpPr>
          <p:nvPr/>
        </p:nvSpPr>
        <p:spPr bwMode="auto">
          <a:xfrm>
            <a:off x="5871881" y="1447800"/>
            <a:ext cx="5867400" cy="2280357"/>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latin typeface="Arial" charset="0"/>
                <a:sym typeface="Myriad Pro Semibold" charset="0"/>
              </a:rPr>
              <a:t>The Good</a:t>
            </a:r>
          </a:p>
          <a:p>
            <a:pPr lvl="1" algn="l">
              <a:lnSpc>
                <a:spcPct val="110000"/>
              </a:lnSpc>
              <a:spcBef>
                <a:spcPct val="10000"/>
              </a:spcBef>
              <a:buFont typeface="Helvetica" charset="0"/>
              <a:buChar char="–"/>
            </a:pPr>
            <a:r>
              <a:rPr lang="en-US" sz="2400" b="0" dirty="0">
                <a:latin typeface="Arial" charset="0"/>
                <a:ea typeface="ＭＳ Ｐゴシック" charset="0"/>
              </a:rPr>
              <a:t>Network-wide visibility</a:t>
            </a:r>
          </a:p>
          <a:p>
            <a:pPr lvl="1" algn="l">
              <a:lnSpc>
                <a:spcPct val="110000"/>
              </a:lnSpc>
              <a:spcBef>
                <a:spcPct val="10000"/>
              </a:spcBef>
              <a:buFont typeface="Helvetica" charset="0"/>
              <a:buChar char="–"/>
            </a:pPr>
            <a:r>
              <a:rPr lang="en-US" sz="2400" b="0" dirty="0">
                <a:latin typeface="Arial" charset="0"/>
                <a:ea typeface="ＭＳ Ｐゴシック" charset="0"/>
              </a:rPr>
              <a:t>Direct control over the switches</a:t>
            </a:r>
          </a:p>
          <a:p>
            <a:pPr lvl="1" algn="l">
              <a:lnSpc>
                <a:spcPct val="110000"/>
              </a:lnSpc>
              <a:spcBef>
                <a:spcPct val="10000"/>
              </a:spcBef>
              <a:buFont typeface="Helvetica" charset="0"/>
              <a:buChar char="–"/>
            </a:pPr>
            <a:r>
              <a:rPr lang="en-US" sz="2400" b="0" dirty="0">
                <a:latin typeface="Arial" charset="0"/>
                <a:ea typeface="ＭＳ Ｐゴシック" charset="0"/>
              </a:rPr>
              <a:t>Simple data-plane abstraction</a:t>
            </a:r>
          </a:p>
          <a:p>
            <a:pPr lvl="1" algn="l">
              <a:spcBef>
                <a:spcPct val="10000"/>
              </a:spcBef>
              <a:buFont typeface="Helvetica" charset="0"/>
              <a:buChar char="–"/>
            </a:pPr>
            <a:endParaRPr lang="en-US" b="0" dirty="0">
              <a:latin typeface="Arial" charset="0"/>
              <a:ea typeface="ＭＳ Ｐゴシック" charset="0"/>
            </a:endParaRPr>
          </a:p>
        </p:txBody>
      </p:sp>
      <p:sp>
        <p:nvSpPr>
          <p:cNvPr id="10" name="Content Placeholder 19"/>
          <p:cNvSpPr txBox="1">
            <a:spLocks/>
          </p:cNvSpPr>
          <p:nvPr/>
        </p:nvSpPr>
        <p:spPr>
          <a:xfrm>
            <a:off x="5871880" y="3276600"/>
            <a:ext cx="5424769" cy="1943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rial" charset="0"/>
                <a:cs typeface="Arial" charset="0"/>
                <a:sym typeface="Myriad Pro Semibold" charset="0"/>
              </a:rPr>
              <a:t>The Bad</a:t>
            </a:r>
          </a:p>
          <a:p>
            <a:pPr lvl="1"/>
            <a:r>
              <a:rPr lang="en-US" sz="2400" dirty="0">
                <a:latin typeface="Arial" charset="0"/>
                <a:ea typeface="Arial" charset="0"/>
                <a:cs typeface="Arial" charset="0"/>
              </a:rPr>
              <a:t>Low-level programming interface</a:t>
            </a:r>
          </a:p>
          <a:p>
            <a:pPr lvl="1"/>
            <a:r>
              <a:rPr lang="en-US" sz="2400" dirty="0">
                <a:latin typeface="Arial" charset="0"/>
                <a:ea typeface="Arial" charset="0"/>
                <a:cs typeface="Arial" charset="0"/>
              </a:rPr>
              <a:t>Functionality tied to hardware</a:t>
            </a:r>
          </a:p>
          <a:p>
            <a:pPr lvl="1"/>
            <a:r>
              <a:rPr lang="en-US" sz="2400" dirty="0">
                <a:latin typeface="Arial" charset="0"/>
                <a:ea typeface="Arial" charset="0"/>
                <a:cs typeface="Arial" charset="0"/>
              </a:rPr>
              <a:t>Explicit resource control</a:t>
            </a:r>
          </a:p>
          <a:p>
            <a:endParaRPr lang="en-US" dirty="0">
              <a:latin typeface="Arial" charset="0"/>
              <a:cs typeface="Arial" charset="0"/>
            </a:endParaRPr>
          </a:p>
        </p:txBody>
      </p:sp>
      <p:sp>
        <p:nvSpPr>
          <p:cNvPr id="11" name="Content Placeholder 26"/>
          <p:cNvSpPr txBox="1">
            <a:spLocks/>
          </p:cNvSpPr>
          <p:nvPr/>
        </p:nvSpPr>
        <p:spPr bwMode="auto">
          <a:xfrm>
            <a:off x="5871880" y="5143501"/>
            <a:ext cx="6062945" cy="1600200"/>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solidFill>
                  <a:srgbClr val="000000"/>
                </a:solidFill>
                <a:latin typeface="Arial" charset="0"/>
                <a:sym typeface="Myriad Pro Semibold" charset="0"/>
              </a:rPr>
              <a:t>The Ugly</a:t>
            </a:r>
          </a:p>
          <a:p>
            <a:pPr lvl="1" algn="l">
              <a:spcBef>
                <a:spcPct val="10000"/>
              </a:spcBef>
              <a:buFont typeface="Helvetica" charset="0"/>
              <a:buChar char="–"/>
            </a:pPr>
            <a:r>
              <a:rPr lang="en-US" sz="2400" b="0" dirty="0">
                <a:solidFill>
                  <a:srgbClr val="000000"/>
                </a:solidFill>
                <a:latin typeface="Arial" charset="0"/>
                <a:ea typeface="ＭＳ Ｐゴシック" charset="0"/>
              </a:rPr>
              <a:t>Non-modular, non-compositional</a:t>
            </a:r>
          </a:p>
          <a:p>
            <a:pPr lvl="1" algn="l">
              <a:spcBef>
                <a:spcPct val="10000"/>
              </a:spcBef>
              <a:buFont typeface="Helvetica" charset="0"/>
              <a:buChar char="–"/>
            </a:pPr>
            <a:r>
              <a:rPr lang="en-US" sz="2400" b="0" dirty="0">
                <a:solidFill>
                  <a:srgbClr val="000000"/>
                </a:solidFill>
                <a:latin typeface="Arial" charset="0"/>
                <a:ea typeface="ＭＳ Ｐゴシック" charset="0"/>
              </a:rPr>
              <a:t>Challenging distributed programming</a:t>
            </a:r>
            <a:endParaRPr lang="en-US" sz="3200" b="0" dirty="0">
              <a:solidFill>
                <a:srgbClr val="0000FF"/>
              </a:solidFill>
              <a:latin typeface="Arial" charset="0"/>
            </a:endParaRPr>
          </a:p>
        </p:txBody>
      </p:sp>
      <p:sp>
        <p:nvSpPr>
          <p:cNvPr id="12" name="TextBox 11"/>
          <p:cNvSpPr txBox="1"/>
          <p:nvPr/>
        </p:nvSpPr>
        <p:spPr>
          <a:xfrm>
            <a:off x="84189" y="6443148"/>
            <a:ext cx="2430435" cy="369332"/>
          </a:xfrm>
          <a:prstGeom prst="rect">
            <a:avLst/>
          </a:prstGeom>
          <a:noFill/>
        </p:spPr>
        <p:txBody>
          <a:bodyPr wrap="none" rtlCol="0">
            <a:spAutoFit/>
          </a:bodyPr>
          <a:lstStyle/>
          <a:p>
            <a:r>
              <a:rPr lang="en-US" dirty="0"/>
              <a:t>[Slide from Nate Foster]</a:t>
            </a:r>
          </a:p>
        </p:txBody>
      </p:sp>
    </p:spTree>
    <p:extLst>
      <p:ext uri="{BB962C8B-B14F-4D97-AF65-F5344CB8AC3E}">
        <p14:creationId xmlns:p14="http://schemas.microsoft.com/office/powerpoint/2010/main" val="5303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Frenetic: Programmable </a:t>
            </a:r>
            <a:r>
              <a:rPr lang="en-US" i="1" dirty="0"/>
              <a:t>Control</a:t>
            </a:r>
            <a:r>
              <a:rPr lang="en-US" dirty="0"/>
              <a:t> Plane</a:t>
            </a:r>
          </a:p>
        </p:txBody>
      </p:sp>
      <p:sp>
        <p:nvSpPr>
          <p:cNvPr id="4" name="Slide Number Placeholder 3"/>
          <p:cNvSpPr>
            <a:spLocks noGrp="1"/>
          </p:cNvSpPr>
          <p:nvPr>
            <p:ph type="sldNum" sz="quarter" idx="12"/>
          </p:nvPr>
        </p:nvSpPr>
        <p:spPr/>
        <p:txBody>
          <a:bodyPr/>
          <a:lstStyle/>
          <a:p>
            <a:fld id="{1718992C-B9AF-2F49-8B31-EC7F489F3004}" type="slidenum">
              <a:rPr lang="en-US" smtClean="0"/>
              <a:t>26</a:t>
            </a:fld>
            <a:endParaRPr lang="en-US"/>
          </a:p>
        </p:txBody>
      </p:sp>
      <p:pic>
        <p:nvPicPr>
          <p:cNvPr id="5" name="Picture 4"/>
          <p:cNvPicPr>
            <a:picLocks noChangeAspect="1"/>
          </p:cNvPicPr>
          <p:nvPr/>
        </p:nvPicPr>
        <p:blipFill>
          <a:blip r:embed="rId3"/>
          <a:stretch>
            <a:fillRect/>
          </a:stretch>
        </p:blipFill>
        <p:spPr>
          <a:xfrm flipH="1">
            <a:off x="4572431" y="3973229"/>
            <a:ext cx="2901773" cy="2323731"/>
          </a:xfrm>
          <a:prstGeom prst="rect">
            <a:avLst/>
          </a:prstGeom>
        </p:spPr>
      </p:pic>
      <p:sp>
        <p:nvSpPr>
          <p:cNvPr id="6" name="TextBox 5"/>
          <p:cNvSpPr txBox="1"/>
          <p:nvPr/>
        </p:nvSpPr>
        <p:spPr>
          <a:xfrm>
            <a:off x="2134494" y="5602504"/>
            <a:ext cx="2697373" cy="830997"/>
          </a:xfrm>
          <a:prstGeom prst="rect">
            <a:avLst/>
          </a:prstGeom>
          <a:noFill/>
        </p:spPr>
        <p:txBody>
          <a:bodyPr wrap="none" rtlCol="0">
            <a:spAutoFit/>
          </a:bodyPr>
          <a:lstStyle/>
          <a:p>
            <a:pPr algn="ctr"/>
            <a:r>
              <a:rPr lang="en-US" sz="2400" b="1" dirty="0"/>
              <a:t>Measure</a:t>
            </a:r>
          </a:p>
          <a:p>
            <a:pPr algn="ctr"/>
            <a:r>
              <a:rPr lang="en-US" sz="2400" dirty="0"/>
              <a:t>(query abstractions)</a:t>
            </a:r>
            <a:endParaRPr lang="en-US" dirty="0"/>
          </a:p>
        </p:txBody>
      </p:sp>
      <p:sp>
        <p:nvSpPr>
          <p:cNvPr id="7" name="TextBox 6"/>
          <p:cNvSpPr txBox="1"/>
          <p:nvPr/>
        </p:nvSpPr>
        <p:spPr>
          <a:xfrm>
            <a:off x="4726335" y="3071167"/>
            <a:ext cx="2747868" cy="830997"/>
          </a:xfrm>
          <a:prstGeom prst="rect">
            <a:avLst/>
          </a:prstGeom>
          <a:noFill/>
        </p:spPr>
        <p:txBody>
          <a:bodyPr wrap="none" rtlCol="0">
            <a:spAutoFit/>
          </a:bodyPr>
          <a:lstStyle/>
          <a:p>
            <a:pPr algn="ctr"/>
            <a:r>
              <a:rPr lang="en-US" sz="2400" b="1" dirty="0"/>
              <a:t>Compose</a:t>
            </a:r>
          </a:p>
          <a:p>
            <a:pPr algn="ctr"/>
            <a:r>
              <a:rPr lang="en-US" sz="2400" dirty="0"/>
              <a:t>(parallel, sequential)</a:t>
            </a:r>
            <a:endParaRPr lang="en-US" dirty="0"/>
          </a:p>
        </p:txBody>
      </p:sp>
      <p:sp>
        <p:nvSpPr>
          <p:cNvPr id="8" name="TextBox 7"/>
          <p:cNvSpPr txBox="1"/>
          <p:nvPr/>
        </p:nvSpPr>
        <p:spPr>
          <a:xfrm>
            <a:off x="7271706" y="5602504"/>
            <a:ext cx="2736597" cy="830997"/>
          </a:xfrm>
          <a:prstGeom prst="rect">
            <a:avLst/>
          </a:prstGeom>
          <a:noFill/>
        </p:spPr>
        <p:txBody>
          <a:bodyPr wrap="none" rtlCol="0">
            <a:spAutoFit/>
          </a:bodyPr>
          <a:lstStyle/>
          <a:p>
            <a:pPr algn="ctr"/>
            <a:r>
              <a:rPr lang="en-US" sz="2400" b="1" dirty="0"/>
              <a:t>Control</a:t>
            </a:r>
          </a:p>
          <a:p>
            <a:pPr algn="ctr"/>
            <a:r>
              <a:rPr lang="en-US" sz="2400" dirty="0"/>
              <a:t>(consistent updates)</a:t>
            </a:r>
            <a:endParaRPr lang="en-US" dirty="0"/>
          </a:p>
        </p:txBody>
      </p:sp>
      <p:cxnSp>
        <p:nvCxnSpPr>
          <p:cNvPr id="10" name="Straight Arrow Connector 9"/>
          <p:cNvCxnSpPr/>
          <p:nvPr/>
        </p:nvCxnSpPr>
        <p:spPr>
          <a:xfrm>
            <a:off x="4831866" y="2423980"/>
            <a:ext cx="50525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897403" y="2423980"/>
            <a:ext cx="498423"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54259" y="2416703"/>
            <a:ext cx="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52466" y="2020228"/>
            <a:ext cx="1584651" cy="369332"/>
          </a:xfrm>
          <a:prstGeom prst="rect">
            <a:avLst/>
          </a:prstGeom>
          <a:noFill/>
          <a:ln>
            <a:solidFill>
              <a:schemeClr val="tx2">
                <a:lumMod val="60000"/>
                <a:lumOff val="40000"/>
              </a:schemeClr>
            </a:solidFill>
          </a:ln>
        </p:spPr>
        <p:txBody>
          <a:bodyPr wrap="none" rtlCol="0">
            <a:spAutoFit/>
          </a:bodyPr>
          <a:lstStyle/>
          <a:p>
            <a:r>
              <a:rPr lang="en-US" dirty="0"/>
              <a:t>Load balancing</a:t>
            </a:r>
          </a:p>
        </p:txBody>
      </p:sp>
      <p:sp>
        <p:nvSpPr>
          <p:cNvPr id="17" name="TextBox 16"/>
          <p:cNvSpPr txBox="1"/>
          <p:nvPr/>
        </p:nvSpPr>
        <p:spPr>
          <a:xfrm>
            <a:off x="5897912" y="2020228"/>
            <a:ext cx="962315" cy="369332"/>
          </a:xfrm>
          <a:prstGeom prst="rect">
            <a:avLst/>
          </a:prstGeom>
          <a:noFill/>
          <a:ln>
            <a:solidFill>
              <a:srgbClr val="558ED5"/>
            </a:solidFill>
          </a:ln>
        </p:spPr>
        <p:txBody>
          <a:bodyPr wrap="none" rtlCol="0">
            <a:spAutoFit/>
          </a:bodyPr>
          <a:lstStyle/>
          <a:p>
            <a:r>
              <a:rPr lang="en-US" dirty="0"/>
              <a:t>Routing </a:t>
            </a:r>
          </a:p>
        </p:txBody>
      </p:sp>
      <p:sp>
        <p:nvSpPr>
          <p:cNvPr id="18" name="TextBox 17"/>
          <p:cNvSpPr txBox="1"/>
          <p:nvPr/>
        </p:nvSpPr>
        <p:spPr>
          <a:xfrm>
            <a:off x="7162304" y="2027505"/>
            <a:ext cx="1240431" cy="369332"/>
          </a:xfrm>
          <a:prstGeom prst="rect">
            <a:avLst/>
          </a:prstGeom>
          <a:noFill/>
          <a:ln>
            <a:solidFill>
              <a:srgbClr val="558ED5"/>
            </a:solidFill>
          </a:ln>
        </p:spPr>
        <p:txBody>
          <a:bodyPr wrap="none" rtlCol="0">
            <a:spAutoFit/>
          </a:bodyPr>
          <a:lstStyle/>
          <a:p>
            <a:r>
              <a:rPr lang="en-US" dirty="0"/>
              <a:t>Monitoring</a:t>
            </a:r>
          </a:p>
        </p:txBody>
      </p:sp>
      <p:sp>
        <p:nvSpPr>
          <p:cNvPr id="20" name="TextBox 19"/>
          <p:cNvSpPr txBox="1"/>
          <p:nvPr/>
        </p:nvSpPr>
        <p:spPr>
          <a:xfrm>
            <a:off x="4550324" y="1349359"/>
            <a:ext cx="3332066" cy="461665"/>
          </a:xfrm>
          <a:prstGeom prst="rect">
            <a:avLst/>
          </a:prstGeom>
          <a:noFill/>
        </p:spPr>
        <p:txBody>
          <a:bodyPr wrap="none" rtlCol="0">
            <a:spAutoFit/>
          </a:bodyPr>
          <a:lstStyle/>
          <a:p>
            <a:pPr algn="ctr"/>
            <a:r>
              <a:rPr lang="en-US" sz="2400" b="1" dirty="0"/>
              <a:t>Network-Wide Programs</a:t>
            </a:r>
          </a:p>
        </p:txBody>
      </p:sp>
      <p:sp>
        <p:nvSpPr>
          <p:cNvPr id="21" name="TextBox 20"/>
          <p:cNvSpPr txBox="1"/>
          <p:nvPr/>
        </p:nvSpPr>
        <p:spPr>
          <a:xfrm>
            <a:off x="6809451" y="1989166"/>
            <a:ext cx="312906" cy="400110"/>
          </a:xfrm>
          <a:prstGeom prst="rect">
            <a:avLst/>
          </a:prstGeom>
          <a:noFill/>
        </p:spPr>
        <p:txBody>
          <a:bodyPr wrap="none" rtlCol="0">
            <a:spAutoFit/>
          </a:bodyPr>
          <a:lstStyle/>
          <a:p>
            <a:r>
              <a:rPr lang="en-US" sz="2000" dirty="0"/>
              <a:t>+</a:t>
            </a:r>
          </a:p>
        </p:txBody>
      </p:sp>
      <p:sp>
        <p:nvSpPr>
          <p:cNvPr id="22" name="TextBox 21"/>
          <p:cNvSpPr txBox="1"/>
          <p:nvPr/>
        </p:nvSpPr>
        <p:spPr>
          <a:xfrm>
            <a:off x="5641056" y="1900760"/>
            <a:ext cx="293545" cy="523220"/>
          </a:xfrm>
          <a:prstGeom prst="rect">
            <a:avLst/>
          </a:prstGeom>
          <a:noFill/>
        </p:spPr>
        <p:txBody>
          <a:bodyPr wrap="none" rtlCol="0">
            <a:spAutoFit/>
          </a:bodyPr>
          <a:lstStyle/>
          <a:p>
            <a:r>
              <a:rPr lang="en-US" sz="2800" dirty="0"/>
              <a:t>(</a:t>
            </a:r>
          </a:p>
        </p:txBody>
      </p:sp>
      <p:sp>
        <p:nvSpPr>
          <p:cNvPr id="23" name="TextBox 22"/>
          <p:cNvSpPr txBox="1"/>
          <p:nvPr/>
        </p:nvSpPr>
        <p:spPr>
          <a:xfrm>
            <a:off x="8370689" y="1909770"/>
            <a:ext cx="293545" cy="523220"/>
          </a:xfrm>
          <a:prstGeom prst="rect">
            <a:avLst/>
          </a:prstGeom>
          <a:noFill/>
        </p:spPr>
        <p:txBody>
          <a:bodyPr wrap="none" rtlCol="0">
            <a:spAutoFit/>
          </a:bodyPr>
          <a:lstStyle/>
          <a:p>
            <a:r>
              <a:rPr lang="en-US" sz="2800" dirty="0"/>
              <a:t>)</a:t>
            </a:r>
          </a:p>
        </p:txBody>
      </p:sp>
      <p:sp>
        <p:nvSpPr>
          <p:cNvPr id="24" name="TextBox 23"/>
          <p:cNvSpPr txBox="1"/>
          <p:nvPr/>
        </p:nvSpPr>
        <p:spPr>
          <a:xfrm>
            <a:off x="5337116" y="2000353"/>
            <a:ext cx="441146" cy="400110"/>
          </a:xfrm>
          <a:prstGeom prst="rect">
            <a:avLst/>
          </a:prstGeom>
          <a:noFill/>
        </p:spPr>
        <p:txBody>
          <a:bodyPr wrap="none" rtlCol="0">
            <a:spAutoFit/>
          </a:bodyPr>
          <a:lstStyle/>
          <a:p>
            <a:r>
              <a:rPr lang="en-US" sz="2000" dirty="0"/>
              <a:t>&gt;&gt;</a:t>
            </a:r>
          </a:p>
        </p:txBody>
      </p:sp>
    </p:spTree>
    <p:extLst>
      <p:ext uri="{BB962C8B-B14F-4D97-AF65-F5344CB8AC3E}">
        <p14:creationId xmlns:p14="http://schemas.microsoft.com/office/powerpoint/2010/main" val="570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animBg="1"/>
      <p:bldP spid="17" grpId="0" animBg="1"/>
      <p:bldP spid="18" grpId="0" animBg="1"/>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latin typeface="Helvetica" charset="0"/>
                <a:ea typeface="ＭＳ Ｐゴシック" charset="0"/>
                <a:cs typeface="ＭＳ Ｐゴシック" charset="0"/>
              </a:rPr>
              <a:t>Consistent Updates: Abstraction</a:t>
            </a:r>
          </a:p>
        </p:txBody>
      </p:sp>
      <p:sp>
        <p:nvSpPr>
          <p:cNvPr id="3" name="Content Placeholder 2"/>
          <p:cNvSpPr>
            <a:spLocks noGrp="1"/>
          </p:cNvSpPr>
          <p:nvPr>
            <p:ph idx="1"/>
          </p:nvPr>
        </p:nvSpPr>
        <p:spPr>
          <a:xfrm>
            <a:off x="609600" y="1600202"/>
            <a:ext cx="10972800" cy="5257798"/>
          </a:xfrm>
        </p:spPr>
        <p:txBody>
          <a:bodyPr>
            <a:normAutofit/>
          </a:bodyPr>
          <a:lstStyle/>
          <a:p>
            <a:r>
              <a:rPr lang="en-US" sz="3600" dirty="0">
                <a:latin typeface="Arial" charset="0"/>
                <a:cs typeface="Arial" charset="0"/>
              </a:rPr>
              <a:t>Simple abstraction</a:t>
            </a:r>
          </a:p>
          <a:p>
            <a:pPr lvl="1"/>
            <a:r>
              <a:rPr lang="en-US" sz="3200" dirty="0">
                <a:latin typeface="Arial" charset="0"/>
                <a:ea typeface="Arial" charset="0"/>
                <a:cs typeface="Arial" charset="0"/>
              </a:rPr>
              <a:t>Update entire configuration at once</a:t>
            </a:r>
          </a:p>
          <a:p>
            <a:r>
              <a:rPr lang="en-US" sz="3600" dirty="0">
                <a:latin typeface="Arial" charset="0"/>
                <a:cs typeface="Arial" charset="0"/>
              </a:rPr>
              <a:t>Cheap verification</a:t>
            </a:r>
          </a:p>
          <a:p>
            <a:pPr lvl="1"/>
            <a:r>
              <a:rPr lang="en-US" sz="3200" dirty="0">
                <a:latin typeface="Arial" charset="0"/>
                <a:ea typeface="Arial" charset="0"/>
                <a:cs typeface="Arial" charset="0"/>
              </a:rPr>
              <a:t>If P</a:t>
            </a:r>
            <a:r>
              <a:rPr lang="en-US" sz="3200" baseline="-25000" dirty="0">
                <a:latin typeface="Arial" charset="0"/>
                <a:ea typeface="Arial" charset="0"/>
                <a:cs typeface="Arial" charset="0"/>
              </a:rPr>
              <a:t>1</a:t>
            </a:r>
            <a:r>
              <a:rPr lang="en-US" sz="3200" dirty="0">
                <a:latin typeface="Arial" charset="0"/>
                <a:ea typeface="Arial" charset="0"/>
                <a:cs typeface="Arial" charset="0"/>
              </a:rPr>
              <a:t> and P</a:t>
            </a:r>
            <a:r>
              <a:rPr lang="en-US" sz="3200" baseline="-25000" dirty="0">
                <a:latin typeface="Arial" charset="0"/>
                <a:ea typeface="Arial" charset="0"/>
                <a:cs typeface="Arial" charset="0"/>
              </a:rPr>
              <a:t>2</a:t>
            </a:r>
            <a:r>
              <a:rPr lang="en-US" sz="3200" dirty="0">
                <a:latin typeface="Arial" charset="0"/>
                <a:ea typeface="Arial" charset="0"/>
                <a:cs typeface="Arial" charset="0"/>
              </a:rPr>
              <a:t> satisfy an invariant</a:t>
            </a:r>
          </a:p>
          <a:p>
            <a:pPr lvl="1"/>
            <a:r>
              <a:rPr lang="en-US" sz="3200" dirty="0">
                <a:latin typeface="Arial" charset="0"/>
                <a:ea typeface="Arial" charset="0"/>
                <a:cs typeface="Arial" charset="0"/>
              </a:rPr>
              <a:t>Then the invariant </a:t>
            </a:r>
            <a:r>
              <a:rPr lang="en-US" sz="3200" i="1" dirty="0">
                <a:latin typeface="Arial" charset="0"/>
                <a:ea typeface="Arial" charset="0"/>
                <a:cs typeface="Arial" charset="0"/>
              </a:rPr>
              <a:t>always</a:t>
            </a:r>
            <a:r>
              <a:rPr lang="en-US" sz="3200" dirty="0">
                <a:latin typeface="Arial" charset="0"/>
                <a:ea typeface="Arial" charset="0"/>
                <a:cs typeface="Arial" charset="0"/>
              </a:rPr>
              <a:t> holds</a:t>
            </a:r>
          </a:p>
          <a:p>
            <a:r>
              <a:rPr lang="en-US" sz="3600" dirty="0">
                <a:latin typeface="Arial" charset="0"/>
                <a:cs typeface="Arial" charset="0"/>
              </a:rPr>
              <a:t>Run-time system does the rest</a:t>
            </a:r>
          </a:p>
          <a:p>
            <a:pPr lvl="1"/>
            <a:r>
              <a:rPr lang="en-US" sz="3200" dirty="0">
                <a:latin typeface="Arial" charset="0"/>
                <a:ea typeface="Arial" charset="0"/>
                <a:cs typeface="Arial" charset="0"/>
              </a:rPr>
              <a:t>A schedule of low-level updates</a:t>
            </a:r>
          </a:p>
          <a:p>
            <a:pPr lvl="1"/>
            <a:r>
              <a:rPr lang="en-US" sz="3200" dirty="0">
                <a:latin typeface="Arial" charset="0"/>
                <a:ea typeface="Arial" charset="0"/>
                <a:cs typeface="Arial" charset="0"/>
              </a:rPr>
              <a:t>Using only </a:t>
            </a:r>
            <a:r>
              <a:rPr lang="en-US" sz="3200" dirty="0" err="1">
                <a:latin typeface="Arial" charset="0"/>
                <a:ea typeface="Arial" charset="0"/>
                <a:cs typeface="Arial" charset="0"/>
              </a:rPr>
              <a:t>OpenFlow</a:t>
            </a:r>
            <a:r>
              <a:rPr lang="en-US" sz="3200" dirty="0">
                <a:latin typeface="Arial" charset="0"/>
                <a:ea typeface="Arial" charset="0"/>
                <a:cs typeface="Arial" charset="0"/>
              </a:rPr>
              <a:t> commands!</a:t>
            </a:r>
          </a:p>
          <a:p>
            <a:pPr lvl="1">
              <a:buFont typeface="Helvetica" charset="0"/>
              <a:buNone/>
            </a:pPr>
            <a:endParaRPr lang="en-US" dirty="0">
              <a:latin typeface="Arial" charset="0"/>
              <a:ea typeface="Arial" charset="0"/>
              <a:cs typeface="Arial" charset="0"/>
            </a:endParaRP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535F722C-7F1F-6C45-BEC2-4519078EE63C}" type="slidenum">
              <a:rPr lang="en-US" sz="1400" b="0">
                <a:latin typeface="Times New Roman" charset="0"/>
              </a:rPr>
              <a:pPr eaLnBrk="1" hangingPunct="1"/>
              <a:t>27</a:t>
            </a:fld>
            <a:endParaRPr lang="en-US" sz="1400" b="0">
              <a:latin typeface="Times New Roman" charset="0"/>
            </a:endParaRPr>
          </a:p>
        </p:txBody>
      </p:sp>
      <p:cxnSp>
        <p:nvCxnSpPr>
          <p:cNvPr id="52229" name="AutoShape 8"/>
          <p:cNvCxnSpPr>
            <a:cxnSpLocks noChangeShapeType="1"/>
            <a:endCxn id="52239" idx="0"/>
          </p:cNvCxnSpPr>
          <p:nvPr/>
        </p:nvCxnSpPr>
        <p:spPr bwMode="auto">
          <a:xfrm rot="10800000" flipH="1">
            <a:off x="8740775" y="3113069"/>
            <a:ext cx="788987" cy="6350"/>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0" name="AutoShape 22"/>
          <p:cNvCxnSpPr>
            <a:cxnSpLocks noChangeShapeType="1"/>
            <a:endCxn id="52249" idx="0"/>
          </p:cNvCxnSpPr>
          <p:nvPr/>
        </p:nvCxnSpPr>
        <p:spPr bwMode="auto">
          <a:xfrm rot="10800000" flipH="1">
            <a:off x="8737600" y="4183045"/>
            <a:ext cx="788987" cy="952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1" name="AutoShape 10"/>
          <p:cNvCxnSpPr>
            <a:cxnSpLocks noChangeShapeType="1"/>
            <a:endCxn id="52240" idx="0"/>
          </p:cNvCxnSpPr>
          <p:nvPr/>
        </p:nvCxnSpPr>
        <p:spPr bwMode="auto">
          <a:xfrm rot="10800000">
            <a:off x="10333037" y="3116245"/>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2" name="AutoShape 24"/>
          <p:cNvCxnSpPr>
            <a:cxnSpLocks noChangeShapeType="1"/>
            <a:endCxn id="52250" idx="0"/>
          </p:cNvCxnSpPr>
          <p:nvPr/>
        </p:nvCxnSpPr>
        <p:spPr bwMode="auto">
          <a:xfrm rot="10800000">
            <a:off x="10329862" y="4183045"/>
            <a:ext cx="811213" cy="952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3" name="AutoShape 2"/>
          <p:cNvCxnSpPr>
            <a:cxnSpLocks noChangeShapeType="1"/>
          </p:cNvCxnSpPr>
          <p:nvPr/>
        </p:nvCxnSpPr>
        <p:spPr bwMode="auto">
          <a:xfrm>
            <a:off x="9528174" y="3113070"/>
            <a:ext cx="411162"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34" name="AutoShape 3"/>
          <p:cNvCxnSpPr>
            <a:cxnSpLocks noChangeShapeType="1"/>
          </p:cNvCxnSpPr>
          <p:nvPr/>
        </p:nvCxnSpPr>
        <p:spPr bwMode="auto">
          <a:xfrm>
            <a:off x="9528174" y="3113070"/>
            <a:ext cx="804862"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3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5275" y="2900345"/>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236" name="AutoShape 5"/>
          <p:cNvCxnSpPr>
            <a:cxnSpLocks noChangeShapeType="1"/>
          </p:cNvCxnSpPr>
          <p:nvPr/>
        </p:nvCxnSpPr>
        <p:spPr bwMode="auto">
          <a:xfrm flipH="1">
            <a:off x="9939336" y="3116244"/>
            <a:ext cx="393700" cy="3190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3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88550" y="2901933"/>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4849" y="3221020"/>
            <a:ext cx="690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9" name="Freeform 9"/>
          <p:cNvSpPr>
            <a:spLocks/>
          </p:cNvSpPr>
          <p:nvPr/>
        </p:nvSpPr>
        <p:spPr bwMode="auto">
          <a:xfrm>
            <a:off x="9215437" y="2924158"/>
            <a:ext cx="627063" cy="377825"/>
          </a:xfrm>
          <a:custGeom>
            <a:avLst/>
            <a:gdLst>
              <a:gd name="T0" fmla="*/ 0 w 21600"/>
              <a:gd name="T1" fmla="*/ 4215005 h 21600"/>
              <a:gd name="T2" fmla="*/ 0 w 21600"/>
              <a:gd name="T3" fmla="*/ 2408442 h 21600"/>
              <a:gd name="T4" fmla="*/ 8969091 w 21600"/>
              <a:gd name="T5" fmla="*/ 0 h 21600"/>
              <a:gd name="T6" fmla="*/ 18138465 w 21600"/>
              <a:gd name="T7" fmla="*/ 2432581 h 21600"/>
              <a:gd name="T8" fmla="*/ 18178876 w 21600"/>
              <a:gd name="T9" fmla="*/ 4190884 h 21600"/>
              <a:gd name="T10" fmla="*/ 9049042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0" name="Freeform 11"/>
          <p:cNvSpPr>
            <a:spLocks/>
          </p:cNvSpPr>
          <p:nvPr/>
        </p:nvSpPr>
        <p:spPr bwMode="auto">
          <a:xfrm>
            <a:off x="10020300" y="2925745"/>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1" name="Freeform 12"/>
          <p:cNvSpPr>
            <a:spLocks/>
          </p:cNvSpPr>
          <p:nvPr/>
        </p:nvSpPr>
        <p:spPr bwMode="auto">
          <a:xfrm>
            <a:off x="9626599" y="3246420"/>
            <a:ext cx="627062" cy="377825"/>
          </a:xfrm>
          <a:custGeom>
            <a:avLst/>
            <a:gdLst>
              <a:gd name="T0" fmla="*/ 0 w 21600"/>
              <a:gd name="T1" fmla="*/ 4215005 h 21600"/>
              <a:gd name="T2" fmla="*/ 0 w 21600"/>
              <a:gd name="T3" fmla="*/ 2408442 h 21600"/>
              <a:gd name="T4" fmla="*/ 8969077 w 21600"/>
              <a:gd name="T5" fmla="*/ 0 h 21600"/>
              <a:gd name="T6" fmla="*/ 18138436 w 21600"/>
              <a:gd name="T7" fmla="*/ 2432581 h 21600"/>
              <a:gd name="T8" fmla="*/ 18178847 w 21600"/>
              <a:gd name="T9" fmla="*/ 4190884 h 21600"/>
              <a:gd name="T10" fmla="*/ 9049027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42" name="Line 15"/>
          <p:cNvSpPr>
            <a:spLocks noChangeShapeType="1"/>
          </p:cNvSpPr>
          <p:nvPr/>
        </p:nvSpPr>
        <p:spPr bwMode="auto">
          <a:xfrm rot="10800000" flipH="1">
            <a:off x="9940924" y="3716320"/>
            <a:ext cx="0"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cxnSp>
        <p:nvCxnSpPr>
          <p:cNvPr id="52243" name="AutoShape 16"/>
          <p:cNvCxnSpPr>
            <a:cxnSpLocks noChangeShapeType="1"/>
          </p:cNvCxnSpPr>
          <p:nvPr/>
        </p:nvCxnSpPr>
        <p:spPr bwMode="auto">
          <a:xfrm>
            <a:off x="9531350" y="4189394"/>
            <a:ext cx="803275" cy="0"/>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2244" name="AutoShape 17"/>
          <p:cNvCxnSpPr>
            <a:cxnSpLocks noChangeShapeType="1"/>
          </p:cNvCxnSpPr>
          <p:nvPr/>
        </p:nvCxnSpPr>
        <p:spPr bwMode="auto">
          <a:xfrm>
            <a:off x="9531350" y="4189395"/>
            <a:ext cx="409575"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45" name="Picture 1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6862" y="3976670"/>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246" name="AutoShape 19"/>
          <p:cNvCxnSpPr>
            <a:cxnSpLocks noChangeShapeType="1"/>
          </p:cNvCxnSpPr>
          <p:nvPr/>
        </p:nvCxnSpPr>
        <p:spPr bwMode="auto">
          <a:xfrm flipH="1">
            <a:off x="9940924" y="4189395"/>
            <a:ext cx="393700"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224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90137" y="3976670"/>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8" name="Picture 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8025" y="4297345"/>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49" name="Freeform 23"/>
          <p:cNvSpPr>
            <a:spLocks/>
          </p:cNvSpPr>
          <p:nvPr/>
        </p:nvSpPr>
        <p:spPr bwMode="auto">
          <a:xfrm>
            <a:off x="9213850"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0" name="Freeform 25"/>
          <p:cNvSpPr>
            <a:spLocks/>
          </p:cNvSpPr>
          <p:nvPr/>
        </p:nvSpPr>
        <p:spPr bwMode="auto">
          <a:xfrm>
            <a:off x="10017125"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1" name="Freeform 26"/>
          <p:cNvSpPr>
            <a:spLocks/>
          </p:cNvSpPr>
          <p:nvPr/>
        </p:nvSpPr>
        <p:spPr bwMode="auto">
          <a:xfrm>
            <a:off x="9625011" y="4316394"/>
            <a:ext cx="623888" cy="376238"/>
          </a:xfrm>
          <a:custGeom>
            <a:avLst/>
            <a:gdLst>
              <a:gd name="T0" fmla="*/ 0 w 21600"/>
              <a:gd name="T1" fmla="*/ 4197301 h 21600"/>
              <a:gd name="T2" fmla="*/ 0 w 21600"/>
              <a:gd name="T3" fmla="*/ 2398326 h 21600"/>
              <a:gd name="T4" fmla="*/ 8907763 w 21600"/>
              <a:gd name="T5" fmla="*/ 0 h 21600"/>
              <a:gd name="T6" fmla="*/ 18014448 w 21600"/>
              <a:gd name="T7" fmla="*/ 2422363 h 21600"/>
              <a:gd name="T8" fmla="*/ 18054568 w 21600"/>
              <a:gd name="T9" fmla="*/ 4173281 h 21600"/>
              <a:gd name="T10" fmla="*/ 8987164 w 21600"/>
              <a:gd name="T11" fmla="*/ 6571606 h 21600"/>
              <a:gd name="T12" fmla="*/ 0 w 21600"/>
              <a:gd name="T13" fmla="*/ 4197301 h 21600"/>
              <a:gd name="T14" fmla="*/ 0 w 21600"/>
              <a:gd name="T15" fmla="*/ 419730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2252" name="TextBox 74"/>
          <p:cNvSpPr txBox="1">
            <a:spLocks noChangeArrowheads="1"/>
          </p:cNvSpPr>
          <p:nvPr/>
        </p:nvSpPr>
        <p:spPr bwMode="auto">
          <a:xfrm>
            <a:off x="9733755" y="2424017"/>
            <a:ext cx="13244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1</a:t>
            </a:r>
          </a:p>
        </p:txBody>
      </p:sp>
      <p:sp>
        <p:nvSpPr>
          <p:cNvPr id="52253" name="TextBox 75"/>
          <p:cNvSpPr txBox="1">
            <a:spLocks noChangeArrowheads="1"/>
          </p:cNvSpPr>
          <p:nvPr/>
        </p:nvSpPr>
        <p:spPr bwMode="auto">
          <a:xfrm>
            <a:off x="9733755" y="4732319"/>
            <a:ext cx="13244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2</a:t>
            </a:r>
          </a:p>
        </p:txBody>
      </p:sp>
    </p:spTree>
    <p:extLst>
      <p:ext uri="{BB962C8B-B14F-4D97-AF65-F5344CB8AC3E}">
        <p14:creationId xmlns:p14="http://schemas.microsoft.com/office/powerpoint/2010/main" val="5347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AutoShape 2"/>
          <p:cNvCxnSpPr>
            <a:cxnSpLocks noChangeShapeType="1"/>
          </p:cNvCxnSpPr>
          <p:nvPr/>
        </p:nvCxnSpPr>
        <p:spPr bwMode="auto">
          <a:xfrm>
            <a:off x="7941169" y="3155244"/>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1" name="AutoShape 5"/>
          <p:cNvCxnSpPr>
            <a:cxnSpLocks noChangeShapeType="1"/>
          </p:cNvCxnSpPr>
          <p:nvPr/>
        </p:nvCxnSpPr>
        <p:spPr bwMode="auto">
          <a:xfrm flipH="1">
            <a:off x="8352331" y="3156832"/>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2" name="AutoShape 10"/>
          <p:cNvCxnSpPr>
            <a:cxnSpLocks noChangeShapeType="1"/>
          </p:cNvCxnSpPr>
          <p:nvPr/>
        </p:nvCxnSpPr>
        <p:spPr bwMode="auto">
          <a:xfrm rot="10800000">
            <a:off x="7306169" y="3147306"/>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sp>
        <p:nvSpPr>
          <p:cNvPr id="53253" name="Title 1"/>
          <p:cNvSpPr>
            <a:spLocks noGrp="1"/>
          </p:cNvSpPr>
          <p:nvPr>
            <p:ph type="title"/>
          </p:nvPr>
        </p:nvSpPr>
        <p:spPr/>
        <p:txBody>
          <a:bodyPr>
            <a:normAutofit/>
          </a:bodyPr>
          <a:lstStyle/>
          <a:p>
            <a:r>
              <a:rPr lang="en-US" dirty="0">
                <a:latin typeface="Helvetica" charset="0"/>
                <a:ea typeface="ＭＳ Ｐゴシック" charset="0"/>
                <a:cs typeface="ＭＳ Ｐゴシック" charset="0"/>
              </a:rPr>
              <a:t>Consistent Updates: Two Phases</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latin typeface="Arial" charset="0"/>
                <a:cs typeface="Arial" charset="0"/>
              </a:rPr>
              <a:t>Version numbers</a:t>
            </a:r>
          </a:p>
          <a:p>
            <a:pPr lvl="1"/>
            <a:r>
              <a:rPr lang="en-US" dirty="0">
                <a:latin typeface="Arial" charset="0"/>
                <a:ea typeface="Arial" charset="0"/>
                <a:cs typeface="Arial" charset="0"/>
              </a:rPr>
              <a:t>Stamp packet with version number (VLAN tag)</a:t>
            </a:r>
          </a:p>
          <a:p>
            <a:r>
              <a:rPr lang="en-US" i="1" dirty="0">
                <a:latin typeface="Arial" charset="0"/>
                <a:cs typeface="Arial" charset="0"/>
              </a:rPr>
              <a:t>Unobservable</a:t>
            </a:r>
            <a:r>
              <a:rPr lang="en-US" dirty="0">
                <a:latin typeface="Arial" charset="0"/>
                <a:cs typeface="Arial" charset="0"/>
              </a:rPr>
              <a:t> updates</a:t>
            </a:r>
          </a:p>
          <a:p>
            <a:pPr lvl="1"/>
            <a:r>
              <a:rPr lang="en-US" dirty="0">
                <a:latin typeface="Arial" charset="0"/>
                <a:ea typeface="Arial" charset="0"/>
                <a:cs typeface="Arial" charset="0"/>
              </a:rPr>
              <a:t>Add rules for P</a:t>
            </a:r>
            <a:r>
              <a:rPr lang="en-US" baseline="-25000" dirty="0">
                <a:latin typeface="Arial" charset="0"/>
                <a:ea typeface="Arial" charset="0"/>
                <a:cs typeface="Arial" charset="0"/>
              </a:rPr>
              <a:t>2</a:t>
            </a:r>
            <a:r>
              <a:rPr lang="en-US" dirty="0">
                <a:latin typeface="Arial" charset="0"/>
                <a:ea typeface="Arial" charset="0"/>
                <a:cs typeface="Arial" charset="0"/>
              </a:rPr>
              <a:t> in the interior</a:t>
            </a:r>
          </a:p>
          <a:p>
            <a:r>
              <a:rPr lang="en-US" i="1" dirty="0">
                <a:latin typeface="Arial" charset="0"/>
                <a:cs typeface="Arial" charset="0"/>
              </a:rPr>
              <a:t>One-touch</a:t>
            </a:r>
            <a:r>
              <a:rPr lang="en-US" dirty="0">
                <a:latin typeface="Arial" charset="0"/>
                <a:cs typeface="Arial" charset="0"/>
              </a:rPr>
              <a:t> updates</a:t>
            </a:r>
          </a:p>
          <a:p>
            <a:pPr lvl="1"/>
            <a:r>
              <a:rPr lang="en-US" dirty="0">
                <a:latin typeface="Arial" charset="0"/>
                <a:ea typeface="Arial" charset="0"/>
                <a:cs typeface="Arial" charset="0"/>
              </a:rPr>
              <a:t>Add rules to stamp packets </a:t>
            </a:r>
            <a:br>
              <a:rPr lang="en-US" dirty="0">
                <a:latin typeface="Arial" charset="0"/>
                <a:ea typeface="Arial" charset="0"/>
                <a:cs typeface="Arial" charset="0"/>
              </a:rPr>
            </a:br>
            <a:r>
              <a:rPr lang="en-US" dirty="0">
                <a:latin typeface="Arial" charset="0"/>
                <a:ea typeface="Arial" charset="0"/>
                <a:cs typeface="Arial" charset="0"/>
              </a:rPr>
              <a:t>with version # P</a:t>
            </a:r>
            <a:r>
              <a:rPr lang="en-US" baseline="-25000" dirty="0">
                <a:latin typeface="Arial" charset="0"/>
                <a:ea typeface="Arial" charset="0"/>
                <a:cs typeface="Arial" charset="0"/>
              </a:rPr>
              <a:t>2</a:t>
            </a:r>
            <a:r>
              <a:rPr lang="en-US" dirty="0">
                <a:latin typeface="Arial" charset="0"/>
                <a:ea typeface="Arial" charset="0"/>
                <a:cs typeface="Arial" charset="0"/>
              </a:rPr>
              <a:t> at the edge</a:t>
            </a:r>
          </a:p>
          <a:p>
            <a:r>
              <a:rPr lang="en-US" dirty="0">
                <a:latin typeface="Arial" charset="0"/>
                <a:cs typeface="Arial" charset="0"/>
              </a:rPr>
              <a:t>Remove old rules</a:t>
            </a:r>
          </a:p>
          <a:p>
            <a:pPr lvl="1"/>
            <a:r>
              <a:rPr lang="en-US" dirty="0">
                <a:latin typeface="Arial" charset="0"/>
                <a:ea typeface="Arial" charset="0"/>
                <a:cs typeface="Arial" charset="0"/>
              </a:rPr>
              <a:t>Wait for some time, then</a:t>
            </a:r>
            <a:br>
              <a:rPr lang="en-US" dirty="0">
                <a:latin typeface="Arial" charset="0"/>
                <a:ea typeface="Arial" charset="0"/>
                <a:cs typeface="Arial" charset="0"/>
              </a:rPr>
            </a:br>
            <a:r>
              <a:rPr lang="en-US" dirty="0">
                <a:latin typeface="Arial" charset="0"/>
                <a:ea typeface="Arial" charset="0"/>
                <a:cs typeface="Arial" charset="0"/>
              </a:rPr>
              <a:t>remove all version # P</a:t>
            </a:r>
            <a:r>
              <a:rPr lang="en-US" baseline="-25000" dirty="0">
                <a:latin typeface="Arial" charset="0"/>
                <a:ea typeface="Arial" charset="0"/>
                <a:cs typeface="Arial" charset="0"/>
              </a:rPr>
              <a:t>1</a:t>
            </a:r>
            <a:r>
              <a:rPr lang="en-US" dirty="0">
                <a:latin typeface="Arial" charset="0"/>
                <a:ea typeface="Arial" charset="0"/>
                <a:cs typeface="Arial" charset="0"/>
              </a:rPr>
              <a:t> rules</a:t>
            </a:r>
          </a:p>
        </p:txBody>
      </p:sp>
      <p:sp>
        <p:nvSpPr>
          <p:cNvPr id="532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90A4398B-C302-044A-90CB-45ACA34E27B7}" type="slidenum">
              <a:rPr lang="en-US" sz="1400" b="0">
                <a:latin typeface="Times New Roman" charset="0"/>
              </a:rPr>
              <a:pPr eaLnBrk="1" hangingPunct="1"/>
              <a:t>28</a:t>
            </a:fld>
            <a:endParaRPr lang="en-US" sz="1400" b="0">
              <a:latin typeface="Times New Roman" charset="0"/>
            </a:endParaRPr>
          </a:p>
        </p:txBody>
      </p:sp>
      <p:cxnSp>
        <p:nvCxnSpPr>
          <p:cNvPr id="53256" name="AutoShape 8"/>
          <p:cNvCxnSpPr>
            <a:cxnSpLocks noChangeShapeType="1"/>
          </p:cNvCxnSpPr>
          <p:nvPr/>
        </p:nvCxnSpPr>
        <p:spPr bwMode="auto">
          <a:xfrm rot="10800000" flipH="1">
            <a:off x="8087218" y="3152069"/>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7" name="AutoShape 10"/>
          <p:cNvCxnSpPr>
            <a:cxnSpLocks noChangeShapeType="1"/>
            <a:endCxn id="53262" idx="0"/>
          </p:cNvCxnSpPr>
          <p:nvPr/>
        </p:nvCxnSpPr>
        <p:spPr bwMode="auto">
          <a:xfrm rot="10800000">
            <a:off x="9681069" y="3153657"/>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8" name="AutoShape 2"/>
          <p:cNvCxnSpPr>
            <a:cxnSpLocks noChangeShapeType="1"/>
          </p:cNvCxnSpPr>
          <p:nvPr/>
        </p:nvCxnSpPr>
        <p:spPr bwMode="auto">
          <a:xfrm>
            <a:off x="8876206" y="3152069"/>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59" name="AutoShape 3"/>
          <p:cNvCxnSpPr>
            <a:cxnSpLocks noChangeShapeType="1"/>
          </p:cNvCxnSpPr>
          <p:nvPr/>
        </p:nvCxnSpPr>
        <p:spPr bwMode="auto">
          <a:xfrm>
            <a:off x="8876207" y="3152068"/>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60" name="AutoShape 5"/>
          <p:cNvCxnSpPr>
            <a:cxnSpLocks noChangeShapeType="1"/>
          </p:cNvCxnSpPr>
          <p:nvPr/>
        </p:nvCxnSpPr>
        <p:spPr bwMode="auto">
          <a:xfrm flipH="1">
            <a:off x="9287369" y="3153657"/>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61"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34994" y="2939344"/>
            <a:ext cx="690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Freeform 11"/>
          <p:cNvSpPr>
            <a:spLocks/>
          </p:cNvSpPr>
          <p:nvPr/>
        </p:nvSpPr>
        <p:spPr bwMode="auto">
          <a:xfrm>
            <a:off x="9366744" y="2964744"/>
            <a:ext cx="627063" cy="377825"/>
          </a:xfrm>
          <a:custGeom>
            <a:avLst/>
            <a:gdLst>
              <a:gd name="T0" fmla="*/ 0 w 21600"/>
              <a:gd name="T1" fmla="*/ 4227477 h 21600"/>
              <a:gd name="T2" fmla="*/ 0 w 21600"/>
              <a:gd name="T3" fmla="*/ 2415579 h 21600"/>
              <a:gd name="T4" fmla="*/ 8969091 w 21600"/>
              <a:gd name="T5" fmla="*/ 0 h 21600"/>
              <a:gd name="T6" fmla="*/ 18138465 w 21600"/>
              <a:gd name="T7" fmla="*/ 2439787 h 21600"/>
              <a:gd name="T8" fmla="*/ 18178876 w 21600"/>
              <a:gd name="T9" fmla="*/ 4203268 h 21600"/>
              <a:gd name="T10" fmla="*/ 9049042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3"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10969" y="2947282"/>
            <a:ext cx="690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4" name="Freeform 11"/>
          <p:cNvSpPr>
            <a:spLocks/>
          </p:cNvSpPr>
          <p:nvPr/>
        </p:nvSpPr>
        <p:spPr bwMode="auto">
          <a:xfrm>
            <a:off x="7642719" y="2972682"/>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330764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6" name="Freeform 25"/>
          <p:cNvSpPr>
            <a:spLocks/>
          </p:cNvSpPr>
          <p:nvPr/>
        </p:nvSpPr>
        <p:spPr bwMode="auto">
          <a:xfrm>
            <a:off x="89143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28790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8" name="Freeform 25"/>
          <p:cNvSpPr>
            <a:spLocks/>
          </p:cNvSpPr>
          <p:nvPr/>
        </p:nvSpPr>
        <p:spPr bwMode="auto">
          <a:xfrm>
            <a:off x="8533307" y="28964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6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330764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70" name="Freeform 25"/>
          <p:cNvSpPr>
            <a:spLocks/>
          </p:cNvSpPr>
          <p:nvPr/>
        </p:nvSpPr>
        <p:spPr bwMode="auto">
          <a:xfrm>
            <a:off x="80761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cxnSp>
        <p:nvCxnSpPr>
          <p:cNvPr id="53271" name="AutoShape 2"/>
          <p:cNvCxnSpPr>
            <a:cxnSpLocks noChangeShapeType="1"/>
          </p:cNvCxnSpPr>
          <p:nvPr/>
        </p:nvCxnSpPr>
        <p:spPr bwMode="auto">
          <a:xfrm>
            <a:off x="7941169" y="4555419"/>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2" name="AutoShape 5"/>
          <p:cNvCxnSpPr>
            <a:cxnSpLocks noChangeShapeType="1"/>
          </p:cNvCxnSpPr>
          <p:nvPr/>
        </p:nvCxnSpPr>
        <p:spPr bwMode="auto">
          <a:xfrm flipH="1">
            <a:off x="8352331" y="4557007"/>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3" name="AutoShape 10"/>
          <p:cNvCxnSpPr>
            <a:cxnSpLocks noChangeShapeType="1"/>
          </p:cNvCxnSpPr>
          <p:nvPr/>
        </p:nvCxnSpPr>
        <p:spPr bwMode="auto">
          <a:xfrm rot="10800000">
            <a:off x="7306169" y="4547481"/>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4" name="AutoShape 8"/>
          <p:cNvCxnSpPr>
            <a:cxnSpLocks noChangeShapeType="1"/>
          </p:cNvCxnSpPr>
          <p:nvPr/>
        </p:nvCxnSpPr>
        <p:spPr bwMode="auto">
          <a:xfrm rot="10800000" flipH="1">
            <a:off x="8087218" y="4552244"/>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5" name="AutoShape 10"/>
          <p:cNvCxnSpPr>
            <a:cxnSpLocks noChangeShapeType="1"/>
          </p:cNvCxnSpPr>
          <p:nvPr/>
        </p:nvCxnSpPr>
        <p:spPr bwMode="auto">
          <a:xfrm rot="10800000">
            <a:off x="9681069" y="4553832"/>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6" name="AutoShape 2"/>
          <p:cNvCxnSpPr>
            <a:cxnSpLocks noChangeShapeType="1"/>
          </p:cNvCxnSpPr>
          <p:nvPr/>
        </p:nvCxnSpPr>
        <p:spPr bwMode="auto">
          <a:xfrm>
            <a:off x="8876206" y="4552244"/>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7" name="AutoShape 3"/>
          <p:cNvCxnSpPr>
            <a:cxnSpLocks noChangeShapeType="1"/>
          </p:cNvCxnSpPr>
          <p:nvPr/>
        </p:nvCxnSpPr>
        <p:spPr bwMode="auto">
          <a:xfrm>
            <a:off x="8876207" y="4552243"/>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78" name="AutoShape 5"/>
          <p:cNvCxnSpPr>
            <a:cxnSpLocks noChangeShapeType="1"/>
          </p:cNvCxnSpPr>
          <p:nvPr/>
        </p:nvCxnSpPr>
        <p:spPr bwMode="auto">
          <a:xfrm flipH="1">
            <a:off x="9287369" y="4553832"/>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7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47078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0" name="Freeform 25"/>
          <p:cNvSpPr>
            <a:spLocks/>
          </p:cNvSpPr>
          <p:nvPr/>
        </p:nvSpPr>
        <p:spPr bwMode="auto">
          <a:xfrm>
            <a:off x="89143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427919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2" name="Freeform 25"/>
          <p:cNvSpPr>
            <a:spLocks/>
          </p:cNvSpPr>
          <p:nvPr/>
        </p:nvSpPr>
        <p:spPr bwMode="auto">
          <a:xfrm>
            <a:off x="8533307" y="42966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47078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4" name="Freeform 25"/>
          <p:cNvSpPr>
            <a:spLocks/>
          </p:cNvSpPr>
          <p:nvPr/>
        </p:nvSpPr>
        <p:spPr bwMode="auto">
          <a:xfrm>
            <a:off x="80761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4337932"/>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6" name="Freeform 25"/>
          <p:cNvSpPr>
            <a:spLocks/>
          </p:cNvSpPr>
          <p:nvPr/>
        </p:nvSpPr>
        <p:spPr bwMode="auto">
          <a:xfrm>
            <a:off x="7610969" y="43553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8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430776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8" name="Freeform 25"/>
          <p:cNvSpPr>
            <a:spLocks/>
          </p:cNvSpPr>
          <p:nvPr/>
        </p:nvSpPr>
        <p:spPr bwMode="auto">
          <a:xfrm>
            <a:off x="9447707" y="43252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cxnSp>
        <p:nvCxnSpPr>
          <p:cNvPr id="53289" name="AutoShape 2"/>
          <p:cNvCxnSpPr>
            <a:cxnSpLocks noChangeShapeType="1"/>
          </p:cNvCxnSpPr>
          <p:nvPr/>
        </p:nvCxnSpPr>
        <p:spPr bwMode="auto">
          <a:xfrm>
            <a:off x="7941169" y="5927019"/>
            <a:ext cx="411163" cy="3222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0" name="AutoShape 5"/>
          <p:cNvCxnSpPr>
            <a:cxnSpLocks noChangeShapeType="1"/>
          </p:cNvCxnSpPr>
          <p:nvPr/>
        </p:nvCxnSpPr>
        <p:spPr bwMode="auto">
          <a:xfrm flipH="1">
            <a:off x="8352331" y="5928607"/>
            <a:ext cx="393700"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1" name="AutoShape 10"/>
          <p:cNvCxnSpPr>
            <a:cxnSpLocks noChangeShapeType="1"/>
          </p:cNvCxnSpPr>
          <p:nvPr/>
        </p:nvCxnSpPr>
        <p:spPr bwMode="auto">
          <a:xfrm rot="10800000">
            <a:off x="7306169" y="5919081"/>
            <a:ext cx="428625" cy="4762"/>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2" name="AutoShape 8"/>
          <p:cNvCxnSpPr>
            <a:cxnSpLocks noChangeShapeType="1"/>
          </p:cNvCxnSpPr>
          <p:nvPr/>
        </p:nvCxnSpPr>
        <p:spPr bwMode="auto">
          <a:xfrm rot="10800000" flipH="1">
            <a:off x="8087218" y="5923844"/>
            <a:ext cx="788988" cy="4763"/>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3" name="AutoShape 10"/>
          <p:cNvCxnSpPr>
            <a:cxnSpLocks noChangeShapeType="1"/>
          </p:cNvCxnSpPr>
          <p:nvPr/>
        </p:nvCxnSpPr>
        <p:spPr bwMode="auto">
          <a:xfrm rot="10800000">
            <a:off x="9681069" y="5925432"/>
            <a:ext cx="809625" cy="31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4" name="AutoShape 2"/>
          <p:cNvCxnSpPr>
            <a:cxnSpLocks noChangeShapeType="1"/>
          </p:cNvCxnSpPr>
          <p:nvPr/>
        </p:nvCxnSpPr>
        <p:spPr bwMode="auto">
          <a:xfrm>
            <a:off x="8876206" y="5923844"/>
            <a:ext cx="411162" cy="320675"/>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5" name="AutoShape 3"/>
          <p:cNvCxnSpPr>
            <a:cxnSpLocks noChangeShapeType="1"/>
          </p:cNvCxnSpPr>
          <p:nvPr/>
        </p:nvCxnSpPr>
        <p:spPr bwMode="auto">
          <a:xfrm>
            <a:off x="8876207" y="5923843"/>
            <a:ext cx="803275" cy="1588"/>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cxnSp>
        <p:nvCxnSpPr>
          <p:cNvPr id="53296" name="AutoShape 5"/>
          <p:cNvCxnSpPr>
            <a:cxnSpLocks noChangeShapeType="1"/>
          </p:cNvCxnSpPr>
          <p:nvPr/>
        </p:nvCxnSpPr>
        <p:spPr bwMode="auto">
          <a:xfrm flipH="1">
            <a:off x="9287369" y="5925432"/>
            <a:ext cx="392113" cy="319087"/>
          </a:xfrm>
          <a:prstGeom prst="straightConnector1">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cxnSp>
      <p:pic>
        <p:nvPicPr>
          <p:cNvPr id="5329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60794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98" name="Freeform 25"/>
          <p:cNvSpPr>
            <a:spLocks/>
          </p:cNvSpPr>
          <p:nvPr/>
        </p:nvSpPr>
        <p:spPr bwMode="auto">
          <a:xfrm>
            <a:off x="89143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29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5650794"/>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0" name="Freeform 25"/>
          <p:cNvSpPr>
            <a:spLocks/>
          </p:cNvSpPr>
          <p:nvPr/>
        </p:nvSpPr>
        <p:spPr bwMode="auto">
          <a:xfrm>
            <a:off x="8533307" y="56682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607941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2" name="Freeform 25"/>
          <p:cNvSpPr>
            <a:spLocks/>
          </p:cNvSpPr>
          <p:nvPr/>
        </p:nvSpPr>
        <p:spPr bwMode="auto">
          <a:xfrm>
            <a:off x="80761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5709532"/>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4" name="Freeform 25"/>
          <p:cNvSpPr>
            <a:spLocks/>
          </p:cNvSpPr>
          <p:nvPr/>
        </p:nvSpPr>
        <p:spPr bwMode="auto">
          <a:xfrm>
            <a:off x="7610969" y="57269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330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5679369"/>
            <a:ext cx="6889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306" name="Freeform 25"/>
          <p:cNvSpPr>
            <a:spLocks/>
          </p:cNvSpPr>
          <p:nvPr/>
        </p:nvSpPr>
        <p:spPr bwMode="auto">
          <a:xfrm>
            <a:off x="9447707" y="56968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53307" name="Line 15"/>
          <p:cNvSpPr>
            <a:spLocks noChangeShapeType="1"/>
          </p:cNvSpPr>
          <p:nvPr/>
        </p:nvSpPr>
        <p:spPr bwMode="auto">
          <a:xfrm rot="10800000" flipH="1">
            <a:off x="8830168" y="2469444"/>
            <a:ext cx="1588"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308" name="Line 15"/>
          <p:cNvSpPr>
            <a:spLocks noChangeShapeType="1"/>
          </p:cNvSpPr>
          <p:nvPr/>
        </p:nvSpPr>
        <p:spPr bwMode="auto">
          <a:xfrm rot="10800000" flipH="1">
            <a:off x="8830168" y="3764844"/>
            <a:ext cx="1588" cy="309563"/>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309" name="Line 15"/>
          <p:cNvSpPr>
            <a:spLocks noChangeShapeType="1"/>
          </p:cNvSpPr>
          <p:nvPr/>
        </p:nvSpPr>
        <p:spPr bwMode="auto">
          <a:xfrm rot="10800000" flipH="1">
            <a:off x="8830168" y="5131681"/>
            <a:ext cx="1588" cy="309562"/>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Tree>
    <p:extLst>
      <p:ext uri="{BB962C8B-B14F-4D97-AF65-F5344CB8AC3E}">
        <p14:creationId xmlns:p14="http://schemas.microsoft.com/office/powerpoint/2010/main" val="175949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7636342" y="4819258"/>
            <a:ext cx="2783146" cy="1481935"/>
          </a:xfrm>
          <a:prstGeom prst="rect">
            <a:avLst/>
          </a:prstGeom>
        </p:spPr>
      </p:pic>
      <p:sp>
        <p:nvSpPr>
          <p:cNvPr id="2" name="Title 1"/>
          <p:cNvSpPr>
            <a:spLocks noGrp="1"/>
          </p:cNvSpPr>
          <p:nvPr>
            <p:ph type="title"/>
          </p:nvPr>
        </p:nvSpPr>
        <p:spPr>
          <a:xfrm>
            <a:off x="1855760" y="274639"/>
            <a:ext cx="8597900" cy="1143000"/>
          </a:xfrm>
        </p:spPr>
        <p:txBody>
          <a:bodyPr>
            <a:normAutofit fontScale="90000"/>
          </a:bodyPr>
          <a:lstStyle/>
          <a:p>
            <a:r>
              <a:rPr lang="en-US" dirty="0"/>
              <a:t>Innovation Above, Below, and Alongside</a:t>
            </a:r>
          </a:p>
        </p:txBody>
      </p:sp>
      <p:sp>
        <p:nvSpPr>
          <p:cNvPr id="4" name="Slide Number Placeholder 3"/>
          <p:cNvSpPr>
            <a:spLocks noGrp="1"/>
          </p:cNvSpPr>
          <p:nvPr>
            <p:ph type="sldNum" sz="quarter" idx="12"/>
          </p:nvPr>
        </p:nvSpPr>
        <p:spPr/>
        <p:txBody>
          <a:bodyPr/>
          <a:lstStyle/>
          <a:p>
            <a:fld id="{1718992C-B9AF-2F49-8B31-EC7F489F3004}" type="slidenum">
              <a:rPr lang="en-US" smtClean="0"/>
              <a:t>2</a:t>
            </a:fld>
            <a:endParaRPr lang="en-US"/>
          </a:p>
        </p:txBody>
      </p:sp>
      <p:grpSp>
        <p:nvGrpSpPr>
          <p:cNvPr id="37" name="Group 36"/>
          <p:cNvGrpSpPr/>
          <p:nvPr/>
        </p:nvGrpSpPr>
        <p:grpSpPr>
          <a:xfrm>
            <a:off x="1981200" y="1325319"/>
            <a:ext cx="8661400" cy="2153939"/>
            <a:chOff x="457200" y="1351261"/>
            <a:chExt cx="8661400" cy="2153939"/>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989139"/>
              <a:ext cx="1650266" cy="1135061"/>
            </a:xfrm>
            <a:prstGeom prst="rect">
              <a:avLst/>
            </a:prstGeom>
          </p:spPr>
        </p:pic>
        <p:pic>
          <p:nvPicPr>
            <p:cNvPr id="8" name="Picture 7"/>
            <p:cNvPicPr>
              <a:picLocks noChangeAspect="1"/>
            </p:cNvPicPr>
            <p:nvPr/>
          </p:nvPicPr>
          <p:blipFill>
            <a:blip r:embed="rId5"/>
            <a:stretch>
              <a:fillRect/>
            </a:stretch>
          </p:blipFill>
          <p:spPr>
            <a:xfrm>
              <a:off x="2313373" y="1917700"/>
              <a:ext cx="2119394" cy="1587500"/>
            </a:xfrm>
            <a:prstGeom prst="rect">
              <a:avLst/>
            </a:prstGeom>
          </p:spPr>
        </p:pic>
        <p:pic>
          <p:nvPicPr>
            <p:cNvPr id="11" name="Picture 10"/>
            <p:cNvPicPr>
              <a:picLocks noChangeAspect="1"/>
            </p:cNvPicPr>
            <p:nvPr/>
          </p:nvPicPr>
          <p:blipFill>
            <a:blip r:embed="rId6"/>
            <a:stretch>
              <a:fillRect/>
            </a:stretch>
          </p:blipFill>
          <p:spPr>
            <a:xfrm>
              <a:off x="4569292" y="1989139"/>
              <a:ext cx="1543050" cy="1314450"/>
            </a:xfrm>
            <a:prstGeom prst="rect">
              <a:avLst/>
            </a:prstGeom>
          </p:spPr>
        </p:pic>
        <p:pic>
          <p:nvPicPr>
            <p:cNvPr id="12" name="Picture 11"/>
            <p:cNvPicPr>
              <a:picLocks noChangeAspect="1"/>
            </p:cNvPicPr>
            <p:nvPr/>
          </p:nvPicPr>
          <p:blipFill>
            <a:blip r:embed="rId7"/>
            <a:stretch>
              <a:fillRect/>
            </a:stretch>
          </p:blipFill>
          <p:spPr>
            <a:xfrm>
              <a:off x="6343650" y="2208214"/>
              <a:ext cx="2774950" cy="876300"/>
            </a:xfrm>
            <a:prstGeom prst="rect">
              <a:avLst/>
            </a:prstGeom>
          </p:spPr>
        </p:pic>
        <p:sp>
          <p:nvSpPr>
            <p:cNvPr id="13" name="TextBox 12"/>
            <p:cNvSpPr txBox="1"/>
            <p:nvPr/>
          </p:nvSpPr>
          <p:spPr>
            <a:xfrm>
              <a:off x="3624065" y="1351261"/>
              <a:ext cx="1716752" cy="461665"/>
            </a:xfrm>
            <a:prstGeom prst="rect">
              <a:avLst/>
            </a:prstGeom>
            <a:noFill/>
          </p:spPr>
          <p:txBody>
            <a:bodyPr wrap="none" rtlCol="0">
              <a:spAutoFit/>
            </a:bodyPr>
            <a:lstStyle/>
            <a:p>
              <a:r>
                <a:rPr lang="en-US" sz="2400" dirty="0">
                  <a:solidFill>
                    <a:srgbClr val="FF0000"/>
                  </a:solidFill>
                </a:rPr>
                <a:t>Applications</a:t>
              </a:r>
            </a:p>
          </p:txBody>
        </p:sp>
      </p:grpSp>
      <p:grpSp>
        <p:nvGrpSpPr>
          <p:cNvPr id="40" name="Group 39"/>
          <p:cNvGrpSpPr/>
          <p:nvPr/>
        </p:nvGrpSpPr>
        <p:grpSpPr>
          <a:xfrm>
            <a:off x="1846800" y="5300907"/>
            <a:ext cx="7523144" cy="1517378"/>
            <a:chOff x="322800" y="5300907"/>
            <a:chExt cx="7523144" cy="1517378"/>
          </a:xfrm>
        </p:grpSpPr>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5640" y="5957096"/>
              <a:ext cx="1219976" cy="700662"/>
            </a:xfrm>
            <a:prstGeom prst="rect">
              <a:avLst/>
            </a:prstGeom>
          </p:spPr>
        </p:pic>
        <p:pic>
          <p:nvPicPr>
            <p:cNvPr id="31" name="Picture 30"/>
            <p:cNvPicPr>
              <a:picLocks noChangeAspect="1"/>
            </p:cNvPicPr>
            <p:nvPr/>
          </p:nvPicPr>
          <p:blipFill>
            <a:blip r:embed="rId9"/>
            <a:stretch>
              <a:fillRect/>
            </a:stretch>
          </p:blipFill>
          <p:spPr>
            <a:xfrm>
              <a:off x="3263850" y="5758423"/>
              <a:ext cx="1037908" cy="103790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800" y="5736469"/>
              <a:ext cx="1484793" cy="1081816"/>
            </a:xfrm>
            <a:prstGeom prst="rect">
              <a:avLst/>
            </a:prstGeom>
          </p:spPr>
        </p:pic>
        <p:pic>
          <p:nvPicPr>
            <p:cNvPr id="33" name="Picture 32"/>
            <p:cNvPicPr>
              <a:picLocks noChangeAspect="1"/>
            </p:cNvPicPr>
            <p:nvPr/>
          </p:nvPicPr>
          <p:blipFill>
            <a:blip r:embed="rId11"/>
            <a:stretch>
              <a:fillRect/>
            </a:stretch>
          </p:blipFill>
          <p:spPr>
            <a:xfrm>
              <a:off x="4296857" y="5799190"/>
              <a:ext cx="1196945" cy="893105"/>
            </a:xfrm>
            <a:prstGeom prst="rect">
              <a:avLst/>
            </a:prstGeom>
          </p:spPr>
        </p:pic>
        <p:pic>
          <p:nvPicPr>
            <p:cNvPr id="34" name="Picture 33"/>
            <p:cNvPicPr>
              <a:picLocks noChangeAspect="1"/>
            </p:cNvPicPr>
            <p:nvPr/>
          </p:nvPicPr>
          <p:blipFill>
            <a:blip r:embed="rId12"/>
            <a:stretch>
              <a:fillRect/>
            </a:stretch>
          </p:blipFill>
          <p:spPr>
            <a:xfrm>
              <a:off x="5369161" y="5300907"/>
              <a:ext cx="1495424" cy="1495424"/>
            </a:xfrm>
            <a:prstGeom prst="rect">
              <a:avLst/>
            </a:prstGeom>
          </p:spPr>
        </p:pic>
        <p:sp>
          <p:nvSpPr>
            <p:cNvPr id="35" name="TextBox 34"/>
            <p:cNvSpPr txBox="1"/>
            <p:nvPr/>
          </p:nvSpPr>
          <p:spPr>
            <a:xfrm>
              <a:off x="6864585" y="6277377"/>
              <a:ext cx="981359" cy="461665"/>
            </a:xfrm>
            <a:prstGeom prst="rect">
              <a:avLst/>
            </a:prstGeom>
            <a:noFill/>
          </p:spPr>
          <p:txBody>
            <a:bodyPr wrap="none" rtlCol="0">
              <a:spAutoFit/>
            </a:bodyPr>
            <a:lstStyle/>
            <a:p>
              <a:r>
                <a:rPr lang="en-US" sz="2400" dirty="0">
                  <a:solidFill>
                    <a:srgbClr val="FF0000"/>
                  </a:solidFill>
                </a:rPr>
                <a:t>Media</a:t>
              </a:r>
            </a:p>
          </p:txBody>
        </p:sp>
      </p:grpSp>
      <p:pic>
        <p:nvPicPr>
          <p:cNvPr id="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22583" y="3844433"/>
            <a:ext cx="496372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35"/>
          <p:cNvSpPr txBox="1"/>
          <p:nvPr/>
        </p:nvSpPr>
        <p:spPr>
          <a:xfrm>
            <a:off x="5155316" y="4100514"/>
            <a:ext cx="1873140" cy="707886"/>
          </a:xfrm>
          <a:prstGeom prst="rect">
            <a:avLst/>
          </a:prstGeom>
          <a:noFill/>
        </p:spPr>
        <p:txBody>
          <a:bodyPr wrap="none" rtlCol="0">
            <a:spAutoFit/>
          </a:bodyPr>
          <a:lstStyle/>
          <a:p>
            <a:pPr algn="ctr"/>
            <a:r>
              <a:rPr lang="en-US" sz="4000">
                <a:solidFill>
                  <a:schemeClr val="tx2">
                    <a:lumMod val="75000"/>
                  </a:schemeClr>
                </a:solidFill>
              </a:rPr>
              <a:t>Internet</a:t>
            </a:r>
            <a:endParaRPr lang="en-US" sz="4000" dirty="0">
              <a:solidFill>
                <a:schemeClr val="tx2">
                  <a:lumMod val="75000"/>
                </a:schemeClr>
              </a:solidFill>
            </a:endParaRPr>
          </a:p>
        </p:txBody>
      </p:sp>
      <p:pic>
        <p:nvPicPr>
          <p:cNvPr id="14" name="Picture 13"/>
          <p:cNvPicPr>
            <a:picLocks noChangeAspect="1"/>
          </p:cNvPicPr>
          <p:nvPr/>
        </p:nvPicPr>
        <p:blipFill>
          <a:blip r:embed="rId14"/>
          <a:stretch>
            <a:fillRect/>
          </a:stretch>
        </p:blipFill>
        <p:spPr>
          <a:xfrm>
            <a:off x="2166539" y="3382473"/>
            <a:ext cx="1632734" cy="1017584"/>
          </a:xfrm>
          <a:prstGeom prst="rect">
            <a:avLst/>
          </a:prstGeom>
        </p:spPr>
      </p:pic>
      <p:pic>
        <p:nvPicPr>
          <p:cNvPr id="16" name="Picture 15"/>
          <p:cNvPicPr>
            <a:picLocks noChangeAspect="1"/>
          </p:cNvPicPr>
          <p:nvPr/>
        </p:nvPicPr>
        <p:blipFill>
          <a:blip r:embed="rId15"/>
          <a:stretch>
            <a:fillRect/>
          </a:stretch>
        </p:blipFill>
        <p:spPr>
          <a:xfrm>
            <a:off x="8799070" y="3488536"/>
            <a:ext cx="1780030" cy="1506539"/>
          </a:xfrm>
          <a:prstGeom prst="rect">
            <a:avLst/>
          </a:prstGeom>
        </p:spPr>
      </p:pic>
      <p:cxnSp>
        <p:nvCxnSpPr>
          <p:cNvPr id="20" name="Straight Connector 19"/>
          <p:cNvCxnSpPr/>
          <p:nvPr/>
        </p:nvCxnSpPr>
        <p:spPr>
          <a:xfrm flipH="1">
            <a:off x="8084648" y="4265620"/>
            <a:ext cx="803322" cy="539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367922" y="4091188"/>
            <a:ext cx="701784" cy="2228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403304" y="5129216"/>
            <a:ext cx="878574" cy="461665"/>
          </a:xfrm>
          <a:prstGeom prst="rect">
            <a:avLst/>
          </a:prstGeom>
          <a:noFill/>
        </p:spPr>
        <p:txBody>
          <a:bodyPr wrap="none" rtlCol="0">
            <a:spAutoFit/>
          </a:bodyPr>
          <a:lstStyle/>
          <a:p>
            <a:r>
              <a:rPr lang="en-US" sz="2400" dirty="0">
                <a:solidFill>
                  <a:srgbClr val="FF0000"/>
                </a:solidFill>
              </a:rPr>
              <a:t>Hosts</a:t>
            </a:r>
          </a:p>
        </p:txBody>
      </p:sp>
      <p:pic>
        <p:nvPicPr>
          <p:cNvPr id="15" name="Picture 14"/>
          <p:cNvPicPr>
            <a:picLocks noChangeAspect="1"/>
          </p:cNvPicPr>
          <p:nvPr/>
        </p:nvPicPr>
        <p:blipFill>
          <a:blip r:embed="rId16"/>
          <a:stretch>
            <a:fillRect/>
          </a:stretch>
        </p:blipFill>
        <p:spPr>
          <a:xfrm flipH="1">
            <a:off x="1524001" y="4340230"/>
            <a:ext cx="1865067" cy="1397000"/>
          </a:xfrm>
          <a:prstGeom prst="rect">
            <a:avLst/>
          </a:prstGeom>
        </p:spPr>
      </p:pic>
      <p:cxnSp>
        <p:nvCxnSpPr>
          <p:cNvPr id="21" name="Straight Connector 20"/>
          <p:cNvCxnSpPr/>
          <p:nvPr/>
        </p:nvCxnSpPr>
        <p:spPr>
          <a:xfrm flipH="1" flipV="1">
            <a:off x="7804150" y="5072860"/>
            <a:ext cx="756164" cy="445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06335" y="4790879"/>
            <a:ext cx="1031039" cy="22801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3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OpenFlow</a:t>
            </a:r>
            <a:r>
              <a:rPr lang="en-US" dirty="0"/>
              <a:t> Use Cases</a:t>
            </a:r>
          </a:p>
        </p:txBody>
      </p:sp>
      <p:sp>
        <p:nvSpPr>
          <p:cNvPr id="3" name="Content Placeholder 2"/>
          <p:cNvSpPr>
            <a:spLocks noGrp="1"/>
          </p:cNvSpPr>
          <p:nvPr>
            <p:ph idx="1"/>
          </p:nvPr>
        </p:nvSpPr>
        <p:spPr>
          <a:xfrm>
            <a:off x="609600" y="1600202"/>
            <a:ext cx="10972800" cy="4914898"/>
          </a:xfrm>
        </p:spPr>
        <p:txBody>
          <a:bodyPr>
            <a:normAutofit/>
          </a:bodyPr>
          <a:lstStyle/>
          <a:p>
            <a:r>
              <a:rPr lang="en-US" dirty="0"/>
              <a:t>Wide range of uses cases</a:t>
            </a:r>
          </a:p>
          <a:p>
            <a:pPr lvl="1"/>
            <a:r>
              <a:rPr lang="en-US" dirty="0"/>
              <a:t>Server load balancing</a:t>
            </a:r>
          </a:p>
          <a:p>
            <a:pPr lvl="1"/>
            <a:r>
              <a:rPr lang="en-US" dirty="0"/>
              <a:t>Heavy-hitter detection</a:t>
            </a:r>
          </a:p>
          <a:p>
            <a:pPr lvl="1"/>
            <a:r>
              <a:rPr lang="en-US" dirty="0"/>
              <a:t>Denial-of-service attack mitigation</a:t>
            </a:r>
          </a:p>
          <a:p>
            <a:pPr lvl="1"/>
            <a:r>
              <a:rPr lang="en-US" dirty="0" err="1"/>
              <a:t>Middlebox</a:t>
            </a:r>
            <a:r>
              <a:rPr lang="en-US" dirty="0"/>
              <a:t> traffic steering</a:t>
            </a:r>
          </a:p>
          <a:p>
            <a:pPr lvl="1"/>
            <a:r>
              <a:rPr lang="en-US" dirty="0"/>
              <a:t>Seamless end-host mobility</a:t>
            </a:r>
          </a:p>
          <a:p>
            <a:r>
              <a:rPr lang="en-US" dirty="0"/>
              <a:t>Cloud provider killer use cases</a:t>
            </a:r>
          </a:p>
          <a:p>
            <a:pPr lvl="1"/>
            <a:r>
              <a:rPr lang="en-US" dirty="0"/>
              <a:t>Traffic engineering in private backbones (Google)</a:t>
            </a:r>
          </a:p>
          <a:p>
            <a:pPr lvl="1"/>
            <a:r>
              <a:rPr lang="en-US" dirty="0"/>
              <a:t>Network virtualization in multi-tenant data centers (</a:t>
            </a:r>
            <a:r>
              <a:rPr lang="en-US" dirty="0" err="1"/>
              <a:t>Nicira</a:t>
            </a:r>
            <a:r>
              <a:rPr lang="en-US" dirty="0"/>
              <a:t>)</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29</a:t>
            </a:fld>
            <a:endParaRPr lang="en-US"/>
          </a:p>
        </p:txBody>
      </p:sp>
      <p:sp>
        <p:nvSpPr>
          <p:cNvPr id="6" name="TextBox 5"/>
          <p:cNvSpPr txBox="1"/>
          <p:nvPr/>
        </p:nvSpPr>
        <p:spPr>
          <a:xfrm>
            <a:off x="7682312" y="3614921"/>
            <a:ext cx="2418529" cy="954107"/>
          </a:xfrm>
          <a:prstGeom prst="rect">
            <a:avLst/>
          </a:prstGeom>
          <a:solidFill>
            <a:schemeClr val="tx2">
              <a:lumMod val="20000"/>
              <a:lumOff val="80000"/>
            </a:schemeClr>
          </a:solidFill>
        </p:spPr>
        <p:txBody>
          <a:bodyPr wrap="square" rtlCol="0">
            <a:spAutoFit/>
          </a:bodyPr>
          <a:lstStyle/>
          <a:p>
            <a:pPr algn="ctr"/>
            <a:r>
              <a:rPr lang="en-US" sz="2800" dirty="0"/>
              <a:t>Programming </a:t>
            </a:r>
          </a:p>
          <a:p>
            <a:pPr algn="ctr"/>
            <a:r>
              <a:rPr lang="en-US" sz="2800" dirty="0"/>
              <a:t>Abstractions</a:t>
            </a:r>
          </a:p>
        </p:txBody>
      </p:sp>
      <p:sp>
        <p:nvSpPr>
          <p:cNvPr id="7" name="TextBox 6"/>
          <p:cNvSpPr txBox="1"/>
          <p:nvPr/>
        </p:nvSpPr>
        <p:spPr>
          <a:xfrm>
            <a:off x="7957751" y="1842447"/>
            <a:ext cx="1828800" cy="523220"/>
          </a:xfrm>
          <a:prstGeom prst="rect">
            <a:avLst/>
          </a:prstGeom>
          <a:solidFill>
            <a:schemeClr val="tx2">
              <a:lumMod val="20000"/>
              <a:lumOff val="80000"/>
            </a:schemeClr>
          </a:solidFill>
        </p:spPr>
        <p:txBody>
          <a:bodyPr wrap="square" rtlCol="0">
            <a:spAutoFit/>
          </a:bodyPr>
          <a:lstStyle/>
          <a:p>
            <a:pPr algn="ctr"/>
            <a:r>
              <a:rPr lang="en-US" sz="2800"/>
              <a:t>Use Cases</a:t>
            </a:r>
            <a:endParaRPr lang="en-US" sz="2800" dirty="0"/>
          </a:p>
        </p:txBody>
      </p:sp>
      <p:cxnSp>
        <p:nvCxnSpPr>
          <p:cNvPr id="12" name="Straight Arrow Connector 11"/>
          <p:cNvCxnSpPr>
            <a:endCxn id="7" idx="2"/>
          </p:cNvCxnSpPr>
          <p:nvPr/>
        </p:nvCxnSpPr>
        <p:spPr>
          <a:xfrm flipH="1" flipV="1">
            <a:off x="8872151" y="2365667"/>
            <a:ext cx="19426" cy="1249256"/>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Limitations</a:t>
            </a:r>
            <a:endParaRPr lang="en-US" sz="3100" dirty="0"/>
          </a:p>
        </p:txBody>
      </p:sp>
      <p:sp>
        <p:nvSpPr>
          <p:cNvPr id="3" name="Content Placeholder 2"/>
          <p:cNvSpPr>
            <a:spLocks noGrp="1"/>
          </p:cNvSpPr>
          <p:nvPr>
            <p:ph idx="1"/>
          </p:nvPr>
        </p:nvSpPr>
        <p:spPr/>
        <p:txBody>
          <a:bodyPr>
            <a:noAutofit/>
          </a:bodyPr>
          <a:lstStyle/>
          <a:p>
            <a:r>
              <a:rPr lang="en-US" sz="3600" dirty="0" err="1"/>
              <a:t>OpenFlow</a:t>
            </a:r>
            <a:r>
              <a:rPr lang="en-US" sz="3600" dirty="0"/>
              <a:t> 1.0</a:t>
            </a:r>
          </a:p>
          <a:p>
            <a:pPr lvl="1"/>
            <a:r>
              <a:rPr lang="en-US" sz="3200" dirty="0"/>
              <a:t>One rule table</a:t>
            </a:r>
          </a:p>
          <a:p>
            <a:pPr lvl="1"/>
            <a:r>
              <a:rPr lang="en-US" sz="3200" dirty="0"/>
              <a:t>Limited headers and actions</a:t>
            </a:r>
          </a:p>
          <a:p>
            <a:pPr lvl="1"/>
            <a:r>
              <a:rPr lang="en-US" sz="3200" dirty="0"/>
              <a:t>Sending packets to the controller</a:t>
            </a:r>
          </a:p>
          <a:p>
            <a:r>
              <a:rPr lang="en-US" sz="3600" dirty="0"/>
              <a:t>Later version of </a:t>
            </a:r>
            <a:r>
              <a:rPr lang="en-US" sz="3600" dirty="0" err="1"/>
              <a:t>OpenFlow</a:t>
            </a:r>
            <a:endParaRPr lang="en-US" sz="3600" dirty="0"/>
          </a:p>
          <a:p>
            <a:pPr lvl="1"/>
            <a:r>
              <a:rPr lang="en-US" sz="3200" dirty="0"/>
              <a:t>More tables, headers, actions</a:t>
            </a:r>
          </a:p>
          <a:p>
            <a:pPr lvl="1"/>
            <a:r>
              <a:rPr lang="en-US" sz="3200" dirty="0"/>
              <a:t>But, still never enough</a:t>
            </a:r>
          </a:p>
          <a:p>
            <a:pPr lvl="1"/>
            <a:r>
              <a:rPr lang="en-US" sz="3200" dirty="0"/>
              <a:t>Where does it stop?!?</a:t>
            </a:r>
          </a:p>
        </p:txBody>
      </p:sp>
      <p:sp>
        <p:nvSpPr>
          <p:cNvPr id="4" name="Slide Number Placeholder 3"/>
          <p:cNvSpPr>
            <a:spLocks noGrp="1"/>
          </p:cNvSpPr>
          <p:nvPr>
            <p:ph type="sldNum" sz="quarter" idx="12"/>
          </p:nvPr>
        </p:nvSpPr>
        <p:spPr/>
        <p:txBody>
          <a:bodyPr/>
          <a:lstStyle/>
          <a:p>
            <a:fld id="{1718992C-B9AF-2F49-8B31-EC7F489F3004}" type="slidenum">
              <a:rPr lang="en-US" smtClean="0"/>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3106412"/>
              </p:ext>
            </p:extLst>
          </p:nvPr>
        </p:nvGraphicFramePr>
        <p:xfrm>
          <a:off x="7355840" y="2563707"/>
          <a:ext cx="4297680" cy="2743200"/>
        </p:xfrm>
        <a:graphic>
          <a:graphicData uri="http://schemas.openxmlformats.org/drawingml/2006/table">
            <a:tbl>
              <a:tblPr firstRow="1" bandRow="1">
                <a:tableStyleId>{5C22544A-7EE6-4342-B048-85BDC9FD1C3A}</a:tableStyleId>
              </a:tblPr>
              <a:tblGrid>
                <a:gridCol w="1320203">
                  <a:extLst>
                    <a:ext uri="{9D8B030D-6E8A-4147-A177-3AD203B41FA5}">
                      <a16:colId xmlns:a16="http://schemas.microsoft.com/office/drawing/2014/main" val="20000"/>
                    </a:ext>
                  </a:extLst>
                </a:gridCol>
                <a:gridCol w="1351877">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370840">
                <a:tc>
                  <a:txBody>
                    <a:bodyPr/>
                    <a:lstStyle/>
                    <a:p>
                      <a:pPr algn="ctr"/>
                      <a:r>
                        <a:rPr lang="en-US" sz="2400" dirty="0"/>
                        <a:t>Version</a:t>
                      </a:r>
                    </a:p>
                  </a:txBody>
                  <a:tcPr/>
                </a:tc>
                <a:tc>
                  <a:txBody>
                    <a:bodyPr/>
                    <a:lstStyle/>
                    <a:p>
                      <a:pPr algn="ctr"/>
                      <a:r>
                        <a:rPr lang="en-US" sz="2400" dirty="0"/>
                        <a:t>Date</a:t>
                      </a:r>
                    </a:p>
                  </a:txBody>
                  <a:tcPr/>
                </a:tc>
                <a:tc>
                  <a:txBody>
                    <a:bodyPr/>
                    <a:lstStyle/>
                    <a:p>
                      <a:pPr algn="ctr"/>
                      <a:r>
                        <a:rPr lang="en-US" sz="2400" dirty="0"/>
                        <a:t>#</a:t>
                      </a:r>
                      <a:r>
                        <a:rPr lang="en-US" sz="2400" baseline="0" dirty="0"/>
                        <a:t> Headers</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OF 1.0</a:t>
                      </a:r>
                    </a:p>
                  </a:txBody>
                  <a:tcPr/>
                </a:tc>
                <a:tc>
                  <a:txBody>
                    <a:bodyPr/>
                    <a:lstStyle/>
                    <a:p>
                      <a:pPr algn="ctr"/>
                      <a:r>
                        <a:rPr lang="en-US" sz="2400" dirty="0"/>
                        <a:t>Dec ‘09</a:t>
                      </a:r>
                    </a:p>
                  </a:txBody>
                  <a:tcPr/>
                </a:tc>
                <a:tc>
                  <a:txBody>
                    <a:bodyPr/>
                    <a:lstStyle/>
                    <a:p>
                      <a:pPr algn="ctr"/>
                      <a:r>
                        <a:rPr lang="en-US" sz="2400" dirty="0"/>
                        <a:t>12</a:t>
                      </a:r>
                    </a:p>
                  </a:txBody>
                  <a:tcPr/>
                </a:tc>
                <a:extLst>
                  <a:ext uri="{0D108BD9-81ED-4DB2-BD59-A6C34878D82A}">
                    <a16:rowId xmlns:a16="http://schemas.microsoft.com/office/drawing/2014/main" val="10001"/>
                  </a:ext>
                </a:extLst>
              </a:tr>
              <a:tr h="370840">
                <a:tc>
                  <a:txBody>
                    <a:bodyPr/>
                    <a:lstStyle/>
                    <a:p>
                      <a:pPr algn="ctr"/>
                      <a:r>
                        <a:rPr lang="en-US" sz="2400" dirty="0"/>
                        <a:t>OF 1.1</a:t>
                      </a:r>
                    </a:p>
                  </a:txBody>
                  <a:tcPr/>
                </a:tc>
                <a:tc>
                  <a:txBody>
                    <a:bodyPr/>
                    <a:lstStyle/>
                    <a:p>
                      <a:pPr algn="ctr"/>
                      <a:r>
                        <a:rPr lang="en-US" sz="2400" dirty="0"/>
                        <a:t>Feb ‘11</a:t>
                      </a:r>
                    </a:p>
                  </a:txBody>
                  <a:tcPr/>
                </a:tc>
                <a:tc>
                  <a:txBody>
                    <a:bodyPr/>
                    <a:lstStyle/>
                    <a:p>
                      <a:pPr algn="ctr"/>
                      <a:r>
                        <a:rPr lang="en-US" sz="2400" dirty="0"/>
                        <a:t>15</a:t>
                      </a:r>
                    </a:p>
                  </a:txBody>
                  <a:tcPr/>
                </a:tc>
                <a:extLst>
                  <a:ext uri="{0D108BD9-81ED-4DB2-BD59-A6C34878D82A}">
                    <a16:rowId xmlns:a16="http://schemas.microsoft.com/office/drawing/2014/main" val="10002"/>
                  </a:ext>
                </a:extLst>
              </a:tr>
              <a:tr h="370840">
                <a:tc>
                  <a:txBody>
                    <a:bodyPr/>
                    <a:lstStyle/>
                    <a:p>
                      <a:pPr algn="ctr"/>
                      <a:r>
                        <a:rPr lang="en-US" sz="2400" dirty="0"/>
                        <a:t>OF 1.2</a:t>
                      </a:r>
                    </a:p>
                  </a:txBody>
                  <a:tcPr/>
                </a:tc>
                <a:tc>
                  <a:txBody>
                    <a:bodyPr/>
                    <a:lstStyle/>
                    <a:p>
                      <a:pPr algn="ctr"/>
                      <a:r>
                        <a:rPr lang="en-US" sz="2400" dirty="0"/>
                        <a:t>Dec ‘11</a:t>
                      </a:r>
                    </a:p>
                  </a:txBody>
                  <a:tcPr/>
                </a:tc>
                <a:tc>
                  <a:txBody>
                    <a:bodyPr/>
                    <a:lstStyle/>
                    <a:p>
                      <a:pPr algn="ctr"/>
                      <a:r>
                        <a:rPr lang="en-US" sz="2400" dirty="0"/>
                        <a:t>36</a:t>
                      </a:r>
                    </a:p>
                  </a:txBody>
                  <a:tcPr/>
                </a:tc>
                <a:extLst>
                  <a:ext uri="{0D108BD9-81ED-4DB2-BD59-A6C34878D82A}">
                    <a16:rowId xmlns:a16="http://schemas.microsoft.com/office/drawing/2014/main" val="10003"/>
                  </a:ext>
                </a:extLst>
              </a:tr>
              <a:tr h="370840">
                <a:tc>
                  <a:txBody>
                    <a:bodyPr/>
                    <a:lstStyle/>
                    <a:p>
                      <a:pPr algn="ctr"/>
                      <a:r>
                        <a:rPr lang="en-US" sz="2400" dirty="0"/>
                        <a:t>OF 1.3</a:t>
                      </a:r>
                    </a:p>
                  </a:txBody>
                  <a:tcPr/>
                </a:tc>
                <a:tc>
                  <a:txBody>
                    <a:bodyPr/>
                    <a:lstStyle/>
                    <a:p>
                      <a:pPr algn="ctr"/>
                      <a:r>
                        <a:rPr lang="en-US" sz="2400" dirty="0"/>
                        <a:t>Jun</a:t>
                      </a:r>
                      <a:r>
                        <a:rPr lang="en-US" sz="2400" baseline="0" dirty="0"/>
                        <a:t> ‘12</a:t>
                      </a:r>
                      <a:endParaRPr lang="en-US" sz="2400" dirty="0"/>
                    </a:p>
                  </a:txBody>
                  <a:tcPr/>
                </a:tc>
                <a:tc>
                  <a:txBody>
                    <a:bodyPr/>
                    <a:lstStyle/>
                    <a:p>
                      <a:pPr algn="ctr"/>
                      <a:r>
                        <a:rPr lang="en-US" sz="2400" dirty="0"/>
                        <a:t>40</a:t>
                      </a:r>
                    </a:p>
                  </a:txBody>
                  <a:tcPr/>
                </a:tc>
                <a:extLst>
                  <a:ext uri="{0D108BD9-81ED-4DB2-BD59-A6C34878D82A}">
                    <a16:rowId xmlns:a16="http://schemas.microsoft.com/office/drawing/2014/main" val="10004"/>
                  </a:ext>
                </a:extLst>
              </a:tr>
              <a:tr h="370840">
                <a:tc>
                  <a:txBody>
                    <a:bodyPr/>
                    <a:lstStyle/>
                    <a:p>
                      <a:pPr algn="ctr"/>
                      <a:r>
                        <a:rPr lang="en-US" sz="2400" dirty="0"/>
                        <a:t>OF</a:t>
                      </a:r>
                      <a:r>
                        <a:rPr lang="en-US" sz="2400" baseline="0" dirty="0"/>
                        <a:t> 1.4</a:t>
                      </a:r>
                      <a:endParaRPr lang="en-US" sz="2400" dirty="0"/>
                    </a:p>
                  </a:txBody>
                  <a:tcPr/>
                </a:tc>
                <a:tc>
                  <a:txBody>
                    <a:bodyPr/>
                    <a:lstStyle/>
                    <a:p>
                      <a:pPr algn="ctr"/>
                      <a:r>
                        <a:rPr lang="en-US" sz="2400" dirty="0"/>
                        <a:t>Oct ‘13</a:t>
                      </a:r>
                    </a:p>
                  </a:txBody>
                  <a:tcPr/>
                </a:tc>
                <a:tc>
                  <a:txBody>
                    <a:bodyPr/>
                    <a:lstStyle/>
                    <a:p>
                      <a:pPr algn="ctr"/>
                      <a:r>
                        <a:rPr lang="en-US" sz="2400" dirty="0"/>
                        <a:t>41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52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Programmable Data Planes </a:t>
            </a:r>
            <a:r>
              <a:rPr lang="en-US" sz="3600" dirty="0"/>
              <a:t>(as observer)</a:t>
            </a:r>
            <a:endParaRPr lang="en-US" sz="3100" dirty="0"/>
          </a:p>
        </p:txBody>
      </p:sp>
      <p:sp>
        <p:nvSpPr>
          <p:cNvPr id="3" name="Content Placeholder 2"/>
          <p:cNvSpPr>
            <a:spLocks noGrp="1"/>
          </p:cNvSpPr>
          <p:nvPr>
            <p:ph idx="1"/>
          </p:nvPr>
        </p:nvSpPr>
        <p:spPr/>
        <p:txBody>
          <a:bodyPr>
            <a:normAutofit/>
          </a:bodyPr>
          <a:lstStyle/>
          <a:p>
            <a:r>
              <a:rPr lang="is-IS" dirty="0"/>
              <a:t>Data plane designed for programmability</a:t>
            </a:r>
          </a:p>
          <a:p>
            <a:pPr lvl="1"/>
            <a:r>
              <a:rPr lang="is-IS" dirty="0"/>
              <a:t>RMT paper at SIGCOMM’13 (from Stanford and TI)</a:t>
            </a:r>
          </a:p>
          <a:p>
            <a:pPr lvl="1"/>
            <a:r>
              <a:rPr lang="is-IS" dirty="0"/>
              <a:t>A </a:t>
            </a:r>
            <a:r>
              <a:rPr lang="is-IS" i="1" dirty="0"/>
              <a:t>performance-first </a:t>
            </a:r>
            <a:r>
              <a:rPr lang="is-IS" dirty="0"/>
              <a:t>variant of active networking</a:t>
            </a:r>
          </a:p>
        </p:txBody>
      </p:sp>
      <p:sp>
        <p:nvSpPr>
          <p:cNvPr id="4" name="Slide Number Placeholder 3"/>
          <p:cNvSpPr>
            <a:spLocks noGrp="1"/>
          </p:cNvSpPr>
          <p:nvPr>
            <p:ph type="sldNum" sz="quarter" idx="12"/>
          </p:nvPr>
        </p:nvSpPr>
        <p:spPr/>
        <p:txBody>
          <a:bodyPr/>
          <a:lstStyle/>
          <a:p>
            <a:fld id="{1718992C-B9AF-2F49-8B31-EC7F489F3004}" type="slidenum">
              <a:rPr lang="en-US" smtClean="0"/>
              <a:t>31</a:t>
            </a:fld>
            <a:endParaRPr lang="en-US"/>
          </a:p>
        </p:txBody>
      </p:sp>
      <p:sp>
        <p:nvSpPr>
          <p:cNvPr id="5" name="TextBox 4"/>
          <p:cNvSpPr txBox="1"/>
          <p:nvPr/>
        </p:nvSpPr>
        <p:spPr>
          <a:xfrm>
            <a:off x="5597608" y="6356353"/>
            <a:ext cx="872355" cy="369332"/>
          </a:xfrm>
          <a:prstGeom prst="rect">
            <a:avLst/>
          </a:prstGeom>
          <a:noFill/>
        </p:spPr>
        <p:txBody>
          <a:bodyPr wrap="none" rtlCol="0" anchor="b">
            <a:spAutoFit/>
          </a:bodyPr>
          <a:lstStyle/>
          <a:p>
            <a:pPr algn="ctr"/>
            <a:r>
              <a:rPr lang="en-US" b="1" dirty="0">
                <a:latin typeface="Myriad Pro" charset="0"/>
                <a:ea typeface="Myriad Pro" charset="0"/>
                <a:cs typeface="Myriad Pro" charset="0"/>
              </a:rPr>
              <a:t>Stages</a:t>
            </a:r>
          </a:p>
        </p:txBody>
      </p:sp>
      <p:grpSp>
        <p:nvGrpSpPr>
          <p:cNvPr id="6" name="Group 5"/>
          <p:cNvGrpSpPr/>
          <p:nvPr/>
        </p:nvGrpSpPr>
        <p:grpSpPr>
          <a:xfrm>
            <a:off x="1636468" y="3605499"/>
            <a:ext cx="8794635" cy="2788648"/>
            <a:chOff x="174682" y="1722839"/>
            <a:chExt cx="8794635" cy="2788648"/>
          </a:xfrm>
        </p:grpSpPr>
        <p:sp>
          <p:nvSpPr>
            <p:cNvPr id="7" name="Rounded Rectangle 6"/>
            <p:cNvSpPr/>
            <p:nvPr/>
          </p:nvSpPr>
          <p:spPr>
            <a:xfrm>
              <a:off x="7154001" y="1737042"/>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p:cNvGrpSpPr/>
            <p:nvPr/>
          </p:nvGrpSpPr>
          <p:grpSpPr>
            <a:xfrm>
              <a:off x="7502388" y="2400352"/>
              <a:ext cx="780766" cy="427769"/>
              <a:chOff x="6858000" y="3200400"/>
              <a:chExt cx="685800" cy="375739"/>
            </a:xfrm>
          </p:grpSpPr>
          <p:sp>
            <p:nvSpPr>
              <p:cNvPr id="104" name="Rectangle 1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498829" y="3150450"/>
              <a:ext cx="780766" cy="427769"/>
              <a:chOff x="6858000" y="3200400"/>
              <a:chExt cx="685800" cy="375739"/>
            </a:xfrm>
          </p:grpSpPr>
          <p:sp>
            <p:nvSpPr>
              <p:cNvPr id="95" name="Rectangle 94"/>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98829" y="3900548"/>
              <a:ext cx="780766" cy="427769"/>
              <a:chOff x="6858000" y="3200400"/>
              <a:chExt cx="685800" cy="375739"/>
            </a:xfrm>
          </p:grpSpPr>
          <p:sp>
            <p:nvSpPr>
              <p:cNvPr id="86" name="Rectangle 85"/>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74682"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4682"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74682"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74682"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636529"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636529"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636529"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636529"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1168" y="1727804"/>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20" name="Rectangle 19"/>
            <p:cNvSpPr/>
            <p:nvPr/>
          </p:nvSpPr>
          <p:spPr>
            <a:xfrm>
              <a:off x="2189825"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5400000">
              <a:off x="277879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 name="Trapezoid 21"/>
            <p:cNvSpPr/>
            <p:nvPr/>
          </p:nvSpPr>
          <p:spPr>
            <a:xfrm rot="5400000">
              <a:off x="277532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400000">
              <a:off x="276184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01925"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yriad Pro" charset="0"/>
                  <a:ea typeface="Myriad Pro" charset="0"/>
                  <a:cs typeface="Myriad Pro" charset="0"/>
                </a:rPr>
                <a:t>Memory</a:t>
              </a:r>
              <a:endParaRPr lang="en-US" sz="1400" b="1" dirty="0">
                <a:latin typeface="Myriad Pro" charset="0"/>
                <a:ea typeface="Myriad Pro" charset="0"/>
                <a:cs typeface="Myriad Pro" charset="0"/>
              </a:endParaRPr>
            </a:p>
          </p:txBody>
        </p:sp>
        <p:sp>
          <p:nvSpPr>
            <p:cNvPr id="25" name="Rounded Rectangle 24"/>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Persistent State</a:t>
              </a:r>
            </a:p>
          </p:txBody>
        </p:sp>
        <p:grpSp>
          <p:nvGrpSpPr>
            <p:cNvPr id="26" name="Group 25"/>
            <p:cNvGrpSpPr/>
            <p:nvPr/>
          </p:nvGrpSpPr>
          <p:grpSpPr>
            <a:xfrm>
              <a:off x="650621" y="2375700"/>
              <a:ext cx="1214525" cy="1981058"/>
              <a:chOff x="944698" y="2284250"/>
              <a:chExt cx="1066800" cy="1740095"/>
            </a:xfrm>
          </p:grpSpPr>
          <p:sp>
            <p:nvSpPr>
              <p:cNvPr id="75" name="Oval 74"/>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26" idx="6"/>
                <a:endCxn id="27" idx="7"/>
              </p:cNvCxnSpPr>
              <p:nvPr/>
            </p:nvCxnSpPr>
            <p:spPr>
              <a:xfrm>
                <a:off x="1357448" y="296431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 idx="2"/>
                <a:endCxn id="26" idx="3"/>
              </p:cNvCxnSpPr>
              <p:nvPr/>
            </p:nvCxnSpPr>
            <p:spPr>
              <a:xfrm rot="10800000">
                <a:off x="1005145" y="311024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4" idx="6"/>
                <a:endCxn id="25"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5" idx="6"/>
                <a:endCxn id="28" idx="5"/>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 idx="2"/>
                <a:endCxn id="28" idx="1"/>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4" idx="2"/>
                <a:endCxn id="26" idx="1"/>
              </p:cNvCxnSpPr>
              <p:nvPr/>
            </p:nvCxnSpPr>
            <p:spPr>
              <a:xfrm rot="10800000" flipV="1">
                <a:off x="1005145" y="2490625"/>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Right Arrow 26"/>
            <p:cNvSpPr/>
            <p:nvPr/>
          </p:nvSpPr>
          <p:spPr>
            <a:xfrm>
              <a:off x="200990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3267"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5367"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3472273" y="1770636"/>
              <a:ext cx="965664" cy="463767"/>
              <a:chOff x="3472273" y="1770636"/>
              <a:chExt cx="965664" cy="463767"/>
            </a:xfrm>
          </p:grpSpPr>
          <p:sp>
            <p:nvSpPr>
              <p:cNvPr id="69" name="Rectangle 68"/>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676710"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8810"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ounded Rectangle 34"/>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6" name="Group 35"/>
            <p:cNvGrpSpPr/>
            <p:nvPr/>
          </p:nvGrpSpPr>
          <p:grpSpPr>
            <a:xfrm>
              <a:off x="4729575" y="1765668"/>
              <a:ext cx="965664" cy="463767"/>
              <a:chOff x="4729575" y="1765668"/>
              <a:chExt cx="965664" cy="463767"/>
            </a:xfrm>
          </p:grpSpPr>
          <p:sp>
            <p:nvSpPr>
              <p:cNvPr id="63" name="Rectangle 62"/>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920152"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2252"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Rounded Rectangle 39"/>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1" name="Group 40"/>
            <p:cNvGrpSpPr/>
            <p:nvPr/>
          </p:nvGrpSpPr>
          <p:grpSpPr>
            <a:xfrm>
              <a:off x="5956153" y="1771904"/>
              <a:ext cx="965665" cy="463767"/>
              <a:chOff x="5956153" y="1771904"/>
              <a:chExt cx="965665" cy="463767"/>
            </a:xfrm>
          </p:grpSpPr>
          <p:sp>
            <p:nvSpPr>
              <p:cNvPr id="57" name="Rectangle 56"/>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70054" y="2533814"/>
              <a:ext cx="468398"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3" name="Right Arrow 42"/>
            <p:cNvSpPr/>
            <p:nvPr/>
          </p:nvSpPr>
          <p:spPr>
            <a:xfrm>
              <a:off x="3253344"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4496786"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740229"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96914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5400000">
              <a:off x="4033360"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8" name="Trapezoid 47"/>
            <p:cNvSpPr/>
            <p:nvPr/>
          </p:nvSpPr>
          <p:spPr>
            <a:xfrm rot="5400000">
              <a:off x="4029890"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5400000">
              <a:off x="4016414"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5400000">
              <a:off x="5284189"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1" name="Trapezoid 50"/>
            <p:cNvSpPr/>
            <p:nvPr/>
          </p:nvSpPr>
          <p:spPr>
            <a:xfrm rot="5400000">
              <a:off x="5280719"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5400000">
              <a:off x="5267243"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5400000">
              <a:off x="652261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4" name="Trapezoid 53"/>
            <p:cNvSpPr/>
            <p:nvPr/>
          </p:nvSpPr>
          <p:spPr>
            <a:xfrm rot="5400000">
              <a:off x="651914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400000">
              <a:off x="650566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68881" y="2404568"/>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spTree>
    <p:extLst>
      <p:ext uri="{BB962C8B-B14F-4D97-AF65-F5344CB8AC3E}">
        <p14:creationId xmlns:p14="http://schemas.microsoft.com/office/powerpoint/2010/main" val="117754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Language </a:t>
            </a:r>
            <a:r>
              <a:rPr lang="en-US" sz="3600" dirty="0"/>
              <a:t>[’14-’18]</a:t>
            </a:r>
          </a:p>
        </p:txBody>
      </p:sp>
      <p:sp>
        <p:nvSpPr>
          <p:cNvPr id="3" name="Content Placeholder 2"/>
          <p:cNvSpPr>
            <a:spLocks noGrp="1"/>
          </p:cNvSpPr>
          <p:nvPr>
            <p:ph idx="1"/>
          </p:nvPr>
        </p:nvSpPr>
        <p:spPr/>
        <p:txBody>
          <a:bodyPr/>
          <a:lstStyle/>
          <a:p>
            <a:r>
              <a:rPr lang="is-IS" dirty="0"/>
              <a:t>Protocol independence</a:t>
            </a:r>
          </a:p>
          <a:p>
            <a:pPr lvl="1"/>
            <a:r>
              <a:rPr lang="en-US" dirty="0"/>
              <a:t>Configure a packet parser</a:t>
            </a:r>
          </a:p>
          <a:p>
            <a:pPr lvl="1"/>
            <a:r>
              <a:rPr lang="en-US" dirty="0"/>
              <a:t>Define typed </a:t>
            </a:r>
            <a:r>
              <a:rPr lang="en-US" dirty="0" err="1"/>
              <a:t>match+action</a:t>
            </a:r>
            <a:r>
              <a:rPr lang="en-US" dirty="0"/>
              <a:t> tables</a:t>
            </a:r>
          </a:p>
          <a:p>
            <a:r>
              <a:rPr lang="en-US" dirty="0"/>
              <a:t>Target independence</a:t>
            </a:r>
          </a:p>
          <a:p>
            <a:pPr lvl="1"/>
            <a:r>
              <a:rPr lang="en-US" dirty="0"/>
              <a:t>Program without knowledge of switch details</a:t>
            </a:r>
          </a:p>
          <a:p>
            <a:pPr lvl="1"/>
            <a:r>
              <a:rPr lang="en-US" dirty="0"/>
              <a:t>Rely on compiler to configure the target switch</a:t>
            </a:r>
          </a:p>
          <a:p>
            <a:r>
              <a:rPr lang="en-US" dirty="0" err="1"/>
              <a:t>Reconfigurability</a:t>
            </a:r>
            <a:endParaRPr lang="en-US" dirty="0"/>
          </a:p>
          <a:p>
            <a:pPr lvl="1"/>
            <a:r>
              <a:rPr lang="en-US" dirty="0"/>
              <a:t>Change parsing and processing in the field</a:t>
            </a:r>
          </a:p>
        </p:txBody>
      </p:sp>
      <p:sp>
        <p:nvSpPr>
          <p:cNvPr id="4" name="Slide Number Placeholder 3"/>
          <p:cNvSpPr>
            <a:spLocks noGrp="1"/>
          </p:cNvSpPr>
          <p:nvPr>
            <p:ph type="sldNum" sz="quarter" idx="12"/>
          </p:nvPr>
        </p:nvSpPr>
        <p:spPr/>
        <p:txBody>
          <a:bodyPr/>
          <a:lstStyle/>
          <a:p>
            <a:fld id="{1718992C-B9AF-2F49-8B31-EC7F489F3004}" type="slidenum">
              <a:rPr lang="en-US" smtClean="0"/>
              <a:t>32</a:t>
            </a:fld>
            <a:endParaRPr lang="en-US"/>
          </a:p>
        </p:txBody>
      </p:sp>
      <p:sp>
        <p:nvSpPr>
          <p:cNvPr id="5" name="Isosceles Triangle 4"/>
          <p:cNvSpPr/>
          <p:nvPr/>
        </p:nvSpPr>
        <p:spPr>
          <a:xfrm>
            <a:off x="8818216" y="2017773"/>
            <a:ext cx="1701738" cy="1271217"/>
          </a:xfrm>
          <a:prstGeom prst="triangle">
            <a:avLst/>
          </a:prstGeom>
          <a:solidFill>
            <a:schemeClr val="tx2">
              <a:lumMod val="60000"/>
              <a:lumOff val="40000"/>
            </a:schemeClr>
          </a:solidFill>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818216" y="1556108"/>
            <a:ext cx="1682384" cy="461665"/>
          </a:xfrm>
          <a:prstGeom prst="rect">
            <a:avLst/>
          </a:prstGeom>
          <a:noFill/>
        </p:spPr>
        <p:txBody>
          <a:bodyPr wrap="none" rtlCol="0">
            <a:spAutoFit/>
          </a:bodyPr>
          <a:lstStyle/>
          <a:p>
            <a:r>
              <a:rPr lang="en-US" sz="2400" b="1" dirty="0">
                <a:solidFill>
                  <a:schemeClr val="tx2">
                    <a:lumMod val="60000"/>
                    <a:lumOff val="40000"/>
                  </a:schemeClr>
                </a:solidFill>
              </a:rPr>
              <a:t>Networking</a:t>
            </a:r>
          </a:p>
        </p:txBody>
      </p:sp>
      <p:sp>
        <p:nvSpPr>
          <p:cNvPr id="7" name="TextBox 6"/>
          <p:cNvSpPr txBox="1"/>
          <p:nvPr/>
        </p:nvSpPr>
        <p:spPr>
          <a:xfrm>
            <a:off x="10545175" y="3201952"/>
            <a:ext cx="1516890" cy="461665"/>
          </a:xfrm>
          <a:prstGeom prst="rect">
            <a:avLst/>
          </a:prstGeom>
          <a:noFill/>
        </p:spPr>
        <p:txBody>
          <a:bodyPr wrap="none" rtlCol="0">
            <a:spAutoFit/>
          </a:bodyPr>
          <a:lstStyle/>
          <a:p>
            <a:r>
              <a:rPr lang="en-US" sz="2400" b="1" dirty="0">
                <a:solidFill>
                  <a:srgbClr val="558ED5"/>
                </a:solidFill>
              </a:rPr>
              <a:t>Languages</a:t>
            </a:r>
            <a:endParaRPr lang="en-US" b="1" dirty="0">
              <a:solidFill>
                <a:srgbClr val="558ED5"/>
              </a:solidFill>
            </a:endParaRPr>
          </a:p>
        </p:txBody>
      </p:sp>
      <p:sp>
        <p:nvSpPr>
          <p:cNvPr id="8" name="TextBox 7"/>
          <p:cNvSpPr txBox="1"/>
          <p:nvPr/>
        </p:nvSpPr>
        <p:spPr>
          <a:xfrm>
            <a:off x="7527088" y="3201952"/>
            <a:ext cx="1440844" cy="461665"/>
          </a:xfrm>
          <a:prstGeom prst="rect">
            <a:avLst/>
          </a:prstGeom>
          <a:noFill/>
        </p:spPr>
        <p:txBody>
          <a:bodyPr wrap="none" rtlCol="0">
            <a:spAutoFit/>
          </a:bodyPr>
          <a:lstStyle/>
          <a:p>
            <a:r>
              <a:rPr lang="en-US" sz="2400" b="1" dirty="0">
                <a:solidFill>
                  <a:srgbClr val="558ED5"/>
                </a:solidFill>
              </a:rPr>
              <a:t>Hardware</a:t>
            </a:r>
            <a:endParaRPr lang="en-US" b="1" dirty="0">
              <a:solidFill>
                <a:srgbClr val="558ED5"/>
              </a:solidFill>
            </a:endParaRPr>
          </a:p>
        </p:txBody>
      </p:sp>
      <p:sp>
        <p:nvSpPr>
          <p:cNvPr id="9" name="TextBox 8"/>
          <p:cNvSpPr txBox="1"/>
          <p:nvPr/>
        </p:nvSpPr>
        <p:spPr>
          <a:xfrm>
            <a:off x="0" y="6356353"/>
            <a:ext cx="2202180" cy="369332"/>
          </a:xfrm>
          <a:prstGeom prst="rect">
            <a:avLst/>
          </a:prstGeom>
          <a:noFill/>
        </p:spPr>
        <p:txBody>
          <a:bodyPr wrap="square" rtlCol="0">
            <a:spAutoFit/>
          </a:bodyPr>
          <a:lstStyle/>
          <a:p>
            <a:r>
              <a:rPr lang="en-US"/>
              <a:t>[CCR’14, p4.org]</a:t>
            </a:r>
          </a:p>
        </p:txBody>
      </p:sp>
    </p:spTree>
    <p:extLst>
      <p:ext uri="{BB962C8B-B14F-4D97-AF65-F5344CB8AC3E}">
        <p14:creationId xmlns:p14="http://schemas.microsoft.com/office/powerpoint/2010/main" val="10449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Network Telemetry</a:t>
            </a:r>
          </a:p>
        </p:txBody>
      </p:sp>
      <p:sp>
        <p:nvSpPr>
          <p:cNvPr id="3" name="Content Placeholder 2"/>
          <p:cNvSpPr>
            <a:spLocks noGrp="1"/>
          </p:cNvSpPr>
          <p:nvPr>
            <p:ph idx="1"/>
          </p:nvPr>
        </p:nvSpPr>
        <p:spPr>
          <a:xfrm>
            <a:off x="609600" y="1600202"/>
            <a:ext cx="10972800" cy="4885122"/>
          </a:xfrm>
        </p:spPr>
        <p:txBody>
          <a:bodyPr>
            <a:normAutofit lnSpcReduction="10000"/>
          </a:bodyPr>
          <a:lstStyle/>
          <a:p>
            <a:r>
              <a:rPr lang="en-US" dirty="0"/>
              <a:t>Streaming analytics in the data plane</a:t>
            </a:r>
          </a:p>
          <a:p>
            <a:pPr lvl="1"/>
            <a:r>
              <a:rPr lang="en-US" dirty="0"/>
              <a:t>Heavy-hitters </a:t>
            </a:r>
            <a:r>
              <a:rPr lang="en-US" sz="2400" dirty="0"/>
              <a:t>[</a:t>
            </a:r>
            <a:r>
              <a:rPr lang="en-US" sz="2400" dirty="0" err="1"/>
              <a:t>HashPipe</a:t>
            </a:r>
            <a:r>
              <a:rPr lang="en-US" sz="2400" dirty="0"/>
              <a:t>, SOSR’17]</a:t>
            </a:r>
          </a:p>
          <a:p>
            <a:pPr lvl="1"/>
            <a:r>
              <a:rPr lang="en-US" dirty="0"/>
              <a:t>TCP performance </a:t>
            </a:r>
            <a:r>
              <a:rPr lang="en-US" sz="2400" dirty="0"/>
              <a:t>[Dapper, SOSR’17]</a:t>
            </a:r>
          </a:p>
          <a:p>
            <a:pPr lvl="1"/>
            <a:r>
              <a:rPr lang="en-US" dirty="0"/>
              <a:t>Microbursts </a:t>
            </a:r>
            <a:r>
              <a:rPr lang="en-US" sz="2400" dirty="0"/>
              <a:t>[</a:t>
            </a:r>
            <a:r>
              <a:rPr lang="en-US" sz="2400" dirty="0" err="1"/>
              <a:t>ConQuest</a:t>
            </a:r>
            <a:r>
              <a:rPr lang="en-US" sz="2400" dirty="0"/>
              <a:t>, CoNext’19]</a:t>
            </a:r>
          </a:p>
          <a:p>
            <a:pPr lvl="1"/>
            <a:r>
              <a:rPr lang="en-US" dirty="0"/>
              <a:t>Attack detection </a:t>
            </a:r>
            <a:r>
              <a:rPr lang="en-US" sz="2400" dirty="0"/>
              <a:t>[</a:t>
            </a:r>
            <a:r>
              <a:rPr lang="en-US" sz="2400" dirty="0" err="1"/>
              <a:t>BeauCoup</a:t>
            </a:r>
            <a:r>
              <a:rPr lang="en-US" sz="2400" dirty="0"/>
              <a:t>, SIGCOMM’20]</a:t>
            </a:r>
          </a:p>
          <a:p>
            <a:pPr lvl="1"/>
            <a:r>
              <a:rPr lang="en-US" i="1" dirty="0"/>
              <a:t>Hardware-efficient data structures</a:t>
            </a:r>
            <a:endParaRPr lang="en-US" sz="2400" i="1" dirty="0"/>
          </a:p>
          <a:p>
            <a:r>
              <a:rPr lang="en-US" dirty="0"/>
              <a:t>General </a:t>
            </a:r>
            <a:r>
              <a:rPr lang="en-US"/>
              <a:t>telemetry platforms </a:t>
            </a:r>
            <a:endParaRPr lang="en-US" dirty="0"/>
          </a:p>
          <a:p>
            <a:pPr lvl="1"/>
            <a:r>
              <a:rPr lang="en-US" dirty="0"/>
              <a:t>Query-driven telemetry </a:t>
            </a:r>
            <a:r>
              <a:rPr lang="en-US" sz="2400" dirty="0"/>
              <a:t>[Sonata, SIGCOMM’18]</a:t>
            </a:r>
          </a:p>
          <a:p>
            <a:pPr lvl="1"/>
            <a:r>
              <a:rPr lang="en-US" dirty="0"/>
              <a:t>Optimize use of switch resources</a:t>
            </a:r>
          </a:p>
          <a:p>
            <a:pPr lvl="1"/>
            <a:r>
              <a:rPr lang="en-US" i="1" dirty="0"/>
              <a:t>Compilation to switch-level programs</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33</a:t>
            </a:fld>
            <a:endParaRPr lang="en-US"/>
          </a:p>
        </p:txBody>
      </p:sp>
      <p:pic>
        <p:nvPicPr>
          <p:cNvPr id="5" name="Picture 4"/>
          <p:cNvPicPr>
            <a:picLocks noChangeAspect="1"/>
          </p:cNvPicPr>
          <p:nvPr/>
        </p:nvPicPr>
        <p:blipFill>
          <a:blip r:embed="rId3"/>
          <a:stretch>
            <a:fillRect/>
          </a:stretch>
        </p:blipFill>
        <p:spPr>
          <a:xfrm>
            <a:off x="10460665" y="126589"/>
            <a:ext cx="1510288" cy="1510288"/>
          </a:xfrm>
          <a:prstGeom prst="rect">
            <a:avLst/>
          </a:prstGeom>
        </p:spPr>
      </p:pic>
      <p:pic>
        <p:nvPicPr>
          <p:cNvPr id="6" name="Picture 5"/>
          <p:cNvPicPr>
            <a:picLocks noChangeAspect="1"/>
          </p:cNvPicPr>
          <p:nvPr/>
        </p:nvPicPr>
        <p:blipFill>
          <a:blip r:embed="rId4"/>
          <a:stretch>
            <a:fillRect/>
          </a:stretch>
        </p:blipFill>
        <p:spPr>
          <a:xfrm flipH="1">
            <a:off x="9070864" y="4601108"/>
            <a:ext cx="1863517" cy="1492298"/>
          </a:xfrm>
          <a:prstGeom prst="rect">
            <a:avLst/>
          </a:prstGeom>
        </p:spPr>
      </p:pic>
      <p:sp>
        <p:nvSpPr>
          <p:cNvPr id="7" name="TextBox 6"/>
          <p:cNvSpPr txBox="1"/>
          <p:nvPr/>
        </p:nvSpPr>
        <p:spPr>
          <a:xfrm>
            <a:off x="8022690" y="5557722"/>
            <a:ext cx="1292149" cy="461665"/>
          </a:xfrm>
          <a:prstGeom prst="rect">
            <a:avLst/>
          </a:prstGeom>
          <a:noFill/>
        </p:spPr>
        <p:txBody>
          <a:bodyPr wrap="none" rtlCol="0">
            <a:spAutoFit/>
          </a:bodyPr>
          <a:lstStyle/>
          <a:p>
            <a:r>
              <a:rPr lang="en-US" sz="2400" b="1" dirty="0"/>
              <a:t>measure</a:t>
            </a:r>
            <a:endParaRPr lang="en-US" b="1" dirty="0"/>
          </a:p>
        </p:txBody>
      </p:sp>
      <p:sp>
        <p:nvSpPr>
          <p:cNvPr id="8" name="TextBox 7"/>
          <p:cNvSpPr txBox="1"/>
          <p:nvPr/>
        </p:nvSpPr>
        <p:spPr>
          <a:xfrm>
            <a:off x="9314839" y="4107328"/>
            <a:ext cx="1145826" cy="461665"/>
          </a:xfrm>
          <a:prstGeom prst="rect">
            <a:avLst/>
          </a:prstGeom>
          <a:noFill/>
        </p:spPr>
        <p:txBody>
          <a:bodyPr wrap="none" rtlCol="0">
            <a:spAutoFit/>
          </a:bodyPr>
          <a:lstStyle/>
          <a:p>
            <a:r>
              <a:rPr lang="en-US" sz="2400" b="1"/>
              <a:t>analyze</a:t>
            </a:r>
            <a:endParaRPr lang="en-US" b="1" dirty="0"/>
          </a:p>
        </p:txBody>
      </p:sp>
      <p:sp>
        <p:nvSpPr>
          <p:cNvPr id="9" name="TextBox 8"/>
          <p:cNvSpPr txBox="1"/>
          <p:nvPr/>
        </p:nvSpPr>
        <p:spPr>
          <a:xfrm>
            <a:off x="10753740" y="5557722"/>
            <a:ext cx="1092287" cy="461665"/>
          </a:xfrm>
          <a:prstGeom prst="rect">
            <a:avLst/>
          </a:prstGeom>
          <a:noFill/>
        </p:spPr>
        <p:txBody>
          <a:bodyPr wrap="none" rtlCol="0">
            <a:spAutoFit/>
          </a:bodyPr>
          <a:lstStyle/>
          <a:p>
            <a:r>
              <a:rPr lang="en-US" sz="2400" b="1" dirty="0"/>
              <a:t>control</a:t>
            </a:r>
            <a:endParaRPr lang="en-US" b="1" dirty="0"/>
          </a:p>
        </p:txBody>
      </p:sp>
      <p:pic>
        <p:nvPicPr>
          <p:cNvPr id="10" name="Picture 9"/>
          <p:cNvPicPr>
            <a:picLocks noChangeAspect="1"/>
          </p:cNvPicPr>
          <p:nvPr/>
        </p:nvPicPr>
        <p:blipFill>
          <a:blip r:embed="rId5"/>
          <a:stretch>
            <a:fillRect/>
          </a:stretch>
        </p:blipFill>
        <p:spPr>
          <a:xfrm>
            <a:off x="8480482" y="1565689"/>
            <a:ext cx="2690804" cy="2690804"/>
          </a:xfrm>
          <a:prstGeom prst="rect">
            <a:avLst/>
          </a:prstGeom>
        </p:spPr>
      </p:pic>
      <p:sp>
        <p:nvSpPr>
          <p:cNvPr id="11" name="Oval 10"/>
          <p:cNvSpPr/>
          <p:nvPr/>
        </p:nvSpPr>
        <p:spPr>
          <a:xfrm rot="3000000">
            <a:off x="8529941" y="3560053"/>
            <a:ext cx="1569795" cy="3185482"/>
          </a:xfrm>
          <a:prstGeom prst="ellips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31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Performance-Aware Routing</a:t>
            </a:r>
          </a:p>
        </p:txBody>
      </p:sp>
      <p:sp>
        <p:nvSpPr>
          <p:cNvPr id="3" name="Content Placeholder 2"/>
          <p:cNvSpPr>
            <a:spLocks noGrp="1"/>
          </p:cNvSpPr>
          <p:nvPr>
            <p:ph idx="1"/>
          </p:nvPr>
        </p:nvSpPr>
        <p:spPr>
          <a:xfrm>
            <a:off x="609600" y="1600202"/>
            <a:ext cx="10972800" cy="2257423"/>
          </a:xfrm>
        </p:spPr>
        <p:txBody>
          <a:bodyPr/>
          <a:lstStyle/>
          <a:p>
            <a:r>
              <a:rPr lang="en-US" dirty="0"/>
              <a:t>Performance-aware routing in the data plane </a:t>
            </a:r>
            <a:r>
              <a:rPr lang="en-US" sz="2800" dirty="0"/>
              <a:t>[HULA, SOSR’16]</a:t>
            </a:r>
          </a:p>
          <a:p>
            <a:pPr lvl="1"/>
            <a:r>
              <a:rPr lang="en-US" dirty="0"/>
              <a:t>Link performance statistics </a:t>
            </a:r>
          </a:p>
          <a:p>
            <a:pPr lvl="1"/>
            <a:r>
              <a:rPr lang="en-US" dirty="0"/>
              <a:t>Distance-vector protocol </a:t>
            </a:r>
          </a:p>
          <a:p>
            <a:pPr lvl="1"/>
            <a:r>
              <a:rPr lang="en-US" dirty="0"/>
              <a:t>Grouping packets into </a:t>
            </a:r>
            <a:r>
              <a:rPr lang="en-US" dirty="0" err="1"/>
              <a:t>flowlets</a:t>
            </a:r>
            <a:endParaRPr lang="en-US" dirty="0"/>
          </a:p>
          <a:p>
            <a:endParaRPr lang="en-US" dirty="0"/>
          </a:p>
          <a:p>
            <a:endParaRPr lang="en-US" dirty="0"/>
          </a:p>
        </p:txBody>
      </p:sp>
      <p:sp>
        <p:nvSpPr>
          <p:cNvPr id="4" name="Slide Number Placeholder 3"/>
          <p:cNvSpPr>
            <a:spLocks noGrp="1"/>
          </p:cNvSpPr>
          <p:nvPr>
            <p:ph type="sldNum" sz="quarter" idx="12"/>
          </p:nvPr>
        </p:nvSpPr>
        <p:spPr>
          <a:xfrm>
            <a:off x="8737600" y="6368087"/>
            <a:ext cx="2844800" cy="365125"/>
          </a:xfrm>
        </p:spPr>
        <p:txBody>
          <a:bodyPr/>
          <a:lstStyle/>
          <a:p>
            <a:fld id="{1718992C-B9AF-2F49-8B31-EC7F489F3004}" type="slidenum">
              <a:rPr lang="en-US" smtClean="0"/>
              <a:t>34</a:t>
            </a:fld>
            <a:endParaRPr lang="en-US"/>
          </a:p>
        </p:txBody>
      </p:sp>
      <p:sp>
        <p:nvSpPr>
          <p:cNvPr id="6" name="Rectangle 5"/>
          <p:cNvSpPr/>
          <p:nvPr/>
        </p:nvSpPr>
        <p:spPr>
          <a:xfrm>
            <a:off x="4740034" y="558443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S5</a:t>
            </a:r>
            <a:endParaRPr lang="en-US" sz="1400" dirty="0">
              <a:solidFill>
                <a:srgbClr val="000000"/>
              </a:solidFill>
            </a:endParaRPr>
          </a:p>
        </p:txBody>
      </p:sp>
      <p:sp>
        <p:nvSpPr>
          <p:cNvPr id="8" name="Rectangle 7"/>
          <p:cNvSpPr/>
          <p:nvPr/>
        </p:nvSpPr>
        <p:spPr>
          <a:xfrm>
            <a:off x="7401050" y="541755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S6</a:t>
            </a:r>
            <a:endParaRPr lang="en-US" sz="2000" dirty="0">
              <a:solidFill>
                <a:srgbClr val="000000"/>
              </a:solidFill>
            </a:endParaRPr>
          </a:p>
        </p:txBody>
      </p:sp>
      <p:cxnSp>
        <p:nvCxnSpPr>
          <p:cNvPr id="9" name="Straight Connector 8"/>
          <p:cNvCxnSpPr/>
          <p:nvPr/>
        </p:nvCxnSpPr>
        <p:spPr>
          <a:xfrm flipH="1">
            <a:off x="5874005" y="5666189"/>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86610" y="6266078"/>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S7</a:t>
            </a:r>
            <a:endParaRPr lang="en-US" sz="2000" dirty="0">
              <a:solidFill>
                <a:srgbClr val="000000"/>
              </a:solidFill>
            </a:endParaRPr>
          </a:p>
        </p:txBody>
      </p:sp>
      <p:cxnSp>
        <p:nvCxnSpPr>
          <p:cNvPr id="11" name="Straight Connector 10"/>
          <p:cNvCxnSpPr/>
          <p:nvPr/>
        </p:nvCxnSpPr>
        <p:spPr>
          <a:xfrm flipH="1" flipV="1">
            <a:off x="5874005" y="5957097"/>
            <a:ext cx="1612606" cy="557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446303" y="5825236"/>
            <a:ext cx="638080" cy="5073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42951" y="6000553"/>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908566202"/>
              </p:ext>
            </p:extLst>
          </p:nvPr>
        </p:nvGraphicFramePr>
        <p:xfrm>
          <a:off x="1848248" y="3814882"/>
          <a:ext cx="3318530" cy="1483360"/>
        </p:xfrm>
        <a:graphic>
          <a:graphicData uri="http://schemas.openxmlformats.org/drawingml/2006/table">
            <a:tbl>
              <a:tblPr firstRow="1" bandRow="1">
                <a:tableStyleId>{5C22544A-7EE6-4342-B048-85BDC9FD1C3A}</a:tableStyleId>
              </a:tblPr>
              <a:tblGrid>
                <a:gridCol w="1583859">
                  <a:extLst>
                    <a:ext uri="{9D8B030D-6E8A-4147-A177-3AD203B41FA5}">
                      <a16:colId xmlns:a16="http://schemas.microsoft.com/office/drawing/2014/main" val="20000"/>
                    </a:ext>
                  </a:extLst>
                </a:gridCol>
                <a:gridCol w="1734671">
                  <a:extLst>
                    <a:ext uri="{9D8B030D-6E8A-4147-A177-3AD203B41FA5}">
                      <a16:colId xmlns:a16="http://schemas.microsoft.com/office/drawing/2014/main" val="20001"/>
                    </a:ext>
                  </a:extLst>
                </a:gridCol>
              </a:tblGrid>
              <a:tr h="370840">
                <a:tc>
                  <a:txBody>
                    <a:bodyPr/>
                    <a:lstStyle/>
                    <a:p>
                      <a:pPr algn="ctr"/>
                      <a:r>
                        <a:rPr lang="en-US" dirty="0"/>
                        <a:t>Best Next-Hop</a:t>
                      </a:r>
                    </a:p>
                  </a:txBody>
                  <a:tcPr/>
                </a:tc>
                <a:tc>
                  <a:txBody>
                    <a:bodyPr/>
                    <a:lstStyle/>
                    <a:p>
                      <a:pPr algn="ctr"/>
                      <a:r>
                        <a:rPr lang="en-US" dirty="0"/>
                        <a:t>Path</a:t>
                      </a:r>
                      <a:r>
                        <a:rPr lang="en-US" baseline="0" dirty="0"/>
                        <a:t> Utilization</a:t>
                      </a:r>
                      <a:endParaRPr lang="en-US" dirty="0"/>
                    </a:p>
                  </a:txBody>
                  <a:tcPr/>
                </a:tc>
                <a:extLst>
                  <a:ext uri="{0D108BD9-81ED-4DB2-BD59-A6C34878D82A}">
                    <a16:rowId xmlns:a16="http://schemas.microsoft.com/office/drawing/2014/main" val="10000"/>
                  </a:ext>
                </a:extLst>
              </a:tr>
              <a:tr h="370840">
                <a:tc>
                  <a:txBody>
                    <a:bodyPr/>
                    <a:lstStyle/>
                    <a:p>
                      <a:pPr algn="ctr"/>
                      <a:r>
                        <a:rPr lang="en-US" b="1" dirty="0"/>
                        <a:t>S6</a:t>
                      </a:r>
                    </a:p>
                  </a:txBody>
                  <a:tcPr/>
                </a:tc>
                <a:tc>
                  <a:txBody>
                    <a:bodyPr/>
                    <a:lstStyle/>
                    <a:p>
                      <a:pPr algn="ctr"/>
                      <a:r>
                        <a:rPr lang="en-US" b="1" dirty="0"/>
                        <a:t>50%</a:t>
                      </a:r>
                    </a:p>
                  </a:txBody>
                  <a:tcPr/>
                </a:tc>
                <a:extLst>
                  <a:ext uri="{0D108BD9-81ED-4DB2-BD59-A6C34878D82A}">
                    <a16:rowId xmlns:a16="http://schemas.microsoft.com/office/drawing/2014/main" val="10001"/>
                  </a:ext>
                </a:extLst>
              </a:tr>
              <a:tr h="370840">
                <a:tc>
                  <a:txBody>
                    <a:bodyPr/>
                    <a:lstStyle/>
                    <a:p>
                      <a:pPr algn="ctr"/>
                      <a:r>
                        <a:rPr lang="en-US" dirty="0"/>
                        <a:t>S7</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6" name="TextBox 15"/>
          <p:cNvSpPr txBox="1"/>
          <p:nvPr/>
        </p:nvSpPr>
        <p:spPr>
          <a:xfrm>
            <a:off x="1490471" y="4175944"/>
            <a:ext cx="407484" cy="369332"/>
          </a:xfrm>
          <a:prstGeom prst="rect">
            <a:avLst/>
          </a:prstGeom>
          <a:noFill/>
        </p:spPr>
        <p:txBody>
          <a:bodyPr wrap="none" rtlCol="0">
            <a:spAutoFit/>
          </a:bodyPr>
          <a:lstStyle/>
          <a:p>
            <a:r>
              <a:rPr lang="en-US" dirty="0"/>
              <a:t>S0</a:t>
            </a:r>
          </a:p>
        </p:txBody>
      </p:sp>
      <p:sp>
        <p:nvSpPr>
          <p:cNvPr id="17" name="TextBox 16"/>
          <p:cNvSpPr txBox="1"/>
          <p:nvPr/>
        </p:nvSpPr>
        <p:spPr>
          <a:xfrm>
            <a:off x="1499996" y="4555231"/>
            <a:ext cx="407484" cy="369332"/>
          </a:xfrm>
          <a:prstGeom prst="rect">
            <a:avLst/>
          </a:prstGeom>
          <a:noFill/>
        </p:spPr>
        <p:txBody>
          <a:bodyPr wrap="none" rtlCol="0">
            <a:spAutoFit/>
          </a:bodyPr>
          <a:lstStyle/>
          <a:p>
            <a:r>
              <a:rPr lang="en-US"/>
              <a:t>S1</a:t>
            </a:r>
            <a:endParaRPr lang="en-US" dirty="0"/>
          </a:p>
        </p:txBody>
      </p:sp>
      <p:sp>
        <p:nvSpPr>
          <p:cNvPr id="19" name="TextBox 18"/>
          <p:cNvSpPr txBox="1"/>
          <p:nvPr/>
        </p:nvSpPr>
        <p:spPr>
          <a:xfrm>
            <a:off x="785184" y="4278232"/>
            <a:ext cx="884176" cy="646331"/>
          </a:xfrm>
          <a:prstGeom prst="rect">
            <a:avLst/>
          </a:prstGeom>
          <a:noFill/>
        </p:spPr>
        <p:txBody>
          <a:bodyPr wrap="square" rtlCol="0">
            <a:spAutoFit/>
          </a:bodyPr>
          <a:lstStyle/>
          <a:p>
            <a:r>
              <a:rPr lang="en-US" dirty="0" err="1"/>
              <a:t>Dest</a:t>
            </a:r>
            <a:endParaRPr lang="en-US" dirty="0"/>
          </a:p>
          <a:p>
            <a:r>
              <a:rPr lang="en-US" dirty="0"/>
              <a:t>Switch</a:t>
            </a:r>
          </a:p>
        </p:txBody>
      </p:sp>
      <p:sp>
        <p:nvSpPr>
          <p:cNvPr id="20" name="TextBox 19"/>
          <p:cNvSpPr txBox="1"/>
          <p:nvPr/>
        </p:nvSpPr>
        <p:spPr>
          <a:xfrm>
            <a:off x="3841857" y="6052807"/>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
        <p:nvSpPr>
          <p:cNvPr id="21" name="TextBox 20"/>
          <p:cNvSpPr txBox="1"/>
          <p:nvPr/>
        </p:nvSpPr>
        <p:spPr>
          <a:xfrm>
            <a:off x="6561263" y="588932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cxnSp>
        <p:nvCxnSpPr>
          <p:cNvPr id="22" name="Straight Arrow Connector 21"/>
          <p:cNvCxnSpPr/>
          <p:nvPr/>
        </p:nvCxnSpPr>
        <p:spPr>
          <a:xfrm flipH="1">
            <a:off x="6074848" y="5502800"/>
            <a:ext cx="797944" cy="7147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703565" y="5672654"/>
            <a:ext cx="758447" cy="2012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35181" y="5183389"/>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25" name="TextBox 24"/>
          <p:cNvSpPr txBox="1"/>
          <p:nvPr/>
        </p:nvSpPr>
        <p:spPr>
          <a:xfrm>
            <a:off x="3834597" y="5350495"/>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30" name="Rectangle 29"/>
          <p:cNvSpPr/>
          <p:nvPr/>
        </p:nvSpPr>
        <p:spPr>
          <a:xfrm>
            <a:off x="9777945" y="565827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S0</a:t>
            </a:r>
          </a:p>
        </p:txBody>
      </p:sp>
      <p:cxnSp>
        <p:nvCxnSpPr>
          <p:cNvPr id="31" name="Straight Connector 30"/>
          <p:cNvCxnSpPr>
            <a:stCxn id="30" idx="1"/>
            <a:endCxn id="8" idx="3"/>
          </p:cNvCxnSpPr>
          <p:nvPr/>
        </p:nvCxnSpPr>
        <p:spPr>
          <a:xfrm flipH="1" flipV="1">
            <a:off x="8516721" y="5666189"/>
            <a:ext cx="1261224" cy="240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0" idx="3"/>
          </p:cNvCxnSpPr>
          <p:nvPr/>
        </p:nvCxnSpPr>
        <p:spPr>
          <a:xfrm flipH="1">
            <a:off x="8602281" y="6052167"/>
            <a:ext cx="1175664" cy="46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958885" y="5906911"/>
            <a:ext cx="1" cy="359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8690743" y="5522674"/>
            <a:ext cx="767626" cy="15933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996253" y="5274800"/>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cxnSp>
        <p:nvCxnSpPr>
          <p:cNvPr id="45" name="Straight Arrow Connector 44"/>
          <p:cNvCxnSpPr/>
          <p:nvPr/>
        </p:nvCxnSpPr>
        <p:spPr>
          <a:xfrm flipH="1">
            <a:off x="8736689" y="6076209"/>
            <a:ext cx="618205" cy="23301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661037" y="5867100"/>
            <a:ext cx="638080" cy="98681"/>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8832295" y="6350347"/>
            <a:ext cx="630076" cy="207876"/>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173131" y="6240885"/>
            <a:ext cx="616266" cy="23654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219450" y="5847283"/>
            <a:ext cx="1520585" cy="4845"/>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980727" y="647644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1929641535"/>
              </p:ext>
            </p:extLst>
          </p:nvPr>
        </p:nvGraphicFramePr>
        <p:xfrm>
          <a:off x="7358567" y="3675708"/>
          <a:ext cx="4109533" cy="1483360"/>
        </p:xfrm>
        <a:graphic>
          <a:graphicData uri="http://schemas.openxmlformats.org/drawingml/2006/table">
            <a:tbl>
              <a:tblPr firstRow="1" bandRow="1">
                <a:tableStyleId>{21E4AEA4-8DFA-4A89-87EB-49C32662AFE0}</a:tableStyleId>
              </a:tblPr>
              <a:tblGrid>
                <a:gridCol w="1337758">
                  <a:extLst>
                    <a:ext uri="{9D8B030D-6E8A-4147-A177-3AD203B41FA5}">
                      <a16:colId xmlns:a16="http://schemas.microsoft.com/office/drawing/2014/main" val="20000"/>
                    </a:ext>
                  </a:extLst>
                </a:gridCol>
                <a:gridCol w="1270719">
                  <a:extLst>
                    <a:ext uri="{9D8B030D-6E8A-4147-A177-3AD203B41FA5}">
                      <a16:colId xmlns:a16="http://schemas.microsoft.com/office/drawing/2014/main" val="20001"/>
                    </a:ext>
                  </a:extLst>
                </a:gridCol>
                <a:gridCol w="1501056">
                  <a:extLst>
                    <a:ext uri="{9D8B030D-6E8A-4147-A177-3AD203B41FA5}">
                      <a16:colId xmlns:a16="http://schemas.microsoft.com/office/drawing/2014/main" val="20002"/>
                    </a:ext>
                  </a:extLst>
                </a:gridCol>
              </a:tblGrid>
              <a:tr h="370840">
                <a:tc>
                  <a:txBody>
                    <a:bodyPr/>
                    <a:lstStyle/>
                    <a:p>
                      <a:pPr algn="ctr"/>
                      <a:r>
                        <a:rPr lang="en-US" dirty="0" err="1"/>
                        <a:t>Dest</a:t>
                      </a:r>
                      <a:r>
                        <a:rPr lang="en-US" baseline="0" dirty="0"/>
                        <a:t> Switch</a:t>
                      </a:r>
                      <a:endParaRPr lang="en-US" dirty="0"/>
                    </a:p>
                  </a:txBody>
                  <a:tcPr/>
                </a:tc>
                <a:tc>
                  <a:txBody>
                    <a:bodyPr/>
                    <a:lstStyle/>
                    <a:p>
                      <a:pPr algn="ctr"/>
                      <a:r>
                        <a:rPr lang="en-US" dirty="0"/>
                        <a:t>Timestamp</a:t>
                      </a:r>
                    </a:p>
                  </a:txBody>
                  <a:tcPr/>
                </a:tc>
                <a:tc>
                  <a:txBody>
                    <a:bodyPr/>
                    <a:lstStyle/>
                    <a:p>
                      <a:pPr algn="ctr"/>
                      <a:r>
                        <a:rPr lang="en-US" dirty="0"/>
                        <a:t>Next-Hop</a:t>
                      </a:r>
                    </a:p>
                  </a:txBody>
                  <a:tcPr/>
                </a:tc>
                <a:extLst>
                  <a:ext uri="{0D108BD9-81ED-4DB2-BD59-A6C34878D82A}">
                    <a16:rowId xmlns:a16="http://schemas.microsoft.com/office/drawing/2014/main" val="10000"/>
                  </a:ext>
                </a:extLst>
              </a:tr>
              <a:tr h="370840">
                <a:tc>
                  <a:txBody>
                    <a:bodyPr/>
                    <a:lstStyle/>
                    <a:p>
                      <a:pPr algn="ctr"/>
                      <a:r>
                        <a:rPr lang="en-US" baseline="0" dirty="0"/>
                        <a:t>S10</a:t>
                      </a:r>
                      <a:endParaRPr lang="en-US" dirty="0"/>
                    </a:p>
                  </a:txBody>
                  <a:tcPr/>
                </a:tc>
                <a:tc>
                  <a:txBody>
                    <a:bodyPr/>
                    <a:lstStyle/>
                    <a:p>
                      <a:pPr algn="ctr"/>
                      <a:r>
                        <a:rPr lang="en-US" dirty="0"/>
                        <a:t>1</a:t>
                      </a:r>
                    </a:p>
                  </a:txBody>
                  <a:tcPr/>
                </a:tc>
                <a:tc>
                  <a:txBody>
                    <a:bodyPr/>
                    <a:lstStyle/>
                    <a:p>
                      <a:pPr algn="ctr"/>
                      <a:r>
                        <a:rPr lang="en-US" dirty="0"/>
                        <a:t>S6</a:t>
                      </a:r>
                    </a:p>
                  </a:txBody>
                  <a:tcPr/>
                </a:tc>
                <a:extLst>
                  <a:ext uri="{0D108BD9-81ED-4DB2-BD59-A6C34878D82A}">
                    <a16:rowId xmlns:a16="http://schemas.microsoft.com/office/drawing/2014/main" val="10001"/>
                  </a:ext>
                </a:extLst>
              </a:tr>
              <a:tr h="370840">
                <a:tc>
                  <a:txBody>
                    <a:bodyPr/>
                    <a:lstStyle/>
                    <a:p>
                      <a:pPr algn="ctr"/>
                      <a:r>
                        <a:rPr lang="en-US" b="1" dirty="0"/>
                        <a:t>S0</a:t>
                      </a:r>
                    </a:p>
                  </a:txBody>
                  <a:tcPr/>
                </a:tc>
                <a:tc>
                  <a:txBody>
                    <a:bodyPr/>
                    <a:lstStyle/>
                    <a:p>
                      <a:pPr algn="ctr"/>
                      <a:r>
                        <a:rPr lang="en-US" b="1" dirty="0"/>
                        <a:t>17</a:t>
                      </a:r>
                    </a:p>
                  </a:txBody>
                  <a:tcPr/>
                </a:tc>
                <a:tc>
                  <a:txBody>
                    <a:bodyPr/>
                    <a:lstStyle/>
                    <a:p>
                      <a:pPr algn="ctr"/>
                      <a:r>
                        <a:rPr lang="en-US" b="1" dirty="0"/>
                        <a:t>S7</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59" name="TextBox 58"/>
          <p:cNvSpPr txBox="1"/>
          <p:nvPr/>
        </p:nvSpPr>
        <p:spPr>
          <a:xfrm>
            <a:off x="7053385" y="4031161"/>
            <a:ext cx="301686" cy="369332"/>
          </a:xfrm>
          <a:prstGeom prst="rect">
            <a:avLst/>
          </a:prstGeom>
          <a:noFill/>
        </p:spPr>
        <p:txBody>
          <a:bodyPr wrap="none" rtlCol="0">
            <a:spAutoFit/>
          </a:bodyPr>
          <a:lstStyle/>
          <a:p>
            <a:r>
              <a:rPr lang="en-US" dirty="0"/>
              <a:t>0</a:t>
            </a:r>
          </a:p>
        </p:txBody>
      </p:sp>
      <p:sp>
        <p:nvSpPr>
          <p:cNvPr id="60" name="TextBox 59"/>
          <p:cNvSpPr txBox="1"/>
          <p:nvPr/>
        </p:nvSpPr>
        <p:spPr>
          <a:xfrm>
            <a:off x="7053385" y="4410448"/>
            <a:ext cx="301686" cy="369332"/>
          </a:xfrm>
          <a:prstGeom prst="rect">
            <a:avLst/>
          </a:prstGeom>
          <a:noFill/>
        </p:spPr>
        <p:txBody>
          <a:bodyPr wrap="none" rtlCol="0">
            <a:spAutoFit/>
          </a:bodyPr>
          <a:lstStyle/>
          <a:p>
            <a:r>
              <a:rPr lang="en-US" dirty="0"/>
              <a:t>1</a:t>
            </a:r>
          </a:p>
        </p:txBody>
      </p:sp>
      <p:sp>
        <p:nvSpPr>
          <p:cNvPr id="61" name="TextBox 60"/>
          <p:cNvSpPr txBox="1"/>
          <p:nvPr/>
        </p:nvSpPr>
        <p:spPr>
          <a:xfrm>
            <a:off x="7035593" y="4755946"/>
            <a:ext cx="337271" cy="375228"/>
          </a:xfrm>
          <a:prstGeom prst="rect">
            <a:avLst/>
          </a:prstGeom>
          <a:noFill/>
        </p:spPr>
        <p:txBody>
          <a:bodyPr wrap="square" rtlCol="0">
            <a:spAutoFit/>
          </a:bodyPr>
          <a:lstStyle/>
          <a:p>
            <a:r>
              <a:rPr lang="en-US"/>
              <a:t>…</a:t>
            </a:r>
          </a:p>
        </p:txBody>
      </p:sp>
      <p:sp>
        <p:nvSpPr>
          <p:cNvPr id="62" name="TextBox 61"/>
          <p:cNvSpPr txBox="1"/>
          <p:nvPr/>
        </p:nvSpPr>
        <p:spPr>
          <a:xfrm>
            <a:off x="6103618" y="4250260"/>
            <a:ext cx="1124860" cy="400110"/>
          </a:xfrm>
          <a:prstGeom prst="rect">
            <a:avLst/>
          </a:prstGeom>
          <a:noFill/>
        </p:spPr>
        <p:txBody>
          <a:bodyPr wrap="none" rtlCol="0">
            <a:spAutoFit/>
          </a:bodyPr>
          <a:lstStyle/>
          <a:p>
            <a:r>
              <a:rPr lang="en-US" sz="2000" dirty="0"/>
              <a:t>h(</a:t>
            </a:r>
            <a:r>
              <a:rPr lang="en-US" sz="2000" dirty="0" err="1"/>
              <a:t>flowid</a:t>
            </a:r>
            <a:r>
              <a:rPr lang="en-US" sz="2000" dirty="0"/>
              <a:t>)</a:t>
            </a:r>
          </a:p>
        </p:txBody>
      </p:sp>
      <p:cxnSp>
        <p:nvCxnSpPr>
          <p:cNvPr id="64" name="Straight Arrow Connector 63"/>
          <p:cNvCxnSpPr/>
          <p:nvPr/>
        </p:nvCxnSpPr>
        <p:spPr>
          <a:xfrm>
            <a:off x="5372100" y="4595114"/>
            <a:ext cx="70274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1408" y="5188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89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4" grpId="0"/>
      <p:bldP spid="25" grpId="0"/>
      <p:bldP spid="43" grpId="0"/>
      <p:bldP spid="57" grpId="0"/>
      <p:bldP spid="59" grpId="0"/>
      <p:bldP spid="60" grpId="0"/>
      <p:bldP spid="61"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Work: Closing the Loop</a:t>
            </a:r>
          </a:p>
        </p:txBody>
      </p:sp>
      <p:sp>
        <p:nvSpPr>
          <p:cNvPr id="3" name="Content Placeholder 2"/>
          <p:cNvSpPr>
            <a:spLocks noGrp="1"/>
          </p:cNvSpPr>
          <p:nvPr>
            <p:ph sz="half" idx="1"/>
          </p:nvPr>
        </p:nvSpPr>
        <p:spPr/>
        <p:txBody>
          <a:bodyPr>
            <a:normAutofit/>
          </a:bodyPr>
          <a:lstStyle/>
          <a:p>
            <a:r>
              <a:rPr lang="en-US" sz="3600" dirty="0"/>
              <a:t>Three-stage control loop</a:t>
            </a:r>
          </a:p>
        </p:txBody>
      </p:sp>
      <p:sp>
        <p:nvSpPr>
          <p:cNvPr id="10" name="Content Placeholder 9"/>
          <p:cNvSpPr>
            <a:spLocks noGrp="1"/>
          </p:cNvSpPr>
          <p:nvPr>
            <p:ph sz="half" idx="2"/>
          </p:nvPr>
        </p:nvSpPr>
        <p:spPr>
          <a:xfrm>
            <a:off x="6197600" y="1600202"/>
            <a:ext cx="5384800" cy="871149"/>
          </a:xfrm>
        </p:spPr>
        <p:txBody>
          <a:bodyPr>
            <a:normAutofit/>
          </a:bodyPr>
          <a:lstStyle/>
          <a:p>
            <a:r>
              <a:rPr lang="en-US" sz="3600" dirty="0"/>
              <a:t>Integrating the stages</a:t>
            </a:r>
          </a:p>
        </p:txBody>
      </p:sp>
      <p:sp>
        <p:nvSpPr>
          <p:cNvPr id="4" name="Slide Number Placeholder 3"/>
          <p:cNvSpPr>
            <a:spLocks noGrp="1"/>
          </p:cNvSpPr>
          <p:nvPr>
            <p:ph type="sldNum" sz="quarter" idx="12"/>
          </p:nvPr>
        </p:nvSpPr>
        <p:spPr>
          <a:xfrm>
            <a:off x="8737600" y="6381067"/>
            <a:ext cx="2844800" cy="365125"/>
          </a:xfrm>
        </p:spPr>
        <p:txBody>
          <a:bodyPr/>
          <a:lstStyle/>
          <a:p>
            <a:fld id="{1718992C-B9AF-2F49-8B31-EC7F489F3004}" type="slidenum">
              <a:rPr lang="en-US" smtClean="0"/>
              <a:t>35</a:t>
            </a:fld>
            <a:endParaRPr lang="en-US"/>
          </a:p>
        </p:txBody>
      </p:sp>
      <p:pic>
        <p:nvPicPr>
          <p:cNvPr id="5" name="Picture 4"/>
          <p:cNvPicPr>
            <a:picLocks noChangeAspect="1"/>
          </p:cNvPicPr>
          <p:nvPr/>
        </p:nvPicPr>
        <p:blipFill>
          <a:blip r:embed="rId3"/>
          <a:stretch>
            <a:fillRect/>
          </a:stretch>
        </p:blipFill>
        <p:spPr>
          <a:xfrm flipH="1">
            <a:off x="2170934" y="3269434"/>
            <a:ext cx="2290102" cy="1833906"/>
          </a:xfrm>
          <a:prstGeom prst="rect">
            <a:avLst/>
          </a:prstGeom>
        </p:spPr>
      </p:pic>
      <p:sp>
        <p:nvSpPr>
          <p:cNvPr id="6" name="TextBox 5"/>
          <p:cNvSpPr txBox="1"/>
          <p:nvPr/>
        </p:nvSpPr>
        <p:spPr>
          <a:xfrm>
            <a:off x="1079156" y="4429833"/>
            <a:ext cx="1292149" cy="461665"/>
          </a:xfrm>
          <a:prstGeom prst="rect">
            <a:avLst/>
          </a:prstGeom>
          <a:noFill/>
        </p:spPr>
        <p:txBody>
          <a:bodyPr wrap="none" rtlCol="0">
            <a:spAutoFit/>
          </a:bodyPr>
          <a:lstStyle/>
          <a:p>
            <a:r>
              <a:rPr lang="en-US" sz="2400" b="1" dirty="0"/>
              <a:t>measure</a:t>
            </a:r>
            <a:endParaRPr lang="en-US" b="1" dirty="0"/>
          </a:p>
        </p:txBody>
      </p:sp>
      <p:sp>
        <p:nvSpPr>
          <p:cNvPr id="7" name="TextBox 6"/>
          <p:cNvSpPr txBox="1"/>
          <p:nvPr/>
        </p:nvSpPr>
        <p:spPr>
          <a:xfrm>
            <a:off x="3367902" y="2471350"/>
            <a:ext cx="1312539" cy="830997"/>
          </a:xfrm>
          <a:prstGeom prst="rect">
            <a:avLst/>
          </a:prstGeom>
          <a:noFill/>
        </p:spPr>
        <p:txBody>
          <a:bodyPr wrap="none" rtlCol="0">
            <a:spAutoFit/>
          </a:bodyPr>
          <a:lstStyle/>
          <a:p>
            <a:r>
              <a:rPr lang="en-US" sz="2400" b="1"/>
              <a:t>analyze/</a:t>
            </a:r>
          </a:p>
          <a:p>
            <a:r>
              <a:rPr lang="en-US" sz="2400" b="1" dirty="0"/>
              <a:t>optimize</a:t>
            </a:r>
            <a:endParaRPr lang="en-US" b="1" dirty="0"/>
          </a:p>
        </p:txBody>
      </p:sp>
      <p:sp>
        <p:nvSpPr>
          <p:cNvPr id="8" name="TextBox 7"/>
          <p:cNvSpPr txBox="1"/>
          <p:nvPr/>
        </p:nvSpPr>
        <p:spPr>
          <a:xfrm>
            <a:off x="4439584" y="4429833"/>
            <a:ext cx="1092287" cy="461665"/>
          </a:xfrm>
          <a:prstGeom prst="rect">
            <a:avLst/>
          </a:prstGeom>
          <a:noFill/>
        </p:spPr>
        <p:txBody>
          <a:bodyPr wrap="none" rtlCol="0">
            <a:spAutoFit/>
          </a:bodyPr>
          <a:lstStyle/>
          <a:p>
            <a:r>
              <a:rPr lang="en-US" sz="2400" b="1" dirty="0"/>
              <a:t>control</a:t>
            </a:r>
            <a:endParaRPr lang="en-US" b="1" dirty="0"/>
          </a:p>
        </p:txBody>
      </p:sp>
      <p:sp>
        <p:nvSpPr>
          <p:cNvPr id="11" name="TextBox 10"/>
          <p:cNvSpPr txBox="1"/>
          <p:nvPr/>
        </p:nvSpPr>
        <p:spPr>
          <a:xfrm>
            <a:off x="7286018" y="2409795"/>
            <a:ext cx="3904731" cy="892552"/>
          </a:xfrm>
          <a:prstGeom prst="rect">
            <a:avLst/>
          </a:prstGeom>
          <a:noFill/>
        </p:spPr>
        <p:txBody>
          <a:bodyPr wrap="square" rtlCol="0">
            <a:spAutoFit/>
          </a:bodyPr>
          <a:lstStyle/>
          <a:p>
            <a:pPr algn="ctr"/>
            <a:r>
              <a:rPr lang="en-US" sz="2800" b="1" dirty="0"/>
              <a:t>Network-wide goals</a:t>
            </a:r>
          </a:p>
          <a:p>
            <a:pPr algn="ctr"/>
            <a:r>
              <a:rPr lang="en-US" sz="2400" dirty="0"/>
              <a:t>(objectives, constraints)</a:t>
            </a:r>
          </a:p>
        </p:txBody>
      </p:sp>
      <p:sp>
        <p:nvSpPr>
          <p:cNvPr id="12" name="Rectangle 11"/>
          <p:cNvSpPr/>
          <p:nvPr/>
        </p:nvSpPr>
        <p:spPr>
          <a:xfrm>
            <a:off x="8328455" y="3873842"/>
            <a:ext cx="1729946" cy="825349"/>
          </a:xfrm>
          <a:prstGeom prst="rect">
            <a:avLst/>
          </a:prstGeom>
          <a:solidFill>
            <a:srgbClr val="0EC1C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39805" y="5602945"/>
            <a:ext cx="5456195" cy="523220"/>
          </a:xfrm>
          <a:prstGeom prst="rect">
            <a:avLst/>
          </a:prstGeom>
          <a:noFill/>
        </p:spPr>
        <p:txBody>
          <a:bodyPr wrap="square" rtlCol="0">
            <a:spAutoFit/>
          </a:bodyPr>
          <a:lstStyle/>
          <a:p>
            <a:r>
              <a:rPr lang="en-US" sz="2800" dirty="0"/>
              <a:t>Separate abstractions for each stage</a:t>
            </a:r>
          </a:p>
        </p:txBody>
      </p:sp>
      <p:sp>
        <p:nvSpPr>
          <p:cNvPr id="14" name="TextBox 13"/>
          <p:cNvSpPr txBox="1"/>
          <p:nvPr/>
        </p:nvSpPr>
        <p:spPr>
          <a:xfrm flipH="1">
            <a:off x="8460667" y="4038631"/>
            <a:ext cx="1511234" cy="523220"/>
          </a:xfrm>
          <a:prstGeom prst="rect">
            <a:avLst/>
          </a:prstGeom>
          <a:noFill/>
        </p:spPr>
        <p:txBody>
          <a:bodyPr wrap="square" rtlCol="0">
            <a:spAutoFit/>
          </a:bodyPr>
          <a:lstStyle/>
          <a:p>
            <a:r>
              <a:rPr lang="en-US" sz="2800" dirty="0">
                <a:solidFill>
                  <a:schemeClr val="bg1"/>
                </a:solidFill>
              </a:rPr>
              <a:t>Compiler</a:t>
            </a:r>
          </a:p>
        </p:txBody>
      </p:sp>
      <p:cxnSp>
        <p:nvCxnSpPr>
          <p:cNvPr id="16" name="Straight Arrow Connector 15"/>
          <p:cNvCxnSpPr/>
          <p:nvPr/>
        </p:nvCxnSpPr>
        <p:spPr>
          <a:xfrm>
            <a:off x="8828217" y="4688470"/>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227753" y="4686345"/>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676714" y="4693016"/>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204413" y="3427287"/>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27672" y="5303351"/>
            <a:ext cx="3479799" cy="892552"/>
          </a:xfrm>
          <a:prstGeom prst="rect">
            <a:avLst/>
          </a:prstGeom>
          <a:noFill/>
        </p:spPr>
        <p:txBody>
          <a:bodyPr wrap="none" rtlCol="0">
            <a:spAutoFit/>
          </a:bodyPr>
          <a:lstStyle/>
          <a:p>
            <a:pPr algn="ctr"/>
            <a:r>
              <a:rPr lang="en-US" sz="2800" b="1" dirty="0"/>
              <a:t>Device-local programs</a:t>
            </a:r>
          </a:p>
          <a:p>
            <a:pPr algn="ctr"/>
            <a:r>
              <a:rPr lang="en-US" sz="2400" dirty="0"/>
              <a:t>(measure, control)</a:t>
            </a:r>
          </a:p>
        </p:txBody>
      </p:sp>
    </p:spTree>
    <p:extLst>
      <p:ext uri="{BB962C8B-B14F-4D97-AF65-F5344CB8AC3E}">
        <p14:creationId xmlns:p14="http://schemas.microsoft.com/office/powerpoint/2010/main" val="82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P spid="14"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Pushing, Pushing, Pushing</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36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66185" y="-153093"/>
            <a:ext cx="2870958" cy="2609962"/>
          </a:xfrm>
          <a:prstGeom prst="rect">
            <a:avLst/>
          </a:prstGeom>
        </p:spPr>
      </p:pic>
      <p:sp>
        <p:nvSpPr>
          <p:cNvPr id="5" name="Rectangle 4"/>
          <p:cNvSpPr/>
          <p:nvPr/>
        </p:nvSpPr>
        <p:spPr>
          <a:xfrm>
            <a:off x="1707360" y="1173849"/>
            <a:ext cx="7387213" cy="2176702"/>
          </a:xfrm>
          <a:prstGeom prst="rect">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Management Plane</a:t>
            </a:r>
          </a:p>
        </p:txBody>
      </p:sp>
      <p:sp>
        <p:nvSpPr>
          <p:cNvPr id="64" name="Rectangle 63"/>
          <p:cNvSpPr/>
          <p:nvPr/>
        </p:nvSpPr>
        <p:spPr>
          <a:xfrm>
            <a:off x="1707359" y="3328087"/>
            <a:ext cx="7387213" cy="1898619"/>
          </a:xfrm>
          <a:prstGeom prst="rect">
            <a:avLst/>
          </a:prstGeom>
          <a:solidFill>
            <a:schemeClr val="accent6">
              <a:lumMod val="60000"/>
              <a:lumOff val="40000"/>
            </a:schemeClr>
          </a:solidFill>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Control Plane</a:t>
            </a:r>
          </a:p>
        </p:txBody>
      </p:sp>
      <p:sp>
        <p:nvSpPr>
          <p:cNvPr id="66" name="Rectangle 65"/>
          <p:cNvSpPr/>
          <p:nvPr/>
        </p:nvSpPr>
        <p:spPr>
          <a:xfrm>
            <a:off x="1701574" y="5211266"/>
            <a:ext cx="7387213" cy="1611513"/>
          </a:xfrm>
          <a:prstGeom prst="rect">
            <a:avLst/>
          </a:prstGeom>
          <a:solidFill>
            <a:schemeClr val="accent4">
              <a:lumMod val="60000"/>
              <a:lumOff val="40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Data Plane</a:t>
            </a:r>
          </a:p>
        </p:txBody>
      </p:sp>
    </p:spTree>
    <p:extLst>
      <p:ext uri="{BB962C8B-B14F-4D97-AF65-F5344CB8AC3E}">
        <p14:creationId xmlns:p14="http://schemas.microsoft.com/office/powerpoint/2010/main" val="17274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4"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1239500" cy="5333998"/>
          </a:xfrm>
        </p:spPr>
        <p:txBody>
          <a:bodyPr>
            <a:normAutofit fontScale="92500" lnSpcReduction="10000"/>
          </a:bodyPr>
          <a:lstStyle/>
          <a:p>
            <a:r>
              <a:rPr lang="en-US" sz="3600" dirty="0"/>
              <a:t>Identify compelling use cases</a:t>
            </a:r>
          </a:p>
          <a:p>
            <a:pPr lvl="1"/>
            <a:r>
              <a:rPr lang="en-US" sz="3200" dirty="0"/>
              <a:t>Someone who is struggling </a:t>
            </a:r>
          </a:p>
          <a:p>
            <a:pPr lvl="1"/>
            <a:r>
              <a:rPr lang="en-US" sz="3200" dirty="0"/>
              <a:t>E.g., network admins, application designers</a:t>
            </a:r>
          </a:p>
          <a:p>
            <a:r>
              <a:rPr lang="en-US" sz="3600" dirty="0"/>
              <a:t>Interdisciplinary collaboration</a:t>
            </a:r>
          </a:p>
          <a:p>
            <a:pPr lvl="1"/>
            <a:r>
              <a:rPr lang="en-US" sz="3200" dirty="0"/>
              <a:t>Multi-faceted problems and technical constraints</a:t>
            </a:r>
          </a:p>
          <a:p>
            <a:pPr lvl="1"/>
            <a:r>
              <a:rPr lang="en-US" sz="3200" dirty="0"/>
              <a:t>Distributed systems, programming languages, computer architecture, compact data structures, software engineering</a:t>
            </a:r>
          </a:p>
          <a:p>
            <a:r>
              <a:rPr lang="en-US" sz="3600" dirty="0"/>
              <a:t>Knowing some history</a:t>
            </a:r>
          </a:p>
          <a:p>
            <a:pPr lvl="1"/>
            <a:r>
              <a:rPr lang="en-US" sz="3200" dirty="0"/>
              <a:t>Many ideas come around multiple times</a:t>
            </a:r>
          </a:p>
          <a:p>
            <a:pPr lvl="1"/>
            <a:r>
              <a:rPr lang="en-US" sz="3200" dirty="0"/>
              <a:t>Different kinds of networks, and different constraints</a:t>
            </a:r>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37</a:t>
            </a:fld>
            <a:endParaRPr lang="en-US" dirty="0"/>
          </a:p>
        </p:txBody>
      </p:sp>
    </p:spTree>
    <p:extLst>
      <p:ext uri="{BB962C8B-B14F-4D97-AF65-F5344CB8AC3E}">
        <p14:creationId xmlns:p14="http://schemas.microsoft.com/office/powerpoint/2010/main" val="4788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0972800" cy="5023020"/>
          </a:xfrm>
        </p:spPr>
        <p:txBody>
          <a:bodyPr>
            <a:normAutofit/>
          </a:bodyPr>
          <a:lstStyle/>
          <a:p>
            <a:r>
              <a:rPr lang="en-US" sz="3600" dirty="0"/>
              <a:t>Don’t fight what you can’t change</a:t>
            </a:r>
          </a:p>
          <a:p>
            <a:pPr lvl="1"/>
            <a:r>
              <a:rPr lang="en-US" sz="3200" dirty="0"/>
              <a:t>Control-plane protocols (RCP)</a:t>
            </a:r>
          </a:p>
          <a:p>
            <a:pPr lvl="1"/>
            <a:r>
              <a:rPr lang="en-US" sz="3200" dirty="0"/>
              <a:t>Packet-processing hardware (</a:t>
            </a:r>
            <a:r>
              <a:rPr lang="en-US" sz="3200" dirty="0" err="1"/>
              <a:t>OpenFlow</a:t>
            </a:r>
            <a:r>
              <a:rPr lang="en-US" sz="3200" dirty="0"/>
              <a:t>)</a:t>
            </a:r>
          </a:p>
          <a:p>
            <a:pPr lvl="1"/>
            <a:r>
              <a:rPr lang="en-US" sz="3200" dirty="0"/>
              <a:t>Line-rate packet processing (P4)</a:t>
            </a:r>
          </a:p>
          <a:p>
            <a:r>
              <a:rPr lang="en-US" sz="3600" dirty="0"/>
              <a:t>Fight to enable new kinds of change</a:t>
            </a:r>
          </a:p>
          <a:p>
            <a:pPr lvl="1"/>
            <a:r>
              <a:rPr lang="en-US" sz="3200" dirty="0"/>
              <a:t>Build, deploy, and share prototype systems</a:t>
            </a:r>
          </a:p>
          <a:p>
            <a:pPr lvl="1"/>
            <a:r>
              <a:rPr lang="en-US" sz="3200" dirty="0"/>
              <a:t>Articulate a vision (4D, </a:t>
            </a:r>
            <a:r>
              <a:rPr lang="en-US" sz="3200" dirty="0" err="1"/>
              <a:t>OpenFlow</a:t>
            </a:r>
            <a:r>
              <a:rPr lang="en-US" sz="3200" dirty="0"/>
              <a:t>, and P4 papers)</a:t>
            </a:r>
          </a:p>
          <a:p>
            <a:pPr lvl="1"/>
            <a:r>
              <a:rPr lang="en-US" sz="3200" dirty="0"/>
              <a:t>Foster community (</a:t>
            </a:r>
            <a:r>
              <a:rPr lang="en-US" sz="3200" dirty="0" err="1"/>
              <a:t>HotSDN</a:t>
            </a:r>
            <a:r>
              <a:rPr lang="en-US" sz="3200" dirty="0"/>
              <a:t>/SOSR, P4 Consortium, tutorials)</a:t>
            </a:r>
          </a:p>
          <a:p>
            <a:pPr lvl="1"/>
            <a:endParaRPr lang="en-US" dirty="0"/>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38</a:t>
            </a:fld>
            <a:endParaRPr lang="en-US"/>
          </a:p>
        </p:txBody>
      </p:sp>
    </p:spTree>
    <p:extLst>
      <p:ext uri="{BB962C8B-B14F-4D97-AF65-F5344CB8AC3E}">
        <p14:creationId xmlns:p14="http://schemas.microsoft.com/office/powerpoint/2010/main" val="15045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241981"/>
            <a:ext cx="8686800" cy="1143000"/>
          </a:xfrm>
        </p:spPr>
        <p:txBody>
          <a:bodyPr>
            <a:normAutofit fontScale="90000"/>
          </a:bodyPr>
          <a:lstStyle/>
          <a:p>
            <a:r>
              <a:rPr lang="en-US"/>
              <a:t>But, Limited </a:t>
            </a:r>
            <a:r>
              <a:rPr lang="en-US" dirty="0"/>
              <a:t>Innovation “Inside” </a:t>
            </a:r>
            <a:r>
              <a:rPr lang="en-US"/>
              <a:t>the ’Net</a:t>
            </a:r>
            <a:endParaRPr lang="en-US" dirty="0"/>
          </a:p>
        </p:txBody>
      </p:sp>
      <p:sp>
        <p:nvSpPr>
          <p:cNvPr id="3" name="Content Placeholder 2"/>
          <p:cNvSpPr>
            <a:spLocks noGrp="1"/>
          </p:cNvSpPr>
          <p:nvPr>
            <p:ph idx="1"/>
          </p:nvPr>
        </p:nvSpPr>
        <p:spPr/>
        <p:txBody>
          <a:bodyPr>
            <a:normAutofit lnSpcReduction="10000"/>
          </a:bodyPr>
          <a:lstStyle/>
          <a:p>
            <a:r>
              <a:rPr lang="en-US" dirty="0"/>
              <a:t>Over specified</a:t>
            </a:r>
          </a:p>
          <a:p>
            <a:pPr lvl="1"/>
            <a:r>
              <a:rPr lang="en-US" dirty="0"/>
              <a:t>Slow protocol standardization</a:t>
            </a:r>
          </a:p>
          <a:p>
            <a:pPr lvl="1"/>
            <a:r>
              <a:rPr lang="en-US" dirty="0"/>
              <a:t>Standards in fixed-function hardware</a:t>
            </a:r>
          </a:p>
          <a:p>
            <a:r>
              <a:rPr lang="en-US" dirty="0"/>
              <a:t>Closed equipment</a:t>
            </a:r>
          </a:p>
          <a:p>
            <a:pPr lvl="1"/>
            <a:r>
              <a:rPr lang="en-US" dirty="0"/>
              <a:t>Software bundled with hardware</a:t>
            </a:r>
          </a:p>
          <a:p>
            <a:pPr lvl="1"/>
            <a:r>
              <a:rPr lang="en-US" dirty="0"/>
              <a:t>Vendor-specific interfaces</a:t>
            </a:r>
          </a:p>
          <a:p>
            <a:r>
              <a:rPr lang="en-US" dirty="0"/>
              <a:t>Few people can innovate</a:t>
            </a:r>
          </a:p>
          <a:p>
            <a:pPr lvl="1"/>
            <a:r>
              <a:rPr lang="en-US" dirty="0"/>
              <a:t>Equipment vendors write the code</a:t>
            </a:r>
          </a:p>
          <a:p>
            <a:pPr lvl="1"/>
            <a:r>
              <a:rPr lang="en-US" dirty="0"/>
              <a:t>Long delays for new features</a:t>
            </a:r>
          </a:p>
          <a:p>
            <a:pPr marL="0" indent="0">
              <a:buNone/>
            </a:pP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p:cNvPicPr>
            <a:picLocks noChangeAspect="1"/>
          </p:cNvPicPr>
          <p:nvPr/>
        </p:nvPicPr>
        <p:blipFill>
          <a:blip r:embed="rId3"/>
          <a:stretch>
            <a:fillRect/>
          </a:stretch>
        </p:blipFill>
        <p:spPr>
          <a:xfrm>
            <a:off x="7936311" y="1615169"/>
            <a:ext cx="3646089" cy="4166959"/>
          </a:xfrm>
          <a:prstGeom prst="rect">
            <a:avLst/>
          </a:prstGeom>
        </p:spPr>
      </p:pic>
      <p:sp>
        <p:nvSpPr>
          <p:cNvPr id="6" name="TextBox 5"/>
          <p:cNvSpPr txBox="1"/>
          <p:nvPr/>
        </p:nvSpPr>
        <p:spPr>
          <a:xfrm>
            <a:off x="1730829" y="6192200"/>
            <a:ext cx="8873839" cy="584775"/>
          </a:xfrm>
          <a:prstGeom prst="rect">
            <a:avLst/>
          </a:prstGeom>
          <a:noFill/>
        </p:spPr>
        <p:txBody>
          <a:bodyPr wrap="none" rtlCol="0">
            <a:spAutoFit/>
          </a:bodyPr>
          <a:lstStyle/>
          <a:p>
            <a:r>
              <a:rPr lang="en-US" sz="3200" b="1" dirty="0">
                <a:solidFill>
                  <a:srgbClr val="E46C0A"/>
                </a:solidFill>
              </a:rPr>
              <a:t>But, the inside of the network </a:t>
            </a:r>
            <a:r>
              <a:rPr lang="en-US" sz="3200" b="1" i="1" dirty="0">
                <a:solidFill>
                  <a:srgbClr val="E46C0A"/>
                </a:solidFill>
              </a:rPr>
              <a:t>does</a:t>
            </a:r>
            <a:r>
              <a:rPr lang="en-US" sz="3200" b="1" dirty="0">
                <a:solidFill>
                  <a:srgbClr val="E46C0A"/>
                </a:solidFill>
              </a:rPr>
              <a:t> need to change</a:t>
            </a:r>
          </a:p>
        </p:txBody>
      </p:sp>
    </p:spTree>
    <p:extLst>
      <p:ext uri="{BB962C8B-B14F-4D97-AF65-F5344CB8AC3E}">
        <p14:creationId xmlns:p14="http://schemas.microsoft.com/office/powerpoint/2010/main" val="1496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948"/>
            <a:ext cx="10972800" cy="1143000"/>
          </a:xfrm>
        </p:spPr>
        <p:txBody>
          <a:bodyPr/>
          <a:lstStyle/>
          <a:p>
            <a:r>
              <a:rPr lang="en-US" dirty="0"/>
              <a:t>Thank You!</a:t>
            </a:r>
          </a:p>
        </p:txBody>
      </p:sp>
      <p:sp>
        <p:nvSpPr>
          <p:cNvPr id="3" name="Content Placeholder 2"/>
          <p:cNvSpPr>
            <a:spLocks noGrp="1"/>
          </p:cNvSpPr>
          <p:nvPr>
            <p:ph idx="1"/>
          </p:nvPr>
        </p:nvSpPr>
        <p:spPr>
          <a:xfrm>
            <a:off x="609600" y="1433948"/>
            <a:ext cx="10972800" cy="5257798"/>
          </a:xfrm>
        </p:spPr>
        <p:txBody>
          <a:bodyPr>
            <a:normAutofit/>
          </a:bodyPr>
          <a:lstStyle/>
          <a:p>
            <a:r>
              <a:rPr lang="en-US" dirty="0"/>
              <a:t>Many collaborators and colleagues</a:t>
            </a:r>
          </a:p>
          <a:p>
            <a:pPr lvl="1"/>
            <a:r>
              <a:rPr lang="en-US" dirty="0"/>
              <a:t>Grad school (</a:t>
            </a:r>
            <a:r>
              <a:rPr lang="en-US" dirty="0" err="1"/>
              <a:t>esp</a:t>
            </a:r>
            <a:r>
              <a:rPr lang="en-US" dirty="0"/>
              <a:t> advisor Kang Shin)</a:t>
            </a:r>
          </a:p>
          <a:p>
            <a:pPr lvl="1"/>
            <a:r>
              <a:rPr lang="en-US" dirty="0"/>
              <a:t>AT&amp;T (</a:t>
            </a:r>
            <a:r>
              <a:rPr lang="en-US" dirty="0" err="1"/>
              <a:t>esp</a:t>
            </a:r>
            <a:r>
              <a:rPr lang="en-US" dirty="0"/>
              <a:t> Albert Greenberg)</a:t>
            </a:r>
          </a:p>
          <a:p>
            <a:pPr lvl="1"/>
            <a:r>
              <a:rPr lang="en-US" dirty="0"/>
              <a:t>Princeton and beyond (</a:t>
            </a:r>
            <a:r>
              <a:rPr lang="en-US" dirty="0" err="1"/>
              <a:t>esp</a:t>
            </a:r>
            <a:r>
              <a:rPr lang="en-US" dirty="0"/>
              <a:t> David Walker and Nate Foster)</a:t>
            </a:r>
          </a:p>
          <a:p>
            <a:pPr lvl="1"/>
            <a:r>
              <a:rPr lang="en-US" dirty="0"/>
              <a:t>(See the following bibliography slides)</a:t>
            </a:r>
          </a:p>
          <a:p>
            <a:r>
              <a:rPr lang="en-US" dirty="0"/>
              <a:t>Research group at Princeton</a:t>
            </a:r>
          </a:p>
          <a:p>
            <a:pPr lvl="1"/>
            <a:r>
              <a:rPr lang="en-US" dirty="0"/>
              <a:t>Past and present students and postdocs</a:t>
            </a:r>
          </a:p>
        </p:txBody>
      </p:sp>
      <p:sp>
        <p:nvSpPr>
          <p:cNvPr id="4" name="Slide Number Placeholder 3"/>
          <p:cNvSpPr>
            <a:spLocks noGrp="1"/>
          </p:cNvSpPr>
          <p:nvPr>
            <p:ph type="sldNum" sz="quarter" idx="12"/>
          </p:nvPr>
        </p:nvSpPr>
        <p:spPr/>
        <p:txBody>
          <a:bodyPr/>
          <a:lstStyle/>
          <a:p>
            <a:fld id="{1718992C-B9AF-2F49-8B31-EC7F489F3004}" type="slidenum">
              <a:rPr lang="en-US" smtClean="0"/>
              <a:t>39</a:t>
            </a:fld>
            <a:endParaRPr lang="en-US"/>
          </a:p>
        </p:txBody>
      </p:sp>
    </p:spTree>
    <p:extLst>
      <p:ext uri="{BB962C8B-B14F-4D97-AF65-F5344CB8AC3E}">
        <p14:creationId xmlns:p14="http://schemas.microsoft.com/office/powerpoint/2010/main" val="267859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Multicomputer Routers</a:t>
            </a:r>
          </a:p>
        </p:txBody>
      </p:sp>
      <p:sp>
        <p:nvSpPr>
          <p:cNvPr id="3" name="Content Placeholder 2"/>
          <p:cNvSpPr>
            <a:spLocks noGrp="1"/>
          </p:cNvSpPr>
          <p:nvPr>
            <p:ph idx="1"/>
          </p:nvPr>
        </p:nvSpPr>
        <p:spPr/>
        <p:txBody>
          <a:bodyPr/>
          <a:lstStyle/>
          <a:p>
            <a:r>
              <a:rPr lang="en-US" dirty="0"/>
              <a:t>Collaborators: Stuart Daniel, Jim </a:t>
            </a:r>
            <a:r>
              <a:rPr lang="en-US" dirty="0" err="1"/>
              <a:t>Dolter</a:t>
            </a:r>
            <a:r>
              <a:rPr lang="en-US" dirty="0"/>
              <a:t>, Wu-</a:t>
            </a:r>
            <a:r>
              <a:rPr lang="en-US" dirty="0" err="1"/>
              <a:t>chang</a:t>
            </a:r>
            <a:r>
              <a:rPr lang="en-US" dirty="0"/>
              <a:t> Feng, Ashish </a:t>
            </a:r>
            <a:r>
              <a:rPr lang="en-US" dirty="0" err="1"/>
              <a:t>Mehra</a:t>
            </a:r>
            <a:r>
              <a:rPr lang="en-US" dirty="0"/>
              <a:t>, Kang Shin</a:t>
            </a:r>
          </a:p>
          <a:p>
            <a:r>
              <a:rPr lang="en-US" dirty="0"/>
              <a:t>“A programmable routing controller for flexible communication in point-to-point networks” (ICCD’95)</a:t>
            </a:r>
          </a:p>
          <a:p>
            <a:r>
              <a:rPr lang="en-US" dirty="0"/>
              <a:t>“SPIDER: Flexible and efficient communication support for point-to-point distributed systems” (ICDCS’94)</a:t>
            </a:r>
          </a:p>
          <a:p>
            <a:r>
              <a:rPr lang="en-US" dirty="0"/>
              <a:t>“Hardware support for controlled interaction of guaranteed and best-effort communication” (PDRTS’94)</a:t>
            </a:r>
          </a:p>
        </p:txBody>
      </p:sp>
      <p:sp>
        <p:nvSpPr>
          <p:cNvPr id="4" name="Slide Number Placeholder 3"/>
          <p:cNvSpPr>
            <a:spLocks noGrp="1"/>
          </p:cNvSpPr>
          <p:nvPr>
            <p:ph type="sldNum" sz="quarter" idx="12"/>
          </p:nvPr>
        </p:nvSpPr>
        <p:spPr/>
        <p:txBody>
          <a:bodyPr/>
          <a:lstStyle/>
          <a:p>
            <a:fld id="{1718992C-B9AF-2F49-8B31-EC7F489F3004}" type="slidenum">
              <a:rPr lang="en-US" smtClean="0"/>
              <a:t>40</a:t>
            </a:fld>
            <a:endParaRPr lang="en-US"/>
          </a:p>
        </p:txBody>
      </p:sp>
    </p:spTree>
    <p:extLst>
      <p:ext uri="{BB962C8B-B14F-4D97-AF65-F5344CB8AC3E}">
        <p14:creationId xmlns:p14="http://schemas.microsoft.com/office/powerpoint/2010/main" val="24719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Network Management Software</a:t>
            </a:r>
          </a:p>
        </p:txBody>
      </p:sp>
      <p:sp>
        <p:nvSpPr>
          <p:cNvPr id="3" name="Content Placeholder 2"/>
          <p:cNvSpPr>
            <a:spLocks noGrp="1"/>
          </p:cNvSpPr>
          <p:nvPr>
            <p:ph idx="1"/>
          </p:nvPr>
        </p:nvSpPr>
        <p:spPr>
          <a:xfrm>
            <a:off x="609600" y="1600202"/>
            <a:ext cx="10972800" cy="4975410"/>
          </a:xfrm>
        </p:spPr>
        <p:txBody>
          <a:bodyPr>
            <a:normAutofit fontScale="85000" lnSpcReduction="10000"/>
          </a:bodyPr>
          <a:lstStyle/>
          <a:p>
            <a:r>
              <a:rPr lang="en-US" dirty="0"/>
              <a:t>Collaborators: Jay </a:t>
            </a:r>
            <a:r>
              <a:rPr lang="en-US" dirty="0" err="1"/>
              <a:t>Borkenhagen</a:t>
            </a:r>
            <a:r>
              <a:rPr lang="en-US" dirty="0"/>
              <a:t>, Nick </a:t>
            </a:r>
            <a:r>
              <a:rPr lang="en-US" dirty="0" err="1"/>
              <a:t>Feamster</a:t>
            </a:r>
            <a:r>
              <a:rPr lang="en-US" dirty="0"/>
              <a:t>, Anja </a:t>
            </a:r>
            <a:r>
              <a:rPr lang="en-US" dirty="0" err="1"/>
              <a:t>Feldmann</a:t>
            </a:r>
            <a:r>
              <a:rPr lang="en-US" dirty="0"/>
              <a:t>, Bernard </a:t>
            </a:r>
            <a:r>
              <a:rPr lang="en-US" dirty="0" err="1"/>
              <a:t>Fortz</a:t>
            </a:r>
            <a:r>
              <a:rPr lang="en-US" dirty="0"/>
              <a:t>, Albert Greenberg, Tim Griffin, Carsten Lund, Nick </a:t>
            </a:r>
            <a:r>
              <a:rPr lang="en-US" dirty="0" err="1"/>
              <a:t>Reingold</a:t>
            </a:r>
            <a:r>
              <a:rPr lang="en-US" dirty="0"/>
              <a:t>, Renata Teixeira, </a:t>
            </a:r>
            <a:r>
              <a:rPr lang="en-US" dirty="0" err="1"/>
              <a:t>Mikkel</a:t>
            </a:r>
            <a:r>
              <a:rPr lang="en-US" dirty="0"/>
              <a:t> </a:t>
            </a:r>
            <a:r>
              <a:rPr lang="en-US" dirty="0" err="1"/>
              <a:t>Thorup</a:t>
            </a:r>
            <a:r>
              <a:rPr lang="en-US" dirty="0"/>
              <a:t>, Fred True</a:t>
            </a:r>
          </a:p>
          <a:p>
            <a:r>
              <a:rPr lang="en-US" dirty="0"/>
              <a:t>“</a:t>
            </a:r>
            <a:r>
              <a:rPr lang="en-US" dirty="0" err="1"/>
              <a:t>NetScope</a:t>
            </a:r>
            <a:r>
              <a:rPr lang="en-US" dirty="0"/>
              <a:t>: Traffic engineering for IP networks” (IEEE Network, 2000)</a:t>
            </a:r>
          </a:p>
          <a:p>
            <a:r>
              <a:rPr lang="en-US" dirty="0"/>
              <a:t>“Deriving traffic demands for operational IP networks: Methodology and experience (SIGCOMM’00, </a:t>
            </a:r>
            <a:r>
              <a:rPr lang="en-US" dirty="0" err="1"/>
              <a:t>ToN</a:t>
            </a:r>
            <a:r>
              <a:rPr lang="en-US" dirty="0"/>
              <a:t> June 2001)</a:t>
            </a:r>
          </a:p>
          <a:p>
            <a:r>
              <a:rPr lang="en-US" dirty="0"/>
              <a:t>“Traffic engineering with traditional routing protocols” (IEEE Communication, 2002)</a:t>
            </a:r>
          </a:p>
          <a:p>
            <a:r>
              <a:rPr lang="en-US" dirty="0"/>
              <a:t>“Route optimization in IP networks” (Handbook of Optimization in Telecommunications, 2006)</a:t>
            </a:r>
          </a:p>
          <a:p>
            <a:r>
              <a:rPr lang="en-US" dirty="0"/>
              <a:t>“Network-wide prediction of BGP routes” (SIGMETRCS’04, </a:t>
            </a:r>
            <a:r>
              <a:rPr lang="en-US" dirty="0" err="1"/>
              <a:t>ToN</a:t>
            </a:r>
            <a:r>
              <a:rPr lang="en-US" dirty="0"/>
              <a:t> 2007)</a:t>
            </a:r>
          </a:p>
        </p:txBody>
      </p:sp>
      <p:sp>
        <p:nvSpPr>
          <p:cNvPr id="4" name="Slide Number Placeholder 3"/>
          <p:cNvSpPr>
            <a:spLocks noGrp="1"/>
          </p:cNvSpPr>
          <p:nvPr>
            <p:ph type="sldNum" sz="quarter" idx="12"/>
          </p:nvPr>
        </p:nvSpPr>
        <p:spPr/>
        <p:txBody>
          <a:bodyPr/>
          <a:lstStyle/>
          <a:p>
            <a:fld id="{1718992C-B9AF-2F49-8B31-EC7F489F3004}" type="slidenum">
              <a:rPr lang="en-US" smtClean="0"/>
              <a:t>41</a:t>
            </a:fld>
            <a:endParaRPr lang="en-US"/>
          </a:p>
        </p:txBody>
      </p:sp>
    </p:spTree>
    <p:extLst>
      <p:ext uri="{BB962C8B-B14F-4D97-AF65-F5344CB8AC3E}">
        <p14:creationId xmlns:p14="http://schemas.microsoft.com/office/powerpoint/2010/main" val="1437889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Routing Control Platform</a:t>
            </a:r>
          </a:p>
        </p:txBody>
      </p:sp>
      <p:sp>
        <p:nvSpPr>
          <p:cNvPr id="3" name="Content Placeholder 2"/>
          <p:cNvSpPr>
            <a:spLocks noGrp="1"/>
          </p:cNvSpPr>
          <p:nvPr>
            <p:ph idx="1"/>
          </p:nvPr>
        </p:nvSpPr>
        <p:spPr/>
        <p:txBody>
          <a:bodyPr/>
          <a:lstStyle/>
          <a:p>
            <a:r>
              <a:rPr lang="en-US" dirty="0"/>
              <a:t>Collaborators: Matthew Caesar, Donald Caldwell, Nick </a:t>
            </a:r>
            <a:r>
              <a:rPr lang="en-US" dirty="0" err="1"/>
              <a:t>Feamster</a:t>
            </a:r>
            <a:r>
              <a:rPr lang="en-US" dirty="0"/>
              <a:t>, </a:t>
            </a:r>
            <a:r>
              <a:rPr lang="en-US" dirty="0" err="1"/>
              <a:t>Aman</a:t>
            </a:r>
            <a:r>
              <a:rPr lang="en-US" dirty="0"/>
              <a:t> Shaikh, Jacobus van der Merwe</a:t>
            </a:r>
          </a:p>
          <a:p>
            <a:r>
              <a:rPr lang="en-US" dirty="0"/>
              <a:t>“The case for separating routing from routers” (FDNA’04)</a:t>
            </a:r>
          </a:p>
          <a:p>
            <a:r>
              <a:rPr lang="en-US" dirty="0"/>
              <a:t>“Design and implementation of a Routing Control Platform” (NSDI’05)</a:t>
            </a:r>
          </a:p>
          <a:p>
            <a:r>
              <a:rPr lang="en-US" dirty="0"/>
              <a:t>“Dynamic connectivity management with an intelligent route service control point” (INM’06, by van der </a:t>
            </a:r>
            <a:r>
              <a:rPr lang="en-US" dirty="0" err="1"/>
              <a:t>Merve</a:t>
            </a:r>
            <a:r>
              <a:rPr lang="en-US" dirty="0"/>
              <a:t> and others)</a:t>
            </a:r>
          </a:p>
        </p:txBody>
      </p:sp>
      <p:sp>
        <p:nvSpPr>
          <p:cNvPr id="4" name="Slide Number Placeholder 3"/>
          <p:cNvSpPr>
            <a:spLocks noGrp="1"/>
          </p:cNvSpPr>
          <p:nvPr>
            <p:ph type="sldNum" sz="quarter" idx="12"/>
          </p:nvPr>
        </p:nvSpPr>
        <p:spPr/>
        <p:txBody>
          <a:bodyPr/>
          <a:lstStyle/>
          <a:p>
            <a:fld id="{1718992C-B9AF-2F49-8B31-EC7F489F3004}" type="slidenum">
              <a:rPr lang="en-US" smtClean="0"/>
              <a:t>42</a:t>
            </a:fld>
            <a:endParaRPr lang="en-US"/>
          </a:p>
        </p:txBody>
      </p:sp>
    </p:spTree>
    <p:extLst>
      <p:ext uri="{BB962C8B-B14F-4D97-AF65-F5344CB8AC3E}">
        <p14:creationId xmlns:p14="http://schemas.microsoft.com/office/powerpoint/2010/main" val="62565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4D Architecture </a:t>
            </a:r>
          </a:p>
        </p:txBody>
      </p:sp>
      <p:sp>
        <p:nvSpPr>
          <p:cNvPr id="3" name="Content Placeholder 2"/>
          <p:cNvSpPr>
            <a:spLocks noGrp="1"/>
          </p:cNvSpPr>
          <p:nvPr>
            <p:ph idx="1"/>
          </p:nvPr>
        </p:nvSpPr>
        <p:spPr/>
        <p:txBody>
          <a:bodyPr/>
          <a:lstStyle/>
          <a:p>
            <a:r>
              <a:rPr lang="en-US" dirty="0"/>
              <a:t>Collaborators: Albert Greenberg, </a:t>
            </a:r>
            <a:r>
              <a:rPr lang="en-US" dirty="0" err="1"/>
              <a:t>Gisli</a:t>
            </a:r>
            <a:r>
              <a:rPr lang="en-US" dirty="0"/>
              <a:t> </a:t>
            </a:r>
            <a:r>
              <a:rPr lang="en-US" dirty="0" err="1"/>
              <a:t>Hjalmtysson</a:t>
            </a:r>
            <a:r>
              <a:rPr lang="en-US" dirty="0"/>
              <a:t>, David </a:t>
            </a:r>
            <a:r>
              <a:rPr lang="en-US" dirty="0" err="1"/>
              <a:t>Maltz</a:t>
            </a:r>
            <a:r>
              <a:rPr lang="en-US" dirty="0"/>
              <a:t>, Andy Myers, Geoffrey </a:t>
            </a:r>
            <a:r>
              <a:rPr lang="en-US" dirty="0" err="1"/>
              <a:t>Xie</a:t>
            </a:r>
            <a:r>
              <a:rPr lang="en-US" dirty="0"/>
              <a:t>, </a:t>
            </a:r>
            <a:r>
              <a:rPr lang="en-US" dirty="0" err="1"/>
              <a:t>Jibin</a:t>
            </a:r>
            <a:r>
              <a:rPr lang="en-US" dirty="0"/>
              <a:t> Zhan, Hui Zhang</a:t>
            </a:r>
          </a:p>
          <a:p>
            <a:r>
              <a:rPr lang="en-US" dirty="0"/>
              <a:t>“Network-wide decision making: Toward a wafer-thin control plane” (HotNets’04)</a:t>
            </a:r>
          </a:p>
          <a:p>
            <a:r>
              <a:rPr lang="en-US" dirty="0"/>
              <a:t>“A clean-slate 4D approach to network control and management” (CCR, October 2005)</a:t>
            </a:r>
          </a:p>
        </p:txBody>
      </p:sp>
      <p:sp>
        <p:nvSpPr>
          <p:cNvPr id="4" name="Slide Number Placeholder 3"/>
          <p:cNvSpPr>
            <a:spLocks noGrp="1"/>
          </p:cNvSpPr>
          <p:nvPr>
            <p:ph type="sldNum" sz="quarter" idx="12"/>
          </p:nvPr>
        </p:nvSpPr>
        <p:spPr/>
        <p:txBody>
          <a:bodyPr/>
          <a:lstStyle/>
          <a:p>
            <a:fld id="{1718992C-B9AF-2F49-8B31-EC7F489F3004}" type="slidenum">
              <a:rPr lang="en-US" smtClean="0"/>
              <a:t>43</a:t>
            </a:fld>
            <a:endParaRPr lang="en-US"/>
          </a:p>
        </p:txBody>
      </p:sp>
    </p:spTree>
    <p:extLst>
      <p:ext uri="{BB962C8B-B14F-4D97-AF65-F5344CB8AC3E}">
        <p14:creationId xmlns:p14="http://schemas.microsoft.com/office/powerpoint/2010/main" val="410710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t>
            </a:r>
            <a:r>
              <a:rPr lang="en-US" dirty="0" err="1"/>
              <a:t>OpenFlow</a:t>
            </a:r>
            <a:r>
              <a:rPr lang="en-US" dirty="0"/>
              <a:t> and SDN</a:t>
            </a:r>
          </a:p>
        </p:txBody>
      </p:sp>
      <p:sp>
        <p:nvSpPr>
          <p:cNvPr id="3" name="Content Placeholder 2"/>
          <p:cNvSpPr>
            <a:spLocks noGrp="1"/>
          </p:cNvSpPr>
          <p:nvPr>
            <p:ph idx="1"/>
          </p:nvPr>
        </p:nvSpPr>
        <p:spPr>
          <a:xfrm>
            <a:off x="609600" y="1600202"/>
            <a:ext cx="10972800" cy="4854386"/>
          </a:xfrm>
        </p:spPr>
        <p:txBody>
          <a:bodyPr>
            <a:normAutofit/>
          </a:bodyPr>
          <a:lstStyle/>
          <a:p>
            <a:r>
              <a:rPr lang="en-US" dirty="0"/>
              <a:t>“</a:t>
            </a:r>
            <a:r>
              <a:rPr lang="en-US" dirty="0" err="1"/>
              <a:t>OpenFlow</a:t>
            </a:r>
            <a:r>
              <a:rPr lang="en-US" dirty="0"/>
              <a:t>: Enabling innovation in campus networks” (CCR, April 2008, by McKeown, Anderson, </a:t>
            </a:r>
            <a:r>
              <a:rPr lang="en-US" dirty="0" err="1"/>
              <a:t>Balakrishnan</a:t>
            </a:r>
            <a:r>
              <a:rPr lang="en-US" dirty="0"/>
              <a:t>, </a:t>
            </a:r>
            <a:r>
              <a:rPr lang="en-US" dirty="0" err="1"/>
              <a:t>Parulkar</a:t>
            </a:r>
            <a:r>
              <a:rPr lang="en-US" dirty="0"/>
              <a:t>, Peterson, Rexford, </a:t>
            </a:r>
            <a:r>
              <a:rPr lang="en-US" dirty="0" err="1"/>
              <a:t>Shenker</a:t>
            </a:r>
            <a:r>
              <a:rPr lang="en-US" dirty="0"/>
              <a:t>, and Turner)</a:t>
            </a:r>
          </a:p>
          <a:p>
            <a:r>
              <a:rPr lang="en-US" dirty="0"/>
              <a:t>“The road to SDN: An intellectual history of programmable networks” (ACM Queue, December 2013 by </a:t>
            </a:r>
            <a:r>
              <a:rPr lang="en-US" dirty="0" err="1"/>
              <a:t>Feamster</a:t>
            </a:r>
            <a:r>
              <a:rPr lang="en-US" dirty="0"/>
              <a:t>, Rexford, and Zegura)</a:t>
            </a:r>
          </a:p>
        </p:txBody>
      </p:sp>
      <p:sp>
        <p:nvSpPr>
          <p:cNvPr id="4" name="Slide Number Placeholder 3"/>
          <p:cNvSpPr>
            <a:spLocks noGrp="1"/>
          </p:cNvSpPr>
          <p:nvPr>
            <p:ph type="sldNum" sz="quarter" idx="12"/>
          </p:nvPr>
        </p:nvSpPr>
        <p:spPr/>
        <p:txBody>
          <a:bodyPr/>
          <a:lstStyle/>
          <a:p>
            <a:fld id="{1718992C-B9AF-2F49-8B31-EC7F489F3004}" type="slidenum">
              <a:rPr lang="en-US" smtClean="0"/>
              <a:t>44</a:t>
            </a:fld>
            <a:endParaRPr lang="en-US"/>
          </a:p>
        </p:txBody>
      </p:sp>
    </p:spTree>
    <p:extLst>
      <p:ext uri="{BB962C8B-B14F-4D97-AF65-F5344CB8AC3E}">
        <p14:creationId xmlns:p14="http://schemas.microsoft.com/office/powerpoint/2010/main" val="105529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Frenetic </a:t>
            </a:r>
          </a:p>
        </p:txBody>
      </p:sp>
      <p:sp>
        <p:nvSpPr>
          <p:cNvPr id="3" name="Content Placeholder 2"/>
          <p:cNvSpPr>
            <a:spLocks noGrp="1"/>
          </p:cNvSpPr>
          <p:nvPr>
            <p:ph idx="1"/>
          </p:nvPr>
        </p:nvSpPr>
        <p:spPr/>
        <p:txBody>
          <a:bodyPr>
            <a:normAutofit/>
          </a:bodyPr>
          <a:lstStyle/>
          <a:p>
            <a:r>
              <a:rPr lang="en-US" dirty="0"/>
              <a:t>Collaborators: Nate Foster, Michael Freedman, Arjun </a:t>
            </a:r>
            <a:r>
              <a:rPr lang="en-US" dirty="0" err="1"/>
              <a:t>Guha</a:t>
            </a:r>
            <a:r>
              <a:rPr lang="en-US" dirty="0"/>
              <a:t>, Rob Harrison, Naga </a:t>
            </a:r>
            <a:r>
              <a:rPr lang="en-US" dirty="0" err="1"/>
              <a:t>Katta</a:t>
            </a:r>
            <a:r>
              <a:rPr lang="en-US" dirty="0"/>
              <a:t>, Christopher Monsanto, Josh Reich, Mark </a:t>
            </a:r>
            <a:r>
              <a:rPr lang="en-US" dirty="0" err="1"/>
              <a:t>Reitblatt</a:t>
            </a:r>
            <a:r>
              <a:rPr lang="en-US" dirty="0"/>
              <a:t>, Cole Schlesinger, Alec Story, David Walker</a:t>
            </a:r>
          </a:p>
          <a:p>
            <a:r>
              <a:rPr lang="en-US" dirty="0"/>
              <a:t>“Frenetic: A network programming language” (ICFP’11)</a:t>
            </a:r>
          </a:p>
          <a:p>
            <a:r>
              <a:rPr lang="en-US" dirty="0"/>
              <a:t>“Abstractions for network update” (SIGCOMM’12)</a:t>
            </a:r>
          </a:p>
          <a:p>
            <a:r>
              <a:rPr lang="en-US" dirty="0"/>
              <a:t>“Languages for software-defined networks” (IEEE Communications, February 2013)</a:t>
            </a:r>
          </a:p>
          <a:p>
            <a:r>
              <a:rPr lang="en-US" dirty="0"/>
              <a:t>“Composing software-defined networks” (NSDI’13)</a:t>
            </a:r>
          </a:p>
        </p:txBody>
      </p:sp>
      <p:sp>
        <p:nvSpPr>
          <p:cNvPr id="4" name="Slide Number Placeholder 3"/>
          <p:cNvSpPr>
            <a:spLocks noGrp="1"/>
          </p:cNvSpPr>
          <p:nvPr>
            <p:ph type="sldNum" sz="quarter" idx="12"/>
          </p:nvPr>
        </p:nvSpPr>
        <p:spPr/>
        <p:txBody>
          <a:bodyPr/>
          <a:lstStyle/>
          <a:p>
            <a:fld id="{1718992C-B9AF-2F49-8B31-EC7F489F3004}" type="slidenum">
              <a:rPr lang="en-US" smtClean="0"/>
              <a:t>45</a:t>
            </a:fld>
            <a:endParaRPr lang="en-US"/>
          </a:p>
        </p:txBody>
      </p:sp>
    </p:spTree>
    <p:extLst>
      <p:ext uri="{BB962C8B-B14F-4D97-AF65-F5344CB8AC3E}">
        <p14:creationId xmlns:p14="http://schemas.microsoft.com/office/powerpoint/2010/main" val="149775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P4 Language and Apps</a:t>
            </a:r>
          </a:p>
        </p:txBody>
      </p:sp>
      <p:sp>
        <p:nvSpPr>
          <p:cNvPr id="3" name="Content Placeholder 2"/>
          <p:cNvSpPr>
            <a:spLocks noGrp="1"/>
          </p:cNvSpPr>
          <p:nvPr>
            <p:ph idx="1"/>
          </p:nvPr>
        </p:nvSpPr>
        <p:spPr>
          <a:xfrm>
            <a:off x="609600" y="1600201"/>
            <a:ext cx="10972800" cy="4988857"/>
          </a:xfrm>
        </p:spPr>
        <p:txBody>
          <a:bodyPr>
            <a:normAutofit fontScale="77500" lnSpcReduction="20000"/>
          </a:bodyPr>
          <a:lstStyle/>
          <a:p>
            <a:r>
              <a:rPr lang="en-US" dirty="0"/>
              <a:t>“P4: Programming protocol-independent packet processors” (CCR, July 2014, by </a:t>
            </a:r>
            <a:r>
              <a:rPr lang="en-US" dirty="0" err="1"/>
              <a:t>Bosshart</a:t>
            </a:r>
            <a:r>
              <a:rPr lang="en-US" dirty="0"/>
              <a:t>, Daly, Gibb, Izzard, McKeown, Rexford, </a:t>
            </a:r>
            <a:r>
              <a:rPr lang="en-US" dirty="0" err="1"/>
              <a:t>Schlessinger</a:t>
            </a:r>
            <a:r>
              <a:rPr lang="en-US" dirty="0"/>
              <a:t>, </a:t>
            </a:r>
            <a:r>
              <a:rPr lang="en-US" dirty="0" err="1"/>
              <a:t>Talayco</a:t>
            </a:r>
            <a:r>
              <a:rPr lang="en-US" dirty="0"/>
              <a:t>, </a:t>
            </a:r>
            <a:r>
              <a:rPr lang="en-US" dirty="0" err="1"/>
              <a:t>Vahdat</a:t>
            </a:r>
            <a:r>
              <a:rPr lang="en-US" dirty="0"/>
              <a:t>, Varghese, Walker)</a:t>
            </a:r>
          </a:p>
          <a:p>
            <a:r>
              <a:rPr lang="en-US" dirty="0"/>
              <a:t>P4 Consortium, http://www.p4.org</a:t>
            </a:r>
          </a:p>
          <a:p>
            <a:r>
              <a:rPr lang="en-US" dirty="0"/>
              <a:t>“HULA: Scalable load balancing using programmable data planes” (SOSR’16, </a:t>
            </a:r>
            <a:r>
              <a:rPr lang="en-US" dirty="0" err="1"/>
              <a:t>Katta</a:t>
            </a:r>
            <a:r>
              <a:rPr lang="en-US" dirty="0"/>
              <a:t>, Hira, Kim, </a:t>
            </a:r>
            <a:r>
              <a:rPr lang="en-US" dirty="0" err="1"/>
              <a:t>Sivaraman</a:t>
            </a:r>
            <a:r>
              <a:rPr lang="en-US" dirty="0"/>
              <a:t>, Rexford)</a:t>
            </a:r>
          </a:p>
          <a:p>
            <a:r>
              <a:rPr lang="en-US" dirty="0"/>
              <a:t>“Sonata: Query-driven streaming network telemetry” (SIGCOMM’18, Gupta, Harrison, </a:t>
            </a:r>
            <a:r>
              <a:rPr lang="en-US" dirty="0" err="1"/>
              <a:t>Canini</a:t>
            </a:r>
            <a:r>
              <a:rPr lang="en-US" dirty="0"/>
              <a:t>, </a:t>
            </a:r>
            <a:r>
              <a:rPr lang="en-US" dirty="0" err="1"/>
              <a:t>Feamster</a:t>
            </a:r>
            <a:r>
              <a:rPr lang="en-US" dirty="0"/>
              <a:t>, Rexford, </a:t>
            </a:r>
            <a:r>
              <a:rPr lang="en-US" dirty="0" err="1"/>
              <a:t>Willinger</a:t>
            </a:r>
            <a:r>
              <a:rPr lang="en-US" dirty="0"/>
              <a:t>)</a:t>
            </a:r>
          </a:p>
          <a:p>
            <a:r>
              <a:rPr lang="en-US" dirty="0"/>
              <a:t>“Catching the microburst culprits with Snappy” (SelfDN’18, Chen, Landau-</a:t>
            </a:r>
            <a:r>
              <a:rPr lang="en-US" dirty="0" err="1"/>
              <a:t>Feibish</a:t>
            </a:r>
            <a:r>
              <a:rPr lang="en-US" dirty="0"/>
              <a:t>, </a:t>
            </a:r>
            <a:r>
              <a:rPr lang="en-US" dirty="0" err="1"/>
              <a:t>Koral</a:t>
            </a:r>
            <a:r>
              <a:rPr lang="en-US" dirty="0"/>
              <a:t>, Rexford, </a:t>
            </a:r>
            <a:r>
              <a:rPr lang="en-US" dirty="0" err="1"/>
              <a:t>Rottenstreich</a:t>
            </a:r>
            <a:r>
              <a:rPr lang="en-US" dirty="0"/>
              <a:t>)</a:t>
            </a:r>
          </a:p>
          <a:p>
            <a:r>
              <a:rPr lang="en-US" dirty="0"/>
              <a:t>“Dapper: Data plane performance diagnosis of TCP” (SOSR’17, </a:t>
            </a:r>
            <a:r>
              <a:rPr lang="en-US" dirty="0" err="1"/>
              <a:t>Ghasemi</a:t>
            </a:r>
            <a:r>
              <a:rPr lang="en-US" dirty="0"/>
              <a:t>, Benson, Rexford”</a:t>
            </a:r>
          </a:p>
          <a:p>
            <a:r>
              <a:rPr lang="en-US" dirty="0"/>
              <a:t>“Heavy-hitter detection entirely in the data plane” (SOSR’17, </a:t>
            </a:r>
            <a:r>
              <a:rPr lang="en-US" dirty="0" err="1"/>
              <a:t>Sivaraman</a:t>
            </a:r>
            <a:r>
              <a:rPr lang="en-US" dirty="0"/>
              <a:t>, Narayana, </a:t>
            </a:r>
            <a:r>
              <a:rPr lang="en-US" dirty="0" err="1"/>
              <a:t>Rottenstreich</a:t>
            </a:r>
            <a:r>
              <a:rPr lang="en-US" dirty="0"/>
              <a:t>, </a:t>
            </a:r>
            <a:r>
              <a:rPr lang="en-US" dirty="0" err="1"/>
              <a:t>Muthukrishnan</a:t>
            </a:r>
            <a:r>
              <a:rPr lang="en-US" dirty="0"/>
              <a:t>, Rexford)</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46</a:t>
            </a:fld>
            <a:endParaRPr lang="en-US"/>
          </a:p>
        </p:txBody>
      </p:sp>
    </p:spTree>
    <p:extLst>
      <p:ext uri="{BB962C8B-B14F-4D97-AF65-F5344CB8AC3E}">
        <p14:creationId xmlns:p14="http://schemas.microsoft.com/office/powerpoint/2010/main" val="27667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Bibliography: Compositional Network Architecture</a:t>
            </a:r>
          </a:p>
        </p:txBody>
      </p:sp>
      <p:sp>
        <p:nvSpPr>
          <p:cNvPr id="3" name="Content Placeholder 2"/>
          <p:cNvSpPr>
            <a:spLocks noGrp="1"/>
          </p:cNvSpPr>
          <p:nvPr>
            <p:ph idx="1"/>
          </p:nvPr>
        </p:nvSpPr>
        <p:spPr/>
        <p:txBody>
          <a:bodyPr>
            <a:normAutofit lnSpcReduction="10000"/>
          </a:bodyPr>
          <a:lstStyle/>
          <a:p>
            <a:r>
              <a:rPr lang="en-US" dirty="0"/>
              <a:t>Collaborator: Pamela </a:t>
            </a:r>
            <a:r>
              <a:rPr lang="en-US" dirty="0" err="1"/>
              <a:t>Zave</a:t>
            </a:r>
            <a:endParaRPr lang="en-US" dirty="0"/>
          </a:p>
          <a:p>
            <a:r>
              <a:rPr lang="en-US" dirty="0"/>
              <a:t>“The compositional nature of the Internet” (CACM, to appear)</a:t>
            </a:r>
          </a:p>
          <a:p>
            <a:r>
              <a:rPr lang="en-US" dirty="0"/>
              <a:t>“The design space of network mobility” (SIGCOMM eBook on Recent Advances in Networking, August 2013)</a:t>
            </a:r>
          </a:p>
          <a:p>
            <a:r>
              <a:rPr lang="en-US" dirty="0"/>
              <a:t>”Compositional network mobility” (Working Conference on Verified Software, May 2013)</a:t>
            </a:r>
          </a:p>
          <a:p>
            <a:r>
              <a:rPr lang="en-US" dirty="0"/>
              <a:t>”The geomorphic view of networking: A network model and its uses” (Workshop on Middleware for Next Generation Internet Computing, December 2012)</a:t>
            </a:r>
          </a:p>
        </p:txBody>
      </p:sp>
      <p:sp>
        <p:nvSpPr>
          <p:cNvPr id="4" name="Slide Number Placeholder 3"/>
          <p:cNvSpPr>
            <a:spLocks noGrp="1"/>
          </p:cNvSpPr>
          <p:nvPr>
            <p:ph type="sldNum" sz="quarter" idx="12"/>
          </p:nvPr>
        </p:nvSpPr>
        <p:spPr/>
        <p:txBody>
          <a:bodyPr/>
          <a:lstStyle/>
          <a:p>
            <a:fld id="{1718992C-B9AF-2F49-8B31-EC7F489F3004}" type="slidenum">
              <a:rPr lang="en-US" smtClean="0"/>
              <a:t>47</a:t>
            </a:fld>
            <a:endParaRPr lang="en-US"/>
          </a:p>
        </p:txBody>
      </p:sp>
    </p:spTree>
    <p:extLst>
      <p:ext uri="{BB962C8B-B14F-4D97-AF65-F5344CB8AC3E}">
        <p14:creationId xmlns:p14="http://schemas.microsoft.com/office/powerpoint/2010/main" val="163589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Are </a:t>
            </a:r>
            <a:r>
              <a:rPr lang="en-US" i="1" dirty="0"/>
              <a:t>Desperate</a:t>
            </a:r>
            <a:r>
              <a:rPr lang="en-US" dirty="0"/>
              <a:t> to Innovate Inside</a:t>
            </a:r>
          </a:p>
        </p:txBody>
      </p:sp>
      <p:sp>
        <p:nvSpPr>
          <p:cNvPr id="3" name="Content Placeholder 2"/>
          <p:cNvSpPr>
            <a:spLocks noGrp="1"/>
          </p:cNvSpPr>
          <p:nvPr>
            <p:ph idx="1"/>
          </p:nvPr>
        </p:nvSpPr>
        <p:spPr>
          <a:xfrm>
            <a:off x="609600" y="1600202"/>
            <a:ext cx="10972800" cy="5257798"/>
          </a:xfrm>
        </p:spPr>
        <p:txBody>
          <a:bodyPr>
            <a:normAutofit/>
          </a:bodyPr>
          <a:lstStyle/>
          <a:p>
            <a:r>
              <a:rPr lang="en-US" dirty="0"/>
              <a:t>Platforms</a:t>
            </a:r>
          </a:p>
          <a:p>
            <a:endParaRPr lang="en-US" dirty="0"/>
          </a:p>
          <a:p>
            <a:endParaRPr lang="en-US" dirty="0"/>
          </a:p>
          <a:p>
            <a:endParaRPr lang="en-US" dirty="0"/>
          </a:p>
          <a:p>
            <a:endParaRPr lang="en-US" dirty="0"/>
          </a:p>
          <a:p>
            <a:endParaRPr lang="en-US" dirty="0"/>
          </a:p>
          <a:p>
            <a:r>
              <a:rPr lang="en-US" dirty="0"/>
              <a:t>Research</a:t>
            </a:r>
          </a:p>
          <a:p>
            <a:pPr lvl="1"/>
            <a:r>
              <a:rPr lang="en-US" dirty="0"/>
              <a:t>Active networks, overlay networks, SDN, NFV</a:t>
            </a:r>
          </a:p>
          <a:p>
            <a:pPr lvl="1"/>
            <a:r>
              <a:rPr lang="en-US" dirty="0"/>
              <a:t>Testbeds such as </a:t>
            </a:r>
            <a:r>
              <a:rPr lang="en-US" dirty="0" err="1"/>
              <a:t>PlanetLab</a:t>
            </a:r>
            <a:r>
              <a:rPr lang="en-US" dirty="0"/>
              <a:t>, Orbit, </a:t>
            </a:r>
            <a:r>
              <a:rPr lang="en-US" dirty="0" err="1"/>
              <a:t>Emulab</a:t>
            </a:r>
            <a:r>
              <a:rPr lang="en-US" dirty="0"/>
              <a:t>, GENI </a:t>
            </a:r>
          </a:p>
        </p:txBody>
      </p:sp>
      <p:sp>
        <p:nvSpPr>
          <p:cNvPr id="4" name="Slide Number Placeholder 3"/>
          <p:cNvSpPr>
            <a:spLocks noGrp="1"/>
          </p:cNvSpPr>
          <p:nvPr>
            <p:ph type="sldNum" sz="quarter" idx="12"/>
          </p:nvPr>
        </p:nvSpPr>
        <p:spPr/>
        <p:txBody>
          <a:bodyPr/>
          <a:lstStyle/>
          <a:p>
            <a:fld id="{1718992C-B9AF-2F49-8B31-EC7F489F3004}" type="slidenum">
              <a:rPr lang="en-US" smtClean="0"/>
              <a:t>4</a:t>
            </a:fld>
            <a:endParaRPr lang="en-US"/>
          </a:p>
        </p:txBody>
      </p:sp>
      <p:sp>
        <p:nvSpPr>
          <p:cNvPr id="5" name="Rectangle 4"/>
          <p:cNvSpPr/>
          <p:nvPr/>
        </p:nvSpPr>
        <p:spPr>
          <a:xfrm>
            <a:off x="2037145" y="2349396"/>
            <a:ext cx="2774066" cy="925975"/>
          </a:xfrm>
          <a:prstGeom prst="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2390808" y="2582431"/>
            <a:ext cx="2152192" cy="523220"/>
          </a:xfrm>
          <a:prstGeom prst="rect">
            <a:avLst/>
          </a:prstGeom>
          <a:noFill/>
        </p:spPr>
        <p:txBody>
          <a:bodyPr wrap="none" rtlCol="0">
            <a:spAutoFit/>
          </a:bodyPr>
          <a:lstStyle/>
          <a:p>
            <a:r>
              <a:rPr lang="en-US" sz="2800" dirty="0"/>
              <a:t>Control plane</a:t>
            </a:r>
          </a:p>
        </p:txBody>
      </p:sp>
      <p:sp>
        <p:nvSpPr>
          <p:cNvPr id="7" name="Rectangle 6"/>
          <p:cNvSpPr/>
          <p:nvPr/>
        </p:nvSpPr>
        <p:spPr>
          <a:xfrm>
            <a:off x="2037145" y="3275371"/>
            <a:ext cx="2774065" cy="578999"/>
          </a:xfrm>
          <a:prstGeom prst="rect">
            <a:avLst/>
          </a:prstGeom>
          <a:solidFill>
            <a:schemeClr val="accent4">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724938" y="3283276"/>
            <a:ext cx="1483932" cy="523220"/>
          </a:xfrm>
          <a:prstGeom prst="rect">
            <a:avLst/>
          </a:prstGeom>
          <a:noFill/>
        </p:spPr>
        <p:txBody>
          <a:bodyPr wrap="none" rtlCol="0">
            <a:spAutoFit/>
          </a:bodyPr>
          <a:lstStyle/>
          <a:p>
            <a:r>
              <a:rPr lang="en-US" sz="2800" dirty="0"/>
              <a:t>Interface</a:t>
            </a:r>
          </a:p>
        </p:txBody>
      </p:sp>
      <p:sp>
        <p:nvSpPr>
          <p:cNvPr id="9" name="Rectangle 8"/>
          <p:cNvSpPr/>
          <p:nvPr/>
        </p:nvSpPr>
        <p:spPr>
          <a:xfrm>
            <a:off x="2037145" y="3854370"/>
            <a:ext cx="2774065" cy="949124"/>
          </a:xfrm>
          <a:prstGeom prst="rect">
            <a:avLst/>
          </a:prstGeom>
          <a:solidFill>
            <a:schemeClr val="accent6">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90446" y="4074429"/>
            <a:ext cx="1752916" cy="523220"/>
          </a:xfrm>
          <a:prstGeom prst="rect">
            <a:avLst/>
          </a:prstGeom>
          <a:noFill/>
        </p:spPr>
        <p:txBody>
          <a:bodyPr wrap="none" rtlCol="0">
            <a:spAutoFit/>
          </a:bodyPr>
          <a:lstStyle/>
          <a:p>
            <a:r>
              <a:rPr lang="en-US" sz="2800" dirty="0"/>
              <a:t>Data plane</a:t>
            </a:r>
          </a:p>
        </p:txBody>
      </p:sp>
      <p:sp>
        <p:nvSpPr>
          <p:cNvPr id="12" name="TextBox 11"/>
          <p:cNvSpPr txBox="1"/>
          <p:nvPr/>
        </p:nvSpPr>
        <p:spPr>
          <a:xfrm>
            <a:off x="5089002" y="2406113"/>
            <a:ext cx="6639638" cy="1138773"/>
          </a:xfrm>
          <a:prstGeom prst="rect">
            <a:avLst/>
          </a:prstGeom>
          <a:noFill/>
        </p:spPr>
        <p:txBody>
          <a:bodyPr wrap="none" rtlCol="0">
            <a:spAutoFit/>
          </a:bodyPr>
          <a:lstStyle/>
          <a:p>
            <a:r>
              <a:rPr lang="en-US" sz="2400" b="1" dirty="0">
                <a:solidFill>
                  <a:schemeClr val="tx2">
                    <a:lumMod val="60000"/>
                    <a:lumOff val="40000"/>
                  </a:schemeClr>
                </a:solidFill>
              </a:rPr>
              <a:t>NOX, </a:t>
            </a:r>
            <a:r>
              <a:rPr lang="en-US" sz="2400" b="1" dirty="0" err="1">
                <a:solidFill>
                  <a:schemeClr val="tx2">
                    <a:lumMod val="60000"/>
                    <a:lumOff val="40000"/>
                  </a:schemeClr>
                </a:solidFill>
              </a:rPr>
              <a:t>FlowVisor</a:t>
            </a:r>
            <a:r>
              <a:rPr lang="en-US" sz="2400" b="1" dirty="0">
                <a:solidFill>
                  <a:schemeClr val="tx2">
                    <a:lumMod val="60000"/>
                    <a:lumOff val="40000"/>
                  </a:schemeClr>
                </a:solidFill>
              </a:rPr>
              <a:t>, Beacon, POX, ONOS, </a:t>
            </a:r>
            <a:r>
              <a:rPr lang="en-US" sz="2400" b="1" dirty="0" err="1">
                <a:solidFill>
                  <a:schemeClr val="tx2">
                    <a:lumMod val="60000"/>
                    <a:lumOff val="40000"/>
                  </a:schemeClr>
                </a:solidFill>
              </a:rPr>
              <a:t>Ryu</a:t>
            </a:r>
            <a:r>
              <a:rPr lang="en-US" sz="2400" b="1" dirty="0">
                <a:solidFill>
                  <a:schemeClr val="tx2">
                    <a:lumMod val="60000"/>
                    <a:lumOff val="40000"/>
                  </a:schemeClr>
                </a:solidFill>
              </a:rPr>
              <a:t>, Frenetic</a:t>
            </a:r>
          </a:p>
          <a:p>
            <a:r>
              <a:rPr lang="en-US" sz="2400" b="1" dirty="0">
                <a:solidFill>
                  <a:schemeClr val="tx2">
                    <a:lumMod val="60000"/>
                    <a:lumOff val="40000"/>
                  </a:schemeClr>
                </a:solidFill>
              </a:rPr>
              <a:t>Quagga, XORP, Bird</a:t>
            </a:r>
          </a:p>
          <a:p>
            <a:endParaRPr lang="en-US" sz="2000" b="1" dirty="0">
              <a:solidFill>
                <a:schemeClr val="tx2">
                  <a:lumMod val="75000"/>
                </a:schemeClr>
              </a:solidFill>
            </a:endParaRPr>
          </a:p>
        </p:txBody>
      </p:sp>
      <p:sp>
        <p:nvSpPr>
          <p:cNvPr id="13" name="TextBox 12"/>
          <p:cNvSpPr txBox="1"/>
          <p:nvPr/>
        </p:nvSpPr>
        <p:spPr>
          <a:xfrm>
            <a:off x="5089001" y="3358393"/>
            <a:ext cx="2952668" cy="461665"/>
          </a:xfrm>
          <a:prstGeom prst="rect">
            <a:avLst/>
          </a:prstGeom>
          <a:noFill/>
        </p:spPr>
        <p:txBody>
          <a:bodyPr wrap="none" rtlCol="0">
            <a:spAutoFit/>
          </a:bodyPr>
          <a:lstStyle/>
          <a:p>
            <a:r>
              <a:rPr lang="en-US" sz="2400" b="1" dirty="0" err="1">
                <a:solidFill>
                  <a:schemeClr val="accent4">
                    <a:lumMod val="75000"/>
                  </a:schemeClr>
                </a:solidFill>
              </a:rPr>
              <a:t>ForCES</a:t>
            </a:r>
            <a:r>
              <a:rPr lang="en-US" sz="2400" b="1" dirty="0">
                <a:solidFill>
                  <a:schemeClr val="accent4">
                    <a:lumMod val="75000"/>
                  </a:schemeClr>
                </a:solidFill>
              </a:rPr>
              <a:t>, </a:t>
            </a:r>
            <a:r>
              <a:rPr lang="en-US" sz="2400" b="1" dirty="0" err="1">
                <a:solidFill>
                  <a:schemeClr val="accent4">
                    <a:lumMod val="75000"/>
                  </a:schemeClr>
                </a:solidFill>
              </a:rPr>
              <a:t>OpenFlow</a:t>
            </a:r>
            <a:r>
              <a:rPr lang="en-US" sz="2400" b="1" dirty="0">
                <a:solidFill>
                  <a:schemeClr val="accent4">
                    <a:lumMod val="75000"/>
                  </a:schemeClr>
                </a:solidFill>
              </a:rPr>
              <a:t>, P4</a:t>
            </a:r>
          </a:p>
        </p:txBody>
      </p:sp>
      <p:sp>
        <p:nvSpPr>
          <p:cNvPr id="14" name="TextBox 13"/>
          <p:cNvSpPr txBox="1"/>
          <p:nvPr/>
        </p:nvSpPr>
        <p:spPr>
          <a:xfrm>
            <a:off x="5089001" y="4073145"/>
            <a:ext cx="3975191" cy="461665"/>
          </a:xfrm>
          <a:prstGeom prst="rect">
            <a:avLst/>
          </a:prstGeom>
          <a:noFill/>
        </p:spPr>
        <p:txBody>
          <a:bodyPr wrap="none" rtlCol="0">
            <a:spAutoFit/>
          </a:bodyPr>
          <a:lstStyle/>
          <a:p>
            <a:r>
              <a:rPr lang="en-US" sz="2400" b="1" dirty="0">
                <a:solidFill>
                  <a:schemeClr val="accent6">
                    <a:lumMod val="75000"/>
                  </a:schemeClr>
                </a:solidFill>
              </a:rPr>
              <a:t>Click, Open </a:t>
            </a:r>
            <a:r>
              <a:rPr lang="en-US" sz="2400" b="1" dirty="0" err="1">
                <a:solidFill>
                  <a:schemeClr val="accent6">
                    <a:lumMod val="75000"/>
                  </a:schemeClr>
                </a:solidFill>
              </a:rPr>
              <a:t>vSwitch</a:t>
            </a:r>
            <a:r>
              <a:rPr lang="en-US" sz="2400" b="1" dirty="0">
                <a:solidFill>
                  <a:schemeClr val="accent6">
                    <a:lumMod val="75000"/>
                  </a:schemeClr>
                </a:solidFill>
              </a:rPr>
              <a:t>, </a:t>
            </a:r>
            <a:r>
              <a:rPr lang="en-US" sz="2400" b="1" dirty="0" err="1">
                <a:solidFill>
                  <a:schemeClr val="accent6">
                    <a:lumMod val="75000"/>
                  </a:schemeClr>
                </a:solidFill>
              </a:rPr>
              <a:t>NetFPGA</a:t>
            </a:r>
            <a:endParaRPr lang="en-US" sz="2400" b="1" dirty="0">
              <a:solidFill>
                <a:schemeClr val="accent6">
                  <a:lumMod val="75000"/>
                </a:schemeClr>
              </a:solidFill>
            </a:endParaRPr>
          </a:p>
        </p:txBody>
      </p:sp>
    </p:spTree>
    <p:extLst>
      <p:ext uri="{BB962C8B-B14F-4D97-AF65-F5344CB8AC3E}">
        <p14:creationId xmlns:p14="http://schemas.microsoft.com/office/powerpoint/2010/main" val="13192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73736" y="1903483"/>
            <a:ext cx="7772400" cy="1470025"/>
          </a:xfrm>
        </p:spPr>
        <p:txBody>
          <a:bodyPr/>
          <a:lstStyle/>
          <a:p>
            <a:r>
              <a:rPr lang="en-US" dirty="0"/>
              <a:t>What Works? When?</a:t>
            </a:r>
            <a:br>
              <a:rPr lang="en-US" dirty="0"/>
            </a:br>
            <a:r>
              <a:rPr lang="en-US" dirty="0"/>
              <a:t>What Doesn’t Work? Why?</a:t>
            </a:r>
          </a:p>
        </p:txBody>
      </p:sp>
      <p:sp>
        <p:nvSpPr>
          <p:cNvPr id="6" name="Subtitle 5"/>
          <p:cNvSpPr>
            <a:spLocks noGrp="1"/>
          </p:cNvSpPr>
          <p:nvPr>
            <p:ph type="subTitle" idx="1"/>
          </p:nvPr>
        </p:nvSpPr>
        <p:spPr>
          <a:xfrm>
            <a:off x="2345136" y="3991767"/>
            <a:ext cx="7913914" cy="1752600"/>
          </a:xfrm>
        </p:spPr>
        <p:txBody>
          <a:bodyPr/>
          <a:lstStyle/>
          <a:p>
            <a:r>
              <a:rPr lang="en-US" dirty="0"/>
              <a:t>And what have we learned along the way?</a:t>
            </a:r>
          </a:p>
        </p:txBody>
      </p:sp>
      <p:sp>
        <p:nvSpPr>
          <p:cNvPr id="4" name="Slide Number Placeholder 3"/>
          <p:cNvSpPr>
            <a:spLocks noGrp="1"/>
          </p:cNvSpPr>
          <p:nvPr>
            <p:ph type="sldNum" sz="quarter" idx="12"/>
          </p:nvPr>
        </p:nvSpPr>
        <p:spPr/>
        <p:txBody>
          <a:bodyPr/>
          <a:lstStyle/>
          <a:p>
            <a:fld id="{1718992C-B9AF-2F49-8B31-EC7F489F3004}" type="slidenum">
              <a:rPr lang="en-US" smtClean="0"/>
              <a:t>5</a:t>
            </a:fld>
            <a:endParaRPr lang="en-US"/>
          </a:p>
        </p:txBody>
      </p:sp>
      <p:cxnSp>
        <p:nvCxnSpPr>
          <p:cNvPr id="7" name="Straight Connector 6"/>
          <p:cNvCxnSpPr/>
          <p:nvPr/>
        </p:nvCxnSpPr>
        <p:spPr>
          <a:xfrm>
            <a:off x="5420195" y="4027269"/>
            <a:ext cx="387446" cy="602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20195" y="3942340"/>
            <a:ext cx="387446" cy="7629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95533" y="4432584"/>
            <a:ext cx="288060" cy="584776"/>
          </a:xfrm>
          <a:prstGeom prst="rect">
            <a:avLst/>
          </a:prstGeom>
          <a:noFill/>
        </p:spPr>
        <p:txBody>
          <a:bodyPr wrap="none" rtlCol="0">
            <a:spAutoFit/>
          </a:bodyPr>
          <a:lstStyle/>
          <a:p>
            <a:r>
              <a:rPr lang="en-US" sz="3200" dirty="0">
                <a:solidFill>
                  <a:srgbClr val="FF0000"/>
                </a:solidFill>
              </a:rPr>
              <a:t>I</a:t>
            </a:r>
          </a:p>
        </p:txBody>
      </p:sp>
    </p:spTree>
    <p:extLst>
      <p:ext uri="{BB962C8B-B14F-4D97-AF65-F5344CB8AC3E}">
        <p14:creationId xmlns:p14="http://schemas.microsoft.com/office/powerpoint/2010/main" val="15637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Real</a:t>
            </a:r>
          </a:p>
        </p:txBody>
      </p:sp>
      <p:sp>
        <p:nvSpPr>
          <p:cNvPr id="3" name="Content Placeholder 2"/>
          <p:cNvSpPr>
            <a:spLocks noGrp="1"/>
          </p:cNvSpPr>
          <p:nvPr>
            <p:ph idx="1"/>
          </p:nvPr>
        </p:nvSpPr>
        <p:spPr>
          <a:xfrm>
            <a:off x="609600" y="1600202"/>
            <a:ext cx="10972800" cy="5121276"/>
          </a:xfrm>
        </p:spPr>
        <p:txBody>
          <a:bodyPr>
            <a:normAutofit/>
          </a:bodyPr>
          <a:lstStyle/>
          <a:p>
            <a:r>
              <a:rPr lang="en-US" sz="3600" dirty="0"/>
              <a:t>Staying in touch with reality</a:t>
            </a:r>
          </a:p>
          <a:p>
            <a:pPr lvl="1"/>
            <a:r>
              <a:rPr lang="en-US" sz="3200" dirty="0"/>
              <a:t>Real data, software, and users</a:t>
            </a:r>
          </a:p>
          <a:p>
            <a:pPr lvl="1"/>
            <a:r>
              <a:rPr lang="en-US" sz="3200" dirty="0"/>
              <a:t>Technology push and market pull</a:t>
            </a:r>
          </a:p>
          <a:p>
            <a:pPr lvl="1"/>
            <a:r>
              <a:rPr lang="en-US" sz="3200" i="1" dirty="0"/>
              <a:t>Changing what you can</a:t>
            </a:r>
          </a:p>
          <a:p>
            <a:r>
              <a:rPr lang="en-US" sz="3600" dirty="0"/>
              <a:t>Shaping the future reality</a:t>
            </a:r>
          </a:p>
          <a:p>
            <a:pPr lvl="1"/>
            <a:r>
              <a:rPr lang="en-US" sz="3200" dirty="0"/>
              <a:t>Creating new artifacts </a:t>
            </a:r>
          </a:p>
          <a:p>
            <a:pPr lvl="1"/>
            <a:r>
              <a:rPr lang="en-US" sz="3200" dirty="0"/>
              <a:t>Building community </a:t>
            </a:r>
          </a:p>
          <a:p>
            <a:pPr lvl="1"/>
            <a:r>
              <a:rPr lang="en-US" sz="3200" i="1" dirty="0"/>
              <a:t>Enabling new kinds of change</a:t>
            </a:r>
          </a:p>
          <a:p>
            <a:endParaRPr lang="en-US" dirty="0"/>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6</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9081" y="2194420"/>
            <a:ext cx="5542951" cy="3567716"/>
          </a:xfrm>
          <a:prstGeom prst="rect">
            <a:avLst/>
          </a:prstGeom>
        </p:spPr>
      </p:pic>
      <p:sp>
        <p:nvSpPr>
          <p:cNvPr id="15" name="TextBox 14"/>
          <p:cNvSpPr txBox="1"/>
          <p:nvPr/>
        </p:nvSpPr>
        <p:spPr>
          <a:xfrm>
            <a:off x="7028173" y="4134179"/>
            <a:ext cx="1175322" cy="400110"/>
          </a:xfrm>
          <a:prstGeom prst="rect">
            <a:avLst/>
          </a:prstGeom>
          <a:noFill/>
        </p:spPr>
        <p:txBody>
          <a:bodyPr wrap="none" rtlCol="0">
            <a:spAutoFit/>
          </a:bodyPr>
          <a:lstStyle/>
          <a:p>
            <a:r>
              <a:rPr lang="en-US" sz="2000" b="1" dirty="0"/>
              <a:t>Ambition</a:t>
            </a:r>
            <a:endParaRPr lang="en-US" b="1" dirty="0"/>
          </a:p>
        </p:txBody>
      </p:sp>
      <p:sp>
        <p:nvSpPr>
          <p:cNvPr id="16" name="TextBox 15"/>
          <p:cNvSpPr txBox="1"/>
          <p:nvPr/>
        </p:nvSpPr>
        <p:spPr>
          <a:xfrm>
            <a:off x="10387461" y="4128126"/>
            <a:ext cx="1449756" cy="400110"/>
          </a:xfrm>
          <a:prstGeom prst="rect">
            <a:avLst/>
          </a:prstGeom>
          <a:noFill/>
        </p:spPr>
        <p:txBody>
          <a:bodyPr wrap="none" rtlCol="0">
            <a:spAutoFit/>
          </a:bodyPr>
          <a:lstStyle/>
          <a:p>
            <a:r>
              <a:rPr lang="en-US" sz="2000" b="1" dirty="0"/>
              <a:t>Pragmatism</a:t>
            </a:r>
          </a:p>
        </p:txBody>
      </p:sp>
    </p:spTree>
    <p:extLst>
      <p:ext uri="{BB962C8B-B14F-4D97-AF65-F5344CB8AC3E}">
        <p14:creationId xmlns:p14="http://schemas.microsoft.com/office/powerpoint/2010/main" val="13301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25-Year Retrospective</a:t>
            </a:r>
          </a:p>
        </p:txBody>
      </p:sp>
      <p:sp>
        <p:nvSpPr>
          <p:cNvPr id="3" name="Content Placeholder 2"/>
          <p:cNvSpPr>
            <a:spLocks noGrp="1"/>
          </p:cNvSpPr>
          <p:nvPr>
            <p:ph idx="1"/>
          </p:nvPr>
        </p:nvSpPr>
        <p:spPr>
          <a:xfrm>
            <a:off x="609600" y="1600202"/>
            <a:ext cx="10972800" cy="4870046"/>
          </a:xfrm>
        </p:spPr>
        <p:txBody>
          <a:bodyPr>
            <a:normAutofit fontScale="92500" lnSpcReduction="20000"/>
          </a:bodyPr>
          <a:lstStyle/>
          <a:p>
            <a:r>
              <a:rPr lang="en-US" sz="3300" dirty="0"/>
              <a:t>Graduate school [’91-’96]</a:t>
            </a:r>
          </a:p>
          <a:p>
            <a:pPr lvl="1"/>
            <a:r>
              <a:rPr lang="en-US" sz="3300" dirty="0"/>
              <a:t>Programmable multi-computer networks</a:t>
            </a:r>
          </a:p>
          <a:p>
            <a:r>
              <a:rPr lang="en-US" sz="3300" dirty="0"/>
              <a:t>AT&amp;T [’96-’05]</a:t>
            </a:r>
          </a:p>
          <a:p>
            <a:pPr lvl="1"/>
            <a:r>
              <a:rPr lang="en-US" sz="3300" dirty="0"/>
              <a:t>Active networks </a:t>
            </a:r>
            <a:r>
              <a:rPr lang="en-US" dirty="0"/>
              <a:t>(as an observer)</a:t>
            </a:r>
          </a:p>
          <a:p>
            <a:pPr lvl="1"/>
            <a:r>
              <a:rPr lang="en-US" sz="3300" dirty="0"/>
              <a:t>Programmable </a:t>
            </a:r>
            <a:r>
              <a:rPr lang="en-US" sz="3300" i="1" dirty="0"/>
              <a:t>management</a:t>
            </a:r>
            <a:r>
              <a:rPr lang="en-US" sz="3300" dirty="0"/>
              <a:t> plane</a:t>
            </a:r>
          </a:p>
          <a:p>
            <a:pPr lvl="1"/>
            <a:r>
              <a:rPr lang="en-US" sz="3300" dirty="0"/>
              <a:t>Routing Control Platform </a:t>
            </a:r>
            <a:r>
              <a:rPr lang="en-US" sz="3300" dirty="0">
                <a:sym typeface="Wingdings"/>
              </a:rPr>
              <a:t> 4D architecture</a:t>
            </a:r>
            <a:endParaRPr lang="en-US" sz="3300" dirty="0"/>
          </a:p>
          <a:p>
            <a:r>
              <a:rPr lang="en-US" sz="3300" dirty="0"/>
              <a:t>Princeton [’05-present]</a:t>
            </a:r>
          </a:p>
          <a:p>
            <a:pPr lvl="1"/>
            <a:r>
              <a:rPr lang="en-US" sz="3300" dirty="0" err="1"/>
              <a:t>OpenFlow</a:t>
            </a:r>
            <a:r>
              <a:rPr lang="en-US" sz="3300" dirty="0"/>
              <a:t> </a:t>
            </a:r>
            <a:r>
              <a:rPr lang="en-US" dirty="0"/>
              <a:t>(initially as an observer)</a:t>
            </a:r>
            <a:endParaRPr lang="en-US" sz="3300" dirty="0"/>
          </a:p>
          <a:p>
            <a:pPr lvl="1"/>
            <a:r>
              <a:rPr lang="en-US" sz="3300" dirty="0"/>
              <a:t>Programmable </a:t>
            </a:r>
            <a:r>
              <a:rPr lang="en-US" sz="3300" i="1" dirty="0"/>
              <a:t>control</a:t>
            </a:r>
            <a:r>
              <a:rPr lang="en-US" sz="3300" dirty="0"/>
              <a:t> plane</a:t>
            </a:r>
          </a:p>
          <a:p>
            <a:pPr lvl="1"/>
            <a:r>
              <a:rPr lang="en-US" sz="3300" dirty="0"/>
              <a:t>Programmable </a:t>
            </a:r>
            <a:r>
              <a:rPr lang="en-US" sz="3300" i="1" dirty="0"/>
              <a:t>data</a:t>
            </a:r>
            <a:r>
              <a:rPr lang="en-US" sz="3300" dirty="0"/>
              <a:t> plane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7</a:t>
            </a:fld>
            <a:endParaRPr lang="en-US"/>
          </a:p>
        </p:txBody>
      </p:sp>
    </p:spTree>
    <p:extLst>
      <p:ext uri="{BB962C8B-B14F-4D97-AF65-F5344CB8AC3E}">
        <p14:creationId xmlns:p14="http://schemas.microsoft.com/office/powerpoint/2010/main" val="346107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Multicomputer Routers </a:t>
            </a:r>
            <a:r>
              <a:rPr lang="en-US" sz="2800" dirty="0"/>
              <a:t>[’91-’96]</a:t>
            </a:r>
          </a:p>
        </p:txBody>
      </p:sp>
      <p:sp>
        <p:nvSpPr>
          <p:cNvPr id="3" name="Content Placeholder 2"/>
          <p:cNvSpPr>
            <a:spLocks noGrp="1"/>
          </p:cNvSpPr>
          <p:nvPr>
            <p:ph idx="1"/>
          </p:nvPr>
        </p:nvSpPr>
        <p:spPr>
          <a:xfrm>
            <a:off x="609600" y="1600202"/>
            <a:ext cx="10972800" cy="4858471"/>
          </a:xfrm>
        </p:spPr>
        <p:txBody>
          <a:bodyPr>
            <a:noAutofit/>
          </a:bodyPr>
          <a:lstStyle/>
          <a:p>
            <a:r>
              <a:rPr lang="en-US" dirty="0" err="1"/>
              <a:t>Multicomputers</a:t>
            </a:r>
            <a:endParaRPr lang="en-US" dirty="0"/>
          </a:p>
          <a:p>
            <a:pPr lvl="1"/>
            <a:r>
              <a:rPr lang="en-US" dirty="0"/>
              <a:t>Many small processors</a:t>
            </a:r>
          </a:p>
          <a:p>
            <a:pPr lvl="1"/>
            <a:r>
              <a:rPr lang="en-US" dirty="0"/>
              <a:t>Regular network topologies </a:t>
            </a:r>
          </a:p>
          <a:p>
            <a:r>
              <a:rPr lang="en-US" dirty="0"/>
              <a:t>Diverse workloads</a:t>
            </a:r>
          </a:p>
          <a:p>
            <a:pPr lvl="1"/>
            <a:r>
              <a:rPr lang="en-US" dirty="0"/>
              <a:t>Best-effort and real-time</a:t>
            </a:r>
          </a:p>
          <a:p>
            <a:pPr lvl="1"/>
            <a:r>
              <a:rPr lang="en-US" dirty="0"/>
              <a:t>FFTs, matrix computations, etc.</a:t>
            </a:r>
          </a:p>
          <a:p>
            <a:r>
              <a:rPr lang="en-US" dirty="0"/>
              <a:t>Programmable router hardware</a:t>
            </a:r>
          </a:p>
          <a:p>
            <a:pPr lvl="1"/>
            <a:r>
              <a:rPr lang="en-US" dirty="0"/>
              <a:t>Routing and flow control</a:t>
            </a:r>
          </a:p>
          <a:p>
            <a:pPr lvl="1"/>
            <a:r>
              <a:rPr lang="en-US" dirty="0"/>
              <a:t>Customized virtual networks</a:t>
            </a:r>
          </a:p>
        </p:txBody>
      </p:sp>
      <p:sp>
        <p:nvSpPr>
          <p:cNvPr id="4" name="Slide Number Placeholder 3"/>
          <p:cNvSpPr>
            <a:spLocks noGrp="1"/>
          </p:cNvSpPr>
          <p:nvPr>
            <p:ph type="sldNum" sz="quarter" idx="12"/>
          </p:nvPr>
        </p:nvSpPr>
        <p:spPr/>
        <p:txBody>
          <a:bodyPr/>
          <a:lstStyle/>
          <a:p>
            <a:fld id="{1718992C-B9AF-2F49-8B31-EC7F489F3004}" type="slidenum">
              <a:rPr lang="en-US" smtClean="0"/>
              <a:t>8</a:t>
            </a:fld>
            <a:endParaRPr lang="en-US"/>
          </a:p>
        </p:txBody>
      </p:sp>
      <p:sp>
        <p:nvSpPr>
          <p:cNvPr id="6" name="Oval 5"/>
          <p:cNvSpPr/>
          <p:nvPr/>
        </p:nvSpPr>
        <p:spPr>
          <a:xfrm>
            <a:off x="8933769"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7518514"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8226141"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7" idx="6"/>
            <a:endCxn id="8" idx="2"/>
          </p:cNvCxnSpPr>
          <p:nvPr/>
        </p:nvCxnSpPr>
        <p:spPr>
          <a:xfrm>
            <a:off x="7830622"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38250"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a:off x="8184817"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74768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a:off x="88884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8935360" y="3144307"/>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Oval 18"/>
          <p:cNvSpPr/>
          <p:nvPr/>
        </p:nvSpPr>
        <p:spPr>
          <a:xfrm>
            <a:off x="7520105"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8227732"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a:stCxn id="19" idx="6"/>
            <a:endCxn id="20" idx="2"/>
          </p:cNvCxnSpPr>
          <p:nvPr/>
        </p:nvCxnSpPr>
        <p:spPr>
          <a:xfrm>
            <a:off x="7832213"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539841"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8186408"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7478400"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8890000" y="3643398"/>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8946031"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7530776"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Oval 27"/>
          <p:cNvSpPr/>
          <p:nvPr/>
        </p:nvSpPr>
        <p:spPr>
          <a:xfrm>
            <a:off x="8238403"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a:stCxn id="27" idx="6"/>
            <a:endCxn id="28" idx="2"/>
          </p:cNvCxnSpPr>
          <p:nvPr/>
        </p:nvCxnSpPr>
        <p:spPr>
          <a:xfrm>
            <a:off x="7842884"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550512"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9650523" y="2426731"/>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9255004" y="2577397"/>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9605163" y="292582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9652114" y="3125315"/>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9256595" y="3275981"/>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9606754" y="3624406"/>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9662785" y="3831989"/>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9267266" y="398265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a:off x="8195535"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a:off x="74875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a:off x="88991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8955158"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Oval 45"/>
          <p:cNvSpPr/>
          <p:nvPr/>
        </p:nvSpPr>
        <p:spPr>
          <a:xfrm>
            <a:off x="7539903"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val 46"/>
          <p:cNvSpPr/>
          <p:nvPr/>
        </p:nvSpPr>
        <p:spPr>
          <a:xfrm>
            <a:off x="8247530"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a:stCxn id="46" idx="6"/>
            <a:endCxn id="47" idx="2"/>
          </p:cNvCxnSpPr>
          <p:nvPr/>
        </p:nvCxnSpPr>
        <p:spPr>
          <a:xfrm>
            <a:off x="7852011"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559639"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9615881" y="433642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9671912" y="4544006"/>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9276393" y="469467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26051</TotalTime>
  <Words>3680</Words>
  <Application>Microsoft Macintosh PowerPoint</Application>
  <PresentationFormat>Widescreen</PresentationFormat>
  <Paragraphs>709</Paragraphs>
  <Slides>48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Helvetica</vt:lpstr>
      <vt:lpstr>Myriad Pro</vt:lpstr>
      <vt:lpstr>Times New Roman</vt:lpstr>
      <vt:lpstr>Office Theme</vt:lpstr>
      <vt:lpstr>Networks Capable of Change</vt:lpstr>
      <vt:lpstr>The Great Success of the Internet</vt:lpstr>
      <vt:lpstr>Innovation Above, Below, and Alongside</vt:lpstr>
      <vt:lpstr>But, Limited Innovation “Inside” the ’Net</vt:lpstr>
      <vt:lpstr>We Are Desperate to Innovate Inside</vt:lpstr>
      <vt:lpstr>What Works? When? What Doesn’t Work? Why?</vt:lpstr>
      <vt:lpstr>Keeping it Real</vt:lpstr>
      <vt:lpstr>A 25-Year Retrospective</vt:lpstr>
      <vt:lpstr>Multicomputer Routers [’91-’96]</vt:lpstr>
      <vt:lpstr>You Can’t Win Them All</vt:lpstr>
      <vt:lpstr>Hey, Computer Networks! [’94-’96]</vt:lpstr>
      <vt:lpstr>An ATM Interlude at AT&amp;T [’96-’99]</vt:lpstr>
      <vt:lpstr>Meanwhile… Active Networks [’96-’01]</vt:lpstr>
      <vt:lpstr>ISP Network Management [’96-’04]</vt:lpstr>
      <vt:lpstr>TE With Existing Routing Protocols </vt:lpstr>
      <vt:lpstr>Real Deployment, Real Challenges</vt:lpstr>
      <vt:lpstr>Bloated Control and Management</vt:lpstr>
      <vt:lpstr>Tired of Working Backwards</vt:lpstr>
      <vt:lpstr>Separate Routing From Routers [FDNA’04]</vt:lpstr>
      <vt:lpstr>In Search of Use Cases</vt:lpstr>
      <vt:lpstr>Interactive Applications (VoIP, Gaming)</vt:lpstr>
      <vt:lpstr>4D Architecture [’04-’05]</vt:lpstr>
      <vt:lpstr>Moving to Princeton [’05-present]</vt:lpstr>
      <vt:lpstr>OpenFlow (initially as an observer) [’07-’08]</vt:lpstr>
      <vt:lpstr>Hey, Programming Languages!</vt:lpstr>
      <vt:lpstr>OpenFlow is Not a Linguistic Formalism</vt:lpstr>
      <vt:lpstr>Frenetic: Programmable Control Plane</vt:lpstr>
      <vt:lpstr>Consistent Updates: Abstraction</vt:lpstr>
      <vt:lpstr>Consistent Updates: Two Phases</vt:lpstr>
      <vt:lpstr>OpenFlow Use Cases</vt:lpstr>
      <vt:lpstr>OpenFlow Limitations</vt:lpstr>
      <vt:lpstr>Programmable Data Planes (as observer)</vt:lpstr>
      <vt:lpstr>P4 Language [’14-’18]</vt:lpstr>
      <vt:lpstr>P4 Programs: Network Telemetry</vt:lpstr>
      <vt:lpstr>P4 Programs: Performance-Aware Routing</vt:lpstr>
      <vt:lpstr>Ongoing Work: Closing the Loop</vt:lpstr>
      <vt:lpstr>Pushing, Pushing, Pushing</vt:lpstr>
      <vt:lpstr>Lessons Learned: Keeping it Real</vt:lpstr>
      <vt:lpstr>Lessons Learned: Keeping it Real</vt:lpstr>
      <vt:lpstr>Thank You!</vt:lpstr>
      <vt:lpstr>Bibliography: Multicomputer Routers</vt:lpstr>
      <vt:lpstr>Bibliography: Network Management Software</vt:lpstr>
      <vt:lpstr>Bibliography: Routing Control Platform</vt:lpstr>
      <vt:lpstr>Bibliography: 4D Architecture </vt:lpstr>
      <vt:lpstr>Bibliography: OpenFlow and SDN</vt:lpstr>
      <vt:lpstr>Bibliography: Frenetic </vt:lpstr>
      <vt:lpstr>Bibliography: P4 Language and Apps</vt:lpstr>
      <vt:lpstr>Bibliography: Compositional Network Architecture</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3716</cp:revision>
  <cp:lastPrinted>2015-09-08T21:29:03Z</cp:lastPrinted>
  <dcterms:created xsi:type="dcterms:W3CDTF">2013-03-27T18:30:57Z</dcterms:created>
  <dcterms:modified xsi:type="dcterms:W3CDTF">2021-09-14T10:18:22Z</dcterms:modified>
</cp:coreProperties>
</file>